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AD4-97E2-426B-B19F-06ACF8475777}" type="datetimeFigureOut">
              <a:rPr lang="el-GR" smtClean="0"/>
              <a:pPr/>
              <a:t>19/10/2016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06-978F-48E7-A0F6-2544F431E9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AD4-97E2-426B-B19F-06ACF8475777}" type="datetimeFigureOut">
              <a:rPr lang="el-GR" smtClean="0"/>
              <a:pPr/>
              <a:t>19/10/2016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06-978F-48E7-A0F6-2544F431E9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AD4-97E2-426B-B19F-06ACF8475777}" type="datetimeFigureOut">
              <a:rPr lang="el-GR" smtClean="0"/>
              <a:pPr/>
              <a:t>19/10/2016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06-978F-48E7-A0F6-2544F431E9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AD4-97E2-426B-B19F-06ACF8475777}" type="datetimeFigureOut">
              <a:rPr lang="el-GR" smtClean="0"/>
              <a:pPr/>
              <a:t>19/10/2016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06-978F-48E7-A0F6-2544F431E9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AD4-97E2-426B-B19F-06ACF8475777}" type="datetimeFigureOut">
              <a:rPr lang="el-GR" smtClean="0"/>
              <a:pPr/>
              <a:t>19/10/2016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06-978F-48E7-A0F6-2544F431E9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AD4-97E2-426B-B19F-06ACF8475777}" type="datetimeFigureOut">
              <a:rPr lang="el-GR" smtClean="0"/>
              <a:pPr/>
              <a:t>19/10/2016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06-978F-48E7-A0F6-2544F431E9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AD4-97E2-426B-B19F-06ACF8475777}" type="datetimeFigureOut">
              <a:rPr lang="el-GR" smtClean="0"/>
              <a:pPr/>
              <a:t>19/10/2016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06-978F-48E7-A0F6-2544F431E9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AD4-97E2-426B-B19F-06ACF8475777}" type="datetimeFigureOut">
              <a:rPr lang="el-GR" smtClean="0"/>
              <a:pPr/>
              <a:t>19/10/2016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06-978F-48E7-A0F6-2544F431E9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AD4-97E2-426B-B19F-06ACF8475777}" type="datetimeFigureOut">
              <a:rPr lang="el-GR" smtClean="0"/>
              <a:pPr/>
              <a:t>19/10/2016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06-978F-48E7-A0F6-2544F431E9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AD4-97E2-426B-B19F-06ACF8475777}" type="datetimeFigureOut">
              <a:rPr lang="el-GR" smtClean="0"/>
              <a:pPr/>
              <a:t>19/10/2016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06-978F-48E7-A0F6-2544F431E9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AD4-97E2-426B-B19F-06ACF8475777}" type="datetimeFigureOut">
              <a:rPr lang="el-GR" smtClean="0"/>
              <a:pPr/>
              <a:t>19/10/2016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06-978F-48E7-A0F6-2544F431E9E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6FBBAD4-97E2-426B-B19F-06ACF8475777}" type="datetimeFigureOut">
              <a:rPr lang="el-GR" smtClean="0"/>
              <a:pPr/>
              <a:t>19/10/2016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0927906-978F-48E7-A0F6-2544F431E9E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5688632"/>
          </a:xfrm>
        </p:spPr>
        <p:txBody>
          <a:bodyPr>
            <a:noAutofit/>
          </a:bodyPr>
          <a:lstStyle/>
          <a:p>
            <a:r>
              <a:rPr lang="el-GR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mbria" pitchFamily="18" charset="0"/>
              </a:rPr>
              <a:t>ΠΑΝΕΠΙΣΤΗΜΙΟ ΔΥΤΙΚΗΣ ΜΑΚΕΔΟΝΙΑΣ</a:t>
            </a:r>
            <a:br>
              <a:rPr lang="el-GR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mbria" pitchFamily="18" charset="0"/>
              </a:rPr>
            </a:br>
            <a:r>
              <a:rPr lang="el-GR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mbria" pitchFamily="18" charset="0"/>
              </a:rPr>
              <a:t>ΠΑΙΔΑΓΩΓΙΚΟ ΤΜΗΜΑ ΔΗΜΟΤΙΚΗΣ ΕΚΠΑΙΔΕΥΣΗΣ </a:t>
            </a:r>
            <a: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/>
            </a:r>
            <a:b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/>
            </a:r>
            <a:b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el-GR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mbria" pitchFamily="18" charset="0"/>
              </a:rPr>
              <a:t>ΘΕΜΑ ΕΡΓΑΣΙΑΣ: </a:t>
            </a:r>
            <a:r>
              <a:rPr lang="el-GR" sz="22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ΕΙΣΑΓΩΓΗ ΣΤΟ ΒΙΒΛΙΟ ΤΗΣ 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ETTA HOLLINS “</a:t>
            </a:r>
            <a:r>
              <a:rPr lang="el-GR" sz="22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Ο ΠΟΛΙΤΙΣΜΟΣ ΣΤΗΝ ΣΧΟΛΙΚΗ ΜΑΘΗΣΗ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”</a:t>
            </a:r>
            <a:r>
              <a:rPr lang="el-GR" sz="2200" dirty="0" smtClean="0">
                <a:solidFill>
                  <a:schemeClr val="tx1"/>
                </a:solidFill>
                <a:effectLst/>
                <a:latin typeface="Cambria" pitchFamily="18" charset="0"/>
              </a:rPr>
              <a:t/>
            </a:r>
            <a:br>
              <a:rPr lang="el-GR" sz="2200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en-US" sz="2200" dirty="0">
                <a:solidFill>
                  <a:schemeClr val="tx1"/>
                </a:solidFill>
                <a:effectLst/>
                <a:latin typeface="Cambria" pitchFamily="18" charset="0"/>
              </a:rPr>
              <a:t/>
            </a:r>
            <a:br>
              <a:rPr lang="en-US" sz="2200" dirty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el-GR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mbria" pitchFamily="18" charset="0"/>
              </a:rPr>
              <a:t>ΜΑΘΗΜΑ:</a:t>
            </a:r>
            <a:r>
              <a:rPr lang="el-GR" sz="22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 ΙΣΤΟΡΙΑ ΚΑΙ ΠΟΛΙΤΙΣΜΟΣ ΣΤΗΝ ΕΚΠΑΙΔΕΥΣΗ</a:t>
            </a:r>
            <a:br>
              <a:rPr lang="el-GR" sz="2200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en-US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el-GR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mbria" pitchFamily="18" charset="0"/>
              </a:rPr>
              <a:t>ΔΙΔΑΣΚΩΝ:</a:t>
            </a:r>
            <a: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l-GR" sz="22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ΑΝΔΡΕΑΣ ΑΝΔΡΕΟΥ </a:t>
            </a:r>
            <a:br>
              <a:rPr lang="el-GR" sz="2200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/>
            </a:r>
            <a:b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el-GR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mbria" pitchFamily="18" charset="0"/>
              </a:rPr>
              <a:t>ΟΝΟΜΑΤΕΠΩΝΥΜΟ ΦΟΙΤΗΤΩΝ: </a:t>
            </a:r>
            <a: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/>
            </a:r>
            <a:b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el-GR" sz="22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ΣΟΛΟΜΩΝ ΚΑΡΑΠΑΝΑΓΙΩΤΙΔΗΣ (3738)</a:t>
            </a:r>
            <a:br>
              <a:rPr lang="el-GR" sz="2200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el-GR" sz="22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ΔΗΜΗΤΡΑ ΑΛΕΞΟΠΟΥΛΟΥ (3539)</a:t>
            </a:r>
            <a: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/>
            </a:r>
            <a:b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/>
            </a:r>
            <a:b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el-GR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mbria" pitchFamily="18" charset="0"/>
              </a:rPr>
              <a:t>ΕΞΑΜΗΝΟ:</a:t>
            </a:r>
            <a: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l-GR" sz="22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Ζ</a:t>
            </a:r>
            <a: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’</a:t>
            </a:r>
            <a:br>
              <a:rPr lang="el-GR" sz="2200" b="1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endParaRPr lang="el-GR" sz="2200" b="1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5949280"/>
            <a:ext cx="5974432" cy="641666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ΦΛΩΡΙΝΑ 2016</a:t>
            </a:r>
            <a:endParaRPr lang="el-GR" sz="2000" b="1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872" y="124985"/>
            <a:ext cx="1066094" cy="10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5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/>
          </a:bodyPr>
          <a:lstStyle/>
          <a:p>
            <a:pPr algn="ctr"/>
            <a:r>
              <a:rPr lang="el-GR" sz="30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ΔΙΔΑΚΤΙΚΗ ΠΡΟΤΑΣΗ</a:t>
            </a:r>
            <a:endParaRPr lang="el-GR" sz="3000" b="1" u="sng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1296144"/>
          </a:xfrm>
        </p:spPr>
        <p:txBody>
          <a:bodyPr>
            <a:normAutofit fontScale="92500" lnSpcReduction="10000"/>
          </a:bodyPr>
          <a:lstStyle/>
          <a:p>
            <a:pPr marL="82296" lvl="0" indent="0" algn="ctr">
              <a:buClr>
                <a:srgbClr val="FF9000"/>
              </a:buClr>
              <a:buNone/>
            </a:pPr>
            <a:endParaRPr lang="el-GR" b="1" i="1" dirty="0" smtClean="0">
              <a:solidFill>
                <a:prstClr val="white"/>
              </a:solidFill>
              <a:latin typeface="Cambria" pitchFamily="18" charset="0"/>
            </a:endParaRPr>
          </a:p>
          <a:p>
            <a:pPr marL="82296" lvl="0" indent="0" algn="ctr">
              <a:buClr>
                <a:srgbClr val="FF9000"/>
              </a:buClr>
              <a:buNone/>
            </a:pPr>
            <a:endParaRPr lang="el-GR" b="1" i="1" dirty="0">
              <a:solidFill>
                <a:prstClr val="white"/>
              </a:solidFill>
              <a:latin typeface="Cambria" pitchFamily="18" charset="0"/>
            </a:endParaRPr>
          </a:p>
          <a:p>
            <a:pPr marL="82296" lvl="0" indent="0" algn="ctr">
              <a:buClr>
                <a:srgbClr val="FF9000"/>
              </a:buClr>
              <a:buNone/>
            </a:pPr>
            <a:r>
              <a:rPr lang="el-GR" sz="2800" b="1" i="1" dirty="0" smtClean="0">
                <a:solidFill>
                  <a:prstClr val="white"/>
                </a:solidFill>
                <a:latin typeface="Cambria" pitchFamily="18" charset="0"/>
              </a:rPr>
              <a:t>Μια </a:t>
            </a:r>
            <a:r>
              <a:rPr lang="el-GR" sz="2800" b="1" i="1" dirty="0">
                <a:solidFill>
                  <a:prstClr val="white"/>
                </a:solidFill>
                <a:latin typeface="Cambria" pitchFamily="18" charset="0"/>
              </a:rPr>
              <a:t>γιορτή για όλους…..</a:t>
            </a:r>
          </a:p>
          <a:p>
            <a:pPr marL="82296" indent="0">
              <a:buNone/>
            </a:pPr>
            <a:endParaRPr lang="el-GR" b="1" i="1" dirty="0" smtClean="0"/>
          </a:p>
          <a:p>
            <a:pPr marL="82296" indent="0" algn="ctr">
              <a:buNone/>
            </a:pPr>
            <a:endParaRPr lang="el-GR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00" b="98800" l="500" r="100000">
                        <a14:foregroundMark x1="6200" y1="36400" x2="10500" y2="40200"/>
                        <a14:foregroundMark x1="85500" y1="49000" x2="92600" y2="53000"/>
                        <a14:foregroundMark x1="75700" y1="43800" x2="75700" y2="43800"/>
                        <a14:foregroundMark x1="85100" y1="58400" x2="85100" y2="58400"/>
                        <a14:foregroundMark x1="85300" y1="58800" x2="86900" y2="65200"/>
                        <a14:foregroundMark x1="87300" y1="60400" x2="87100" y2="66800"/>
                        <a14:backgroundMark x1="40500" y1="18600" x2="40700" y2="21400"/>
                        <a14:backgroundMark x1="56700" y1="24800" x2="56700" y2="24800"/>
                        <a14:backgroundMark x1="56500" y1="18600" x2="56500" y2="18600"/>
                        <a14:backgroundMark x1="70900" y1="33200" x2="70900" y2="33200"/>
                        <a14:backgroundMark x1="72500" y1="29200" x2="72500" y2="29200"/>
                        <a14:backgroundMark x1="69300" y1="36400" x2="69300" y2="36400"/>
                        <a14:backgroundMark x1="42700" y1="31200" x2="42700" y2="31200"/>
                        <a14:backgroundMark x1="38600" y1="53400" x2="38600" y2="53400"/>
                        <a14:backgroundMark x1="14500" y1="41000" x2="14500" y2="41000"/>
                        <a14:backgroundMark x1="13500" y1="39800" x2="13500" y2="39800"/>
                        <a14:backgroundMark x1="64800" y1="73000" x2="64800" y2="73000"/>
                        <a14:backgroundMark x1="64800" y1="92000" x2="64800" y2="92000"/>
                        <a14:backgroundMark x1="24500" y1="25200" x2="24500" y2="25200"/>
                        <a14:backgroundMark x1="57100" y1="26400" x2="57100" y2="26400"/>
                        <a14:backgroundMark x1="56700" y1="21400" x2="56700" y2="2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864" y="2492896"/>
            <a:ext cx="7020272" cy="35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3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4166"/>
            <a:ext cx="7818072" cy="1282154"/>
          </a:xfrm>
        </p:spPr>
        <p:txBody>
          <a:bodyPr>
            <a:normAutofit/>
          </a:bodyPr>
          <a:lstStyle/>
          <a:p>
            <a:r>
              <a:rPr lang="el-GR" sz="30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ΛΙΓΑ ΛΟΓΙΑ ΓΙΑ ΤΗΝ ΣΥΓΓΡΑΦΕΑ </a:t>
            </a:r>
            <a:endParaRPr lang="el-GR" sz="3000" b="1" u="sng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3766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l-GR" sz="3000" dirty="0" smtClean="0">
                <a:latin typeface="Cambria" pitchFamily="18" charset="0"/>
              </a:rPr>
              <a:t>Η </a:t>
            </a:r>
            <a:r>
              <a:rPr lang="en-US" sz="3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Etta </a:t>
            </a:r>
            <a:r>
              <a:rPr lang="en-US" sz="3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Hollins</a:t>
            </a:r>
            <a:r>
              <a:rPr lang="el-GR" sz="3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el-GR" sz="3000" dirty="0" smtClean="0">
                <a:latin typeface="Cambria" pitchFamily="18" charset="0"/>
              </a:rPr>
              <a:t>είναι </a:t>
            </a:r>
          </a:p>
          <a:p>
            <a:pPr marL="82296" indent="0">
              <a:buNone/>
            </a:pPr>
            <a:r>
              <a:rPr lang="el-GR" sz="3000" dirty="0" smtClean="0">
                <a:latin typeface="Cambria" pitchFamily="18" charset="0"/>
              </a:rPr>
              <a:t>καθηγήτρια και σύμβουλος </a:t>
            </a:r>
          </a:p>
          <a:p>
            <a:pPr marL="82296" indent="0">
              <a:buNone/>
            </a:pPr>
            <a:r>
              <a:rPr lang="el-GR" sz="3000" dirty="0" smtClean="0">
                <a:latin typeface="Cambria" pitchFamily="18" charset="0"/>
              </a:rPr>
              <a:t>εκπαίδευσης στο </a:t>
            </a:r>
            <a:r>
              <a:rPr lang="en-US" sz="3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University of Southern</a:t>
            </a:r>
            <a:r>
              <a:rPr lang="el-GR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el-GR" sz="3000" dirty="0" smtClean="0">
                <a:latin typeface="Cambria" pitchFamily="18" charset="0"/>
              </a:rPr>
              <a:t>του   Λος Άντζελες. Διδάσκει σε τμήματα    πολυπολιτισμικής εκπαίδευσης. </a:t>
            </a:r>
          </a:p>
          <a:p>
            <a:pPr marL="82296" indent="0">
              <a:buNone/>
            </a:pPr>
            <a:r>
              <a:rPr lang="el-GR" sz="3000" dirty="0">
                <a:latin typeface="Cambria" pitchFamily="18" charset="0"/>
              </a:rPr>
              <a:t> </a:t>
            </a:r>
            <a:r>
              <a:rPr lang="el-GR" sz="3000" dirty="0" smtClean="0">
                <a:latin typeface="Cambria" pitchFamily="18" charset="0"/>
              </a:rPr>
              <a:t>                          Είναι καταξιωμένη  συγγραφέας    </a:t>
            </a:r>
          </a:p>
          <a:p>
            <a:pPr marL="82296" indent="0">
              <a:buNone/>
            </a:pPr>
            <a:r>
              <a:rPr lang="el-GR" sz="3000" dirty="0">
                <a:latin typeface="Cambria" pitchFamily="18" charset="0"/>
              </a:rPr>
              <a:t> </a:t>
            </a:r>
            <a:r>
              <a:rPr lang="el-GR" sz="3000" dirty="0" smtClean="0">
                <a:latin typeface="Cambria" pitchFamily="18" charset="0"/>
              </a:rPr>
              <a:t>                          πολλών  και σημαντικών                   </a:t>
            </a:r>
          </a:p>
          <a:p>
            <a:pPr marL="82296" indent="0">
              <a:buNone/>
            </a:pPr>
            <a:r>
              <a:rPr lang="el-GR" sz="3000" dirty="0">
                <a:latin typeface="Cambria" pitchFamily="18" charset="0"/>
              </a:rPr>
              <a:t> </a:t>
            </a:r>
            <a:r>
              <a:rPr lang="el-GR" sz="3000" dirty="0" smtClean="0">
                <a:latin typeface="Cambria" pitchFamily="18" charset="0"/>
              </a:rPr>
              <a:t>                          βιβλίων και άρθρων. </a:t>
            </a:r>
          </a:p>
          <a:p>
            <a:pPr marL="82296" indent="0" algn="just">
              <a:buNone/>
            </a:pPr>
            <a:endParaRPr lang="el-GR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328" y="3999459"/>
            <a:ext cx="1944216" cy="2669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79" y="92501"/>
            <a:ext cx="1804481" cy="235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7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579568" cy="864096"/>
          </a:xfrm>
        </p:spPr>
        <p:txBody>
          <a:bodyPr>
            <a:normAutofit/>
          </a:bodyPr>
          <a:lstStyle/>
          <a:p>
            <a:r>
              <a:rPr lang="el-GR" sz="30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ΕΙΣΑΓΩΓΗ</a:t>
            </a:r>
            <a:endParaRPr lang="el-GR" sz="3000" b="1" u="sng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5400600"/>
          </a:xfrm>
        </p:spPr>
        <p:txBody>
          <a:bodyPr/>
          <a:lstStyle/>
          <a:p>
            <a:pPr marL="484632" indent="-457200">
              <a:buFont typeface="Wingdings" pitchFamily="2" charset="2"/>
              <a:buChar char="v"/>
            </a:pPr>
            <a:r>
              <a:rPr lang="el-GR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Πεδίο</a:t>
            </a:r>
            <a:r>
              <a:rPr lang="el-GR" sz="3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:</a:t>
            </a:r>
            <a:r>
              <a:rPr lang="el-GR" sz="3000" dirty="0" smtClean="0">
                <a:solidFill>
                  <a:schemeClr val="tx1"/>
                </a:solidFill>
                <a:latin typeface="Cambria" pitchFamily="18" charset="0"/>
              </a:rPr>
              <a:t> πολυπολιτισμική εκπαίδευση </a:t>
            </a:r>
            <a:r>
              <a:rPr lang="el-GR" sz="3000" dirty="0" smtClean="0">
                <a:solidFill>
                  <a:schemeClr val="tx1"/>
                </a:solidFill>
                <a:latin typeface="Cambria" pitchFamily="18" charset="0"/>
              </a:rPr>
              <a:t>και </a:t>
            </a:r>
            <a:r>
              <a:rPr lang="el-GR" sz="3000" dirty="0" smtClean="0">
                <a:solidFill>
                  <a:schemeClr val="tx1"/>
                </a:solidFill>
                <a:latin typeface="Cambria" pitchFamily="18" charset="0"/>
              </a:rPr>
              <a:t>εκπαιδευτική ανθρωπολογία</a:t>
            </a:r>
          </a:p>
          <a:p>
            <a:endParaRPr lang="el-GR" sz="3000" dirty="0">
              <a:solidFill>
                <a:schemeClr val="tx1"/>
              </a:solidFill>
              <a:latin typeface="Cambria" pitchFamily="18" charset="0"/>
            </a:endParaRPr>
          </a:p>
          <a:p>
            <a:pPr marL="484632" indent="-457200">
              <a:buFont typeface="Wingdings" pitchFamily="2" charset="2"/>
              <a:buChar char="v"/>
            </a:pPr>
            <a:r>
              <a:rPr lang="el-GR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Στόχος</a:t>
            </a:r>
            <a:r>
              <a:rPr lang="el-GR" sz="3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:</a:t>
            </a:r>
            <a:r>
              <a:rPr lang="el-GR" sz="3000" dirty="0" smtClean="0">
                <a:solidFill>
                  <a:schemeClr val="tx1"/>
                </a:solidFill>
                <a:latin typeface="Cambria" pitchFamily="18" charset="0"/>
              </a:rPr>
              <a:t> κοινωνική δικαιοσύνη</a:t>
            </a:r>
          </a:p>
          <a:p>
            <a:endParaRPr lang="el-GR" sz="30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484632" indent="-457200">
              <a:buFont typeface="Wingdings" pitchFamily="2" charset="2"/>
              <a:buChar char="v"/>
            </a:pPr>
            <a:r>
              <a:rPr lang="el-GR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Μέσο</a:t>
            </a:r>
            <a:r>
              <a:rPr lang="el-GR" sz="3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:</a:t>
            </a:r>
            <a:r>
              <a:rPr lang="el-GR" sz="3000" dirty="0" smtClean="0">
                <a:solidFill>
                  <a:schemeClr val="tx1"/>
                </a:solidFill>
                <a:latin typeface="Cambria" pitchFamily="18" charset="0"/>
              </a:rPr>
              <a:t> διαπολιτισμική εκπαίδευση</a:t>
            </a:r>
            <a:endParaRPr lang="el-GR" sz="30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3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 marL="484632" indent="-457200">
              <a:buFont typeface="Wingdings" pitchFamily="2" charset="2"/>
              <a:buChar char="v"/>
            </a:pPr>
            <a:r>
              <a:rPr lang="el-GR" sz="3000" dirty="0" smtClean="0">
                <a:solidFill>
                  <a:schemeClr val="tx1"/>
                </a:solidFill>
                <a:latin typeface="Cambria" pitchFamily="18" charset="0"/>
              </a:rPr>
              <a:t>Ο πολιτισμός είναι επίκτητος</a:t>
            </a:r>
            <a:r>
              <a:rPr lang="el-GR" sz="3000" dirty="0" smtClean="0">
                <a:latin typeface="Cambria" pitchFamily="18" charset="0"/>
              </a:rPr>
              <a:t> </a:t>
            </a:r>
            <a:r>
              <a:rPr lang="el-GR" sz="3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(</a:t>
            </a:r>
            <a:r>
              <a:rPr lang="en-US" sz="3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Tylor</a:t>
            </a:r>
            <a:r>
              <a:rPr lang="en-US" sz="3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, 1903 {1871})</a:t>
            </a:r>
            <a:endParaRPr lang="el-GR" sz="3000" dirty="0" smtClean="0">
              <a:solidFill>
                <a:schemeClr val="accent3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endParaRPr lang="en-US" sz="3000" dirty="0" smtClean="0">
              <a:latin typeface="Cambria" pitchFamily="18" charset="0"/>
            </a:endParaRPr>
          </a:p>
          <a:p>
            <a:r>
              <a:rPr lang="el-GR" sz="3000" b="1" dirty="0" smtClean="0">
                <a:latin typeface="Cambria" pitchFamily="18" charset="0"/>
              </a:rPr>
              <a:t> </a:t>
            </a:r>
            <a:r>
              <a:rPr lang="el-GR" sz="3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Ερώτημα</a:t>
            </a:r>
            <a:r>
              <a:rPr lang="el-GR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:</a:t>
            </a:r>
            <a:r>
              <a:rPr lang="el-GR" sz="3000" dirty="0" smtClean="0">
                <a:latin typeface="Cambria" pitchFamily="18" charset="0"/>
              </a:rPr>
              <a:t> </a:t>
            </a:r>
            <a:r>
              <a:rPr lang="el-GR" sz="3000" i="1" dirty="0" smtClean="0">
                <a:solidFill>
                  <a:schemeClr val="tx1"/>
                </a:solidFill>
                <a:latin typeface="Cambria" pitchFamily="18" charset="0"/>
              </a:rPr>
              <a:t>Με ποιον τρόπο μπορεί να </a:t>
            </a:r>
            <a:r>
              <a:rPr lang="el-GR" sz="3000" i="1" dirty="0" smtClean="0">
                <a:solidFill>
                  <a:schemeClr val="tx1"/>
                </a:solidFill>
                <a:latin typeface="Cambria" pitchFamily="18" charset="0"/>
              </a:rPr>
              <a:t>μεταβιβαστεί;</a:t>
            </a:r>
            <a:endParaRPr lang="el-GR" sz="3000" i="1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l-GR" sz="3000" i="1" dirty="0" smtClean="0">
              <a:latin typeface="Cambria" pitchFamily="18" charset="0"/>
            </a:endParaRPr>
          </a:p>
          <a:p>
            <a:r>
              <a:rPr lang="el-GR" dirty="0" smtClean="0">
                <a:latin typeface="Cambria" pitchFamily="18" charset="0"/>
              </a:rPr>
              <a:t>                                                                    </a:t>
            </a:r>
          </a:p>
          <a:p>
            <a:endParaRPr lang="el-GR" dirty="0">
              <a:latin typeface="Cambria" pitchFamily="18" charset="0"/>
            </a:endParaRPr>
          </a:p>
          <a:p>
            <a:endParaRPr lang="el-GR" dirty="0" smtClean="0">
              <a:latin typeface="Cambria" pitchFamily="18" charset="0"/>
            </a:endParaRPr>
          </a:p>
          <a:p>
            <a:endParaRPr lang="el-GR" dirty="0">
              <a:latin typeface="Cambria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619672" y="4077994"/>
            <a:ext cx="360040" cy="1053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Down Arrow 6"/>
          <p:cNvSpPr/>
          <p:nvPr/>
        </p:nvSpPr>
        <p:spPr>
          <a:xfrm>
            <a:off x="6839553" y="4077994"/>
            <a:ext cx="360040" cy="1053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Bevel 8"/>
          <p:cNvSpPr/>
          <p:nvPr/>
        </p:nvSpPr>
        <p:spPr>
          <a:xfrm>
            <a:off x="539552" y="3068960"/>
            <a:ext cx="2520280" cy="86409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Bevel 9"/>
          <p:cNvSpPr/>
          <p:nvPr/>
        </p:nvSpPr>
        <p:spPr>
          <a:xfrm>
            <a:off x="5607851" y="3068960"/>
            <a:ext cx="2737092" cy="86409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626484" y="3254785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Πρώτη εξέταση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484" y="5412820"/>
            <a:ext cx="2448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Διαδικασία </a:t>
            </a:r>
            <a:endParaRPr lang="el-GR" sz="2600" dirty="0" smtClean="0">
              <a:solidFill>
                <a:schemeClr val="accent3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l-GR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μεταβίβασης</a:t>
            </a:r>
            <a:endParaRPr lang="el-G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1027" y="3254786"/>
            <a:ext cx="27370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Δεύτερη εξέταση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9850" y="5401313"/>
            <a:ext cx="34994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Μέσω </a:t>
            </a:r>
            <a:r>
              <a:rPr lang="el-GR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της πράξης,</a:t>
            </a:r>
          </a:p>
          <a:p>
            <a:pPr algn="ctr"/>
            <a:r>
              <a:rPr lang="el-GR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αποτέλεσμα συνήθειας</a:t>
            </a:r>
            <a:endParaRPr lang="el-G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1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673"/>
            <a:ext cx="8933689" cy="651969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l-GR" sz="3000" dirty="0" smtClean="0"/>
          </a:p>
          <a:p>
            <a:pPr>
              <a:buFont typeface="Wingdings" pitchFamily="2" charset="2"/>
              <a:buChar char="v"/>
            </a:pPr>
            <a:r>
              <a:rPr lang="el-GR" sz="3000" dirty="0" smtClean="0">
                <a:latin typeface="Cambria" pitchFamily="18" charset="0"/>
              </a:rPr>
              <a:t> Η κατάκτηση της πολιτισμικής γνώσης συντελείται σ’ ένα πολυπολιτισμικό περιβάλλον. </a:t>
            </a:r>
          </a:p>
          <a:p>
            <a:pPr algn="just">
              <a:buFont typeface="Wingdings" pitchFamily="2" charset="2"/>
              <a:buChar char="v"/>
            </a:pPr>
            <a:endParaRPr lang="el-GR" sz="3000" dirty="0">
              <a:latin typeface="Cambria" pitchFamily="18" charset="0"/>
            </a:endParaRPr>
          </a:p>
          <a:p>
            <a:pPr marL="82296" indent="0" algn="just">
              <a:buNone/>
            </a:pPr>
            <a:endParaRPr lang="el-GR" sz="30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3000" dirty="0" smtClean="0">
                <a:latin typeface="Cambria" pitchFamily="18" charset="0"/>
              </a:rPr>
              <a:t> Το σχολείο είναι ο χώρος που σχηματίζει κοινωνίες, το παιδί αλληλεπιδρά και διαμορφώνει ταυτότητα.</a:t>
            </a:r>
          </a:p>
          <a:p>
            <a:pPr marL="82296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8362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5527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sz="3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Χαρακτηριστικά εκπαιδευτικού:</a:t>
            </a:r>
          </a:p>
          <a:p>
            <a:pPr marL="596646" indent="-514350">
              <a:buFont typeface="+mj-lt"/>
              <a:buAutoNum type="arabicPeriod"/>
            </a:pPr>
            <a:r>
              <a:rPr lang="el-GR" sz="3000" dirty="0" smtClean="0">
                <a:latin typeface="Cambria" pitchFamily="18" charset="0"/>
              </a:rPr>
              <a:t>Αντίληψη της αξίας της πολυπολιτισμικότητας.</a:t>
            </a:r>
          </a:p>
          <a:p>
            <a:pPr marL="596646" indent="-514350">
              <a:buFont typeface="+mj-lt"/>
              <a:buAutoNum type="arabicPeriod"/>
            </a:pPr>
            <a:r>
              <a:rPr lang="el-GR" sz="3000" dirty="0" smtClean="0">
                <a:latin typeface="Cambria" pitchFamily="18" charset="0"/>
              </a:rPr>
              <a:t>Αναστοχασμός.</a:t>
            </a:r>
          </a:p>
          <a:p>
            <a:pPr marL="596646" indent="-514350">
              <a:buFont typeface="+mj-lt"/>
              <a:buAutoNum type="arabicPeriod"/>
            </a:pPr>
            <a:r>
              <a:rPr lang="el-GR" sz="3000" dirty="0" smtClean="0">
                <a:latin typeface="Cambria" pitchFamily="18" charset="0"/>
              </a:rPr>
              <a:t>Πρωτοβουλία και ευσυνειδησία.</a:t>
            </a:r>
          </a:p>
          <a:p>
            <a:pPr marL="596646" indent="-514350">
              <a:buFont typeface="+mj-lt"/>
              <a:buAutoNum type="arabicPeriod"/>
            </a:pPr>
            <a:r>
              <a:rPr lang="el-GR" sz="3000" dirty="0" smtClean="0">
                <a:latin typeface="Cambria" pitchFamily="18" charset="0"/>
              </a:rPr>
              <a:t>Βάση του παράγοντα συναίσθημα.</a:t>
            </a:r>
          </a:p>
          <a:p>
            <a:pPr marL="82296" indent="0">
              <a:buNone/>
            </a:pPr>
            <a:endParaRPr lang="el-GR" sz="3000" dirty="0">
              <a:latin typeface="Cambria" pitchFamily="18" charset="0"/>
            </a:endParaRPr>
          </a:p>
          <a:p>
            <a:pPr marL="82296" indent="0">
              <a:buNone/>
            </a:pPr>
            <a:endParaRPr lang="el-GR" sz="30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3000" dirty="0" smtClean="0">
                <a:latin typeface="Cambria" pitchFamily="18" charset="0"/>
              </a:rPr>
              <a:t> Η κοινωνική δικαιοσύνη μπορεί να εξασφαλιστεί μέσω της </a:t>
            </a:r>
            <a:r>
              <a:rPr lang="el-GR" sz="3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ηθικής ανάπτυξης</a:t>
            </a:r>
            <a:r>
              <a:rPr lang="el-GR" sz="3000" dirty="0" smtClean="0">
                <a:latin typeface="Cambria" pitchFamily="18" charset="0"/>
              </a:rPr>
              <a:t>.</a:t>
            </a:r>
            <a:endParaRPr lang="el-GR" sz="3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3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11560" y="152636"/>
            <a:ext cx="2432814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ΠΟΛΥΠΟΛΙΤΙΣΜΙΚΟ</a:t>
            </a:r>
          </a:p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ΠΕΡΙΒΑΛΛΟΝ</a:t>
            </a:r>
          </a:p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(π.χ. κοινωνία)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45518" y="188640"/>
            <a:ext cx="208823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ΣΧΟΛΕΙΟ /</a:t>
            </a:r>
          </a:p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ΕΚΠΑΙΔΕΥΤΙΚΟΣ</a:t>
            </a:r>
            <a:endParaRPr lang="el-GR" b="1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40052" y="1484784"/>
            <a:ext cx="2196244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ΔΙΑΠΟΛΙΤΙΣΜΙΚΗ</a:t>
            </a:r>
          </a:p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ΕΚΠΑΙΔΕΥΣΗ</a:t>
            </a:r>
            <a:endParaRPr lang="el-GR" b="1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79912" y="5774851"/>
            <a:ext cx="208823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ΚΟΙΝΩΝΙΚΗ </a:t>
            </a:r>
          </a:p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ΔΙΚΑΙΟΣΥΝΗ</a:t>
            </a:r>
            <a:endParaRPr lang="el-GR" b="1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57673" y="2926579"/>
            <a:ext cx="208823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ΠΟΛΙΤΙΣΜΙΚΗ</a:t>
            </a:r>
          </a:p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ΓΝΩΣΗ</a:t>
            </a:r>
            <a:endParaRPr lang="el-GR" b="1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57673" y="4353570"/>
            <a:ext cx="208823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ΗΘΙΚΗ</a:t>
            </a:r>
          </a:p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ΑΝΑΠΤΥΞΗ</a:t>
            </a:r>
            <a:endParaRPr lang="el-GR" b="1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11760" y="1245049"/>
            <a:ext cx="2448272" cy="1607887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148064" y="2492896"/>
            <a:ext cx="720080" cy="36004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2"/>
          </p:cNvCxnSpPr>
          <p:nvPr/>
        </p:nvCxnSpPr>
        <p:spPr>
          <a:xfrm>
            <a:off x="4801789" y="3862683"/>
            <a:ext cx="1" cy="36004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2"/>
          </p:cNvCxnSpPr>
          <p:nvPr/>
        </p:nvCxnSpPr>
        <p:spPr>
          <a:xfrm>
            <a:off x="4801789" y="5289674"/>
            <a:ext cx="0" cy="37157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/>
          <p:nvPr/>
        </p:nvCxnSpPr>
        <p:spPr>
          <a:xfrm flipH="1">
            <a:off x="6084168" y="764704"/>
            <a:ext cx="648072" cy="648072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32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02048" cy="562074"/>
          </a:xfrm>
        </p:spPr>
        <p:txBody>
          <a:bodyPr>
            <a:normAutofit/>
          </a:bodyPr>
          <a:lstStyle/>
          <a:p>
            <a:r>
              <a:rPr lang="el-GR" sz="30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ΠΑΡΑΤΗΡΗΣΕΙΣ</a:t>
            </a:r>
            <a:endParaRPr lang="el-GR" sz="3000" b="1" u="sng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 </a:t>
            </a:r>
            <a:r>
              <a:rPr lang="el-GR" sz="3000" dirty="0" smtClean="0">
                <a:latin typeface="Cambria" pitchFamily="18" charset="0"/>
              </a:rPr>
              <a:t>Ο πολιτισμός είναι ένα όλον (ήθη, έθιμα, γλώσσα, αξίες κτλπ.) κατακτάται όπως οι ηθικές αρετές (Αριστοτέλης, Ηθικά Νικομάχεια) με την συνήθεια, </a:t>
            </a:r>
            <a:r>
              <a:rPr lang="en-US" sz="3000" dirty="0" smtClean="0">
                <a:latin typeface="Cambria" pitchFamily="18" charset="0"/>
              </a:rPr>
              <a:t>“</a:t>
            </a:r>
            <a:r>
              <a:rPr lang="el-GR" sz="3000" dirty="0" smtClean="0">
                <a:latin typeface="Cambria" pitchFamily="18" charset="0"/>
              </a:rPr>
              <a:t>εξ έθους</a:t>
            </a:r>
            <a:r>
              <a:rPr lang="en-US" sz="3000" dirty="0" smtClean="0">
                <a:latin typeface="Cambria" pitchFamily="18" charset="0"/>
              </a:rPr>
              <a:t>”</a:t>
            </a:r>
            <a:r>
              <a:rPr lang="el-GR" sz="3000" dirty="0" smtClean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endParaRPr lang="el-GR" sz="3000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3000" dirty="0" smtClean="0">
                <a:latin typeface="Cambria" pitchFamily="18" charset="0"/>
              </a:rPr>
              <a:t> Οι όροι πολυπολιτισμικότητα και διαπολιτισμικότητα ΔΕΝ είναι συνώνυμοι ή ταυτόσημοι. </a:t>
            </a:r>
          </a:p>
          <a:p>
            <a:pPr>
              <a:buFont typeface="Wingdings" pitchFamily="2" charset="2"/>
              <a:buChar char="v"/>
            </a:pPr>
            <a:endParaRPr lang="el-GR" sz="30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3000" dirty="0" smtClean="0">
                <a:latin typeface="Cambria" pitchFamily="18" charset="0"/>
              </a:rPr>
              <a:t> Η πολυπολιτισμικότητα είναι το δεδομένο και </a:t>
            </a:r>
            <a:r>
              <a:rPr lang="el-GR" sz="3000" smtClean="0">
                <a:latin typeface="Cambria" pitchFamily="18" charset="0"/>
              </a:rPr>
              <a:t>η διαπολιτισμικότητα </a:t>
            </a:r>
            <a:r>
              <a:rPr lang="el-GR" sz="3000" dirty="0" smtClean="0">
                <a:latin typeface="Cambria" pitchFamily="18" charset="0"/>
              </a:rPr>
              <a:t>το ζητούμενο.</a:t>
            </a:r>
            <a:endParaRPr lang="el-GR" sz="3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7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800" dirty="0" smtClean="0"/>
              <a:t> </a:t>
            </a:r>
            <a:r>
              <a:rPr lang="el-GR" sz="2800" dirty="0" smtClean="0">
                <a:latin typeface="Cambria" pitchFamily="18" charset="0"/>
              </a:rPr>
              <a:t>Ο όρος διαπολιτισμικός είναι κυρίως ένας τρόπος </a:t>
            </a:r>
            <a:r>
              <a:rPr lang="el-GR" sz="2800" dirty="0" smtClean="0">
                <a:latin typeface="Cambria" pitchFamily="18" charset="0"/>
              </a:rPr>
              <a:t>σκέψης. Είναι </a:t>
            </a:r>
            <a:r>
              <a:rPr lang="el-GR" sz="2800" dirty="0" smtClean="0">
                <a:latin typeface="Cambria" pitchFamily="18" charset="0"/>
              </a:rPr>
              <a:t>μια δυναμική κριτική ολοκλήρωση πολιτισμών που είναι πρόθυμοι να συναντήθούν και να ανταλλάξουν απόψεις.</a:t>
            </a:r>
          </a:p>
          <a:p>
            <a:pPr marL="0" indent="0">
              <a:buNone/>
            </a:pPr>
            <a:endParaRPr lang="el-GR" sz="2800" dirty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2800" dirty="0" smtClean="0">
                <a:latin typeface="Cambria" pitchFamily="18" charset="0"/>
              </a:rPr>
              <a:t> Το να είναι κανείς φορέας διαπολιτισμού. </a:t>
            </a:r>
            <a:r>
              <a:rPr lang="el-G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mbria" pitchFamily="18" charset="0"/>
              </a:rPr>
              <a:t>(Μάρκου, 1996)</a:t>
            </a:r>
          </a:p>
          <a:p>
            <a:pPr marL="82296" indent="0">
              <a:buNone/>
            </a:pPr>
            <a:endParaRPr lang="el-GR" sz="2800" dirty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2800" b="1" i="1" dirty="0" smtClean="0">
                <a:latin typeface="Cambria" pitchFamily="18" charset="0"/>
              </a:rPr>
              <a:t> </a:t>
            </a:r>
            <a:r>
              <a:rPr lang="el-GR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Στην ουσία η πολυπολιτισμικότητα είναι μια πραγματικότητα και η διαπολιτισμική εκπαίδευση μια ουτοπία.</a:t>
            </a:r>
            <a:endParaRPr lang="el-GR" sz="2800" b="1" i="1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5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299</TotalTime>
  <Words>297</Words>
  <Application>Microsoft Office PowerPoint</Application>
  <PresentationFormat>Προβολή στην οθόνη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Autumn</vt:lpstr>
      <vt:lpstr>ΠΑΝΕΠΙΣΤΗΜΙΟ ΔΥΤΙΚΗΣ ΜΑΚΕΔΟΝΙΑΣ ΠΑΙΔΑΓΩΓΙΚΟ ΤΜΗΜΑ ΔΗΜΟΤΙΚΗΣ ΕΚΠΑΙΔΕΥΣΗΣ   ΘΕΜΑ ΕΡΓΑΣΙΑΣ: ΕΙΣΑΓΩΓΗ ΣΤΟ ΒΙΒΛΙΟ ΤΗΣ ETTA HOLLINS “Ο ΠΟΛΙΤΙΣΜΟΣ ΣΤΗΝ ΣΧΟΛΙΚΗ ΜΑΘΗΣΗ”  ΜΑΘΗΜΑ: ΙΣΤΟΡΙΑ ΚΑΙ ΠΟΛΙΤΙΣΜΟΣ ΣΤΗΝ ΕΚΠΑΙΔΕΥΣΗ  ΔΙΔΑΣΚΩΝ: ΑΝΔΡΕΑΣ ΑΝΔΡΕΟΥ   ΟΝΟΜΑΤΕΠΩΝΥΜΟ ΦΟΙΤΗΤΩΝ:  ΣΟΛΟΜΩΝ ΚΑΡΑΠΑΝΑΓΙΩΤΙΔΗΣ (3738) ΔΗΜΗΤΡΑ ΑΛΕΞΟΠΟΥΛΟΥ (3539)  ΕΞΑΜΗΝΟ: Ζ’ </vt:lpstr>
      <vt:lpstr>ΛΙΓΑ ΛΟΓΙΑ ΓΙΑ ΤΗΝ ΣΥΓΓΡΑΦΕΑ </vt:lpstr>
      <vt:lpstr>ΕΙΣΑΓΩΓΗ</vt:lpstr>
      <vt:lpstr>Διαφάνεια 4</vt:lpstr>
      <vt:lpstr>Διαφάνεια 5</vt:lpstr>
      <vt:lpstr>Διαφάνεια 6</vt:lpstr>
      <vt:lpstr>Διαφάνεια 7</vt:lpstr>
      <vt:lpstr>ΠΑΡΑΤΗΡΗΣΕΙΣ</vt:lpstr>
      <vt:lpstr>Διαφάνεια 9</vt:lpstr>
      <vt:lpstr>ΔΙΔΑΚΤΙΚΗ ΠΡΟΤΑΣΗ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ΠΑΝΕΠΙΣΤΗΜΙΟ ΔΥΤΙΚΗΣ ΜΑΚΕΔΟΝΙΑΣ ΠΑΙΔΑΓΩΓΙΚΟ ΤΜΗΜΑ ΔΗΜΟΤΙΚΗΣ ΕΚΠΑΙΔΕΥΣΗΣ  ΘΕΜΑ ΕΡΓΑΣΙΑΣ: ΕΙΣΑΓΩΓΗ ΣΤΟ ΒΙΒΛΙΟ ΤΗΣ ETTA HOLLINS “Ο ΠΟΛΙΤΙΣΜΟΣ ΣΤΗΝ ΣΧΟΛΙΚΗ ΜΑΘΗΣΗ” ΔΙΔΑΣΚΩΝ: ΑΝΔΡΕΑΣ ΑΝΔΡΕΟΥ  ΟΝΟΜΑΤΕΠΩΝΥΜΟ ΦΟΙΤΗΤ</dc:title>
  <dc:creator>DIMITRA ALEXOPOULOU</dc:creator>
  <cp:lastModifiedBy>user</cp:lastModifiedBy>
  <cp:revision>29</cp:revision>
  <dcterms:created xsi:type="dcterms:W3CDTF">2016-10-18T08:25:40Z</dcterms:created>
  <dcterms:modified xsi:type="dcterms:W3CDTF">2016-10-19T10:26:52Z</dcterms:modified>
</cp:coreProperties>
</file>