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6631F8-3DE3-A642-A469-88D17971CB58}" v="6" dt="2025-03-09T19:35:42.6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7"/>
    <p:restoredTop sz="94718"/>
  </p:normalViewPr>
  <p:slideViewPr>
    <p:cSldViewPr snapToGrid="0">
      <p:cViewPr varScale="1">
        <p:scale>
          <a:sx n="113" d="100"/>
          <a:sy n="113" d="100"/>
        </p:scale>
        <p:origin x="5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ΑΣΙΟΣ ΝΑΖΟΣ" userId="e1c5eecb-0894-46a7-84c6-b5b261424077" providerId="ADAL" clId="{B56631F8-3DE3-A642-A469-88D17971CB58}"/>
    <pc:docChg chg="custSel addSld modSld">
      <pc:chgData name="ΑΘΑΝΑΣΙΟΣ ΝΑΖΟΣ" userId="e1c5eecb-0894-46a7-84c6-b5b261424077" providerId="ADAL" clId="{B56631F8-3DE3-A642-A469-88D17971CB58}" dt="2025-03-09T19:38:36.758" v="8579" actId="313"/>
      <pc:docMkLst>
        <pc:docMk/>
      </pc:docMkLst>
      <pc:sldChg chg="modSp new mod">
        <pc:chgData name="ΑΘΑΝΑΣΙΟΣ ΝΑΖΟΣ" userId="e1c5eecb-0894-46a7-84c6-b5b261424077" providerId="ADAL" clId="{B56631F8-3DE3-A642-A469-88D17971CB58}" dt="2025-03-09T17:23:00.105" v="785" actId="20577"/>
        <pc:sldMkLst>
          <pc:docMk/>
          <pc:sldMk cId="3075422012" sldId="259"/>
        </pc:sldMkLst>
        <pc:spChg chg="mod">
          <ac:chgData name="ΑΘΑΝΑΣΙΟΣ ΝΑΖΟΣ" userId="e1c5eecb-0894-46a7-84c6-b5b261424077" providerId="ADAL" clId="{B56631F8-3DE3-A642-A469-88D17971CB58}" dt="2025-03-09T17:16:16.362" v="37" actId="20577"/>
          <ac:spMkLst>
            <pc:docMk/>
            <pc:sldMk cId="3075422012" sldId="259"/>
            <ac:spMk id="2" creationId="{67BCAD41-0A0F-8F50-2527-233C18D88958}"/>
          </ac:spMkLst>
        </pc:spChg>
        <pc:spChg chg="mod">
          <ac:chgData name="ΑΘΑΝΑΣΙΟΣ ΝΑΖΟΣ" userId="e1c5eecb-0894-46a7-84c6-b5b261424077" providerId="ADAL" clId="{B56631F8-3DE3-A642-A469-88D17971CB58}" dt="2025-03-09T17:23:00.105" v="785" actId="20577"/>
          <ac:spMkLst>
            <pc:docMk/>
            <pc:sldMk cId="3075422012" sldId="259"/>
            <ac:spMk id="3" creationId="{E88A0753-6EC2-9FBC-DDDB-30375927B259}"/>
          </ac:spMkLst>
        </pc:spChg>
      </pc:sldChg>
      <pc:sldChg chg="modSp new mod">
        <pc:chgData name="ΑΘΑΝΑΣΙΟΣ ΝΑΖΟΣ" userId="e1c5eecb-0894-46a7-84c6-b5b261424077" providerId="ADAL" clId="{B56631F8-3DE3-A642-A469-88D17971CB58}" dt="2025-03-09T17:26:54.477" v="1191" actId="313"/>
        <pc:sldMkLst>
          <pc:docMk/>
          <pc:sldMk cId="1837456423" sldId="260"/>
        </pc:sldMkLst>
        <pc:spChg chg="mod">
          <ac:chgData name="ΑΘΑΝΑΣΙΟΣ ΝΑΖΟΣ" userId="e1c5eecb-0894-46a7-84c6-b5b261424077" providerId="ADAL" clId="{B56631F8-3DE3-A642-A469-88D17971CB58}" dt="2025-03-09T17:24:25.360" v="842" actId="20577"/>
          <ac:spMkLst>
            <pc:docMk/>
            <pc:sldMk cId="1837456423" sldId="260"/>
            <ac:spMk id="2" creationId="{9BEA3341-37EF-C853-4150-FC495AFF53B4}"/>
          </ac:spMkLst>
        </pc:spChg>
        <pc:spChg chg="mod">
          <ac:chgData name="ΑΘΑΝΑΣΙΟΣ ΝΑΖΟΣ" userId="e1c5eecb-0894-46a7-84c6-b5b261424077" providerId="ADAL" clId="{B56631F8-3DE3-A642-A469-88D17971CB58}" dt="2025-03-09T17:26:54.477" v="1191" actId="313"/>
          <ac:spMkLst>
            <pc:docMk/>
            <pc:sldMk cId="1837456423" sldId="260"/>
            <ac:spMk id="3" creationId="{47FAE78C-C164-BC6F-81FC-0FF0F8CE7CD7}"/>
          </ac:spMkLst>
        </pc:spChg>
      </pc:sldChg>
      <pc:sldChg chg="modSp new mod">
        <pc:chgData name="ΑΘΑΝΑΣΙΟΣ ΝΑΖΟΣ" userId="e1c5eecb-0894-46a7-84c6-b5b261424077" providerId="ADAL" clId="{B56631F8-3DE3-A642-A469-88D17971CB58}" dt="2025-03-09T17:34:06.438" v="1990" actId="20577"/>
        <pc:sldMkLst>
          <pc:docMk/>
          <pc:sldMk cId="4131336199" sldId="261"/>
        </pc:sldMkLst>
        <pc:spChg chg="mod">
          <ac:chgData name="ΑΘΑΝΑΣΙΟΣ ΝΑΖΟΣ" userId="e1c5eecb-0894-46a7-84c6-b5b261424077" providerId="ADAL" clId="{B56631F8-3DE3-A642-A469-88D17971CB58}" dt="2025-03-09T17:28:41.014" v="1284" actId="20577"/>
          <ac:spMkLst>
            <pc:docMk/>
            <pc:sldMk cId="4131336199" sldId="261"/>
            <ac:spMk id="2" creationId="{4261053A-370D-E367-27F2-EC29AD6801DF}"/>
          </ac:spMkLst>
        </pc:spChg>
        <pc:spChg chg="mod">
          <ac:chgData name="ΑΘΑΝΑΣΙΟΣ ΝΑΖΟΣ" userId="e1c5eecb-0894-46a7-84c6-b5b261424077" providerId="ADAL" clId="{B56631F8-3DE3-A642-A469-88D17971CB58}" dt="2025-03-09T17:34:06.438" v="1990" actId="20577"/>
          <ac:spMkLst>
            <pc:docMk/>
            <pc:sldMk cId="4131336199" sldId="261"/>
            <ac:spMk id="3" creationId="{8D5E3C38-A48D-DCC2-B8B5-65F5AF2B8561}"/>
          </ac:spMkLst>
        </pc:spChg>
      </pc:sldChg>
      <pc:sldChg chg="modSp new mod">
        <pc:chgData name="ΑΘΑΝΑΣΙΟΣ ΝΑΖΟΣ" userId="e1c5eecb-0894-46a7-84c6-b5b261424077" providerId="ADAL" clId="{B56631F8-3DE3-A642-A469-88D17971CB58}" dt="2025-03-09T17:39:09.769" v="2550" actId="20577"/>
        <pc:sldMkLst>
          <pc:docMk/>
          <pc:sldMk cId="3295240794" sldId="262"/>
        </pc:sldMkLst>
        <pc:spChg chg="mod">
          <ac:chgData name="ΑΘΑΝΑΣΙΟΣ ΝΑΖΟΣ" userId="e1c5eecb-0894-46a7-84c6-b5b261424077" providerId="ADAL" clId="{B56631F8-3DE3-A642-A469-88D17971CB58}" dt="2025-03-09T17:35:40.829" v="2081" actId="20577"/>
          <ac:spMkLst>
            <pc:docMk/>
            <pc:sldMk cId="3295240794" sldId="262"/>
            <ac:spMk id="2" creationId="{2C4C3ADC-C4C7-E839-F35C-2F6D6B7E5672}"/>
          </ac:spMkLst>
        </pc:spChg>
        <pc:spChg chg="mod">
          <ac:chgData name="ΑΘΑΝΑΣΙΟΣ ΝΑΖΟΣ" userId="e1c5eecb-0894-46a7-84c6-b5b261424077" providerId="ADAL" clId="{B56631F8-3DE3-A642-A469-88D17971CB58}" dt="2025-03-09T17:39:09.769" v="2550" actId="20577"/>
          <ac:spMkLst>
            <pc:docMk/>
            <pc:sldMk cId="3295240794" sldId="262"/>
            <ac:spMk id="3" creationId="{F46E8DCF-C55E-395D-BBDF-0D033ACE1F72}"/>
          </ac:spMkLst>
        </pc:spChg>
      </pc:sldChg>
      <pc:sldChg chg="modSp new mod">
        <pc:chgData name="ΑΘΑΝΑΣΙΟΣ ΝΑΖΟΣ" userId="e1c5eecb-0894-46a7-84c6-b5b261424077" providerId="ADAL" clId="{B56631F8-3DE3-A642-A469-88D17971CB58}" dt="2025-03-09T17:42:33.694" v="2963" actId="313"/>
        <pc:sldMkLst>
          <pc:docMk/>
          <pc:sldMk cId="751125705" sldId="263"/>
        </pc:sldMkLst>
        <pc:spChg chg="mod">
          <ac:chgData name="ΑΘΑΝΑΣΙΟΣ ΝΑΖΟΣ" userId="e1c5eecb-0894-46a7-84c6-b5b261424077" providerId="ADAL" clId="{B56631F8-3DE3-A642-A469-88D17971CB58}" dt="2025-03-09T17:39:48.352" v="2618" actId="20577"/>
          <ac:spMkLst>
            <pc:docMk/>
            <pc:sldMk cId="751125705" sldId="263"/>
            <ac:spMk id="2" creationId="{3F55DB7D-A624-5765-A51E-1D688A0CE5B3}"/>
          </ac:spMkLst>
        </pc:spChg>
        <pc:spChg chg="mod">
          <ac:chgData name="ΑΘΑΝΑΣΙΟΣ ΝΑΖΟΣ" userId="e1c5eecb-0894-46a7-84c6-b5b261424077" providerId="ADAL" clId="{B56631F8-3DE3-A642-A469-88D17971CB58}" dt="2025-03-09T17:42:33.694" v="2963" actId="313"/>
          <ac:spMkLst>
            <pc:docMk/>
            <pc:sldMk cId="751125705" sldId="263"/>
            <ac:spMk id="3" creationId="{538E73A3-B3F5-C98A-F5C3-626391615AF5}"/>
          </ac:spMkLst>
        </pc:spChg>
      </pc:sldChg>
      <pc:sldChg chg="modSp new mod">
        <pc:chgData name="ΑΘΑΝΑΣΙΟΣ ΝΑΖΟΣ" userId="e1c5eecb-0894-46a7-84c6-b5b261424077" providerId="ADAL" clId="{B56631F8-3DE3-A642-A469-88D17971CB58}" dt="2025-03-09T17:55:50.885" v="3307" actId="313"/>
        <pc:sldMkLst>
          <pc:docMk/>
          <pc:sldMk cId="295871142" sldId="264"/>
        </pc:sldMkLst>
        <pc:spChg chg="mod">
          <ac:chgData name="ΑΘΑΝΑΣΙΟΣ ΝΑΖΟΣ" userId="e1c5eecb-0894-46a7-84c6-b5b261424077" providerId="ADAL" clId="{B56631F8-3DE3-A642-A469-88D17971CB58}" dt="2025-03-09T17:50:01.067" v="3008" actId="313"/>
          <ac:spMkLst>
            <pc:docMk/>
            <pc:sldMk cId="295871142" sldId="264"/>
            <ac:spMk id="2" creationId="{5357DEE2-A452-E2A4-735B-E30C3F56A4A5}"/>
          </ac:spMkLst>
        </pc:spChg>
        <pc:spChg chg="mod">
          <ac:chgData name="ΑΘΑΝΑΣΙΟΣ ΝΑΖΟΣ" userId="e1c5eecb-0894-46a7-84c6-b5b261424077" providerId="ADAL" clId="{B56631F8-3DE3-A642-A469-88D17971CB58}" dt="2025-03-09T17:55:50.885" v="3307" actId="313"/>
          <ac:spMkLst>
            <pc:docMk/>
            <pc:sldMk cId="295871142" sldId="264"/>
            <ac:spMk id="3" creationId="{770992AE-15CD-65AD-B085-A1028F5F415E}"/>
          </ac:spMkLst>
        </pc:spChg>
      </pc:sldChg>
      <pc:sldChg chg="modSp new mod">
        <pc:chgData name="ΑΘΑΝΑΣΙΟΣ ΝΑΖΟΣ" userId="e1c5eecb-0894-46a7-84c6-b5b261424077" providerId="ADAL" clId="{B56631F8-3DE3-A642-A469-88D17971CB58}" dt="2025-03-09T17:59:40.431" v="3672" actId="313"/>
        <pc:sldMkLst>
          <pc:docMk/>
          <pc:sldMk cId="1883572708" sldId="265"/>
        </pc:sldMkLst>
        <pc:spChg chg="mod">
          <ac:chgData name="ΑΘΑΝΑΣΙΟΣ ΝΑΖΟΣ" userId="e1c5eecb-0894-46a7-84c6-b5b261424077" providerId="ADAL" clId="{B56631F8-3DE3-A642-A469-88D17971CB58}" dt="2025-03-09T17:56:14.674" v="3333" actId="20577"/>
          <ac:spMkLst>
            <pc:docMk/>
            <pc:sldMk cId="1883572708" sldId="265"/>
            <ac:spMk id="2" creationId="{A10A7C0E-8086-8357-12B4-635B210126C5}"/>
          </ac:spMkLst>
        </pc:spChg>
        <pc:spChg chg="mod">
          <ac:chgData name="ΑΘΑΝΑΣΙΟΣ ΝΑΖΟΣ" userId="e1c5eecb-0894-46a7-84c6-b5b261424077" providerId="ADAL" clId="{B56631F8-3DE3-A642-A469-88D17971CB58}" dt="2025-03-09T17:59:40.431" v="3672" actId="313"/>
          <ac:spMkLst>
            <pc:docMk/>
            <pc:sldMk cId="1883572708" sldId="265"/>
            <ac:spMk id="3" creationId="{E41CDC5E-58A9-BD8D-3001-49321FE8FAEA}"/>
          </ac:spMkLst>
        </pc:spChg>
      </pc:sldChg>
      <pc:sldChg chg="modSp new mod">
        <pc:chgData name="ΑΘΑΝΑΣΙΟΣ ΝΑΖΟΣ" userId="e1c5eecb-0894-46a7-84c6-b5b261424077" providerId="ADAL" clId="{B56631F8-3DE3-A642-A469-88D17971CB58}" dt="2025-03-09T18:46:38.848" v="4016" actId="20577"/>
        <pc:sldMkLst>
          <pc:docMk/>
          <pc:sldMk cId="363242906" sldId="266"/>
        </pc:sldMkLst>
        <pc:spChg chg="mod">
          <ac:chgData name="ΑΘΑΝΑΣΙΟΣ ΝΑΖΟΣ" userId="e1c5eecb-0894-46a7-84c6-b5b261424077" providerId="ADAL" clId="{B56631F8-3DE3-A642-A469-88D17971CB58}" dt="2025-03-09T17:59:59.899" v="3698" actId="20577"/>
          <ac:spMkLst>
            <pc:docMk/>
            <pc:sldMk cId="363242906" sldId="266"/>
            <ac:spMk id="2" creationId="{856339C4-4062-5431-F702-45AD35630A98}"/>
          </ac:spMkLst>
        </pc:spChg>
        <pc:spChg chg="mod">
          <ac:chgData name="ΑΘΑΝΑΣΙΟΣ ΝΑΖΟΣ" userId="e1c5eecb-0894-46a7-84c6-b5b261424077" providerId="ADAL" clId="{B56631F8-3DE3-A642-A469-88D17971CB58}" dt="2025-03-09T18:46:38.848" v="4016" actId="20577"/>
          <ac:spMkLst>
            <pc:docMk/>
            <pc:sldMk cId="363242906" sldId="266"/>
            <ac:spMk id="3" creationId="{3BCC0DF8-983B-A087-81D7-0EBC21420925}"/>
          </ac:spMkLst>
        </pc:spChg>
      </pc:sldChg>
      <pc:sldChg chg="modSp new mod">
        <pc:chgData name="ΑΘΑΝΑΣΙΟΣ ΝΑΖΟΣ" userId="e1c5eecb-0894-46a7-84c6-b5b261424077" providerId="ADAL" clId="{B56631F8-3DE3-A642-A469-88D17971CB58}" dt="2025-03-09T18:52:52.299" v="4680" actId="20577"/>
        <pc:sldMkLst>
          <pc:docMk/>
          <pc:sldMk cId="1163144752" sldId="267"/>
        </pc:sldMkLst>
        <pc:spChg chg="mod">
          <ac:chgData name="ΑΘΑΝΑΣΙΟΣ ΝΑΖΟΣ" userId="e1c5eecb-0894-46a7-84c6-b5b261424077" providerId="ADAL" clId="{B56631F8-3DE3-A642-A469-88D17971CB58}" dt="2025-03-09T18:47:05.935" v="4038" actId="20577"/>
          <ac:spMkLst>
            <pc:docMk/>
            <pc:sldMk cId="1163144752" sldId="267"/>
            <ac:spMk id="2" creationId="{DB98FE8F-A11D-DAF2-1E9B-F5F272DEB76A}"/>
          </ac:spMkLst>
        </pc:spChg>
        <pc:spChg chg="mod">
          <ac:chgData name="ΑΘΑΝΑΣΙΟΣ ΝΑΖΟΣ" userId="e1c5eecb-0894-46a7-84c6-b5b261424077" providerId="ADAL" clId="{B56631F8-3DE3-A642-A469-88D17971CB58}" dt="2025-03-09T18:52:52.299" v="4680" actId="20577"/>
          <ac:spMkLst>
            <pc:docMk/>
            <pc:sldMk cId="1163144752" sldId="267"/>
            <ac:spMk id="3" creationId="{D9E5AA06-DCB1-DF1D-EDE1-9432144959D5}"/>
          </ac:spMkLst>
        </pc:spChg>
      </pc:sldChg>
      <pc:sldChg chg="modSp new mod">
        <pc:chgData name="ΑΘΑΝΑΣΙΟΣ ΝΑΖΟΣ" userId="e1c5eecb-0894-46a7-84c6-b5b261424077" providerId="ADAL" clId="{B56631F8-3DE3-A642-A469-88D17971CB58}" dt="2025-03-09T18:57:57.563" v="4936" actId="313"/>
        <pc:sldMkLst>
          <pc:docMk/>
          <pc:sldMk cId="1426298766" sldId="268"/>
        </pc:sldMkLst>
        <pc:spChg chg="mod">
          <ac:chgData name="ΑΘΑΝΑΣΙΟΣ ΝΑΖΟΣ" userId="e1c5eecb-0894-46a7-84c6-b5b261424077" providerId="ADAL" clId="{B56631F8-3DE3-A642-A469-88D17971CB58}" dt="2025-03-09T18:53:55.616" v="4734" actId="313"/>
          <ac:spMkLst>
            <pc:docMk/>
            <pc:sldMk cId="1426298766" sldId="268"/>
            <ac:spMk id="2" creationId="{D358373E-3F68-97C6-15DD-3BCC2689CC48}"/>
          </ac:spMkLst>
        </pc:spChg>
        <pc:spChg chg="mod">
          <ac:chgData name="ΑΘΑΝΑΣΙΟΣ ΝΑΖΟΣ" userId="e1c5eecb-0894-46a7-84c6-b5b261424077" providerId="ADAL" clId="{B56631F8-3DE3-A642-A469-88D17971CB58}" dt="2025-03-09T18:57:57.563" v="4936" actId="313"/>
          <ac:spMkLst>
            <pc:docMk/>
            <pc:sldMk cId="1426298766" sldId="268"/>
            <ac:spMk id="3" creationId="{BBD4F6B8-74BC-9327-4A2C-6A677462C691}"/>
          </ac:spMkLst>
        </pc:spChg>
      </pc:sldChg>
      <pc:sldChg chg="modSp new mod">
        <pc:chgData name="ΑΘΑΝΑΣΙΟΣ ΝΑΖΟΣ" userId="e1c5eecb-0894-46a7-84c6-b5b261424077" providerId="ADAL" clId="{B56631F8-3DE3-A642-A469-88D17971CB58}" dt="2025-03-09T18:59:29.651" v="5082" actId="20577"/>
        <pc:sldMkLst>
          <pc:docMk/>
          <pc:sldMk cId="2378399130" sldId="269"/>
        </pc:sldMkLst>
        <pc:spChg chg="mod">
          <ac:chgData name="ΑΘΑΝΑΣΙΟΣ ΝΑΖΟΣ" userId="e1c5eecb-0894-46a7-84c6-b5b261424077" providerId="ADAL" clId="{B56631F8-3DE3-A642-A469-88D17971CB58}" dt="2025-03-09T18:58:57.761" v="4960" actId="20577"/>
          <ac:spMkLst>
            <pc:docMk/>
            <pc:sldMk cId="2378399130" sldId="269"/>
            <ac:spMk id="2" creationId="{88EC60CC-94A0-75AD-871F-A8AF258E8243}"/>
          </ac:spMkLst>
        </pc:spChg>
        <pc:spChg chg="mod">
          <ac:chgData name="ΑΘΑΝΑΣΙΟΣ ΝΑΖΟΣ" userId="e1c5eecb-0894-46a7-84c6-b5b261424077" providerId="ADAL" clId="{B56631F8-3DE3-A642-A469-88D17971CB58}" dt="2025-03-09T18:59:29.651" v="5082" actId="20577"/>
          <ac:spMkLst>
            <pc:docMk/>
            <pc:sldMk cId="2378399130" sldId="269"/>
            <ac:spMk id="3" creationId="{F75E36E8-5E56-17A1-5AC2-5803F37FE771}"/>
          </ac:spMkLst>
        </pc:spChg>
      </pc:sldChg>
      <pc:sldChg chg="modSp new mod">
        <pc:chgData name="ΑΘΑΝΑΣΙΟΣ ΝΑΖΟΣ" userId="e1c5eecb-0894-46a7-84c6-b5b261424077" providerId="ADAL" clId="{B56631F8-3DE3-A642-A469-88D17971CB58}" dt="2025-03-09T19:04:47.172" v="5423" actId="20577"/>
        <pc:sldMkLst>
          <pc:docMk/>
          <pc:sldMk cId="2081538093" sldId="270"/>
        </pc:sldMkLst>
        <pc:spChg chg="mod">
          <ac:chgData name="ΑΘΑΝΑΣΙΟΣ ΝΑΖΟΣ" userId="e1c5eecb-0894-46a7-84c6-b5b261424077" providerId="ADAL" clId="{B56631F8-3DE3-A642-A469-88D17971CB58}" dt="2025-03-09T19:02:36.723" v="5126" actId="27636"/>
          <ac:spMkLst>
            <pc:docMk/>
            <pc:sldMk cId="2081538093" sldId="270"/>
            <ac:spMk id="2" creationId="{CF547DFF-BA09-34B9-1166-4531296BDB5C}"/>
          </ac:spMkLst>
        </pc:spChg>
        <pc:spChg chg="mod">
          <ac:chgData name="ΑΘΑΝΑΣΙΟΣ ΝΑΖΟΣ" userId="e1c5eecb-0894-46a7-84c6-b5b261424077" providerId="ADAL" clId="{B56631F8-3DE3-A642-A469-88D17971CB58}" dt="2025-03-09T19:04:47.172" v="5423" actId="20577"/>
          <ac:spMkLst>
            <pc:docMk/>
            <pc:sldMk cId="2081538093" sldId="270"/>
            <ac:spMk id="3" creationId="{345F7F88-51A3-C5F8-5205-0EFFC7297EFC}"/>
          </ac:spMkLst>
        </pc:spChg>
      </pc:sldChg>
      <pc:sldChg chg="modSp new mod">
        <pc:chgData name="ΑΘΑΝΑΣΙΟΣ ΝΑΖΟΣ" userId="e1c5eecb-0894-46a7-84c6-b5b261424077" providerId="ADAL" clId="{B56631F8-3DE3-A642-A469-88D17971CB58}" dt="2025-03-09T19:09:00.335" v="5678" actId="20577"/>
        <pc:sldMkLst>
          <pc:docMk/>
          <pc:sldMk cId="3561086856" sldId="271"/>
        </pc:sldMkLst>
        <pc:spChg chg="mod">
          <ac:chgData name="ΑΘΑΝΑΣΙΟΣ ΝΑΖΟΣ" userId="e1c5eecb-0894-46a7-84c6-b5b261424077" providerId="ADAL" clId="{B56631F8-3DE3-A642-A469-88D17971CB58}" dt="2025-03-09T19:05:19.372" v="5465" actId="20577"/>
          <ac:spMkLst>
            <pc:docMk/>
            <pc:sldMk cId="3561086856" sldId="271"/>
            <ac:spMk id="2" creationId="{1318C8C5-376C-9C22-045E-83AEA0ECF476}"/>
          </ac:spMkLst>
        </pc:spChg>
        <pc:spChg chg="mod">
          <ac:chgData name="ΑΘΑΝΑΣΙΟΣ ΝΑΖΟΣ" userId="e1c5eecb-0894-46a7-84c6-b5b261424077" providerId="ADAL" clId="{B56631F8-3DE3-A642-A469-88D17971CB58}" dt="2025-03-09T19:09:00.335" v="5678" actId="20577"/>
          <ac:spMkLst>
            <pc:docMk/>
            <pc:sldMk cId="3561086856" sldId="271"/>
            <ac:spMk id="3" creationId="{BB538592-9B31-1DE1-FF28-63B6F2C2F4DA}"/>
          </ac:spMkLst>
        </pc:spChg>
      </pc:sldChg>
      <pc:sldChg chg="modSp new mod">
        <pc:chgData name="ΑΘΑΝΑΣΙΟΣ ΝΑΖΟΣ" userId="e1c5eecb-0894-46a7-84c6-b5b261424077" providerId="ADAL" clId="{B56631F8-3DE3-A642-A469-88D17971CB58}" dt="2025-03-09T19:10:42.838" v="5900" actId="313"/>
        <pc:sldMkLst>
          <pc:docMk/>
          <pc:sldMk cId="460166960" sldId="272"/>
        </pc:sldMkLst>
        <pc:spChg chg="mod">
          <ac:chgData name="ΑΘΑΝΑΣΙΟΣ ΝΑΖΟΣ" userId="e1c5eecb-0894-46a7-84c6-b5b261424077" providerId="ADAL" clId="{B56631F8-3DE3-A642-A469-88D17971CB58}" dt="2025-03-09T19:09:20.734" v="5717" actId="20577"/>
          <ac:spMkLst>
            <pc:docMk/>
            <pc:sldMk cId="460166960" sldId="272"/>
            <ac:spMk id="2" creationId="{26FFEA9A-B067-2C97-193D-DFB290771142}"/>
          </ac:spMkLst>
        </pc:spChg>
        <pc:spChg chg="mod">
          <ac:chgData name="ΑΘΑΝΑΣΙΟΣ ΝΑΖΟΣ" userId="e1c5eecb-0894-46a7-84c6-b5b261424077" providerId="ADAL" clId="{B56631F8-3DE3-A642-A469-88D17971CB58}" dt="2025-03-09T19:10:42.838" v="5900" actId="313"/>
          <ac:spMkLst>
            <pc:docMk/>
            <pc:sldMk cId="460166960" sldId="272"/>
            <ac:spMk id="3" creationId="{836A2443-F92E-4BB6-02DF-380B14E74B7C}"/>
          </ac:spMkLst>
        </pc:spChg>
      </pc:sldChg>
      <pc:sldChg chg="modSp new mod">
        <pc:chgData name="ΑΘΑΝΑΣΙΟΣ ΝΑΖΟΣ" userId="e1c5eecb-0894-46a7-84c6-b5b261424077" providerId="ADAL" clId="{B56631F8-3DE3-A642-A469-88D17971CB58}" dt="2025-03-09T19:13:24.327" v="6115" actId="20577"/>
        <pc:sldMkLst>
          <pc:docMk/>
          <pc:sldMk cId="3388340500" sldId="273"/>
        </pc:sldMkLst>
        <pc:spChg chg="mod">
          <ac:chgData name="ΑΘΑΝΑΣΙΟΣ ΝΑΖΟΣ" userId="e1c5eecb-0894-46a7-84c6-b5b261424077" providerId="ADAL" clId="{B56631F8-3DE3-A642-A469-88D17971CB58}" dt="2025-03-09T19:12:07.742" v="5964" actId="20577"/>
          <ac:spMkLst>
            <pc:docMk/>
            <pc:sldMk cId="3388340500" sldId="273"/>
            <ac:spMk id="2" creationId="{D23DB8A8-1CEE-390C-C57F-EA1B805F7BA8}"/>
          </ac:spMkLst>
        </pc:spChg>
        <pc:spChg chg="mod">
          <ac:chgData name="ΑΘΑΝΑΣΙΟΣ ΝΑΖΟΣ" userId="e1c5eecb-0894-46a7-84c6-b5b261424077" providerId="ADAL" clId="{B56631F8-3DE3-A642-A469-88D17971CB58}" dt="2025-03-09T19:13:24.327" v="6115" actId="20577"/>
          <ac:spMkLst>
            <pc:docMk/>
            <pc:sldMk cId="3388340500" sldId="273"/>
            <ac:spMk id="3" creationId="{29699E0A-CD5F-124C-977B-7BBE2A6BF9B3}"/>
          </ac:spMkLst>
        </pc:spChg>
      </pc:sldChg>
      <pc:sldChg chg="modSp new mod">
        <pc:chgData name="ΑΘΑΝΑΣΙΟΣ ΝΑΖΟΣ" userId="e1c5eecb-0894-46a7-84c6-b5b261424077" providerId="ADAL" clId="{B56631F8-3DE3-A642-A469-88D17971CB58}" dt="2025-03-09T19:20:14.876" v="6776" actId="313"/>
        <pc:sldMkLst>
          <pc:docMk/>
          <pc:sldMk cId="2373599209" sldId="274"/>
        </pc:sldMkLst>
        <pc:spChg chg="mod">
          <ac:chgData name="ΑΘΑΝΑΣΙΟΣ ΝΑΖΟΣ" userId="e1c5eecb-0894-46a7-84c6-b5b261424077" providerId="ADAL" clId="{B56631F8-3DE3-A642-A469-88D17971CB58}" dt="2025-03-09T19:15:58.649" v="6154" actId="20577"/>
          <ac:spMkLst>
            <pc:docMk/>
            <pc:sldMk cId="2373599209" sldId="274"/>
            <ac:spMk id="2" creationId="{C81ADD4C-A72F-3BCF-02A1-6B303348D148}"/>
          </ac:spMkLst>
        </pc:spChg>
        <pc:spChg chg="mod">
          <ac:chgData name="ΑΘΑΝΑΣΙΟΣ ΝΑΖΟΣ" userId="e1c5eecb-0894-46a7-84c6-b5b261424077" providerId="ADAL" clId="{B56631F8-3DE3-A642-A469-88D17971CB58}" dt="2025-03-09T19:20:14.876" v="6776" actId="313"/>
          <ac:spMkLst>
            <pc:docMk/>
            <pc:sldMk cId="2373599209" sldId="274"/>
            <ac:spMk id="3" creationId="{C6747632-C882-D0F4-A473-7D8F0DDD0EC3}"/>
          </ac:spMkLst>
        </pc:spChg>
      </pc:sldChg>
      <pc:sldChg chg="modSp new mod">
        <pc:chgData name="ΑΘΑΝΑΣΙΟΣ ΝΑΖΟΣ" userId="e1c5eecb-0894-46a7-84c6-b5b261424077" providerId="ADAL" clId="{B56631F8-3DE3-A642-A469-88D17971CB58}" dt="2025-03-09T19:28:09.147" v="7581" actId="113"/>
        <pc:sldMkLst>
          <pc:docMk/>
          <pc:sldMk cId="3375399738" sldId="275"/>
        </pc:sldMkLst>
        <pc:spChg chg="mod">
          <ac:chgData name="ΑΘΑΝΑΣΙΟΣ ΝΑΖΟΣ" userId="e1c5eecb-0894-46a7-84c6-b5b261424077" providerId="ADAL" clId="{B56631F8-3DE3-A642-A469-88D17971CB58}" dt="2025-03-09T19:21:31.506" v="6794" actId="20577"/>
          <ac:spMkLst>
            <pc:docMk/>
            <pc:sldMk cId="3375399738" sldId="275"/>
            <ac:spMk id="2" creationId="{974027C6-C514-25C9-5A7A-3FB3F57ACD4D}"/>
          </ac:spMkLst>
        </pc:spChg>
        <pc:spChg chg="mod">
          <ac:chgData name="ΑΘΑΝΑΣΙΟΣ ΝΑΖΟΣ" userId="e1c5eecb-0894-46a7-84c6-b5b261424077" providerId="ADAL" clId="{B56631F8-3DE3-A642-A469-88D17971CB58}" dt="2025-03-09T19:28:09.147" v="7581" actId="113"/>
          <ac:spMkLst>
            <pc:docMk/>
            <pc:sldMk cId="3375399738" sldId="275"/>
            <ac:spMk id="3" creationId="{0813B7B4-A218-09B3-08C7-C9996905EF86}"/>
          </ac:spMkLst>
        </pc:spChg>
      </pc:sldChg>
      <pc:sldChg chg="modSp new mod">
        <pc:chgData name="ΑΘΑΝΑΣΙΟΣ ΝΑΖΟΣ" userId="e1c5eecb-0894-46a7-84c6-b5b261424077" providerId="ADAL" clId="{B56631F8-3DE3-A642-A469-88D17971CB58}" dt="2025-03-09T19:31:08.650" v="7992" actId="313"/>
        <pc:sldMkLst>
          <pc:docMk/>
          <pc:sldMk cId="1509885815" sldId="276"/>
        </pc:sldMkLst>
        <pc:spChg chg="mod">
          <ac:chgData name="ΑΘΑΝΑΣΙΟΣ ΝΑΖΟΣ" userId="e1c5eecb-0894-46a7-84c6-b5b261424077" providerId="ADAL" clId="{B56631F8-3DE3-A642-A469-88D17971CB58}" dt="2025-03-09T19:28:24.614" v="7603" actId="20577"/>
          <ac:spMkLst>
            <pc:docMk/>
            <pc:sldMk cId="1509885815" sldId="276"/>
            <ac:spMk id="2" creationId="{307FBA8F-A116-95EC-560C-147585339EFA}"/>
          </ac:spMkLst>
        </pc:spChg>
        <pc:spChg chg="mod">
          <ac:chgData name="ΑΘΑΝΑΣΙΟΣ ΝΑΖΟΣ" userId="e1c5eecb-0894-46a7-84c6-b5b261424077" providerId="ADAL" clId="{B56631F8-3DE3-A642-A469-88D17971CB58}" dt="2025-03-09T19:31:08.650" v="7992" actId="313"/>
          <ac:spMkLst>
            <pc:docMk/>
            <pc:sldMk cId="1509885815" sldId="276"/>
            <ac:spMk id="3" creationId="{DB7ECA33-2A5D-EF50-BF55-39551E613664}"/>
          </ac:spMkLst>
        </pc:spChg>
      </pc:sldChg>
      <pc:sldChg chg="modSp new mod">
        <pc:chgData name="ΑΘΑΝΑΣΙΟΣ ΝΑΖΟΣ" userId="e1c5eecb-0894-46a7-84c6-b5b261424077" providerId="ADAL" clId="{B56631F8-3DE3-A642-A469-88D17971CB58}" dt="2025-03-09T19:38:36.758" v="8579" actId="313"/>
        <pc:sldMkLst>
          <pc:docMk/>
          <pc:sldMk cId="3438153249" sldId="277"/>
        </pc:sldMkLst>
        <pc:spChg chg="mod">
          <ac:chgData name="ΑΘΑΝΑΣΙΟΣ ΝΑΖΟΣ" userId="e1c5eecb-0894-46a7-84c6-b5b261424077" providerId="ADAL" clId="{B56631F8-3DE3-A642-A469-88D17971CB58}" dt="2025-03-09T19:34:16.072" v="8017" actId="313"/>
          <ac:spMkLst>
            <pc:docMk/>
            <pc:sldMk cId="3438153249" sldId="277"/>
            <ac:spMk id="2" creationId="{CF64E160-5C2A-63CD-E36F-E21EF2FD46EE}"/>
          </ac:spMkLst>
        </pc:spChg>
        <pc:spChg chg="mod">
          <ac:chgData name="ΑΘΑΝΑΣΙΟΣ ΝΑΖΟΣ" userId="e1c5eecb-0894-46a7-84c6-b5b261424077" providerId="ADAL" clId="{B56631F8-3DE3-A642-A469-88D17971CB58}" dt="2025-03-09T19:38:36.758" v="8579" actId="313"/>
          <ac:spMkLst>
            <pc:docMk/>
            <pc:sldMk cId="3438153249" sldId="277"/>
            <ac:spMk id="3" creationId="{F4408368-A2F4-81E0-9BA0-59D020300C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3/9/25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3/9/25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3/9/25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3/9/25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125305" y="1488985"/>
            <a:ext cx="6264350" cy="169685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118447" y="4351687"/>
            <a:ext cx="6265588" cy="17040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3/9/25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3/9/25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3/9/25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3/9/25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03CBA4-9CFB-CC82-8D97-421A988767C3}"/>
              </a:ext>
            </a:extLst>
          </p:cNvPr>
          <p:cNvSpPr>
            <a:spLocks noGrp="1"/>
          </p:cNvSpPr>
          <p:nvPr>
            <p:ph type="ctrTitle"/>
          </p:nvPr>
        </p:nvSpPr>
        <p:spPr/>
        <p:txBody>
          <a:bodyPr>
            <a:normAutofit fontScale="90000"/>
          </a:bodyPr>
          <a:lstStyle/>
          <a:p>
            <a:r>
              <a:rPr lang="el-GR" dirty="0"/>
              <a:t>Συστήματα τριών πυλώνων και γενικές αρχές Δικαίου ασφάλισης</a:t>
            </a:r>
          </a:p>
        </p:txBody>
      </p:sp>
      <p:sp>
        <p:nvSpPr>
          <p:cNvPr id="3" name="Υπότιτλος 2">
            <a:extLst>
              <a:ext uri="{FF2B5EF4-FFF2-40B4-BE49-F238E27FC236}">
                <a16:creationId xmlns:a16="http://schemas.microsoft.com/office/drawing/2014/main" id="{19F9B14B-6775-AEA0-C624-415EE0714823}"/>
              </a:ext>
            </a:extLst>
          </p:cNvPr>
          <p:cNvSpPr>
            <a:spLocks noGrp="1"/>
          </p:cNvSpPr>
          <p:nvPr>
            <p:ph type="subTitle" idx="1"/>
          </p:nvPr>
        </p:nvSpPr>
        <p:spPr/>
        <p:txBody>
          <a:bodyPr/>
          <a:lstStyle/>
          <a:p>
            <a:r>
              <a:rPr lang="el-GR" dirty="0"/>
              <a:t>2</a:t>
            </a:r>
            <a:r>
              <a:rPr lang="el-GR" baseline="30000" dirty="0"/>
              <a:t>η</a:t>
            </a:r>
            <a:r>
              <a:rPr lang="el-GR" dirty="0"/>
              <a:t> Διάλεξη μαθήματος Κοινωνικής Ασφάλισης </a:t>
            </a:r>
          </a:p>
        </p:txBody>
      </p:sp>
    </p:spTree>
    <p:extLst>
      <p:ext uri="{BB962C8B-B14F-4D97-AF65-F5344CB8AC3E}">
        <p14:creationId xmlns:p14="http://schemas.microsoft.com/office/powerpoint/2010/main" val="505556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0A7C0E-8086-8357-12B4-635B210126C5}"/>
              </a:ext>
            </a:extLst>
          </p:cNvPr>
          <p:cNvSpPr>
            <a:spLocks noGrp="1"/>
          </p:cNvSpPr>
          <p:nvPr>
            <p:ph type="title"/>
          </p:nvPr>
        </p:nvSpPr>
        <p:spPr/>
        <p:txBody>
          <a:bodyPr/>
          <a:lstStyle/>
          <a:p>
            <a:r>
              <a:rPr lang="el-GR" dirty="0"/>
              <a:t>Αρχή χρηστής διοίκησης</a:t>
            </a:r>
          </a:p>
        </p:txBody>
      </p:sp>
      <p:sp>
        <p:nvSpPr>
          <p:cNvPr id="3" name="Θέση περιεχομένου 2">
            <a:extLst>
              <a:ext uri="{FF2B5EF4-FFF2-40B4-BE49-F238E27FC236}">
                <a16:creationId xmlns:a16="http://schemas.microsoft.com/office/drawing/2014/main" id="{E41CDC5E-58A9-BD8D-3001-49321FE8FAEA}"/>
              </a:ext>
            </a:extLst>
          </p:cNvPr>
          <p:cNvSpPr>
            <a:spLocks noGrp="1"/>
          </p:cNvSpPr>
          <p:nvPr>
            <p:ph idx="1"/>
          </p:nvPr>
        </p:nvSpPr>
        <p:spPr/>
        <p:txBody>
          <a:bodyPr/>
          <a:lstStyle/>
          <a:p>
            <a:r>
              <a:rPr lang="el-GR" dirty="0"/>
              <a:t>Αναδρομική αναζήτηση εισφορών και παροχών </a:t>
            </a:r>
          </a:p>
          <a:p>
            <a:r>
              <a:rPr lang="el-GR" dirty="0"/>
              <a:t>Ενισχύει τον έλεγχο για τον ασφαλιστικό δεσμό και της καταβολής των αντίστοιχων ασφαλιστικών εισφορών</a:t>
            </a:r>
          </a:p>
          <a:p>
            <a:r>
              <a:rPr lang="el-GR" dirty="0"/>
              <a:t>Προστατεύει από τον οικονομικό κλονισμό των </a:t>
            </a:r>
            <a:r>
              <a:rPr lang="el-GR" dirty="0" err="1"/>
              <a:t>ασφαλιζόμενων</a:t>
            </a:r>
            <a:endParaRPr lang="el-GR" dirty="0"/>
          </a:p>
          <a:p>
            <a:r>
              <a:rPr lang="el-GR" dirty="0"/>
              <a:t>Εξασφαλίζει την ομαλή και </a:t>
            </a:r>
            <a:r>
              <a:rPr lang="el-GR" dirty="0" err="1"/>
              <a:t>όρθη</a:t>
            </a:r>
            <a:r>
              <a:rPr lang="el-GR" dirty="0"/>
              <a:t> εφαρμογή των κανονιστικών διατάξεων περί ασφάλισης και </a:t>
            </a:r>
            <a:r>
              <a:rPr lang="el-GR" dirty="0" err="1"/>
              <a:t>υποχρεωτικότητας</a:t>
            </a:r>
            <a:endParaRPr lang="el-GR" dirty="0"/>
          </a:p>
        </p:txBody>
      </p:sp>
    </p:spTree>
    <p:extLst>
      <p:ext uri="{BB962C8B-B14F-4D97-AF65-F5344CB8AC3E}">
        <p14:creationId xmlns:p14="http://schemas.microsoft.com/office/powerpoint/2010/main" val="188357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6339C4-4062-5431-F702-45AD35630A98}"/>
              </a:ext>
            </a:extLst>
          </p:cNvPr>
          <p:cNvSpPr>
            <a:spLocks noGrp="1"/>
          </p:cNvSpPr>
          <p:nvPr>
            <p:ph type="title"/>
          </p:nvPr>
        </p:nvSpPr>
        <p:spPr/>
        <p:txBody>
          <a:bodyPr/>
          <a:lstStyle/>
          <a:p>
            <a:r>
              <a:rPr lang="el-GR" dirty="0"/>
              <a:t>Αρχή τυπικής ασφάλισης</a:t>
            </a:r>
          </a:p>
        </p:txBody>
      </p:sp>
      <p:sp>
        <p:nvSpPr>
          <p:cNvPr id="3" name="Θέση περιεχομένου 2">
            <a:extLst>
              <a:ext uri="{FF2B5EF4-FFF2-40B4-BE49-F238E27FC236}">
                <a16:creationId xmlns:a16="http://schemas.microsoft.com/office/drawing/2014/main" id="{3BCC0DF8-983B-A087-81D7-0EBC21420925}"/>
              </a:ext>
            </a:extLst>
          </p:cNvPr>
          <p:cNvSpPr>
            <a:spLocks noGrp="1"/>
          </p:cNvSpPr>
          <p:nvPr>
            <p:ph idx="1"/>
          </p:nvPr>
        </p:nvSpPr>
        <p:spPr/>
        <p:txBody>
          <a:bodyPr/>
          <a:lstStyle/>
          <a:p>
            <a:r>
              <a:rPr lang="el-GR" dirty="0"/>
              <a:t>Αποτελεί γενική αρχή του ασφαλιστικού δικαίου , με σεβαστές τις πραγματικές καταστάσεις οι οποίες δεν αντιβαίνουν στην δημόσια τάξη. </a:t>
            </a:r>
          </a:p>
          <a:p>
            <a:r>
              <a:rPr lang="el-GR" dirty="0"/>
              <a:t>Υποχρεώνει τον </a:t>
            </a:r>
            <a:r>
              <a:rPr lang="el-GR" dirty="0" err="1"/>
              <a:t>ασφαλιζόμενο</a:t>
            </a:r>
            <a:r>
              <a:rPr lang="el-GR" dirty="0"/>
              <a:t> να αναγγείλει την υποχρέωση του στον ασφαλιστικό οργανισμό για την καταβολή των αντίστοιχων εισφορών.  </a:t>
            </a:r>
          </a:p>
        </p:txBody>
      </p:sp>
    </p:spTree>
    <p:extLst>
      <p:ext uri="{BB962C8B-B14F-4D97-AF65-F5344CB8AC3E}">
        <p14:creationId xmlns:p14="http://schemas.microsoft.com/office/powerpoint/2010/main" val="363242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98FE8F-A11D-DAF2-1E9B-F5F272DEB76A}"/>
              </a:ext>
            </a:extLst>
          </p:cNvPr>
          <p:cNvSpPr>
            <a:spLocks noGrp="1"/>
          </p:cNvSpPr>
          <p:nvPr>
            <p:ph type="title"/>
          </p:nvPr>
        </p:nvSpPr>
        <p:spPr/>
        <p:txBody>
          <a:bodyPr/>
          <a:lstStyle/>
          <a:p>
            <a:r>
              <a:rPr lang="el-GR" dirty="0"/>
              <a:t>Αρχή της ισότητας</a:t>
            </a:r>
          </a:p>
        </p:txBody>
      </p:sp>
      <p:sp>
        <p:nvSpPr>
          <p:cNvPr id="3" name="Θέση περιεχομένου 2">
            <a:extLst>
              <a:ext uri="{FF2B5EF4-FFF2-40B4-BE49-F238E27FC236}">
                <a16:creationId xmlns:a16="http://schemas.microsoft.com/office/drawing/2014/main" id="{D9E5AA06-DCB1-DF1D-EDE1-9432144959D5}"/>
              </a:ext>
            </a:extLst>
          </p:cNvPr>
          <p:cNvSpPr>
            <a:spLocks noGrp="1"/>
          </p:cNvSpPr>
          <p:nvPr>
            <p:ph idx="1"/>
          </p:nvPr>
        </p:nvSpPr>
        <p:spPr/>
        <p:txBody>
          <a:bodyPr/>
          <a:lstStyle/>
          <a:p>
            <a:r>
              <a:rPr lang="el-GR" dirty="0"/>
              <a:t>Συνταγματικά κατοχυρωμένη η αρχή της ισότητας ως προς την μέριμνα της κοινωνικής ασφάλισης.</a:t>
            </a:r>
          </a:p>
          <a:p>
            <a:r>
              <a:rPr lang="el-GR" dirty="0"/>
              <a:t>Αποκλείεται δια νόμο την έκδηλα άνιση μεταχείριση , επίσης την μορφή εισαγωγής χαριστικού μέτρου μη συνδεόμενου προς αξιολογικά κριτήρια ή της επιβολής αδικαιολόγητης επιβαρύνσεως.</a:t>
            </a:r>
          </a:p>
          <a:p>
            <a:r>
              <a:rPr lang="el-GR" dirty="0"/>
              <a:t>Τα έκτακτα μέτρα που λαμβάνονται για την </a:t>
            </a:r>
            <a:r>
              <a:rPr lang="el-GR" dirty="0" err="1"/>
              <a:t>αντιμέτωπισή</a:t>
            </a:r>
            <a:r>
              <a:rPr lang="el-GR" dirty="0"/>
              <a:t> απρόβλεπτης συγκυρίας , δεν είναι επιτρεπτό να επιρρίπτονται αδιαφοροποίητα στο κοινωνικό σύνολο και στους πολίτες που είναι συνεπής στις φορολογικές και λοιπές υποχρεώσεις τους και να ευνοούνται άλλες κατηγορίες .</a:t>
            </a:r>
          </a:p>
        </p:txBody>
      </p:sp>
    </p:spTree>
    <p:extLst>
      <p:ext uri="{BB962C8B-B14F-4D97-AF65-F5344CB8AC3E}">
        <p14:creationId xmlns:p14="http://schemas.microsoft.com/office/powerpoint/2010/main" val="1163144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58373E-3F68-97C6-15DD-3BCC2689CC48}"/>
              </a:ext>
            </a:extLst>
          </p:cNvPr>
          <p:cNvSpPr>
            <a:spLocks noGrp="1"/>
          </p:cNvSpPr>
          <p:nvPr>
            <p:ph type="title"/>
          </p:nvPr>
        </p:nvSpPr>
        <p:spPr/>
        <p:txBody>
          <a:bodyPr>
            <a:normAutofit fontScale="90000"/>
          </a:bodyPr>
          <a:lstStyle/>
          <a:p>
            <a:r>
              <a:rPr lang="el-GR" dirty="0"/>
              <a:t>Αρχή της ενότητας της ασφαλιστικής περίπτωσης </a:t>
            </a:r>
          </a:p>
        </p:txBody>
      </p:sp>
      <p:sp>
        <p:nvSpPr>
          <p:cNvPr id="3" name="Θέση περιεχομένου 2">
            <a:extLst>
              <a:ext uri="{FF2B5EF4-FFF2-40B4-BE49-F238E27FC236}">
                <a16:creationId xmlns:a16="http://schemas.microsoft.com/office/drawing/2014/main" id="{BBD4F6B8-74BC-9327-4A2C-6A677462C691}"/>
              </a:ext>
            </a:extLst>
          </p:cNvPr>
          <p:cNvSpPr>
            <a:spLocks noGrp="1"/>
          </p:cNvSpPr>
          <p:nvPr>
            <p:ph idx="1"/>
          </p:nvPr>
        </p:nvSpPr>
        <p:spPr/>
        <p:txBody>
          <a:bodyPr/>
          <a:lstStyle/>
          <a:p>
            <a:r>
              <a:rPr lang="el-GR" dirty="0"/>
              <a:t>Διακυμάνσεις οι οποίες εμφανίζονται στην ασφαλιστική και συνταξιοδοτική κάλυψη , κύρια φαινόμενα αυτής της αρχής είναι θέματα που σχετίζονται με ασθένειες και συντάξεις αναπηρίας.</a:t>
            </a:r>
          </a:p>
        </p:txBody>
      </p:sp>
    </p:spTree>
    <p:extLst>
      <p:ext uri="{BB962C8B-B14F-4D97-AF65-F5344CB8AC3E}">
        <p14:creationId xmlns:p14="http://schemas.microsoft.com/office/powerpoint/2010/main" val="1426298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EC60CC-94A0-75AD-871F-A8AF258E8243}"/>
              </a:ext>
            </a:extLst>
          </p:cNvPr>
          <p:cNvSpPr>
            <a:spLocks noGrp="1"/>
          </p:cNvSpPr>
          <p:nvPr>
            <p:ph type="title"/>
          </p:nvPr>
        </p:nvSpPr>
        <p:spPr/>
        <p:txBody>
          <a:bodyPr/>
          <a:lstStyle/>
          <a:p>
            <a:r>
              <a:rPr lang="el-GR" dirty="0"/>
              <a:t>Ασφαλιστικά ταμεία </a:t>
            </a:r>
          </a:p>
        </p:txBody>
      </p:sp>
      <p:sp>
        <p:nvSpPr>
          <p:cNvPr id="3" name="Θέση περιεχομένου 2">
            <a:extLst>
              <a:ext uri="{FF2B5EF4-FFF2-40B4-BE49-F238E27FC236}">
                <a16:creationId xmlns:a16="http://schemas.microsoft.com/office/drawing/2014/main" id="{F75E36E8-5E56-17A1-5AC2-5803F37FE771}"/>
              </a:ext>
            </a:extLst>
          </p:cNvPr>
          <p:cNvSpPr>
            <a:spLocks noGrp="1"/>
          </p:cNvSpPr>
          <p:nvPr>
            <p:ph idx="1"/>
          </p:nvPr>
        </p:nvSpPr>
        <p:spPr/>
        <p:txBody>
          <a:bodyPr/>
          <a:lstStyle/>
          <a:p>
            <a:r>
              <a:rPr lang="el-GR" dirty="0"/>
              <a:t>Θα γίνει μία εκτενής αναφορά των ασφαλιστικών ταμείων και ποια πρόσωπα ασφαλίζονται στο κάθε ένα </a:t>
            </a:r>
            <a:r>
              <a:rPr lang="el-GR" dirty="0" err="1"/>
              <a:t>ξεχωρίστα</a:t>
            </a:r>
            <a:r>
              <a:rPr lang="el-GR" dirty="0"/>
              <a:t>.</a:t>
            </a:r>
          </a:p>
        </p:txBody>
      </p:sp>
    </p:spTree>
    <p:extLst>
      <p:ext uri="{BB962C8B-B14F-4D97-AF65-F5344CB8AC3E}">
        <p14:creationId xmlns:p14="http://schemas.microsoft.com/office/powerpoint/2010/main" val="2378399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547DFF-BA09-34B9-1166-4531296BDB5C}"/>
              </a:ext>
            </a:extLst>
          </p:cNvPr>
          <p:cNvSpPr>
            <a:spLocks noGrp="1"/>
          </p:cNvSpPr>
          <p:nvPr>
            <p:ph type="title"/>
          </p:nvPr>
        </p:nvSpPr>
        <p:spPr/>
        <p:txBody>
          <a:bodyPr>
            <a:normAutofit fontScale="90000"/>
          </a:bodyPr>
          <a:lstStyle/>
          <a:p>
            <a:r>
              <a:rPr lang="el-GR" dirty="0" err="1"/>
              <a:t>Εφκά</a:t>
            </a:r>
            <a:r>
              <a:rPr lang="el-GR" dirty="0"/>
              <a:t> Μισθωτών (τέως ΙΚΑ-ΕΤΑΜ)</a:t>
            </a:r>
          </a:p>
        </p:txBody>
      </p:sp>
      <p:sp>
        <p:nvSpPr>
          <p:cNvPr id="3" name="Θέση περιεχομένου 2">
            <a:extLst>
              <a:ext uri="{FF2B5EF4-FFF2-40B4-BE49-F238E27FC236}">
                <a16:creationId xmlns:a16="http://schemas.microsoft.com/office/drawing/2014/main" id="{345F7F88-51A3-C5F8-5205-0EFFC7297EFC}"/>
              </a:ext>
            </a:extLst>
          </p:cNvPr>
          <p:cNvSpPr>
            <a:spLocks noGrp="1"/>
          </p:cNvSpPr>
          <p:nvPr>
            <p:ph idx="1"/>
          </p:nvPr>
        </p:nvSpPr>
        <p:spPr/>
        <p:txBody>
          <a:bodyPr/>
          <a:lstStyle/>
          <a:p>
            <a:r>
              <a:rPr lang="el-GR" dirty="0"/>
              <a:t>Υπαγόμενα πρόσωπα προς ασφάλιση αυτά που ασκούν κατά κύριο επάγγελμα εξαρτημένη εργασία έναντι αμοιβής (εργαζόμενοι Δημοσίου, μαθητευόμενοι, οικιακοί βοηθοί, αυτοτελώς απασχολούμενοι, εργολαβίες </a:t>
            </a:r>
            <a:r>
              <a:rPr lang="el-GR" dirty="0" err="1"/>
              <a:t>οικοδομοτεχνικών</a:t>
            </a:r>
            <a:r>
              <a:rPr lang="el-GR" dirty="0"/>
              <a:t> έργων, </a:t>
            </a:r>
            <a:r>
              <a:rPr lang="el-GR" dirty="0" err="1"/>
              <a:t>μετακλιτοί</a:t>
            </a:r>
            <a:r>
              <a:rPr lang="el-GR" dirty="0"/>
              <a:t> πολίτες τρίτων χωρών)</a:t>
            </a:r>
          </a:p>
        </p:txBody>
      </p:sp>
    </p:spTree>
    <p:extLst>
      <p:ext uri="{BB962C8B-B14F-4D97-AF65-F5344CB8AC3E}">
        <p14:creationId xmlns:p14="http://schemas.microsoft.com/office/powerpoint/2010/main" val="2081538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18C8C5-376C-9C22-045E-83AEA0ECF476}"/>
              </a:ext>
            </a:extLst>
          </p:cNvPr>
          <p:cNvSpPr>
            <a:spLocks noGrp="1"/>
          </p:cNvSpPr>
          <p:nvPr>
            <p:ph type="title"/>
          </p:nvPr>
        </p:nvSpPr>
        <p:spPr/>
        <p:txBody>
          <a:bodyPr/>
          <a:lstStyle/>
          <a:p>
            <a:r>
              <a:rPr lang="el-GR" dirty="0" err="1"/>
              <a:t>Εφκα</a:t>
            </a:r>
            <a:r>
              <a:rPr lang="el-GR" dirty="0"/>
              <a:t> μη μισθωτών (τέως ΟΑΕΕ η ΤΕΒΕ)</a:t>
            </a:r>
          </a:p>
        </p:txBody>
      </p:sp>
      <p:sp>
        <p:nvSpPr>
          <p:cNvPr id="3" name="Θέση περιεχομένου 2">
            <a:extLst>
              <a:ext uri="{FF2B5EF4-FFF2-40B4-BE49-F238E27FC236}">
                <a16:creationId xmlns:a16="http://schemas.microsoft.com/office/drawing/2014/main" id="{BB538592-9B31-1DE1-FF28-63B6F2C2F4DA}"/>
              </a:ext>
            </a:extLst>
          </p:cNvPr>
          <p:cNvSpPr>
            <a:spLocks noGrp="1"/>
          </p:cNvSpPr>
          <p:nvPr>
            <p:ph idx="1"/>
          </p:nvPr>
        </p:nvSpPr>
        <p:spPr/>
        <p:txBody>
          <a:bodyPr/>
          <a:lstStyle/>
          <a:p>
            <a:r>
              <a:rPr lang="el-GR" dirty="0"/>
              <a:t>Στην υποχρεωτική ασφάλιση του ΕΦΚΑ μη Μισθωτών υπάγονται όλα τα φυσικά πρόσωπα που ασκούν δραστηριότητα στην Ελλάδα και όσοι συμμετέχουν σε νομικά πρόσωπα ως μέτοχοι με ελάχιστες εξαιρέσεις.</a:t>
            </a:r>
          </a:p>
        </p:txBody>
      </p:sp>
    </p:spTree>
    <p:extLst>
      <p:ext uri="{BB962C8B-B14F-4D97-AF65-F5344CB8AC3E}">
        <p14:creationId xmlns:p14="http://schemas.microsoft.com/office/powerpoint/2010/main" val="3561086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FFEA9A-B067-2C97-193D-DFB290771142}"/>
              </a:ext>
            </a:extLst>
          </p:cNvPr>
          <p:cNvSpPr>
            <a:spLocks noGrp="1"/>
          </p:cNvSpPr>
          <p:nvPr>
            <p:ph type="title"/>
          </p:nvPr>
        </p:nvSpPr>
        <p:spPr/>
        <p:txBody>
          <a:bodyPr/>
          <a:lstStyle/>
          <a:p>
            <a:r>
              <a:rPr lang="el-GR" dirty="0"/>
              <a:t>Οργανισμός Γεωργικών Ασφαλίσεων</a:t>
            </a:r>
          </a:p>
        </p:txBody>
      </p:sp>
      <p:sp>
        <p:nvSpPr>
          <p:cNvPr id="3" name="Θέση περιεχομένου 2">
            <a:extLst>
              <a:ext uri="{FF2B5EF4-FFF2-40B4-BE49-F238E27FC236}">
                <a16:creationId xmlns:a16="http://schemas.microsoft.com/office/drawing/2014/main" id="{836A2443-F92E-4BB6-02DF-380B14E74B7C}"/>
              </a:ext>
            </a:extLst>
          </p:cNvPr>
          <p:cNvSpPr>
            <a:spLocks noGrp="1"/>
          </p:cNvSpPr>
          <p:nvPr>
            <p:ph idx="1"/>
          </p:nvPr>
        </p:nvSpPr>
        <p:spPr/>
        <p:txBody>
          <a:bodyPr/>
          <a:lstStyle/>
          <a:p>
            <a:r>
              <a:rPr lang="el-GR" dirty="0"/>
              <a:t>Υπάγονται αυτοδίκαια τα πρόσωπα που απασχολούνται εντός της επικράτειας της χώρας με κατά κύριο επάγγελμα και αντλούν τον βιοπορισμό τους στην αγροτική οικονομία.</a:t>
            </a:r>
          </a:p>
        </p:txBody>
      </p:sp>
    </p:spTree>
    <p:extLst>
      <p:ext uri="{BB962C8B-B14F-4D97-AF65-F5344CB8AC3E}">
        <p14:creationId xmlns:p14="http://schemas.microsoft.com/office/powerpoint/2010/main" val="460166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3DB8A8-1CEE-390C-C57F-EA1B805F7BA8}"/>
              </a:ext>
            </a:extLst>
          </p:cNvPr>
          <p:cNvSpPr>
            <a:spLocks noGrp="1"/>
          </p:cNvSpPr>
          <p:nvPr>
            <p:ph type="title"/>
          </p:nvPr>
        </p:nvSpPr>
        <p:spPr/>
        <p:txBody>
          <a:bodyPr>
            <a:normAutofit fontScale="90000"/>
          </a:bodyPr>
          <a:lstStyle/>
          <a:p>
            <a:r>
              <a:rPr lang="el-GR" dirty="0"/>
              <a:t>Ενιαίο Ταμείο Ανεξάρτητα Απασχολούμενων </a:t>
            </a:r>
          </a:p>
        </p:txBody>
      </p:sp>
      <p:sp>
        <p:nvSpPr>
          <p:cNvPr id="3" name="Θέση περιεχομένου 2">
            <a:extLst>
              <a:ext uri="{FF2B5EF4-FFF2-40B4-BE49-F238E27FC236}">
                <a16:creationId xmlns:a16="http://schemas.microsoft.com/office/drawing/2014/main" id="{29699E0A-CD5F-124C-977B-7BBE2A6BF9B3}"/>
              </a:ext>
            </a:extLst>
          </p:cNvPr>
          <p:cNvSpPr>
            <a:spLocks noGrp="1"/>
          </p:cNvSpPr>
          <p:nvPr>
            <p:ph idx="1"/>
          </p:nvPr>
        </p:nvSpPr>
        <p:spPr/>
        <p:txBody>
          <a:bodyPr/>
          <a:lstStyle/>
          <a:p>
            <a:r>
              <a:rPr lang="el-GR" dirty="0"/>
              <a:t>Στο συγκεκριμένο ταμείο εντάσσονται , οι κλάδοι κύριας σύνταξης των Μηχανικών και Εργοληπτών , Υγειονομικών  και το ταμείο Νομικών .</a:t>
            </a:r>
          </a:p>
        </p:txBody>
      </p:sp>
    </p:spTree>
    <p:extLst>
      <p:ext uri="{BB962C8B-B14F-4D97-AF65-F5344CB8AC3E}">
        <p14:creationId xmlns:p14="http://schemas.microsoft.com/office/powerpoint/2010/main" val="3388340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1ADD4C-A72F-3BCF-02A1-6B303348D148}"/>
              </a:ext>
            </a:extLst>
          </p:cNvPr>
          <p:cNvSpPr>
            <a:spLocks noGrp="1"/>
          </p:cNvSpPr>
          <p:nvPr>
            <p:ph type="title"/>
          </p:nvPr>
        </p:nvSpPr>
        <p:spPr/>
        <p:txBody>
          <a:bodyPr/>
          <a:lstStyle/>
          <a:p>
            <a:r>
              <a:rPr lang="el-GR" dirty="0"/>
              <a:t>Υπαγωγή στα ασφαλιστικά ταμεία </a:t>
            </a:r>
          </a:p>
        </p:txBody>
      </p:sp>
      <p:sp>
        <p:nvSpPr>
          <p:cNvPr id="3" name="Θέση περιεχομένου 2">
            <a:extLst>
              <a:ext uri="{FF2B5EF4-FFF2-40B4-BE49-F238E27FC236}">
                <a16:creationId xmlns:a16="http://schemas.microsoft.com/office/drawing/2014/main" id="{C6747632-C882-D0F4-A473-7D8F0DDD0EC3}"/>
              </a:ext>
            </a:extLst>
          </p:cNvPr>
          <p:cNvSpPr>
            <a:spLocks noGrp="1"/>
          </p:cNvSpPr>
          <p:nvPr>
            <p:ph idx="1"/>
          </p:nvPr>
        </p:nvSpPr>
        <p:spPr/>
        <p:txBody>
          <a:bodyPr/>
          <a:lstStyle/>
          <a:p>
            <a:r>
              <a:rPr lang="el-GR" dirty="0"/>
              <a:t>Η υπαγωγή στην ασφάλιση συγκεκριμένου ασφαλιστικού φορέα σηματοδοτεί την έναρξη της ασφαλιστικής σχέσης και έχει σοβαρές συνέπειες για. Τον ασφαλισμένο. Κατά την γενική αρχή του ασφαλιστικού δικαίου η οποία είναι παγιωμένη η υπαγωγή στην ασφάλιση αποτελεί κανόνα και επι των εξαιρέσεων επιβάλλεται απόλυτη ερμηνεία των νόμων.</a:t>
            </a:r>
          </a:p>
          <a:p>
            <a:r>
              <a:rPr lang="el-GR" dirty="0"/>
              <a:t>Με την ενσωμάτωση του ΕΦΚΑ και αναμένοντας της σχετικής εγκυκλίου θεσπίζεται ενιαίος κανονισμός παροχών  , με τον οποίο θα καθορίζονται ενιαίοι κανόνες επιβολής εισφορών και χορήγησής των παροχών.</a:t>
            </a:r>
          </a:p>
        </p:txBody>
      </p:sp>
    </p:spTree>
    <p:extLst>
      <p:ext uri="{BB962C8B-B14F-4D97-AF65-F5344CB8AC3E}">
        <p14:creationId xmlns:p14="http://schemas.microsoft.com/office/powerpoint/2010/main" val="2373599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15578-6A16-81C5-C323-011B964AF1C6}"/>
              </a:ext>
            </a:extLst>
          </p:cNvPr>
          <p:cNvSpPr>
            <a:spLocks noGrp="1"/>
          </p:cNvSpPr>
          <p:nvPr>
            <p:ph type="title"/>
          </p:nvPr>
        </p:nvSpPr>
        <p:spPr/>
        <p:txBody>
          <a:bodyPr/>
          <a:lstStyle/>
          <a:p>
            <a:r>
              <a:rPr lang="el-GR" dirty="0"/>
              <a:t>Πρώτος πυλώνας </a:t>
            </a:r>
            <a:br>
              <a:rPr lang="el-GR" dirty="0"/>
            </a:br>
            <a:r>
              <a:rPr lang="el-GR" dirty="0" err="1"/>
              <a:t>Χαρακτηριστκά</a:t>
            </a:r>
            <a:endParaRPr lang="el-GR" dirty="0"/>
          </a:p>
        </p:txBody>
      </p:sp>
      <p:sp>
        <p:nvSpPr>
          <p:cNvPr id="3" name="Θέση περιεχομένου 2">
            <a:extLst>
              <a:ext uri="{FF2B5EF4-FFF2-40B4-BE49-F238E27FC236}">
                <a16:creationId xmlns:a16="http://schemas.microsoft.com/office/drawing/2014/main" id="{B66396A8-105F-2705-B1F6-3AB42021C19B}"/>
              </a:ext>
            </a:extLst>
          </p:cNvPr>
          <p:cNvSpPr>
            <a:spLocks noGrp="1"/>
          </p:cNvSpPr>
          <p:nvPr>
            <p:ph idx="1"/>
          </p:nvPr>
        </p:nvSpPr>
        <p:spPr/>
        <p:txBody>
          <a:bodyPr/>
          <a:lstStyle/>
          <a:p>
            <a:r>
              <a:rPr lang="el-GR" dirty="0"/>
              <a:t>Ως πρώτος πυλώνας νοείται ένα σύστημα κύριας και επικουρικής ασφάλισης δημοσίου δικαίου.</a:t>
            </a:r>
          </a:p>
          <a:p>
            <a:r>
              <a:rPr lang="el-GR" dirty="0"/>
              <a:t>Καθολικός – υποχρεωτικός χαρακτήρας</a:t>
            </a:r>
          </a:p>
          <a:p>
            <a:r>
              <a:rPr lang="el-GR" dirty="0"/>
              <a:t>Τρομερής χρηματοδότηση (κράτος-εργοδότες-εργαζόμενοι)</a:t>
            </a:r>
          </a:p>
          <a:p>
            <a:r>
              <a:rPr lang="el-GR" dirty="0"/>
              <a:t>Συστήματα συνταξιοδότησης αναδιανεμητικό (κοινωνική αλληλεγγύη μεταξύ των γενεών) και κεφαλαιοποιητικό σύστημα (οι εισφορές κατευθύνονται προς μια ατομική ασφαλιστική μερίδα).</a:t>
            </a:r>
          </a:p>
        </p:txBody>
      </p:sp>
    </p:spTree>
    <p:extLst>
      <p:ext uri="{BB962C8B-B14F-4D97-AF65-F5344CB8AC3E}">
        <p14:creationId xmlns:p14="http://schemas.microsoft.com/office/powerpoint/2010/main" val="3637596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4027C6-C514-25C9-5A7A-3FB3F57ACD4D}"/>
              </a:ext>
            </a:extLst>
          </p:cNvPr>
          <p:cNvSpPr>
            <a:spLocks noGrp="1"/>
          </p:cNvSpPr>
          <p:nvPr>
            <p:ph type="title"/>
          </p:nvPr>
        </p:nvSpPr>
        <p:spPr/>
        <p:txBody>
          <a:bodyPr/>
          <a:lstStyle/>
          <a:p>
            <a:r>
              <a:rPr lang="el-GR" dirty="0"/>
              <a:t>Είδη ασφάλισης </a:t>
            </a:r>
          </a:p>
        </p:txBody>
      </p:sp>
      <p:sp>
        <p:nvSpPr>
          <p:cNvPr id="3" name="Θέση περιεχομένου 2">
            <a:extLst>
              <a:ext uri="{FF2B5EF4-FFF2-40B4-BE49-F238E27FC236}">
                <a16:creationId xmlns:a16="http://schemas.microsoft.com/office/drawing/2014/main" id="{0813B7B4-A218-09B3-08C7-C9996905EF86}"/>
              </a:ext>
            </a:extLst>
          </p:cNvPr>
          <p:cNvSpPr>
            <a:spLocks noGrp="1"/>
          </p:cNvSpPr>
          <p:nvPr>
            <p:ph idx="1"/>
          </p:nvPr>
        </p:nvSpPr>
        <p:spPr/>
        <p:txBody>
          <a:bodyPr>
            <a:normAutofit lnSpcReduction="10000"/>
          </a:bodyPr>
          <a:lstStyle/>
          <a:p>
            <a:r>
              <a:rPr lang="el-GR" b="1" dirty="0"/>
              <a:t>Διαδοχική ασφάλιση </a:t>
            </a:r>
            <a:r>
              <a:rPr lang="el-GR" dirty="0"/>
              <a:t>, νοείται ο θεσμός κατά τον οποίο ο </a:t>
            </a:r>
            <a:r>
              <a:rPr lang="el-GR" dirty="0" err="1"/>
              <a:t>διανυθείς</a:t>
            </a:r>
            <a:r>
              <a:rPr lang="el-GR" dirty="0"/>
              <a:t> χρόνος σε διαφορετικούς ασφαλιστικούς φορείς λαμβάνεται υπόψιν για τα καταγεγραμμένα έτη συνταξιοδοτικής ασφάλισης  και μεταγενέστερα για την θεμελίωση του δικαιώματος συνταξιοδοτικής παροχής όσο και στον προσδιορισμό του ποσού που θα λάβει ο απασχολούμενος.</a:t>
            </a:r>
          </a:p>
          <a:p>
            <a:r>
              <a:rPr lang="el-GR" dirty="0"/>
              <a:t>Η διαδοχική ασφάλιση κρίνεται αναγκαίος κανονισμός διότι οποιαδήποτε τυχόν μεταβολή της δραστηριότητας του ασφαλιζόμενου και συνακόλουθα του ασφαλιστικού φορέα να μην παρίσταται επιβλαβής για τα ασφαλιστικά δικαιώματα .</a:t>
            </a:r>
          </a:p>
          <a:p>
            <a:r>
              <a:rPr lang="el-GR" dirty="0"/>
              <a:t>Συνυπολογίζονται ο χρόνος ασφάλισης σε αλλαγή δραστηριότητας αλλά όχι όταν εκτελεί παράλληλα δραστηριότητες ο ασφαλιζόμενος.</a:t>
            </a:r>
          </a:p>
        </p:txBody>
      </p:sp>
    </p:spTree>
    <p:extLst>
      <p:ext uri="{BB962C8B-B14F-4D97-AF65-F5344CB8AC3E}">
        <p14:creationId xmlns:p14="http://schemas.microsoft.com/office/powerpoint/2010/main" val="3375399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7FBA8F-A116-95EC-560C-147585339EFA}"/>
              </a:ext>
            </a:extLst>
          </p:cNvPr>
          <p:cNvSpPr>
            <a:spLocks noGrp="1"/>
          </p:cNvSpPr>
          <p:nvPr>
            <p:ph type="title"/>
          </p:nvPr>
        </p:nvSpPr>
        <p:spPr/>
        <p:txBody>
          <a:bodyPr/>
          <a:lstStyle/>
          <a:p>
            <a:r>
              <a:rPr lang="el-GR" dirty="0"/>
              <a:t>Παράλληλη ασφάλιση </a:t>
            </a:r>
          </a:p>
        </p:txBody>
      </p:sp>
      <p:sp>
        <p:nvSpPr>
          <p:cNvPr id="3" name="Θέση περιεχομένου 2">
            <a:extLst>
              <a:ext uri="{FF2B5EF4-FFF2-40B4-BE49-F238E27FC236}">
                <a16:creationId xmlns:a16="http://schemas.microsoft.com/office/drawing/2014/main" id="{DB7ECA33-2A5D-EF50-BF55-39551E613664}"/>
              </a:ext>
            </a:extLst>
          </p:cNvPr>
          <p:cNvSpPr>
            <a:spLocks noGrp="1"/>
          </p:cNvSpPr>
          <p:nvPr>
            <p:ph idx="1"/>
          </p:nvPr>
        </p:nvSpPr>
        <p:spPr/>
        <p:txBody>
          <a:bodyPr/>
          <a:lstStyle/>
          <a:p>
            <a:r>
              <a:rPr lang="el-GR" dirty="0"/>
              <a:t>Σε αντίθεση με την διαδοχική η παράλληλη ασφάλιση προϋποθέτει την ασφάλιση σε διαφορετικούς ασφαλιστικούς φορείς λόγω παράλληλης επαγγελματικής δραστηριότητας  κατά το ίδιο χρονικό διάστημα, υπό την προϋπόθεση της πλήρωσης των προβλεπόμενων στις καταστατικές διατάξεις αμφότερων των ασφαλιστικών φορέων όρων  απολήγει στην χορήγηση δύο συντάξεων.</a:t>
            </a:r>
          </a:p>
        </p:txBody>
      </p:sp>
    </p:spTree>
    <p:extLst>
      <p:ext uri="{BB962C8B-B14F-4D97-AF65-F5344CB8AC3E}">
        <p14:creationId xmlns:p14="http://schemas.microsoft.com/office/powerpoint/2010/main" val="1509885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64E160-5C2A-63CD-E36F-E21EF2FD46EE}"/>
              </a:ext>
            </a:extLst>
          </p:cNvPr>
          <p:cNvSpPr>
            <a:spLocks noGrp="1"/>
          </p:cNvSpPr>
          <p:nvPr>
            <p:ph type="title"/>
          </p:nvPr>
        </p:nvSpPr>
        <p:spPr/>
        <p:txBody>
          <a:bodyPr/>
          <a:lstStyle/>
          <a:p>
            <a:r>
              <a:rPr lang="el-GR" dirty="0"/>
              <a:t>Προαιρετική ασφάλιση </a:t>
            </a:r>
          </a:p>
        </p:txBody>
      </p:sp>
      <p:sp>
        <p:nvSpPr>
          <p:cNvPr id="3" name="Θέση περιεχομένου 2">
            <a:extLst>
              <a:ext uri="{FF2B5EF4-FFF2-40B4-BE49-F238E27FC236}">
                <a16:creationId xmlns:a16="http://schemas.microsoft.com/office/drawing/2014/main" id="{F4408368-A2F4-81E0-9BA0-59D020300CB0}"/>
              </a:ext>
            </a:extLst>
          </p:cNvPr>
          <p:cNvSpPr>
            <a:spLocks noGrp="1"/>
          </p:cNvSpPr>
          <p:nvPr>
            <p:ph idx="1"/>
          </p:nvPr>
        </p:nvSpPr>
        <p:spPr/>
        <p:txBody>
          <a:bodyPr/>
          <a:lstStyle/>
          <a:p>
            <a:r>
              <a:rPr lang="el-GR" dirty="0"/>
              <a:t>Η προαιρετική ασφάλιση σύμφωνα με τους ορισμούς που αποδίδονται , συνίσταται συνέχιση της ασφάλισης στον ΕΦΚΑ έπειτα από την διακοπή της ασφαλιστέας ιδιότητας.</a:t>
            </a:r>
          </a:p>
          <a:p>
            <a:r>
              <a:rPr lang="el-GR" dirty="0"/>
              <a:t>Η δυνατότητα αυτή παρέχεται για να συμπληρώσει ο ασφαλισμένος τις απαιτούμενες ελάχιστες χρονικές προϋποθέσεις για την θεμελίωση συνταξιοδοτικού δικαιώματος από τον εν λόγω Οργανισμό.</a:t>
            </a:r>
          </a:p>
          <a:p>
            <a:r>
              <a:rPr lang="el-GR" dirty="0"/>
              <a:t>Η προαιρετική ασφάλιση λόγω του εξαιρετικού της χαρακτήρα υπόκεινται σε αυστηρές προϋποθέσεις με ειδικές διατάξεις .</a:t>
            </a:r>
          </a:p>
          <a:p>
            <a:endParaRPr lang="el-GR" dirty="0"/>
          </a:p>
        </p:txBody>
      </p:sp>
    </p:spTree>
    <p:extLst>
      <p:ext uri="{BB962C8B-B14F-4D97-AF65-F5344CB8AC3E}">
        <p14:creationId xmlns:p14="http://schemas.microsoft.com/office/powerpoint/2010/main" val="3438153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E35B57-2CB0-6875-8802-2B52AC0ABF1E}"/>
              </a:ext>
            </a:extLst>
          </p:cNvPr>
          <p:cNvSpPr>
            <a:spLocks noGrp="1"/>
          </p:cNvSpPr>
          <p:nvPr>
            <p:ph type="title"/>
          </p:nvPr>
        </p:nvSpPr>
        <p:spPr/>
        <p:txBody>
          <a:bodyPr/>
          <a:lstStyle/>
          <a:p>
            <a:r>
              <a:rPr lang="el-GR" dirty="0" err="1"/>
              <a:t>Ενωσιακό</a:t>
            </a:r>
            <a:r>
              <a:rPr lang="el-GR" dirty="0"/>
              <a:t> και Διεθνές δίκαιο στην ασφάλιση</a:t>
            </a:r>
          </a:p>
        </p:txBody>
      </p:sp>
      <p:sp>
        <p:nvSpPr>
          <p:cNvPr id="3" name="Θέση περιεχομένου 2">
            <a:extLst>
              <a:ext uri="{FF2B5EF4-FFF2-40B4-BE49-F238E27FC236}">
                <a16:creationId xmlns:a16="http://schemas.microsoft.com/office/drawing/2014/main" id="{D68D38C5-DFDB-069A-A977-5856C1E47CC7}"/>
              </a:ext>
            </a:extLst>
          </p:cNvPr>
          <p:cNvSpPr>
            <a:spLocks noGrp="1"/>
          </p:cNvSpPr>
          <p:nvPr>
            <p:ph idx="1"/>
          </p:nvPr>
        </p:nvSpPr>
        <p:spPr/>
        <p:txBody>
          <a:bodyPr/>
          <a:lstStyle/>
          <a:p>
            <a:r>
              <a:rPr lang="el-GR" dirty="0"/>
              <a:t>Τα εκ του νόμου συστήματα κοινωνικής ασφάλισης ήτοι και ασφαλιστικά ταμεία </a:t>
            </a:r>
            <a:r>
              <a:rPr lang="el-GR" dirty="0" err="1"/>
              <a:t>διέπονται</a:t>
            </a:r>
            <a:r>
              <a:rPr lang="el-GR" dirty="0"/>
              <a:t> από Κανονισμούς της Ευρωπαϊκής Ένωσης.</a:t>
            </a:r>
          </a:p>
          <a:p>
            <a:r>
              <a:rPr lang="el-GR" dirty="0"/>
              <a:t>Ισότιμή μεταχείριση μεταξύ κατοίκων άλλου κράτους μέλους </a:t>
            </a:r>
          </a:p>
          <a:p>
            <a:r>
              <a:rPr lang="el-GR" dirty="0"/>
              <a:t>Θεμελιώδης χάρτης Δικαιωμάτων της Ευρωπαϊκής Ένωσης(2007/</a:t>
            </a:r>
            <a:r>
              <a:rPr lang="en-US" dirty="0"/>
              <a:t>C-303/01,2010/C 83/02)</a:t>
            </a:r>
          </a:p>
          <a:p>
            <a:r>
              <a:rPr lang="el-GR" dirty="0"/>
              <a:t>Τα συστ</a:t>
            </a:r>
            <a:r>
              <a:rPr lang="en-US" dirty="0" err="1"/>
              <a:t>ή</a:t>
            </a:r>
            <a:r>
              <a:rPr lang="el-GR" dirty="0" err="1"/>
              <a:t>ματα</a:t>
            </a:r>
            <a:r>
              <a:rPr lang="el-GR" dirty="0"/>
              <a:t> κοινωνικής ασφάλισης στηρίζονται στην νομοθεσία του κράτους και όχι σε ιδιωτικές πρωτοβουλίες.  </a:t>
            </a:r>
          </a:p>
        </p:txBody>
      </p:sp>
    </p:spTree>
    <p:extLst>
      <p:ext uri="{BB962C8B-B14F-4D97-AF65-F5344CB8AC3E}">
        <p14:creationId xmlns:p14="http://schemas.microsoft.com/office/powerpoint/2010/main" val="281687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BCAD41-0A0F-8F50-2527-233C18D88958}"/>
              </a:ext>
            </a:extLst>
          </p:cNvPr>
          <p:cNvSpPr>
            <a:spLocks noGrp="1"/>
          </p:cNvSpPr>
          <p:nvPr>
            <p:ph type="title"/>
          </p:nvPr>
        </p:nvSpPr>
        <p:spPr/>
        <p:txBody>
          <a:bodyPr/>
          <a:lstStyle/>
          <a:p>
            <a:r>
              <a:rPr lang="el-GR" dirty="0"/>
              <a:t>Διάρθρωση ασφαλιστικού συστήματος </a:t>
            </a:r>
          </a:p>
        </p:txBody>
      </p:sp>
      <p:sp>
        <p:nvSpPr>
          <p:cNvPr id="3" name="Θέση περιεχομένου 2">
            <a:extLst>
              <a:ext uri="{FF2B5EF4-FFF2-40B4-BE49-F238E27FC236}">
                <a16:creationId xmlns:a16="http://schemas.microsoft.com/office/drawing/2014/main" id="{E88A0753-6EC2-9FBC-DDDB-30375927B259}"/>
              </a:ext>
            </a:extLst>
          </p:cNvPr>
          <p:cNvSpPr>
            <a:spLocks noGrp="1"/>
          </p:cNvSpPr>
          <p:nvPr>
            <p:ph idx="1"/>
          </p:nvPr>
        </p:nvSpPr>
        <p:spPr/>
        <p:txBody>
          <a:bodyPr>
            <a:normAutofit lnSpcReduction="10000"/>
          </a:bodyPr>
          <a:lstStyle/>
          <a:p>
            <a:r>
              <a:rPr lang="el-GR" dirty="0"/>
              <a:t>Παλαιότερα υπήρχε πλήθος ασφαλιστικών φορέων (ανά επαγγελματική κατηγορία) με δυσμενή αποτελέσματα </a:t>
            </a:r>
          </a:p>
          <a:p>
            <a:r>
              <a:rPr lang="el-GR" dirty="0"/>
              <a:t>Υπήρξαν πολλά ετερόκλητα συμβάντα με πολλαπλές αποκλίσεις ως προς τις προϋποθέσεις και την χορήγηση των ασφαλιστικών παροχών. </a:t>
            </a:r>
          </a:p>
          <a:p>
            <a:r>
              <a:rPr lang="el-GR" dirty="0"/>
              <a:t>Δυσχέρειες στην νομοθεσία που έπρεπε να εφαρμοστεί</a:t>
            </a:r>
          </a:p>
          <a:p>
            <a:r>
              <a:rPr lang="el-GR" dirty="0"/>
              <a:t>Διαχωρίστηκαν με τον Ν.2094/92 παλαιοί και νέοι ασφαλισμένοι</a:t>
            </a:r>
          </a:p>
          <a:p>
            <a:r>
              <a:rPr lang="el-GR" dirty="0"/>
              <a:t>Κατά την διάρκεια της δημοσιονομικής κρίσης υπήρξαν αλλεπάλληλες περικοπές των συντάξεων λόγω δημοσιονομικής προσαρμογής με βιώσιμο πρόσημο  και δεν απαιτήθηκε σύνταξη αναλογιστικής μελέτης. </a:t>
            </a:r>
          </a:p>
          <a:p>
            <a:r>
              <a:rPr lang="el-GR" dirty="0"/>
              <a:t>Κατοχυρώνεται πλέον ένα αξιοπρεπές επίπεδο διαβίωσης και επάρκεια της συνταξιοδοτικής κάλυψης</a:t>
            </a:r>
          </a:p>
        </p:txBody>
      </p:sp>
    </p:spTree>
    <p:extLst>
      <p:ext uri="{BB962C8B-B14F-4D97-AF65-F5344CB8AC3E}">
        <p14:creationId xmlns:p14="http://schemas.microsoft.com/office/powerpoint/2010/main" val="3075422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EA3341-37EF-C853-4150-FC495AFF53B4}"/>
              </a:ext>
            </a:extLst>
          </p:cNvPr>
          <p:cNvSpPr>
            <a:spLocks noGrp="1"/>
          </p:cNvSpPr>
          <p:nvPr>
            <p:ph type="title"/>
          </p:nvPr>
        </p:nvSpPr>
        <p:spPr/>
        <p:txBody>
          <a:bodyPr>
            <a:normAutofit fontScale="90000"/>
          </a:bodyPr>
          <a:lstStyle/>
          <a:p>
            <a:r>
              <a:rPr lang="el-GR" dirty="0"/>
              <a:t>Νέο ασφαλιστικό σύστημα από το έτος 2016</a:t>
            </a:r>
          </a:p>
        </p:txBody>
      </p:sp>
      <p:sp>
        <p:nvSpPr>
          <p:cNvPr id="3" name="Θέση περιεχομένου 2">
            <a:extLst>
              <a:ext uri="{FF2B5EF4-FFF2-40B4-BE49-F238E27FC236}">
                <a16:creationId xmlns:a16="http://schemas.microsoft.com/office/drawing/2014/main" id="{47FAE78C-C164-BC6F-81FC-0FF0F8CE7CD7}"/>
              </a:ext>
            </a:extLst>
          </p:cNvPr>
          <p:cNvSpPr>
            <a:spLocks noGrp="1"/>
          </p:cNvSpPr>
          <p:nvPr>
            <p:ph idx="1"/>
          </p:nvPr>
        </p:nvSpPr>
        <p:spPr/>
        <p:txBody>
          <a:bodyPr/>
          <a:lstStyle/>
          <a:p>
            <a:r>
              <a:rPr lang="el-GR" dirty="0"/>
              <a:t>Θεσπίζοντας το νέο ασφαλιστικό σύστημα το 2016 , καθιερώνεται περιορισμός της συνταξιοδοτικής δαπάνης από το κράτος αφετέρου αναφέρεται στην δίκαιη κατανομή της σύνταξης και την άμβλυνση των κοινωνικών ανισοτήτων , εξασφαλίζοντας επαρκής ποσό σύνταξης για τις επισφαλείς κοινωνικές ομάδες.</a:t>
            </a:r>
          </a:p>
        </p:txBody>
      </p:sp>
    </p:spTree>
    <p:extLst>
      <p:ext uri="{BB962C8B-B14F-4D97-AF65-F5344CB8AC3E}">
        <p14:creationId xmlns:p14="http://schemas.microsoft.com/office/powerpoint/2010/main" val="1837456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61053A-370D-E367-27F2-EC29AD6801DF}"/>
              </a:ext>
            </a:extLst>
          </p:cNvPr>
          <p:cNvSpPr>
            <a:spLocks noGrp="1"/>
          </p:cNvSpPr>
          <p:nvPr>
            <p:ph type="title"/>
          </p:nvPr>
        </p:nvSpPr>
        <p:spPr/>
        <p:txBody>
          <a:bodyPr>
            <a:normAutofit fontScale="90000"/>
          </a:bodyPr>
          <a:lstStyle/>
          <a:p>
            <a:r>
              <a:rPr lang="el-GR" dirty="0"/>
              <a:t>Δεύτερος πυλώνας </a:t>
            </a:r>
            <a:br>
              <a:rPr lang="el-GR" dirty="0"/>
            </a:br>
            <a:r>
              <a:rPr lang="el-GR" dirty="0"/>
              <a:t>Ο θεσμός της επαγγελματικής ασφάλισης</a:t>
            </a:r>
          </a:p>
        </p:txBody>
      </p:sp>
      <p:sp>
        <p:nvSpPr>
          <p:cNvPr id="3" name="Θέση περιεχομένου 2">
            <a:extLst>
              <a:ext uri="{FF2B5EF4-FFF2-40B4-BE49-F238E27FC236}">
                <a16:creationId xmlns:a16="http://schemas.microsoft.com/office/drawing/2014/main" id="{8D5E3C38-A48D-DCC2-B8B5-65F5AF2B8561}"/>
              </a:ext>
            </a:extLst>
          </p:cNvPr>
          <p:cNvSpPr>
            <a:spLocks noGrp="1"/>
          </p:cNvSpPr>
          <p:nvPr>
            <p:ph idx="1"/>
          </p:nvPr>
        </p:nvSpPr>
        <p:spPr/>
        <p:txBody>
          <a:bodyPr/>
          <a:lstStyle/>
          <a:p>
            <a:r>
              <a:rPr lang="el-GR" dirty="0"/>
              <a:t>Ο θεσμός των επαγγελματικών ταμείων εισήχθη στην χώρα μας το 2002 (Ν.3029/02), Νομικά πρόσωπα ιδιωτικού δικαίου υπό την εποπτεία του Υπουργείου και ιδρύονται με πρωτοβουλία των εργαζομένων η των εργοδοτών (πρόσφατο παράδειγμα η δημιουργία ταμείου από τους ξενοδοχοϋπαλλήλους όλης της χώρας με την νέα ΣΣΕ του 2025 ).</a:t>
            </a:r>
          </a:p>
          <a:p>
            <a:r>
              <a:rPr lang="el-GR" dirty="0"/>
              <a:t>Λειτουργούν με βάση το κεφαλαιοποιητικό σύστημα </a:t>
            </a:r>
          </a:p>
          <a:p>
            <a:r>
              <a:rPr lang="el-GR" dirty="0" err="1"/>
              <a:t>Αποθεματοποιούν</a:t>
            </a:r>
            <a:r>
              <a:rPr lang="el-GR" dirty="0"/>
              <a:t> και επενδύουν ώστε να καλύπτουν τις οφειλόμενες παροχές έως το χρόνο επέλευσης του ασφαλιστικού κινδύνου. </a:t>
            </a:r>
          </a:p>
          <a:p>
            <a:r>
              <a:rPr lang="el-GR" dirty="0"/>
              <a:t>Στον </a:t>
            </a:r>
            <a:r>
              <a:rPr lang="el-GR" dirty="0" err="1"/>
              <a:t>Ευρωπαικό</a:t>
            </a:r>
            <a:r>
              <a:rPr lang="el-GR" dirty="0"/>
              <a:t> χώρο ενισχύονται τα ΤΕΑ , ώστε να λειτουργήσουν συμπληρωματικά προς τα συστήματα κοινωνικής ασφάλισης </a:t>
            </a:r>
          </a:p>
        </p:txBody>
      </p:sp>
    </p:spTree>
    <p:extLst>
      <p:ext uri="{BB962C8B-B14F-4D97-AF65-F5344CB8AC3E}">
        <p14:creationId xmlns:p14="http://schemas.microsoft.com/office/powerpoint/2010/main" val="4131336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C3ADC-C4C7-E839-F35C-2F6D6B7E5672}"/>
              </a:ext>
            </a:extLst>
          </p:cNvPr>
          <p:cNvSpPr>
            <a:spLocks noGrp="1"/>
          </p:cNvSpPr>
          <p:nvPr>
            <p:ph type="title"/>
          </p:nvPr>
        </p:nvSpPr>
        <p:spPr/>
        <p:txBody>
          <a:bodyPr>
            <a:normAutofit fontScale="90000"/>
          </a:bodyPr>
          <a:lstStyle/>
          <a:p>
            <a:r>
              <a:rPr lang="el-GR" dirty="0"/>
              <a:t>Τρίτος πυλώνας </a:t>
            </a:r>
            <a:br>
              <a:rPr lang="el-GR" dirty="0"/>
            </a:br>
            <a:r>
              <a:rPr lang="el-GR" dirty="0"/>
              <a:t>Ατομική η Προαιρετική συνταξιοδοτική εξασφάλιση </a:t>
            </a:r>
          </a:p>
        </p:txBody>
      </p:sp>
      <p:sp>
        <p:nvSpPr>
          <p:cNvPr id="3" name="Θέση περιεχομένου 2">
            <a:extLst>
              <a:ext uri="{FF2B5EF4-FFF2-40B4-BE49-F238E27FC236}">
                <a16:creationId xmlns:a16="http://schemas.microsoft.com/office/drawing/2014/main" id="{F46E8DCF-C55E-395D-BBDF-0D033ACE1F72}"/>
              </a:ext>
            </a:extLst>
          </p:cNvPr>
          <p:cNvSpPr>
            <a:spLocks noGrp="1"/>
          </p:cNvSpPr>
          <p:nvPr>
            <p:ph idx="1"/>
          </p:nvPr>
        </p:nvSpPr>
        <p:spPr/>
        <p:txBody>
          <a:bodyPr/>
          <a:lstStyle/>
          <a:p>
            <a:r>
              <a:rPr lang="el-GR" dirty="0"/>
              <a:t>Ιδιωτικές επιχειρήσεις δημιουργούν συνταξιοδοτικά προγράμματα μέσω αποταμιεύσεων και ιδιωτικών ασφαλιστηρίων , με βάση το κεφαλαιοποιητικό σύστημα και με ΑΠΟΛΥΤΗ ανταποδοτικότητα.</a:t>
            </a:r>
          </a:p>
          <a:p>
            <a:r>
              <a:rPr lang="el-GR" dirty="0"/>
              <a:t>Προληπτική και κατασταλτική κρατική εποπτεία ασκείται επι των ιδιωτικών επιχειρήσεων, έτσι διασφαλίζεται η εύρυθμή λειτουργία και και η διασφάλιση της φερεγγυότητας και η προστασία των συμφερόντων των ασφαλισμένων.</a:t>
            </a:r>
          </a:p>
          <a:p>
            <a:endParaRPr lang="el-GR" dirty="0"/>
          </a:p>
          <a:p>
            <a:endParaRPr lang="el-GR" dirty="0"/>
          </a:p>
        </p:txBody>
      </p:sp>
    </p:spTree>
    <p:extLst>
      <p:ext uri="{BB962C8B-B14F-4D97-AF65-F5344CB8AC3E}">
        <p14:creationId xmlns:p14="http://schemas.microsoft.com/office/powerpoint/2010/main" val="3295240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55DB7D-A624-5765-A51E-1D688A0CE5B3}"/>
              </a:ext>
            </a:extLst>
          </p:cNvPr>
          <p:cNvSpPr>
            <a:spLocks noGrp="1"/>
          </p:cNvSpPr>
          <p:nvPr>
            <p:ph type="title"/>
          </p:nvPr>
        </p:nvSpPr>
        <p:spPr/>
        <p:txBody>
          <a:bodyPr>
            <a:normAutofit fontScale="90000"/>
          </a:bodyPr>
          <a:lstStyle/>
          <a:p>
            <a:r>
              <a:rPr lang="el-GR" dirty="0"/>
              <a:t>Γενικές αρχές δικαίου κοινωνικής ασφάλισης </a:t>
            </a:r>
          </a:p>
        </p:txBody>
      </p:sp>
      <p:sp>
        <p:nvSpPr>
          <p:cNvPr id="3" name="Θέση περιεχομένου 2">
            <a:extLst>
              <a:ext uri="{FF2B5EF4-FFF2-40B4-BE49-F238E27FC236}">
                <a16:creationId xmlns:a16="http://schemas.microsoft.com/office/drawing/2014/main" id="{538E73A3-B3F5-C98A-F5C3-626391615AF5}"/>
              </a:ext>
            </a:extLst>
          </p:cNvPr>
          <p:cNvSpPr>
            <a:spLocks noGrp="1"/>
          </p:cNvSpPr>
          <p:nvPr>
            <p:ph idx="1"/>
          </p:nvPr>
        </p:nvSpPr>
        <p:spPr/>
        <p:txBody>
          <a:bodyPr/>
          <a:lstStyle/>
          <a:p>
            <a:r>
              <a:rPr lang="el-GR" dirty="0"/>
              <a:t>Με τις διατάξεις του Ν.4670/20 αναγνωρίστηκαν και νομοθετικά οι </a:t>
            </a:r>
            <a:r>
              <a:rPr lang="el-GR" dirty="0" err="1"/>
              <a:t>νομολογιακώς</a:t>
            </a:r>
            <a:r>
              <a:rPr lang="el-GR" dirty="0"/>
              <a:t> </a:t>
            </a:r>
            <a:r>
              <a:rPr lang="el-GR" dirty="0" err="1"/>
              <a:t>καθιερώθείσες</a:t>
            </a:r>
            <a:r>
              <a:rPr lang="el-GR" dirty="0"/>
              <a:t> αρχές της κοινωνικής δικαιοσύνης , της ισότητας, της αλληλεγγύης , της αναδιανομής, της </a:t>
            </a:r>
            <a:r>
              <a:rPr lang="el-GR" dirty="0" err="1"/>
              <a:t>υποχρεωτικότητας</a:t>
            </a:r>
            <a:r>
              <a:rPr lang="el-GR" dirty="0"/>
              <a:t>, της ανταποδοτικότητας, της ενότητας, της επάρκειας και της βιωσιμότητας του συστήματος.</a:t>
            </a:r>
          </a:p>
        </p:txBody>
      </p:sp>
    </p:spTree>
    <p:extLst>
      <p:ext uri="{BB962C8B-B14F-4D97-AF65-F5344CB8AC3E}">
        <p14:creationId xmlns:p14="http://schemas.microsoft.com/office/powerpoint/2010/main" val="751125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57DEE2-A452-E2A4-735B-E30C3F56A4A5}"/>
              </a:ext>
            </a:extLst>
          </p:cNvPr>
          <p:cNvSpPr>
            <a:spLocks noGrp="1"/>
          </p:cNvSpPr>
          <p:nvPr>
            <p:ph type="title"/>
          </p:nvPr>
        </p:nvSpPr>
        <p:spPr/>
        <p:txBody>
          <a:bodyPr/>
          <a:lstStyle/>
          <a:p>
            <a:r>
              <a:rPr lang="el-GR" dirty="0"/>
              <a:t>Αρχή της εύνοιας των ασφαλισμένων </a:t>
            </a:r>
          </a:p>
        </p:txBody>
      </p:sp>
      <p:sp>
        <p:nvSpPr>
          <p:cNvPr id="3" name="Θέση περιεχομένου 2">
            <a:extLst>
              <a:ext uri="{FF2B5EF4-FFF2-40B4-BE49-F238E27FC236}">
                <a16:creationId xmlns:a16="http://schemas.microsoft.com/office/drawing/2014/main" id="{770992AE-15CD-65AD-B085-A1028F5F415E}"/>
              </a:ext>
            </a:extLst>
          </p:cNvPr>
          <p:cNvSpPr>
            <a:spLocks noGrp="1"/>
          </p:cNvSpPr>
          <p:nvPr>
            <p:ph idx="1"/>
          </p:nvPr>
        </p:nvSpPr>
        <p:spPr/>
        <p:txBody>
          <a:bodyPr/>
          <a:lstStyle/>
          <a:p>
            <a:r>
              <a:rPr lang="el-GR" dirty="0"/>
              <a:t>Η αρχή αυτή εφαρμόζεται με τις εξής προϋποθέσεις</a:t>
            </a:r>
            <a:r>
              <a:rPr lang="en-US" dirty="0"/>
              <a:t>:</a:t>
            </a:r>
          </a:p>
          <a:p>
            <a:pPr marL="342900" indent="-342900">
              <a:buFont typeface="+mj-lt"/>
              <a:buAutoNum type="arabicPeriod"/>
            </a:pPr>
            <a:r>
              <a:rPr lang="el-GR" dirty="0"/>
              <a:t>Μετα την </a:t>
            </a:r>
            <a:r>
              <a:rPr lang="el-GR" dirty="0" err="1"/>
              <a:t>επ</a:t>
            </a:r>
            <a:r>
              <a:rPr lang="en-US" dirty="0" err="1"/>
              <a:t>έ</a:t>
            </a:r>
            <a:r>
              <a:rPr lang="el-GR" dirty="0" err="1"/>
              <a:t>λευση</a:t>
            </a:r>
            <a:r>
              <a:rPr lang="el-GR" dirty="0"/>
              <a:t> του ασφαλιστικού κινδύνου και πριν την υποβολή της αίτησης χορήγησης κοινωνικής ασφαλιστικής παροχής </a:t>
            </a:r>
          </a:p>
          <a:p>
            <a:pPr marL="342900" indent="-342900">
              <a:buFont typeface="+mj-lt"/>
              <a:buAutoNum type="arabicPeriod"/>
            </a:pPr>
            <a:r>
              <a:rPr lang="el-GR" dirty="0"/>
              <a:t>Μετα την υποβολή και έως την οριστική απόφαση της διοίκησης για την κάλυψη </a:t>
            </a:r>
          </a:p>
        </p:txBody>
      </p:sp>
    </p:spTree>
    <p:extLst>
      <p:ext uri="{BB962C8B-B14F-4D97-AF65-F5344CB8AC3E}">
        <p14:creationId xmlns:p14="http://schemas.microsoft.com/office/powerpoint/2010/main" val="295871142"/>
      </p:ext>
    </p:extLst>
  </p:cSld>
  <p:clrMapOvr>
    <a:masterClrMapping/>
  </p:clrMapOvr>
</p:sld>
</file>

<file path=ppt/theme/theme1.xml><?xml version="1.0" encoding="utf-8"?>
<a:theme xmlns:a="http://schemas.openxmlformats.org/drawingml/2006/main" name="Άτλαντας">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Άτλαντας</Template>
  <TotalTime>178</TotalTime>
  <Words>1141</Words>
  <Application>Microsoft Macintosh PowerPoint</Application>
  <PresentationFormat>Ευρεία οθόνη</PresentationFormat>
  <Paragraphs>72</Paragraphs>
  <Slides>22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22</vt:i4>
      </vt:variant>
    </vt:vector>
  </HeadingPairs>
  <TitlesOfParts>
    <vt:vector size="27" baseType="lpstr">
      <vt:lpstr>Arial</vt:lpstr>
      <vt:lpstr>Calibri Light</vt:lpstr>
      <vt:lpstr>Rockwell</vt:lpstr>
      <vt:lpstr>Wingdings</vt:lpstr>
      <vt:lpstr>Άτλαντας</vt:lpstr>
      <vt:lpstr>Συστήματα τριών πυλώνων και γενικές αρχές Δικαίου ασφάλισης</vt:lpstr>
      <vt:lpstr>Πρώτος πυλώνας  Χαρακτηριστκά</vt:lpstr>
      <vt:lpstr>Ενωσιακό και Διεθνές δίκαιο στην ασφάλιση</vt:lpstr>
      <vt:lpstr>Διάρθρωση ασφαλιστικού συστήματος </vt:lpstr>
      <vt:lpstr>Νέο ασφαλιστικό σύστημα από το έτος 2016</vt:lpstr>
      <vt:lpstr>Δεύτερος πυλώνας  Ο θεσμός της επαγγελματικής ασφάλισης</vt:lpstr>
      <vt:lpstr>Τρίτος πυλώνας  Ατομική η Προαιρετική συνταξιοδοτική εξασφάλιση </vt:lpstr>
      <vt:lpstr>Γενικές αρχές δικαίου κοινωνικής ασφάλισης </vt:lpstr>
      <vt:lpstr>Αρχή της εύνοιας των ασφαλισμένων </vt:lpstr>
      <vt:lpstr>Αρχή χρηστής διοίκησης</vt:lpstr>
      <vt:lpstr>Αρχή τυπικής ασφάλισης</vt:lpstr>
      <vt:lpstr>Αρχή της ισότητας</vt:lpstr>
      <vt:lpstr>Αρχή της ενότητας της ασφαλιστικής περίπτωσης </vt:lpstr>
      <vt:lpstr>Ασφαλιστικά ταμεία </vt:lpstr>
      <vt:lpstr>Εφκά Μισθωτών (τέως ΙΚΑ-ΕΤΑΜ)</vt:lpstr>
      <vt:lpstr>Εφκα μη μισθωτών (τέως ΟΑΕΕ η ΤΕΒΕ)</vt:lpstr>
      <vt:lpstr>Οργανισμός Γεωργικών Ασφαλίσεων</vt:lpstr>
      <vt:lpstr>Ενιαίο Ταμείο Ανεξάρτητα Απασχολούμενων </vt:lpstr>
      <vt:lpstr>Υπαγωγή στα ασφαλιστικά ταμεία </vt:lpstr>
      <vt:lpstr>Είδη ασφάλισης </vt:lpstr>
      <vt:lpstr>Παράλληλη ασφάλιση </vt:lpstr>
      <vt:lpstr>Προαιρετική ασφάλιση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ΑΘΑΝΑΣΙΟΣ ΝΑΖΟΣ</dc:creator>
  <cp:lastModifiedBy>ΑΘΑΝΑΣΙΟΣ ΝΑΖΟΣ</cp:lastModifiedBy>
  <cp:revision>1</cp:revision>
  <dcterms:created xsi:type="dcterms:W3CDTF">2025-03-09T16:39:55Z</dcterms:created>
  <dcterms:modified xsi:type="dcterms:W3CDTF">2025-03-09T19:38:39Z</dcterms:modified>
</cp:coreProperties>
</file>