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1" r:id="rId3"/>
    <p:sldId id="257" r:id="rId4"/>
    <p:sldId id="258" r:id="rId5"/>
    <p:sldId id="266" r:id="rId6"/>
    <p:sldId id="267" r:id="rId7"/>
    <p:sldId id="268" r:id="rId8"/>
    <p:sldId id="269" r:id="rId9"/>
    <p:sldId id="291" r:id="rId10"/>
    <p:sldId id="262" r:id="rId11"/>
    <p:sldId id="259" r:id="rId12"/>
    <p:sldId id="260" r:id="rId13"/>
    <p:sldId id="264" r:id="rId14"/>
    <p:sldId id="277" r:id="rId15"/>
    <p:sldId id="270" r:id="rId16"/>
    <p:sldId id="271" r:id="rId17"/>
    <p:sldId id="272" r:id="rId18"/>
    <p:sldId id="273" r:id="rId19"/>
    <p:sldId id="274" r:id="rId20"/>
    <p:sldId id="265" r:id="rId21"/>
    <p:sldId id="275" r:id="rId22"/>
    <p:sldId id="276" r:id="rId23"/>
    <p:sldId id="278" r:id="rId24"/>
    <p:sldId id="280" r:id="rId25"/>
    <p:sldId id="282" r:id="rId26"/>
    <p:sldId id="284" r:id="rId27"/>
    <p:sldId id="283" r:id="rId28"/>
    <p:sldId id="286" r:id="rId29"/>
    <p:sldId id="287" r:id="rId30"/>
    <p:sldId id="288" r:id="rId31"/>
    <p:sldId id="289" r:id="rId32"/>
    <p:sldId id="290" r:id="rId33"/>
    <p:sldId id="293" r:id="rId34"/>
    <p:sldId id="294"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678D3-B300-4694-AEE5-F11589CBF623}" v="414" dt="2021-10-10T07:26:16.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5F4D8-7A53-4496-8099-C9BDEE98CA96}"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l-GR"/>
        </a:p>
      </dgm:t>
    </dgm:pt>
    <dgm:pt modelId="{EF92E63D-7BD0-48FE-8AB4-56C801423AEA}">
      <dgm:prSet/>
      <dgm:spPr/>
      <dgm:t>
        <a:bodyPr/>
        <a:lstStyle/>
        <a:p>
          <a:r>
            <a:rPr lang="el-GR" dirty="0"/>
            <a:t>Εσωτερικά κοινά</a:t>
          </a:r>
        </a:p>
      </dgm:t>
    </dgm:pt>
    <dgm:pt modelId="{89820CA5-D0B4-4139-AF6F-8A39F110FBE1}" type="parTrans" cxnId="{4B59D756-85B0-46A5-A019-A17C9328F7E0}">
      <dgm:prSet/>
      <dgm:spPr/>
      <dgm:t>
        <a:bodyPr/>
        <a:lstStyle/>
        <a:p>
          <a:endParaRPr lang="el-GR"/>
        </a:p>
      </dgm:t>
    </dgm:pt>
    <dgm:pt modelId="{11C73011-3B4F-4617-BF39-DA7A60EC967F}" type="sibTrans" cxnId="{4B59D756-85B0-46A5-A019-A17C9328F7E0}">
      <dgm:prSet/>
      <dgm:spPr/>
      <dgm:t>
        <a:bodyPr/>
        <a:lstStyle/>
        <a:p>
          <a:endParaRPr lang="el-GR"/>
        </a:p>
      </dgm:t>
    </dgm:pt>
    <dgm:pt modelId="{033CC0F8-6250-416D-B8D6-2A1EA641E08F}">
      <dgm:prSet/>
      <dgm:spPr/>
      <dgm:t>
        <a:bodyPr/>
        <a:lstStyle/>
        <a:p>
          <a:r>
            <a:rPr lang="el-GR" dirty="0"/>
            <a:t>Εξωτερικά κοινά</a:t>
          </a:r>
        </a:p>
      </dgm:t>
    </dgm:pt>
    <dgm:pt modelId="{AB3DE719-3AED-4D57-A948-21557C46C64B}" type="parTrans" cxnId="{75080AB2-86C9-46BE-BCB7-379FE7847645}">
      <dgm:prSet/>
      <dgm:spPr/>
      <dgm:t>
        <a:bodyPr/>
        <a:lstStyle/>
        <a:p>
          <a:endParaRPr lang="el-GR"/>
        </a:p>
      </dgm:t>
    </dgm:pt>
    <dgm:pt modelId="{AB0A2B84-FAE5-47E3-8F67-64CBD92D27EE}" type="sibTrans" cxnId="{75080AB2-86C9-46BE-BCB7-379FE7847645}">
      <dgm:prSet/>
      <dgm:spPr/>
      <dgm:t>
        <a:bodyPr/>
        <a:lstStyle/>
        <a:p>
          <a:endParaRPr lang="el-GR"/>
        </a:p>
      </dgm:t>
    </dgm:pt>
    <dgm:pt modelId="{90FDF531-07C4-4283-A4BD-73C65C915491}">
      <dgm:prSet/>
      <dgm:spPr/>
      <dgm:t>
        <a:bodyPr/>
        <a:lstStyle/>
        <a:p>
          <a:r>
            <a:rPr lang="el-GR" dirty="0"/>
            <a:t>Εργαζόμενοι </a:t>
          </a:r>
        </a:p>
      </dgm:t>
    </dgm:pt>
    <dgm:pt modelId="{6F638391-8ED8-4E66-B173-B4F7FD7F6E8B}" type="parTrans" cxnId="{77371855-F5C8-4915-8AC5-6B4F84D3565D}">
      <dgm:prSet/>
      <dgm:spPr/>
      <dgm:t>
        <a:bodyPr/>
        <a:lstStyle/>
        <a:p>
          <a:endParaRPr lang="el-GR"/>
        </a:p>
      </dgm:t>
    </dgm:pt>
    <dgm:pt modelId="{2D252FC8-CDFD-4D72-8FC8-AD054644F13E}" type="sibTrans" cxnId="{77371855-F5C8-4915-8AC5-6B4F84D3565D}">
      <dgm:prSet/>
      <dgm:spPr/>
      <dgm:t>
        <a:bodyPr/>
        <a:lstStyle/>
        <a:p>
          <a:endParaRPr lang="el-GR"/>
        </a:p>
      </dgm:t>
    </dgm:pt>
    <dgm:pt modelId="{210837C5-F219-4778-96C3-ED1E21A80081}">
      <dgm:prSet/>
      <dgm:spPr/>
      <dgm:t>
        <a:bodyPr/>
        <a:lstStyle/>
        <a:p>
          <a:r>
            <a:rPr lang="el-GR" dirty="0"/>
            <a:t>Διαφορετικά επίπεδα διοίκησης </a:t>
          </a:r>
        </a:p>
      </dgm:t>
    </dgm:pt>
    <dgm:pt modelId="{4927B97D-0D2D-4C5E-9645-F90A62FA316E}" type="parTrans" cxnId="{76B8C5EB-4819-4EE6-B3D0-52EF69B1587E}">
      <dgm:prSet/>
      <dgm:spPr/>
      <dgm:t>
        <a:bodyPr/>
        <a:lstStyle/>
        <a:p>
          <a:endParaRPr lang="el-GR"/>
        </a:p>
      </dgm:t>
    </dgm:pt>
    <dgm:pt modelId="{B70B7A47-593C-4A3A-8AD4-14B75ECE800A}" type="sibTrans" cxnId="{76B8C5EB-4819-4EE6-B3D0-52EF69B1587E}">
      <dgm:prSet/>
      <dgm:spPr/>
      <dgm:t>
        <a:bodyPr/>
        <a:lstStyle/>
        <a:p>
          <a:endParaRPr lang="el-GR"/>
        </a:p>
      </dgm:t>
    </dgm:pt>
    <dgm:pt modelId="{D36BE570-78AE-43C2-AE08-777F53312403}">
      <dgm:prSet/>
      <dgm:spPr/>
      <dgm:t>
        <a:bodyPr/>
        <a:lstStyle/>
        <a:p>
          <a:r>
            <a:rPr lang="el-GR" dirty="0"/>
            <a:t>Προϊστάμενοι, υπάλληλοι, διοίκηση, μέτοχοι.</a:t>
          </a:r>
        </a:p>
      </dgm:t>
    </dgm:pt>
    <dgm:pt modelId="{BE473A4F-6E99-4B56-BCAF-895845B06BC5}" type="parTrans" cxnId="{B8D2EB05-6928-48A6-8C63-1CA3C1B31C85}">
      <dgm:prSet/>
      <dgm:spPr/>
      <dgm:t>
        <a:bodyPr/>
        <a:lstStyle/>
        <a:p>
          <a:endParaRPr lang="el-GR"/>
        </a:p>
      </dgm:t>
    </dgm:pt>
    <dgm:pt modelId="{965A9891-ABB3-4A94-A288-F515835F970F}" type="sibTrans" cxnId="{B8D2EB05-6928-48A6-8C63-1CA3C1B31C85}">
      <dgm:prSet/>
      <dgm:spPr/>
      <dgm:t>
        <a:bodyPr/>
        <a:lstStyle/>
        <a:p>
          <a:endParaRPr lang="el-GR"/>
        </a:p>
      </dgm:t>
    </dgm:pt>
    <dgm:pt modelId="{C80ECD7A-E9EC-4B1D-9563-4E01601F380C}">
      <dgm:prSet/>
      <dgm:spPr/>
      <dgm:t>
        <a:bodyPr/>
        <a:lstStyle/>
        <a:p>
          <a:r>
            <a:rPr lang="el-GR" dirty="0"/>
            <a:t>Όσοι συνδέονται από το εξωτερικό περιβάλλον του οργανισμού </a:t>
          </a:r>
        </a:p>
      </dgm:t>
    </dgm:pt>
    <dgm:pt modelId="{9D60C33B-74FB-4053-97C8-69818C8F73FC}" type="parTrans" cxnId="{B93A4A6B-4284-4AF8-917E-C828DA3A0585}">
      <dgm:prSet/>
      <dgm:spPr/>
      <dgm:t>
        <a:bodyPr/>
        <a:lstStyle/>
        <a:p>
          <a:endParaRPr lang="el-GR"/>
        </a:p>
      </dgm:t>
    </dgm:pt>
    <dgm:pt modelId="{21E68FA7-4790-4ABA-87B7-1C13FAADF8D0}" type="sibTrans" cxnId="{B93A4A6B-4284-4AF8-917E-C828DA3A0585}">
      <dgm:prSet/>
      <dgm:spPr/>
      <dgm:t>
        <a:bodyPr/>
        <a:lstStyle/>
        <a:p>
          <a:endParaRPr lang="el-GR"/>
        </a:p>
      </dgm:t>
    </dgm:pt>
    <dgm:pt modelId="{43A0A121-4A17-4679-956F-576847B9B2EC}">
      <dgm:prSet/>
      <dgm:spPr/>
      <dgm:t>
        <a:bodyPr/>
        <a:lstStyle/>
        <a:p>
          <a:r>
            <a:rPr lang="el-GR" dirty="0"/>
            <a:t>Ο Τύπος</a:t>
          </a:r>
        </a:p>
      </dgm:t>
    </dgm:pt>
    <dgm:pt modelId="{570188C3-F73F-4554-9DA6-D37621D6AD6A}" type="parTrans" cxnId="{2C0BEB0F-C09E-4FEB-B9FF-46C161C5EE0C}">
      <dgm:prSet/>
      <dgm:spPr/>
      <dgm:t>
        <a:bodyPr/>
        <a:lstStyle/>
        <a:p>
          <a:endParaRPr lang="el-GR"/>
        </a:p>
      </dgm:t>
    </dgm:pt>
    <dgm:pt modelId="{FCB5EA3D-941D-4E99-B133-ED18A1DBBE65}" type="sibTrans" cxnId="{2C0BEB0F-C09E-4FEB-B9FF-46C161C5EE0C}">
      <dgm:prSet/>
      <dgm:spPr/>
      <dgm:t>
        <a:bodyPr/>
        <a:lstStyle/>
        <a:p>
          <a:endParaRPr lang="el-GR"/>
        </a:p>
      </dgm:t>
    </dgm:pt>
    <dgm:pt modelId="{05EAFF95-DAA8-46D7-8AAD-01EDFF483C36}">
      <dgm:prSet/>
      <dgm:spPr/>
      <dgm:t>
        <a:bodyPr/>
        <a:lstStyle/>
        <a:p>
          <a:r>
            <a:rPr lang="el-GR" dirty="0"/>
            <a:t>Η κυβέρνηση</a:t>
          </a:r>
        </a:p>
      </dgm:t>
    </dgm:pt>
    <dgm:pt modelId="{30CDCCB6-DDA4-4FD5-BAAE-BF399A017699}" type="parTrans" cxnId="{FE610AFB-71F7-4430-A461-A46F376EC8CD}">
      <dgm:prSet/>
      <dgm:spPr/>
      <dgm:t>
        <a:bodyPr/>
        <a:lstStyle/>
        <a:p>
          <a:endParaRPr lang="el-GR"/>
        </a:p>
      </dgm:t>
    </dgm:pt>
    <dgm:pt modelId="{AED76643-726B-423F-B3E1-EFDCFF238694}" type="sibTrans" cxnId="{FE610AFB-71F7-4430-A461-A46F376EC8CD}">
      <dgm:prSet/>
      <dgm:spPr/>
      <dgm:t>
        <a:bodyPr/>
        <a:lstStyle/>
        <a:p>
          <a:endParaRPr lang="el-GR"/>
        </a:p>
      </dgm:t>
    </dgm:pt>
    <dgm:pt modelId="{EA5E27DF-2FE3-461B-8923-4D725BDFE0FF}">
      <dgm:prSet/>
      <dgm:spPr/>
      <dgm:t>
        <a:bodyPr/>
        <a:lstStyle/>
        <a:p>
          <a:r>
            <a:rPr lang="el-GR" dirty="0"/>
            <a:t>Οι πελάτες</a:t>
          </a:r>
        </a:p>
      </dgm:t>
    </dgm:pt>
    <dgm:pt modelId="{B8C5E5F7-6E88-4965-9C97-2DA6F360215B}" type="parTrans" cxnId="{9B702D41-E480-49AD-8622-D499752E5AF1}">
      <dgm:prSet/>
      <dgm:spPr/>
      <dgm:t>
        <a:bodyPr/>
        <a:lstStyle/>
        <a:p>
          <a:endParaRPr lang="el-GR"/>
        </a:p>
      </dgm:t>
    </dgm:pt>
    <dgm:pt modelId="{6E43B184-2F69-4FCB-A038-3E53F8D3DAF1}" type="sibTrans" cxnId="{9B702D41-E480-49AD-8622-D499752E5AF1}">
      <dgm:prSet/>
      <dgm:spPr/>
      <dgm:t>
        <a:bodyPr/>
        <a:lstStyle/>
        <a:p>
          <a:endParaRPr lang="el-GR"/>
        </a:p>
      </dgm:t>
    </dgm:pt>
    <dgm:pt modelId="{96FB2FDB-5538-49AA-A797-10F81D62E32E}">
      <dgm:prSet/>
      <dgm:spPr/>
      <dgm:t>
        <a:bodyPr/>
        <a:lstStyle/>
        <a:p>
          <a:r>
            <a:rPr lang="el-GR" dirty="0"/>
            <a:t>Η κοινότητα</a:t>
          </a:r>
        </a:p>
      </dgm:t>
    </dgm:pt>
    <dgm:pt modelId="{45CA6EF1-1704-4A17-86FA-6B2C9C5C449A}" type="parTrans" cxnId="{A4349227-3B5F-4D44-AD0E-B82D20668A25}">
      <dgm:prSet/>
      <dgm:spPr/>
      <dgm:t>
        <a:bodyPr/>
        <a:lstStyle/>
        <a:p>
          <a:endParaRPr lang="el-GR"/>
        </a:p>
      </dgm:t>
    </dgm:pt>
    <dgm:pt modelId="{F88D9774-353C-4C7E-9066-8B0ABF49D7BB}" type="sibTrans" cxnId="{A4349227-3B5F-4D44-AD0E-B82D20668A25}">
      <dgm:prSet/>
      <dgm:spPr/>
      <dgm:t>
        <a:bodyPr/>
        <a:lstStyle/>
        <a:p>
          <a:endParaRPr lang="el-GR"/>
        </a:p>
      </dgm:t>
    </dgm:pt>
    <dgm:pt modelId="{776C28A1-D724-4328-BC1F-8A69A3CC900E}">
      <dgm:prSet/>
      <dgm:spPr/>
      <dgm:t>
        <a:bodyPr/>
        <a:lstStyle/>
        <a:p>
          <a:r>
            <a:rPr lang="el-GR" dirty="0"/>
            <a:t>Οι προμηθευτές</a:t>
          </a:r>
        </a:p>
      </dgm:t>
    </dgm:pt>
    <dgm:pt modelId="{65B3B1D4-0D21-42D1-8857-850502F44450}" type="parTrans" cxnId="{5F129084-EE34-449C-9384-EF09FBCAFFC8}">
      <dgm:prSet/>
      <dgm:spPr/>
      <dgm:t>
        <a:bodyPr/>
        <a:lstStyle/>
        <a:p>
          <a:endParaRPr lang="el-GR"/>
        </a:p>
      </dgm:t>
    </dgm:pt>
    <dgm:pt modelId="{18287273-4C08-4335-B1C4-BB34E09D3780}" type="sibTrans" cxnId="{5F129084-EE34-449C-9384-EF09FBCAFFC8}">
      <dgm:prSet/>
      <dgm:spPr/>
      <dgm:t>
        <a:bodyPr/>
        <a:lstStyle/>
        <a:p>
          <a:endParaRPr lang="el-GR"/>
        </a:p>
      </dgm:t>
    </dgm:pt>
    <dgm:pt modelId="{488A40C4-2B26-4B87-9F46-F030A56E8C5D}" type="pres">
      <dgm:prSet presAssocID="{39B5F4D8-7A53-4496-8099-C9BDEE98CA96}" presName="linear" presStyleCnt="0">
        <dgm:presLayoutVars>
          <dgm:dir/>
          <dgm:animLvl val="lvl"/>
          <dgm:resizeHandles val="exact"/>
        </dgm:presLayoutVars>
      </dgm:prSet>
      <dgm:spPr/>
    </dgm:pt>
    <dgm:pt modelId="{6374F704-237E-41CB-A549-8FB7E1E9F5DE}" type="pres">
      <dgm:prSet presAssocID="{EF92E63D-7BD0-48FE-8AB4-56C801423AEA}" presName="parentLin" presStyleCnt="0"/>
      <dgm:spPr/>
    </dgm:pt>
    <dgm:pt modelId="{B428FC5E-1DAB-43A5-88EC-5A4D411E6E76}" type="pres">
      <dgm:prSet presAssocID="{EF92E63D-7BD0-48FE-8AB4-56C801423AEA}" presName="parentLeftMargin" presStyleLbl="node1" presStyleIdx="0" presStyleCnt="2"/>
      <dgm:spPr/>
    </dgm:pt>
    <dgm:pt modelId="{9308C001-107D-4CAF-87C1-9FDD3B2D9164}" type="pres">
      <dgm:prSet presAssocID="{EF92E63D-7BD0-48FE-8AB4-56C801423AEA}" presName="parentText" presStyleLbl="node1" presStyleIdx="0" presStyleCnt="2">
        <dgm:presLayoutVars>
          <dgm:chMax val="0"/>
          <dgm:bulletEnabled val="1"/>
        </dgm:presLayoutVars>
      </dgm:prSet>
      <dgm:spPr/>
    </dgm:pt>
    <dgm:pt modelId="{437F2E58-CC34-43EA-9978-A92F8678295C}" type="pres">
      <dgm:prSet presAssocID="{EF92E63D-7BD0-48FE-8AB4-56C801423AEA}" presName="negativeSpace" presStyleCnt="0"/>
      <dgm:spPr/>
    </dgm:pt>
    <dgm:pt modelId="{B8B64AAB-E606-455F-8D08-24C21C33B6D4}" type="pres">
      <dgm:prSet presAssocID="{EF92E63D-7BD0-48FE-8AB4-56C801423AEA}" presName="childText" presStyleLbl="conFgAcc1" presStyleIdx="0" presStyleCnt="2">
        <dgm:presLayoutVars>
          <dgm:bulletEnabled val="1"/>
        </dgm:presLayoutVars>
      </dgm:prSet>
      <dgm:spPr/>
    </dgm:pt>
    <dgm:pt modelId="{9ADE2D10-3900-449B-AE64-F840EF2FCCEE}" type="pres">
      <dgm:prSet presAssocID="{11C73011-3B4F-4617-BF39-DA7A60EC967F}" presName="spaceBetweenRectangles" presStyleCnt="0"/>
      <dgm:spPr/>
    </dgm:pt>
    <dgm:pt modelId="{4E1C9F71-1A4E-470E-9B3D-2CE55DB0DBD6}" type="pres">
      <dgm:prSet presAssocID="{033CC0F8-6250-416D-B8D6-2A1EA641E08F}" presName="parentLin" presStyleCnt="0"/>
      <dgm:spPr/>
    </dgm:pt>
    <dgm:pt modelId="{1C2E1D19-4DDA-499B-8D2B-B7B1D39C2E45}" type="pres">
      <dgm:prSet presAssocID="{033CC0F8-6250-416D-B8D6-2A1EA641E08F}" presName="parentLeftMargin" presStyleLbl="node1" presStyleIdx="0" presStyleCnt="2"/>
      <dgm:spPr/>
    </dgm:pt>
    <dgm:pt modelId="{68E0670E-5521-4A8C-9B24-6EB102062FAC}" type="pres">
      <dgm:prSet presAssocID="{033CC0F8-6250-416D-B8D6-2A1EA641E08F}" presName="parentText" presStyleLbl="node1" presStyleIdx="1" presStyleCnt="2">
        <dgm:presLayoutVars>
          <dgm:chMax val="0"/>
          <dgm:bulletEnabled val="1"/>
        </dgm:presLayoutVars>
      </dgm:prSet>
      <dgm:spPr/>
    </dgm:pt>
    <dgm:pt modelId="{83C63FF6-7E3D-4BEA-A881-3B7D791604ED}" type="pres">
      <dgm:prSet presAssocID="{033CC0F8-6250-416D-B8D6-2A1EA641E08F}" presName="negativeSpace" presStyleCnt="0"/>
      <dgm:spPr/>
    </dgm:pt>
    <dgm:pt modelId="{83823A78-2FE0-4B36-B375-621CE61859FF}" type="pres">
      <dgm:prSet presAssocID="{033CC0F8-6250-416D-B8D6-2A1EA641E08F}" presName="childText" presStyleLbl="conFgAcc1" presStyleIdx="1" presStyleCnt="2">
        <dgm:presLayoutVars>
          <dgm:bulletEnabled val="1"/>
        </dgm:presLayoutVars>
      </dgm:prSet>
      <dgm:spPr/>
    </dgm:pt>
  </dgm:ptLst>
  <dgm:cxnLst>
    <dgm:cxn modelId="{B8D2EB05-6928-48A6-8C63-1CA3C1B31C85}" srcId="{EF92E63D-7BD0-48FE-8AB4-56C801423AEA}" destId="{D36BE570-78AE-43C2-AE08-777F53312403}" srcOrd="2" destOrd="0" parTransId="{BE473A4F-6E99-4B56-BCAF-895845B06BC5}" sibTransId="{965A9891-ABB3-4A94-A288-F515835F970F}"/>
    <dgm:cxn modelId="{2C0BEB0F-C09E-4FEB-B9FF-46C161C5EE0C}" srcId="{033CC0F8-6250-416D-B8D6-2A1EA641E08F}" destId="{43A0A121-4A17-4679-956F-576847B9B2EC}" srcOrd="1" destOrd="0" parTransId="{570188C3-F73F-4554-9DA6-D37621D6AD6A}" sibTransId="{FCB5EA3D-941D-4E99-B133-ED18A1DBBE65}"/>
    <dgm:cxn modelId="{CE2F5918-57B3-4081-9839-52FC3BB4B129}" type="presOf" srcId="{776C28A1-D724-4328-BC1F-8A69A3CC900E}" destId="{83823A78-2FE0-4B36-B375-621CE61859FF}" srcOrd="0" destOrd="5" presId="urn:microsoft.com/office/officeart/2005/8/layout/list1"/>
    <dgm:cxn modelId="{A4349227-3B5F-4D44-AD0E-B82D20668A25}" srcId="{033CC0F8-6250-416D-B8D6-2A1EA641E08F}" destId="{96FB2FDB-5538-49AA-A797-10F81D62E32E}" srcOrd="4" destOrd="0" parTransId="{45CA6EF1-1704-4A17-86FA-6B2C9C5C449A}" sibTransId="{F88D9774-353C-4C7E-9066-8B0ABF49D7BB}"/>
    <dgm:cxn modelId="{9B702D41-E480-49AD-8622-D499752E5AF1}" srcId="{033CC0F8-6250-416D-B8D6-2A1EA641E08F}" destId="{EA5E27DF-2FE3-461B-8923-4D725BDFE0FF}" srcOrd="3" destOrd="0" parTransId="{B8C5E5F7-6E88-4965-9C97-2DA6F360215B}" sibTransId="{6E43B184-2F69-4FCB-A038-3E53F8D3DAF1}"/>
    <dgm:cxn modelId="{2DF99C43-ACBC-4F10-8495-68438E218025}" type="presOf" srcId="{033CC0F8-6250-416D-B8D6-2A1EA641E08F}" destId="{68E0670E-5521-4A8C-9B24-6EB102062FAC}" srcOrd="1" destOrd="0" presId="urn:microsoft.com/office/officeart/2005/8/layout/list1"/>
    <dgm:cxn modelId="{497CC465-28B0-4486-B733-EBD276E1EC7A}" type="presOf" srcId="{033CC0F8-6250-416D-B8D6-2A1EA641E08F}" destId="{1C2E1D19-4DDA-499B-8D2B-B7B1D39C2E45}" srcOrd="0" destOrd="0" presId="urn:microsoft.com/office/officeart/2005/8/layout/list1"/>
    <dgm:cxn modelId="{8F82386B-68A7-4145-B47A-20975461FF31}" type="presOf" srcId="{43A0A121-4A17-4679-956F-576847B9B2EC}" destId="{83823A78-2FE0-4B36-B375-621CE61859FF}" srcOrd="0" destOrd="1" presId="urn:microsoft.com/office/officeart/2005/8/layout/list1"/>
    <dgm:cxn modelId="{B93A4A6B-4284-4AF8-917E-C828DA3A0585}" srcId="{033CC0F8-6250-416D-B8D6-2A1EA641E08F}" destId="{C80ECD7A-E9EC-4B1D-9563-4E01601F380C}" srcOrd="0" destOrd="0" parTransId="{9D60C33B-74FB-4053-97C8-69818C8F73FC}" sibTransId="{21E68FA7-4790-4ABA-87B7-1C13FAADF8D0}"/>
    <dgm:cxn modelId="{77371855-F5C8-4915-8AC5-6B4F84D3565D}" srcId="{EF92E63D-7BD0-48FE-8AB4-56C801423AEA}" destId="{90FDF531-07C4-4283-A4BD-73C65C915491}" srcOrd="0" destOrd="0" parTransId="{6F638391-8ED8-4E66-B173-B4F7FD7F6E8B}" sibTransId="{2D252FC8-CDFD-4D72-8FC8-AD054644F13E}"/>
    <dgm:cxn modelId="{4B59D756-85B0-46A5-A019-A17C9328F7E0}" srcId="{39B5F4D8-7A53-4496-8099-C9BDEE98CA96}" destId="{EF92E63D-7BD0-48FE-8AB4-56C801423AEA}" srcOrd="0" destOrd="0" parTransId="{89820CA5-D0B4-4139-AF6F-8A39F110FBE1}" sibTransId="{11C73011-3B4F-4617-BF39-DA7A60EC967F}"/>
    <dgm:cxn modelId="{0FA27977-3817-4B7B-B687-1124694B5A2D}" type="presOf" srcId="{D36BE570-78AE-43C2-AE08-777F53312403}" destId="{B8B64AAB-E606-455F-8D08-24C21C33B6D4}" srcOrd="0" destOrd="2" presId="urn:microsoft.com/office/officeart/2005/8/layout/list1"/>
    <dgm:cxn modelId="{5F9AAC58-9888-4A80-B36B-031BF9977C60}" type="presOf" srcId="{210837C5-F219-4778-96C3-ED1E21A80081}" destId="{B8B64AAB-E606-455F-8D08-24C21C33B6D4}" srcOrd="0" destOrd="1" presId="urn:microsoft.com/office/officeart/2005/8/layout/list1"/>
    <dgm:cxn modelId="{5F129084-EE34-449C-9384-EF09FBCAFFC8}" srcId="{033CC0F8-6250-416D-B8D6-2A1EA641E08F}" destId="{776C28A1-D724-4328-BC1F-8A69A3CC900E}" srcOrd="5" destOrd="0" parTransId="{65B3B1D4-0D21-42D1-8857-850502F44450}" sibTransId="{18287273-4C08-4335-B1C4-BB34E09D3780}"/>
    <dgm:cxn modelId="{32BEE1A1-22FF-4A49-AEDA-9DC65E76AE51}" type="presOf" srcId="{EA5E27DF-2FE3-461B-8923-4D725BDFE0FF}" destId="{83823A78-2FE0-4B36-B375-621CE61859FF}" srcOrd="0" destOrd="3" presId="urn:microsoft.com/office/officeart/2005/8/layout/list1"/>
    <dgm:cxn modelId="{944553A3-0AC4-467F-8DAA-B57148BD4116}" type="presOf" srcId="{EF92E63D-7BD0-48FE-8AB4-56C801423AEA}" destId="{B428FC5E-1DAB-43A5-88EC-5A4D411E6E76}" srcOrd="0" destOrd="0" presId="urn:microsoft.com/office/officeart/2005/8/layout/list1"/>
    <dgm:cxn modelId="{9A6347A9-C86C-4C12-8A17-E57B06856546}" type="presOf" srcId="{05EAFF95-DAA8-46D7-8AAD-01EDFF483C36}" destId="{83823A78-2FE0-4B36-B375-621CE61859FF}" srcOrd="0" destOrd="2" presId="urn:microsoft.com/office/officeart/2005/8/layout/list1"/>
    <dgm:cxn modelId="{8B3601AC-B216-42EA-A849-9EBC68E9CFC8}" type="presOf" srcId="{39B5F4D8-7A53-4496-8099-C9BDEE98CA96}" destId="{488A40C4-2B26-4B87-9F46-F030A56E8C5D}" srcOrd="0" destOrd="0" presId="urn:microsoft.com/office/officeart/2005/8/layout/list1"/>
    <dgm:cxn modelId="{75080AB2-86C9-46BE-BCB7-379FE7847645}" srcId="{39B5F4D8-7A53-4496-8099-C9BDEE98CA96}" destId="{033CC0F8-6250-416D-B8D6-2A1EA641E08F}" srcOrd="1" destOrd="0" parTransId="{AB3DE719-3AED-4D57-A948-21557C46C64B}" sibTransId="{AB0A2B84-FAE5-47E3-8F67-64CBD92D27EE}"/>
    <dgm:cxn modelId="{6E4E6AB3-0A67-44CB-98BC-BBD8CF7F4497}" type="presOf" srcId="{EF92E63D-7BD0-48FE-8AB4-56C801423AEA}" destId="{9308C001-107D-4CAF-87C1-9FDD3B2D9164}" srcOrd="1" destOrd="0" presId="urn:microsoft.com/office/officeart/2005/8/layout/list1"/>
    <dgm:cxn modelId="{9EC757B5-1D3A-455C-A47E-1B09E212B65B}" type="presOf" srcId="{90FDF531-07C4-4283-A4BD-73C65C915491}" destId="{B8B64AAB-E606-455F-8D08-24C21C33B6D4}" srcOrd="0" destOrd="0" presId="urn:microsoft.com/office/officeart/2005/8/layout/list1"/>
    <dgm:cxn modelId="{76B8C5EB-4819-4EE6-B3D0-52EF69B1587E}" srcId="{EF92E63D-7BD0-48FE-8AB4-56C801423AEA}" destId="{210837C5-F219-4778-96C3-ED1E21A80081}" srcOrd="1" destOrd="0" parTransId="{4927B97D-0D2D-4C5E-9645-F90A62FA316E}" sibTransId="{B70B7A47-593C-4A3A-8AD4-14B75ECE800A}"/>
    <dgm:cxn modelId="{CF88C0EC-EA5D-4ECC-B945-2A7B33DF7B1B}" type="presOf" srcId="{96FB2FDB-5538-49AA-A797-10F81D62E32E}" destId="{83823A78-2FE0-4B36-B375-621CE61859FF}" srcOrd="0" destOrd="4" presId="urn:microsoft.com/office/officeart/2005/8/layout/list1"/>
    <dgm:cxn modelId="{FE610AFB-71F7-4430-A461-A46F376EC8CD}" srcId="{033CC0F8-6250-416D-B8D6-2A1EA641E08F}" destId="{05EAFF95-DAA8-46D7-8AAD-01EDFF483C36}" srcOrd="2" destOrd="0" parTransId="{30CDCCB6-DDA4-4FD5-BAAE-BF399A017699}" sibTransId="{AED76643-726B-423F-B3E1-EFDCFF238694}"/>
    <dgm:cxn modelId="{10BBE6FC-1627-4FD7-9A6D-78CC9CAD8DF0}" type="presOf" srcId="{C80ECD7A-E9EC-4B1D-9563-4E01601F380C}" destId="{83823A78-2FE0-4B36-B375-621CE61859FF}" srcOrd="0" destOrd="0" presId="urn:microsoft.com/office/officeart/2005/8/layout/list1"/>
    <dgm:cxn modelId="{20BE91D1-8026-4B37-AFB0-D29F6BDD2D7B}" type="presParOf" srcId="{488A40C4-2B26-4B87-9F46-F030A56E8C5D}" destId="{6374F704-237E-41CB-A549-8FB7E1E9F5DE}" srcOrd="0" destOrd="0" presId="urn:microsoft.com/office/officeart/2005/8/layout/list1"/>
    <dgm:cxn modelId="{C502FEE4-5EF7-45B1-944D-FDB8880F8AD8}" type="presParOf" srcId="{6374F704-237E-41CB-A549-8FB7E1E9F5DE}" destId="{B428FC5E-1DAB-43A5-88EC-5A4D411E6E76}" srcOrd="0" destOrd="0" presId="urn:microsoft.com/office/officeart/2005/8/layout/list1"/>
    <dgm:cxn modelId="{5D35C03E-3248-4A4D-AA95-4C10D30009A3}" type="presParOf" srcId="{6374F704-237E-41CB-A549-8FB7E1E9F5DE}" destId="{9308C001-107D-4CAF-87C1-9FDD3B2D9164}" srcOrd="1" destOrd="0" presId="urn:microsoft.com/office/officeart/2005/8/layout/list1"/>
    <dgm:cxn modelId="{BEE6439A-7F3C-45AD-84B6-88A5CF76B8CD}" type="presParOf" srcId="{488A40C4-2B26-4B87-9F46-F030A56E8C5D}" destId="{437F2E58-CC34-43EA-9978-A92F8678295C}" srcOrd="1" destOrd="0" presId="urn:microsoft.com/office/officeart/2005/8/layout/list1"/>
    <dgm:cxn modelId="{F5545107-8259-44CB-8552-7AB51B22C59A}" type="presParOf" srcId="{488A40C4-2B26-4B87-9F46-F030A56E8C5D}" destId="{B8B64AAB-E606-455F-8D08-24C21C33B6D4}" srcOrd="2" destOrd="0" presId="urn:microsoft.com/office/officeart/2005/8/layout/list1"/>
    <dgm:cxn modelId="{34AC7C08-8552-4FD4-9ECF-1B075AC535E2}" type="presParOf" srcId="{488A40C4-2B26-4B87-9F46-F030A56E8C5D}" destId="{9ADE2D10-3900-449B-AE64-F840EF2FCCEE}" srcOrd="3" destOrd="0" presId="urn:microsoft.com/office/officeart/2005/8/layout/list1"/>
    <dgm:cxn modelId="{B6DC1210-ECC9-4F03-9369-01F7DCB2B386}" type="presParOf" srcId="{488A40C4-2B26-4B87-9F46-F030A56E8C5D}" destId="{4E1C9F71-1A4E-470E-9B3D-2CE55DB0DBD6}" srcOrd="4" destOrd="0" presId="urn:microsoft.com/office/officeart/2005/8/layout/list1"/>
    <dgm:cxn modelId="{9D2D08FF-5B0D-4763-8C10-D93454011AB5}" type="presParOf" srcId="{4E1C9F71-1A4E-470E-9B3D-2CE55DB0DBD6}" destId="{1C2E1D19-4DDA-499B-8D2B-B7B1D39C2E45}" srcOrd="0" destOrd="0" presId="urn:microsoft.com/office/officeart/2005/8/layout/list1"/>
    <dgm:cxn modelId="{B50F1CF2-26C5-4D39-ACBD-D594C84AD5D7}" type="presParOf" srcId="{4E1C9F71-1A4E-470E-9B3D-2CE55DB0DBD6}" destId="{68E0670E-5521-4A8C-9B24-6EB102062FAC}" srcOrd="1" destOrd="0" presId="urn:microsoft.com/office/officeart/2005/8/layout/list1"/>
    <dgm:cxn modelId="{27091F95-AFF4-45F2-A874-FF3B144B8D80}" type="presParOf" srcId="{488A40C4-2B26-4B87-9F46-F030A56E8C5D}" destId="{83C63FF6-7E3D-4BEA-A881-3B7D791604ED}" srcOrd="5" destOrd="0" presId="urn:microsoft.com/office/officeart/2005/8/layout/list1"/>
    <dgm:cxn modelId="{D1BF0029-2213-429C-88D1-E93A5151DE0C}" type="presParOf" srcId="{488A40C4-2B26-4B87-9F46-F030A56E8C5D}" destId="{83823A78-2FE0-4B36-B375-621CE61859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64AAB-E606-455F-8D08-24C21C33B6D4}">
      <dsp:nvSpPr>
        <dsp:cNvPr id="0" name=""/>
        <dsp:cNvSpPr/>
      </dsp:nvSpPr>
      <dsp:spPr>
        <a:xfrm>
          <a:off x="0" y="346631"/>
          <a:ext cx="7685037" cy="18112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444" tIns="479044" rIns="596444" bIns="163576" numCol="1" spcCol="1270" anchor="t" anchorCtr="0">
          <a:noAutofit/>
        </a:bodyPr>
        <a:lstStyle/>
        <a:p>
          <a:pPr marL="228600" lvl="1" indent="-228600" algn="l" defTabSz="1022350">
            <a:lnSpc>
              <a:spcPct val="90000"/>
            </a:lnSpc>
            <a:spcBef>
              <a:spcPct val="0"/>
            </a:spcBef>
            <a:spcAft>
              <a:spcPct val="15000"/>
            </a:spcAft>
            <a:buChar char="•"/>
          </a:pPr>
          <a:r>
            <a:rPr lang="el-GR" sz="2300" kern="1200" dirty="0"/>
            <a:t>Εργαζόμενοι </a:t>
          </a:r>
        </a:p>
        <a:p>
          <a:pPr marL="228600" lvl="1" indent="-228600" algn="l" defTabSz="1022350">
            <a:lnSpc>
              <a:spcPct val="90000"/>
            </a:lnSpc>
            <a:spcBef>
              <a:spcPct val="0"/>
            </a:spcBef>
            <a:spcAft>
              <a:spcPct val="15000"/>
            </a:spcAft>
            <a:buChar char="•"/>
          </a:pPr>
          <a:r>
            <a:rPr lang="el-GR" sz="2300" kern="1200" dirty="0"/>
            <a:t>Διαφορετικά επίπεδα διοίκησης </a:t>
          </a:r>
        </a:p>
        <a:p>
          <a:pPr marL="228600" lvl="1" indent="-228600" algn="l" defTabSz="1022350">
            <a:lnSpc>
              <a:spcPct val="90000"/>
            </a:lnSpc>
            <a:spcBef>
              <a:spcPct val="0"/>
            </a:spcBef>
            <a:spcAft>
              <a:spcPct val="15000"/>
            </a:spcAft>
            <a:buChar char="•"/>
          </a:pPr>
          <a:r>
            <a:rPr lang="el-GR" sz="2300" kern="1200" dirty="0"/>
            <a:t>Προϊστάμενοι, υπάλληλοι, διοίκηση, μέτοχοι.</a:t>
          </a:r>
        </a:p>
      </dsp:txBody>
      <dsp:txXfrm>
        <a:off x="0" y="346631"/>
        <a:ext cx="7685037" cy="1811250"/>
      </dsp:txXfrm>
    </dsp:sp>
    <dsp:sp modelId="{9308C001-107D-4CAF-87C1-9FDD3B2D9164}">
      <dsp:nvSpPr>
        <dsp:cNvPr id="0" name=""/>
        <dsp:cNvSpPr/>
      </dsp:nvSpPr>
      <dsp:spPr>
        <a:xfrm>
          <a:off x="384251" y="7151"/>
          <a:ext cx="537952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3" tIns="0" rIns="203333" bIns="0" numCol="1" spcCol="1270" anchor="ctr" anchorCtr="0">
          <a:noAutofit/>
        </a:bodyPr>
        <a:lstStyle/>
        <a:p>
          <a:pPr marL="0" lvl="0" indent="0" algn="l" defTabSz="1022350">
            <a:lnSpc>
              <a:spcPct val="90000"/>
            </a:lnSpc>
            <a:spcBef>
              <a:spcPct val="0"/>
            </a:spcBef>
            <a:spcAft>
              <a:spcPct val="35000"/>
            </a:spcAft>
            <a:buNone/>
          </a:pPr>
          <a:r>
            <a:rPr lang="el-GR" sz="2300" kern="1200" dirty="0"/>
            <a:t>Εσωτερικά κοινά</a:t>
          </a:r>
        </a:p>
      </dsp:txBody>
      <dsp:txXfrm>
        <a:off x="417395" y="40295"/>
        <a:ext cx="5313237" cy="612672"/>
      </dsp:txXfrm>
    </dsp:sp>
    <dsp:sp modelId="{83823A78-2FE0-4B36-B375-621CE61859FF}">
      <dsp:nvSpPr>
        <dsp:cNvPr id="0" name=""/>
        <dsp:cNvSpPr/>
      </dsp:nvSpPr>
      <dsp:spPr>
        <a:xfrm>
          <a:off x="0" y="2621561"/>
          <a:ext cx="7685037" cy="33327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444" tIns="479044" rIns="596444" bIns="163576" numCol="1" spcCol="1270" anchor="t" anchorCtr="0">
          <a:noAutofit/>
        </a:bodyPr>
        <a:lstStyle/>
        <a:p>
          <a:pPr marL="228600" lvl="1" indent="-228600" algn="l" defTabSz="1022350">
            <a:lnSpc>
              <a:spcPct val="90000"/>
            </a:lnSpc>
            <a:spcBef>
              <a:spcPct val="0"/>
            </a:spcBef>
            <a:spcAft>
              <a:spcPct val="15000"/>
            </a:spcAft>
            <a:buChar char="•"/>
          </a:pPr>
          <a:r>
            <a:rPr lang="el-GR" sz="2300" kern="1200" dirty="0"/>
            <a:t>Όσοι συνδέονται από το εξωτερικό περιβάλλον του οργανισμού </a:t>
          </a:r>
        </a:p>
        <a:p>
          <a:pPr marL="228600" lvl="1" indent="-228600" algn="l" defTabSz="1022350">
            <a:lnSpc>
              <a:spcPct val="90000"/>
            </a:lnSpc>
            <a:spcBef>
              <a:spcPct val="0"/>
            </a:spcBef>
            <a:spcAft>
              <a:spcPct val="15000"/>
            </a:spcAft>
            <a:buChar char="•"/>
          </a:pPr>
          <a:r>
            <a:rPr lang="el-GR" sz="2300" kern="1200" dirty="0"/>
            <a:t>Ο Τύπος</a:t>
          </a:r>
        </a:p>
        <a:p>
          <a:pPr marL="228600" lvl="1" indent="-228600" algn="l" defTabSz="1022350">
            <a:lnSpc>
              <a:spcPct val="90000"/>
            </a:lnSpc>
            <a:spcBef>
              <a:spcPct val="0"/>
            </a:spcBef>
            <a:spcAft>
              <a:spcPct val="15000"/>
            </a:spcAft>
            <a:buChar char="•"/>
          </a:pPr>
          <a:r>
            <a:rPr lang="el-GR" sz="2300" kern="1200" dirty="0"/>
            <a:t>Η κυβέρνηση</a:t>
          </a:r>
        </a:p>
        <a:p>
          <a:pPr marL="228600" lvl="1" indent="-228600" algn="l" defTabSz="1022350">
            <a:lnSpc>
              <a:spcPct val="90000"/>
            </a:lnSpc>
            <a:spcBef>
              <a:spcPct val="0"/>
            </a:spcBef>
            <a:spcAft>
              <a:spcPct val="15000"/>
            </a:spcAft>
            <a:buChar char="•"/>
          </a:pPr>
          <a:r>
            <a:rPr lang="el-GR" sz="2300" kern="1200" dirty="0"/>
            <a:t>Οι πελάτες</a:t>
          </a:r>
        </a:p>
        <a:p>
          <a:pPr marL="228600" lvl="1" indent="-228600" algn="l" defTabSz="1022350">
            <a:lnSpc>
              <a:spcPct val="90000"/>
            </a:lnSpc>
            <a:spcBef>
              <a:spcPct val="0"/>
            </a:spcBef>
            <a:spcAft>
              <a:spcPct val="15000"/>
            </a:spcAft>
            <a:buChar char="•"/>
          </a:pPr>
          <a:r>
            <a:rPr lang="el-GR" sz="2300" kern="1200" dirty="0"/>
            <a:t>Η κοινότητα</a:t>
          </a:r>
        </a:p>
        <a:p>
          <a:pPr marL="228600" lvl="1" indent="-228600" algn="l" defTabSz="1022350">
            <a:lnSpc>
              <a:spcPct val="90000"/>
            </a:lnSpc>
            <a:spcBef>
              <a:spcPct val="0"/>
            </a:spcBef>
            <a:spcAft>
              <a:spcPct val="15000"/>
            </a:spcAft>
            <a:buChar char="•"/>
          </a:pPr>
          <a:r>
            <a:rPr lang="el-GR" sz="2300" kern="1200" dirty="0"/>
            <a:t>Οι προμηθευτές</a:t>
          </a:r>
        </a:p>
      </dsp:txBody>
      <dsp:txXfrm>
        <a:off x="0" y="2621561"/>
        <a:ext cx="7685037" cy="3332700"/>
      </dsp:txXfrm>
    </dsp:sp>
    <dsp:sp modelId="{68E0670E-5521-4A8C-9B24-6EB102062FAC}">
      <dsp:nvSpPr>
        <dsp:cNvPr id="0" name=""/>
        <dsp:cNvSpPr/>
      </dsp:nvSpPr>
      <dsp:spPr>
        <a:xfrm>
          <a:off x="384251" y="2282081"/>
          <a:ext cx="537952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3" tIns="0" rIns="203333" bIns="0" numCol="1" spcCol="1270" anchor="ctr" anchorCtr="0">
          <a:noAutofit/>
        </a:bodyPr>
        <a:lstStyle/>
        <a:p>
          <a:pPr marL="0" lvl="0" indent="0" algn="l" defTabSz="1022350">
            <a:lnSpc>
              <a:spcPct val="90000"/>
            </a:lnSpc>
            <a:spcBef>
              <a:spcPct val="0"/>
            </a:spcBef>
            <a:spcAft>
              <a:spcPct val="35000"/>
            </a:spcAft>
            <a:buNone/>
          </a:pPr>
          <a:r>
            <a:rPr lang="el-GR" sz="2300" kern="1200" dirty="0"/>
            <a:t>Εξωτερικά κοινά</a:t>
          </a:r>
        </a:p>
      </dsp:txBody>
      <dsp:txXfrm>
        <a:off x="417395" y="2315225"/>
        <a:ext cx="5313237"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651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614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3067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7845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9975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3221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163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6320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3645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3047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10/2/2023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2429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10/2/2023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25208416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mouscampaigns.com/2019/01/a-hotel-in-sweden-is-offering-free-rooms-to-people-who-can-stay-off-social-media/" TargetMode="External"/><Relationship Id="rId2" Type="http://schemas.openxmlformats.org/officeDocument/2006/relationships/hyperlink" Target="https://www.youtube.com/watch?v=m4aSJ1KoapE&amp;t=31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0363811120300606#bib0175" TargetMode="External"/><Relationship Id="rId2" Type="http://schemas.openxmlformats.org/officeDocument/2006/relationships/hyperlink" Target="https://www.sciencedirect.com/science/article/pii/S0363811120300606#bib0115"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Εικόνα που περιέχει θάμπωμα&#10;&#10;Περιγραφή που δημιουργήθηκε αυτόματα">
            <a:extLst>
              <a:ext uri="{FF2B5EF4-FFF2-40B4-BE49-F238E27FC236}">
                <a16:creationId xmlns:a16="http://schemas.microsoft.com/office/drawing/2014/main" id="{492AFEB8-513D-44C0-B9F6-14B5122E6D5C}"/>
              </a:ext>
            </a:extLst>
          </p:cNvPr>
          <p:cNvPicPr>
            <a:picLocks noChangeAspect="1"/>
          </p:cNvPicPr>
          <p:nvPr/>
        </p:nvPicPr>
        <p:blipFill rotWithShape="1">
          <a:blip r:embed="rId2">
            <a:alphaModFix amt="60000"/>
          </a:blip>
          <a:srcRect t="7973" r="-1" b="7736"/>
          <a:stretch/>
        </p:blipFill>
        <p:spPr>
          <a:xfrm>
            <a:off x="20" y="10"/>
            <a:ext cx="12188921" cy="6857990"/>
          </a:xfrm>
          <a:prstGeom prst="rect">
            <a:avLst/>
          </a:prstGeom>
        </p:spPr>
      </p:pic>
      <p:sp>
        <p:nvSpPr>
          <p:cNvPr id="2" name="Τίτλος 1">
            <a:extLst>
              <a:ext uri="{FF2B5EF4-FFF2-40B4-BE49-F238E27FC236}">
                <a16:creationId xmlns:a16="http://schemas.microsoft.com/office/drawing/2014/main" id="{19E6D2B4-66F0-4FB8-BBB0-E06EF039455C}"/>
              </a:ext>
            </a:extLst>
          </p:cNvPr>
          <p:cNvSpPr>
            <a:spLocks noGrp="1"/>
          </p:cNvSpPr>
          <p:nvPr>
            <p:ph type="ctrTitle"/>
          </p:nvPr>
        </p:nvSpPr>
        <p:spPr>
          <a:xfrm>
            <a:off x="394233" y="686020"/>
            <a:ext cx="8630138" cy="2742980"/>
          </a:xfrm>
        </p:spPr>
        <p:txBody>
          <a:bodyPr>
            <a:normAutofit/>
          </a:bodyPr>
          <a:lstStyle/>
          <a:p>
            <a:r>
              <a:rPr lang="el-GR" dirty="0">
                <a:solidFill>
                  <a:srgbClr val="FFFFFF"/>
                </a:solidFill>
              </a:rPr>
              <a:t>Δημόσιες Σχέσεις</a:t>
            </a:r>
          </a:p>
        </p:txBody>
      </p:sp>
      <p:sp>
        <p:nvSpPr>
          <p:cNvPr id="3" name="Υπότιτλος 2">
            <a:extLst>
              <a:ext uri="{FF2B5EF4-FFF2-40B4-BE49-F238E27FC236}">
                <a16:creationId xmlns:a16="http://schemas.microsoft.com/office/drawing/2014/main" id="{89BD8D3E-A06E-4524-A99C-85927428D500}"/>
              </a:ext>
            </a:extLst>
          </p:cNvPr>
          <p:cNvSpPr>
            <a:spLocks noGrp="1"/>
          </p:cNvSpPr>
          <p:nvPr>
            <p:ph type="subTitle" idx="1"/>
          </p:nvPr>
        </p:nvSpPr>
        <p:spPr>
          <a:xfrm>
            <a:off x="394233" y="3602038"/>
            <a:ext cx="8630138" cy="2569942"/>
          </a:xfrm>
        </p:spPr>
        <p:txBody>
          <a:bodyPr>
            <a:normAutofit/>
          </a:bodyPr>
          <a:lstStyle/>
          <a:p>
            <a:r>
              <a:rPr lang="el-GR" dirty="0">
                <a:solidFill>
                  <a:srgbClr val="FFFFFF"/>
                </a:solidFill>
              </a:rPr>
              <a:t>Έτος 2023-2024</a:t>
            </a:r>
          </a:p>
        </p:txBody>
      </p:sp>
      <p:grpSp>
        <p:nvGrpSpPr>
          <p:cNvPr id="11" name="Group 10">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5801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6E8AD-A24B-484B-B53F-9085E616B26D}"/>
              </a:ext>
            </a:extLst>
          </p:cNvPr>
          <p:cNvSpPr>
            <a:spLocks noGrp="1"/>
          </p:cNvSpPr>
          <p:nvPr>
            <p:ph type="title"/>
          </p:nvPr>
        </p:nvSpPr>
        <p:spPr/>
        <p:txBody>
          <a:bodyPr/>
          <a:lstStyle/>
          <a:p>
            <a:r>
              <a:rPr lang="el-GR" dirty="0"/>
              <a:t>Ορισμός δημοσίων σχέσεων</a:t>
            </a:r>
          </a:p>
        </p:txBody>
      </p:sp>
      <p:sp>
        <p:nvSpPr>
          <p:cNvPr id="3" name="Θέση περιεχομένου 2">
            <a:extLst>
              <a:ext uri="{FF2B5EF4-FFF2-40B4-BE49-F238E27FC236}">
                <a16:creationId xmlns:a16="http://schemas.microsoft.com/office/drawing/2014/main" id="{D1BB7F5A-68C9-47F9-88E8-3DD5EE871F16}"/>
              </a:ext>
            </a:extLst>
          </p:cNvPr>
          <p:cNvSpPr>
            <a:spLocks noGrp="1"/>
          </p:cNvSpPr>
          <p:nvPr>
            <p:ph idx="1"/>
          </p:nvPr>
        </p:nvSpPr>
        <p:spPr>
          <a:xfrm>
            <a:off x="457200" y="2096713"/>
            <a:ext cx="7879278" cy="4600970"/>
          </a:xfrm>
        </p:spPr>
        <p:txBody>
          <a:bodyPr>
            <a:normAutofit fontScale="77500" lnSpcReduction="20000"/>
          </a:bodyPr>
          <a:lstStyle/>
          <a:p>
            <a:r>
              <a:rPr lang="el-GR" dirty="0"/>
              <a:t>Οι πρώτοι ορισμοί των δημοσίων σχέσεων ταύτιζαν τις δημόσιες σχέσεις με τον όρο δημοσιότητα ενώ οι πιο πρόσφατοι ορισμοί δίνουν έμφαση στο χτίσιμο σχέσεων και την εμπλοκή (</a:t>
            </a:r>
            <a:r>
              <a:rPr lang="en-US" dirty="0"/>
              <a:t>engagement).</a:t>
            </a:r>
            <a:endParaRPr lang="el-GR" dirty="0"/>
          </a:p>
          <a:p>
            <a:pPr marL="0" indent="0">
              <a:buNone/>
            </a:pPr>
            <a:endParaRPr lang="el-GR" dirty="0"/>
          </a:p>
          <a:p>
            <a:r>
              <a:rPr lang="el-GR" dirty="0"/>
              <a:t>Σύμφωνα με την </a:t>
            </a:r>
            <a:r>
              <a:rPr lang="en-US" dirty="0"/>
              <a:t>PRSA (2011) </a:t>
            </a:r>
            <a:r>
              <a:rPr lang="el-GR" dirty="0"/>
              <a:t>οι δημόσιες σχέσεις</a:t>
            </a:r>
          </a:p>
          <a:p>
            <a:endParaRPr lang="el-GR" dirty="0"/>
          </a:p>
          <a:p>
            <a:endParaRPr lang="el-GR" dirty="0"/>
          </a:p>
          <a:p>
            <a:pPr marL="0" indent="0">
              <a:buNone/>
            </a:pPr>
            <a:r>
              <a:rPr lang="el-GR" sz="3000" dirty="0"/>
              <a:t>Είναι μια στρατηγική επικοινωνίας που χτίζει αμοιβαίως επωφελείς σχέσεις ανάμεσα σε οργανισμούς και το κοινό τους.</a:t>
            </a:r>
          </a:p>
          <a:p>
            <a:pPr marL="0" indent="0">
              <a:buNone/>
            </a:pPr>
            <a:endParaRPr lang="el-GR" dirty="0"/>
          </a:p>
          <a:p>
            <a:pPr marL="0" indent="0">
              <a:buNone/>
            </a:pPr>
            <a:r>
              <a:rPr lang="el-GR" dirty="0"/>
              <a:t>Λέξεις-κλειδιά:</a:t>
            </a:r>
          </a:p>
          <a:p>
            <a:pPr>
              <a:buFontTx/>
              <a:buChar char="-"/>
            </a:pPr>
            <a:r>
              <a:rPr lang="el-GR" dirty="0"/>
              <a:t>Επικοινωνία</a:t>
            </a:r>
          </a:p>
          <a:p>
            <a:pPr>
              <a:buFontTx/>
              <a:buChar char="-"/>
            </a:pPr>
            <a:r>
              <a:rPr lang="el-GR" dirty="0"/>
              <a:t>Στρατηγική (</a:t>
            </a:r>
            <a:r>
              <a:rPr lang="el-GR" b="1" u="sng" dirty="0"/>
              <a:t>άρα η επικοινωνία πρέπει να σχεδιάζεται</a:t>
            </a:r>
            <a:r>
              <a:rPr lang="el-GR" dirty="0"/>
              <a:t>)</a:t>
            </a:r>
          </a:p>
          <a:p>
            <a:pPr>
              <a:buFontTx/>
              <a:buChar char="-"/>
            </a:pPr>
            <a:r>
              <a:rPr lang="el-GR" dirty="0"/>
              <a:t>Σχέσεις με το κοινό</a:t>
            </a:r>
          </a:p>
          <a:p>
            <a:pPr>
              <a:buFontTx/>
              <a:buChar char="-"/>
            </a:pPr>
            <a:r>
              <a:rPr lang="el-GR" dirty="0"/>
              <a:t>Αμοιβαίως επωφελείς: αμφίδρομη, ενεργητική ακρόαση και ηθική επικοινωνία.</a:t>
            </a:r>
          </a:p>
        </p:txBody>
      </p:sp>
    </p:spTree>
    <p:extLst>
      <p:ext uri="{BB962C8B-B14F-4D97-AF65-F5344CB8AC3E}">
        <p14:creationId xmlns:p14="http://schemas.microsoft.com/office/powerpoint/2010/main" val="318736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32CF9-45F8-411D-A44C-6CFF80AAEBD2}"/>
              </a:ext>
            </a:extLst>
          </p:cNvPr>
          <p:cNvSpPr>
            <a:spLocks noGrp="1"/>
          </p:cNvSpPr>
          <p:nvPr>
            <p:ph type="title"/>
          </p:nvPr>
        </p:nvSpPr>
        <p:spPr/>
        <p:txBody>
          <a:bodyPr/>
          <a:lstStyle/>
          <a:p>
            <a:r>
              <a:rPr lang="el-GR" dirty="0"/>
              <a:t>Ευρωπαϊκός ορισμός;</a:t>
            </a:r>
          </a:p>
        </p:txBody>
      </p:sp>
      <p:sp>
        <p:nvSpPr>
          <p:cNvPr id="3" name="Θέση περιεχομένου 2">
            <a:extLst>
              <a:ext uri="{FF2B5EF4-FFF2-40B4-BE49-F238E27FC236}">
                <a16:creationId xmlns:a16="http://schemas.microsoft.com/office/drawing/2014/main" id="{6689B4FF-22AB-42D0-ABCB-7313721D8C5C}"/>
              </a:ext>
            </a:extLst>
          </p:cNvPr>
          <p:cNvSpPr>
            <a:spLocks noGrp="1"/>
          </p:cNvSpPr>
          <p:nvPr>
            <p:ph idx="1"/>
          </p:nvPr>
        </p:nvSpPr>
        <p:spPr/>
        <p:txBody>
          <a:bodyPr/>
          <a:lstStyle/>
          <a:p>
            <a:r>
              <a:rPr lang="el-GR" dirty="0"/>
              <a:t>Στην Ευρώπη ο όρος δημόσιες σχέσεις διαφοροποιείται μερικώς από το μοντέλο της Αμερικής και της έμφασης στις σχέσεις με το κοινό.</a:t>
            </a:r>
          </a:p>
          <a:p>
            <a:endParaRPr lang="el-GR" dirty="0"/>
          </a:p>
          <a:p>
            <a:r>
              <a:rPr lang="el-GR" sz="2600" dirty="0"/>
              <a:t>Για παράδειγμα σε Γερμανικές και Σλαβόφωνες γλώσσες οι δημόσιες σχέσεις σημαίνουν … «να εργάζεσαι σε δημόσια θέα, με το κοινό και για το κοινό»</a:t>
            </a:r>
            <a:endParaRPr lang="en-US" sz="2600" dirty="0"/>
          </a:p>
          <a:p>
            <a:endParaRPr lang="en-US" dirty="0"/>
          </a:p>
          <a:p>
            <a:pPr marL="0" indent="0">
              <a:buNone/>
            </a:pPr>
            <a:endParaRPr lang="en-US" dirty="0"/>
          </a:p>
          <a:p>
            <a:endParaRPr lang="el-GR" dirty="0"/>
          </a:p>
        </p:txBody>
      </p:sp>
    </p:spTree>
    <p:extLst>
      <p:ext uri="{BB962C8B-B14F-4D97-AF65-F5344CB8AC3E}">
        <p14:creationId xmlns:p14="http://schemas.microsoft.com/office/powerpoint/2010/main" val="64469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0BF66-551D-451E-A549-B3C62C227BB7}"/>
              </a:ext>
            </a:extLst>
          </p:cNvPr>
          <p:cNvSpPr>
            <a:spLocks noGrp="1"/>
          </p:cNvSpPr>
          <p:nvPr>
            <p:ph type="title"/>
          </p:nvPr>
        </p:nvSpPr>
        <p:spPr>
          <a:xfrm>
            <a:off x="564078" y="0"/>
            <a:ext cx="7685037" cy="1325563"/>
          </a:xfrm>
        </p:spPr>
        <p:txBody>
          <a:bodyPr/>
          <a:lstStyle/>
          <a:p>
            <a:r>
              <a:rPr lang="en-US" dirty="0" err="1"/>
              <a:t>Vercic</a:t>
            </a:r>
            <a:r>
              <a:rPr lang="en-US" dirty="0"/>
              <a:t> and van Ruler (2001)</a:t>
            </a:r>
            <a:endParaRPr lang="el-GR" dirty="0"/>
          </a:p>
        </p:txBody>
      </p:sp>
      <p:sp>
        <p:nvSpPr>
          <p:cNvPr id="3" name="Θέση περιεχομένου 2">
            <a:extLst>
              <a:ext uri="{FF2B5EF4-FFF2-40B4-BE49-F238E27FC236}">
                <a16:creationId xmlns:a16="http://schemas.microsoft.com/office/drawing/2014/main" id="{A051EB16-7C1A-4001-B706-C0857EA8B8B8}"/>
              </a:ext>
            </a:extLst>
          </p:cNvPr>
          <p:cNvSpPr>
            <a:spLocks noGrp="1"/>
          </p:cNvSpPr>
          <p:nvPr>
            <p:ph idx="1"/>
          </p:nvPr>
        </p:nvSpPr>
        <p:spPr>
          <a:xfrm>
            <a:off x="362198" y="1467321"/>
            <a:ext cx="7685037" cy="4565344"/>
          </a:xfrm>
        </p:spPr>
        <p:txBody>
          <a:bodyPr>
            <a:noAutofit/>
          </a:bodyPr>
          <a:lstStyle/>
          <a:p>
            <a:pPr marL="0" indent="0">
              <a:buNone/>
            </a:pPr>
            <a:r>
              <a:rPr lang="el-GR" sz="1800" dirty="0"/>
              <a:t>Στην Ευρώπη οι δημόσιες σχέσεις μπορούν να οριστούν βάσει τεσσάρων διαστάσεων:</a:t>
            </a:r>
          </a:p>
          <a:p>
            <a:pPr marL="0" indent="0">
              <a:buNone/>
            </a:pPr>
            <a:endParaRPr lang="el-GR" sz="1800" dirty="0"/>
          </a:p>
          <a:p>
            <a:pPr>
              <a:buFontTx/>
              <a:buChar char="-"/>
            </a:pPr>
            <a:r>
              <a:rPr lang="el-GR" sz="1800" dirty="0"/>
              <a:t>Διοίκηση: ανάπτυξη στρατηγικών για τη διαχείριση σχέσεων με τις ομάδες κοινού ώστε να αυξηθεί η αξιοπιστία αλλά και η αμοιβαία κατανόηση ανάμεσα στις ομάδες κοινού και τον οργανισμό. Αυτός ο ρόλος των δημοσίων σχέσεων σχετίζεται με την αποστολή και την στρατηγική του οργανισμού.</a:t>
            </a:r>
          </a:p>
          <a:p>
            <a:pPr>
              <a:buFontTx/>
              <a:buChar char="-"/>
            </a:pPr>
            <a:endParaRPr lang="el-GR" sz="1800" dirty="0"/>
          </a:p>
          <a:p>
            <a:r>
              <a:rPr lang="el-GR" sz="1800" dirty="0"/>
              <a:t>Λειτουργία και εκτέλεση: σχεδιασμός της επικοινωνίας του οργανισμού μέσω επικοινωνιακών προγραμμάτων.</a:t>
            </a:r>
          </a:p>
          <a:p>
            <a:endParaRPr lang="en-US" sz="1800" dirty="0"/>
          </a:p>
          <a:p>
            <a:r>
              <a:rPr lang="el-GR" sz="1800" dirty="0"/>
              <a:t>Αντανάκλαση της κοινωνίας. Οι δημόσιες σχέσεις βοηθούν στην ανάλυση των συνεχώς μεταβαλλόμενων αξιών αλλά και των τάσεων της κοινωνίας. Αυτό δίνει τη δυνατότητα στις επιχειρήσεις να μπορούν να προσαρμόζονται στο περιβάλλον αναφορικά με την εταιρική τους κοινωνική ευθύνη και την</a:t>
            </a:r>
            <a:r>
              <a:rPr lang="en-US" sz="1800" dirty="0"/>
              <a:t> </a:t>
            </a:r>
            <a:r>
              <a:rPr lang="el-GR" sz="1800" dirty="0"/>
              <a:t>νομιμότητά της.</a:t>
            </a:r>
          </a:p>
          <a:p>
            <a:endParaRPr lang="en-US" sz="1800" dirty="0"/>
          </a:p>
          <a:p>
            <a:r>
              <a:rPr lang="el-GR" sz="1800" dirty="0"/>
              <a:t>Εκπαίδευση. Οι δημόσιες σχέσεις βοηθούν όλα τα μέλη ενός οργανισμού να γίνουν επικοινωνιακά επιδέξια ώστε να ανταποκρίνονται στις κοινωνικές προκλήσεις. Αυτή η διάσταση αφορά τη συμπεριφορά των μελών του οργανισμού. </a:t>
            </a:r>
          </a:p>
        </p:txBody>
      </p:sp>
    </p:spTree>
    <p:extLst>
      <p:ext uri="{BB962C8B-B14F-4D97-AF65-F5344CB8AC3E}">
        <p14:creationId xmlns:p14="http://schemas.microsoft.com/office/powerpoint/2010/main" val="334564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12144-387C-4BAD-BD24-A9689F264EFE}"/>
              </a:ext>
            </a:extLst>
          </p:cNvPr>
          <p:cNvSpPr>
            <a:spLocks noGrp="1"/>
          </p:cNvSpPr>
          <p:nvPr>
            <p:ph type="title"/>
          </p:nvPr>
        </p:nvSpPr>
        <p:spPr/>
        <p:txBody>
          <a:bodyPr/>
          <a:lstStyle/>
          <a:p>
            <a:r>
              <a:rPr lang="el-GR" dirty="0"/>
              <a:t>Πιο πρόσφατος ορισμός…</a:t>
            </a:r>
          </a:p>
        </p:txBody>
      </p:sp>
      <p:sp>
        <p:nvSpPr>
          <p:cNvPr id="3" name="Θέση περιεχομένου 2">
            <a:extLst>
              <a:ext uri="{FF2B5EF4-FFF2-40B4-BE49-F238E27FC236}">
                <a16:creationId xmlns:a16="http://schemas.microsoft.com/office/drawing/2014/main" id="{BD65531B-0AA9-4A55-AE20-2A57E66387AD}"/>
              </a:ext>
            </a:extLst>
          </p:cNvPr>
          <p:cNvSpPr>
            <a:spLocks noGrp="1"/>
          </p:cNvSpPr>
          <p:nvPr>
            <p:ph idx="1"/>
          </p:nvPr>
        </p:nvSpPr>
        <p:spPr/>
        <p:txBody>
          <a:bodyPr>
            <a:normAutofit/>
          </a:bodyPr>
          <a:lstStyle/>
          <a:p>
            <a:r>
              <a:rPr lang="el-GR" sz="2800" dirty="0">
                <a:latin typeface="NexusSerif"/>
              </a:rPr>
              <a:t>Οι δημόσιες σχέσεις χαρακτηρίζονται ως μια δραστηριότητα που ξεπερνά τα όρια ενός οργανισμού και ευθύνεται για την επικοινωνιακή αλληλεπίδραση (</a:t>
            </a:r>
            <a:r>
              <a:rPr lang="en-US" sz="2800" dirty="0">
                <a:latin typeface="NexusSerif"/>
              </a:rPr>
              <a:t>communication engagement) </a:t>
            </a:r>
            <a:r>
              <a:rPr lang="el-GR" sz="2800" dirty="0">
                <a:latin typeface="NexusSerif"/>
              </a:rPr>
              <a:t>με ποικίλες ομάδες ενδιαφερομένων με τρόπο ώστε να εδραιώνει κοινωνικές σχέσεις, την συν-δημιουργία και την επικοινωνία </a:t>
            </a:r>
            <a:r>
              <a:rPr lang="el-GR" sz="2800" b="0" i="0" dirty="0">
                <a:effectLst/>
                <a:latin typeface="NexusSerif"/>
              </a:rPr>
              <a:t>(</a:t>
            </a:r>
            <a:r>
              <a:rPr lang="en-US" sz="2800" b="0" i="0" dirty="0">
                <a:effectLst/>
                <a:latin typeface="NexusSerif"/>
              </a:rPr>
              <a:t>Hurst and Johnston, 2021)</a:t>
            </a:r>
            <a:endParaRPr lang="el-GR" sz="2800" dirty="0"/>
          </a:p>
        </p:txBody>
      </p:sp>
    </p:spTree>
    <p:extLst>
      <p:ext uri="{BB962C8B-B14F-4D97-AF65-F5344CB8AC3E}">
        <p14:creationId xmlns:p14="http://schemas.microsoft.com/office/powerpoint/2010/main" val="42099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4B542-B27D-41E7-A9AC-798595F0F326}"/>
              </a:ext>
            </a:extLst>
          </p:cNvPr>
          <p:cNvSpPr>
            <a:spLocks noGrp="1"/>
          </p:cNvSpPr>
          <p:nvPr>
            <p:ph type="title"/>
          </p:nvPr>
        </p:nvSpPr>
        <p:spPr/>
        <p:txBody>
          <a:bodyPr/>
          <a:lstStyle/>
          <a:p>
            <a:r>
              <a:rPr lang="el-GR" dirty="0"/>
              <a:t>Παραπλανητικός όρος</a:t>
            </a:r>
          </a:p>
        </p:txBody>
      </p:sp>
      <p:sp>
        <p:nvSpPr>
          <p:cNvPr id="3" name="Θέση περιεχομένου 2">
            <a:extLst>
              <a:ext uri="{FF2B5EF4-FFF2-40B4-BE49-F238E27FC236}">
                <a16:creationId xmlns:a16="http://schemas.microsoft.com/office/drawing/2014/main" id="{B940D819-95FB-468A-A9A3-D4573B98CAC9}"/>
              </a:ext>
            </a:extLst>
          </p:cNvPr>
          <p:cNvSpPr>
            <a:spLocks noGrp="1"/>
          </p:cNvSpPr>
          <p:nvPr>
            <p:ph idx="1"/>
          </p:nvPr>
        </p:nvSpPr>
        <p:spPr/>
        <p:txBody>
          <a:bodyPr/>
          <a:lstStyle/>
          <a:p>
            <a:r>
              <a:rPr lang="el-GR" dirty="0"/>
              <a:t>Μήπως τελικά ο όρος δημόσιες σχέσεις είναι παραπλανητικός </a:t>
            </a:r>
          </a:p>
          <a:p>
            <a:r>
              <a:rPr lang="en-US" dirty="0"/>
              <a:t>Publics relations???</a:t>
            </a:r>
          </a:p>
          <a:p>
            <a:r>
              <a:rPr lang="el-GR" dirty="0"/>
              <a:t>Άρα σχέσεις με το κοινό.</a:t>
            </a:r>
          </a:p>
        </p:txBody>
      </p:sp>
    </p:spTree>
    <p:extLst>
      <p:ext uri="{BB962C8B-B14F-4D97-AF65-F5344CB8AC3E}">
        <p14:creationId xmlns:p14="http://schemas.microsoft.com/office/powerpoint/2010/main" val="281374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982157-9C9F-45A6-BEB4-3E2B6C535A26}"/>
              </a:ext>
            </a:extLst>
          </p:cNvPr>
          <p:cNvSpPr>
            <a:spLocks noGrp="1"/>
          </p:cNvSpPr>
          <p:nvPr>
            <p:ph type="title"/>
          </p:nvPr>
        </p:nvSpPr>
        <p:spPr/>
        <p:txBody>
          <a:bodyPr/>
          <a:lstStyle/>
          <a:p>
            <a:pPr marL="0" indent="0">
              <a:buNone/>
            </a:pPr>
            <a:r>
              <a:rPr lang="el-GR" dirty="0" err="1"/>
              <a:t>Ivy</a:t>
            </a:r>
            <a:r>
              <a:rPr lang="el-GR" dirty="0"/>
              <a:t> </a:t>
            </a:r>
            <a:r>
              <a:rPr lang="el-GR" dirty="0" err="1"/>
              <a:t>Lee</a:t>
            </a:r>
            <a:r>
              <a:rPr lang="el-GR" dirty="0"/>
              <a:t>: Ο θρύλος των δημοσίων σχέσεων </a:t>
            </a:r>
          </a:p>
        </p:txBody>
      </p:sp>
      <p:sp>
        <p:nvSpPr>
          <p:cNvPr id="3" name="Θέση περιεχομένου 2">
            <a:extLst>
              <a:ext uri="{FF2B5EF4-FFF2-40B4-BE49-F238E27FC236}">
                <a16:creationId xmlns:a16="http://schemas.microsoft.com/office/drawing/2014/main" id="{C25C0A7C-2E25-42AB-8641-44B2A8B7FF15}"/>
              </a:ext>
            </a:extLst>
          </p:cNvPr>
          <p:cNvSpPr>
            <a:spLocks noGrp="1"/>
          </p:cNvSpPr>
          <p:nvPr>
            <p:ph idx="1"/>
          </p:nvPr>
        </p:nvSpPr>
        <p:spPr>
          <a:xfrm>
            <a:off x="457200" y="2096712"/>
            <a:ext cx="7685037" cy="4446591"/>
          </a:xfrm>
        </p:spPr>
        <p:txBody>
          <a:bodyPr>
            <a:normAutofit fontScale="92500" lnSpcReduction="10000"/>
          </a:bodyPr>
          <a:lstStyle/>
          <a:p>
            <a:pPr marL="0" indent="0">
              <a:buNone/>
            </a:pPr>
            <a:r>
              <a:rPr lang="el-GR" dirty="0"/>
              <a:t>Οι δημόσιες σχέσεις σήμερα αποτελούν σημαντικό τμήμα της κάθε μεγάλης επιχείρησης η οργανισμού. Δεν ήταν όμως πάντα έτσι. Αν και έχουν παρατηρηθεί ενέργειες δημοσίων σχέσεων ακόμα και σε εποχές προ κοινής χρονολογίας (49 </a:t>
            </a:r>
            <a:r>
              <a:rPr lang="el-GR" dirty="0" err="1"/>
              <a:t>π.Χ</a:t>
            </a:r>
            <a:r>
              <a:rPr lang="el-GR" dirty="0"/>
              <a:t>), κυρίως αναπτύχθηκαν στις αρχές του 20ού αιώνα.</a:t>
            </a:r>
          </a:p>
          <a:p>
            <a:pPr marL="0" indent="0">
              <a:buNone/>
            </a:pPr>
            <a:endParaRPr lang="el-GR" dirty="0"/>
          </a:p>
          <a:p>
            <a:pPr marL="0" indent="0">
              <a:buNone/>
            </a:pPr>
            <a:r>
              <a:rPr lang="el-GR" dirty="0"/>
              <a:t>Το έτος 1906 ο Αμερικανός </a:t>
            </a:r>
            <a:r>
              <a:rPr lang="el-GR" dirty="0" err="1"/>
              <a:t>Ivy</a:t>
            </a:r>
            <a:r>
              <a:rPr lang="el-GR" dirty="0"/>
              <a:t> </a:t>
            </a:r>
            <a:r>
              <a:rPr lang="el-GR" dirty="0" err="1"/>
              <a:t>Lee</a:t>
            </a:r>
            <a:r>
              <a:rPr lang="el-GR" dirty="0"/>
              <a:t> (</a:t>
            </a:r>
            <a:r>
              <a:rPr lang="el-GR" dirty="0" err="1"/>
              <a:t>Άιβι</a:t>
            </a:r>
            <a:r>
              <a:rPr lang="el-GR" dirty="0"/>
              <a:t> Λι) προσλαμβάνεται ως σύμβουλος δημοσίων σχέσεων από την εταιρεία σιδηροδρόμων της </a:t>
            </a:r>
            <a:r>
              <a:rPr lang="el-GR" dirty="0" err="1"/>
              <a:t>Πενσιλβανίας</a:t>
            </a:r>
            <a:r>
              <a:rPr lang="el-GR" dirty="0"/>
              <a:t> για να διαχειριστεί ένα σιδηροδρομικό ατύχημα. Οι φήμες και η κοινή γνώμη ήταν εναντίον της εταιρείας.</a:t>
            </a:r>
          </a:p>
          <a:p>
            <a:pPr marL="0" indent="0">
              <a:buNone/>
            </a:pPr>
            <a:endParaRPr lang="el-GR" dirty="0"/>
          </a:p>
          <a:p>
            <a:pPr marL="0" indent="0">
              <a:buNone/>
            </a:pPr>
            <a:r>
              <a:rPr lang="el-GR" dirty="0"/>
              <a:t>Ο νέος σύμβουλος δημοσίων σχέσεων συντάσσει ένα δελτίο τύπου που δημοσιεύτηκε στην </a:t>
            </a:r>
            <a:r>
              <a:rPr lang="el-GR" dirty="0" err="1"/>
              <a:t>New</a:t>
            </a:r>
            <a:r>
              <a:rPr lang="el-GR" dirty="0"/>
              <a:t> </a:t>
            </a:r>
            <a:r>
              <a:rPr lang="el-GR" dirty="0" err="1"/>
              <a:t>York</a:t>
            </a:r>
            <a:r>
              <a:rPr lang="el-GR" dirty="0"/>
              <a:t> </a:t>
            </a:r>
            <a:r>
              <a:rPr lang="el-GR" dirty="0" err="1"/>
              <a:t>Times</a:t>
            </a:r>
            <a:r>
              <a:rPr lang="el-GR" dirty="0"/>
              <a:t>, εκφράζοντας τον σεβασμό το σεβασμό και την λύπη της εταιρείας για τους νεκρούς. Η ενέργεια αυτή αποκατέστησε την κακή φήμη της εταιρείας και την έσωσε από την καταστροφή.</a:t>
            </a:r>
          </a:p>
        </p:txBody>
      </p:sp>
    </p:spTree>
    <p:extLst>
      <p:ext uri="{BB962C8B-B14F-4D97-AF65-F5344CB8AC3E}">
        <p14:creationId xmlns:p14="http://schemas.microsoft.com/office/powerpoint/2010/main" val="265174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F52C9E-B648-41EB-8038-9C9F470D9E50}"/>
              </a:ext>
            </a:extLst>
          </p:cNvPr>
          <p:cNvSpPr>
            <a:spLocks noGrp="1"/>
          </p:cNvSpPr>
          <p:nvPr>
            <p:ph type="title"/>
          </p:nvPr>
        </p:nvSpPr>
        <p:spPr/>
        <p:txBody>
          <a:bodyPr/>
          <a:lstStyle/>
          <a:p>
            <a:r>
              <a:rPr lang="el-GR" dirty="0" err="1"/>
              <a:t>Ivy</a:t>
            </a:r>
            <a:r>
              <a:rPr lang="el-GR" dirty="0"/>
              <a:t> </a:t>
            </a:r>
            <a:r>
              <a:rPr lang="el-GR" dirty="0" err="1"/>
              <a:t>Lee</a:t>
            </a:r>
            <a:r>
              <a:rPr lang="el-GR" dirty="0"/>
              <a:t>: Ο θρύλος των δημοσίων σχέσεων </a:t>
            </a:r>
          </a:p>
        </p:txBody>
      </p:sp>
      <p:sp>
        <p:nvSpPr>
          <p:cNvPr id="3" name="Θέση περιεχομένου 2">
            <a:extLst>
              <a:ext uri="{FF2B5EF4-FFF2-40B4-BE49-F238E27FC236}">
                <a16:creationId xmlns:a16="http://schemas.microsoft.com/office/drawing/2014/main" id="{AC251474-F1B2-4FFB-9D34-550BCB0F1CBD}"/>
              </a:ext>
            </a:extLst>
          </p:cNvPr>
          <p:cNvSpPr>
            <a:spLocks noGrp="1"/>
          </p:cNvSpPr>
          <p:nvPr>
            <p:ph idx="1"/>
          </p:nvPr>
        </p:nvSpPr>
        <p:spPr>
          <a:xfrm>
            <a:off x="0" y="2096712"/>
            <a:ext cx="8142237" cy="5099735"/>
          </a:xfrm>
        </p:spPr>
        <p:txBody>
          <a:bodyPr>
            <a:normAutofit fontScale="77500" lnSpcReduction="20000"/>
          </a:bodyPr>
          <a:lstStyle/>
          <a:p>
            <a:r>
              <a:rPr lang="el-GR" dirty="0"/>
              <a:t>Στη συνέχεια, ο </a:t>
            </a:r>
            <a:r>
              <a:rPr lang="el-GR" dirty="0" err="1"/>
              <a:t>Ivy</a:t>
            </a:r>
            <a:r>
              <a:rPr lang="el-GR" dirty="0"/>
              <a:t> </a:t>
            </a:r>
            <a:r>
              <a:rPr lang="el-GR" dirty="0" err="1"/>
              <a:t>Lee</a:t>
            </a:r>
            <a:r>
              <a:rPr lang="el-GR" dirty="0"/>
              <a:t> προσλαμβάνεται ως σύμβουλος στις επιχειρήσεις του </a:t>
            </a:r>
            <a:r>
              <a:rPr lang="el-GR" dirty="0" err="1"/>
              <a:t>Rockefeller</a:t>
            </a:r>
            <a:r>
              <a:rPr lang="el-GR" dirty="0"/>
              <a:t>, του πιο ισχυρού ανθρώπου των Η.Π.Α. ο οποίος ήταν υπεύθυνος για τον πυροβολισμό απεργών των εργοστασίων του από μια ειδική ομάδα που είχε προσλάβει. Ο </a:t>
            </a:r>
            <a:r>
              <a:rPr lang="el-GR" dirty="0" err="1"/>
              <a:t>Ivy</a:t>
            </a:r>
            <a:r>
              <a:rPr lang="el-GR" dirty="0"/>
              <a:t> </a:t>
            </a:r>
            <a:r>
              <a:rPr lang="el-GR" dirty="0" err="1"/>
              <a:t>Lee</a:t>
            </a:r>
            <a:r>
              <a:rPr lang="el-GR" dirty="0"/>
              <a:t> για να αποκαταστήσει την εικόνα του “τέρατος” του </a:t>
            </a:r>
            <a:r>
              <a:rPr lang="el-GR" dirty="0" err="1"/>
              <a:t>Rockefeller</a:t>
            </a:r>
            <a:r>
              <a:rPr lang="el-GR" dirty="0"/>
              <a:t>, εντόπισε έναν τομέα που παρουσίαζε θετικά στοιχεία για τον πελάτη του. Η οικογένεια </a:t>
            </a:r>
            <a:r>
              <a:rPr lang="el-GR" dirty="0" err="1"/>
              <a:t>Rockefeller</a:t>
            </a:r>
            <a:r>
              <a:rPr lang="el-GR" dirty="0"/>
              <a:t> ασχολούνταν συστηματικά με φιλανθρωπικές ενέργειες. Έτσι επεκτείνοντας αυτή τη δραστηριότητα, ο </a:t>
            </a:r>
            <a:r>
              <a:rPr lang="el-GR" dirty="0" err="1"/>
              <a:t>Lee</a:t>
            </a:r>
            <a:r>
              <a:rPr lang="el-GR" dirty="0"/>
              <a:t> συνέβαλε στο να δημιουργηθούν φιλανθρωπικά, πολιτιστικά, νοσοκομεία, εμπορικό κέντρο και χρηματοδοτήσεις σε πολλά Πανεπιστήμια μεταξύ των ετών 1906-1914.</a:t>
            </a:r>
          </a:p>
          <a:p>
            <a:endParaRPr lang="el-GR" dirty="0"/>
          </a:p>
          <a:p>
            <a:r>
              <a:rPr lang="el-GR" dirty="0"/>
              <a:t>Οι παραπάνω ενέργειες όπως και πολλές συνεργασίες με τα Μ.Μ.Ε. όπου ο </a:t>
            </a:r>
            <a:r>
              <a:rPr lang="el-GR" dirty="0" err="1"/>
              <a:t>Lee</a:t>
            </a:r>
            <a:r>
              <a:rPr lang="el-GR" dirty="0"/>
              <a:t> κάλεσε τους δημοσιογράφους να κάνουν όσες ερωτήσεις επιθυμούν για τις οικονομικές δραστηριότητες του πελάτη του, προωθώντας την διαφάνεια στο ευρύ κοινό, επηρέασαν θετικά την γνώμη του κοινού για τον </a:t>
            </a:r>
            <a:r>
              <a:rPr lang="el-GR" dirty="0" err="1"/>
              <a:t>Rockefeller</a:t>
            </a:r>
            <a:r>
              <a:rPr lang="el-GR" dirty="0"/>
              <a:t>.</a:t>
            </a:r>
          </a:p>
          <a:p>
            <a:endParaRPr lang="el-GR" dirty="0"/>
          </a:p>
          <a:p>
            <a:r>
              <a:rPr lang="el-GR" dirty="0" err="1"/>
              <a:t>To</a:t>
            </a:r>
            <a:r>
              <a:rPr lang="el-GR" dirty="0"/>
              <a:t> 1912 o </a:t>
            </a:r>
            <a:r>
              <a:rPr lang="el-GR" dirty="0" err="1"/>
              <a:t>Ivy</a:t>
            </a:r>
            <a:r>
              <a:rPr lang="el-GR" dirty="0"/>
              <a:t> </a:t>
            </a:r>
            <a:r>
              <a:rPr lang="el-GR" dirty="0" err="1"/>
              <a:t>Lee</a:t>
            </a:r>
            <a:r>
              <a:rPr lang="el-GR" dirty="0"/>
              <a:t> παραδίδει το πρώτο μάθημα δημοσίων σχέσεων στο Πανεπιστήμιο της Νέας Υόρκης διατυπώνοντας αρχές οι οποίες μέχρι και σήμερα, εξακολουθούν να διέπουν τη λειτουργία των δημοσίων σχέσεων.</a:t>
            </a:r>
          </a:p>
          <a:p>
            <a:endParaRPr lang="el-GR" dirty="0"/>
          </a:p>
          <a:p>
            <a:pPr marL="0" indent="0" algn="ctr" fontAlgn="base">
              <a:buNone/>
            </a:pPr>
            <a:r>
              <a:rPr lang="el-GR" b="1" i="0" dirty="0">
                <a:solidFill>
                  <a:srgbClr val="FFFFFF"/>
                </a:solidFill>
                <a:effectLst/>
                <a:latin typeface="Open Sans" panose="020B0606030504020204" pitchFamily="34" charset="0"/>
              </a:rPr>
              <a:t>Οι μεγάλες επιχειρήσεις και οργανώσεις δεν θα μπορέσουν να επιβιώσουν και να αναπτυχθούν αν δεν εξηγήσουν στο κοινό και στους υπαλλήλους τους ποιος είναι ο ρόλος τους στην τοπική και εθνική κοινωνία και οικονομία.</a:t>
            </a:r>
          </a:p>
          <a:p>
            <a:pPr marL="0" indent="0" algn="ctr" fontAlgn="base">
              <a:buNone/>
            </a:pPr>
            <a:r>
              <a:rPr lang="el-GR" b="0" i="0" dirty="0">
                <a:solidFill>
                  <a:srgbClr val="FFFFFF"/>
                </a:solidFill>
                <a:effectLst/>
                <a:latin typeface="Open Sans" panose="020B0606030504020204" pitchFamily="34" charset="0"/>
              </a:rPr>
              <a:t>-</a:t>
            </a:r>
            <a:r>
              <a:rPr lang="el-GR" b="0" i="0" dirty="0" err="1">
                <a:solidFill>
                  <a:srgbClr val="FFFFFF"/>
                </a:solidFill>
                <a:effectLst/>
                <a:latin typeface="Open Sans" panose="020B0606030504020204" pitchFamily="34" charset="0"/>
              </a:rPr>
              <a:t>Ivy</a:t>
            </a:r>
            <a:r>
              <a:rPr lang="el-GR" b="0" i="0" dirty="0">
                <a:solidFill>
                  <a:srgbClr val="FFFFFF"/>
                </a:solidFill>
                <a:effectLst/>
                <a:latin typeface="Open Sans" panose="020B0606030504020204" pitchFamily="34" charset="0"/>
              </a:rPr>
              <a:t> </a:t>
            </a:r>
            <a:r>
              <a:rPr lang="el-GR" b="0" i="0" dirty="0" err="1">
                <a:solidFill>
                  <a:srgbClr val="FFFFFF"/>
                </a:solidFill>
                <a:effectLst/>
                <a:latin typeface="Open Sans" panose="020B0606030504020204" pitchFamily="34" charset="0"/>
              </a:rPr>
              <a:t>Lee</a:t>
            </a:r>
            <a:endParaRPr lang="el-GR" b="0" i="0" dirty="0">
              <a:solidFill>
                <a:srgbClr val="FFFFFF"/>
              </a:solidFill>
              <a:effectLst/>
              <a:latin typeface="Open Sans" panose="020B0606030504020204" pitchFamily="34" charset="0"/>
            </a:endParaRPr>
          </a:p>
          <a:p>
            <a:endParaRPr lang="el-GR" dirty="0"/>
          </a:p>
        </p:txBody>
      </p:sp>
    </p:spTree>
    <p:extLst>
      <p:ext uri="{BB962C8B-B14F-4D97-AF65-F5344CB8AC3E}">
        <p14:creationId xmlns:p14="http://schemas.microsoft.com/office/powerpoint/2010/main" val="12705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E55924-4FF5-48A1-9835-E4DB529254A0}"/>
              </a:ext>
            </a:extLst>
          </p:cNvPr>
          <p:cNvSpPr>
            <a:spLocks noGrp="1"/>
          </p:cNvSpPr>
          <p:nvPr>
            <p:ph type="title"/>
          </p:nvPr>
        </p:nvSpPr>
        <p:spPr/>
        <p:txBody>
          <a:bodyPr/>
          <a:lstStyle/>
          <a:p>
            <a:r>
              <a:rPr lang="en-US" dirty="0"/>
              <a:t>Ivy Lee</a:t>
            </a:r>
            <a:endParaRPr lang="el-GR" dirty="0"/>
          </a:p>
        </p:txBody>
      </p:sp>
      <p:pic>
        <p:nvPicPr>
          <p:cNvPr id="3074" name="Picture 2" descr="QUOTES BY IVY LEE | A-Z Quotes">
            <a:extLst>
              <a:ext uri="{FF2B5EF4-FFF2-40B4-BE49-F238E27FC236}">
                <a16:creationId xmlns:a16="http://schemas.microsoft.com/office/drawing/2014/main" id="{64F2E54E-21CD-4ABA-92BC-0AFA261121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28769"/>
            <a:ext cx="7685088" cy="361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613A24-23B2-4319-931F-3DE43A6EDCB6}"/>
              </a:ext>
            </a:extLst>
          </p:cNvPr>
          <p:cNvSpPr>
            <a:spLocks noGrp="1"/>
          </p:cNvSpPr>
          <p:nvPr>
            <p:ph type="title"/>
          </p:nvPr>
        </p:nvSpPr>
        <p:spPr>
          <a:xfrm>
            <a:off x="457200" y="668050"/>
            <a:ext cx="7685037" cy="792616"/>
          </a:xfrm>
        </p:spPr>
        <p:txBody>
          <a:bodyPr>
            <a:normAutofit/>
          </a:bodyPr>
          <a:lstStyle/>
          <a:p>
            <a:r>
              <a:rPr lang="el-GR" sz="3500" dirty="0"/>
              <a:t>Διερμηνέας της διοίκησης στο κοινό</a:t>
            </a:r>
          </a:p>
        </p:txBody>
      </p:sp>
      <p:sp>
        <p:nvSpPr>
          <p:cNvPr id="3" name="Θέση περιεχομένου 2">
            <a:extLst>
              <a:ext uri="{FF2B5EF4-FFF2-40B4-BE49-F238E27FC236}">
                <a16:creationId xmlns:a16="http://schemas.microsoft.com/office/drawing/2014/main" id="{DCE34714-FB6A-4D53-806A-1859D6C5DA99}"/>
              </a:ext>
            </a:extLst>
          </p:cNvPr>
          <p:cNvSpPr>
            <a:spLocks noGrp="1"/>
          </p:cNvSpPr>
          <p:nvPr>
            <p:ph idx="1"/>
          </p:nvPr>
        </p:nvSpPr>
        <p:spPr>
          <a:xfrm>
            <a:off x="457200" y="1655711"/>
            <a:ext cx="7685037" cy="2545426"/>
          </a:xfrm>
        </p:spPr>
        <p:txBody>
          <a:bodyPr>
            <a:normAutofit fontScale="92500" lnSpcReduction="20000"/>
          </a:bodyPr>
          <a:lstStyle/>
          <a:p>
            <a:r>
              <a:rPr lang="el-GR" dirty="0"/>
              <a:t>Ο επαγγελματίας δημοσίων σχέσεων</a:t>
            </a:r>
          </a:p>
          <a:p>
            <a:endParaRPr lang="el-GR" dirty="0"/>
          </a:p>
          <a:p>
            <a:pPr lvl="1"/>
            <a:r>
              <a:rPr lang="el-GR" dirty="0"/>
              <a:t>Επεξηγεί τη φιλοσοφία, πολιτικές, προγράμματα και ενέργειες του οργανισμού στο κοινό.</a:t>
            </a:r>
          </a:p>
          <a:p>
            <a:pPr lvl="1"/>
            <a:endParaRPr lang="el-GR" dirty="0"/>
          </a:p>
          <a:p>
            <a:pPr lvl="1"/>
            <a:r>
              <a:rPr lang="el-GR" dirty="0"/>
              <a:t>Μεταφέρει στη διοίκηση του οργανισμού τις στάσεις του κοινού. </a:t>
            </a:r>
          </a:p>
          <a:p>
            <a:pPr lvl="1"/>
            <a:endParaRPr lang="el-GR" dirty="0"/>
          </a:p>
          <a:p>
            <a:pPr lvl="1"/>
            <a:r>
              <a:rPr lang="el-GR" dirty="0"/>
              <a:t>Παρέχει συμβουλευτική υποστήριξη στη διοίκηση και προτείνει επικοινωνιακές στρατηγικές.</a:t>
            </a:r>
          </a:p>
          <a:p>
            <a:pPr lvl="2"/>
            <a:endParaRPr lang="el-GR" dirty="0"/>
          </a:p>
        </p:txBody>
      </p:sp>
      <p:sp>
        <p:nvSpPr>
          <p:cNvPr id="4" name="TextBox 3">
            <a:extLst>
              <a:ext uri="{FF2B5EF4-FFF2-40B4-BE49-F238E27FC236}">
                <a16:creationId xmlns:a16="http://schemas.microsoft.com/office/drawing/2014/main" id="{1327A3E6-7335-4B97-8451-1D130191DA5D}"/>
              </a:ext>
            </a:extLst>
          </p:cNvPr>
          <p:cNvSpPr txBox="1"/>
          <p:nvPr/>
        </p:nvSpPr>
        <p:spPr>
          <a:xfrm>
            <a:off x="1387294" y="5151227"/>
            <a:ext cx="5824847" cy="1569660"/>
          </a:xfrm>
          <a:prstGeom prst="rect">
            <a:avLst/>
          </a:prstGeom>
          <a:noFill/>
        </p:spPr>
        <p:txBody>
          <a:bodyPr wrap="square" rtlCol="0">
            <a:spAutoFit/>
          </a:bodyPr>
          <a:lstStyle/>
          <a:p>
            <a:pPr algn="ctr"/>
            <a:r>
              <a:rPr lang="el-GR" sz="2400" dirty="0">
                <a:ln w="0"/>
                <a:solidFill>
                  <a:schemeClr val="accent1"/>
                </a:solidFill>
                <a:effectLst>
                  <a:outerShdw blurRad="38100" dist="25400" dir="5400000" algn="ctr" rotWithShape="0">
                    <a:srgbClr val="6E747A">
                      <a:alpha val="43000"/>
                    </a:srgbClr>
                  </a:outerShdw>
                </a:effectLst>
              </a:rPr>
              <a:t>Οι δημόσιες σχέσεις πρέπει να έχουν πρόσβαση στη διοίκηση για να γνωρίζουν το σκεπτικό των ανωτάτων στελεχών ώστε να μπορούν να το επικοινωνήσουν </a:t>
            </a:r>
          </a:p>
        </p:txBody>
      </p:sp>
      <p:sp>
        <p:nvSpPr>
          <p:cNvPr id="6" name="Βέλος: Κάτω 5">
            <a:extLst>
              <a:ext uri="{FF2B5EF4-FFF2-40B4-BE49-F238E27FC236}">
                <a16:creationId xmlns:a16="http://schemas.microsoft.com/office/drawing/2014/main" id="{CEF94904-DCC9-4145-932D-10C95D177944}"/>
              </a:ext>
            </a:extLst>
          </p:cNvPr>
          <p:cNvSpPr/>
          <p:nvPr/>
        </p:nvSpPr>
        <p:spPr>
          <a:xfrm>
            <a:off x="3753452" y="4201137"/>
            <a:ext cx="1092530" cy="653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0659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ACD0A-0EDC-4C1B-8DE4-7FFBAB55A085}"/>
              </a:ext>
            </a:extLst>
          </p:cNvPr>
          <p:cNvSpPr>
            <a:spLocks noGrp="1"/>
          </p:cNvSpPr>
          <p:nvPr>
            <p:ph type="title"/>
          </p:nvPr>
        </p:nvSpPr>
        <p:spPr/>
        <p:txBody>
          <a:bodyPr/>
          <a:lstStyle/>
          <a:p>
            <a:r>
              <a:rPr lang="el-GR" dirty="0"/>
              <a:t>Διερμηνέας του κοινού στη διοίκηση</a:t>
            </a:r>
          </a:p>
        </p:txBody>
      </p:sp>
      <p:sp>
        <p:nvSpPr>
          <p:cNvPr id="3" name="Θέση περιεχομένου 2">
            <a:extLst>
              <a:ext uri="{FF2B5EF4-FFF2-40B4-BE49-F238E27FC236}">
                <a16:creationId xmlns:a16="http://schemas.microsoft.com/office/drawing/2014/main" id="{D67CB457-BC75-44EB-A0A1-9F589742F2F6}"/>
              </a:ext>
            </a:extLst>
          </p:cNvPr>
          <p:cNvSpPr>
            <a:spLocks noGrp="1"/>
          </p:cNvSpPr>
          <p:nvPr>
            <p:ph idx="1"/>
          </p:nvPr>
        </p:nvSpPr>
        <p:spPr>
          <a:xfrm>
            <a:off x="457200" y="2096713"/>
            <a:ext cx="7685037" cy="4529718"/>
          </a:xfrm>
        </p:spPr>
        <p:txBody>
          <a:bodyPr>
            <a:normAutofit fontScale="85000" lnSpcReduction="10000"/>
          </a:bodyPr>
          <a:lstStyle/>
          <a:p>
            <a:r>
              <a:rPr lang="el-GR" dirty="0"/>
              <a:t>Ο επαγγελματίας δημοσίων σχέσεων πρέπει να καταλαβαίνει τι σκέφτεται το κοινό</a:t>
            </a:r>
            <a:r>
              <a:rPr lang="en-US" dirty="0"/>
              <a:t> </a:t>
            </a:r>
            <a:r>
              <a:rPr lang="el-GR" dirty="0"/>
              <a:t>του (</a:t>
            </a:r>
            <a:r>
              <a:rPr lang="el-GR" u="sng" dirty="0"/>
              <a:t>αφού πρώτα το εντοπίσει σωστά – να εντοπίσει το σωστό </a:t>
            </a:r>
            <a:r>
              <a:rPr lang="en-US" u="sng" dirty="0"/>
              <a:t>target group</a:t>
            </a:r>
            <a:r>
              <a:rPr lang="en-US" dirty="0"/>
              <a:t>)</a:t>
            </a:r>
            <a:r>
              <a:rPr lang="el-GR" dirty="0"/>
              <a:t>, τις επιθυμίες του, τα αισθήματά του</a:t>
            </a:r>
            <a:r>
              <a:rPr lang="en-US" dirty="0"/>
              <a:t> </a:t>
            </a:r>
            <a:r>
              <a:rPr lang="el-GR" dirty="0"/>
              <a:t>και τους φόβους του κλπ.</a:t>
            </a:r>
          </a:p>
          <a:p>
            <a:r>
              <a:rPr lang="el-GR" dirty="0"/>
              <a:t>Τι είναι όμως το κοινό? </a:t>
            </a:r>
          </a:p>
          <a:p>
            <a:pPr marL="457200" lvl="1" indent="0">
              <a:buNone/>
            </a:pPr>
            <a:endParaRPr lang="el-GR" dirty="0"/>
          </a:p>
          <a:p>
            <a:pPr marL="457200" lvl="1" indent="0">
              <a:buNone/>
            </a:pPr>
            <a:r>
              <a:rPr lang="el-GR" dirty="0">
                <a:solidFill>
                  <a:schemeClr val="accent1"/>
                </a:solidFill>
              </a:rPr>
              <a:t>Κοινό είναι </a:t>
            </a:r>
            <a:endParaRPr lang="en-US" dirty="0">
              <a:solidFill>
                <a:schemeClr val="accent1"/>
              </a:solidFill>
            </a:endParaRPr>
          </a:p>
          <a:p>
            <a:pPr lvl="2"/>
            <a:r>
              <a:rPr lang="el-GR" dirty="0">
                <a:solidFill>
                  <a:schemeClr val="accent1"/>
                </a:solidFill>
              </a:rPr>
              <a:t>μια ομάδα ανθρώπων με ένα ενδιαφέρον για ένα θέμα, έναν οργανισμό ή μια ιδέα. </a:t>
            </a:r>
            <a:endParaRPr lang="en-US" dirty="0">
              <a:solidFill>
                <a:schemeClr val="accent1"/>
              </a:solidFill>
            </a:endParaRPr>
          </a:p>
          <a:p>
            <a:pPr lvl="2"/>
            <a:r>
              <a:rPr lang="el-GR" dirty="0">
                <a:solidFill>
                  <a:schemeClr val="accent1"/>
                </a:solidFill>
              </a:rPr>
              <a:t>μια ομάδα ατόμων που συμπεριφέρονται με παρόμοιο τρόπο (</a:t>
            </a:r>
            <a:r>
              <a:rPr lang="en-US" dirty="0" err="1">
                <a:solidFill>
                  <a:schemeClr val="accent1"/>
                </a:solidFill>
              </a:rPr>
              <a:t>Grunig</a:t>
            </a:r>
            <a:r>
              <a:rPr lang="en-US" dirty="0">
                <a:solidFill>
                  <a:schemeClr val="accent1"/>
                </a:solidFill>
              </a:rPr>
              <a:t>,)</a:t>
            </a:r>
          </a:p>
          <a:p>
            <a:pPr lvl="2"/>
            <a:r>
              <a:rPr lang="el-GR" dirty="0">
                <a:solidFill>
                  <a:schemeClr val="accent1"/>
                </a:solidFill>
              </a:rPr>
              <a:t>μια ομάδα ατόμων που δημιουργείται γύρω από ένα αμφιλεγόμενο ζήτημα (</a:t>
            </a:r>
            <a:r>
              <a:rPr lang="en-US" dirty="0" err="1">
                <a:solidFill>
                  <a:schemeClr val="accent1"/>
                </a:solidFill>
              </a:rPr>
              <a:t>Ehling</a:t>
            </a:r>
            <a:r>
              <a:rPr lang="en-US" dirty="0">
                <a:solidFill>
                  <a:schemeClr val="accent1"/>
                </a:solidFill>
              </a:rPr>
              <a:t>)</a:t>
            </a:r>
          </a:p>
          <a:p>
            <a:pPr lvl="2"/>
            <a:r>
              <a:rPr lang="el-GR" dirty="0">
                <a:solidFill>
                  <a:schemeClr val="accent1"/>
                </a:solidFill>
              </a:rPr>
              <a:t>Μια ομάδα ατόμων που αντιμετωπίζει</a:t>
            </a:r>
            <a:r>
              <a:rPr lang="en-US" dirty="0">
                <a:solidFill>
                  <a:schemeClr val="accent1"/>
                </a:solidFill>
              </a:rPr>
              <a:t>, </a:t>
            </a:r>
            <a:r>
              <a:rPr lang="el-GR" dirty="0">
                <a:solidFill>
                  <a:schemeClr val="accent1"/>
                </a:solidFill>
              </a:rPr>
              <a:t>στη συνέχεια αναγνωρίζει μια κατάσταση και οργανώνεται για να την αντιμετωπίσει (</a:t>
            </a:r>
            <a:r>
              <a:rPr lang="en-US" dirty="0">
                <a:solidFill>
                  <a:schemeClr val="accent1"/>
                </a:solidFill>
              </a:rPr>
              <a:t>Dewey)</a:t>
            </a:r>
            <a:endParaRPr lang="el-GR" dirty="0">
              <a:solidFill>
                <a:schemeClr val="accent1"/>
              </a:solidFill>
            </a:endParaRPr>
          </a:p>
          <a:p>
            <a:pPr lvl="2"/>
            <a:r>
              <a:rPr lang="el-GR" dirty="0">
                <a:solidFill>
                  <a:schemeClr val="accent1"/>
                </a:solidFill>
              </a:rPr>
              <a:t>Ομάδες ατόμων που έρχονται σε σύγκρουση με την επιχείρηση (π.χ. εργαζόμενοι, μέτοχοι, ΜΚΟ, </a:t>
            </a:r>
            <a:r>
              <a:rPr lang="el-GR" dirty="0" err="1">
                <a:solidFill>
                  <a:schemeClr val="accent1"/>
                </a:solidFill>
              </a:rPr>
              <a:t>κλπ</a:t>
            </a:r>
            <a:r>
              <a:rPr lang="el-GR" dirty="0">
                <a:solidFill>
                  <a:schemeClr val="accent1"/>
                </a:solidFill>
              </a:rPr>
              <a:t>)</a:t>
            </a:r>
          </a:p>
          <a:p>
            <a:r>
              <a:rPr lang="el-GR" dirty="0"/>
              <a:t>Γιατί είναι σημαντική η γνώση του κοινού;</a:t>
            </a:r>
          </a:p>
        </p:txBody>
      </p:sp>
    </p:spTree>
    <p:extLst>
      <p:ext uri="{BB962C8B-B14F-4D97-AF65-F5344CB8AC3E}">
        <p14:creationId xmlns:p14="http://schemas.microsoft.com/office/powerpoint/2010/main" val="215218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5F3DB-38DF-4CF4-AD75-8AA2BDFC7D3B}"/>
              </a:ext>
            </a:extLst>
          </p:cNvPr>
          <p:cNvSpPr>
            <a:spLocks noGrp="1"/>
          </p:cNvSpPr>
          <p:nvPr>
            <p:ph type="title"/>
          </p:nvPr>
        </p:nvSpPr>
        <p:spPr/>
        <p:txBody>
          <a:bodyPr/>
          <a:lstStyle/>
          <a:p>
            <a:r>
              <a:rPr lang="en-US" dirty="0"/>
              <a:t>H </a:t>
            </a:r>
            <a:r>
              <a:rPr lang="el-GR" dirty="0"/>
              <a:t>παγκόσμια βιομηχανία των δημοσίων σχέσεων</a:t>
            </a:r>
          </a:p>
        </p:txBody>
      </p:sp>
      <p:sp>
        <p:nvSpPr>
          <p:cNvPr id="3" name="Θέση περιεχομένου 2">
            <a:extLst>
              <a:ext uri="{FF2B5EF4-FFF2-40B4-BE49-F238E27FC236}">
                <a16:creationId xmlns:a16="http://schemas.microsoft.com/office/drawing/2014/main" id="{BCF57643-D222-4292-A52D-D4C5463788EA}"/>
              </a:ext>
            </a:extLst>
          </p:cNvPr>
          <p:cNvSpPr>
            <a:spLocks noGrp="1"/>
          </p:cNvSpPr>
          <p:nvPr>
            <p:ph idx="1"/>
          </p:nvPr>
        </p:nvSpPr>
        <p:spPr>
          <a:xfrm>
            <a:off x="457200" y="2096713"/>
            <a:ext cx="7685037" cy="4577220"/>
          </a:xfrm>
        </p:spPr>
        <p:txBody>
          <a:bodyPr>
            <a:normAutofit fontScale="85000" lnSpcReduction="10000"/>
          </a:bodyPr>
          <a:lstStyle/>
          <a:p>
            <a:r>
              <a:rPr lang="el-GR" dirty="0"/>
              <a:t>Η παγκόσμια αγορά δημοσίων σχέσεων </a:t>
            </a:r>
            <a:r>
              <a:rPr lang="en-US" dirty="0"/>
              <a:t>(</a:t>
            </a:r>
            <a:r>
              <a:rPr lang="el-GR" dirty="0"/>
              <a:t>υπηρεσίες δημοσίων σχέσεων) αναμένεται να αγγίξει τα </a:t>
            </a:r>
            <a:r>
              <a:rPr lang="en-US" dirty="0"/>
              <a:t>$129.35 </a:t>
            </a:r>
            <a:r>
              <a:rPr lang="el-GR" dirty="0"/>
              <a:t>δισεκατομμύρια το</a:t>
            </a:r>
            <a:r>
              <a:rPr lang="en-US" dirty="0"/>
              <a:t> 2025</a:t>
            </a:r>
            <a:r>
              <a:rPr lang="el-GR" dirty="0"/>
              <a:t>. </a:t>
            </a:r>
          </a:p>
          <a:p>
            <a:r>
              <a:rPr lang="el-GR" dirty="0"/>
              <a:t>Αρκετές επαγγελματικές ενώσεις όπως η </a:t>
            </a:r>
            <a:r>
              <a:rPr lang="en-US" dirty="0"/>
              <a:t>Public Relations Society of America (PRSA), International Public Relations Association (IPRA), </a:t>
            </a:r>
            <a:r>
              <a:rPr lang="el-GR" dirty="0"/>
              <a:t>η </a:t>
            </a:r>
            <a:r>
              <a:rPr lang="en-US" dirty="0"/>
              <a:t>International Association of Business Communicators (IABC) </a:t>
            </a:r>
            <a:r>
              <a:rPr lang="el-GR" dirty="0"/>
              <a:t>απαριθμούν εκατοντάδες μέλη σε αρκετές χώρες</a:t>
            </a:r>
          </a:p>
          <a:p>
            <a:r>
              <a:rPr lang="el-GR" dirty="0"/>
              <a:t>Πάνω από 200 πανεπιστήμια σε όλον τον κόσμο προσφέρουν μαθήματα δημοσίων σχέσεων και ο αριθμός των μεταπτυχιακών προγραμμάτων δημοσίων σχέσεων σε όλον τον κόσμο παρουσιάζει αυξητικές τάσεις.</a:t>
            </a:r>
          </a:p>
          <a:p>
            <a:r>
              <a:rPr lang="el-GR" dirty="0"/>
              <a:t>Οι δημόσιοι φορείς και επιχειρήσεις ολοένα και περισσότερο προσλαμβάνουν επικοινωνιολόγους και στελέχη δημοσίων σχέσεων.</a:t>
            </a:r>
          </a:p>
          <a:p>
            <a:r>
              <a:rPr lang="el-GR" dirty="0"/>
              <a:t>Μη κερδοσκοπικοί οργανισμοί, θρησκευτικά ιδρύματα, αθλητικές οργανώσεις, καλλιτεχνικοί οργανισμοί, πολιτικοί, κόμματα χρησιμοποιούν τις δημόσιες σχέσεις για να προσαρμοστούν στις συνεχείς αλλαγές του οικονομικού περιβάλλοντος και της κοινής γνώμης.</a:t>
            </a:r>
          </a:p>
          <a:p>
            <a:r>
              <a:rPr lang="el-GR" dirty="0"/>
              <a:t>Εταιρείες δημοσίων σχέσεων είτε μικρές ιδιωτικές είτε θυγατρικές μεγάλων ομίλων έχουν αρκετά μεγάλο κύκλο εργασιών.</a:t>
            </a:r>
          </a:p>
          <a:p>
            <a:endParaRPr lang="el-GR" dirty="0"/>
          </a:p>
          <a:p>
            <a:endParaRPr lang="el-GR" dirty="0"/>
          </a:p>
          <a:p>
            <a:endParaRPr lang="el-GR" dirty="0">
              <a:sym typeface="Wingdings" panose="05000000000000000000" pitchFamily="2" charset="2"/>
            </a:endParaRPr>
          </a:p>
          <a:p>
            <a:endParaRPr lang="el-GR" dirty="0"/>
          </a:p>
        </p:txBody>
      </p:sp>
    </p:spTree>
    <p:extLst>
      <p:ext uri="{BB962C8B-B14F-4D97-AF65-F5344CB8AC3E}">
        <p14:creationId xmlns:p14="http://schemas.microsoft.com/office/powerpoint/2010/main" val="213468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C9ECAF-10D0-43FF-ABFE-AC65E4C55590}"/>
              </a:ext>
            </a:extLst>
          </p:cNvPr>
          <p:cNvSpPr>
            <a:spLocks noGrp="1"/>
          </p:cNvSpPr>
          <p:nvPr>
            <p:ph type="title"/>
          </p:nvPr>
        </p:nvSpPr>
        <p:spPr/>
        <p:txBody>
          <a:bodyPr/>
          <a:lstStyle/>
          <a:p>
            <a:r>
              <a:rPr lang="el-GR" dirty="0"/>
              <a:t>Επιπλέον</a:t>
            </a:r>
          </a:p>
        </p:txBody>
      </p:sp>
      <p:sp>
        <p:nvSpPr>
          <p:cNvPr id="3" name="Θέση περιεχομένου 2">
            <a:extLst>
              <a:ext uri="{FF2B5EF4-FFF2-40B4-BE49-F238E27FC236}">
                <a16:creationId xmlns:a16="http://schemas.microsoft.com/office/drawing/2014/main" id="{FE83856F-07B7-4D6C-8E98-C40A80E341DE}"/>
              </a:ext>
            </a:extLst>
          </p:cNvPr>
          <p:cNvSpPr>
            <a:spLocks noGrp="1"/>
          </p:cNvSpPr>
          <p:nvPr>
            <p:ph idx="1"/>
          </p:nvPr>
        </p:nvSpPr>
        <p:spPr>
          <a:xfrm>
            <a:off x="457200" y="2096712"/>
            <a:ext cx="7685037" cy="4761288"/>
          </a:xfrm>
        </p:spPr>
        <p:txBody>
          <a:bodyPr>
            <a:noAutofit/>
          </a:bodyPr>
          <a:lstStyle/>
          <a:p>
            <a:r>
              <a:rPr lang="el-GR" sz="1500" dirty="0"/>
              <a:t>Οι δημόσιες σχέσεις επηρεάζουν, εμπλέκουν και χτίζουν σχέσεις με βασικές ομάδες κοινού σε διάφορες πλατφόρμες ώστε να διαμορφώσουν τις αντιλήψεις του κοινού για τον οργανισμό. </a:t>
            </a:r>
          </a:p>
          <a:p>
            <a:r>
              <a:rPr lang="el-GR" sz="1500" dirty="0"/>
              <a:t>Αναγνωρίζουν, αναλύουν και ερμηνεύουν την κοινή, γνώμη, τις στάσεις και τα θέματα που μπορεί να επηρεάσουν (είτε θετικά είτε αρνητικά) τις λειτουργίες και τα σχέδια της επιχείρησης.</a:t>
            </a:r>
            <a:endParaRPr lang="en-US" sz="1500" dirty="0"/>
          </a:p>
          <a:p>
            <a:r>
              <a:rPr lang="el-GR" sz="1500" dirty="0"/>
              <a:t>Λειτουργούν ως σύμβουλοι της διοίκησης σε όλα τα επίπεδα ως προς τις επιχειρησιακές αποφάσεις, τις στρατηγικές, τα προγράμματα δράσης και επικοινωνίας συμπεριλαμβανομένης και της επικοινωνιακής διαχείρισης των κρίσεων λαμβάνοντας υπόψη τις επιθυμίες του κοινού και την «κοινωνική ευθύνη» της επιχείρησης.</a:t>
            </a:r>
            <a:endParaRPr lang="en-US" sz="1500" dirty="0"/>
          </a:p>
          <a:p>
            <a:r>
              <a:rPr lang="el-GR" sz="1500" dirty="0"/>
              <a:t>Προστατεύουν τη φήμη του οργανισμού. </a:t>
            </a:r>
            <a:endParaRPr lang="en-US" sz="1500" dirty="0"/>
          </a:p>
          <a:p>
            <a:r>
              <a:rPr lang="el-GR" sz="1500" dirty="0"/>
              <a:t>Διεξάγουν έρευνα και διαμορφώνουν προγράμματα επικοινωνίας και αξιολογούν σε τακτική βάση για διάφορες ομάδες κοινού.</a:t>
            </a:r>
          </a:p>
          <a:p>
            <a:r>
              <a:rPr lang="el-GR" sz="1500" dirty="0"/>
              <a:t>Εποπτεία του περιεχομένου που παράγεται ώστε να ενισχύσουν στην εμπλοκή των πελατών. </a:t>
            </a:r>
            <a:endParaRPr lang="en-US" sz="1500" dirty="0"/>
          </a:p>
        </p:txBody>
      </p:sp>
    </p:spTree>
    <p:extLst>
      <p:ext uri="{BB962C8B-B14F-4D97-AF65-F5344CB8AC3E}">
        <p14:creationId xmlns:p14="http://schemas.microsoft.com/office/powerpoint/2010/main" val="321704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41673C-6A52-4DBB-946B-570815389418}"/>
              </a:ext>
            </a:extLst>
          </p:cNvPr>
          <p:cNvSpPr>
            <a:spLocks noGrp="1"/>
          </p:cNvSpPr>
          <p:nvPr>
            <p:ph type="title"/>
          </p:nvPr>
        </p:nvSpPr>
        <p:spPr>
          <a:xfrm>
            <a:off x="0" y="282692"/>
            <a:ext cx="7685037" cy="1325563"/>
          </a:xfrm>
        </p:spPr>
        <p:txBody>
          <a:bodyPr/>
          <a:lstStyle/>
          <a:p>
            <a:r>
              <a:rPr lang="en-US" dirty="0"/>
              <a:t>KFC </a:t>
            </a:r>
            <a:r>
              <a:rPr lang="el-GR" dirty="0"/>
              <a:t>καμπάνια εν μέσω πανδημίας</a:t>
            </a:r>
          </a:p>
        </p:txBody>
      </p:sp>
      <p:pic>
        <p:nvPicPr>
          <p:cNvPr id="1026" name="Picture 2" descr="KFC – Finger Lickin'Good">
            <a:extLst>
              <a:ext uri="{FF2B5EF4-FFF2-40B4-BE49-F238E27FC236}">
                <a16:creationId xmlns:a16="http://schemas.microsoft.com/office/drawing/2014/main" id="{40F894D5-EC3C-4CBA-B693-414E1B54A3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4403" y="4016123"/>
            <a:ext cx="5242956" cy="2841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FC – Finger Lickin'Good">
            <a:extLst>
              <a:ext uri="{FF2B5EF4-FFF2-40B4-BE49-F238E27FC236}">
                <a16:creationId xmlns:a16="http://schemas.microsoft.com/office/drawing/2014/main" id="{602BB404-3551-48E0-A1DA-FD8D03AFC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481" y="1968248"/>
            <a:ext cx="4095750" cy="2258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FC – Finger Lickin'Good">
            <a:extLst>
              <a:ext uri="{FF2B5EF4-FFF2-40B4-BE49-F238E27FC236}">
                <a16:creationId xmlns:a16="http://schemas.microsoft.com/office/drawing/2014/main" id="{7252AFCC-A2E2-469A-A6A9-42B42214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232" y="2360999"/>
            <a:ext cx="4760768" cy="24489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FC – Finger Lickin'Good">
            <a:extLst>
              <a:ext uri="{FF2B5EF4-FFF2-40B4-BE49-F238E27FC236}">
                <a16:creationId xmlns:a16="http://schemas.microsoft.com/office/drawing/2014/main" id="{19CA2F3B-107B-42F2-A86C-3CEC75979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62547"/>
            <a:ext cx="4740530" cy="22888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FC – Finger Lickin'Good">
            <a:extLst>
              <a:ext uri="{FF2B5EF4-FFF2-40B4-BE49-F238E27FC236}">
                <a16:creationId xmlns:a16="http://schemas.microsoft.com/office/drawing/2014/main" id="{CD94B1C5-9E43-4F7B-8C50-0F2C88C76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1232" y="4809961"/>
            <a:ext cx="4740531" cy="20597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FC – Finger Lickin'Good">
            <a:extLst>
              <a:ext uri="{FF2B5EF4-FFF2-40B4-BE49-F238E27FC236}">
                <a16:creationId xmlns:a16="http://schemas.microsoft.com/office/drawing/2014/main" id="{6A8B7FD7-2E4E-4165-A644-C88FAAAA8E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1" y="4238264"/>
            <a:ext cx="4740531" cy="26314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FC – Finger Lickin'Good">
            <a:extLst>
              <a:ext uri="{FF2B5EF4-FFF2-40B4-BE49-F238E27FC236}">
                <a16:creationId xmlns:a16="http://schemas.microsoft.com/office/drawing/2014/main" id="{290BE249-431E-4E07-8FA1-ADE81648AA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1232" y="0"/>
            <a:ext cx="4760768" cy="238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13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4FD96-BBD9-43CD-92EC-828400E0BB49}"/>
              </a:ext>
            </a:extLst>
          </p:cNvPr>
          <p:cNvSpPr>
            <a:spLocks noGrp="1"/>
          </p:cNvSpPr>
          <p:nvPr>
            <p:ph type="title"/>
          </p:nvPr>
        </p:nvSpPr>
        <p:spPr/>
        <p:txBody>
          <a:bodyPr/>
          <a:lstStyle/>
          <a:p>
            <a:r>
              <a:rPr lang="el-GR" dirty="0"/>
              <a:t>Κοινό</a:t>
            </a:r>
          </a:p>
        </p:txBody>
      </p:sp>
      <p:sp>
        <p:nvSpPr>
          <p:cNvPr id="3" name="Θέση περιεχομένου 2">
            <a:extLst>
              <a:ext uri="{FF2B5EF4-FFF2-40B4-BE49-F238E27FC236}">
                <a16:creationId xmlns:a16="http://schemas.microsoft.com/office/drawing/2014/main" id="{92F94F6A-20A6-4650-A33F-7197E44968BB}"/>
              </a:ext>
            </a:extLst>
          </p:cNvPr>
          <p:cNvSpPr>
            <a:spLocks noGrp="1"/>
          </p:cNvSpPr>
          <p:nvPr>
            <p:ph idx="1"/>
          </p:nvPr>
        </p:nvSpPr>
        <p:spPr/>
        <p:txBody>
          <a:bodyPr/>
          <a:lstStyle/>
          <a:p>
            <a:r>
              <a:rPr lang="el-GR" dirty="0"/>
              <a:t>Δεν πρέπει να επικοινωνούμε μόνο με το γενικό κοινό. </a:t>
            </a:r>
          </a:p>
          <a:p>
            <a:endParaRPr lang="el-GR" dirty="0"/>
          </a:p>
          <a:p>
            <a:r>
              <a:rPr lang="el-GR" dirty="0"/>
              <a:t>Ο επαγγελματίας δημοσίων σχέσεων πρέπει να επιλέγει τις ομάδες κοινού και να τις ιεραρχεί ανάλογα με τις προτεραιότητες και τις ανάγκες του οργανισμού.</a:t>
            </a:r>
          </a:p>
          <a:p>
            <a:endParaRPr lang="el-GR" dirty="0"/>
          </a:p>
          <a:p>
            <a:r>
              <a:rPr lang="el-GR" dirty="0"/>
              <a:t>Οι διάφορες ομάδες κοινού μπορεί να έχουν κοινά σημεία μεταξύ τους αλλά και διαφορές.</a:t>
            </a:r>
          </a:p>
        </p:txBody>
      </p:sp>
    </p:spTree>
    <p:extLst>
      <p:ext uri="{BB962C8B-B14F-4D97-AF65-F5344CB8AC3E}">
        <p14:creationId xmlns:p14="http://schemas.microsoft.com/office/powerpoint/2010/main" val="408120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0264F4F-0388-43BD-B91E-89248C4BAD0F}"/>
              </a:ext>
            </a:extLst>
          </p:cNvPr>
          <p:cNvGraphicFramePr>
            <a:graphicFrameLocks noGrp="1"/>
          </p:cNvGraphicFramePr>
          <p:nvPr>
            <p:ph idx="1"/>
            <p:extLst>
              <p:ext uri="{D42A27DB-BD31-4B8C-83A1-F6EECF244321}">
                <p14:modId xmlns:p14="http://schemas.microsoft.com/office/powerpoint/2010/main" val="2856974533"/>
              </p:ext>
            </p:extLst>
          </p:nvPr>
        </p:nvGraphicFramePr>
        <p:xfrm>
          <a:off x="457200" y="736270"/>
          <a:ext cx="7685037" cy="596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67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872DB2-148E-44BA-9358-C7598475A540}"/>
              </a:ext>
            </a:extLst>
          </p:cNvPr>
          <p:cNvSpPr>
            <a:spLocks noGrp="1"/>
          </p:cNvSpPr>
          <p:nvPr>
            <p:ph type="title"/>
          </p:nvPr>
        </p:nvSpPr>
        <p:spPr/>
        <p:txBody>
          <a:bodyPr/>
          <a:lstStyle/>
          <a:p>
            <a:pPr algn="ctr"/>
            <a:r>
              <a:rPr lang="el-GR" dirty="0"/>
              <a:t>Ομάδες κοινού</a:t>
            </a:r>
          </a:p>
        </p:txBody>
      </p:sp>
      <p:sp>
        <p:nvSpPr>
          <p:cNvPr id="3" name="Θέση περιεχομένου 2">
            <a:extLst>
              <a:ext uri="{FF2B5EF4-FFF2-40B4-BE49-F238E27FC236}">
                <a16:creationId xmlns:a16="http://schemas.microsoft.com/office/drawing/2014/main" id="{AEEAACE2-BFDF-42C9-A43F-818647E0A916}"/>
              </a:ext>
            </a:extLst>
          </p:cNvPr>
          <p:cNvSpPr>
            <a:spLocks noGrp="1"/>
          </p:cNvSpPr>
          <p:nvPr>
            <p:ph sz="half" idx="1"/>
          </p:nvPr>
        </p:nvSpPr>
        <p:spPr/>
        <p:txBody>
          <a:bodyPr>
            <a:normAutofit fontScale="92500" lnSpcReduction="10000"/>
          </a:bodyPr>
          <a:lstStyle/>
          <a:p>
            <a:r>
              <a:rPr lang="el-GR" dirty="0"/>
              <a:t>Διοικητικό συμβούλιο</a:t>
            </a:r>
          </a:p>
          <a:p>
            <a:r>
              <a:rPr lang="el-GR" dirty="0"/>
              <a:t>Διοικητικοί υπάλληλοι</a:t>
            </a:r>
          </a:p>
          <a:p>
            <a:r>
              <a:rPr lang="el-GR" dirty="0"/>
              <a:t>Διευθυντές/προϊστάμενοι</a:t>
            </a:r>
          </a:p>
          <a:p>
            <a:r>
              <a:rPr lang="el-GR" dirty="0"/>
              <a:t>Συνδικάτα</a:t>
            </a:r>
          </a:p>
          <a:p>
            <a:r>
              <a:rPr lang="el-GR" dirty="0"/>
              <a:t>Οικογένειες εργαζομένων</a:t>
            </a:r>
          </a:p>
          <a:p>
            <a:r>
              <a:rPr lang="el-GR" dirty="0"/>
              <a:t>Μέτοχοι</a:t>
            </a:r>
          </a:p>
          <a:p>
            <a:r>
              <a:rPr lang="el-GR" dirty="0"/>
              <a:t>Επενδυτική κοινότητα</a:t>
            </a:r>
          </a:p>
          <a:p>
            <a:r>
              <a:rPr lang="el-GR" dirty="0"/>
              <a:t>ΜΜΕ</a:t>
            </a:r>
          </a:p>
          <a:p>
            <a:r>
              <a:rPr lang="el-GR" dirty="0"/>
              <a:t>Ανταγωνιστές</a:t>
            </a:r>
          </a:p>
          <a:p>
            <a:r>
              <a:rPr lang="el-GR" dirty="0"/>
              <a:t>Τοπική κοινότητα</a:t>
            </a:r>
          </a:p>
        </p:txBody>
      </p:sp>
      <p:sp>
        <p:nvSpPr>
          <p:cNvPr id="4" name="Θέση περιεχομένου 3">
            <a:extLst>
              <a:ext uri="{FF2B5EF4-FFF2-40B4-BE49-F238E27FC236}">
                <a16:creationId xmlns:a16="http://schemas.microsoft.com/office/drawing/2014/main" id="{0443511E-B355-4CD0-B269-0E272A50024A}"/>
              </a:ext>
            </a:extLst>
          </p:cNvPr>
          <p:cNvSpPr>
            <a:spLocks noGrp="1"/>
          </p:cNvSpPr>
          <p:nvPr>
            <p:ph sz="half" idx="2"/>
          </p:nvPr>
        </p:nvSpPr>
        <p:spPr/>
        <p:txBody>
          <a:bodyPr>
            <a:normAutofit fontScale="92500" lnSpcReduction="10000"/>
          </a:bodyPr>
          <a:lstStyle/>
          <a:p>
            <a:r>
              <a:rPr lang="el-GR" dirty="0"/>
              <a:t>Διεθνής κοινότητα</a:t>
            </a:r>
          </a:p>
          <a:p>
            <a:r>
              <a:rPr lang="el-GR" dirty="0"/>
              <a:t>Τράπεζες/ασφαλιστικές εταιρείες</a:t>
            </a:r>
          </a:p>
          <a:p>
            <a:r>
              <a:rPr lang="el-GR" dirty="0"/>
              <a:t>Συνεργάτες</a:t>
            </a:r>
          </a:p>
          <a:p>
            <a:r>
              <a:rPr lang="el-GR" dirty="0"/>
              <a:t>Διανομείς</a:t>
            </a:r>
          </a:p>
          <a:p>
            <a:r>
              <a:rPr lang="el-GR" dirty="0"/>
              <a:t>Πελάτες</a:t>
            </a:r>
          </a:p>
          <a:p>
            <a:r>
              <a:rPr lang="el-GR" dirty="0"/>
              <a:t>Κυβέρνηση</a:t>
            </a:r>
          </a:p>
          <a:p>
            <a:r>
              <a:rPr lang="el-GR" dirty="0"/>
              <a:t>Προμηθευτές</a:t>
            </a:r>
          </a:p>
          <a:p>
            <a:r>
              <a:rPr lang="el-GR" dirty="0"/>
              <a:t>Τοπικοί νομοθέτες</a:t>
            </a:r>
          </a:p>
          <a:p>
            <a:r>
              <a:rPr lang="el-GR" dirty="0"/>
              <a:t>Ρυθμιστικές αρχές</a:t>
            </a:r>
          </a:p>
          <a:p>
            <a:r>
              <a:rPr lang="el-GR" dirty="0"/>
              <a:t>Ακαδημαϊκή κοινότητα</a:t>
            </a:r>
          </a:p>
        </p:txBody>
      </p:sp>
    </p:spTree>
    <p:extLst>
      <p:ext uri="{BB962C8B-B14F-4D97-AF65-F5344CB8AC3E}">
        <p14:creationId xmlns:p14="http://schemas.microsoft.com/office/powerpoint/2010/main" val="359639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84F06-2B88-4415-BEF4-B42C95CE13F5}"/>
              </a:ext>
            </a:extLst>
          </p:cNvPr>
          <p:cNvSpPr>
            <a:spLocks noGrp="1"/>
          </p:cNvSpPr>
          <p:nvPr>
            <p:ph type="title"/>
          </p:nvPr>
        </p:nvSpPr>
        <p:spPr/>
        <p:txBody>
          <a:bodyPr/>
          <a:lstStyle/>
          <a:p>
            <a:r>
              <a:rPr lang="el-GR" dirty="0"/>
              <a:t>Ανάλογα με τη σημασία και τον χρόνο</a:t>
            </a:r>
          </a:p>
        </p:txBody>
      </p:sp>
      <p:sp>
        <p:nvSpPr>
          <p:cNvPr id="3" name="Θέση περιεχομένου 2">
            <a:extLst>
              <a:ext uri="{FF2B5EF4-FFF2-40B4-BE49-F238E27FC236}">
                <a16:creationId xmlns:a16="http://schemas.microsoft.com/office/drawing/2014/main" id="{B3F958B7-A067-41F3-BFE8-7EB24436E7C3}"/>
              </a:ext>
            </a:extLst>
          </p:cNvPr>
          <p:cNvSpPr>
            <a:spLocks noGrp="1"/>
          </p:cNvSpPr>
          <p:nvPr>
            <p:ph idx="1"/>
          </p:nvPr>
        </p:nvSpPr>
        <p:spPr/>
        <p:txBody>
          <a:bodyPr>
            <a:normAutofit lnSpcReduction="10000"/>
          </a:bodyPr>
          <a:lstStyle/>
          <a:p>
            <a:r>
              <a:rPr lang="el-GR" dirty="0"/>
              <a:t>Ανάλογα με τη σημασία</a:t>
            </a:r>
          </a:p>
          <a:p>
            <a:pPr lvl="1"/>
            <a:r>
              <a:rPr lang="el-GR" dirty="0"/>
              <a:t>Πρωτεύοντα κοινά </a:t>
            </a:r>
            <a:r>
              <a:rPr lang="el-GR" dirty="0">
                <a:sym typeface="Wingdings" panose="05000000000000000000" pitchFamily="2" charset="2"/>
              </a:rPr>
              <a:t> ενισχύουν ή εμποδίζουν τον οργανισμό στην επίτευξη της αποστολής του.</a:t>
            </a:r>
          </a:p>
          <a:p>
            <a:pPr lvl="1"/>
            <a:r>
              <a:rPr lang="el-GR" dirty="0">
                <a:sym typeface="Wingdings" panose="05000000000000000000" pitchFamily="2" charset="2"/>
              </a:rPr>
              <a:t>Δευτερεύοντα κοινά</a:t>
            </a:r>
            <a:r>
              <a:rPr lang="en-US" dirty="0">
                <a:sym typeface="Wingdings" panose="05000000000000000000" pitchFamily="2" charset="2"/>
              </a:rPr>
              <a:t> </a:t>
            </a:r>
            <a:r>
              <a:rPr lang="el-GR" dirty="0">
                <a:sym typeface="Wingdings" panose="05000000000000000000" pitchFamily="2" charset="2"/>
              </a:rPr>
              <a:t>και περιθωριακά που είναι λιγότερο σημαντικά για τον οργανισμό. </a:t>
            </a:r>
          </a:p>
          <a:p>
            <a:r>
              <a:rPr lang="el-GR" dirty="0">
                <a:sym typeface="Wingdings" panose="05000000000000000000" pitchFamily="2" charset="2"/>
              </a:rPr>
              <a:t>Ανάλογα με το χρόνο</a:t>
            </a:r>
          </a:p>
          <a:p>
            <a:pPr lvl="1"/>
            <a:r>
              <a:rPr lang="el-GR" dirty="0">
                <a:sym typeface="Wingdings" panose="05000000000000000000" pitchFamily="2" charset="2"/>
              </a:rPr>
              <a:t>Παραδοσιακά/τρέχοντα κοινά: Ήδη υπάρχοντες πελάτες και εργαζόμενοι</a:t>
            </a:r>
          </a:p>
          <a:p>
            <a:pPr lvl="1"/>
            <a:r>
              <a:rPr lang="el-GR" dirty="0">
                <a:sym typeface="Wingdings" panose="05000000000000000000" pitchFamily="2" charset="2"/>
              </a:rPr>
              <a:t>Μελλοντικά κοινά: Μελλοντικοί πελάτες και εργαζόμενοι</a:t>
            </a:r>
          </a:p>
          <a:p>
            <a:r>
              <a:rPr lang="el-GR" dirty="0">
                <a:sym typeface="Wingdings" panose="05000000000000000000" pitchFamily="2" charset="2"/>
              </a:rPr>
              <a:t>Άλλες ομάδες κοινού: γυναίκες, μειονότητες, συνταξιούχοι, ομοφυλόφιλοι, </a:t>
            </a:r>
            <a:r>
              <a:rPr lang="el-GR" dirty="0" err="1">
                <a:sym typeface="Wingdings" panose="05000000000000000000" pitchFamily="2" charset="2"/>
              </a:rPr>
              <a:t>κλπ</a:t>
            </a:r>
            <a:endParaRPr lang="el-GR" dirty="0">
              <a:sym typeface="Wingdings" panose="05000000000000000000" pitchFamily="2" charset="2"/>
            </a:endParaRPr>
          </a:p>
          <a:p>
            <a:r>
              <a:rPr lang="el-GR" dirty="0">
                <a:sym typeface="Wingdings" panose="05000000000000000000" pitchFamily="2" charset="2"/>
              </a:rPr>
              <a:t>Ανάλογα με τη στάση τους απέναντι στον οργανισμό: </a:t>
            </a:r>
          </a:p>
          <a:p>
            <a:pPr lvl="1"/>
            <a:r>
              <a:rPr lang="el-GR" dirty="0">
                <a:sym typeface="Wingdings" panose="05000000000000000000" pitchFamily="2" charset="2"/>
              </a:rPr>
              <a:t>Φιλικά, αντίπαλα και ουδέτερα.</a:t>
            </a:r>
            <a:endParaRPr lang="el-GR" dirty="0"/>
          </a:p>
        </p:txBody>
      </p:sp>
    </p:spTree>
    <p:extLst>
      <p:ext uri="{BB962C8B-B14F-4D97-AF65-F5344CB8AC3E}">
        <p14:creationId xmlns:p14="http://schemas.microsoft.com/office/powerpoint/2010/main" val="320836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8C38C0-E16D-4294-86C2-E1BF2870F1C1}"/>
              </a:ext>
            </a:extLst>
          </p:cNvPr>
          <p:cNvSpPr>
            <a:spLocks noGrp="1"/>
          </p:cNvSpPr>
          <p:nvPr>
            <p:ph type="title"/>
          </p:nvPr>
        </p:nvSpPr>
        <p:spPr/>
        <p:txBody>
          <a:bodyPr/>
          <a:lstStyle/>
          <a:p>
            <a:r>
              <a:rPr lang="el-GR" dirty="0"/>
              <a:t>Ακόμη δεν έχω καταλάβει τι είναι δημόσιες σχέσεις</a:t>
            </a:r>
          </a:p>
        </p:txBody>
      </p:sp>
      <p:sp>
        <p:nvSpPr>
          <p:cNvPr id="3" name="Θέση περιεχομένου 2">
            <a:extLst>
              <a:ext uri="{FF2B5EF4-FFF2-40B4-BE49-F238E27FC236}">
                <a16:creationId xmlns:a16="http://schemas.microsoft.com/office/drawing/2014/main" id="{5018C927-3DD6-4778-BAE9-099A1136B75C}"/>
              </a:ext>
            </a:extLst>
          </p:cNvPr>
          <p:cNvSpPr>
            <a:spLocks noGrp="1"/>
          </p:cNvSpPr>
          <p:nvPr>
            <p:ph idx="1"/>
          </p:nvPr>
        </p:nvSpPr>
        <p:spPr/>
        <p:txBody>
          <a:bodyPr/>
          <a:lstStyle/>
          <a:p>
            <a:r>
              <a:rPr lang="en-US" dirty="0">
                <a:hlinkClick r:id="rId2"/>
              </a:rPr>
              <a:t>https://www.youtube.com/watch?v=m4aSJ1KoapE&amp;t=31s</a:t>
            </a:r>
            <a:endParaRPr lang="el-GR" dirty="0"/>
          </a:p>
          <a:p>
            <a:r>
              <a:rPr lang="en-US" dirty="0">
                <a:hlinkClick r:id="rId3"/>
              </a:rPr>
              <a:t>https://www.famouscampaigns.com/2019/01/a-hotel-in-sweden-is-offering-free-rooms-to-people-who-can-stay-off-social-media/</a:t>
            </a:r>
            <a:endParaRPr lang="en-US" dirty="0"/>
          </a:p>
          <a:p>
            <a:endParaRPr lang="el-GR" dirty="0"/>
          </a:p>
        </p:txBody>
      </p:sp>
    </p:spTree>
    <p:extLst>
      <p:ext uri="{BB962C8B-B14F-4D97-AF65-F5344CB8AC3E}">
        <p14:creationId xmlns:p14="http://schemas.microsoft.com/office/powerpoint/2010/main" val="29552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4DFECA6-8DD7-4945-8E4C-8F82D93E1C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110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F1B4A-0726-40C2-AB10-A381F1BF4EE6}"/>
              </a:ext>
            </a:extLst>
          </p:cNvPr>
          <p:cNvSpPr>
            <a:spLocks noGrp="1"/>
          </p:cNvSpPr>
          <p:nvPr>
            <p:ph type="title"/>
          </p:nvPr>
        </p:nvSpPr>
        <p:spPr/>
        <p:txBody>
          <a:bodyPr>
            <a:normAutofit/>
          </a:bodyPr>
          <a:lstStyle/>
          <a:p>
            <a:r>
              <a:rPr lang="el-GR" dirty="0"/>
              <a:t>Αρμοδιότητες</a:t>
            </a:r>
          </a:p>
        </p:txBody>
      </p:sp>
      <p:sp>
        <p:nvSpPr>
          <p:cNvPr id="3" name="Θέση περιεχομένου 2">
            <a:extLst>
              <a:ext uri="{FF2B5EF4-FFF2-40B4-BE49-F238E27FC236}">
                <a16:creationId xmlns:a16="http://schemas.microsoft.com/office/drawing/2014/main" id="{BAB81A5B-EE60-4784-956B-8BB338A58492}"/>
              </a:ext>
            </a:extLst>
          </p:cNvPr>
          <p:cNvSpPr>
            <a:spLocks noGrp="1"/>
          </p:cNvSpPr>
          <p:nvPr>
            <p:ph idx="1"/>
          </p:nvPr>
        </p:nvSpPr>
        <p:spPr>
          <a:xfrm>
            <a:off x="457200" y="2096712"/>
            <a:ext cx="7685037" cy="4761287"/>
          </a:xfrm>
        </p:spPr>
        <p:txBody>
          <a:bodyPr/>
          <a:lstStyle/>
          <a:p>
            <a:r>
              <a:rPr lang="el-GR" dirty="0"/>
              <a:t>Γράψιμο: απαραίτητη δεξιότητα για τη συγγραφή δελτίων τύπου, ομιλιών, φυλλαδίων, διαφημίσεων κλπ. (άρα καλή γραμματική, σύνταξη, και ορθογραφία)… &amp; γραφικά, ψηφιακά μέσα κλπ.</a:t>
            </a:r>
          </a:p>
          <a:p>
            <a:endParaRPr lang="el-GR" dirty="0"/>
          </a:p>
          <a:p>
            <a:r>
              <a:rPr lang="el-GR" dirty="0"/>
              <a:t>Κοινωνικά μέσα: παρακολούθησή τους, </a:t>
            </a:r>
            <a:r>
              <a:rPr lang="en-US" dirty="0"/>
              <a:t>analytics, </a:t>
            </a:r>
            <a:r>
              <a:rPr lang="el-GR" dirty="0"/>
              <a:t>δημιουργία περιεχομένου.</a:t>
            </a:r>
          </a:p>
          <a:p>
            <a:endParaRPr lang="el-GR" dirty="0"/>
          </a:p>
          <a:p>
            <a:r>
              <a:rPr lang="el-GR" dirty="0"/>
              <a:t>Σχέσεις με ΜΜΕ: επαφές με δημοσιογράφους, </a:t>
            </a:r>
            <a:r>
              <a:rPr lang="en-US" dirty="0"/>
              <a:t>pitching stories, </a:t>
            </a:r>
            <a:r>
              <a:rPr lang="el-GR" dirty="0"/>
              <a:t>αποστολή δελτίων τύπου, συνεντεύξεις τύπου &amp;</a:t>
            </a:r>
          </a:p>
          <a:p>
            <a:endParaRPr lang="el-GR" dirty="0"/>
          </a:p>
          <a:p>
            <a:r>
              <a:rPr lang="el-GR" dirty="0"/>
              <a:t>Δημοσιότητα: δημιουργία θετικής ειδησεογραφικής κάλυψης για πελάτες/οργανισμούς.</a:t>
            </a:r>
          </a:p>
          <a:p>
            <a:pPr marL="0" indent="0">
              <a:buNone/>
            </a:pPr>
            <a:endParaRPr lang="el-GR" dirty="0"/>
          </a:p>
        </p:txBody>
      </p:sp>
    </p:spTree>
    <p:extLst>
      <p:ext uri="{BB962C8B-B14F-4D97-AF65-F5344CB8AC3E}">
        <p14:creationId xmlns:p14="http://schemas.microsoft.com/office/powerpoint/2010/main" val="1286705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4D257C-FFED-4114-983B-D828AC964273}"/>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35D2C29B-4CED-4EEE-BD3C-95B15C8923AA}"/>
              </a:ext>
            </a:extLst>
          </p:cNvPr>
          <p:cNvSpPr>
            <a:spLocks noGrp="1"/>
          </p:cNvSpPr>
          <p:nvPr>
            <p:ph idx="1"/>
          </p:nvPr>
        </p:nvSpPr>
        <p:spPr>
          <a:xfrm>
            <a:off x="457200" y="2096712"/>
            <a:ext cx="7685037" cy="4761287"/>
          </a:xfrm>
        </p:spPr>
        <p:txBody>
          <a:bodyPr>
            <a:normAutofit/>
          </a:bodyPr>
          <a:lstStyle/>
          <a:p>
            <a:r>
              <a:rPr lang="el-GR" sz="2200" dirty="0"/>
              <a:t>Σχεδιασμός προγραμμάτων δημοσίων σχέσεων, εκδηλώσεων, γεγονότων και άλλων τακτικών.</a:t>
            </a:r>
          </a:p>
          <a:p>
            <a:endParaRPr lang="el-GR" sz="2200" dirty="0"/>
          </a:p>
          <a:p>
            <a:r>
              <a:rPr lang="el-GR" sz="2200" dirty="0"/>
              <a:t>Έρευνα: για τις απόψεις τόσο της διοίκησης όσο και του κοινού, για τις στάσεις, τις συμπεριφορές, τις αξίες των ομάδων κοινού αλλά και τις τάσεις της κοινωνίας.</a:t>
            </a:r>
          </a:p>
          <a:p>
            <a:endParaRPr lang="el-GR" sz="2200" dirty="0"/>
          </a:p>
          <a:p>
            <a:r>
              <a:rPr lang="el-GR" sz="2200" dirty="0"/>
              <a:t>Παροχή συμβουλευτικών υπηρεσιών στη διοίκηση: ενημέρωση για τα επικοινωνιακά προβλήματα και ευκαιρίες καθώς και τις επιπτώσεις των αποφάσεων της διοίκησης στο κοινό.</a:t>
            </a:r>
          </a:p>
          <a:p>
            <a:endParaRPr lang="el-GR" sz="2200" dirty="0"/>
          </a:p>
        </p:txBody>
      </p:sp>
    </p:spTree>
    <p:extLst>
      <p:ext uri="{BB962C8B-B14F-4D97-AF65-F5344CB8AC3E}">
        <p14:creationId xmlns:p14="http://schemas.microsoft.com/office/powerpoint/2010/main" val="26082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7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77" name="Group 76">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78" name="Oval 77">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Shape 78">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80" name="Freeform: Shape 79">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81" name="Freeform: Shape 80">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82"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84"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86"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88"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90"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8731B783-2AF2-4A12-8821-5E39709732F4}"/>
              </a:ext>
            </a:extLst>
          </p:cNvPr>
          <p:cNvSpPr>
            <a:spLocks noGrp="1"/>
          </p:cNvSpPr>
          <p:nvPr>
            <p:ph type="title"/>
          </p:nvPr>
        </p:nvSpPr>
        <p:spPr>
          <a:xfrm>
            <a:off x="457200" y="676655"/>
            <a:ext cx="3277432" cy="1532155"/>
          </a:xfrm>
        </p:spPr>
        <p:txBody>
          <a:bodyPr vert="horz" lIns="91440" tIns="45720" rIns="91440" bIns="45720" rtlCol="0" anchor="b">
            <a:normAutofit fontScale="90000"/>
          </a:bodyPr>
          <a:lstStyle/>
          <a:p>
            <a:r>
              <a:rPr lang="el-GR" sz="5400" dirty="0"/>
              <a:t>Δημόσιες Σχέσεις?</a:t>
            </a:r>
            <a:endParaRPr lang="en-US" sz="5400" dirty="0"/>
          </a:p>
        </p:txBody>
      </p:sp>
      <p:pic>
        <p:nvPicPr>
          <p:cNvPr id="1028" name="Picture 4" descr="164,111 Business Party Stock Photos, Pictures &amp;amp; Royalty-Free Images - iStock">
            <a:extLst>
              <a:ext uri="{FF2B5EF4-FFF2-40B4-BE49-F238E27FC236}">
                <a16:creationId xmlns:a16="http://schemas.microsoft.com/office/drawing/2014/main" id="{382F8763-A2B9-41DD-9EED-008F7CE56FF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682" r="12167" b="-1"/>
          <a:stretch/>
        </p:blipFill>
        <p:spPr bwMode="auto">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525918-2797-45CA-8DC1-AFC1C18C11A8}"/>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74252CE8-7121-477D-B53C-607F8BBA23E0}"/>
              </a:ext>
            </a:extLst>
          </p:cNvPr>
          <p:cNvSpPr>
            <a:spLocks noGrp="1"/>
          </p:cNvSpPr>
          <p:nvPr>
            <p:ph idx="1"/>
          </p:nvPr>
        </p:nvSpPr>
        <p:spPr>
          <a:xfrm>
            <a:off x="457200" y="2096713"/>
            <a:ext cx="7685037" cy="4672222"/>
          </a:xfrm>
        </p:spPr>
        <p:txBody>
          <a:bodyPr/>
          <a:lstStyle/>
          <a:p>
            <a:r>
              <a:rPr lang="el-GR" dirty="0"/>
              <a:t>Υποστήριξη του μάρκετινγκ και σχέσεις με καταναλωτές: παροχή υποστήριξης σε ενέργειες μάρκετινγκ π.χ. δημοσιότητα για προϊόν, εκδηλώσεις για πελάτες και άμεσο μάρκετινγκ.</a:t>
            </a:r>
          </a:p>
          <a:p>
            <a:endParaRPr lang="el-GR" dirty="0"/>
          </a:p>
          <a:p>
            <a:r>
              <a:rPr lang="el-GR" dirty="0"/>
              <a:t>Επικοινωνία/σχέσεις με εργαζόμενους: καλλιέργεια σχέσεων με τα εσωτερικά κοινά δηλαδή μετόχους, προϊσταμένους, υπαλλήλους κλπ.</a:t>
            </a:r>
          </a:p>
          <a:p>
            <a:endParaRPr lang="el-GR" dirty="0"/>
          </a:p>
          <a:p>
            <a:r>
              <a:rPr lang="el-GR" dirty="0"/>
              <a:t>Επικοινωνία/σχέσεις με την τοπική κοινωνία: αποσκοπεί στην καλλιέργεια σχέσεων με τους κατοίκους και τους τοπικούς παράγοντες και την προώθηση της θετικής και κοινωνικά υπεύθυνης εικόνας του οργανισμού.</a:t>
            </a:r>
          </a:p>
          <a:p>
            <a:endParaRPr lang="el-GR" dirty="0"/>
          </a:p>
          <a:p>
            <a:endParaRPr lang="el-GR" dirty="0"/>
          </a:p>
        </p:txBody>
      </p:sp>
    </p:spTree>
    <p:extLst>
      <p:ext uri="{BB962C8B-B14F-4D97-AF65-F5344CB8AC3E}">
        <p14:creationId xmlns:p14="http://schemas.microsoft.com/office/powerpoint/2010/main" val="1323820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A80FB6-4684-4FDD-B220-63D0EC826102}"/>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4A50BC9A-22EB-41DB-9986-9D8EE9CD7D4B}"/>
              </a:ext>
            </a:extLst>
          </p:cNvPr>
          <p:cNvSpPr>
            <a:spLocks noGrp="1"/>
          </p:cNvSpPr>
          <p:nvPr>
            <p:ph idx="1"/>
          </p:nvPr>
        </p:nvSpPr>
        <p:spPr>
          <a:xfrm>
            <a:off x="457200" y="2096713"/>
            <a:ext cx="7685037" cy="4434716"/>
          </a:xfrm>
        </p:spPr>
        <p:txBody>
          <a:bodyPr>
            <a:normAutofit/>
          </a:bodyPr>
          <a:lstStyle/>
          <a:p>
            <a:r>
              <a:rPr lang="el-GR" dirty="0"/>
              <a:t>Κυβερνητικές υποθέσεις: επικοινωνία με πολιτικούς, βουλευτές, ρυθμιστικές αρχές, τοπικούς και εθνικούς αξιωματούχους.</a:t>
            </a:r>
          </a:p>
          <a:p>
            <a:endParaRPr lang="el-GR" dirty="0"/>
          </a:p>
          <a:p>
            <a:r>
              <a:rPr lang="el-GR" dirty="0"/>
              <a:t>Δημόσια θέματα: διαχείριση θεμάτων που έχουν αντίκτυπο στον οργανισμό και επικοινωνία σχετικά με τη δημόσια πολιτική και τις συνέπειες που έχει στον οργανισμό. </a:t>
            </a:r>
          </a:p>
          <a:p>
            <a:endParaRPr lang="el-GR" dirty="0"/>
          </a:p>
          <a:p>
            <a:r>
              <a:rPr lang="el-GR" dirty="0"/>
              <a:t>Σχέσεις με επενδυτές: επικοινωνία με μετόχους και επενδυτές αλλά και την οικονομική κοινότητα, οικονομικούς αναλυτές κλπ.</a:t>
            </a:r>
          </a:p>
          <a:p>
            <a:endParaRPr lang="el-GR" dirty="0"/>
          </a:p>
          <a:p>
            <a:r>
              <a:rPr lang="el-GR" dirty="0"/>
              <a:t>Σχέσεις με ειδικές ομάδες: π.χ. γυναικείες οργανώσεις, οργανισμούς από πρόσφυγες, συνταξιούχους κλπ.</a:t>
            </a:r>
          </a:p>
        </p:txBody>
      </p:sp>
    </p:spTree>
    <p:extLst>
      <p:ext uri="{BB962C8B-B14F-4D97-AF65-F5344CB8AC3E}">
        <p14:creationId xmlns:p14="http://schemas.microsoft.com/office/powerpoint/2010/main" val="3355923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B84073-7E7E-4FC5-9876-3DEC192668DA}"/>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C72B23FB-0DBB-4067-BA2F-88BC9E5CF872}"/>
              </a:ext>
            </a:extLst>
          </p:cNvPr>
          <p:cNvSpPr>
            <a:spLocks noGrp="1"/>
          </p:cNvSpPr>
          <p:nvPr>
            <p:ph idx="1"/>
          </p:nvPr>
        </p:nvSpPr>
        <p:spPr>
          <a:xfrm>
            <a:off x="362198" y="2777750"/>
            <a:ext cx="7685037" cy="4080250"/>
          </a:xfrm>
        </p:spPr>
        <p:txBody>
          <a:bodyPr>
            <a:normAutofit/>
          </a:bodyPr>
          <a:lstStyle/>
          <a:p>
            <a:r>
              <a:rPr lang="el-GR" sz="3600" dirty="0"/>
              <a:t>Επικοινωνιακή διαχείριση κρίσεων</a:t>
            </a:r>
          </a:p>
          <a:p>
            <a:endParaRPr lang="el-GR" sz="3600" dirty="0"/>
          </a:p>
          <a:p>
            <a:pPr lvl="1"/>
            <a:r>
              <a:rPr lang="el-GR" sz="3600" dirty="0"/>
              <a:t>Επικοινωνία όταν ο οργανισμός αντιμετωπίζει κάποια κρίση.</a:t>
            </a:r>
          </a:p>
        </p:txBody>
      </p:sp>
    </p:spTree>
    <p:extLst>
      <p:ext uri="{BB962C8B-B14F-4D97-AF65-F5344CB8AC3E}">
        <p14:creationId xmlns:p14="http://schemas.microsoft.com/office/powerpoint/2010/main" val="697128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D745E9-946D-488B-A861-D2A9CC6B8632}"/>
              </a:ext>
            </a:extLst>
          </p:cNvPr>
          <p:cNvSpPr>
            <a:spLocks noGrp="1"/>
          </p:cNvSpPr>
          <p:nvPr>
            <p:ph type="title"/>
          </p:nvPr>
        </p:nvSpPr>
        <p:spPr/>
        <p:txBody>
          <a:bodyPr/>
          <a:lstStyle/>
          <a:p>
            <a:r>
              <a:rPr lang="el-GR" dirty="0"/>
              <a:t>Ικανότητες και γνώσεις</a:t>
            </a:r>
          </a:p>
        </p:txBody>
      </p:sp>
      <p:sp>
        <p:nvSpPr>
          <p:cNvPr id="3" name="Θέση περιεχομένου 2">
            <a:extLst>
              <a:ext uri="{FF2B5EF4-FFF2-40B4-BE49-F238E27FC236}">
                <a16:creationId xmlns:a16="http://schemas.microsoft.com/office/drawing/2014/main" id="{03EDF673-E2CD-4CC3-9B2B-E21A1FCA5D50}"/>
              </a:ext>
            </a:extLst>
          </p:cNvPr>
          <p:cNvSpPr>
            <a:spLocks noGrp="1"/>
          </p:cNvSpPr>
          <p:nvPr>
            <p:ph idx="1"/>
          </p:nvPr>
        </p:nvSpPr>
        <p:spPr>
          <a:xfrm>
            <a:off x="457200" y="2096713"/>
            <a:ext cx="7685037" cy="5230362"/>
          </a:xfrm>
        </p:spPr>
        <p:txBody>
          <a:bodyPr>
            <a:normAutofit/>
          </a:bodyPr>
          <a:lstStyle/>
          <a:p>
            <a:r>
              <a:rPr lang="el-GR" sz="2500" dirty="0"/>
              <a:t>Γνώση των αρχών των δημοσίων σχέσεων</a:t>
            </a:r>
          </a:p>
          <a:p>
            <a:r>
              <a:rPr lang="el-GR" sz="2500" dirty="0"/>
              <a:t>Γνώση της αγοράς των ΜΜΕ και των τρόπων που δουλεύουν.</a:t>
            </a:r>
          </a:p>
          <a:p>
            <a:r>
              <a:rPr lang="el-GR" sz="2500" dirty="0"/>
              <a:t>Τεχνολογικές γνώσεις</a:t>
            </a:r>
          </a:p>
          <a:p>
            <a:r>
              <a:rPr lang="el-GR" sz="2500" dirty="0"/>
              <a:t>Γνώση της επικαιρότητας: τι συμβαίνει καθημερινά, τάσεις της κοινωνίας, ιστορία, λογοτεχνία, πολιτική, οικονομία. </a:t>
            </a:r>
          </a:p>
          <a:p>
            <a:r>
              <a:rPr lang="el-GR" sz="2500" dirty="0"/>
              <a:t>Γνώσεις μάνατζμεντ: βασικές λειτουργίες επιχείρησης, στρατηγικό προγραμματισμό, επιχειρησιακό περιβάλλον.</a:t>
            </a:r>
          </a:p>
          <a:p>
            <a:endParaRPr lang="el-GR" sz="2500" dirty="0"/>
          </a:p>
        </p:txBody>
      </p:sp>
    </p:spTree>
    <p:extLst>
      <p:ext uri="{BB962C8B-B14F-4D97-AF65-F5344CB8AC3E}">
        <p14:creationId xmlns:p14="http://schemas.microsoft.com/office/powerpoint/2010/main" val="2082690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6AF32-12F5-4DB6-A6A0-BB107B20F8AB}"/>
              </a:ext>
            </a:extLst>
          </p:cNvPr>
          <p:cNvSpPr>
            <a:spLocks noGrp="1"/>
          </p:cNvSpPr>
          <p:nvPr>
            <p:ph type="title"/>
          </p:nvPr>
        </p:nvSpPr>
        <p:spPr/>
        <p:txBody>
          <a:bodyPr/>
          <a:lstStyle/>
          <a:p>
            <a:r>
              <a:rPr lang="el-GR" dirty="0"/>
              <a:t>Άλλα απαραίτητα στοιχεία:</a:t>
            </a:r>
          </a:p>
        </p:txBody>
      </p:sp>
      <p:sp>
        <p:nvSpPr>
          <p:cNvPr id="3" name="Θέση περιεχομένου 2">
            <a:extLst>
              <a:ext uri="{FF2B5EF4-FFF2-40B4-BE49-F238E27FC236}">
                <a16:creationId xmlns:a16="http://schemas.microsoft.com/office/drawing/2014/main" id="{28E79616-4BF9-40A8-85E4-0D8AF7203231}"/>
              </a:ext>
            </a:extLst>
          </p:cNvPr>
          <p:cNvSpPr>
            <a:spLocks noGrp="1"/>
          </p:cNvSpPr>
          <p:nvPr>
            <p:ph idx="1"/>
          </p:nvPr>
        </p:nvSpPr>
        <p:spPr/>
        <p:txBody>
          <a:bodyPr>
            <a:normAutofit lnSpcReduction="10000"/>
          </a:bodyPr>
          <a:lstStyle/>
          <a:p>
            <a:r>
              <a:rPr lang="el-GR" dirty="0"/>
              <a:t>Επικοινωνιακές δεξιότητες και ταλέντο και ικανότητα στο χτίσιμο σχέσεων.</a:t>
            </a:r>
          </a:p>
          <a:p>
            <a:r>
              <a:rPr lang="el-GR" dirty="0"/>
              <a:t>Ικανότητα παροχής συμβουλών στα στελέχη της ανώτερης διοίκησης για τα άυλα στοιχεία της επιχείρησης </a:t>
            </a:r>
            <a:r>
              <a:rPr lang="el-GR" dirty="0">
                <a:sym typeface="Wingdings" panose="05000000000000000000" pitchFamily="2" charset="2"/>
              </a:rPr>
              <a:t> την επικοινωνία, την κοινή γνώμη, τα ΜΜΕ, τις ομάδες κοινού. Να μπορεί να αντικρούει αντίθετες απόψεις.</a:t>
            </a:r>
          </a:p>
          <a:p>
            <a:r>
              <a:rPr lang="el-GR" dirty="0">
                <a:sym typeface="Wingdings" panose="05000000000000000000" pitchFamily="2" charset="2"/>
              </a:rPr>
              <a:t>Να έχει την υποστήριξη του εργοδότη. Να πιστεύουν τα ανώτατα στελέχη στη σημασία της επικοινωνίας. </a:t>
            </a:r>
          </a:p>
          <a:p>
            <a:r>
              <a:rPr lang="el-GR" dirty="0">
                <a:sym typeface="Wingdings" panose="05000000000000000000" pitchFamily="2" charset="2"/>
              </a:rPr>
              <a:t>Δεοντολογία και ηθική.</a:t>
            </a:r>
          </a:p>
          <a:p>
            <a:r>
              <a:rPr lang="el-GR" dirty="0">
                <a:sym typeface="Wingdings" panose="05000000000000000000" pitchFamily="2" charset="2"/>
              </a:rPr>
              <a:t>Ρίσκο και διορατικότητα</a:t>
            </a:r>
          </a:p>
          <a:p>
            <a:r>
              <a:rPr lang="el-GR" dirty="0">
                <a:sym typeface="Wingdings" panose="05000000000000000000" pitchFamily="2" charset="2"/>
              </a:rPr>
              <a:t>Θετική στάση παρά τις αντιξοότητες π.χ. μη αναγνώριση της αξίας των δημοσίων σχέσεων από τη διοίκηση .</a:t>
            </a:r>
          </a:p>
          <a:p>
            <a:r>
              <a:rPr lang="el-GR" dirty="0">
                <a:sym typeface="Wingdings" panose="05000000000000000000" pitchFamily="2" charset="2"/>
              </a:rPr>
              <a:t>Έμφαση στο δημόσιο συμφέρον και αίσθημα.</a:t>
            </a:r>
            <a:endParaRPr lang="el-GR" dirty="0"/>
          </a:p>
        </p:txBody>
      </p:sp>
    </p:spTree>
    <p:extLst>
      <p:ext uri="{BB962C8B-B14F-4D97-AF65-F5344CB8AC3E}">
        <p14:creationId xmlns:p14="http://schemas.microsoft.com/office/powerpoint/2010/main" val="59766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8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85" name="Group 8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86" name="Oval 8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7" name="Freeform: Shape 8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88" name="Freeform: Shape 8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89" name="Freeform: Shape 8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9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9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9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96"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98" name="Texture">
            <a:extLst>
              <a:ext uri="{FF2B5EF4-FFF2-40B4-BE49-F238E27FC236}">
                <a16:creationId xmlns:a16="http://schemas.microsoft.com/office/drawing/2014/main" id="{7E3C842E-4105-4D87-8535-4EE443361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2050" name="Picture 2" descr="Public Relation Tips to Retailers - COVID-19 Media &amp;amp; PR Business Tips">
            <a:extLst>
              <a:ext uri="{FF2B5EF4-FFF2-40B4-BE49-F238E27FC236}">
                <a16:creationId xmlns:a16="http://schemas.microsoft.com/office/drawing/2014/main" id="{DAE617D3-44D4-48E4-AD08-4C22B372E5AF}"/>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18351" b="6260"/>
          <a:stretch/>
        </p:blipFill>
        <p:spPr bwMode="auto">
          <a:xfrm>
            <a:off x="457201" y="602379"/>
            <a:ext cx="11234056" cy="5653241"/>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99">
            <a:extLst>
              <a:ext uri="{FF2B5EF4-FFF2-40B4-BE49-F238E27FC236}">
                <a16:creationId xmlns:a16="http://schemas.microsoft.com/office/drawing/2014/main" id="{2D80F3FE-7452-41C4-92BE-A16969A27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01" name="Oval 100">
              <a:extLst>
                <a:ext uri="{FF2B5EF4-FFF2-40B4-BE49-F238E27FC236}">
                  <a16:creationId xmlns:a16="http://schemas.microsoft.com/office/drawing/2014/main" id="{D9318509-E4F0-4CDC-82F1-38412FC69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raphic 9">
              <a:extLst>
                <a:ext uri="{FF2B5EF4-FFF2-40B4-BE49-F238E27FC236}">
                  <a16:creationId xmlns:a16="http://schemas.microsoft.com/office/drawing/2014/main" id="{0E589523-F7FF-4734-BECA-520B0ED55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03" name="Freeform: Shape 102">
              <a:extLst>
                <a:ext uri="{FF2B5EF4-FFF2-40B4-BE49-F238E27FC236}">
                  <a16:creationId xmlns:a16="http://schemas.microsoft.com/office/drawing/2014/main" id="{53AF6530-FA32-432D-BB1A-2223B0941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04" name="Freeform: Shape 103">
              <a:extLst>
                <a:ext uri="{FF2B5EF4-FFF2-40B4-BE49-F238E27FC236}">
                  <a16:creationId xmlns:a16="http://schemas.microsoft.com/office/drawing/2014/main" id="{7C0B5941-5610-4E41-871F-C8AEA8439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05" name="Graphic 9">
              <a:extLst>
                <a:ext uri="{FF2B5EF4-FFF2-40B4-BE49-F238E27FC236}">
                  <a16:creationId xmlns:a16="http://schemas.microsoft.com/office/drawing/2014/main" id="{61FA8E74-CFFB-42B8-B7BC-84961FF76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06" name="Graphic 9">
              <a:extLst>
                <a:ext uri="{FF2B5EF4-FFF2-40B4-BE49-F238E27FC236}">
                  <a16:creationId xmlns:a16="http://schemas.microsoft.com/office/drawing/2014/main" id="{DF6D987D-05B6-49E8-A9AF-641FF3DFB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63225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249B2-6475-44C9-8506-549549342673}"/>
              </a:ext>
            </a:extLst>
          </p:cNvPr>
          <p:cNvSpPr>
            <a:spLocks noGrp="1"/>
          </p:cNvSpPr>
          <p:nvPr>
            <p:ph type="title"/>
          </p:nvPr>
        </p:nvSpPr>
        <p:spPr>
          <a:xfrm>
            <a:off x="457200" y="668049"/>
            <a:ext cx="7685037" cy="1325563"/>
          </a:xfrm>
        </p:spPr>
        <p:txBody>
          <a:bodyPr>
            <a:normAutofit/>
          </a:bodyPr>
          <a:lstStyle/>
          <a:p>
            <a:r>
              <a:rPr lang="el-GR" dirty="0"/>
              <a:t>Δημόσιες σχέσεις – μια παραποιημένη εικόνα…</a:t>
            </a:r>
          </a:p>
        </p:txBody>
      </p:sp>
      <p:sp>
        <p:nvSpPr>
          <p:cNvPr id="3" name="Θέση περιεχομένου 2">
            <a:extLst>
              <a:ext uri="{FF2B5EF4-FFF2-40B4-BE49-F238E27FC236}">
                <a16:creationId xmlns:a16="http://schemas.microsoft.com/office/drawing/2014/main" id="{43C676AB-2A8E-43E8-91FB-DF8474C6837E}"/>
              </a:ext>
            </a:extLst>
          </p:cNvPr>
          <p:cNvSpPr>
            <a:spLocks noGrp="1"/>
          </p:cNvSpPr>
          <p:nvPr>
            <p:ph idx="1"/>
          </p:nvPr>
        </p:nvSpPr>
        <p:spPr>
          <a:xfrm>
            <a:off x="457201" y="2096712"/>
            <a:ext cx="6531920" cy="4969105"/>
          </a:xfrm>
        </p:spPr>
        <p:txBody>
          <a:bodyPr>
            <a:normAutofit fontScale="85000" lnSpcReduction="20000"/>
          </a:bodyPr>
          <a:lstStyle/>
          <a:p>
            <a:r>
              <a:rPr lang="el-GR" b="0" i="0" dirty="0">
                <a:effectLst/>
                <a:latin typeface="NexusSerif"/>
              </a:rPr>
              <a:t>Γυναικείο επάγγελμα</a:t>
            </a:r>
            <a:r>
              <a:rPr lang="en-US" b="0" i="0" dirty="0">
                <a:effectLst/>
                <a:latin typeface="NexusSerif"/>
              </a:rPr>
              <a:t> (e.g., </a:t>
            </a:r>
            <a:r>
              <a:rPr lang="en-US" b="0" i="0" u="none" strike="noStrike" dirty="0">
                <a:effectLst/>
                <a:latin typeface="NexusSerif"/>
                <a:hlinkClick r:id="rId2">
                  <a:extLst>
                    <a:ext uri="{A12FA001-AC4F-418D-AE19-62706E023703}">
                      <ahyp:hlinkClr xmlns:ahyp="http://schemas.microsoft.com/office/drawing/2018/hyperlinkcolor" val="tx"/>
                    </a:ext>
                  </a:extLst>
                </a:hlinkClick>
              </a:rPr>
              <a:t>Cline et al., 1986</a:t>
            </a:r>
            <a:r>
              <a:rPr lang="en-US" b="0" i="0" dirty="0">
                <a:effectLst/>
                <a:latin typeface="NexusSerif"/>
              </a:rPr>
              <a:t>; </a:t>
            </a:r>
            <a:r>
              <a:rPr lang="en-US" b="0" i="0" u="none" strike="noStrike" dirty="0">
                <a:effectLst/>
                <a:latin typeface="NexusSerif"/>
                <a:hlinkClick r:id="rId3">
                  <a:extLst>
                    <a:ext uri="{A12FA001-AC4F-418D-AE19-62706E023703}">
                      <ahyp:hlinkClr xmlns:ahyp="http://schemas.microsoft.com/office/drawing/2018/hyperlinkcolor" val="tx"/>
                    </a:ext>
                  </a:extLst>
                </a:hlinkClick>
              </a:rPr>
              <a:t>Fitch &amp; Third, 2010</a:t>
            </a:r>
            <a:r>
              <a:rPr lang="en-US" b="0" i="0" dirty="0">
                <a:effectLst/>
                <a:latin typeface="NexusSerif"/>
              </a:rPr>
              <a:t>)</a:t>
            </a:r>
            <a:endParaRPr lang="el-GR" b="0" i="0" dirty="0">
              <a:effectLst/>
              <a:latin typeface="NexusSerif"/>
            </a:endParaRPr>
          </a:p>
          <a:p>
            <a:r>
              <a:rPr lang="el-GR" b="0" i="0" dirty="0">
                <a:effectLst/>
                <a:latin typeface="NexusSerif"/>
              </a:rPr>
              <a:t>Οι «κυρίες των δημοσίων σχέσεων»…. Ένα πρόβλημα στην Ελλάδα αλλά και στην Κίνα όπου ταυτίζουν τις δημόσιες σχέσεις με νεαρές και όμορφες γυναίκες που δεν έχουν την επαγγελματική και επιστημονική γνώση της επικοινωνίας και ασχολούνται μόνο με «τις σχέσεις με τους πελάτες» και το καλωσόρισμα και την φροντίδα των πελατών…</a:t>
            </a:r>
            <a:endParaRPr lang="en-US" b="0" i="0" dirty="0">
              <a:effectLst/>
              <a:latin typeface="NexusSerif"/>
            </a:endParaRPr>
          </a:p>
          <a:p>
            <a:r>
              <a:rPr lang="el-GR" dirty="0">
                <a:latin typeface="NexusSerif"/>
              </a:rPr>
              <a:t>Τα ΜΜΕ έχουν επίσης επιδράσει στην «κακή» εικόνα του επαγγέλματος των δημοσίων σχέσεων. Συνήθως τα στελέχη δημοσίων σχέσεων σε ταινίες, σήριαλ αλλά και αναφορές στα ΜΜΕ παρουσιάζονται ως </a:t>
            </a:r>
            <a:endParaRPr lang="en-US" dirty="0">
              <a:latin typeface="NexusSerif"/>
            </a:endParaRPr>
          </a:p>
          <a:p>
            <a:r>
              <a:rPr lang="el-GR" dirty="0">
                <a:latin typeface="NexusSerif"/>
              </a:rPr>
              <a:t>Προπαγάνδα και μια προσπάθεια παραποίησης της αλήθειας με σκοπό να πείσει το κοινό (</a:t>
            </a:r>
            <a:r>
              <a:rPr lang="en-US" dirty="0">
                <a:latin typeface="NexusSerif"/>
              </a:rPr>
              <a:t>spin doctors)</a:t>
            </a:r>
          </a:p>
          <a:p>
            <a:r>
              <a:rPr lang="el-GR" dirty="0">
                <a:latin typeface="NexusSerif"/>
              </a:rPr>
              <a:t>Τα στελέχη δημοσίων σχέσεων είναι εξωστρεφή και κοινωνικά άτομα</a:t>
            </a:r>
            <a:r>
              <a:rPr lang="en-US" dirty="0">
                <a:latin typeface="NexusSerif"/>
              </a:rPr>
              <a:t>.</a:t>
            </a:r>
            <a:endParaRPr lang="el-GR" dirty="0">
              <a:latin typeface="NexusSerif"/>
            </a:endParaRPr>
          </a:p>
          <a:p>
            <a:r>
              <a:rPr lang="el-GR" dirty="0">
                <a:latin typeface="NexusSerif"/>
              </a:rPr>
              <a:t>Οι επαγγελματίες δημοσίων σχέσεων είναι αποτυχημένοι δημοσιογράφοι.</a:t>
            </a:r>
          </a:p>
          <a:p>
            <a:r>
              <a:rPr lang="el-GR" dirty="0">
                <a:latin typeface="NexusSerif"/>
              </a:rPr>
              <a:t>Ένα </a:t>
            </a:r>
            <a:r>
              <a:rPr lang="el-GR" dirty="0" err="1">
                <a:latin typeface="NexusSerif"/>
              </a:rPr>
              <a:t>υπερφύαλο</a:t>
            </a:r>
            <a:r>
              <a:rPr lang="el-GR" dirty="0">
                <a:latin typeface="NexusSerif"/>
              </a:rPr>
              <a:t> επάγγελμα</a:t>
            </a:r>
            <a:r>
              <a:rPr lang="en-US" dirty="0">
                <a:latin typeface="NexusSerif"/>
              </a:rPr>
              <a:t> </a:t>
            </a:r>
            <a:r>
              <a:rPr lang="el-GR" dirty="0">
                <a:latin typeface="NexusSerif"/>
              </a:rPr>
              <a:t>όπου κυριαρχούν τα ψέματα και η απόκρυψη πληροφοριών. </a:t>
            </a:r>
          </a:p>
          <a:p>
            <a:r>
              <a:rPr lang="en-US" dirty="0">
                <a:latin typeface="NexusSerif"/>
              </a:rPr>
              <a:t>Parties, parties, parties….</a:t>
            </a:r>
            <a:endParaRPr lang="el-GR" dirty="0">
              <a:latin typeface="NexusSerif"/>
            </a:endParaRPr>
          </a:p>
          <a:p>
            <a:endParaRPr lang="en-US" dirty="0">
              <a:latin typeface="NexusSerif"/>
            </a:endParaRPr>
          </a:p>
          <a:p>
            <a:endParaRPr lang="el-GR" dirty="0"/>
          </a:p>
        </p:txBody>
      </p:sp>
      <p:pic>
        <p:nvPicPr>
          <p:cNvPr id="1028" name="Picture 4" descr="YARN | Samantha Jones. Public Relations. very nice. | Sex and the City  (1998) - S03E02 Romance | Video clips by quotes | 5171d3d9 | 紗">
            <a:extLst>
              <a:ext uri="{FF2B5EF4-FFF2-40B4-BE49-F238E27FC236}">
                <a16:creationId xmlns:a16="http://schemas.microsoft.com/office/drawing/2014/main" id="{6CEEFE92-6655-4FC8-90F2-6489FF6414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5" r="25876" b="2"/>
          <a:stretch/>
        </p:blipFill>
        <p:spPr bwMode="auto">
          <a:xfrm>
            <a:off x="7337620" y="2006669"/>
            <a:ext cx="4851332" cy="4851331"/>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YARN | Samantha Jones. Public Relations. very nice. | Sex and the City  (1998) - S03E02 Romance | Video clips by quotes | 5171d3d9 | 紗">
            <a:extLst>
              <a:ext uri="{FF2B5EF4-FFF2-40B4-BE49-F238E27FC236}">
                <a16:creationId xmlns:a16="http://schemas.microsoft.com/office/drawing/2014/main" id="{531CDAA2-9787-4DF4-A52D-F8DB63C5B8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55053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6C9B4-283D-498D-B8B3-2486F9F0CC68}"/>
              </a:ext>
            </a:extLst>
          </p:cNvPr>
          <p:cNvSpPr>
            <a:spLocks noGrp="1"/>
          </p:cNvSpPr>
          <p:nvPr>
            <p:ph type="title"/>
          </p:nvPr>
        </p:nvSpPr>
        <p:spPr/>
        <p:txBody>
          <a:bodyPr/>
          <a:lstStyle/>
          <a:p>
            <a:r>
              <a:rPr lang="el-GR" dirty="0"/>
              <a:t>Δημόσιες σχέσεις – μια παραποιημένη εικόνα…</a:t>
            </a:r>
          </a:p>
        </p:txBody>
      </p:sp>
      <p:sp>
        <p:nvSpPr>
          <p:cNvPr id="3" name="Θέση περιεχομένου 2">
            <a:extLst>
              <a:ext uri="{FF2B5EF4-FFF2-40B4-BE49-F238E27FC236}">
                <a16:creationId xmlns:a16="http://schemas.microsoft.com/office/drawing/2014/main" id="{91CA3F2A-980B-43FA-AA02-B5267B33110F}"/>
              </a:ext>
            </a:extLst>
          </p:cNvPr>
          <p:cNvSpPr>
            <a:spLocks noGrp="1"/>
          </p:cNvSpPr>
          <p:nvPr>
            <p:ph idx="1"/>
          </p:nvPr>
        </p:nvSpPr>
        <p:spPr>
          <a:xfrm>
            <a:off x="457200" y="2096712"/>
            <a:ext cx="7998031" cy="4761287"/>
          </a:xfrm>
        </p:spPr>
        <p:txBody>
          <a:bodyPr/>
          <a:lstStyle/>
          <a:p>
            <a:r>
              <a:rPr lang="el-GR" dirty="0"/>
              <a:t>Όλοι μπορούν δημόσιες σχέσεις (τόσο δημοσιογράφοι όσο και διαφημιστές)…χρειάζεται χρόνος, ικανότητες και γνώσεις για να στηθεί μια καμπάνια δημοσίων σχέσεων.</a:t>
            </a:r>
          </a:p>
          <a:p>
            <a:r>
              <a:rPr lang="el-GR" dirty="0"/>
              <a:t>Οι επαγγελματίες δημοσίων σχέσεων είναι απελπισμένοι για δημοσιότητα…</a:t>
            </a:r>
          </a:p>
          <a:p>
            <a:r>
              <a:rPr lang="el-GR" dirty="0"/>
              <a:t>Οι δημόσιες σχέσεις είναι ΔΩΡΕΑΝ διαφήμιση…</a:t>
            </a:r>
          </a:p>
          <a:p>
            <a:r>
              <a:rPr lang="el-GR" dirty="0"/>
              <a:t>Οι επαγγελματίες στέλνουν μόνο δελτία τύπου…</a:t>
            </a:r>
          </a:p>
          <a:p>
            <a:r>
              <a:rPr lang="el-GR" dirty="0"/>
              <a:t>Η προώθηση νυχτερινών κέντρων…</a:t>
            </a:r>
          </a:p>
          <a:p>
            <a:r>
              <a:rPr lang="el-GR" dirty="0"/>
              <a:t>Μπορούν να κάνουν κάποιον/α διάσημο σε μια μέρα…</a:t>
            </a:r>
          </a:p>
          <a:p>
            <a:r>
              <a:rPr lang="el-GR" dirty="0"/>
              <a:t>Δουλεύουν μόνο με </a:t>
            </a:r>
            <a:r>
              <a:rPr lang="en-US" dirty="0"/>
              <a:t>celebrities…</a:t>
            </a:r>
          </a:p>
          <a:p>
            <a:r>
              <a:rPr lang="el-GR" dirty="0"/>
              <a:t>Δεν είναι πραγματικό επάγγελμα…</a:t>
            </a:r>
          </a:p>
          <a:p>
            <a:endParaRPr lang="el-GR" dirty="0"/>
          </a:p>
          <a:p>
            <a:endParaRPr lang="el-GR" dirty="0"/>
          </a:p>
        </p:txBody>
      </p:sp>
    </p:spTree>
    <p:extLst>
      <p:ext uri="{BB962C8B-B14F-4D97-AF65-F5344CB8AC3E}">
        <p14:creationId xmlns:p14="http://schemas.microsoft.com/office/powerpoint/2010/main" val="216768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8AB0F8-2175-41B7-AC03-1D179442C3F3}"/>
              </a:ext>
            </a:extLst>
          </p:cNvPr>
          <p:cNvSpPr>
            <a:spLocks noGrp="1"/>
          </p:cNvSpPr>
          <p:nvPr>
            <p:ph type="title"/>
          </p:nvPr>
        </p:nvSpPr>
        <p:spPr/>
        <p:txBody>
          <a:bodyPr/>
          <a:lstStyle/>
          <a:p>
            <a:r>
              <a:rPr lang="el-GR" dirty="0"/>
              <a:t>Περισσότερα </a:t>
            </a:r>
            <a:br>
              <a:rPr lang="en-US" dirty="0"/>
            </a:br>
            <a:r>
              <a:rPr lang="el-GR" dirty="0"/>
              <a:t>στερεότυπα…</a:t>
            </a:r>
          </a:p>
        </p:txBody>
      </p:sp>
      <p:pic>
        <p:nvPicPr>
          <p:cNvPr id="2050" name="Picture 2" descr="OUT WITH STEREOTYPES IT IS TIME TO GET IT RIGHT. – Librarians are humans too">
            <a:extLst>
              <a:ext uri="{FF2B5EF4-FFF2-40B4-BE49-F238E27FC236}">
                <a16:creationId xmlns:a16="http://schemas.microsoft.com/office/drawing/2014/main" id="{374CFE29-C5CB-4339-BACE-4B604FB7A2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8032" y="0"/>
            <a:ext cx="73639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5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DBCAA3-DE67-4E3E-AEDD-7197F7815C3D}"/>
              </a:ext>
            </a:extLst>
          </p:cNvPr>
          <p:cNvSpPr>
            <a:spLocks noGrp="1"/>
          </p:cNvSpPr>
          <p:nvPr>
            <p:ph type="title"/>
          </p:nvPr>
        </p:nvSpPr>
        <p:spPr>
          <a:xfrm>
            <a:off x="457199" y="676656"/>
            <a:ext cx="4597559" cy="3063240"/>
          </a:xfrm>
        </p:spPr>
        <p:txBody>
          <a:bodyPr vert="horz" lIns="91440" tIns="45720" rIns="91440" bIns="45720" rtlCol="0" anchor="b">
            <a:normAutofit/>
          </a:bodyPr>
          <a:lstStyle/>
          <a:p>
            <a:r>
              <a:rPr lang="en-US" sz="5400"/>
              <a:t>Περισσότερα στερεότυπα</a:t>
            </a:r>
          </a:p>
        </p:txBody>
      </p:sp>
      <p:pic>
        <p:nvPicPr>
          <p:cNvPr id="1026" name="Picture 2" descr="You Know You Have a PR Professional In Your Life When...">
            <a:extLst>
              <a:ext uri="{FF2B5EF4-FFF2-40B4-BE49-F238E27FC236}">
                <a16:creationId xmlns:a16="http://schemas.microsoft.com/office/drawing/2014/main" id="{6EBBBBB6-7F2C-4876-A317-B52D6CA7D3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4440" y="-38654"/>
            <a:ext cx="6867559" cy="689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3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D9F0BF-7445-4751-9DD9-FB24A7218A98}"/>
              </a:ext>
            </a:extLst>
          </p:cNvPr>
          <p:cNvSpPr>
            <a:spLocks noGrp="1"/>
          </p:cNvSpPr>
          <p:nvPr>
            <p:ph idx="1"/>
          </p:nvPr>
        </p:nvSpPr>
        <p:spPr>
          <a:xfrm>
            <a:off x="362198" y="873554"/>
            <a:ext cx="7685037" cy="5812254"/>
          </a:xfrm>
        </p:spPr>
        <p:txBody>
          <a:bodyPr>
            <a:normAutofit fontScale="92500" lnSpcReduction="10000"/>
          </a:bodyPr>
          <a:lstStyle/>
          <a:p>
            <a:r>
              <a:rPr lang="el-GR" sz="2800" dirty="0"/>
              <a:t>Οι δημόσιες σχέσεις έχουν τη δύναμη να ελέγχουν τη σκέψη του κοινού?</a:t>
            </a:r>
            <a:endParaRPr lang="en-US" sz="2800" dirty="0"/>
          </a:p>
          <a:p>
            <a:endParaRPr lang="el-GR" sz="2800" dirty="0"/>
          </a:p>
          <a:p>
            <a:pPr lvl="1"/>
            <a:r>
              <a:rPr lang="el-GR" sz="2800" dirty="0"/>
              <a:t>Επιλεκτική παρουσίαση και ερμηνεία ενός ζητήματος ώστε να επηρεαστεί η κοινή γνώμη.</a:t>
            </a:r>
            <a:endParaRPr lang="en-US" sz="2800" dirty="0"/>
          </a:p>
          <a:p>
            <a:pPr lvl="1"/>
            <a:endParaRPr lang="el-GR" sz="2800" dirty="0"/>
          </a:p>
          <a:p>
            <a:pPr lvl="1"/>
            <a:r>
              <a:rPr lang="el-GR" sz="2800" dirty="0"/>
              <a:t>Παραποίηση στοιχείων, απόκρυψη δεδομένων και διάδοση ψευδών πληροφοριών.</a:t>
            </a:r>
            <a:endParaRPr lang="en-US" sz="2800" dirty="0"/>
          </a:p>
          <a:p>
            <a:pPr lvl="1"/>
            <a:endParaRPr lang="el-GR" sz="2800" dirty="0"/>
          </a:p>
          <a:p>
            <a:pPr lvl="1"/>
            <a:r>
              <a:rPr lang="el-GR" sz="2800" dirty="0"/>
              <a:t>Εφεύρεση ιστοριών.</a:t>
            </a:r>
            <a:endParaRPr lang="en-US" sz="2800" dirty="0"/>
          </a:p>
          <a:p>
            <a:pPr lvl="1"/>
            <a:endParaRPr lang="el-GR" sz="2800" dirty="0"/>
          </a:p>
          <a:p>
            <a:pPr lvl="1"/>
            <a:r>
              <a:rPr lang="el-GR" sz="2800" dirty="0"/>
              <a:t>Παρουσίαση μισής αλήθειας.</a:t>
            </a:r>
            <a:endParaRPr lang="en-US" sz="2800" dirty="0"/>
          </a:p>
          <a:p>
            <a:pPr lvl="1"/>
            <a:endParaRPr lang="en-US" sz="2800" dirty="0"/>
          </a:p>
          <a:p>
            <a:pPr lvl="1"/>
            <a:r>
              <a:rPr lang="en-US" sz="2800" dirty="0"/>
              <a:t>https://money.howstuffworks.com/10-deceptive-pr-campaigns-in-history.htm</a:t>
            </a:r>
            <a:endParaRPr lang="el-GR" sz="2800" dirty="0"/>
          </a:p>
          <a:p>
            <a:endParaRPr lang="el-GR" sz="2800" dirty="0"/>
          </a:p>
        </p:txBody>
      </p:sp>
    </p:spTree>
    <p:extLst>
      <p:ext uri="{BB962C8B-B14F-4D97-AF65-F5344CB8AC3E}">
        <p14:creationId xmlns:p14="http://schemas.microsoft.com/office/powerpoint/2010/main" val="2639279692"/>
      </p:ext>
    </p:extLst>
  </p:cSld>
  <p:clrMapOvr>
    <a:masterClrMapping/>
  </p:clrMapOvr>
</p:sld>
</file>

<file path=ppt/theme/theme1.xml><?xml version="1.0" encoding="utf-8"?>
<a:theme xmlns:a="http://schemas.openxmlformats.org/drawingml/2006/main" name="TropicVTI">
  <a:themeElements>
    <a:clrScheme name="AnalogousFromRegularSeed_2SEEDS">
      <a:dk1>
        <a:srgbClr val="000000"/>
      </a:dk1>
      <a:lt1>
        <a:srgbClr val="FFFFFF"/>
      </a:lt1>
      <a:dk2>
        <a:srgbClr val="311C24"/>
      </a:dk2>
      <a:lt2>
        <a:srgbClr val="F3F0F1"/>
      </a:lt2>
      <a:accent1>
        <a:srgbClr val="14B4A3"/>
      </a:accent1>
      <a:accent2>
        <a:srgbClr val="20B668"/>
      </a:accent2>
      <a:accent3>
        <a:srgbClr val="29ACE7"/>
      </a:accent3>
      <a:accent4>
        <a:srgbClr val="D5174C"/>
      </a:accent4>
      <a:accent5>
        <a:srgbClr val="E74429"/>
      </a:accent5>
      <a:accent6>
        <a:srgbClr val="D58117"/>
      </a:accent6>
      <a:hlink>
        <a:srgbClr val="C0424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1756</TotalTime>
  <Words>2288</Words>
  <Application>Microsoft Office PowerPoint</Application>
  <PresentationFormat>Widescreen</PresentationFormat>
  <Paragraphs>218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Gill Sans Nova</vt:lpstr>
      <vt:lpstr>NexusSerif</vt:lpstr>
      <vt:lpstr>Open Sans</vt:lpstr>
      <vt:lpstr>TropicVTI</vt:lpstr>
      <vt:lpstr>Δημόσιες Σχέσεις</vt:lpstr>
      <vt:lpstr>H παγκόσμια βιομηχανία των δημοσίων σχέσεων</vt:lpstr>
      <vt:lpstr>Δημόσιες Σχέσεις?</vt:lpstr>
      <vt:lpstr>PowerPoint Presentation</vt:lpstr>
      <vt:lpstr>Δημόσιες σχέσεις – μια παραποιημένη εικόνα…</vt:lpstr>
      <vt:lpstr>Δημόσιες σχέσεις – μια παραποιημένη εικόνα…</vt:lpstr>
      <vt:lpstr>Περισσότερα  στερεότυπα…</vt:lpstr>
      <vt:lpstr>Περισσότερα στερεότυπα</vt:lpstr>
      <vt:lpstr>PowerPoint Presentation</vt:lpstr>
      <vt:lpstr>Ορισμός δημοσίων σχέσεων</vt:lpstr>
      <vt:lpstr>Ευρωπαϊκός ορισμός;</vt:lpstr>
      <vt:lpstr>Vercic and van Ruler (2001)</vt:lpstr>
      <vt:lpstr>Πιο πρόσφατος ορισμός…</vt:lpstr>
      <vt:lpstr>Παραπλανητικός όρος</vt:lpstr>
      <vt:lpstr>Ivy Lee: Ο θρύλος των δημοσίων σχέσεων </vt:lpstr>
      <vt:lpstr>Ivy Lee: Ο θρύλος των δημοσίων σχέσεων </vt:lpstr>
      <vt:lpstr>Ivy Lee</vt:lpstr>
      <vt:lpstr>Διερμηνέας της διοίκησης στο κοινό</vt:lpstr>
      <vt:lpstr>Διερμηνέας του κοινού στη διοίκηση</vt:lpstr>
      <vt:lpstr>Επιπλέον</vt:lpstr>
      <vt:lpstr>KFC καμπάνια εν μέσω πανδημίας</vt:lpstr>
      <vt:lpstr>Κοινό</vt:lpstr>
      <vt:lpstr>PowerPoint Presentation</vt:lpstr>
      <vt:lpstr>Ομάδες κοινού</vt:lpstr>
      <vt:lpstr>Ανάλογα με τη σημασία και τον χρόνο</vt:lpstr>
      <vt:lpstr>Ακόμη δεν έχω καταλάβει τι είναι δημόσιες σχέσεις</vt:lpstr>
      <vt:lpstr>PowerPoint Presentation</vt:lpstr>
      <vt:lpstr>Αρμοδιότητες</vt:lpstr>
      <vt:lpstr>Αρμοδιότητες</vt:lpstr>
      <vt:lpstr>Αρμοδιότητες</vt:lpstr>
      <vt:lpstr>Αρμοδιότητες</vt:lpstr>
      <vt:lpstr>Αρμοδιότητες</vt:lpstr>
      <vt:lpstr>Ικανότητες και γνώσεις</vt:lpstr>
      <vt:lpstr>Άλλα απαραίτητα στοιχεία: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Δημόσιες Σχέσεις</dc:title>
  <dc:creator>AMALIA TRIANTAFYLLIDOU</dc:creator>
  <cp:lastModifiedBy>ΤΡΙΑΝΤΑΦΥΛΛΙΔΟΥ ΑΜΑΛΙΑ</cp:lastModifiedBy>
  <cp:revision>5</cp:revision>
  <dcterms:created xsi:type="dcterms:W3CDTF">2021-10-05T17:15:16Z</dcterms:created>
  <dcterms:modified xsi:type="dcterms:W3CDTF">2023-10-02T13:36:59Z</dcterms:modified>
</cp:coreProperties>
</file>