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9" r:id="rId2"/>
    <p:sldId id="350" r:id="rId3"/>
    <p:sldId id="351" r:id="rId4"/>
    <p:sldId id="352" r:id="rId5"/>
    <p:sldId id="353" r:id="rId6"/>
    <p:sldId id="354" r:id="rId7"/>
    <p:sldId id="355" r:id="rId8"/>
    <p:sldId id="356" r:id="rId9"/>
    <p:sldId id="357" r:id="rId10"/>
    <p:sldId id="358" r:id="rId11"/>
    <p:sldId id="359" r:id="rId12"/>
    <p:sldId id="360" r:id="rId13"/>
    <p:sldId id="361" r:id="rId14"/>
    <p:sldId id="362" r:id="rId15"/>
    <p:sldId id="363" r:id="rId16"/>
    <p:sldId id="364" r:id="rId17"/>
    <p:sldId id="366" r:id="rId18"/>
    <p:sldId id="365" r:id="rId19"/>
    <p:sldId id="367" r:id="rId20"/>
    <p:sldId id="369" r:id="rId21"/>
    <p:sldId id="375" r:id="rId22"/>
    <p:sldId id="370" r:id="rId23"/>
    <p:sldId id="372" r:id="rId24"/>
    <p:sldId id="373" r:id="rId25"/>
    <p:sldId id="374" r:id="rId26"/>
    <p:sldId id="368" r:id="rId27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0000"/>
    <a:srgbClr val="CCFF99"/>
    <a:srgbClr val="33CCFF"/>
    <a:srgbClr val="99FFCC"/>
    <a:srgbClr val="FFFF99"/>
    <a:srgbClr val="FFFF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12" autoAdjust="0"/>
    <p:restoredTop sz="90929"/>
  </p:normalViewPr>
  <p:slideViewPr>
    <p:cSldViewPr>
      <p:cViewPr varScale="1">
        <p:scale>
          <a:sx n="52" d="100"/>
          <a:sy n="52" d="100"/>
        </p:scale>
        <p:origin x="-660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0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3.wmf"/><Relationship Id="rId4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8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28.wmf"/><Relationship Id="rId5" Type="http://schemas.openxmlformats.org/officeDocument/2006/relationships/image" Target="../media/image35.emf"/><Relationship Id="rId4" Type="http://schemas.openxmlformats.org/officeDocument/2006/relationships/image" Target="../media/image34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3.wmf"/><Relationship Id="rId1" Type="http://schemas.openxmlformats.org/officeDocument/2006/relationships/image" Target="../media/image10.wmf"/><Relationship Id="rId4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3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404F1-783B-43B9-9E0D-A267B833AC7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46D12-BDBF-48CB-BBD3-292F579CA3E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FDF28-E929-4EC9-8E09-DAF8FA039C6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Τίτλος, Κείμενο και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ClipArt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45CA7AB-866A-4E7E-8E83-678E2F0D49A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F226B9B-C96F-4AA0-9517-738AB6E4CBD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862F4-DCDB-4712-98D7-7C7FC2B20D4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7BD44-6FFA-49D2-A37A-AAA57479054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22D2F-9CFD-4218-9613-350BC01CA5C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EA44D-72DE-4E27-8AD5-3DDF4973149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9DEFC-86B5-49CD-ACD6-05FF0621265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D1FEE-498B-44FE-A581-05D6A0DC100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CA11B-0942-4319-9C14-2771B65BBEC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427E9-C281-42D7-B936-FF8578BE37E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71D7E3-EFE8-4026-913E-F1A29C8D7520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random/>
    <p:sndAc>
      <p:stSnd>
        <p:snd r:embed="rId15" name="camera.wav"/>
      </p:stSnd>
    </p:sndAc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audio" Target="../media/audio1.wav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audio" Target="../media/audio1.wav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4.emf"/><Relationship Id="rId5" Type="http://schemas.openxmlformats.org/officeDocument/2006/relationships/image" Target="../media/image10.wmf"/><Relationship Id="rId10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audio" Target="../media/audio1.wav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7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audio" Target="../media/audio1.wav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0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audio" Target="../media/audio1.wav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7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audio" Target="../media/audio1.wav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27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26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33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image" Target="../media/image33.wmf"/><Relationship Id="rId3" Type="http://schemas.openxmlformats.org/officeDocument/2006/relationships/audio" Target="../media/audio1.wav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3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32.wmf"/><Relationship Id="rId5" Type="http://schemas.openxmlformats.org/officeDocument/2006/relationships/image" Target="../media/image28.wmf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1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35.emf"/><Relationship Id="rId3" Type="http://schemas.openxmlformats.org/officeDocument/2006/relationships/audio" Target="../media/audio1.wav"/><Relationship Id="rId7" Type="http://schemas.openxmlformats.org/officeDocument/2006/relationships/image" Target="../media/image32.wmf"/><Relationship Id="rId12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34.wmf"/><Relationship Id="rId5" Type="http://schemas.openxmlformats.org/officeDocument/2006/relationships/image" Target="../media/image28.wmf"/><Relationship Id="rId10" Type="http://schemas.openxmlformats.org/officeDocument/2006/relationships/oleObject" Target="../embeddings/oleObject43.bin"/><Relationship Id="rId4" Type="http://schemas.openxmlformats.org/officeDocument/2006/relationships/oleObject" Target="../embeddings/oleObject40.bin"/><Relationship Id="rId9" Type="http://schemas.openxmlformats.org/officeDocument/2006/relationships/image" Target="../media/image33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44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rgbClr val="FFFF99"/>
          </a:solidFill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ΕΛΕΓΧΟΙ ΣΤΑΤΙΣΤΙΚΩΝ ΥΠΟΘΕΣΕΩΝ 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algn="just">
              <a:spcBef>
                <a:spcPct val="10000"/>
              </a:spcBef>
            </a:pP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Η πιο συνηθισμένη στατιστική υπόθεση είναι η λεγόμενη Υπόθεση Μηδέν</a:t>
            </a:r>
            <a:r>
              <a:rPr lang="en-US" b="1">
                <a:solidFill>
                  <a:srgbClr val="000000"/>
                </a:solidFill>
                <a:cs typeface="Times New Roman" pitchFamily="18" charset="0"/>
              </a:rPr>
              <a:t> H</a:t>
            </a:r>
            <a:r>
              <a:rPr lang="en-US" b="1" baseline="-250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. </a:t>
            </a:r>
            <a:endParaRPr lang="en-US" b="1">
              <a:solidFill>
                <a:srgbClr val="000000"/>
              </a:solidFill>
              <a:cs typeface="Times New Roman" pitchFamily="18" charset="0"/>
            </a:endParaRPr>
          </a:p>
          <a:p>
            <a:pPr lvl="1" algn="just">
              <a:spcBef>
                <a:spcPct val="10000"/>
              </a:spcBef>
            </a:pP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Υποθέτουμε ότι η εμφανιζόμενη διαφορά μεταξύ μιας παραμέτρου ενός δείγματος και της αντίστοιχης του πληθυσμού είναι </a:t>
            </a:r>
            <a:endParaRPr lang="en-US" b="1">
              <a:solidFill>
                <a:srgbClr val="000000"/>
              </a:solidFill>
              <a:cs typeface="Times New Roman" pitchFamily="18" charset="0"/>
            </a:endParaRPr>
          </a:p>
          <a:p>
            <a:pPr lvl="2" algn="just">
              <a:spcBef>
                <a:spcPct val="10000"/>
              </a:spcBef>
              <a:buFont typeface="Wingdings" pitchFamily="2" charset="2"/>
              <a:buChar char="Ø"/>
            </a:pPr>
            <a:r>
              <a:rPr lang="el-GR" sz="2800" b="1">
                <a:solidFill>
                  <a:srgbClr val="000000"/>
                </a:solidFill>
                <a:cs typeface="Times New Roman" pitchFamily="18" charset="0"/>
              </a:rPr>
              <a:t>στατιστικά ασήμαντη και </a:t>
            </a:r>
            <a:endParaRPr lang="en-US" sz="2800" b="1">
              <a:solidFill>
                <a:srgbClr val="000000"/>
              </a:solidFill>
              <a:cs typeface="Times New Roman" pitchFamily="18" charset="0"/>
            </a:endParaRPr>
          </a:p>
          <a:p>
            <a:pPr lvl="2" algn="just">
              <a:spcBef>
                <a:spcPct val="10000"/>
              </a:spcBef>
              <a:buFont typeface="Wingdings" pitchFamily="2" charset="2"/>
              <a:buChar char="Ø"/>
            </a:pPr>
            <a:r>
              <a:rPr lang="el-GR" sz="2800" b="1">
                <a:solidFill>
                  <a:srgbClr val="000000"/>
                </a:solidFill>
                <a:cs typeface="Times New Roman" pitchFamily="18" charset="0"/>
              </a:rPr>
              <a:t>οφείλεται στα τυχαία σφάλματα της δειγματοληψίας.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>
              <a:solidFill>
                <a:srgbClr val="000000"/>
              </a:solidFill>
              <a:cs typeface="Times New Roman" pitchFamily="18" charset="0"/>
            </a:endParaRPr>
          </a:p>
          <a:p>
            <a:pPr lvl="2" algn="just">
              <a:spcBef>
                <a:spcPct val="10000"/>
              </a:spcBef>
              <a:buFont typeface="Wingdings" pitchFamily="2" charset="2"/>
              <a:buChar char="Ø"/>
            </a:pP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el-GR" sz="2800" b="1">
                <a:solidFill>
                  <a:srgbClr val="000000"/>
                </a:solidFill>
                <a:cs typeface="Times New Roman" pitchFamily="18" charset="0"/>
              </a:rPr>
              <a:t>ν δεν υπήρχαν τα σφάλματα της δειγματοληψίας, οι δύο παράμετροι θα ήταν ίσες και η διαφορά τους θα ήταν μηδέν. </a:t>
            </a:r>
            <a:endParaRPr lang="en-US" sz="2800" b="1">
              <a:solidFill>
                <a:srgbClr val="000000"/>
              </a:solidFill>
              <a:cs typeface="Times New Roman" pitchFamily="18" charset="0"/>
            </a:endParaRPr>
          </a:p>
          <a:p>
            <a:pPr lvl="2" algn="just">
              <a:spcBef>
                <a:spcPct val="10000"/>
              </a:spcBef>
              <a:buFont typeface="Wingdings" pitchFamily="2" charset="2"/>
              <a:buChar char="Ø"/>
            </a:pPr>
            <a:r>
              <a:rPr lang="el-GR" sz="2800" b="1">
                <a:solidFill>
                  <a:srgbClr val="000000"/>
                </a:solidFill>
                <a:cs typeface="Times New Roman" pitchFamily="18" charset="0"/>
              </a:rPr>
              <a:t>Π</a:t>
            </a: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.x. </a:t>
            </a:r>
            <a:r>
              <a:rPr lang="el-GR" sz="2800" b="1">
                <a:solidFill>
                  <a:srgbClr val="000000"/>
                </a:solidFill>
                <a:cs typeface="Times New Roman" pitchFamily="18" charset="0"/>
              </a:rPr>
              <a:t>: Η</a:t>
            </a:r>
            <a:r>
              <a:rPr lang="el-GR" sz="2800" b="1" baseline="-25000">
                <a:solidFill>
                  <a:srgbClr val="000000"/>
                </a:solidFill>
              </a:rPr>
              <a:t>0</a:t>
            </a:r>
            <a:r>
              <a:rPr lang="el-GR" sz="2800" b="1">
                <a:solidFill>
                  <a:srgbClr val="000000"/>
                </a:solidFill>
                <a:cs typeface="Times New Roman" pitchFamily="18" charset="0"/>
              </a:rPr>
              <a:t> :μ = μ</a:t>
            </a:r>
            <a:r>
              <a:rPr lang="el-GR" sz="2800" b="1" baseline="-25000">
                <a:solidFill>
                  <a:srgbClr val="000000"/>
                </a:solidFill>
              </a:rPr>
              <a:t>0</a:t>
            </a:r>
            <a:endParaRPr lang="el-GR" sz="2800" b="1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/>
          </p:nvPr>
        </p:nvSpPr>
        <p:spPr>
          <a:xfrm>
            <a:off x="0" y="3124200"/>
            <a:ext cx="9144000" cy="3733800"/>
          </a:xfrm>
        </p:spPr>
        <p:txBody>
          <a:bodyPr/>
          <a:lstStyle/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Αν όμως η τιμή Ζ του κριτηρίου ικανοποιεί τη διπλή ανισότητα:</a:t>
            </a:r>
            <a:endParaRPr lang="el-GR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b="1">
                <a:solidFill>
                  <a:srgbClr val="000000"/>
                </a:solidFill>
              </a:rPr>
              <a:t>-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Ζ</a:t>
            </a:r>
            <a:r>
              <a:rPr lang="el-GR" b="1" baseline="-25000">
                <a:solidFill>
                  <a:srgbClr val="000000"/>
                </a:solidFill>
                <a:cs typeface="Times New Roman" pitchFamily="18" charset="0"/>
              </a:rPr>
              <a:t>α/2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>
                <a:solidFill>
                  <a:srgbClr val="000000"/>
                </a:solidFill>
                <a:cs typeface="Times New Roman" pitchFamily="18" charset="0"/>
              </a:rPr>
              <a:t>&lt;Z&lt;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Ζ</a:t>
            </a:r>
            <a:r>
              <a:rPr lang="el-GR" b="1" baseline="-25000">
                <a:solidFill>
                  <a:srgbClr val="000000"/>
                </a:solidFill>
                <a:cs typeface="Times New Roman" pitchFamily="18" charset="0"/>
              </a:rPr>
              <a:t>α/2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b="1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τότε αποδεχόμαστε την υπόθεση Η</a:t>
            </a:r>
            <a:r>
              <a:rPr lang="en-US" b="1" baseline="-250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el-GR"/>
              <a:t> </a:t>
            </a:r>
          </a:p>
          <a:p>
            <a:pPr algn="just"/>
            <a:endParaRPr lang="en-US" sz="2400"/>
          </a:p>
          <a:p>
            <a:pPr algn="just"/>
            <a:r>
              <a:rPr lang="el-GR" sz="2400" b="1"/>
              <a:t>Βιβλιογραφία</a:t>
            </a:r>
            <a:r>
              <a:rPr lang="en-US" sz="2400" b="1"/>
              <a:t>:</a:t>
            </a:r>
            <a:r>
              <a:rPr lang="el-GR" sz="2400" b="1"/>
              <a:t> </a:t>
            </a:r>
            <a:r>
              <a:rPr lang="en-US" sz="2400" b="1"/>
              <a:t>Statistics for business and economics</a:t>
            </a:r>
          </a:p>
          <a:p>
            <a:pPr algn="just"/>
            <a:r>
              <a:rPr lang="en-US" sz="2400" b="1"/>
              <a:t>Anderson Sweeney Williams</a:t>
            </a:r>
            <a:endParaRPr lang="el-GR" sz="2400" b="1"/>
          </a:p>
        </p:txBody>
      </p:sp>
      <p:pic>
        <p:nvPicPr>
          <p:cNvPr id="133123" name="Picture 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0" y="0"/>
            <a:ext cx="9144000" cy="3124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5257800"/>
          </a:xfrm>
        </p:spPr>
        <p:txBody>
          <a:bodyPr/>
          <a:lstStyle/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Στο δίπλευρο κριτήριο ελέγχου, το</a:t>
            </a:r>
            <a:r>
              <a:rPr lang="en-US">
                <a:latin typeface="Courier New" pitchFamily="49" charset="0"/>
                <a:cs typeface="Courier New" pitchFamily="49" charset="0"/>
              </a:rPr>
              <a:t> 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επίπεδο σημαντικότητας α ισοκατανέμεται.</a:t>
            </a:r>
            <a:endParaRPr lang="el-GR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l-GR">
                <a:solidFill>
                  <a:srgbClr val="000000"/>
                </a:solidFill>
              </a:rPr>
              <a:t>Μονόπλευρο </a:t>
            </a:r>
            <a:r>
              <a:rPr lang="en-US">
                <a:solidFill>
                  <a:srgbClr val="000000"/>
                </a:solidFill>
              </a:rPr>
              <a:t>test: </a:t>
            </a:r>
          </a:p>
          <a:p>
            <a:pPr lvl="1" algn="just"/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Σε ορισμένες περιπτώσεις ενδιαφερόμαστε αν μια στατιστική παράμετρος (π.χ. ο μέσος) είναι μικρότερη ή μεγαλύτερη από μια συγκεκριμένη τιμή (έστω μ</a:t>
            </a:r>
            <a:r>
              <a:rPr lang="el-GR" b="1" baseline="-250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).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Στις περιπτώσεις αυτές, οι ελεγχόμενες υποθέσεις είναι:</a:t>
            </a:r>
            <a:endParaRPr lang="en-US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aseline="-25000">
                <a:solidFill>
                  <a:srgbClr val="000000"/>
                </a:solidFill>
                <a:cs typeface="Times New Roman" pitchFamily="18" charset="0"/>
              </a:rPr>
              <a:t>ο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l-GR">
                <a:solidFill>
                  <a:srgbClr val="000000"/>
                </a:solidFill>
              </a:rPr>
              <a:t>μ=μ</a:t>
            </a:r>
            <a:r>
              <a:rPr lang="el-GR" baseline="-25000">
                <a:solidFill>
                  <a:srgbClr val="000000"/>
                </a:solidFill>
              </a:rPr>
              <a:t>0   </a:t>
            </a:r>
            <a:r>
              <a:rPr lang="el-GR">
                <a:solidFill>
                  <a:srgbClr val="000000"/>
                </a:solidFill>
              </a:rPr>
              <a:t>  </a:t>
            </a:r>
            <a:r>
              <a:rPr lang="en-US">
                <a:solidFill>
                  <a:srgbClr val="000000"/>
                </a:solidFill>
              </a:rPr>
              <a:t>      </a:t>
            </a:r>
          </a:p>
          <a:p>
            <a:pPr algn="just"/>
            <a:r>
              <a:rPr lang="el-GR">
                <a:solidFill>
                  <a:srgbClr val="000000"/>
                </a:solidFill>
              </a:rPr>
              <a:t>Η</a:t>
            </a:r>
            <a:r>
              <a:rPr lang="el-GR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: </a:t>
            </a:r>
            <a:r>
              <a:rPr lang="el-GR">
                <a:solidFill>
                  <a:srgbClr val="000000"/>
                </a:solidFill>
              </a:rPr>
              <a:t>μ</a:t>
            </a:r>
            <a:r>
              <a:rPr lang="en-US">
                <a:solidFill>
                  <a:srgbClr val="000000"/>
                </a:solidFill>
              </a:rPr>
              <a:t>&lt;</a:t>
            </a:r>
            <a:r>
              <a:rPr lang="el-GR">
                <a:solidFill>
                  <a:srgbClr val="000000"/>
                </a:solidFill>
              </a:rPr>
              <a:t>μ</a:t>
            </a:r>
            <a:r>
              <a:rPr lang="el-GR" baseline="-25000">
                <a:solidFill>
                  <a:srgbClr val="000000"/>
                </a:solidFill>
              </a:rPr>
              <a:t>0 </a:t>
            </a:r>
            <a:r>
              <a:rPr lang="en-US" baseline="-25000">
                <a:solidFill>
                  <a:srgbClr val="000000"/>
                </a:solidFill>
              </a:rPr>
              <a:t>   </a:t>
            </a:r>
            <a:r>
              <a:rPr lang="el-GR">
                <a:solidFill>
                  <a:srgbClr val="000000"/>
                </a:solidFill>
              </a:rPr>
              <a:t>ή</a:t>
            </a:r>
            <a:endParaRPr lang="el-GR" baseline="-25000">
              <a:solidFill>
                <a:srgbClr val="000000"/>
              </a:solidFill>
            </a:endParaRPr>
          </a:p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aseline="-25000">
                <a:solidFill>
                  <a:srgbClr val="000000"/>
                </a:solidFill>
                <a:cs typeface="Times New Roman" pitchFamily="18" charset="0"/>
              </a:rPr>
              <a:t>ο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l-GR">
                <a:solidFill>
                  <a:srgbClr val="000000"/>
                </a:solidFill>
              </a:rPr>
              <a:t>μ=μ</a:t>
            </a:r>
            <a:r>
              <a:rPr lang="el-GR" baseline="-25000">
                <a:solidFill>
                  <a:srgbClr val="000000"/>
                </a:solidFill>
              </a:rPr>
              <a:t>0   </a:t>
            </a:r>
            <a:r>
              <a:rPr lang="en-US">
                <a:solidFill>
                  <a:srgbClr val="000000"/>
                </a:solidFill>
              </a:rPr>
              <a:t>         </a:t>
            </a:r>
          </a:p>
          <a:p>
            <a:pPr algn="just"/>
            <a:r>
              <a:rPr lang="el-GR">
                <a:solidFill>
                  <a:srgbClr val="000000"/>
                </a:solidFill>
              </a:rPr>
              <a:t>Η</a:t>
            </a:r>
            <a:r>
              <a:rPr lang="el-GR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: </a:t>
            </a:r>
            <a:r>
              <a:rPr lang="el-GR">
                <a:solidFill>
                  <a:srgbClr val="000000"/>
                </a:solidFill>
              </a:rPr>
              <a:t>μ</a:t>
            </a:r>
            <a:r>
              <a:rPr lang="en-US">
                <a:solidFill>
                  <a:srgbClr val="000000"/>
                </a:solidFill>
              </a:rPr>
              <a:t>&gt;</a:t>
            </a:r>
            <a:r>
              <a:rPr lang="el-GR">
                <a:solidFill>
                  <a:srgbClr val="000000"/>
                </a:solidFill>
              </a:rPr>
              <a:t>μ</a:t>
            </a:r>
            <a:r>
              <a:rPr lang="el-GR" baseline="-25000">
                <a:solidFill>
                  <a:srgbClr val="000000"/>
                </a:solidFill>
              </a:rPr>
              <a:t>0</a:t>
            </a:r>
            <a:endParaRPr lang="en-US" baseline="-25000">
              <a:solidFill>
                <a:srgbClr val="000000"/>
              </a:solidFill>
            </a:endParaRPr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6400800" y="1233488"/>
            <a:ext cx="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pic>
        <p:nvPicPr>
          <p:cNvPr id="134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3657600"/>
            <a:ext cx="6477000" cy="3200400"/>
          </a:xfrm>
          <a:prstGeom prst="rect">
            <a:avLst/>
          </a:prstGeom>
          <a:noFill/>
        </p:spPr>
      </p:pic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/>
              <a:t/>
            </a:r>
            <a:br>
              <a:rPr lang="el-GR"/>
            </a:br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E3F4FF"/>
          </a:solidFill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l-GR" b="1"/>
              <a:t>Έλεγχος της διαφοράς δυο μέσων</a:t>
            </a:r>
            <a:r>
              <a:rPr lang="el-GR"/>
              <a:t> 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algn="just"/>
            <a:r>
              <a:rPr lang="en-US" b="1" dirty="0">
                <a:solidFill>
                  <a:srgbClr val="FF0000"/>
                </a:solidFill>
              </a:rPr>
              <a:t>1. </a:t>
            </a:r>
            <a:r>
              <a:rPr lang="el-GR" b="1" dirty="0">
                <a:solidFill>
                  <a:srgbClr val="FF0000"/>
                </a:solidFill>
              </a:rPr>
              <a:t>Όταν τα δείγματα είναι μεγάλα και ανεξάρτητα </a:t>
            </a:r>
          </a:p>
          <a:p>
            <a:pPr lvl="1" algn="just"/>
            <a:r>
              <a:rPr lang="el-GR" b="1" dirty="0">
                <a:solidFill>
                  <a:schemeClr val="accent2"/>
                </a:solidFill>
              </a:rPr>
              <a:t>Γνωστές οι διακυμάνσεις σ</a:t>
            </a:r>
            <a:r>
              <a:rPr lang="el-GR" b="1" baseline="-25000" dirty="0">
                <a:solidFill>
                  <a:schemeClr val="accent2"/>
                </a:solidFill>
              </a:rPr>
              <a:t>1</a:t>
            </a:r>
            <a:r>
              <a:rPr lang="el-GR" b="1" baseline="30000" dirty="0">
                <a:solidFill>
                  <a:schemeClr val="accent2"/>
                </a:solidFill>
              </a:rPr>
              <a:t>2</a:t>
            </a:r>
            <a:r>
              <a:rPr lang="el-GR" b="1" dirty="0">
                <a:solidFill>
                  <a:schemeClr val="accent2"/>
                </a:solidFill>
              </a:rPr>
              <a:t> και σ</a:t>
            </a:r>
            <a:r>
              <a:rPr lang="el-GR" b="1" baseline="-25000" dirty="0">
                <a:solidFill>
                  <a:schemeClr val="accent2"/>
                </a:solidFill>
              </a:rPr>
              <a:t>2</a:t>
            </a:r>
            <a:r>
              <a:rPr lang="el-GR" b="1" baseline="30000" dirty="0">
                <a:solidFill>
                  <a:schemeClr val="accent2"/>
                </a:solidFill>
              </a:rPr>
              <a:t>2</a:t>
            </a:r>
            <a:r>
              <a:rPr lang="el-GR" b="1" baseline="30000" dirty="0">
                <a:solidFill>
                  <a:srgbClr val="FF0000"/>
                </a:solidFill>
              </a:rPr>
              <a:t> </a:t>
            </a:r>
          </a:p>
          <a:p>
            <a:pPr algn="just"/>
            <a:r>
              <a:rPr lang="el-GR" sz="2800" b="1" dirty="0"/>
              <a:t>Υποθέτουμε ότι επιλέγουμε τυχαία δυο δείγματα με μεγέθη </a:t>
            </a:r>
            <a:r>
              <a:rPr lang="en-US" sz="2800" b="1" dirty="0"/>
              <a:t>n</a:t>
            </a:r>
            <a:r>
              <a:rPr lang="en-US" sz="2800" b="1" baseline="-25000" dirty="0"/>
              <a:t>1</a:t>
            </a:r>
            <a:r>
              <a:rPr lang="en-US" sz="2800" b="1" dirty="0"/>
              <a:t> , n</a:t>
            </a:r>
            <a:r>
              <a:rPr lang="en-US" sz="2800" b="1" baseline="-25000" dirty="0"/>
              <a:t>2</a:t>
            </a:r>
            <a:r>
              <a:rPr lang="en-US" sz="2800" b="1" dirty="0"/>
              <a:t> </a:t>
            </a:r>
            <a:r>
              <a:rPr lang="el-GR" sz="2800" b="1" dirty="0"/>
              <a:t>&gt;30 </a:t>
            </a:r>
            <a:r>
              <a:rPr lang="el-GR" sz="2800" b="1" dirty="0" err="1"/>
              <a:t>αντίστοιχα,από</a:t>
            </a:r>
            <a:r>
              <a:rPr lang="el-GR" sz="2800" b="1" dirty="0"/>
              <a:t> δυο πληθυσμούς</a:t>
            </a:r>
          </a:p>
          <a:p>
            <a:pPr lvl="1" algn="just"/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Αν τα μεγέθη των δειγμάτων είναι αρκετά μεγάλα</a:t>
            </a:r>
            <a:br>
              <a:rPr lang="el-GR" b="1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b="1" dirty="0">
                <a:solidFill>
                  <a:srgbClr val="000000"/>
                </a:solidFill>
              </a:rPr>
              <a:t>n</a:t>
            </a:r>
            <a:r>
              <a:rPr lang="en-US" b="1" baseline="-25000" dirty="0">
                <a:solidFill>
                  <a:srgbClr val="000000"/>
                </a:solidFill>
              </a:rPr>
              <a:t>1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n</a:t>
            </a:r>
            <a:r>
              <a:rPr lang="el-GR" b="1" i="1" baseline="-30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l-GR" b="1" i="1" dirty="0">
                <a:solidFill>
                  <a:srgbClr val="000000"/>
                </a:solidFill>
                <a:cs typeface="Times New Roman" pitchFamily="18" charset="0"/>
              </a:rPr>
              <a:t> &gt;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30), τότε η κατανομή δειγματοληψίας  της  διαφοράς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                 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θα είναι κανονική </a:t>
            </a:r>
            <a:endParaRPr lang="el-GR" b="1" dirty="0">
              <a:solidFill>
                <a:srgbClr val="000000"/>
              </a:solidFill>
            </a:endParaRP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Ο έλεγχος στην περίπτωση αυτή γίνεται με </a:t>
            </a:r>
            <a:endParaRPr lang="en-US" b="1" dirty="0">
              <a:solidFill>
                <a:srgbClr val="000000"/>
              </a:solidFill>
            </a:endParaRPr>
          </a:p>
          <a:p>
            <a:pPr algn="just"/>
            <a:endParaRPr lang="el-GR" sz="2800" b="1" dirty="0"/>
          </a:p>
          <a:p>
            <a:pPr algn="just"/>
            <a:endParaRPr lang="el-GR" sz="2800" b="1" dirty="0"/>
          </a:p>
        </p:txBody>
      </p:sp>
      <p:graphicFrame>
        <p:nvGraphicFramePr>
          <p:cNvPr id="135172" name="Object 4"/>
          <p:cNvGraphicFramePr>
            <a:graphicFrameLocks noChangeAspect="1"/>
          </p:cNvGraphicFramePr>
          <p:nvPr/>
        </p:nvGraphicFramePr>
        <p:xfrm>
          <a:off x="2438400" y="3886200"/>
          <a:ext cx="144780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76" name="Εξίσωση" r:id="rId4" imgW="507960" imgH="241200" progId="Equation.3">
                  <p:embed/>
                </p:oleObj>
              </mc:Choice>
              <mc:Fallback>
                <p:oleObj name="Εξίσωση" r:id="rId4" imgW="50796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886200"/>
                        <a:ext cx="1447800" cy="56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3" name="Object 5"/>
          <p:cNvGraphicFramePr>
            <a:graphicFrameLocks noChangeAspect="1"/>
          </p:cNvGraphicFramePr>
          <p:nvPr/>
        </p:nvGraphicFramePr>
        <p:xfrm>
          <a:off x="1066800" y="4953000"/>
          <a:ext cx="4495800" cy="174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77" name="Εξίσωση" r:id="rId6" imgW="1498320" imgH="711000" progId="Equation.3">
                  <p:embed/>
                </p:oleObj>
              </mc:Choice>
              <mc:Fallback>
                <p:oleObj name="Εξίσωση" r:id="rId6" imgW="1498320" imgH="711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953000"/>
                        <a:ext cx="4495800" cy="174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E3F4FF"/>
          </a:solidFill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l-GR" b="1"/>
              <a:t>Έλεγχος της διαφοράς δυο μέσων</a:t>
            </a:r>
            <a:r>
              <a:rPr lang="el-GR"/>
              <a:t> 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algn="just"/>
            <a:r>
              <a:rPr lang="el-GR" b="1">
                <a:solidFill>
                  <a:srgbClr val="000000"/>
                </a:solidFill>
              </a:rPr>
              <a:t>Έστω ότι επιθυμούμε να ελέγξουμε την υπόθεση ότι τα δυο δείγματα προέρχονται από πληθυσμούς με ίσους μέσους </a:t>
            </a:r>
          </a:p>
          <a:p>
            <a:pPr algn="just"/>
            <a:r>
              <a:rPr lang="el-GR" b="1">
                <a:solidFill>
                  <a:srgbClr val="000000"/>
                </a:solidFill>
              </a:rPr>
              <a:t>Ο έλεγχος γίνεται με  Η</a:t>
            </a:r>
            <a:r>
              <a:rPr lang="el-GR" b="1" baseline="-25000">
                <a:solidFill>
                  <a:srgbClr val="000000"/>
                </a:solidFill>
              </a:rPr>
              <a:t>0</a:t>
            </a:r>
            <a:r>
              <a:rPr lang="en-US" b="1">
                <a:solidFill>
                  <a:srgbClr val="000000"/>
                </a:solidFill>
              </a:rPr>
              <a:t>:</a:t>
            </a:r>
            <a:r>
              <a:rPr lang="el-GR" b="1">
                <a:solidFill>
                  <a:srgbClr val="000000"/>
                </a:solidFill>
              </a:rPr>
              <a:t> 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>
                <a:solidFill>
                  <a:srgbClr val="000000"/>
                </a:solidFill>
              </a:rPr>
              <a:t>1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 = μ</a:t>
            </a:r>
            <a:r>
              <a:rPr lang="el-GR" sz="3600" b="1" baseline="-25000">
                <a:solidFill>
                  <a:srgbClr val="000000"/>
                </a:solidFill>
              </a:rPr>
              <a:t>2</a:t>
            </a:r>
            <a:r>
              <a:rPr lang="el-GR" sz="2800">
                <a:latin typeface="Tahoma" pitchFamily="34" charset="0"/>
                <a:cs typeface="Tahoma" pitchFamily="34" charset="0"/>
              </a:rPr>
              <a:t>, </a:t>
            </a:r>
            <a:r>
              <a:rPr lang="en-US" sz="2800">
                <a:latin typeface="Tahoma" pitchFamily="34" charset="0"/>
                <a:cs typeface="Tahoma" pitchFamily="34" charset="0"/>
              </a:rPr>
              <a:t>    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>
                <a:solidFill>
                  <a:srgbClr val="000000"/>
                </a:solidFill>
              </a:rPr>
              <a:t>1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>
                <a:solidFill>
                  <a:srgbClr val="000000"/>
                </a:solidFill>
              </a:rPr>
              <a:t>1</a:t>
            </a:r>
            <a:r>
              <a:rPr lang="el-GR" b="1">
                <a:solidFill>
                  <a:srgbClr val="000000"/>
                </a:solidFill>
              </a:rPr>
              <a:t> </a:t>
            </a:r>
            <a:r>
              <a:rPr lang="el-GR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≠</a:t>
            </a:r>
            <a:r>
              <a:rPr lang="el-GR" b="1">
                <a:solidFill>
                  <a:srgbClr val="000000"/>
                </a:solidFill>
              </a:rPr>
              <a:t> 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>
                <a:solidFill>
                  <a:srgbClr val="000000"/>
                </a:solidFill>
              </a:rPr>
              <a:t>2</a:t>
            </a:r>
            <a:r>
              <a:rPr lang="el-GR" sz="2800">
                <a:latin typeface="Tahoma" pitchFamily="34" charset="0"/>
                <a:cs typeface="Tahoma" pitchFamily="34" charset="0"/>
              </a:rPr>
              <a:t> </a:t>
            </a:r>
            <a:r>
              <a:rPr lang="el-GR" sz="2800">
                <a:latin typeface="Tahoma" pitchFamily="34" charset="0"/>
              </a:rPr>
              <a:t>είναι ισοδύναμος με </a:t>
            </a:r>
            <a:r>
              <a:rPr lang="el-GR" b="1">
                <a:solidFill>
                  <a:srgbClr val="000000"/>
                </a:solidFill>
              </a:rPr>
              <a:t>Η</a:t>
            </a:r>
            <a:r>
              <a:rPr lang="el-GR" b="1" baseline="-25000">
                <a:solidFill>
                  <a:srgbClr val="000000"/>
                </a:solidFill>
              </a:rPr>
              <a:t>0</a:t>
            </a:r>
            <a:r>
              <a:rPr lang="en-US" b="1">
                <a:solidFill>
                  <a:srgbClr val="000000"/>
                </a:solidFill>
              </a:rPr>
              <a:t>:</a:t>
            </a:r>
            <a:r>
              <a:rPr lang="el-GR" b="1">
                <a:solidFill>
                  <a:srgbClr val="000000"/>
                </a:solidFill>
              </a:rPr>
              <a:t> 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>
                <a:solidFill>
                  <a:srgbClr val="000000"/>
                </a:solidFill>
              </a:rPr>
              <a:t>1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3600" b="1">
                <a:solidFill>
                  <a:srgbClr val="000000"/>
                </a:solidFill>
              </a:rPr>
              <a:t>-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 μ</a:t>
            </a:r>
            <a:r>
              <a:rPr lang="el-GR" sz="3600" b="1" baseline="-25000">
                <a:solidFill>
                  <a:srgbClr val="000000"/>
                </a:solidFill>
              </a:rPr>
              <a:t>2</a:t>
            </a:r>
            <a:r>
              <a:rPr lang="el-GR" sz="2800">
                <a:latin typeface="Tahoma" pitchFamily="34" charset="0"/>
              </a:rPr>
              <a:t>=0</a:t>
            </a:r>
            <a:r>
              <a:rPr lang="el-GR" sz="2800">
                <a:latin typeface="Tahoma" pitchFamily="34" charset="0"/>
                <a:cs typeface="Tahoma" pitchFamily="34" charset="0"/>
              </a:rPr>
              <a:t> </a:t>
            </a:r>
            <a:r>
              <a:rPr lang="en-US" sz="2800">
                <a:latin typeface="Tahoma" pitchFamily="34" charset="0"/>
                <a:cs typeface="Tahoma" pitchFamily="34" charset="0"/>
              </a:rPr>
              <a:t>    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>
                <a:solidFill>
                  <a:srgbClr val="000000"/>
                </a:solidFill>
              </a:rPr>
              <a:t>1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>
                <a:solidFill>
                  <a:srgbClr val="000000"/>
                </a:solidFill>
              </a:rPr>
              <a:t>1</a:t>
            </a:r>
            <a:r>
              <a:rPr lang="el-GR" b="1">
                <a:solidFill>
                  <a:srgbClr val="000000"/>
                </a:solidFill>
              </a:rPr>
              <a:t> - 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>
                <a:solidFill>
                  <a:srgbClr val="000000"/>
                </a:solidFill>
              </a:rPr>
              <a:t>2</a:t>
            </a:r>
            <a:r>
              <a:rPr lang="el-GR" sz="2800">
                <a:latin typeface="Tahoma" pitchFamily="34" charset="0"/>
                <a:cs typeface="Tahoma" pitchFamily="34" charset="0"/>
              </a:rPr>
              <a:t> </a:t>
            </a:r>
            <a:r>
              <a:rPr lang="el-GR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≠</a:t>
            </a:r>
            <a:r>
              <a:rPr lang="el-GR" b="1">
                <a:solidFill>
                  <a:srgbClr val="000000"/>
                </a:solidFill>
              </a:rPr>
              <a:t>0</a:t>
            </a:r>
            <a:endParaRPr lang="en-US" b="1">
              <a:solidFill>
                <a:srgbClr val="000000"/>
              </a:solidFill>
            </a:endParaRPr>
          </a:p>
          <a:p>
            <a:pPr algn="just"/>
            <a:endParaRPr lang="el-GR" sz="2800" b="1"/>
          </a:p>
          <a:p>
            <a:pPr algn="just"/>
            <a:endParaRPr lang="el-GR" sz="2800" b="1"/>
          </a:p>
        </p:txBody>
      </p:sp>
      <p:graphicFrame>
        <p:nvGraphicFramePr>
          <p:cNvPr id="136197" name="Object 5"/>
          <p:cNvGraphicFramePr>
            <a:graphicFrameLocks noChangeAspect="1"/>
          </p:cNvGraphicFramePr>
          <p:nvPr/>
        </p:nvGraphicFramePr>
        <p:xfrm>
          <a:off x="142875" y="4343400"/>
          <a:ext cx="4878388" cy="158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01" name="Εξίσωση" r:id="rId4" imgW="1523880" imgH="495000" progId="Equation.3">
                  <p:embed/>
                </p:oleObj>
              </mc:Choice>
              <mc:Fallback>
                <p:oleObj name="Εξίσωση" r:id="rId4" imgW="1523880" imgH="495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4343400"/>
                        <a:ext cx="4878388" cy="158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198" name="Object 6"/>
          <p:cNvGraphicFramePr>
            <a:graphicFrameLocks noChangeAspect="1"/>
          </p:cNvGraphicFramePr>
          <p:nvPr/>
        </p:nvGraphicFramePr>
        <p:xfrm>
          <a:off x="5105400" y="4572000"/>
          <a:ext cx="3295650" cy="135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02" name="Εξίσωση" r:id="rId6" imgW="1206360" imgH="495000" progId="Equation.3">
                  <p:embed/>
                </p:oleObj>
              </mc:Choice>
              <mc:Fallback>
                <p:oleObj name="Εξίσωση" r:id="rId6" imgW="1206360" imgH="4950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572000"/>
                        <a:ext cx="3295650" cy="13541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/>
            <a:r>
              <a:rPr lang="el-GR" sz="2800" b="1" dirty="0"/>
              <a:t>Από δυο πληθυσμούς επιλέξαμε τυχαία δυο ανεξάρτητα δείγματα μεγέθους </a:t>
            </a:r>
            <a:r>
              <a:rPr lang="en-US" sz="2800" b="1" dirty="0"/>
              <a:t>n</a:t>
            </a:r>
            <a:r>
              <a:rPr lang="en-US" sz="2800" b="1" baseline="-25000" dirty="0"/>
              <a:t>1</a:t>
            </a:r>
            <a:r>
              <a:rPr lang="en-US" sz="2800" b="1" dirty="0"/>
              <a:t>=100</a:t>
            </a:r>
            <a:r>
              <a:rPr lang="en-US" sz="2800" b="1" baseline="-25000" dirty="0"/>
              <a:t> </a:t>
            </a:r>
            <a:r>
              <a:rPr lang="el-GR" sz="2800" b="1" dirty="0"/>
              <a:t>και </a:t>
            </a:r>
            <a:r>
              <a:rPr lang="en-US" sz="2800" b="1" dirty="0"/>
              <a:t>n</a:t>
            </a:r>
            <a:r>
              <a:rPr lang="en-US" sz="2800" b="1" baseline="-25000" dirty="0"/>
              <a:t>2</a:t>
            </a:r>
            <a:r>
              <a:rPr lang="en-US" sz="2800" b="1" dirty="0"/>
              <a:t>=100 </a:t>
            </a:r>
            <a:r>
              <a:rPr lang="el-GR" sz="2800" b="1" dirty="0"/>
              <a:t>αντίστοιχα. Αν οι διακυμάνσεις των δυο πληθυσμών είναι σ</a:t>
            </a:r>
            <a:r>
              <a:rPr lang="el-GR" sz="2800" b="1" baseline="-25000" dirty="0"/>
              <a:t>1</a:t>
            </a:r>
            <a:r>
              <a:rPr lang="el-GR" sz="2800" b="1" baseline="30000" dirty="0"/>
              <a:t>2</a:t>
            </a:r>
            <a:r>
              <a:rPr lang="el-GR" sz="2800" b="1" dirty="0"/>
              <a:t>=400 και σ</a:t>
            </a:r>
            <a:r>
              <a:rPr lang="el-GR" sz="2800" b="1" baseline="-25000" dirty="0"/>
              <a:t>2</a:t>
            </a:r>
            <a:r>
              <a:rPr lang="el-GR" sz="2800" b="1" baseline="30000" dirty="0"/>
              <a:t>2</a:t>
            </a:r>
            <a:r>
              <a:rPr lang="el-GR" sz="2800" b="1" dirty="0"/>
              <a:t>=900 και οι δειγματικοί μέσοι </a:t>
            </a:r>
            <a:r>
              <a:rPr lang="en-US" sz="2800" b="1" dirty="0"/>
              <a:t>493 </a:t>
            </a:r>
            <a:r>
              <a:rPr lang="el-GR" sz="2800" b="1" dirty="0"/>
              <a:t>και 517 αντίστοιχα. </a:t>
            </a:r>
          </a:p>
          <a:p>
            <a:pPr algn="just"/>
            <a:r>
              <a:rPr lang="el-GR" sz="2800" b="1" dirty="0"/>
              <a:t>Να ελεγχθεί αν οι δυο πληθυσμοί έχουν ίσες μέσες τιμές με α=0,05</a:t>
            </a: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0</a:t>
            </a:r>
            <a:r>
              <a:rPr lang="en-US" b="1" dirty="0">
                <a:solidFill>
                  <a:srgbClr val="000000"/>
                </a:solidFill>
              </a:rPr>
              <a:t>: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>
                <a:solidFill>
                  <a:srgbClr val="000000"/>
                </a:solidFill>
              </a:rPr>
              <a:t>1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= μ</a:t>
            </a:r>
            <a:r>
              <a:rPr lang="el-GR" sz="3600" b="1" baseline="-25000" dirty="0">
                <a:solidFill>
                  <a:srgbClr val="000000"/>
                </a:solidFill>
              </a:rPr>
              <a:t>2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  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≠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 dirty="0">
                <a:solidFill>
                  <a:srgbClr val="000000"/>
                </a:solidFill>
              </a:rPr>
              <a:t>2   </a:t>
            </a: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σ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baseline="30000" dirty="0">
                <a:solidFill>
                  <a:srgbClr val="000000"/>
                </a:solidFill>
              </a:rPr>
              <a:t>2</a:t>
            </a:r>
            <a:r>
              <a:rPr lang="el-GR" b="1" dirty="0">
                <a:solidFill>
                  <a:srgbClr val="000000"/>
                </a:solidFill>
              </a:rPr>
              <a:t>=400    </a:t>
            </a:r>
            <a:r>
              <a:rPr lang="el-GR" b="1" dirty="0" smtClean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</a:rPr>
              <a:t>σ</a:t>
            </a:r>
            <a:r>
              <a:rPr lang="el-GR" b="1" baseline="-25000" dirty="0">
                <a:solidFill>
                  <a:srgbClr val="000000"/>
                </a:solidFill>
              </a:rPr>
              <a:t>2</a:t>
            </a:r>
            <a:r>
              <a:rPr lang="el-GR" b="1" baseline="30000" dirty="0">
                <a:solidFill>
                  <a:srgbClr val="000000"/>
                </a:solidFill>
              </a:rPr>
              <a:t>2</a:t>
            </a:r>
            <a:r>
              <a:rPr lang="el-GR" b="1" dirty="0">
                <a:solidFill>
                  <a:srgbClr val="000000"/>
                </a:solidFill>
              </a:rPr>
              <a:t>=900 </a:t>
            </a: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Η </a:t>
            </a:r>
            <a:r>
              <a:rPr lang="el-GR" b="1" dirty="0" smtClean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</a:rPr>
              <a:t>μεταβλητή                 </a:t>
            </a:r>
            <a:r>
              <a:rPr lang="el-GR" b="1" dirty="0" smtClean="0">
                <a:solidFill>
                  <a:srgbClr val="000000"/>
                </a:solidFill>
              </a:rPr>
              <a:t>                    ακολουθεί </a:t>
            </a:r>
            <a:r>
              <a:rPr lang="el-GR" b="1" dirty="0">
                <a:solidFill>
                  <a:srgbClr val="000000"/>
                </a:solidFill>
              </a:rPr>
              <a:t>την Ν(0,1) </a:t>
            </a: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Η τυπική απόκλιση είναι ίση </a:t>
            </a:r>
            <a:endParaRPr lang="el-GR" dirty="0"/>
          </a:p>
          <a:p>
            <a:pPr algn="just"/>
            <a:endParaRPr lang="el-GR" dirty="0"/>
          </a:p>
        </p:txBody>
      </p:sp>
      <p:graphicFrame>
        <p:nvGraphicFramePr>
          <p:cNvPr id="137219" name="Object 3"/>
          <p:cNvGraphicFramePr>
            <a:graphicFrameLocks noChangeAspect="1"/>
          </p:cNvGraphicFramePr>
          <p:nvPr/>
        </p:nvGraphicFramePr>
        <p:xfrm>
          <a:off x="5334000" y="2743200"/>
          <a:ext cx="34813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7" name="Εξίσωση" r:id="rId4" imgW="1282680" imgH="241200" progId="Equation.3">
                  <p:embed/>
                </p:oleObj>
              </mc:Choice>
              <mc:Fallback>
                <p:oleObj name="Εξίσωση" r:id="rId4" imgW="12826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743200"/>
                        <a:ext cx="3481388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1" name="Object 5"/>
          <p:cNvGraphicFramePr>
            <a:graphicFrameLocks noChangeAspect="1"/>
          </p:cNvGraphicFramePr>
          <p:nvPr/>
        </p:nvGraphicFramePr>
        <p:xfrm>
          <a:off x="914400" y="5562600"/>
          <a:ext cx="686911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8" name="Εξίσωση" r:id="rId6" imgW="2514600" imgH="495000" progId="Equation.3">
                  <p:embed/>
                </p:oleObj>
              </mc:Choice>
              <mc:Fallback>
                <p:oleObj name="Εξίσωση" r:id="rId6" imgW="2514600" imgH="495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562600"/>
                        <a:ext cx="6869113" cy="12954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7222" name="AutoShape 6"/>
          <p:cNvSpPr>
            <a:spLocks noChangeArrowheads="1"/>
          </p:cNvSpPr>
          <p:nvPr/>
        </p:nvSpPr>
        <p:spPr bwMode="auto">
          <a:xfrm>
            <a:off x="7848600" y="54102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137223" name="Object 7"/>
          <p:cNvGraphicFramePr>
            <a:graphicFrameLocks noChangeAspect="1"/>
          </p:cNvGraphicFramePr>
          <p:nvPr/>
        </p:nvGraphicFramePr>
        <p:xfrm>
          <a:off x="3286116" y="3786190"/>
          <a:ext cx="3857652" cy="1373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9" name="Εξίσωση" r:id="rId8" imgW="4878360" imgH="1587600" progId="Equation.3">
                  <p:embed/>
                </p:oleObj>
              </mc:Choice>
              <mc:Fallback>
                <p:oleObj name="Εξίσωση" r:id="rId8" imgW="4878360" imgH="1587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6" y="3786190"/>
                        <a:ext cx="3857652" cy="13731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5286388"/>
          </a:xfrm>
        </p:spPr>
        <p:txBody>
          <a:bodyPr/>
          <a:lstStyle/>
          <a:p>
            <a:pPr algn="just"/>
            <a:r>
              <a:rPr lang="el-GR" b="1" dirty="0">
                <a:solidFill>
                  <a:srgbClr val="000000"/>
                </a:solidFill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0</a:t>
            </a:r>
            <a:r>
              <a:rPr lang="en-US" b="1" dirty="0">
                <a:solidFill>
                  <a:srgbClr val="000000"/>
                </a:solidFill>
              </a:rPr>
              <a:t>: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>
                <a:solidFill>
                  <a:srgbClr val="000000"/>
                </a:solidFill>
              </a:rPr>
              <a:t>1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= μ</a:t>
            </a:r>
            <a:r>
              <a:rPr lang="el-GR" sz="3600" b="1" baseline="-25000" dirty="0">
                <a:solidFill>
                  <a:srgbClr val="000000"/>
                </a:solidFill>
              </a:rPr>
              <a:t>2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  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≠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 dirty="0">
                <a:solidFill>
                  <a:srgbClr val="000000"/>
                </a:solidFill>
              </a:rPr>
              <a:t>2   </a:t>
            </a: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σ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baseline="30000" dirty="0">
                <a:solidFill>
                  <a:srgbClr val="000000"/>
                </a:solidFill>
              </a:rPr>
              <a:t>2</a:t>
            </a:r>
            <a:r>
              <a:rPr lang="el-GR" b="1" dirty="0">
                <a:solidFill>
                  <a:srgbClr val="000000"/>
                </a:solidFill>
              </a:rPr>
              <a:t>=400             σ</a:t>
            </a:r>
            <a:r>
              <a:rPr lang="el-GR" b="1" baseline="-25000" dirty="0">
                <a:solidFill>
                  <a:srgbClr val="000000"/>
                </a:solidFill>
              </a:rPr>
              <a:t>2</a:t>
            </a:r>
            <a:r>
              <a:rPr lang="el-GR" b="1" baseline="30000" dirty="0">
                <a:solidFill>
                  <a:srgbClr val="000000"/>
                </a:solidFill>
              </a:rPr>
              <a:t>2</a:t>
            </a:r>
            <a:r>
              <a:rPr lang="el-GR" b="1" dirty="0">
                <a:solidFill>
                  <a:srgbClr val="000000"/>
                </a:solidFill>
              </a:rPr>
              <a:t>=900 </a:t>
            </a:r>
          </a:p>
          <a:p>
            <a:r>
              <a:rPr lang="el-GR" dirty="0"/>
              <a:t>α</a:t>
            </a:r>
            <a:r>
              <a:rPr lang="en-US" dirty="0"/>
              <a:t>=</a:t>
            </a:r>
            <a:r>
              <a:rPr lang="el-GR" dirty="0"/>
              <a:t>0,05  </a:t>
            </a:r>
            <a:r>
              <a:rPr lang="el-GR" dirty="0" smtClean="0"/>
              <a:t>α/2=0,</a:t>
            </a:r>
            <a:r>
              <a:rPr lang="en-US" dirty="0" smtClean="0"/>
              <a:t>025  </a:t>
            </a:r>
            <a:r>
              <a:rPr lang="el-GR" dirty="0" smtClean="0"/>
              <a:t>1-0,025=0,975    </a:t>
            </a:r>
            <a:r>
              <a:rPr lang="el-GR" dirty="0"/>
              <a:t>Ζ</a:t>
            </a:r>
            <a:r>
              <a:rPr lang="el-GR" baseline="-25000" dirty="0"/>
              <a:t>α/2</a:t>
            </a:r>
            <a:r>
              <a:rPr lang="el-GR" dirty="0"/>
              <a:t>=1,96</a:t>
            </a:r>
          </a:p>
          <a:p>
            <a:r>
              <a:rPr lang="el-GR" sz="2800" dirty="0"/>
              <a:t>Διάστημα αποδοχής</a:t>
            </a:r>
            <a:r>
              <a:rPr lang="el-GR" dirty="0"/>
              <a:t>   -Ζ</a:t>
            </a:r>
            <a:r>
              <a:rPr lang="el-GR" baseline="-25000" dirty="0"/>
              <a:t>α/2</a:t>
            </a:r>
            <a:r>
              <a:rPr lang="el-GR" dirty="0"/>
              <a:t>&lt;Ζ&lt; Ζ</a:t>
            </a:r>
            <a:r>
              <a:rPr lang="el-GR" baseline="-25000" dirty="0"/>
              <a:t>α/2 </a:t>
            </a:r>
            <a:r>
              <a:rPr lang="el-GR" dirty="0">
                <a:sym typeface="Wingdings" pitchFamily="2" charset="2"/>
              </a:rPr>
              <a:t> </a:t>
            </a:r>
            <a:r>
              <a:rPr lang="el-GR" dirty="0"/>
              <a:t>-1,96&lt;Ζ&lt; 1,96</a:t>
            </a:r>
            <a:r>
              <a:rPr lang="el-GR" baseline="-25000" dirty="0"/>
              <a:t> </a:t>
            </a:r>
            <a:endParaRPr lang="el-GR" b="1" dirty="0">
              <a:solidFill>
                <a:srgbClr val="000000"/>
              </a:solidFill>
            </a:endParaRPr>
          </a:p>
          <a:p>
            <a:pPr algn="just"/>
            <a:endParaRPr lang="el-GR" b="1" dirty="0">
              <a:solidFill>
                <a:srgbClr val="000000"/>
              </a:solidFill>
            </a:endParaRPr>
          </a:p>
          <a:p>
            <a:pPr algn="just"/>
            <a:endParaRPr lang="el-GR" b="1" dirty="0">
              <a:solidFill>
                <a:srgbClr val="000000"/>
              </a:solidFill>
            </a:endParaRPr>
          </a:p>
          <a:p>
            <a:pPr algn="just"/>
            <a:endParaRPr lang="el-GR" dirty="0"/>
          </a:p>
        </p:txBody>
      </p:sp>
      <p:graphicFrame>
        <p:nvGraphicFramePr>
          <p:cNvPr id="138243" name="Object 3"/>
          <p:cNvGraphicFramePr>
            <a:graphicFrameLocks noChangeAspect="1"/>
          </p:cNvGraphicFramePr>
          <p:nvPr/>
        </p:nvGraphicFramePr>
        <p:xfrm>
          <a:off x="5257800" y="0"/>
          <a:ext cx="34813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4" name="Εξίσωση" r:id="rId4" imgW="1282680" imgH="241200" progId="Equation.3">
                  <p:embed/>
                </p:oleObj>
              </mc:Choice>
              <mc:Fallback>
                <p:oleObj name="Εξίσωση" r:id="rId4" imgW="12826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0"/>
                        <a:ext cx="3481388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4" name="Object 4"/>
          <p:cNvGraphicFramePr>
            <a:graphicFrameLocks noChangeAspect="1"/>
          </p:cNvGraphicFramePr>
          <p:nvPr/>
        </p:nvGraphicFramePr>
        <p:xfrm>
          <a:off x="0" y="3886200"/>
          <a:ext cx="471963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5" name="Εξίσωση" r:id="rId6" imgW="2108160" imgH="495000" progId="Equation.3">
                  <p:embed/>
                </p:oleObj>
              </mc:Choice>
              <mc:Fallback>
                <p:oleObj name="Εξίσωση" r:id="rId6" imgW="2108160" imgH="495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886200"/>
                        <a:ext cx="4719638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5" name="Object 5"/>
          <p:cNvGraphicFramePr>
            <a:graphicFrameLocks noChangeAspect="1"/>
          </p:cNvGraphicFramePr>
          <p:nvPr/>
        </p:nvGraphicFramePr>
        <p:xfrm>
          <a:off x="0" y="2514600"/>
          <a:ext cx="686911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6" name="Εξίσωση" r:id="rId8" imgW="2514600" imgH="495000" progId="Equation.3">
                  <p:embed/>
                </p:oleObj>
              </mc:Choice>
              <mc:Fallback>
                <p:oleObj name="Εξίσωση" r:id="rId8" imgW="2514600" imgH="495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514600"/>
                        <a:ext cx="6869113" cy="12954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5214942" y="4214818"/>
            <a:ext cx="34686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3200" b="1" dirty="0">
                <a:solidFill>
                  <a:srgbClr val="FF0000"/>
                </a:solidFill>
              </a:rPr>
              <a:t>Απορρίπτεται η Η</a:t>
            </a:r>
            <a:r>
              <a:rPr lang="el-GR" sz="3200" b="1" baseline="-25000" dirty="0">
                <a:solidFill>
                  <a:srgbClr val="FF0000"/>
                </a:solidFill>
              </a:rPr>
              <a:t>0</a:t>
            </a:r>
            <a:endParaRPr lang="el-GR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38249" name="Object 9"/>
          <p:cNvGraphicFramePr>
            <a:graphicFrameLocks noChangeAspect="1"/>
          </p:cNvGraphicFramePr>
          <p:nvPr/>
        </p:nvGraphicFramePr>
        <p:xfrm>
          <a:off x="0" y="5357826"/>
          <a:ext cx="9144000" cy="1500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7" name="Worksheet" r:id="rId10" imgW="4640597" imgH="652390" progId="Excel.Sheet.8">
                  <p:embed/>
                </p:oleObj>
              </mc:Choice>
              <mc:Fallback>
                <p:oleObj name="Worksheet" r:id="rId10" imgW="4640597" imgH="652390" progId="Excel.Sheet.8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357826"/>
                        <a:ext cx="9144000" cy="15001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5072074"/>
          </a:xfrm>
        </p:spPr>
        <p:txBody>
          <a:bodyPr/>
          <a:lstStyle/>
          <a:p>
            <a:pPr algn="just"/>
            <a:r>
              <a:rPr lang="el-GR" b="1" dirty="0">
                <a:solidFill>
                  <a:srgbClr val="000000"/>
                </a:solidFill>
              </a:rPr>
              <a:t>Αν το τεστ ήταν μονόπλευρο δηλαδή </a:t>
            </a: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0</a:t>
            </a:r>
            <a:r>
              <a:rPr lang="en-US" b="1" dirty="0">
                <a:solidFill>
                  <a:srgbClr val="000000"/>
                </a:solidFill>
              </a:rPr>
              <a:t>: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>
                <a:solidFill>
                  <a:srgbClr val="000000"/>
                </a:solidFill>
              </a:rPr>
              <a:t>1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3600" b="1" u="sng" dirty="0">
                <a:solidFill>
                  <a:srgbClr val="000000"/>
                </a:solidFill>
              </a:rPr>
              <a:t>&gt;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μ</a:t>
            </a:r>
            <a:r>
              <a:rPr lang="el-GR" sz="3600" b="1" baseline="-25000" dirty="0">
                <a:solidFill>
                  <a:srgbClr val="000000"/>
                </a:solidFill>
              </a:rPr>
              <a:t>2</a:t>
            </a:r>
            <a:r>
              <a:rPr lang="el-GR" sz="2800" dirty="0">
                <a:latin typeface="Tahoma" pitchFamily="34" charset="0"/>
              </a:rPr>
              <a:t> ή </a:t>
            </a:r>
            <a:r>
              <a:rPr lang="el-GR" sz="3600" b="1" dirty="0">
                <a:solidFill>
                  <a:schemeClr val="accent2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>
                <a:solidFill>
                  <a:schemeClr val="accent2"/>
                </a:solidFill>
              </a:rPr>
              <a:t>1 </a:t>
            </a:r>
            <a:r>
              <a:rPr lang="el-GR" sz="3600" b="1" dirty="0">
                <a:solidFill>
                  <a:schemeClr val="accent2"/>
                </a:solidFill>
              </a:rPr>
              <a:t>-</a:t>
            </a:r>
            <a:r>
              <a:rPr lang="el-GR" sz="3600" b="1" dirty="0">
                <a:solidFill>
                  <a:schemeClr val="accent2"/>
                </a:solidFill>
                <a:cs typeface="Times New Roman" pitchFamily="18" charset="0"/>
              </a:rPr>
              <a:t> μ</a:t>
            </a:r>
            <a:r>
              <a:rPr lang="el-GR" sz="3600" b="1" baseline="-25000" dirty="0">
                <a:solidFill>
                  <a:schemeClr val="accent2"/>
                </a:solidFill>
              </a:rPr>
              <a:t>2 </a:t>
            </a:r>
            <a:r>
              <a:rPr lang="el-GR" sz="3600" b="1" u="sng" dirty="0">
                <a:solidFill>
                  <a:schemeClr val="accent2"/>
                </a:solidFill>
              </a:rPr>
              <a:t>&gt;</a:t>
            </a:r>
            <a:r>
              <a:rPr lang="el-GR" sz="3600" b="1" dirty="0">
                <a:solidFill>
                  <a:schemeClr val="accent2"/>
                </a:solidFill>
              </a:rPr>
              <a:t>0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l-GR" sz="2800" dirty="0">
                <a:latin typeface="Tahoma" pitchFamily="34" charset="0"/>
              </a:rPr>
              <a:t>   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</a:rPr>
              <a:t> &lt;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 dirty="0">
                <a:solidFill>
                  <a:srgbClr val="000000"/>
                </a:solidFill>
              </a:rPr>
              <a:t>2   </a:t>
            </a:r>
            <a:r>
              <a:rPr lang="el-GR" b="1" dirty="0">
                <a:solidFill>
                  <a:srgbClr val="000000"/>
                </a:solidFill>
              </a:rPr>
              <a:t>ή </a:t>
            </a:r>
            <a:r>
              <a:rPr lang="el-GR" b="1" dirty="0">
                <a:solidFill>
                  <a:srgbClr val="FF0000"/>
                </a:solidFill>
                <a:cs typeface="Times New Roman" pitchFamily="18" charset="0"/>
              </a:rPr>
              <a:t>μ</a:t>
            </a:r>
            <a:r>
              <a:rPr lang="el-GR" b="1" baseline="-25000" dirty="0">
                <a:solidFill>
                  <a:srgbClr val="FF0000"/>
                </a:solidFill>
              </a:rPr>
              <a:t>1</a:t>
            </a:r>
            <a:r>
              <a:rPr lang="el-GR" b="1" dirty="0">
                <a:solidFill>
                  <a:srgbClr val="FF0000"/>
                </a:solidFill>
              </a:rPr>
              <a:t> - </a:t>
            </a:r>
            <a:r>
              <a:rPr lang="el-GR" b="1" dirty="0">
                <a:solidFill>
                  <a:srgbClr val="FF0000"/>
                </a:solidFill>
                <a:cs typeface="Times New Roman" pitchFamily="18" charset="0"/>
              </a:rPr>
              <a:t>μ</a:t>
            </a:r>
            <a:r>
              <a:rPr lang="el-GR" b="1" baseline="-25000" dirty="0">
                <a:solidFill>
                  <a:srgbClr val="FF0000"/>
                </a:solidFill>
              </a:rPr>
              <a:t>2 </a:t>
            </a:r>
            <a:r>
              <a:rPr lang="el-GR" b="1" dirty="0">
                <a:solidFill>
                  <a:srgbClr val="FF0000"/>
                </a:solidFill>
              </a:rPr>
              <a:t>&lt;0</a:t>
            </a: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σ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baseline="30000" dirty="0">
                <a:solidFill>
                  <a:srgbClr val="000000"/>
                </a:solidFill>
              </a:rPr>
              <a:t>2</a:t>
            </a:r>
            <a:r>
              <a:rPr lang="el-GR" b="1" dirty="0">
                <a:solidFill>
                  <a:srgbClr val="000000"/>
                </a:solidFill>
              </a:rPr>
              <a:t>=400             σ</a:t>
            </a:r>
            <a:r>
              <a:rPr lang="el-GR" b="1" baseline="-25000" dirty="0">
                <a:solidFill>
                  <a:srgbClr val="000000"/>
                </a:solidFill>
              </a:rPr>
              <a:t>2</a:t>
            </a:r>
            <a:r>
              <a:rPr lang="el-GR" b="1" baseline="30000" dirty="0">
                <a:solidFill>
                  <a:srgbClr val="000000"/>
                </a:solidFill>
              </a:rPr>
              <a:t>2</a:t>
            </a:r>
            <a:r>
              <a:rPr lang="el-GR" b="1" dirty="0">
                <a:solidFill>
                  <a:srgbClr val="000000"/>
                </a:solidFill>
              </a:rPr>
              <a:t>=900 </a:t>
            </a:r>
          </a:p>
          <a:p>
            <a:r>
              <a:rPr lang="el-GR" dirty="0"/>
              <a:t>α</a:t>
            </a:r>
            <a:r>
              <a:rPr lang="en-US" dirty="0"/>
              <a:t>=</a:t>
            </a:r>
            <a:r>
              <a:rPr lang="el-GR" dirty="0"/>
              <a:t>0,05  </a:t>
            </a:r>
            <a:r>
              <a:rPr lang="en-US" dirty="0">
                <a:sym typeface="Wingdings" pitchFamily="2" charset="2"/>
              </a:rPr>
              <a:t> </a:t>
            </a:r>
            <a:r>
              <a:rPr lang="el-GR" dirty="0" smtClean="0">
                <a:sym typeface="Wingdings" pitchFamily="2" charset="2"/>
              </a:rPr>
              <a:t>1</a:t>
            </a:r>
            <a:r>
              <a:rPr lang="el-GR" dirty="0" smtClean="0"/>
              <a:t>-0,05=0,95   </a:t>
            </a:r>
            <a:r>
              <a:rPr lang="el-GR" dirty="0"/>
              <a:t>Ζ</a:t>
            </a:r>
            <a:r>
              <a:rPr lang="el-GR" baseline="-25000" dirty="0"/>
              <a:t>α</a:t>
            </a:r>
            <a:r>
              <a:rPr lang="el-GR" dirty="0"/>
              <a:t>=1,645</a:t>
            </a:r>
          </a:p>
          <a:p>
            <a:r>
              <a:rPr lang="el-GR" sz="2800" b="1" dirty="0">
                <a:solidFill>
                  <a:schemeClr val="accent2"/>
                </a:solidFill>
              </a:rPr>
              <a:t>Διάστημα αποδοχής</a:t>
            </a:r>
            <a:r>
              <a:rPr lang="el-GR" dirty="0"/>
              <a:t>   -</a:t>
            </a:r>
            <a:r>
              <a:rPr lang="el-GR" dirty="0" err="1"/>
              <a:t>Ζ</a:t>
            </a:r>
            <a:r>
              <a:rPr lang="el-GR" baseline="-25000" dirty="0" err="1"/>
              <a:t>α</a:t>
            </a:r>
            <a:r>
              <a:rPr lang="el-GR" dirty="0" err="1"/>
              <a:t>&lt;Ζ</a:t>
            </a:r>
            <a:r>
              <a:rPr lang="el-GR" baseline="-25000" dirty="0"/>
              <a:t> </a:t>
            </a:r>
            <a:r>
              <a:rPr lang="el-GR" dirty="0">
                <a:sym typeface="Wingdings" pitchFamily="2" charset="2"/>
              </a:rPr>
              <a:t> </a:t>
            </a:r>
            <a:r>
              <a:rPr lang="el-GR" dirty="0">
                <a:solidFill>
                  <a:schemeClr val="accent2"/>
                </a:solidFill>
              </a:rPr>
              <a:t>-1,645&lt;Ζ</a:t>
            </a:r>
            <a:r>
              <a:rPr lang="el-GR" baseline="-25000" dirty="0"/>
              <a:t> </a:t>
            </a:r>
            <a:endParaRPr lang="el-GR" b="1" dirty="0">
              <a:solidFill>
                <a:srgbClr val="000000"/>
              </a:solidFill>
            </a:endParaRPr>
          </a:p>
          <a:p>
            <a:pPr algn="just"/>
            <a:endParaRPr lang="el-GR" b="1" dirty="0">
              <a:solidFill>
                <a:srgbClr val="000000"/>
              </a:solidFill>
            </a:endParaRPr>
          </a:p>
          <a:p>
            <a:pPr algn="just"/>
            <a:endParaRPr lang="el-GR" b="1" dirty="0">
              <a:solidFill>
                <a:srgbClr val="000000"/>
              </a:solidFill>
            </a:endParaRPr>
          </a:p>
          <a:p>
            <a:pPr algn="just"/>
            <a:endParaRPr lang="el-GR" dirty="0"/>
          </a:p>
        </p:txBody>
      </p:sp>
      <p:graphicFrame>
        <p:nvGraphicFramePr>
          <p:cNvPr id="139267" name="Object 3"/>
          <p:cNvGraphicFramePr>
            <a:graphicFrameLocks noChangeAspect="1"/>
          </p:cNvGraphicFramePr>
          <p:nvPr/>
        </p:nvGraphicFramePr>
        <p:xfrm>
          <a:off x="5029200" y="1219200"/>
          <a:ext cx="34813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3" name="Εξίσωση" r:id="rId4" imgW="1282680" imgH="241200" progId="Equation.3">
                  <p:embed/>
                </p:oleObj>
              </mc:Choice>
              <mc:Fallback>
                <p:oleObj name="Εξίσωση" r:id="rId4" imgW="12826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219200"/>
                        <a:ext cx="3481388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68" name="Object 4"/>
          <p:cNvGraphicFramePr>
            <a:graphicFrameLocks noChangeAspect="1"/>
          </p:cNvGraphicFramePr>
          <p:nvPr/>
        </p:nvGraphicFramePr>
        <p:xfrm>
          <a:off x="2071670" y="3643314"/>
          <a:ext cx="471963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4" name="Εξίσωση" r:id="rId6" imgW="2108160" imgH="495000" progId="Equation.3">
                  <p:embed/>
                </p:oleObj>
              </mc:Choice>
              <mc:Fallback>
                <p:oleObj name="Εξίσωση" r:id="rId6" imgW="2108160" imgH="495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3643314"/>
                        <a:ext cx="4719638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69" name="Object 5"/>
          <p:cNvGraphicFramePr>
            <a:graphicFrameLocks noChangeAspect="1"/>
          </p:cNvGraphicFramePr>
          <p:nvPr/>
        </p:nvGraphicFramePr>
        <p:xfrm>
          <a:off x="304800" y="3048000"/>
          <a:ext cx="2220913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5" name="Εξίσωση" r:id="rId8" imgW="812520" imgH="266400" progId="Equation.3">
                  <p:embed/>
                </p:oleObj>
              </mc:Choice>
              <mc:Fallback>
                <p:oleObj name="Εξίσωση" r:id="rId8" imgW="812520" imgH="266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0"/>
                        <a:ext cx="2220913" cy="6969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271" name="Text Box 7"/>
          <p:cNvSpPr txBox="1">
            <a:spLocks noChangeArrowheads="1"/>
          </p:cNvSpPr>
          <p:nvPr/>
        </p:nvSpPr>
        <p:spPr bwMode="auto">
          <a:xfrm>
            <a:off x="5675312" y="3071810"/>
            <a:ext cx="34686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3200" b="1" dirty="0">
                <a:solidFill>
                  <a:srgbClr val="FF0000"/>
                </a:solidFill>
              </a:rPr>
              <a:t>Απορρίπτεται η Η</a:t>
            </a:r>
            <a:r>
              <a:rPr lang="el-GR" sz="3200" b="1" baseline="-25000" dirty="0">
                <a:solidFill>
                  <a:srgbClr val="FF0000"/>
                </a:solidFill>
              </a:rPr>
              <a:t>0</a:t>
            </a:r>
            <a:endParaRPr lang="el-GR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10 - Πίνακας"/>
          <p:cNvGraphicFramePr>
            <a:graphicFrameLocks noGrp="1"/>
          </p:cNvGraphicFramePr>
          <p:nvPr/>
        </p:nvGraphicFramePr>
        <p:xfrm>
          <a:off x="-2" y="5029200"/>
          <a:ext cx="9144000" cy="1828800"/>
        </p:xfrm>
        <a:graphic>
          <a:graphicData uri="http://schemas.openxmlformats.org/drawingml/2006/table">
            <a:tbl>
              <a:tblPr/>
              <a:tblGrid>
                <a:gridCol w="609600"/>
                <a:gridCol w="1219200"/>
                <a:gridCol w="1219200"/>
                <a:gridCol w="1219200"/>
                <a:gridCol w="1219200"/>
                <a:gridCol w="1219200"/>
                <a:gridCol w="1219200"/>
                <a:gridCol w="1219200"/>
              </a:tblGrid>
              <a:tr h="300035"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Ζ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00035"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0,9192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0,9207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0,9222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0,9236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0,9251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0,9265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0,9279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0035"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0,9332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0,9345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0,9357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0,9370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0,9382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0,9394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0,9406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035"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0,9452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0,9463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0,9474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0,9484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0,9495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0,9505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0,9515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035"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0,9554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0,9564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0,9573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0,9582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0,9591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0,9599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0,9608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13" name="12 - Ευθύγραμμο βέλος σύνδεσης"/>
          <p:cNvCxnSpPr/>
          <p:nvPr/>
        </p:nvCxnSpPr>
        <p:spPr>
          <a:xfrm rot="16200000" flipH="1">
            <a:off x="5286380" y="3143248"/>
            <a:ext cx="100013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E3F4FF"/>
          </a:solidFill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l-GR" b="1"/>
              <a:t>Έλεγχος της διαφοράς δυο μέσων</a:t>
            </a:r>
            <a:r>
              <a:rPr lang="el-GR"/>
              <a:t> 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b="1">
                <a:solidFill>
                  <a:schemeClr val="accent2"/>
                </a:solidFill>
              </a:rPr>
              <a:t> </a:t>
            </a:r>
            <a:r>
              <a:rPr lang="el-GR" b="1">
                <a:solidFill>
                  <a:schemeClr val="accent2"/>
                </a:solidFill>
              </a:rPr>
              <a:t>Αν οι  διακυμάνσεις σ</a:t>
            </a:r>
            <a:r>
              <a:rPr lang="el-GR" b="1" baseline="-25000">
                <a:solidFill>
                  <a:schemeClr val="accent2"/>
                </a:solidFill>
              </a:rPr>
              <a:t>1</a:t>
            </a:r>
            <a:r>
              <a:rPr lang="el-GR" b="1" baseline="30000">
                <a:solidFill>
                  <a:schemeClr val="accent2"/>
                </a:solidFill>
              </a:rPr>
              <a:t>2</a:t>
            </a:r>
            <a:r>
              <a:rPr lang="el-GR" b="1">
                <a:solidFill>
                  <a:schemeClr val="accent2"/>
                </a:solidFill>
              </a:rPr>
              <a:t> και σ</a:t>
            </a:r>
            <a:r>
              <a:rPr lang="el-GR" b="1" baseline="-25000">
                <a:solidFill>
                  <a:schemeClr val="accent2"/>
                </a:solidFill>
              </a:rPr>
              <a:t>2</a:t>
            </a:r>
            <a:r>
              <a:rPr lang="el-GR" b="1" baseline="30000">
                <a:solidFill>
                  <a:schemeClr val="accent2"/>
                </a:solidFill>
              </a:rPr>
              <a:t>2 </a:t>
            </a:r>
            <a:r>
              <a:rPr lang="el-GR" b="1">
                <a:solidFill>
                  <a:schemeClr val="accent2"/>
                </a:solidFill>
              </a:rPr>
              <a:t> είναι άγνωστες τότες τις εκτιμούμε από το δείγμα</a:t>
            </a:r>
            <a:r>
              <a:rPr lang="el-GR" b="1">
                <a:solidFill>
                  <a:srgbClr val="FF0000"/>
                </a:solidFill>
              </a:rPr>
              <a:t> </a:t>
            </a:r>
          </a:p>
          <a:p>
            <a:pPr algn="just"/>
            <a:endParaRPr lang="el-GR" sz="2800" b="1"/>
          </a:p>
          <a:p>
            <a:pPr algn="just"/>
            <a:endParaRPr lang="el-GR" sz="2800" b="1"/>
          </a:p>
          <a:p>
            <a:pPr algn="just"/>
            <a:endParaRPr lang="el-GR" sz="2800" b="1"/>
          </a:p>
          <a:p>
            <a:pPr algn="just"/>
            <a:r>
              <a:rPr lang="el-GR" sz="2800" b="1"/>
              <a:t>Ο έλεγχος γίνεται από την παρακάτω συνάρτηση</a:t>
            </a:r>
          </a:p>
          <a:p>
            <a:pPr algn="just"/>
            <a:endParaRPr lang="el-GR" sz="2800" b="1"/>
          </a:p>
        </p:txBody>
      </p:sp>
      <p:graphicFrame>
        <p:nvGraphicFramePr>
          <p:cNvPr id="141318" name="Object 6"/>
          <p:cNvGraphicFramePr>
            <a:graphicFrameLocks noChangeAspect="1"/>
          </p:cNvGraphicFramePr>
          <p:nvPr/>
        </p:nvGraphicFramePr>
        <p:xfrm>
          <a:off x="1524000" y="2438400"/>
          <a:ext cx="2879725" cy="124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3" name="Εξίσωση" r:id="rId4" imgW="1054080" imgH="457200" progId="Equation.3">
                  <p:embed/>
                </p:oleObj>
              </mc:Choice>
              <mc:Fallback>
                <p:oleObj name="Εξίσωση" r:id="rId4" imgW="105408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438400"/>
                        <a:ext cx="2879725" cy="12493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20" name="Object 8"/>
          <p:cNvGraphicFramePr>
            <a:graphicFrameLocks noChangeAspect="1"/>
          </p:cNvGraphicFramePr>
          <p:nvPr/>
        </p:nvGraphicFramePr>
        <p:xfrm>
          <a:off x="838200" y="4749800"/>
          <a:ext cx="44958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4" name="Εξίσωση" r:id="rId6" imgW="1498320" imgH="482400" progId="Equation.3">
                  <p:embed/>
                </p:oleObj>
              </mc:Choice>
              <mc:Fallback>
                <p:oleObj name="Εξίσωση" r:id="rId6" imgW="1498320" imgH="4824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749800"/>
                        <a:ext cx="4495800" cy="149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/>
            <a:r>
              <a:rPr lang="el-GR" b="1" dirty="0">
                <a:solidFill>
                  <a:srgbClr val="000000"/>
                </a:solidFill>
              </a:rPr>
              <a:t>Ελήφθησαν δυο ανεξάρτητα δείγματα</a:t>
            </a:r>
            <a:r>
              <a:rPr lang="el-GR" dirty="0"/>
              <a:t> </a:t>
            </a:r>
            <a:r>
              <a:rPr lang="en-US" dirty="0"/>
              <a:t>n</a:t>
            </a:r>
            <a:r>
              <a:rPr lang="en-US" baseline="-25000" dirty="0"/>
              <a:t>1</a:t>
            </a:r>
            <a:r>
              <a:rPr lang="en-US" dirty="0"/>
              <a:t>=</a:t>
            </a:r>
            <a:r>
              <a:rPr lang="en-US" b="1" dirty="0">
                <a:solidFill>
                  <a:srgbClr val="000000"/>
                </a:solidFill>
              </a:rPr>
              <a:t>64 </a:t>
            </a:r>
            <a:r>
              <a:rPr lang="el-GR" b="1" dirty="0">
                <a:solidFill>
                  <a:srgbClr val="000000"/>
                </a:solidFill>
              </a:rPr>
              <a:t>και</a:t>
            </a:r>
            <a:r>
              <a:rPr lang="el-GR" dirty="0"/>
              <a:t> </a:t>
            </a:r>
            <a:r>
              <a:rPr lang="en-US" dirty="0"/>
              <a:t>n</a:t>
            </a:r>
            <a:r>
              <a:rPr lang="en-US" baseline="-25000" dirty="0"/>
              <a:t>2</a:t>
            </a:r>
            <a:r>
              <a:rPr lang="en-US" dirty="0"/>
              <a:t>=</a:t>
            </a:r>
            <a:r>
              <a:rPr lang="en-US" b="1" dirty="0">
                <a:solidFill>
                  <a:srgbClr val="000000"/>
                </a:solidFill>
              </a:rPr>
              <a:t>32</a:t>
            </a:r>
            <a:r>
              <a:rPr lang="el-GR" b="1" dirty="0">
                <a:solidFill>
                  <a:srgbClr val="000000"/>
                </a:solidFill>
              </a:rPr>
              <a:t> με διακυμάνσεις</a:t>
            </a:r>
            <a:r>
              <a:rPr lang="el-GR" dirty="0"/>
              <a:t> </a:t>
            </a:r>
            <a:r>
              <a:rPr lang="en-US" b="1" dirty="0"/>
              <a:t>S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baseline="30000" dirty="0">
                <a:solidFill>
                  <a:srgbClr val="000000"/>
                </a:solidFill>
              </a:rPr>
              <a:t>2</a:t>
            </a:r>
            <a:r>
              <a:rPr lang="el-GR" b="1" dirty="0">
                <a:solidFill>
                  <a:srgbClr val="000000"/>
                </a:solidFill>
              </a:rPr>
              <a:t>=4</a:t>
            </a:r>
            <a:r>
              <a:rPr lang="en-US" b="1" dirty="0">
                <a:solidFill>
                  <a:srgbClr val="000000"/>
                </a:solidFill>
              </a:rPr>
              <a:t>9</a:t>
            </a:r>
            <a:r>
              <a:rPr lang="el-GR" b="1" dirty="0">
                <a:solidFill>
                  <a:srgbClr val="000000"/>
                </a:solidFill>
              </a:rPr>
              <a:t>   </a:t>
            </a:r>
            <a:r>
              <a:rPr lang="en-US" b="1" dirty="0">
                <a:solidFill>
                  <a:srgbClr val="000000"/>
                </a:solidFill>
              </a:rPr>
              <a:t>S</a:t>
            </a:r>
            <a:r>
              <a:rPr lang="el-GR" b="1" baseline="-25000" dirty="0">
                <a:solidFill>
                  <a:srgbClr val="000000"/>
                </a:solidFill>
              </a:rPr>
              <a:t>2</a:t>
            </a:r>
            <a:r>
              <a:rPr lang="el-GR" b="1" baseline="30000" dirty="0">
                <a:solidFill>
                  <a:srgbClr val="000000"/>
                </a:solidFill>
              </a:rPr>
              <a:t>2</a:t>
            </a:r>
            <a:r>
              <a:rPr lang="el-GR" b="1" dirty="0">
                <a:solidFill>
                  <a:srgbClr val="000000"/>
                </a:solidFill>
              </a:rPr>
              <a:t>=</a:t>
            </a:r>
            <a:r>
              <a:rPr lang="en-US" b="1" dirty="0">
                <a:solidFill>
                  <a:srgbClr val="000000"/>
                </a:solidFill>
              </a:rPr>
              <a:t>36</a:t>
            </a:r>
            <a:r>
              <a:rPr lang="el-GR" b="1" dirty="0">
                <a:solidFill>
                  <a:srgbClr val="000000"/>
                </a:solidFill>
              </a:rPr>
              <a:t> και μέσους </a:t>
            </a: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                            </a:t>
            </a:r>
            <a:r>
              <a:rPr lang="el-GR" b="1" dirty="0" smtClean="0">
                <a:solidFill>
                  <a:srgbClr val="000000"/>
                </a:solidFill>
              </a:rPr>
              <a:t>. Να γίνει ο έλεγχος (α=0,05)</a:t>
            </a:r>
            <a:endParaRPr lang="el-GR" b="1" dirty="0">
              <a:solidFill>
                <a:srgbClr val="000000"/>
              </a:solidFill>
            </a:endParaRPr>
          </a:p>
          <a:p>
            <a:pPr algn="just"/>
            <a:r>
              <a:rPr lang="el-GR" b="1" dirty="0" smtClean="0">
                <a:solidFill>
                  <a:srgbClr val="000000"/>
                </a:solidFill>
              </a:rPr>
              <a:t>                                                Η</a:t>
            </a:r>
            <a:r>
              <a:rPr lang="el-GR" b="1" baseline="-25000" dirty="0" smtClean="0">
                <a:solidFill>
                  <a:srgbClr val="000000"/>
                </a:solidFill>
              </a:rPr>
              <a:t>0</a:t>
            </a:r>
            <a:r>
              <a:rPr lang="en-US" b="1" dirty="0">
                <a:solidFill>
                  <a:srgbClr val="000000"/>
                </a:solidFill>
              </a:rPr>
              <a:t>: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>
                <a:solidFill>
                  <a:srgbClr val="000000"/>
                </a:solidFill>
              </a:rPr>
              <a:t>1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3600" b="1" dirty="0">
                <a:solidFill>
                  <a:srgbClr val="000000"/>
                </a:solidFill>
              </a:rPr>
              <a:t>-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3600" b="1" dirty="0" smtClean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 smtClean="0">
                <a:solidFill>
                  <a:srgbClr val="000000"/>
                </a:solidFill>
              </a:rPr>
              <a:t>2</a:t>
            </a:r>
            <a:r>
              <a:rPr lang="el-GR" sz="2800" u="sng" dirty="0" smtClean="0">
                <a:latin typeface="Tahoma" pitchFamily="34" charset="0"/>
              </a:rPr>
              <a:t>&gt;</a:t>
            </a:r>
            <a:r>
              <a:rPr lang="el-GR" sz="2800" dirty="0" smtClean="0">
                <a:latin typeface="Tahoma" pitchFamily="34" charset="0"/>
              </a:rPr>
              <a:t>3</a:t>
            </a:r>
            <a:r>
              <a:rPr lang="en-US" sz="2800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 </a:t>
            </a:r>
            <a:endParaRPr lang="el-GR" sz="2800" dirty="0">
              <a:latin typeface="Tahoma" pitchFamily="34" charset="0"/>
            </a:endParaRP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                                              </a:t>
            </a:r>
            <a:r>
              <a:rPr lang="el-GR" b="1" dirty="0" smtClean="0">
                <a:solidFill>
                  <a:srgbClr val="000000"/>
                </a:solidFill>
              </a:rPr>
              <a:t> 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 smtClean="0">
                <a:solidFill>
                  <a:srgbClr val="000000"/>
                </a:solidFill>
              </a:rPr>
              <a:t>-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 dirty="0">
                <a:solidFill>
                  <a:srgbClr val="000000"/>
                </a:solidFill>
              </a:rPr>
              <a:t>2 </a:t>
            </a:r>
            <a:r>
              <a:rPr lang="el-GR" sz="2800" dirty="0" smtClean="0">
                <a:latin typeface="Tahoma" pitchFamily="34" charset="0"/>
              </a:rPr>
              <a:t>&lt; 3    ή</a:t>
            </a:r>
            <a:endParaRPr lang="en-US" sz="2800" dirty="0">
              <a:latin typeface="Tahoma" pitchFamily="34" charset="0"/>
            </a:endParaRPr>
          </a:p>
          <a:p>
            <a:pPr algn="just"/>
            <a:r>
              <a:rPr lang="el-GR" b="1" dirty="0" smtClean="0">
                <a:solidFill>
                  <a:srgbClr val="000000"/>
                </a:solidFill>
              </a:rPr>
              <a:t>                                                 Η</a:t>
            </a:r>
            <a:r>
              <a:rPr lang="el-GR" b="1" baseline="-25000" dirty="0" smtClean="0">
                <a:solidFill>
                  <a:srgbClr val="000000"/>
                </a:solidFill>
              </a:rPr>
              <a:t>0</a:t>
            </a:r>
            <a:r>
              <a:rPr lang="en-US" b="1" dirty="0">
                <a:solidFill>
                  <a:srgbClr val="000000"/>
                </a:solidFill>
              </a:rPr>
              <a:t>: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>
                <a:solidFill>
                  <a:srgbClr val="000000"/>
                </a:solidFill>
              </a:rPr>
              <a:t>1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3600" b="1" dirty="0">
                <a:solidFill>
                  <a:srgbClr val="000000"/>
                </a:solidFill>
              </a:rPr>
              <a:t>-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3600" b="1" dirty="0" smtClean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 smtClean="0">
                <a:solidFill>
                  <a:srgbClr val="000000"/>
                </a:solidFill>
              </a:rPr>
              <a:t>2</a:t>
            </a:r>
            <a:r>
              <a:rPr lang="el-GR" sz="2800" dirty="0" smtClean="0">
                <a:latin typeface="Tahoma" pitchFamily="34" charset="0"/>
              </a:rPr>
              <a:t>-3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l-GR" sz="2800" u="sng" dirty="0" smtClean="0">
                <a:latin typeface="Tahoma" pitchFamily="34" charset="0"/>
              </a:rPr>
              <a:t>&gt;</a:t>
            </a:r>
            <a:r>
              <a:rPr lang="el-GR" sz="2800" dirty="0" smtClean="0">
                <a:latin typeface="Tahoma" pitchFamily="34" charset="0"/>
              </a:rPr>
              <a:t>0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</a:t>
            </a:r>
            <a:endParaRPr lang="el-GR" sz="2800" dirty="0" smtClean="0">
              <a:latin typeface="Tahoma" pitchFamily="34" charset="0"/>
            </a:endParaRP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                                               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</a:rPr>
              <a:t> - </a:t>
            </a:r>
            <a:r>
              <a:rPr lang="el-GR" b="1" dirty="0" smtClean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 dirty="0" smtClean="0">
                <a:solidFill>
                  <a:srgbClr val="000000"/>
                </a:solidFill>
              </a:rPr>
              <a:t>2</a:t>
            </a:r>
            <a:r>
              <a:rPr lang="el-GR" sz="2800" dirty="0" smtClean="0">
                <a:latin typeface="Tahoma" pitchFamily="34" charset="0"/>
              </a:rPr>
              <a:t> -3 &lt;0</a:t>
            </a:r>
            <a:endParaRPr lang="en-US" sz="2800" dirty="0" smtClean="0">
              <a:latin typeface="Tahoma" pitchFamily="34" charset="0"/>
            </a:endParaRPr>
          </a:p>
          <a:p>
            <a:pPr algn="just"/>
            <a:endParaRPr lang="el-GR" b="1" dirty="0">
              <a:solidFill>
                <a:srgbClr val="000000"/>
              </a:solidFill>
            </a:endParaRPr>
          </a:p>
          <a:p>
            <a:pPr algn="just"/>
            <a:endParaRPr lang="el-GR" b="1" dirty="0" smtClean="0">
              <a:solidFill>
                <a:srgbClr val="000000"/>
              </a:solidFill>
            </a:endParaRPr>
          </a:p>
          <a:p>
            <a:pPr algn="just"/>
            <a:endParaRPr lang="el-GR" b="1" dirty="0">
              <a:solidFill>
                <a:srgbClr val="000000"/>
              </a:solidFill>
            </a:endParaRPr>
          </a:p>
          <a:p>
            <a:pPr algn="just"/>
            <a:endParaRPr lang="el-GR" dirty="0"/>
          </a:p>
        </p:txBody>
      </p:sp>
      <p:graphicFrame>
        <p:nvGraphicFramePr>
          <p:cNvPr id="140291" name="Object 3"/>
          <p:cNvGraphicFramePr>
            <a:graphicFrameLocks noChangeAspect="1"/>
          </p:cNvGraphicFramePr>
          <p:nvPr/>
        </p:nvGraphicFramePr>
        <p:xfrm>
          <a:off x="381000" y="990600"/>
          <a:ext cx="31019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298" name="Εξίσωση" r:id="rId4" imgW="1143000" imgH="241200" progId="Equation.3">
                  <p:embed/>
                </p:oleObj>
              </mc:Choice>
              <mc:Fallback>
                <p:oleObj name="Εξίσωση" r:id="rId4" imgW="114300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990600"/>
                        <a:ext cx="310197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292" name="Object 4"/>
          <p:cNvGraphicFramePr>
            <a:graphicFrameLocks noChangeAspect="1"/>
          </p:cNvGraphicFramePr>
          <p:nvPr/>
        </p:nvGraphicFramePr>
        <p:xfrm>
          <a:off x="571472" y="4357694"/>
          <a:ext cx="5689600" cy="124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299" name="Εξίσωση" r:id="rId6" imgW="2082600" imgH="457200" progId="Equation.3">
                  <p:embed/>
                </p:oleObj>
              </mc:Choice>
              <mc:Fallback>
                <p:oleObj name="Εξίσωση" r:id="rId6" imgW="208260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4357694"/>
                        <a:ext cx="5689600" cy="12493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294" name="Object 6"/>
          <p:cNvGraphicFramePr>
            <a:graphicFrameLocks noChangeAspect="1"/>
          </p:cNvGraphicFramePr>
          <p:nvPr/>
        </p:nvGraphicFramePr>
        <p:xfrm>
          <a:off x="642910" y="5715016"/>
          <a:ext cx="5203825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00" name="Εξίσωση" r:id="rId8" imgW="1904760" imgH="317160" progId="Equation.3">
                  <p:embed/>
                </p:oleObj>
              </mc:Choice>
              <mc:Fallback>
                <p:oleObj name="Εξίσωση" r:id="rId8" imgW="1904760" imgH="3171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5715016"/>
                        <a:ext cx="5203825" cy="8683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295" name="AutoShape 7"/>
          <p:cNvSpPr>
            <a:spLocks noChangeArrowheads="1"/>
          </p:cNvSpPr>
          <p:nvPr/>
        </p:nvSpPr>
        <p:spPr bwMode="auto">
          <a:xfrm>
            <a:off x="7391400" y="48006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>
              <a:lnSpc>
                <a:spcPct val="95000"/>
              </a:lnSpc>
              <a:spcBef>
                <a:spcPct val="10000"/>
              </a:spcBef>
            </a:pPr>
            <a:r>
              <a:rPr lang="el-GR" sz="2800" b="1" dirty="0">
                <a:solidFill>
                  <a:srgbClr val="000000"/>
                </a:solidFill>
              </a:rPr>
              <a:t>Ανεξάρτητα δείγματα</a:t>
            </a:r>
            <a:r>
              <a:rPr lang="el-GR" sz="2800" dirty="0"/>
              <a:t> </a:t>
            </a:r>
            <a:r>
              <a:rPr lang="en-US" sz="2800" dirty="0"/>
              <a:t>n</a:t>
            </a:r>
            <a:r>
              <a:rPr lang="en-US" sz="2800" baseline="-25000" dirty="0"/>
              <a:t>1</a:t>
            </a:r>
            <a:r>
              <a:rPr lang="en-US" sz="2800" dirty="0"/>
              <a:t>=</a:t>
            </a:r>
            <a:r>
              <a:rPr lang="en-US" sz="2800" b="1" dirty="0">
                <a:solidFill>
                  <a:srgbClr val="000000"/>
                </a:solidFill>
              </a:rPr>
              <a:t>64 </a:t>
            </a:r>
            <a:r>
              <a:rPr lang="el-GR" sz="2800" b="1" dirty="0">
                <a:solidFill>
                  <a:srgbClr val="000000"/>
                </a:solidFill>
              </a:rPr>
              <a:t>και</a:t>
            </a:r>
            <a:r>
              <a:rPr lang="el-GR" sz="2800" dirty="0"/>
              <a:t> </a:t>
            </a:r>
            <a:r>
              <a:rPr lang="en-US" sz="2800" dirty="0"/>
              <a:t>n</a:t>
            </a:r>
            <a:r>
              <a:rPr lang="en-US" sz="2800" baseline="-25000" dirty="0"/>
              <a:t>2</a:t>
            </a:r>
            <a:r>
              <a:rPr lang="en-US" sz="2800" dirty="0"/>
              <a:t>=</a:t>
            </a:r>
            <a:r>
              <a:rPr lang="en-US" sz="2800" b="1" dirty="0">
                <a:solidFill>
                  <a:srgbClr val="000000"/>
                </a:solidFill>
              </a:rPr>
              <a:t>32</a:t>
            </a:r>
            <a:r>
              <a:rPr lang="el-GR" sz="2800" b="1" dirty="0">
                <a:solidFill>
                  <a:srgbClr val="000000"/>
                </a:solidFill>
              </a:rPr>
              <a:t> με διακυμάνσεις</a:t>
            </a:r>
            <a:r>
              <a:rPr lang="el-GR" sz="2800" dirty="0"/>
              <a:t> </a:t>
            </a:r>
            <a:r>
              <a:rPr lang="en-US" sz="2800" b="1" dirty="0"/>
              <a:t>S</a:t>
            </a:r>
            <a:r>
              <a:rPr lang="el-GR" sz="2800" b="1" baseline="-25000" dirty="0">
                <a:solidFill>
                  <a:srgbClr val="000000"/>
                </a:solidFill>
              </a:rPr>
              <a:t>1</a:t>
            </a:r>
            <a:r>
              <a:rPr lang="el-GR" sz="2800" b="1" baseline="30000" dirty="0">
                <a:solidFill>
                  <a:srgbClr val="000000"/>
                </a:solidFill>
              </a:rPr>
              <a:t>2</a:t>
            </a:r>
            <a:r>
              <a:rPr lang="el-GR" sz="2800" b="1" dirty="0">
                <a:solidFill>
                  <a:srgbClr val="000000"/>
                </a:solidFill>
              </a:rPr>
              <a:t>=4</a:t>
            </a:r>
            <a:r>
              <a:rPr lang="en-US" sz="2800" b="1" dirty="0">
                <a:solidFill>
                  <a:srgbClr val="000000"/>
                </a:solidFill>
              </a:rPr>
              <a:t>9</a:t>
            </a:r>
            <a:r>
              <a:rPr lang="el-GR" sz="2800" b="1" dirty="0">
                <a:solidFill>
                  <a:srgbClr val="000000"/>
                </a:solidFill>
              </a:rPr>
              <a:t>   </a:t>
            </a:r>
            <a:r>
              <a:rPr lang="en-US" sz="2800" b="1" dirty="0">
                <a:solidFill>
                  <a:srgbClr val="000000"/>
                </a:solidFill>
              </a:rPr>
              <a:t>S</a:t>
            </a:r>
            <a:r>
              <a:rPr lang="el-GR" sz="2800" b="1" baseline="-25000" dirty="0">
                <a:solidFill>
                  <a:srgbClr val="000000"/>
                </a:solidFill>
              </a:rPr>
              <a:t>2</a:t>
            </a:r>
            <a:r>
              <a:rPr lang="el-GR" sz="2800" b="1" baseline="30000" dirty="0">
                <a:solidFill>
                  <a:srgbClr val="000000"/>
                </a:solidFill>
              </a:rPr>
              <a:t>2</a:t>
            </a:r>
            <a:r>
              <a:rPr lang="el-GR" sz="2800" b="1" dirty="0">
                <a:solidFill>
                  <a:srgbClr val="000000"/>
                </a:solidFill>
              </a:rPr>
              <a:t>=</a:t>
            </a:r>
            <a:r>
              <a:rPr lang="en-US" sz="2800" b="1" dirty="0">
                <a:solidFill>
                  <a:srgbClr val="000000"/>
                </a:solidFill>
              </a:rPr>
              <a:t>36</a:t>
            </a:r>
            <a:r>
              <a:rPr lang="el-GR" sz="2800" b="1" dirty="0">
                <a:solidFill>
                  <a:srgbClr val="000000"/>
                </a:solidFill>
              </a:rPr>
              <a:t> και μέσους </a:t>
            </a:r>
          </a:p>
          <a:p>
            <a:pPr algn="just">
              <a:buNone/>
            </a:pP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 smtClean="0">
                <a:solidFill>
                  <a:srgbClr val="000000"/>
                </a:solidFill>
              </a:rPr>
              <a:t>                                                Η</a:t>
            </a:r>
            <a:r>
              <a:rPr lang="el-GR" b="1" baseline="-25000" dirty="0" smtClean="0">
                <a:solidFill>
                  <a:srgbClr val="000000"/>
                </a:solidFill>
              </a:rPr>
              <a:t>0</a:t>
            </a:r>
            <a:r>
              <a:rPr lang="en-US" b="1" dirty="0">
                <a:solidFill>
                  <a:srgbClr val="000000"/>
                </a:solidFill>
              </a:rPr>
              <a:t>: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>
                <a:solidFill>
                  <a:srgbClr val="000000"/>
                </a:solidFill>
              </a:rPr>
              <a:t>1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3600" b="1" dirty="0">
                <a:solidFill>
                  <a:srgbClr val="000000"/>
                </a:solidFill>
              </a:rPr>
              <a:t>-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μ</a:t>
            </a:r>
            <a:r>
              <a:rPr lang="el-GR" sz="3600" b="1" baseline="-25000" dirty="0">
                <a:solidFill>
                  <a:srgbClr val="000000"/>
                </a:solidFill>
              </a:rPr>
              <a:t>2</a:t>
            </a:r>
            <a:r>
              <a:rPr lang="el-GR" sz="2800" dirty="0" smtClean="0">
                <a:latin typeface="Tahoma" pitchFamily="34" charset="0"/>
              </a:rPr>
              <a:t>-3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l-GR" sz="2800" u="sng" dirty="0" smtClean="0">
                <a:latin typeface="Tahoma" pitchFamily="34" charset="0"/>
              </a:rPr>
              <a:t>&gt;</a:t>
            </a:r>
            <a:r>
              <a:rPr lang="el-GR" sz="2800" dirty="0" smtClean="0">
                <a:latin typeface="Tahoma" pitchFamily="34" charset="0"/>
              </a:rPr>
              <a:t>0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</a:t>
            </a:r>
            <a:endParaRPr lang="el-GR" sz="2800" dirty="0" smtClean="0">
              <a:latin typeface="Tahoma" pitchFamily="34" charset="0"/>
            </a:endParaRPr>
          </a:p>
          <a:p>
            <a:pPr algn="just">
              <a:buNone/>
            </a:pPr>
            <a:r>
              <a:rPr lang="el-GR" b="1" dirty="0" smtClean="0">
                <a:solidFill>
                  <a:srgbClr val="000000"/>
                </a:solidFill>
              </a:rPr>
              <a:t>                                                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</a:rPr>
              <a:t> -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 dirty="0">
                <a:solidFill>
                  <a:srgbClr val="000000"/>
                </a:solidFill>
              </a:rPr>
              <a:t>2</a:t>
            </a:r>
            <a:r>
              <a:rPr lang="el-GR" sz="2800" dirty="0" smtClean="0">
                <a:latin typeface="Tahoma" pitchFamily="34" charset="0"/>
              </a:rPr>
              <a:t> -3 &lt;0</a:t>
            </a:r>
          </a:p>
          <a:p>
            <a:pPr algn="just">
              <a:buNone/>
            </a:pPr>
            <a:endParaRPr lang="el-GR" sz="2800" dirty="0">
              <a:latin typeface="Tahoma" pitchFamily="34" charset="0"/>
            </a:endParaRPr>
          </a:p>
          <a:p>
            <a:pPr algn="just">
              <a:buNone/>
            </a:pPr>
            <a:endParaRPr lang="el-GR" sz="2800" dirty="0" smtClean="0">
              <a:latin typeface="Tahoma" pitchFamily="34" charset="0"/>
            </a:endParaRPr>
          </a:p>
          <a:p>
            <a:pPr algn="just">
              <a:buNone/>
            </a:pPr>
            <a:endParaRPr lang="el-GR" sz="2800" dirty="0">
              <a:latin typeface="Tahoma" pitchFamily="34" charset="0"/>
            </a:endParaRPr>
          </a:p>
          <a:p>
            <a:pPr algn="just">
              <a:buNone/>
            </a:pPr>
            <a:endParaRPr lang="el-GR" sz="2800" dirty="0" smtClean="0">
              <a:latin typeface="Tahoma" pitchFamily="34" charset="0"/>
            </a:endParaRPr>
          </a:p>
          <a:p>
            <a:pPr algn="just">
              <a:buNone/>
            </a:pPr>
            <a:endParaRPr lang="el-GR" sz="2800" dirty="0">
              <a:latin typeface="Tahoma" pitchFamily="34" charset="0"/>
            </a:endParaRPr>
          </a:p>
          <a:p>
            <a:pPr algn="just">
              <a:buNone/>
            </a:pPr>
            <a:r>
              <a:rPr lang="el-GR" b="1" dirty="0" smtClean="0">
                <a:solidFill>
                  <a:schemeClr val="accent2"/>
                </a:solidFill>
              </a:rPr>
              <a:t> </a:t>
            </a:r>
          </a:p>
          <a:p>
            <a:pPr algn="just">
              <a:buNone/>
            </a:pPr>
            <a:r>
              <a:rPr lang="el-GR" b="1" dirty="0">
                <a:solidFill>
                  <a:schemeClr val="accent2"/>
                </a:solidFill>
              </a:rPr>
              <a:t>Δ</a:t>
            </a:r>
            <a:r>
              <a:rPr lang="el-GR" b="1" dirty="0" smtClean="0">
                <a:solidFill>
                  <a:schemeClr val="accent2"/>
                </a:solidFill>
              </a:rPr>
              <a:t>ιάστημα αποδοχής</a:t>
            </a:r>
            <a:r>
              <a:rPr lang="el-GR" dirty="0" smtClean="0"/>
              <a:t>   </a:t>
            </a:r>
            <a:r>
              <a:rPr lang="el-GR" sz="2800" dirty="0" smtClean="0"/>
              <a:t>-</a:t>
            </a:r>
            <a:r>
              <a:rPr lang="el-GR" sz="2800" dirty="0" err="1" smtClean="0"/>
              <a:t>Ζ</a:t>
            </a:r>
            <a:r>
              <a:rPr lang="el-GR" sz="2800" baseline="-25000" dirty="0" err="1" smtClean="0"/>
              <a:t>α</a:t>
            </a:r>
            <a:r>
              <a:rPr lang="el-GR" sz="2800" dirty="0" err="1" smtClean="0"/>
              <a:t>&lt;Ζ</a:t>
            </a:r>
            <a:r>
              <a:rPr lang="el-GR" sz="2800" baseline="-25000" dirty="0" smtClean="0"/>
              <a:t> </a:t>
            </a:r>
            <a:r>
              <a:rPr lang="el-GR" sz="2800" dirty="0" smtClean="0">
                <a:sym typeface="Wingdings" pitchFamily="2" charset="2"/>
              </a:rPr>
              <a:t> </a:t>
            </a:r>
            <a:r>
              <a:rPr lang="el-GR" sz="2800" dirty="0" smtClean="0">
                <a:solidFill>
                  <a:schemeClr val="accent2"/>
                </a:solidFill>
              </a:rPr>
              <a:t>-</a:t>
            </a:r>
            <a:r>
              <a:rPr lang="el-GR" sz="2800" b="1" dirty="0" smtClean="0">
                <a:solidFill>
                  <a:schemeClr val="accent2"/>
                </a:solidFill>
              </a:rPr>
              <a:t>1,645 &lt; -0,72</a:t>
            </a:r>
            <a:r>
              <a:rPr lang="el-GR" sz="2800" b="1" baseline="-25000" dirty="0" smtClean="0"/>
              <a:t> </a:t>
            </a:r>
            <a:endParaRPr lang="el-GR" sz="2800" b="1" dirty="0">
              <a:solidFill>
                <a:srgbClr val="000000"/>
              </a:solidFill>
            </a:endParaRPr>
          </a:p>
          <a:p>
            <a:pPr algn="just">
              <a:buNone/>
            </a:pPr>
            <a:endParaRPr lang="en-US" sz="2800" dirty="0" smtClean="0">
              <a:latin typeface="Tahoma" pitchFamily="34" charset="0"/>
            </a:endParaRPr>
          </a:p>
          <a:p>
            <a:pPr algn="just"/>
            <a:endParaRPr lang="el-GR" b="1" baseline="-25000" dirty="0">
              <a:solidFill>
                <a:srgbClr val="000000"/>
              </a:solidFill>
            </a:endParaRPr>
          </a:p>
          <a:p>
            <a:pPr algn="just"/>
            <a:endParaRPr lang="el-GR" b="1" baseline="-25000" dirty="0">
              <a:solidFill>
                <a:srgbClr val="000000"/>
              </a:solidFill>
            </a:endParaRPr>
          </a:p>
          <a:p>
            <a:pPr algn="just"/>
            <a:endParaRPr lang="el-GR" b="1" baseline="-25000" dirty="0">
              <a:solidFill>
                <a:srgbClr val="000000"/>
              </a:solidFill>
            </a:endParaRPr>
          </a:p>
          <a:p>
            <a:pPr algn="just"/>
            <a:endParaRPr lang="el-GR" b="1" baseline="-25000" dirty="0">
              <a:solidFill>
                <a:srgbClr val="000000"/>
              </a:solidFill>
            </a:endParaRPr>
          </a:p>
          <a:p>
            <a:pPr algn="just">
              <a:buNone/>
            </a:pPr>
            <a:endParaRPr lang="el-GR" b="1" baseline="-25000" dirty="0">
              <a:solidFill>
                <a:srgbClr val="000000"/>
              </a:solidFill>
            </a:endParaRPr>
          </a:p>
        </p:txBody>
      </p:sp>
      <p:graphicFrame>
        <p:nvGraphicFramePr>
          <p:cNvPr id="157696" name="Object 0"/>
          <p:cNvGraphicFramePr>
            <a:graphicFrameLocks noChangeAspect="1"/>
          </p:cNvGraphicFramePr>
          <p:nvPr/>
        </p:nvGraphicFramePr>
        <p:xfrm>
          <a:off x="5076796" y="428604"/>
          <a:ext cx="4067204" cy="614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02" name="Εξίσωση" r:id="rId4" imgW="1143000" imgH="241200" progId="Equation.3">
                  <p:embed/>
                </p:oleObj>
              </mc:Choice>
              <mc:Fallback>
                <p:oleObj name="Εξίσωση" r:id="rId4" imgW="1143000" imgH="24120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796" y="428604"/>
                        <a:ext cx="4067204" cy="6143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697" name="Object 1"/>
          <p:cNvGraphicFramePr>
            <a:graphicFrameLocks noChangeAspect="1"/>
          </p:cNvGraphicFramePr>
          <p:nvPr/>
        </p:nvGraphicFramePr>
        <p:xfrm>
          <a:off x="0" y="2143116"/>
          <a:ext cx="5203825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03" name="Εξίσωση" r:id="rId6" imgW="1904760" imgH="317160" progId="Equation.3">
                  <p:embed/>
                </p:oleObj>
              </mc:Choice>
              <mc:Fallback>
                <p:oleObj name="Εξίσωση" r:id="rId6" imgW="1904760" imgH="31716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143116"/>
                        <a:ext cx="5203825" cy="8683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698" name="Object 2"/>
          <p:cNvGraphicFramePr>
            <a:graphicFrameLocks noChangeAspect="1"/>
          </p:cNvGraphicFramePr>
          <p:nvPr/>
        </p:nvGraphicFramePr>
        <p:xfrm>
          <a:off x="0" y="3071810"/>
          <a:ext cx="87630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04" name="Εξίσωση" r:id="rId8" imgW="2920680" imgH="482400" progId="Equation.3">
                  <p:embed/>
                </p:oleObj>
              </mc:Choice>
              <mc:Fallback>
                <p:oleObj name="Εξίσωση" r:id="rId8" imgW="292068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071810"/>
                        <a:ext cx="8763000" cy="1498600"/>
                      </a:xfrm>
                      <a:prstGeom prst="rect">
                        <a:avLst/>
                      </a:prstGeom>
                      <a:solidFill>
                        <a:srgbClr val="CCCC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rgbClr val="FFFF99"/>
          </a:solidFill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ΕΛΕΓΧΟΙ ΣΤΑΤΙΣΤΙΚΩΝ ΥΠΟΘΕΣΕΩΝ 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algn="just"/>
            <a:r>
              <a:rPr lang="el-GR">
                <a:solidFill>
                  <a:srgbClr val="000000"/>
                </a:solidFill>
              </a:rPr>
              <a:t>Η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άλλη υπόθεση</a:t>
            </a:r>
            <a:r>
              <a:rPr lang="el-GR">
                <a:solidFill>
                  <a:srgbClr val="000000"/>
                </a:solidFill>
              </a:rPr>
              <a:t> 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ονομάζεται Εναλλακτική Υπόθεση και συμβολίζεται με το Η</a:t>
            </a:r>
            <a:r>
              <a:rPr lang="el-GR" baseline="-25000">
                <a:solidFill>
                  <a:srgbClr val="000000"/>
                </a:solidFill>
              </a:rPr>
              <a:t>1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. </a:t>
            </a:r>
            <a:endParaRPr lang="el-GR">
              <a:solidFill>
                <a:srgbClr val="000000"/>
              </a:solidFill>
            </a:endParaRPr>
          </a:p>
          <a:p>
            <a:pPr lvl="1" algn="just"/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Υποθέτουμε ότι </a:t>
            </a:r>
            <a:r>
              <a:rPr lang="el-GR" b="1">
                <a:solidFill>
                  <a:srgbClr val="000000"/>
                </a:solidFill>
              </a:rPr>
              <a:t>η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παράμετρος του πληθυσμού έχει διαφορετική τιμή από την υποθετική τιμή </a:t>
            </a:r>
            <a:endParaRPr lang="el-GR" b="1">
              <a:solidFill>
                <a:srgbClr val="000000"/>
              </a:solidFill>
            </a:endParaRPr>
          </a:p>
          <a:p>
            <a:pPr lvl="1" algn="just"/>
            <a:r>
              <a:rPr lang="el-GR" b="1">
                <a:solidFill>
                  <a:srgbClr val="000000"/>
                </a:solidFill>
              </a:rPr>
              <a:t>Η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εμφανιζόμενη διαφορά είναι στατιστικά σημαντική και δεν οφείλεται στα τυχαία σφάλματα της δειγματοληψίας. </a:t>
            </a:r>
            <a:endParaRPr lang="el-GR" b="1">
              <a:solidFill>
                <a:srgbClr val="000000"/>
              </a:solidFill>
            </a:endParaRPr>
          </a:p>
          <a:p>
            <a:pPr lvl="1" algn="just"/>
            <a:r>
              <a:rPr lang="el-GR" b="1">
                <a:solidFill>
                  <a:srgbClr val="000000"/>
                </a:solidFill>
              </a:rPr>
              <a:t>Π.χ.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Η</a:t>
            </a:r>
            <a:r>
              <a:rPr lang="el-GR" b="1" baseline="-25000">
                <a:solidFill>
                  <a:srgbClr val="000000"/>
                </a:solidFill>
              </a:rPr>
              <a:t>1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≠</a:t>
            </a:r>
            <a:r>
              <a:rPr lang="el-GR" b="1">
                <a:solidFill>
                  <a:srgbClr val="000000"/>
                </a:solidFill>
              </a:rPr>
              <a:t> 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>
                <a:solidFill>
                  <a:srgbClr val="000000"/>
                </a:solidFill>
              </a:rPr>
              <a:t>0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el-GR" b="1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23908" name="AutoShape 4"/>
          <p:cNvSpPr>
            <a:spLocks noChangeArrowheads="1"/>
          </p:cNvSpPr>
          <p:nvPr/>
        </p:nvSpPr>
        <p:spPr bwMode="auto">
          <a:xfrm>
            <a:off x="7315200" y="59436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E3F4FF"/>
          </a:solidFill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l-GR" b="1"/>
              <a:t>Έλεγχος της διαφοράς δυο μέσων</a:t>
            </a:r>
            <a:r>
              <a:rPr lang="el-GR"/>
              <a:t> 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algn="just"/>
            <a:r>
              <a:rPr lang="en-US" b="1" dirty="0">
                <a:solidFill>
                  <a:srgbClr val="FF0000"/>
                </a:solidFill>
              </a:rPr>
              <a:t>1. </a:t>
            </a:r>
            <a:r>
              <a:rPr lang="el-GR" b="1" dirty="0">
                <a:solidFill>
                  <a:srgbClr val="FF0000"/>
                </a:solidFill>
              </a:rPr>
              <a:t>Όταν τα δείγματα είναι μικρά και ανεξάρτητα </a:t>
            </a:r>
          </a:p>
          <a:p>
            <a:pPr lvl="1" algn="just"/>
            <a:r>
              <a:rPr lang="el-GR" b="1" dirty="0">
                <a:solidFill>
                  <a:schemeClr val="accent2"/>
                </a:solidFill>
              </a:rPr>
              <a:t>Με την υπόθεση ότι </a:t>
            </a:r>
            <a:r>
              <a:rPr lang="el-GR" b="1" dirty="0" smtClean="0">
                <a:solidFill>
                  <a:schemeClr val="accent2"/>
                </a:solidFill>
              </a:rPr>
              <a:t>οι </a:t>
            </a:r>
            <a:r>
              <a:rPr lang="el-GR" b="1" dirty="0">
                <a:solidFill>
                  <a:schemeClr val="accent2"/>
                </a:solidFill>
              </a:rPr>
              <a:t>πληθυσμοί είναι κανονικοί και οι διακυμάνσεις των πληθυσμών ίσες σ</a:t>
            </a:r>
            <a:r>
              <a:rPr lang="el-GR" b="1" baseline="-25000" dirty="0">
                <a:solidFill>
                  <a:schemeClr val="accent2"/>
                </a:solidFill>
              </a:rPr>
              <a:t>1</a:t>
            </a:r>
            <a:r>
              <a:rPr lang="el-GR" b="1" baseline="30000" dirty="0">
                <a:solidFill>
                  <a:schemeClr val="accent2"/>
                </a:solidFill>
              </a:rPr>
              <a:t>2</a:t>
            </a:r>
            <a:r>
              <a:rPr lang="el-GR" b="1" dirty="0">
                <a:solidFill>
                  <a:schemeClr val="accent2"/>
                </a:solidFill>
              </a:rPr>
              <a:t> = σ</a:t>
            </a:r>
            <a:r>
              <a:rPr lang="el-GR" b="1" baseline="-25000" dirty="0">
                <a:solidFill>
                  <a:schemeClr val="accent2"/>
                </a:solidFill>
              </a:rPr>
              <a:t>2</a:t>
            </a:r>
            <a:r>
              <a:rPr lang="el-GR" b="1" baseline="30000" dirty="0">
                <a:solidFill>
                  <a:schemeClr val="accent2"/>
                </a:solidFill>
              </a:rPr>
              <a:t>2 </a:t>
            </a:r>
            <a:endParaRPr lang="el-GR" b="1" baseline="30000" dirty="0">
              <a:solidFill>
                <a:srgbClr val="FF0000"/>
              </a:solidFill>
            </a:endParaRPr>
          </a:p>
          <a:p>
            <a:pPr algn="just"/>
            <a:r>
              <a:rPr lang="el-GR" sz="2800" b="1" dirty="0"/>
              <a:t>Εκτιμούμε την κοινή διακύμανση από τον τύπο </a:t>
            </a:r>
          </a:p>
          <a:p>
            <a:pPr lvl="1" algn="just"/>
            <a:endParaRPr lang="el-GR" b="1" dirty="0">
              <a:solidFill>
                <a:srgbClr val="000000"/>
              </a:solidFill>
            </a:endParaRPr>
          </a:p>
          <a:p>
            <a:pPr lvl="1" algn="just"/>
            <a:endParaRPr lang="el-GR" b="1" dirty="0">
              <a:solidFill>
                <a:srgbClr val="000000"/>
              </a:solidFill>
            </a:endParaRPr>
          </a:p>
          <a:p>
            <a:pPr lvl="1" algn="just">
              <a:buNone/>
            </a:pPr>
            <a:r>
              <a:rPr lang="el-GR" b="1" dirty="0" smtClean="0">
                <a:solidFill>
                  <a:srgbClr val="000000"/>
                </a:solidFill>
              </a:rPr>
              <a:t> </a:t>
            </a:r>
          </a:p>
          <a:p>
            <a:pPr lvl="1" algn="just"/>
            <a:r>
              <a:rPr lang="el-GR" b="1" dirty="0" smtClean="0">
                <a:solidFill>
                  <a:srgbClr val="000000"/>
                </a:solidFill>
              </a:rPr>
              <a:t>Επομένως </a:t>
            </a:r>
            <a:r>
              <a:rPr lang="el-GR" b="1" dirty="0">
                <a:solidFill>
                  <a:srgbClr val="000000"/>
                </a:solidFill>
              </a:rPr>
              <a:t>η διακύμανση της διαφοράς των μέσων θα είναι ίση </a:t>
            </a:r>
            <a:endParaRPr lang="en-US" b="1" dirty="0">
              <a:solidFill>
                <a:srgbClr val="000000"/>
              </a:solidFill>
            </a:endParaRPr>
          </a:p>
          <a:p>
            <a:pPr algn="just"/>
            <a:endParaRPr lang="el-GR" sz="2800" b="1" dirty="0"/>
          </a:p>
          <a:p>
            <a:pPr algn="just"/>
            <a:endParaRPr lang="el-GR" sz="2800" b="1" dirty="0"/>
          </a:p>
        </p:txBody>
      </p:sp>
      <p:graphicFrame>
        <p:nvGraphicFramePr>
          <p:cNvPr id="144390" name="Object 6"/>
          <p:cNvGraphicFramePr>
            <a:graphicFrameLocks noChangeAspect="1"/>
          </p:cNvGraphicFramePr>
          <p:nvPr/>
        </p:nvGraphicFramePr>
        <p:xfrm>
          <a:off x="1201738" y="2971800"/>
          <a:ext cx="498951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94" name="Εξίσωση" r:id="rId4" imgW="1676160" imgH="457200" progId="Equation.3">
                  <p:embed/>
                </p:oleObj>
              </mc:Choice>
              <mc:Fallback>
                <p:oleObj name="Εξίσωση" r:id="rId4" imgW="167616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1738" y="2971800"/>
                        <a:ext cx="4989512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91" name="Object 7"/>
          <p:cNvGraphicFramePr>
            <a:graphicFrameLocks noChangeAspect="1"/>
          </p:cNvGraphicFramePr>
          <p:nvPr/>
        </p:nvGraphicFramePr>
        <p:xfrm>
          <a:off x="571472" y="5486400"/>
          <a:ext cx="714692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95" name="Εξίσωση" r:id="rId6" imgW="2616120" imgH="482400" progId="Equation.3">
                  <p:embed/>
                </p:oleObj>
              </mc:Choice>
              <mc:Fallback>
                <p:oleObj name="Εξίσωση" r:id="rId6" imgW="261612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5486400"/>
                        <a:ext cx="7146925" cy="1371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92" name="AutoShape 8"/>
          <p:cNvSpPr>
            <a:spLocks noChangeArrowheads="1"/>
          </p:cNvSpPr>
          <p:nvPr/>
        </p:nvSpPr>
        <p:spPr bwMode="auto">
          <a:xfrm>
            <a:off x="8077200" y="59436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E3F4FF"/>
          </a:solidFill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l-GR" b="1" dirty="0" smtClean="0"/>
              <a:t>Σημείωση</a:t>
            </a:r>
            <a:endParaRPr lang="el-GR" dirty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algn="just"/>
            <a:r>
              <a:rPr lang="el-GR" b="1" dirty="0" smtClean="0">
                <a:solidFill>
                  <a:srgbClr val="FF0000"/>
                </a:solidFill>
              </a:rPr>
              <a:t>Ο παρακάτω τύπος χρησιμοποιείται ακόμη και όταν τα δείγματα είναι μεγάλα και η διακύμανση θεωρητικά είναι κοινή και ίση στους δυο υπό εξέταση πληθυσμούς</a:t>
            </a:r>
            <a:endParaRPr lang="el-GR" b="1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l-GR" sz="2800" b="1" dirty="0" smtClean="0"/>
              <a:t> </a:t>
            </a:r>
            <a:endParaRPr lang="el-GR" sz="2800" b="1" dirty="0"/>
          </a:p>
          <a:p>
            <a:pPr lvl="1" algn="just">
              <a:buNone/>
            </a:pPr>
            <a:endParaRPr lang="en-US" b="1" dirty="0">
              <a:solidFill>
                <a:srgbClr val="000000"/>
              </a:solidFill>
            </a:endParaRPr>
          </a:p>
          <a:p>
            <a:pPr algn="just"/>
            <a:endParaRPr lang="el-GR" sz="2800" b="1" dirty="0"/>
          </a:p>
          <a:p>
            <a:pPr algn="just"/>
            <a:endParaRPr lang="el-GR" sz="2800" b="1" dirty="0"/>
          </a:p>
        </p:txBody>
      </p:sp>
      <p:graphicFrame>
        <p:nvGraphicFramePr>
          <p:cNvPr id="144390" name="Object 6"/>
          <p:cNvGraphicFramePr>
            <a:graphicFrameLocks noChangeAspect="1"/>
          </p:cNvGraphicFramePr>
          <p:nvPr/>
        </p:nvGraphicFramePr>
        <p:xfrm>
          <a:off x="1500166" y="3500438"/>
          <a:ext cx="498951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22" name="Εξίσωση" r:id="rId4" imgW="1676160" imgH="457200" progId="Equation.3">
                  <p:embed/>
                </p:oleObj>
              </mc:Choice>
              <mc:Fallback>
                <p:oleObj name="Εξίσωση" r:id="rId4" imgW="167616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3500438"/>
                        <a:ext cx="4989512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91" name="Object 7"/>
          <p:cNvGraphicFramePr>
            <a:graphicFrameLocks noChangeAspect="1"/>
          </p:cNvGraphicFramePr>
          <p:nvPr/>
        </p:nvGraphicFramePr>
        <p:xfrm>
          <a:off x="500034" y="5072074"/>
          <a:ext cx="714692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23" name="Εξίσωση" r:id="rId6" imgW="2616120" imgH="482400" progId="Equation.3">
                  <p:embed/>
                </p:oleObj>
              </mc:Choice>
              <mc:Fallback>
                <p:oleObj name="Εξίσωση" r:id="rId6" imgW="2616120" imgH="482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5072074"/>
                        <a:ext cx="7146925" cy="1371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/>
            <a:r>
              <a:rPr lang="en-US" b="1">
                <a:solidFill>
                  <a:srgbClr val="FF0000"/>
                </a:solidFill>
              </a:rPr>
              <a:t>1. </a:t>
            </a:r>
            <a:r>
              <a:rPr lang="el-GR" b="1">
                <a:solidFill>
                  <a:srgbClr val="FF0000"/>
                </a:solidFill>
              </a:rPr>
              <a:t>Όταν τα δείγματα είναι μικρά και ανεξάρτητα </a:t>
            </a:r>
          </a:p>
          <a:p>
            <a:pPr lvl="1" algn="just"/>
            <a:r>
              <a:rPr lang="el-GR" b="1">
                <a:solidFill>
                  <a:schemeClr val="accent2"/>
                </a:solidFill>
              </a:rPr>
              <a:t>Με την υπόθεση ότι οι οι πληθυσμοί είναι κανονικοί και οι διακυμάνσεις των πληθυσμών ίσες σ</a:t>
            </a:r>
            <a:r>
              <a:rPr lang="el-GR" b="1" baseline="-25000">
                <a:solidFill>
                  <a:schemeClr val="accent2"/>
                </a:solidFill>
              </a:rPr>
              <a:t>1</a:t>
            </a:r>
            <a:r>
              <a:rPr lang="el-GR" b="1" baseline="30000">
                <a:solidFill>
                  <a:schemeClr val="accent2"/>
                </a:solidFill>
              </a:rPr>
              <a:t>2</a:t>
            </a:r>
            <a:r>
              <a:rPr lang="el-GR" b="1">
                <a:solidFill>
                  <a:schemeClr val="accent2"/>
                </a:solidFill>
              </a:rPr>
              <a:t> = σ</a:t>
            </a:r>
            <a:r>
              <a:rPr lang="el-GR" b="1" baseline="-25000">
                <a:solidFill>
                  <a:schemeClr val="accent2"/>
                </a:solidFill>
              </a:rPr>
              <a:t>2</a:t>
            </a:r>
            <a:r>
              <a:rPr lang="el-GR" b="1" baseline="30000">
                <a:solidFill>
                  <a:schemeClr val="accent2"/>
                </a:solidFill>
              </a:rPr>
              <a:t>2 </a:t>
            </a:r>
            <a:endParaRPr lang="el-GR" b="1" baseline="30000">
              <a:solidFill>
                <a:srgbClr val="FF0000"/>
              </a:solidFill>
            </a:endParaRPr>
          </a:p>
          <a:p>
            <a:pPr algn="just"/>
            <a:endParaRPr lang="el-GR" sz="2800" b="1"/>
          </a:p>
          <a:p>
            <a:pPr lvl="1" algn="just"/>
            <a:endParaRPr lang="el-GR" b="1">
              <a:solidFill>
                <a:srgbClr val="000000"/>
              </a:solidFill>
            </a:endParaRPr>
          </a:p>
          <a:p>
            <a:pPr lvl="1" algn="just"/>
            <a:endParaRPr lang="el-GR" b="1">
              <a:solidFill>
                <a:srgbClr val="000000"/>
              </a:solidFill>
            </a:endParaRPr>
          </a:p>
          <a:p>
            <a:pPr lvl="1" algn="just"/>
            <a:r>
              <a:rPr lang="el-GR" b="1">
                <a:solidFill>
                  <a:srgbClr val="000000"/>
                </a:solidFill>
              </a:rPr>
              <a:t>Ο έλεγχος γίνεται με την στατιστικό μέτρο </a:t>
            </a:r>
            <a:r>
              <a:rPr lang="en-US" b="1">
                <a:solidFill>
                  <a:srgbClr val="000000"/>
                </a:solidFill>
              </a:rPr>
              <a:t>t </a:t>
            </a:r>
          </a:p>
          <a:p>
            <a:pPr algn="just"/>
            <a:endParaRPr lang="el-GR" sz="2800" b="1"/>
          </a:p>
          <a:p>
            <a:pPr algn="just"/>
            <a:endParaRPr lang="el-GR" sz="2800" b="1"/>
          </a:p>
        </p:txBody>
      </p:sp>
      <p:graphicFrame>
        <p:nvGraphicFramePr>
          <p:cNvPr id="145412" name="Object 4"/>
          <p:cNvGraphicFramePr>
            <a:graphicFrameLocks noChangeAspect="1"/>
          </p:cNvGraphicFramePr>
          <p:nvPr/>
        </p:nvGraphicFramePr>
        <p:xfrm>
          <a:off x="0" y="1676400"/>
          <a:ext cx="49895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22" name="Εξίσωση" r:id="rId4" imgW="1676160" imgH="457200" progId="Equation.3">
                  <p:embed/>
                </p:oleObj>
              </mc:Choice>
              <mc:Fallback>
                <p:oleObj name="Εξίσωση" r:id="rId4" imgW="167616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676400"/>
                        <a:ext cx="4989513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3" name="Object 5"/>
          <p:cNvGraphicFramePr>
            <a:graphicFrameLocks noChangeAspect="1"/>
          </p:cNvGraphicFramePr>
          <p:nvPr/>
        </p:nvGraphicFramePr>
        <p:xfrm>
          <a:off x="5181600" y="1524000"/>
          <a:ext cx="378142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23" name="Εξίσωση" r:id="rId6" imgW="1384200" imgH="482400" progId="Equation.3">
                  <p:embed/>
                </p:oleObj>
              </mc:Choice>
              <mc:Fallback>
                <p:oleObj name="Εξίσωση" r:id="rId6" imgW="1384200" imgH="482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524000"/>
                        <a:ext cx="3781425" cy="1371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6" name="Object 8"/>
          <p:cNvGraphicFramePr>
            <a:graphicFrameLocks noChangeAspect="1"/>
          </p:cNvGraphicFramePr>
          <p:nvPr/>
        </p:nvGraphicFramePr>
        <p:xfrm>
          <a:off x="1200150" y="3962400"/>
          <a:ext cx="43815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24" name="Εξίσωση" r:id="rId8" imgW="1460160" imgH="482400" progId="Equation.3">
                  <p:embed/>
                </p:oleObj>
              </mc:Choice>
              <mc:Fallback>
                <p:oleObj name="Εξίσωση" r:id="rId8" imgW="1460160" imgH="4824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3962400"/>
                        <a:ext cx="4381500" cy="149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7" name="Object 9"/>
          <p:cNvGraphicFramePr>
            <a:graphicFrameLocks noChangeAspect="1"/>
          </p:cNvGraphicFramePr>
          <p:nvPr/>
        </p:nvGraphicFramePr>
        <p:xfrm>
          <a:off x="609600" y="6019800"/>
          <a:ext cx="4343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25" name="Εξίσωση" r:id="rId10" imgW="1028520" imgH="215640" progId="Equation.3">
                  <p:embed/>
                </p:oleObj>
              </mc:Choice>
              <mc:Fallback>
                <p:oleObj name="Εξίσωση" r:id="rId10" imgW="102852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6019800"/>
                        <a:ext cx="43434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/>
            <a:r>
              <a:rPr lang="el-GR" dirty="0"/>
              <a:t>Τα δεδομένα δυο ανεξάρτητων δειγμάτων που έχουν επιλεγεί από δυο πληθυσμών που κατανέμονται κανονικά ως προς την μεταβλητή Χ είναι</a:t>
            </a:r>
            <a:r>
              <a:rPr lang="en-US" dirty="0"/>
              <a:t>:</a:t>
            </a:r>
            <a:endParaRPr lang="el-GR" dirty="0"/>
          </a:p>
          <a:p>
            <a:pPr algn="just"/>
            <a:r>
              <a:rPr lang="en-US" sz="2800" b="1" dirty="0"/>
              <a:t>n</a:t>
            </a:r>
            <a:r>
              <a:rPr lang="en-US" sz="2800" b="1" baseline="-25000" dirty="0"/>
              <a:t>1</a:t>
            </a:r>
            <a:r>
              <a:rPr lang="en-US" sz="2800" b="1" dirty="0"/>
              <a:t>=</a:t>
            </a:r>
            <a:r>
              <a:rPr lang="el-GR" sz="2800" b="1" dirty="0">
                <a:solidFill>
                  <a:srgbClr val="000000"/>
                </a:solidFill>
              </a:rPr>
              <a:t>10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l-GR" sz="2800" b="1" dirty="0">
                <a:solidFill>
                  <a:srgbClr val="000000"/>
                </a:solidFill>
              </a:rPr>
              <a:t>και</a:t>
            </a:r>
            <a:r>
              <a:rPr lang="el-GR" sz="2800" b="1" dirty="0"/>
              <a:t> </a:t>
            </a:r>
            <a:r>
              <a:rPr lang="en-US" sz="2800" b="1" dirty="0"/>
              <a:t>n</a:t>
            </a:r>
            <a:r>
              <a:rPr lang="en-US" sz="2800" b="1" baseline="-25000" dirty="0"/>
              <a:t>2</a:t>
            </a:r>
            <a:r>
              <a:rPr lang="en-US" sz="2800" b="1" dirty="0"/>
              <a:t>=</a:t>
            </a:r>
            <a:r>
              <a:rPr lang="el-GR" sz="2800" b="1" dirty="0"/>
              <a:t>8</a:t>
            </a:r>
            <a:r>
              <a:rPr lang="el-GR" sz="2800" dirty="0"/>
              <a:t> </a:t>
            </a:r>
            <a:r>
              <a:rPr lang="el-GR" sz="2800" b="1" dirty="0">
                <a:solidFill>
                  <a:srgbClr val="000000"/>
                </a:solidFill>
              </a:rPr>
              <a:t> </a:t>
            </a:r>
          </a:p>
          <a:p>
            <a:pPr algn="just"/>
            <a:r>
              <a:rPr lang="en-US" sz="2800" b="1" dirty="0"/>
              <a:t>S</a:t>
            </a:r>
            <a:r>
              <a:rPr lang="el-GR" sz="2800" b="1" baseline="-25000" dirty="0">
                <a:solidFill>
                  <a:srgbClr val="000000"/>
                </a:solidFill>
              </a:rPr>
              <a:t>1</a:t>
            </a:r>
            <a:r>
              <a:rPr lang="el-GR" sz="2800" b="1" baseline="30000" dirty="0">
                <a:solidFill>
                  <a:srgbClr val="000000"/>
                </a:solidFill>
              </a:rPr>
              <a:t>2</a:t>
            </a:r>
            <a:r>
              <a:rPr lang="el-GR" sz="2800" b="1" dirty="0">
                <a:solidFill>
                  <a:srgbClr val="000000"/>
                </a:solidFill>
              </a:rPr>
              <a:t>=1,7   </a:t>
            </a:r>
            <a:r>
              <a:rPr lang="en-US" sz="2800" b="1" dirty="0">
                <a:solidFill>
                  <a:srgbClr val="000000"/>
                </a:solidFill>
              </a:rPr>
              <a:t>S</a:t>
            </a:r>
            <a:r>
              <a:rPr lang="el-GR" sz="2800" b="1" baseline="-25000" dirty="0">
                <a:solidFill>
                  <a:srgbClr val="000000"/>
                </a:solidFill>
              </a:rPr>
              <a:t>2</a:t>
            </a:r>
            <a:r>
              <a:rPr lang="el-GR" sz="2800" b="1" baseline="30000" dirty="0">
                <a:solidFill>
                  <a:srgbClr val="000000"/>
                </a:solidFill>
              </a:rPr>
              <a:t>2</a:t>
            </a:r>
            <a:r>
              <a:rPr lang="el-GR" sz="2800" b="1" dirty="0">
                <a:solidFill>
                  <a:srgbClr val="000000"/>
                </a:solidFill>
              </a:rPr>
              <a:t>=2,2</a:t>
            </a:r>
          </a:p>
          <a:p>
            <a:pPr algn="just"/>
            <a:r>
              <a:rPr lang="el-GR" sz="2800" b="1" dirty="0">
                <a:solidFill>
                  <a:srgbClr val="000000"/>
                </a:solidFill>
              </a:rPr>
              <a:t>Να ελεγχθεί σε επίπεδο σημαντικότητας α=0,05 η ισότητα των μέσων των δυο πληθυσμών</a:t>
            </a: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0</a:t>
            </a:r>
            <a:r>
              <a:rPr lang="en-US" b="1" dirty="0">
                <a:solidFill>
                  <a:srgbClr val="000000"/>
                </a:solidFill>
              </a:rPr>
              <a:t>: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>
                <a:solidFill>
                  <a:srgbClr val="000000"/>
                </a:solidFill>
              </a:rPr>
              <a:t>1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= μ</a:t>
            </a:r>
            <a:r>
              <a:rPr lang="el-GR" sz="3600" b="1" baseline="-25000" dirty="0">
                <a:solidFill>
                  <a:srgbClr val="000000"/>
                </a:solidFill>
              </a:rPr>
              <a:t>2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  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≠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 dirty="0">
                <a:solidFill>
                  <a:srgbClr val="000000"/>
                </a:solidFill>
              </a:rPr>
              <a:t>2</a:t>
            </a:r>
            <a:endParaRPr lang="el-GR" dirty="0"/>
          </a:p>
          <a:p>
            <a:pPr algn="just"/>
            <a:endParaRPr lang="el-GR" dirty="0"/>
          </a:p>
        </p:txBody>
      </p:sp>
      <p:graphicFrame>
        <p:nvGraphicFramePr>
          <p:cNvPr id="158720" name="Object 0"/>
          <p:cNvGraphicFramePr>
            <a:graphicFrameLocks noChangeAspect="1"/>
          </p:cNvGraphicFramePr>
          <p:nvPr/>
        </p:nvGraphicFramePr>
        <p:xfrm>
          <a:off x="3352800" y="2057400"/>
          <a:ext cx="31956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24" name="Εξίσωση" r:id="rId4" imgW="1295280" imgH="241200" progId="Equation.3">
                  <p:embed/>
                </p:oleObj>
              </mc:Choice>
              <mc:Fallback>
                <p:oleObj name="Εξίσωση" r:id="rId4" imgW="1295280" imgH="24120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057400"/>
                        <a:ext cx="3195638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21" name="Object 1"/>
          <p:cNvGraphicFramePr>
            <a:graphicFrameLocks noChangeAspect="1"/>
          </p:cNvGraphicFramePr>
          <p:nvPr/>
        </p:nvGraphicFramePr>
        <p:xfrm>
          <a:off x="185738" y="5334000"/>
          <a:ext cx="895826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25" name="Εξίσωση" r:id="rId6" imgW="3009600" imgH="457200" progId="Equation.3">
                  <p:embed/>
                </p:oleObj>
              </mc:Choice>
              <mc:Fallback>
                <p:oleObj name="Εξίσωση" r:id="rId6" imgW="3009600" imgH="4572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8" y="5334000"/>
                        <a:ext cx="8958262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461" name="AutoShape 5"/>
          <p:cNvSpPr>
            <a:spLocks noChangeArrowheads="1"/>
          </p:cNvSpPr>
          <p:nvPr/>
        </p:nvSpPr>
        <p:spPr bwMode="auto">
          <a:xfrm>
            <a:off x="8153400" y="44958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/>
            <a:r>
              <a:rPr lang="en-US" sz="2800" b="1"/>
              <a:t>n</a:t>
            </a:r>
            <a:r>
              <a:rPr lang="en-US" sz="2800" b="1" baseline="-25000"/>
              <a:t>1</a:t>
            </a:r>
            <a:r>
              <a:rPr lang="en-US" sz="2800" b="1"/>
              <a:t>=</a:t>
            </a:r>
            <a:r>
              <a:rPr lang="el-GR" sz="2800" b="1">
                <a:solidFill>
                  <a:srgbClr val="000000"/>
                </a:solidFill>
              </a:rPr>
              <a:t>10</a:t>
            </a:r>
            <a:r>
              <a:rPr lang="en-US" sz="2800" b="1">
                <a:solidFill>
                  <a:srgbClr val="000000"/>
                </a:solidFill>
              </a:rPr>
              <a:t> </a:t>
            </a:r>
            <a:r>
              <a:rPr lang="el-GR" sz="2800" b="1">
                <a:solidFill>
                  <a:srgbClr val="000000"/>
                </a:solidFill>
              </a:rPr>
              <a:t>και</a:t>
            </a:r>
            <a:r>
              <a:rPr lang="el-GR" sz="2800" b="1"/>
              <a:t> </a:t>
            </a:r>
            <a:r>
              <a:rPr lang="en-US" sz="2800" b="1"/>
              <a:t>n</a:t>
            </a:r>
            <a:r>
              <a:rPr lang="en-US" sz="2800" b="1" baseline="-25000"/>
              <a:t>2</a:t>
            </a:r>
            <a:r>
              <a:rPr lang="en-US" sz="2800" b="1"/>
              <a:t>=</a:t>
            </a:r>
            <a:r>
              <a:rPr lang="el-GR" sz="2800" b="1"/>
              <a:t>8</a:t>
            </a:r>
            <a:r>
              <a:rPr lang="el-GR" sz="2800"/>
              <a:t> </a:t>
            </a:r>
            <a:r>
              <a:rPr lang="el-GR" sz="2800" b="1">
                <a:solidFill>
                  <a:srgbClr val="000000"/>
                </a:solidFill>
              </a:rPr>
              <a:t> </a:t>
            </a:r>
          </a:p>
          <a:p>
            <a:pPr algn="just"/>
            <a:r>
              <a:rPr lang="en-US" sz="2800" b="1"/>
              <a:t>S</a:t>
            </a:r>
            <a:r>
              <a:rPr lang="el-GR" sz="2800" b="1" baseline="-25000">
                <a:solidFill>
                  <a:srgbClr val="000000"/>
                </a:solidFill>
              </a:rPr>
              <a:t>1</a:t>
            </a:r>
            <a:r>
              <a:rPr lang="el-GR" sz="2800" b="1" baseline="30000">
                <a:solidFill>
                  <a:srgbClr val="000000"/>
                </a:solidFill>
              </a:rPr>
              <a:t>2</a:t>
            </a:r>
            <a:r>
              <a:rPr lang="el-GR" sz="2800" b="1">
                <a:solidFill>
                  <a:srgbClr val="000000"/>
                </a:solidFill>
              </a:rPr>
              <a:t>=1,7   </a:t>
            </a:r>
            <a:r>
              <a:rPr lang="en-US" sz="2800" b="1">
                <a:solidFill>
                  <a:srgbClr val="000000"/>
                </a:solidFill>
              </a:rPr>
              <a:t>S</a:t>
            </a:r>
            <a:r>
              <a:rPr lang="el-GR" sz="2800" b="1" baseline="-25000">
                <a:solidFill>
                  <a:srgbClr val="000000"/>
                </a:solidFill>
              </a:rPr>
              <a:t>2</a:t>
            </a:r>
            <a:r>
              <a:rPr lang="el-GR" sz="2800" b="1" baseline="30000">
                <a:solidFill>
                  <a:srgbClr val="000000"/>
                </a:solidFill>
              </a:rPr>
              <a:t>2</a:t>
            </a:r>
            <a:r>
              <a:rPr lang="el-GR" sz="2800" b="1">
                <a:solidFill>
                  <a:srgbClr val="000000"/>
                </a:solidFill>
              </a:rPr>
              <a:t>=2,2</a:t>
            </a:r>
          </a:p>
          <a:p>
            <a:pPr algn="just"/>
            <a:r>
              <a:rPr lang="el-GR" sz="2800" b="1">
                <a:solidFill>
                  <a:srgbClr val="000000"/>
                </a:solidFill>
              </a:rPr>
              <a:t>Να ελεγχθεί σε επίπεδο σημαντικότητας α=0,05 η ισότητα των μέσων των δυο πληθυσμών</a:t>
            </a:r>
          </a:p>
          <a:p>
            <a:pPr algn="just"/>
            <a:r>
              <a:rPr lang="el-GR" b="1">
                <a:solidFill>
                  <a:srgbClr val="000000"/>
                </a:solidFill>
              </a:rPr>
              <a:t>Η</a:t>
            </a:r>
            <a:r>
              <a:rPr lang="el-GR" b="1" baseline="-25000">
                <a:solidFill>
                  <a:srgbClr val="000000"/>
                </a:solidFill>
              </a:rPr>
              <a:t>0</a:t>
            </a:r>
            <a:r>
              <a:rPr lang="en-US" b="1">
                <a:solidFill>
                  <a:srgbClr val="000000"/>
                </a:solidFill>
              </a:rPr>
              <a:t>:</a:t>
            </a:r>
            <a:r>
              <a:rPr lang="el-GR" b="1">
                <a:solidFill>
                  <a:srgbClr val="000000"/>
                </a:solidFill>
              </a:rPr>
              <a:t> 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>
                <a:solidFill>
                  <a:srgbClr val="000000"/>
                </a:solidFill>
              </a:rPr>
              <a:t>1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 = μ</a:t>
            </a:r>
            <a:r>
              <a:rPr lang="el-GR" sz="3600" b="1" baseline="-25000">
                <a:solidFill>
                  <a:srgbClr val="000000"/>
                </a:solidFill>
              </a:rPr>
              <a:t>2 </a:t>
            </a:r>
            <a:r>
              <a:rPr lang="el-GR" sz="2800">
                <a:latin typeface="Tahoma" pitchFamily="34" charset="0"/>
              </a:rPr>
              <a:t>ή </a:t>
            </a:r>
            <a:r>
              <a:rPr lang="el-GR" sz="2800">
                <a:latin typeface="Tahoma" pitchFamily="34" charset="0"/>
                <a:cs typeface="Tahoma" pitchFamily="34" charset="0"/>
              </a:rPr>
              <a:t> 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>
                <a:solidFill>
                  <a:srgbClr val="000000"/>
                </a:solidFill>
              </a:rPr>
              <a:t>1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3600" b="1">
                <a:solidFill>
                  <a:srgbClr val="000000"/>
                </a:solidFill>
              </a:rPr>
              <a:t>-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 μ</a:t>
            </a:r>
            <a:r>
              <a:rPr lang="el-GR" sz="3600" b="1" baseline="-25000">
                <a:solidFill>
                  <a:srgbClr val="000000"/>
                </a:solidFill>
              </a:rPr>
              <a:t>2</a:t>
            </a:r>
            <a:r>
              <a:rPr lang="en-US" sz="2800">
                <a:latin typeface="Tahoma" pitchFamily="34" charset="0"/>
                <a:cs typeface="Tahoma" pitchFamily="34" charset="0"/>
              </a:rPr>
              <a:t> </a:t>
            </a:r>
            <a:r>
              <a:rPr lang="el-GR" sz="2800">
                <a:latin typeface="Tahoma" pitchFamily="34" charset="0"/>
              </a:rPr>
              <a:t>=0    </a:t>
            </a:r>
            <a:r>
              <a:rPr lang="en-US" sz="2800">
                <a:latin typeface="Tahoma" pitchFamily="34" charset="0"/>
                <a:cs typeface="Tahoma" pitchFamily="34" charset="0"/>
              </a:rPr>
              <a:t> 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>
                <a:solidFill>
                  <a:srgbClr val="000000"/>
                </a:solidFill>
              </a:rPr>
              <a:t>1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>
                <a:solidFill>
                  <a:srgbClr val="000000"/>
                </a:solidFill>
              </a:rPr>
              <a:t>1</a:t>
            </a:r>
            <a:r>
              <a:rPr lang="el-GR" b="1">
                <a:solidFill>
                  <a:srgbClr val="000000"/>
                </a:solidFill>
              </a:rPr>
              <a:t> </a:t>
            </a:r>
            <a:r>
              <a:rPr lang="el-GR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≠</a:t>
            </a:r>
            <a:r>
              <a:rPr lang="el-GR" b="1">
                <a:solidFill>
                  <a:srgbClr val="000000"/>
                </a:solidFill>
              </a:rPr>
              <a:t> 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>
                <a:solidFill>
                  <a:srgbClr val="000000"/>
                </a:solidFill>
              </a:rPr>
              <a:t>2</a:t>
            </a:r>
            <a:endParaRPr lang="el-GR"/>
          </a:p>
          <a:p>
            <a:pPr algn="just"/>
            <a:endParaRPr lang="el-GR"/>
          </a:p>
        </p:txBody>
      </p:sp>
      <p:graphicFrame>
        <p:nvGraphicFramePr>
          <p:cNvPr id="159744" name="Object 0"/>
          <p:cNvGraphicFramePr>
            <a:graphicFrameLocks noChangeAspect="1"/>
          </p:cNvGraphicFramePr>
          <p:nvPr/>
        </p:nvGraphicFramePr>
        <p:xfrm>
          <a:off x="3124200" y="0"/>
          <a:ext cx="31956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54" name="Εξίσωση" r:id="rId4" imgW="1295280" imgH="241200" progId="Equation.3">
                  <p:embed/>
                </p:oleObj>
              </mc:Choice>
              <mc:Fallback>
                <p:oleObj name="Εξίσωση" r:id="rId4" imgW="1295280" imgH="24120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0"/>
                        <a:ext cx="3195638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9745" name="Object 1"/>
          <p:cNvGraphicFramePr>
            <a:graphicFrameLocks noChangeAspect="1"/>
          </p:cNvGraphicFramePr>
          <p:nvPr/>
        </p:nvGraphicFramePr>
        <p:xfrm>
          <a:off x="7391400" y="2057400"/>
          <a:ext cx="15494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55" name="Εξίσωση" r:id="rId6" imgW="520560" imgH="228600" progId="Equation.3">
                  <p:embed/>
                </p:oleObj>
              </mc:Choice>
              <mc:Fallback>
                <p:oleObj name="Εξίσωση" r:id="rId6" imgW="52056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057400"/>
                        <a:ext cx="1549400" cy="571500"/>
                      </a:xfrm>
                      <a:prstGeom prst="rect">
                        <a:avLst/>
                      </a:prstGeom>
                      <a:solidFill>
                        <a:srgbClr val="33CC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9746" name="Object 2"/>
          <p:cNvGraphicFramePr>
            <a:graphicFrameLocks noChangeAspect="1"/>
          </p:cNvGraphicFramePr>
          <p:nvPr/>
        </p:nvGraphicFramePr>
        <p:xfrm>
          <a:off x="457200" y="2667000"/>
          <a:ext cx="7424738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56" name="Εξίσωση" r:id="rId8" imgW="2717640" imgH="482400" progId="Equation.3">
                  <p:embed/>
                </p:oleObj>
              </mc:Choice>
              <mc:Fallback>
                <p:oleObj name="Εξίσωση" r:id="rId8" imgW="271764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7000"/>
                        <a:ext cx="7424738" cy="1371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9747" name="Object 3"/>
          <p:cNvGraphicFramePr>
            <a:graphicFrameLocks noChangeAspect="1"/>
          </p:cNvGraphicFramePr>
          <p:nvPr/>
        </p:nvGraphicFramePr>
        <p:xfrm>
          <a:off x="381000" y="4114800"/>
          <a:ext cx="78867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57" name="Εξίσωση" r:id="rId10" imgW="2628720" imgH="482400" progId="Equation.3">
                  <p:embed/>
                </p:oleObj>
              </mc:Choice>
              <mc:Fallback>
                <p:oleObj name="Εξίσωση" r:id="rId10" imgW="262872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114800"/>
                        <a:ext cx="7886700" cy="1498600"/>
                      </a:xfrm>
                      <a:prstGeom prst="rect">
                        <a:avLst/>
                      </a:prstGeom>
                      <a:solidFill>
                        <a:srgbClr val="CCCC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9748" name="Object 4"/>
          <p:cNvGraphicFramePr>
            <a:graphicFrameLocks noChangeAspect="1"/>
          </p:cNvGraphicFramePr>
          <p:nvPr/>
        </p:nvGraphicFramePr>
        <p:xfrm>
          <a:off x="228600" y="5791200"/>
          <a:ext cx="8077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58" name="Εξίσωση" r:id="rId12" imgW="2019240" imgH="215640" progId="Equation.3">
                  <p:embed/>
                </p:oleObj>
              </mc:Choice>
              <mc:Fallback>
                <p:oleObj name="Εξίσωση" r:id="rId12" imgW="201924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791200"/>
                        <a:ext cx="80772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/>
            <a:r>
              <a:rPr lang="en-US" sz="2800" b="1" dirty="0"/>
              <a:t>n</a:t>
            </a:r>
            <a:r>
              <a:rPr lang="en-US" sz="2800" b="1" baseline="-25000" dirty="0"/>
              <a:t>1</a:t>
            </a:r>
            <a:r>
              <a:rPr lang="en-US" sz="2800" b="1" dirty="0"/>
              <a:t>=</a:t>
            </a:r>
            <a:r>
              <a:rPr lang="el-GR" sz="2800" b="1" dirty="0">
                <a:solidFill>
                  <a:srgbClr val="000000"/>
                </a:solidFill>
              </a:rPr>
              <a:t>10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l-GR" sz="2800" b="1" dirty="0">
                <a:solidFill>
                  <a:srgbClr val="000000"/>
                </a:solidFill>
              </a:rPr>
              <a:t>και</a:t>
            </a:r>
            <a:r>
              <a:rPr lang="el-GR" sz="2800" b="1" dirty="0"/>
              <a:t> </a:t>
            </a:r>
            <a:r>
              <a:rPr lang="en-US" sz="2800" b="1" dirty="0"/>
              <a:t>n</a:t>
            </a:r>
            <a:r>
              <a:rPr lang="en-US" sz="2800" b="1" baseline="-25000" dirty="0"/>
              <a:t>2</a:t>
            </a:r>
            <a:r>
              <a:rPr lang="en-US" sz="2800" b="1" dirty="0"/>
              <a:t>=</a:t>
            </a:r>
            <a:r>
              <a:rPr lang="el-GR" sz="2800" b="1" dirty="0"/>
              <a:t>8</a:t>
            </a:r>
            <a:r>
              <a:rPr lang="el-GR" sz="2800" dirty="0"/>
              <a:t> </a:t>
            </a:r>
            <a:r>
              <a:rPr lang="el-GR" sz="2800" b="1" dirty="0">
                <a:solidFill>
                  <a:srgbClr val="000000"/>
                </a:solidFill>
              </a:rPr>
              <a:t> </a:t>
            </a:r>
          </a:p>
          <a:p>
            <a:pPr algn="just">
              <a:lnSpc>
                <a:spcPct val="90000"/>
              </a:lnSpc>
              <a:spcBef>
                <a:spcPct val="5000"/>
              </a:spcBef>
            </a:pPr>
            <a:r>
              <a:rPr lang="en-US" sz="2800" b="1" dirty="0"/>
              <a:t>S</a:t>
            </a:r>
            <a:r>
              <a:rPr lang="el-GR" sz="2800" b="1" baseline="-25000" dirty="0">
                <a:solidFill>
                  <a:srgbClr val="000000"/>
                </a:solidFill>
              </a:rPr>
              <a:t>1</a:t>
            </a:r>
            <a:r>
              <a:rPr lang="el-GR" sz="2800" b="1" baseline="30000" dirty="0">
                <a:solidFill>
                  <a:srgbClr val="000000"/>
                </a:solidFill>
              </a:rPr>
              <a:t>2</a:t>
            </a:r>
            <a:r>
              <a:rPr lang="el-GR" sz="2800" b="1" dirty="0">
                <a:solidFill>
                  <a:srgbClr val="000000"/>
                </a:solidFill>
              </a:rPr>
              <a:t>=1,7   </a:t>
            </a:r>
            <a:r>
              <a:rPr lang="en-US" sz="2800" b="1" dirty="0">
                <a:solidFill>
                  <a:srgbClr val="000000"/>
                </a:solidFill>
              </a:rPr>
              <a:t>S</a:t>
            </a:r>
            <a:r>
              <a:rPr lang="el-GR" sz="2800" b="1" baseline="-25000" dirty="0">
                <a:solidFill>
                  <a:srgbClr val="000000"/>
                </a:solidFill>
              </a:rPr>
              <a:t>2</a:t>
            </a:r>
            <a:r>
              <a:rPr lang="el-GR" sz="2800" b="1" baseline="30000" dirty="0">
                <a:solidFill>
                  <a:srgbClr val="000000"/>
                </a:solidFill>
              </a:rPr>
              <a:t>2</a:t>
            </a:r>
            <a:r>
              <a:rPr lang="el-GR" sz="2800" b="1" dirty="0">
                <a:solidFill>
                  <a:srgbClr val="000000"/>
                </a:solidFill>
              </a:rPr>
              <a:t>=2,2</a:t>
            </a:r>
          </a:p>
          <a:p>
            <a:pPr algn="just">
              <a:lnSpc>
                <a:spcPct val="90000"/>
              </a:lnSpc>
              <a:spcBef>
                <a:spcPct val="5000"/>
              </a:spcBef>
            </a:pPr>
            <a:r>
              <a:rPr lang="el-GR" sz="2800" b="1" dirty="0">
                <a:solidFill>
                  <a:srgbClr val="000000"/>
                </a:solidFill>
              </a:rPr>
              <a:t>Να ελεγχθεί σε επίπεδο σημαντικότητας α=0,05 η ισότητα των μέσων των δυο πληθυσμών</a:t>
            </a:r>
          </a:p>
          <a:p>
            <a:pPr algn="just">
              <a:lnSpc>
                <a:spcPct val="90000"/>
              </a:lnSpc>
              <a:spcBef>
                <a:spcPct val="5000"/>
              </a:spcBef>
            </a:pPr>
            <a:r>
              <a:rPr lang="el-GR" b="1" dirty="0">
                <a:solidFill>
                  <a:srgbClr val="000000"/>
                </a:solidFill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0</a:t>
            </a:r>
            <a:r>
              <a:rPr lang="en-US" b="1" dirty="0">
                <a:solidFill>
                  <a:srgbClr val="000000"/>
                </a:solidFill>
              </a:rPr>
              <a:t>: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>
                <a:solidFill>
                  <a:srgbClr val="000000"/>
                </a:solidFill>
              </a:rPr>
              <a:t>1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= μ</a:t>
            </a:r>
            <a:r>
              <a:rPr lang="el-GR" sz="3600" b="1" baseline="-25000" dirty="0">
                <a:solidFill>
                  <a:srgbClr val="000000"/>
                </a:solidFill>
              </a:rPr>
              <a:t>2</a:t>
            </a:r>
            <a:r>
              <a:rPr lang="el-GR" sz="2800" dirty="0">
                <a:latin typeface="Tahoma" pitchFamily="34" charset="0"/>
              </a:rPr>
              <a:t> ή 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>
                <a:solidFill>
                  <a:srgbClr val="000000"/>
                </a:solidFill>
              </a:rPr>
              <a:t>1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3600" b="1" dirty="0">
                <a:solidFill>
                  <a:srgbClr val="000000"/>
                </a:solidFill>
              </a:rPr>
              <a:t>-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μ</a:t>
            </a:r>
            <a:r>
              <a:rPr lang="el-GR" sz="3600" b="1" baseline="-25000" dirty="0">
                <a:solidFill>
                  <a:srgbClr val="000000"/>
                </a:solidFill>
              </a:rPr>
              <a:t>2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l-GR" sz="2800" dirty="0">
                <a:latin typeface="Tahoma" pitchFamily="34" charset="0"/>
              </a:rPr>
              <a:t>=0 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≠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 dirty="0">
                <a:solidFill>
                  <a:srgbClr val="000000"/>
                </a:solidFill>
              </a:rPr>
              <a:t>2</a:t>
            </a:r>
          </a:p>
          <a:p>
            <a:pPr algn="just">
              <a:lnSpc>
                <a:spcPct val="90000"/>
              </a:lnSpc>
              <a:spcBef>
                <a:spcPct val="5000"/>
              </a:spcBef>
            </a:pPr>
            <a:endParaRPr lang="el-GR" b="1" baseline="-25000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spcBef>
                <a:spcPct val="5000"/>
              </a:spcBef>
            </a:pPr>
            <a:endParaRPr lang="el-GR" b="1" baseline="-25000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spcBef>
                <a:spcPct val="5000"/>
              </a:spcBef>
            </a:pPr>
            <a:endParaRPr lang="el-GR" b="1" baseline="-25000" dirty="0">
              <a:solidFill>
                <a:srgbClr val="000000"/>
              </a:solidFill>
            </a:endParaRPr>
          </a:p>
          <a:p>
            <a:endParaRPr lang="el-GR" dirty="0"/>
          </a:p>
          <a:p>
            <a:r>
              <a:rPr lang="el-GR" dirty="0"/>
              <a:t>α</a:t>
            </a:r>
            <a:r>
              <a:rPr lang="en-US" dirty="0"/>
              <a:t>=</a:t>
            </a:r>
            <a:r>
              <a:rPr lang="el-GR" dirty="0"/>
              <a:t>0,05    =&gt;α/2=0,025  </a:t>
            </a:r>
            <a:r>
              <a:rPr lang="el-GR" dirty="0">
                <a:sym typeface="Wingdings" pitchFamily="2" charset="2"/>
              </a:rPr>
              <a:t></a:t>
            </a:r>
            <a:r>
              <a:rPr lang="en-US" dirty="0">
                <a:sym typeface="Wingdings" pitchFamily="2" charset="2"/>
              </a:rPr>
              <a:t>   t</a:t>
            </a:r>
            <a:r>
              <a:rPr lang="en-US" baseline="-25000" dirty="0">
                <a:sym typeface="Wingdings" pitchFamily="2" charset="2"/>
              </a:rPr>
              <a:t>n-1</a:t>
            </a:r>
            <a:r>
              <a:rPr lang="en-US" dirty="0">
                <a:sym typeface="Wingdings" pitchFamily="2" charset="2"/>
              </a:rPr>
              <a:t>=t</a:t>
            </a:r>
            <a:r>
              <a:rPr lang="en-US" baseline="-25000" dirty="0">
                <a:sym typeface="Wingdings" pitchFamily="2" charset="2"/>
              </a:rPr>
              <a:t>18-</a:t>
            </a:r>
            <a:r>
              <a:rPr lang="el-GR" baseline="-25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=t</a:t>
            </a:r>
            <a:r>
              <a:rPr lang="en-US" baseline="-25000" dirty="0">
                <a:sym typeface="Wingdings" pitchFamily="2" charset="2"/>
              </a:rPr>
              <a:t>1</a:t>
            </a:r>
            <a:r>
              <a:rPr lang="el-GR" baseline="-25000" dirty="0">
                <a:sym typeface="Wingdings" pitchFamily="2" charset="2"/>
              </a:rPr>
              <a:t>6</a:t>
            </a:r>
          </a:p>
          <a:p>
            <a:endParaRPr lang="el-GR" dirty="0"/>
          </a:p>
          <a:p>
            <a:pPr algn="just">
              <a:lnSpc>
                <a:spcPct val="90000"/>
              </a:lnSpc>
              <a:spcBef>
                <a:spcPct val="5000"/>
              </a:spcBef>
            </a:pPr>
            <a:endParaRPr lang="el-GR" dirty="0"/>
          </a:p>
          <a:p>
            <a:pPr algn="just"/>
            <a:endParaRPr lang="el-GR" dirty="0"/>
          </a:p>
        </p:txBody>
      </p:sp>
      <p:graphicFrame>
        <p:nvGraphicFramePr>
          <p:cNvPr id="160768" name="Object 0"/>
          <p:cNvGraphicFramePr>
            <a:graphicFrameLocks noChangeAspect="1"/>
          </p:cNvGraphicFramePr>
          <p:nvPr/>
        </p:nvGraphicFramePr>
        <p:xfrm>
          <a:off x="3124200" y="0"/>
          <a:ext cx="3505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79" name="Εξίσωση" r:id="rId4" imgW="1295280" imgH="241200" progId="Equation.3">
                  <p:embed/>
                </p:oleObj>
              </mc:Choice>
              <mc:Fallback>
                <p:oleObj name="Εξίσωση" r:id="rId4" imgW="1295280" imgH="24120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0"/>
                        <a:ext cx="3505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69" name="Object 1"/>
          <p:cNvGraphicFramePr>
            <a:graphicFrameLocks noChangeAspect="1"/>
          </p:cNvGraphicFramePr>
          <p:nvPr/>
        </p:nvGraphicFramePr>
        <p:xfrm>
          <a:off x="0" y="2209800"/>
          <a:ext cx="78867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80" name="Εξίσωση" r:id="rId6" imgW="2628720" imgH="482400" progId="Equation.3">
                  <p:embed/>
                </p:oleObj>
              </mc:Choice>
              <mc:Fallback>
                <p:oleObj name="Εξίσωση" r:id="rId6" imgW="2628720" imgH="4824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209800"/>
                        <a:ext cx="7886700" cy="1066800"/>
                      </a:xfrm>
                      <a:prstGeom prst="rect">
                        <a:avLst/>
                      </a:prstGeom>
                      <a:solidFill>
                        <a:srgbClr val="CCCC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70" name="Object 2"/>
          <p:cNvGraphicFramePr>
            <a:graphicFrameLocks noChangeAspect="1"/>
          </p:cNvGraphicFramePr>
          <p:nvPr/>
        </p:nvGraphicFramePr>
        <p:xfrm>
          <a:off x="914400" y="3276600"/>
          <a:ext cx="5334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81" name="Εξίσωση" r:id="rId8" imgW="2019240" imgH="215640" progId="Equation.3">
                  <p:embed/>
                </p:oleObj>
              </mc:Choice>
              <mc:Fallback>
                <p:oleObj name="Εξίσωση" r:id="rId8" imgW="20192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276600"/>
                        <a:ext cx="5334000" cy="533400"/>
                      </a:xfrm>
                      <a:prstGeom prst="rect">
                        <a:avLst/>
                      </a:prstGeom>
                      <a:solidFill>
                        <a:srgbClr val="33CC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72" name="Object 4"/>
          <p:cNvGraphicFramePr>
            <a:graphicFrameLocks noChangeAspect="1"/>
          </p:cNvGraphicFramePr>
          <p:nvPr/>
        </p:nvGraphicFramePr>
        <p:xfrm>
          <a:off x="0" y="4357694"/>
          <a:ext cx="33528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82" name="Εξίσωση" r:id="rId10" imgW="1434960" imgH="711000" progId="Equation.3">
                  <p:embed/>
                </p:oleObj>
              </mc:Choice>
              <mc:Fallback>
                <p:oleObj name="Εξίσωση" r:id="rId10" imgW="1434960" imgH="711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357694"/>
                        <a:ext cx="3352800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73" name="Object 5"/>
          <p:cNvGraphicFramePr>
            <a:graphicFrameLocks noChangeAspect="1"/>
          </p:cNvGraphicFramePr>
          <p:nvPr/>
        </p:nvGraphicFramePr>
        <p:xfrm>
          <a:off x="3521075" y="4495800"/>
          <a:ext cx="5530850" cy="225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83" name="Έγγραφο" r:id="rId12" imgW="5717584" imgH="2301274" progId="Word.Document.12">
                  <p:embed/>
                </p:oleObj>
              </mc:Choice>
              <mc:Fallback>
                <p:oleObj name="Έγγραφο" r:id="rId12" imgW="5717584" imgH="2301274" progId="Word.Documen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1075" y="4495800"/>
                        <a:ext cx="5530850" cy="225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l-GR" sz="3000" dirty="0" smtClean="0"/>
              <a:t>Όταν</a:t>
            </a:r>
            <a:endParaRPr lang="el-GR" sz="3000" b="1" dirty="0">
              <a:solidFill>
                <a:srgbClr val="FF0000"/>
              </a:solidFill>
            </a:endParaRPr>
          </a:p>
          <a:p>
            <a:pPr lvl="1"/>
            <a:r>
              <a:rPr lang="el-GR" dirty="0"/>
              <a:t>Τα δείγματα </a:t>
            </a:r>
            <a:r>
              <a:rPr lang="el-GR" dirty="0" smtClean="0"/>
              <a:t>προέρχονται </a:t>
            </a:r>
            <a:r>
              <a:rPr lang="el-GR" dirty="0"/>
              <a:t>από τον ίδιο πληθυσμό </a:t>
            </a:r>
          </a:p>
          <a:p>
            <a:pPr lvl="1" algn="just"/>
            <a:r>
              <a:rPr lang="el-GR" dirty="0"/>
              <a:t>Τα δείγματα </a:t>
            </a:r>
            <a:r>
              <a:rPr lang="el-GR" dirty="0" smtClean="0"/>
              <a:t>προέρχονται </a:t>
            </a:r>
            <a:r>
              <a:rPr lang="el-GR" dirty="0"/>
              <a:t>από πληθυσμούς μικρούς όμως κανονικούς και με άνισες  διακυμάνσεις. Στην περίπτωση αυτή πάλι χρησιμοποιείται το στατιστικό μέτρο </a:t>
            </a:r>
            <a:r>
              <a:rPr lang="en-US" dirty="0"/>
              <a:t>t</a:t>
            </a:r>
            <a:r>
              <a:rPr lang="el-GR" dirty="0"/>
              <a:t> όμως με βαθμούς ελευθερίας </a:t>
            </a:r>
          </a:p>
          <a:p>
            <a:pPr lvl="1" algn="just"/>
            <a:endParaRPr lang="el-GR" dirty="0"/>
          </a:p>
          <a:p>
            <a:pPr lvl="1" algn="just"/>
            <a:endParaRPr lang="el-GR" dirty="0"/>
          </a:p>
          <a:p>
            <a:pPr lvl="1" algn="just"/>
            <a:endParaRPr lang="el-GR" dirty="0"/>
          </a:p>
          <a:p>
            <a:pPr lvl="1" algn="just">
              <a:lnSpc>
                <a:spcPct val="90000"/>
              </a:lnSpc>
              <a:spcBef>
                <a:spcPct val="0"/>
              </a:spcBef>
            </a:pPr>
            <a:endParaRPr lang="el-GR" dirty="0"/>
          </a:p>
          <a:p>
            <a:pPr lvl="1" algn="just">
              <a:lnSpc>
                <a:spcPct val="90000"/>
              </a:lnSpc>
              <a:spcBef>
                <a:spcPct val="0"/>
              </a:spcBef>
            </a:pPr>
            <a:endParaRPr lang="el-GR" dirty="0"/>
          </a:p>
          <a:p>
            <a:pPr lvl="1" algn="just">
              <a:lnSpc>
                <a:spcPct val="90000"/>
              </a:lnSpc>
              <a:spcBef>
                <a:spcPct val="0"/>
              </a:spcBef>
            </a:pPr>
            <a:r>
              <a:rPr lang="el-GR" dirty="0"/>
              <a:t>Αν τα δείγματα είναι μικρά και δεν γνωρίζουμε την κατανομή τότε ο έλεγχος μπορεί να γίνει με μη παραμετρικές μεθόδους  </a:t>
            </a:r>
            <a:r>
              <a:rPr lang="el-GR" sz="2400" dirty="0"/>
              <a:t>(</a:t>
            </a:r>
            <a:r>
              <a:rPr lang="en-US" sz="2400" dirty="0"/>
              <a:t>Anderson: Statistics for business and economics) </a:t>
            </a:r>
            <a:endParaRPr lang="el-GR" sz="2400" dirty="0"/>
          </a:p>
        </p:txBody>
      </p:sp>
      <p:graphicFrame>
        <p:nvGraphicFramePr>
          <p:cNvPr id="143363" name="Object 3"/>
          <p:cNvGraphicFramePr>
            <a:graphicFrameLocks noChangeAspect="1"/>
          </p:cNvGraphicFramePr>
          <p:nvPr/>
        </p:nvGraphicFramePr>
        <p:xfrm>
          <a:off x="2260600" y="2816225"/>
          <a:ext cx="4240213" cy="231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65" name="Εξίσωση" r:id="rId4" imgW="1473120" imgH="1079280" progId="Equation.3">
                  <p:embed/>
                </p:oleObj>
              </mc:Choice>
              <mc:Fallback>
                <p:oleObj name="Εξίσωση" r:id="rId4" imgW="1473120" imgH="10792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600" y="2816225"/>
                        <a:ext cx="4240213" cy="2319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Η αποδοχή ή η απόρριψη μιας στατιστικής υποθέσεως -και ειδικά της υποθέσεως Η</a:t>
            </a:r>
            <a:r>
              <a:rPr lang="en-US" baseline="-250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-γίνεται με μια ορισμένη πιθανότητα να διαπράξουμε σφάλμα. </a:t>
            </a:r>
            <a:endParaRPr lang="en-US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Κατά τον έλεγχο μιας στατιστικής υποθέσεως είναι ενδεχόμενο να διαπράξουμε δύο βασικά σφάλματα:</a:t>
            </a:r>
            <a:endParaRPr lang="el-GR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α) 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Σφάλμα Τύπου Ι.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>
              <a:solidFill>
                <a:srgbClr val="000000"/>
              </a:solidFill>
              <a:cs typeface="Times New Roman" pitchFamily="18" charset="0"/>
            </a:endParaRPr>
          </a:p>
          <a:p>
            <a:pPr lvl="1" algn="just"/>
            <a:r>
              <a:rPr lang="el-GR" b="1">
                <a:solidFill>
                  <a:srgbClr val="FF0000"/>
                </a:solidFill>
                <a:cs typeface="Times New Roman" pitchFamily="18" charset="0"/>
              </a:rPr>
              <a:t>Αν η ελεγχόμενη υπόθεση Η</a:t>
            </a:r>
            <a:r>
              <a:rPr lang="en-US" b="1" baseline="-25000">
                <a:solidFill>
                  <a:srgbClr val="FF0000"/>
                </a:solidFill>
                <a:cs typeface="Times New Roman" pitchFamily="18" charset="0"/>
              </a:rPr>
              <a:t>0</a:t>
            </a:r>
            <a:r>
              <a:rPr lang="el-GR" b="1">
                <a:solidFill>
                  <a:srgbClr val="FF0000"/>
                </a:solidFill>
                <a:cs typeface="Times New Roman" pitchFamily="18" charset="0"/>
              </a:rPr>
              <a:t> είναι σωστή και το κριτήριο ελέγχου την απορρίψει σαν λανθασμένη.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Η πιθανότητα διαπράξεως Σφάλματος Τύπου Ι </a:t>
            </a:r>
            <a:endParaRPr lang="en-US">
              <a:solidFill>
                <a:srgbClr val="000000"/>
              </a:solidFill>
              <a:cs typeface="Times New Roman" pitchFamily="18" charset="0"/>
            </a:endParaRPr>
          </a:p>
          <a:p>
            <a:pPr lvl="1" algn="just"/>
            <a:r>
              <a:rPr lang="el-GR" b="1">
                <a:solidFill>
                  <a:srgbClr val="FF0000"/>
                </a:solidFill>
                <a:cs typeface="Times New Roman" pitchFamily="18" charset="0"/>
              </a:rPr>
              <a:t>ονομάζεται Επίπεδο Σημαντικότητας και συμβολίζεται διεθνώς με το γράμμα α.</a:t>
            </a:r>
            <a:endParaRPr lang="en-US" b="1">
              <a:solidFill>
                <a:srgbClr val="FF0000"/>
              </a:solidFill>
              <a:cs typeface="Times New Roman" pitchFamily="18" charset="0"/>
            </a:endParaRPr>
          </a:p>
          <a:p>
            <a:pPr lvl="1" algn="just"/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δηλ. η πιθανότητα απορρίψεως μιας σωστής υποθέσεως Η</a:t>
            </a:r>
            <a:r>
              <a:rPr lang="en-US" b="1" baseline="-25000">
                <a:solidFill>
                  <a:srgbClr val="000000"/>
                </a:solidFill>
                <a:cs typeface="Times New Roman" pitchFamily="18" charset="0"/>
              </a:rPr>
              <a:t>0</a:t>
            </a:r>
            <a:endParaRPr lang="el-GR" b="1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β)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Σφάλμα Τύπου II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. </a:t>
            </a:r>
            <a:endParaRPr lang="en-US">
              <a:solidFill>
                <a:srgbClr val="000000"/>
              </a:solidFill>
              <a:cs typeface="Times New Roman" pitchFamily="18" charset="0"/>
            </a:endParaRPr>
          </a:p>
          <a:p>
            <a:pPr lvl="1" algn="just"/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Αν η ελεγχόμενη υπόθεση Η</a:t>
            </a:r>
            <a:r>
              <a:rPr lang="en-US" b="1" baseline="-250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είναι λανθασμένη και το κριτήριο ελέγχου την δεχθεί σαν σωστή, τότε διαπράττουμε Σφάλμα Τύπου II. </a:t>
            </a:r>
            <a:endParaRPr lang="en-US" b="1">
              <a:solidFill>
                <a:srgbClr val="000000"/>
              </a:solidFill>
              <a:cs typeface="Times New Roman" pitchFamily="18" charset="0"/>
            </a:endParaRPr>
          </a:p>
          <a:p>
            <a:pPr lvl="1" algn="just"/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Η πιθανότητα διαπράξεως Σφάλματος Τύπου II συμβολίζεται με το β.</a:t>
            </a:r>
            <a:endParaRPr lang="el-GR" b="1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algn="just"/>
            <a:r>
              <a:rPr lang="el-GR" b="1">
                <a:solidFill>
                  <a:srgbClr val="000000"/>
                </a:solidFill>
              </a:rPr>
              <a:t>Σ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την πράξη, τα εφαρμοζόμενα κριτήρια ελέγχου πρέπει να ελαχιστοποιούν τις πιθανότητες εμφανίσεως σφαλμάτων και των δύο τύπων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. </a:t>
            </a:r>
            <a:endParaRPr lang="el-GR">
              <a:solidFill>
                <a:srgbClr val="000000"/>
              </a:solidFill>
            </a:endParaRPr>
          </a:p>
        </p:txBody>
      </p:sp>
      <p:sp>
        <p:nvSpPr>
          <p:cNvPr id="125957" name="AutoShape 5"/>
          <p:cNvSpPr>
            <a:spLocks noChangeArrowheads="1"/>
          </p:cNvSpPr>
          <p:nvPr/>
        </p:nvSpPr>
        <p:spPr bwMode="auto">
          <a:xfrm>
            <a:off x="7162800" y="57150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>
              <a:spcBef>
                <a:spcPct val="15000"/>
              </a:spcBef>
            </a:pP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Συνήθως, προσπαθούμε να αποφύγουμε Σφάλμα Τύπου Ι, </a:t>
            </a:r>
            <a:endParaRPr lang="el-GR">
              <a:solidFill>
                <a:srgbClr val="000000"/>
              </a:solidFill>
            </a:endParaRPr>
          </a:p>
          <a:p>
            <a:pPr lvl="1" algn="just">
              <a:spcBef>
                <a:spcPct val="15000"/>
              </a:spcBef>
            </a:pP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δηλαδή να απορρίψουμε σωστή υπόθεση Ηο.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l-GR">
              <a:solidFill>
                <a:srgbClr val="000000"/>
              </a:solidFill>
            </a:endParaRPr>
          </a:p>
          <a:p>
            <a:pPr algn="just">
              <a:spcBef>
                <a:spcPct val="15000"/>
              </a:spcBef>
            </a:pP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Για να το επιτύχουμε, </a:t>
            </a:r>
            <a:endParaRPr lang="el-GR">
              <a:solidFill>
                <a:srgbClr val="000000"/>
              </a:solidFill>
            </a:endParaRPr>
          </a:p>
          <a:p>
            <a:pPr lvl="1" algn="just">
              <a:spcBef>
                <a:spcPct val="15000"/>
              </a:spcBef>
              <a:buFont typeface="Wingdings" pitchFamily="2" charset="2"/>
              <a:buChar char="Ø"/>
            </a:pP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προκαθορίζουμε την πιθανότητα να διαπράξουμε Σφάλμα Τύπου Ι σε ορισμένο Επίπεδο Σημαντικότητας α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, </a:t>
            </a:r>
            <a:endParaRPr lang="el-GR">
              <a:solidFill>
                <a:srgbClr val="000000"/>
              </a:solidFill>
            </a:endParaRPr>
          </a:p>
          <a:p>
            <a:pPr lvl="2" algn="just">
              <a:spcBef>
                <a:spcPct val="15000"/>
              </a:spcBef>
            </a:pPr>
            <a:r>
              <a:rPr lang="el-GR" sz="2800" b="1">
                <a:solidFill>
                  <a:srgbClr val="000000"/>
                </a:solidFill>
                <a:cs typeface="Times New Roman" pitchFamily="18" charset="0"/>
              </a:rPr>
              <a:t>συνήθως είναι το α = 0,05 (5%) ή α =0,01 (1%).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l-GR">
              <a:solidFill>
                <a:srgbClr val="000000"/>
              </a:solidFill>
            </a:endParaRPr>
          </a:p>
          <a:p>
            <a:pPr algn="just">
              <a:spcBef>
                <a:spcPct val="15000"/>
              </a:spcBef>
            </a:pP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Αν π.χ. προκαθορίσουμε α =0,05 και απορρίψουμε την </a:t>
            </a:r>
            <a:r>
              <a:rPr lang="el-GR">
                <a:solidFill>
                  <a:srgbClr val="000000"/>
                </a:solidFill>
              </a:rPr>
              <a:t>Η</a:t>
            </a:r>
            <a:r>
              <a:rPr lang="el-GR" baseline="-25000">
                <a:solidFill>
                  <a:srgbClr val="000000"/>
                </a:solidFill>
              </a:rPr>
              <a:t>0 </a:t>
            </a:r>
            <a:r>
              <a:rPr lang="el-GR">
                <a:solidFill>
                  <a:srgbClr val="000000"/>
                </a:solidFill>
              </a:rPr>
              <a:t>με βεβαιότητα 95%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, </a:t>
            </a:r>
            <a:endParaRPr lang="el-GR">
              <a:solidFill>
                <a:srgbClr val="000000"/>
              </a:solidFill>
            </a:endParaRPr>
          </a:p>
          <a:p>
            <a:pPr lvl="1" algn="just">
              <a:spcBef>
                <a:spcPct val="15000"/>
              </a:spcBef>
            </a:pP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τότε σε 100 όμοιες περιπτώσεις μόνο σε 5 είναι δυνατόν να κάνουμε λάθος, </a:t>
            </a:r>
            <a:endParaRPr lang="el-GR" b="1">
              <a:solidFill>
                <a:srgbClr val="000000"/>
              </a:solidFill>
            </a:endParaRPr>
          </a:p>
          <a:p>
            <a:pPr lvl="1" algn="just">
              <a:spcBef>
                <a:spcPct val="15000"/>
              </a:spcBef>
            </a:pP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δηλαδή να είναι σωστή η υπόθεση και εμείς να την απορρίψουμε.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  <a:solidFill>
            <a:srgbClr val="FFFF99"/>
          </a:solidFill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Διαδικασία ελέγχου μιας Στατιστικής Υποθέσεως</a:t>
            </a:r>
            <a:r>
              <a:rPr lang="el-GR"/>
              <a:t> 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Συνήθως σ’ έναν έλεγχο υπόθεσης σαν Ηο θέτουμε την ισότητα της παραμέτρου με κάποια γνωστή τιμή και σαν εναλλακτική </a:t>
            </a:r>
            <a:endParaRPr lang="el-GR" sz="2800">
              <a:latin typeface="Tahoma" pitchFamily="34" charset="0"/>
            </a:endParaRPr>
          </a:p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την αύξηση της τιμής αν ισχυριζόμαστε ότι αυξάνει η τιμή της παραμέτρου ή </a:t>
            </a:r>
            <a:endParaRPr lang="el-GR" sz="2800">
              <a:latin typeface="Tahoma" pitchFamily="34" charset="0"/>
            </a:endParaRPr>
          </a:p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τη μείωση της τιμής αν ισχυριζόμαστε ότι ελαττώνεται η τιμή της παραμέτρου ελαττώνεται</a:t>
            </a:r>
            <a:r>
              <a:rPr lang="el-GR" sz="2800">
                <a:latin typeface="Tahoma" pitchFamily="34" charset="0"/>
              </a:rPr>
              <a:t> </a:t>
            </a:r>
            <a:r>
              <a:rPr lang="el-GR" sz="2800">
                <a:latin typeface="Tahoma" pitchFamily="34" charset="0"/>
                <a:cs typeface="Tahoma" pitchFamily="34" charset="0"/>
              </a:rPr>
              <a:t>ή </a:t>
            </a:r>
            <a:endParaRPr lang="el-GR" sz="2800">
              <a:latin typeface="Tahoma" pitchFamily="34" charset="0"/>
            </a:endParaRPr>
          </a:p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απλώς την διαφοροποίηση της τιμής αν ισχυριζόμαστε ότι η τιμή της παραμέτρου άλλαξε.</a:t>
            </a:r>
          </a:p>
          <a:p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  <a:solidFill>
            <a:srgbClr val="FFFF99"/>
          </a:solidFill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Διαδικασία ελέγχου μιας Στατιστικής Υποθέσεως</a:t>
            </a:r>
            <a:r>
              <a:rPr lang="el-GR"/>
              <a:t> 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Έστω ότι θέλουμε να ελέγξουμε την υπόθεση ότι ο μέσος μ ενός πληθυσμού </a:t>
            </a:r>
            <a:r>
              <a:rPr lang="el-GR" sz="2800">
                <a:latin typeface="Tahoma" pitchFamily="34" charset="0"/>
              </a:rPr>
              <a:t>είναι ίσος με </a:t>
            </a:r>
            <a:r>
              <a:rPr lang="el-GR" sz="2800">
                <a:latin typeface="Tahoma" pitchFamily="34" charset="0"/>
                <a:cs typeface="Tahoma" pitchFamily="34" charset="0"/>
              </a:rPr>
              <a:t>μ</a:t>
            </a:r>
            <a:r>
              <a:rPr lang="el-GR" sz="2800" baseline="-25000">
                <a:latin typeface="Tahoma" pitchFamily="34" charset="0"/>
              </a:rPr>
              <a:t>0</a:t>
            </a:r>
            <a:r>
              <a:rPr lang="el-GR" sz="2800">
                <a:latin typeface="Tahoma" pitchFamily="34" charset="0"/>
                <a:cs typeface="Tahoma" pitchFamily="34" charset="0"/>
              </a:rPr>
              <a:t>. </a:t>
            </a:r>
            <a:endParaRPr lang="el-GR" sz="2800">
              <a:latin typeface="Tahoma" pitchFamily="34" charset="0"/>
            </a:endParaRPr>
          </a:p>
          <a:p>
            <a:pPr algn="just"/>
            <a:r>
              <a:rPr lang="el-GR" sz="2800">
                <a:latin typeface="Tahoma" pitchFamily="34" charset="0"/>
              </a:rPr>
              <a:t>Π</a:t>
            </a:r>
            <a:r>
              <a:rPr lang="el-GR" sz="2800">
                <a:latin typeface="Tahoma" pitchFamily="34" charset="0"/>
                <a:cs typeface="Tahoma" pitchFamily="34" charset="0"/>
              </a:rPr>
              <a:t>αίρνουμε τυχαίο δείγμα </a:t>
            </a:r>
            <a:r>
              <a:rPr lang="en-US" sz="2800">
                <a:latin typeface="Tahoma" pitchFamily="34" charset="0"/>
              </a:rPr>
              <a:t>n</a:t>
            </a:r>
            <a:r>
              <a:rPr lang="el-GR" sz="2800">
                <a:latin typeface="Tahoma" pitchFamily="34" charset="0"/>
                <a:cs typeface="Tahoma" pitchFamily="34" charset="0"/>
              </a:rPr>
              <a:t> μονάδων και υπολογίζουμε το μέσο (</a:t>
            </a:r>
            <a:r>
              <a:rPr lang="en-US" sz="2800">
                <a:latin typeface="Tahoma" pitchFamily="34" charset="0"/>
                <a:cs typeface="Tahoma" pitchFamily="34" charset="0"/>
              </a:rPr>
              <a:t>   </a:t>
            </a:r>
            <a:r>
              <a:rPr lang="el-GR" sz="2800">
                <a:latin typeface="Tahoma" pitchFamily="34" charset="0"/>
                <a:cs typeface="Tahoma" pitchFamily="34" charset="0"/>
              </a:rPr>
              <a:t>) του δείγματος</a:t>
            </a:r>
            <a:r>
              <a:rPr lang="el-GR" sz="2800">
                <a:solidFill>
                  <a:srgbClr val="000000"/>
                </a:solidFill>
                <a:cs typeface="Times New Roman" pitchFamily="18" charset="0"/>
              </a:rPr>
              <a:t>. </a:t>
            </a:r>
            <a:endParaRPr lang="el-GR" sz="2800">
              <a:solidFill>
                <a:srgbClr val="000000"/>
              </a:solidFill>
            </a:endParaRPr>
          </a:p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Η διαδικασία για τον έλεγχο μιας στατιστικής υποθέσεως ακολουθεί τα εξής στάδια:</a:t>
            </a:r>
          </a:p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1)	Θέτουμε τ</a:t>
            </a:r>
            <a:r>
              <a:rPr lang="el-GR" sz="2800">
                <a:latin typeface="Tahoma" pitchFamily="34" charset="0"/>
              </a:rPr>
              <a:t>ις</a:t>
            </a:r>
            <a:r>
              <a:rPr lang="el-GR" sz="2800">
                <a:latin typeface="Tahoma" pitchFamily="34" charset="0"/>
                <a:cs typeface="Tahoma" pitchFamily="34" charset="0"/>
              </a:rPr>
              <a:t> υποθέσεις  Η0 και </a:t>
            </a:r>
            <a:r>
              <a:rPr lang="el-GR" sz="2800">
                <a:latin typeface="Tahoma" pitchFamily="34" charset="0"/>
              </a:rPr>
              <a:t>Η</a:t>
            </a:r>
            <a:r>
              <a:rPr lang="el-GR" sz="2800" baseline="-25000">
                <a:latin typeface="Tahoma" pitchFamily="34" charset="0"/>
              </a:rPr>
              <a:t>1</a:t>
            </a:r>
            <a:r>
              <a:rPr lang="el-GR" sz="2800">
                <a:latin typeface="Tahoma" pitchFamily="34" charset="0"/>
                <a:cs typeface="Tahoma" pitchFamily="34" charset="0"/>
              </a:rPr>
              <a:t>:</a:t>
            </a:r>
          </a:p>
          <a:p>
            <a:pPr algn="just"/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sz="3600" b="1" baseline="-25000">
                <a:solidFill>
                  <a:srgbClr val="000000"/>
                </a:solidFill>
              </a:rPr>
              <a:t>0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 :μ = μ</a:t>
            </a:r>
            <a:r>
              <a:rPr lang="el-GR" sz="3600" b="1" baseline="-25000">
                <a:solidFill>
                  <a:srgbClr val="000000"/>
                </a:solidFill>
              </a:rPr>
              <a:t>0</a:t>
            </a:r>
            <a:r>
              <a:rPr lang="el-GR" sz="2800">
                <a:latin typeface="Tahoma" pitchFamily="34" charset="0"/>
                <a:cs typeface="Tahoma" pitchFamily="34" charset="0"/>
              </a:rPr>
              <a:t>, 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>
                <a:solidFill>
                  <a:srgbClr val="000000"/>
                </a:solidFill>
              </a:rPr>
              <a:t>1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≠</a:t>
            </a:r>
            <a:r>
              <a:rPr lang="el-GR" b="1">
                <a:solidFill>
                  <a:srgbClr val="000000"/>
                </a:solidFill>
              </a:rPr>
              <a:t> 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>
                <a:solidFill>
                  <a:srgbClr val="000000"/>
                </a:solidFill>
              </a:rPr>
              <a:t>0</a:t>
            </a:r>
            <a:r>
              <a:rPr lang="el-GR" sz="2800">
                <a:latin typeface="Tahoma" pitchFamily="34" charset="0"/>
                <a:cs typeface="Tahoma" pitchFamily="34" charset="0"/>
              </a:rPr>
              <a:t> </a:t>
            </a:r>
            <a:endParaRPr lang="el-GR" sz="2800">
              <a:latin typeface="Tahoma" pitchFamily="34" charset="0"/>
            </a:endParaRPr>
          </a:p>
          <a:p>
            <a:pPr lvl="1" algn="just"/>
            <a:r>
              <a:rPr lang="el-GR" sz="2400" b="1">
                <a:latin typeface="Tahoma" pitchFamily="34" charset="0"/>
                <a:cs typeface="Tahoma" pitchFamily="34" charset="0"/>
              </a:rPr>
              <a:t>καθορίζουμε το επίπεδο σημαντικότητας α = 0,01 ή α=0,05 ή α = 0,10.</a:t>
            </a:r>
            <a:endParaRPr lang="en-US" sz="2400" b="1">
              <a:latin typeface="Tahoma" pitchFamily="34" charset="0"/>
              <a:cs typeface="Tahoma" pitchFamily="34" charset="0"/>
            </a:endParaRPr>
          </a:p>
          <a:p>
            <a:pPr lvl="1" algn="just"/>
            <a:r>
              <a:rPr lang="el-GR" sz="2400" b="1">
                <a:latin typeface="Tahoma" pitchFamily="34" charset="0"/>
                <a:cs typeface="Tahoma" pitchFamily="34" charset="0"/>
              </a:rPr>
              <a:t>δίπλευρο κριτήριο ελέγχου</a:t>
            </a:r>
          </a:p>
        </p:txBody>
      </p:sp>
      <p:graphicFrame>
        <p:nvGraphicFramePr>
          <p:cNvPr id="129028" name="Object 4"/>
          <p:cNvGraphicFramePr>
            <a:graphicFrameLocks noChangeAspect="1"/>
          </p:cNvGraphicFramePr>
          <p:nvPr/>
        </p:nvGraphicFramePr>
        <p:xfrm>
          <a:off x="1905000" y="2743200"/>
          <a:ext cx="3619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30" name="Εξίσωση" r:id="rId4" imgW="126720" imgH="203040" progId="Equation.3">
                  <p:embed/>
                </p:oleObj>
              </mc:Choice>
              <mc:Fallback>
                <p:oleObj name="Εξίσωση" r:id="rId4" imgW="12672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743200"/>
                        <a:ext cx="3619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029" name="AutoShape 5"/>
          <p:cNvSpPr>
            <a:spLocks noChangeArrowheads="1"/>
          </p:cNvSpPr>
          <p:nvPr/>
        </p:nvSpPr>
        <p:spPr bwMode="auto">
          <a:xfrm>
            <a:off x="7162800" y="62484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2)	Εφαρμόζουμε το κατάλληλο στατιστικό κριτήριο ελέγχου, από το οποίο προκύπτει μια συγκεκριμένη τιμή.  </a:t>
            </a:r>
            <a:endParaRPr lang="en-US" sz="2800"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Αν το</a:t>
            </a:r>
            <a:r>
              <a:rPr lang="el-GR" sz="2800">
                <a:latin typeface="Tahoma" pitchFamily="34" charset="0"/>
              </a:rPr>
              <a:t> </a:t>
            </a:r>
            <a:r>
              <a:rPr lang="el-GR" sz="2800">
                <a:latin typeface="Tahoma" pitchFamily="34" charset="0"/>
                <a:cs typeface="Tahoma" pitchFamily="34" charset="0"/>
              </a:rPr>
              <a:t>δείγμα είναι πολυπληθές (</a:t>
            </a:r>
            <a:r>
              <a:rPr lang="en-US" sz="2800">
                <a:latin typeface="Tahoma" pitchFamily="34" charset="0"/>
                <a:cs typeface="Tahoma" pitchFamily="34" charset="0"/>
              </a:rPr>
              <a:t>n </a:t>
            </a:r>
            <a:r>
              <a:rPr lang="en-US" sz="2800" u="sng">
                <a:latin typeface="Tahoma" pitchFamily="34" charset="0"/>
                <a:cs typeface="Tahoma" pitchFamily="34" charset="0"/>
              </a:rPr>
              <a:t>&gt;</a:t>
            </a:r>
            <a:r>
              <a:rPr lang="el-GR" sz="2800">
                <a:latin typeface="Tahoma" pitchFamily="34" charset="0"/>
                <a:cs typeface="Tahoma" pitchFamily="34" charset="0"/>
              </a:rPr>
              <a:t> 30), τότε χρησιμοποιούμε το εξής κριτήριο:</a:t>
            </a:r>
            <a:endParaRPr lang="en-US" sz="2800">
              <a:latin typeface="Tahoma" pitchFamily="34" charset="0"/>
              <a:cs typeface="Tahoma" pitchFamily="34" charset="0"/>
            </a:endParaRPr>
          </a:p>
          <a:p>
            <a:pPr algn="just"/>
            <a:endParaRPr lang="en-US" sz="2800">
              <a:latin typeface="Tahoma" pitchFamily="34" charset="0"/>
              <a:cs typeface="Tahoma" pitchFamily="34" charset="0"/>
            </a:endParaRPr>
          </a:p>
          <a:p>
            <a:pPr algn="just"/>
            <a:endParaRPr lang="en-US" sz="2800">
              <a:latin typeface="Tahoma" pitchFamily="34" charset="0"/>
              <a:cs typeface="Tahoma" pitchFamily="34" charset="0"/>
            </a:endParaRPr>
          </a:p>
          <a:p>
            <a:pPr algn="just"/>
            <a:endParaRPr lang="en-US" sz="2800"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Με βάση το επίπεδο σημαντικότητας βρίσκουμε τις κριτικές τιμές της τυποποιημένης μεταβλητής Ζ πάνω στην Τυποποιημένη Κανονική Καμπύλη </a:t>
            </a:r>
            <a:endParaRPr lang="en-US" sz="2800">
              <a:latin typeface="Tahoma" pitchFamily="34" charset="0"/>
              <a:cs typeface="Tahoma" pitchFamily="34" charset="0"/>
            </a:endParaRPr>
          </a:p>
          <a:p>
            <a:pPr lvl="1" algn="just"/>
            <a:r>
              <a:rPr lang="el-GR" sz="2400" b="1">
                <a:latin typeface="Tahoma" pitchFamily="34" charset="0"/>
                <a:cs typeface="Tahoma" pitchFamily="34" charset="0"/>
              </a:rPr>
              <a:t>και καθορίζουμε τις περιοχές αποδοχής και απορρίψεως της υποθέσεως Η</a:t>
            </a:r>
            <a:r>
              <a:rPr lang="el-GR" sz="2400" b="1" baseline="-25000">
                <a:latin typeface="Tahoma" pitchFamily="34" charset="0"/>
                <a:cs typeface="Tahoma" pitchFamily="34" charset="0"/>
              </a:rPr>
              <a:t>0</a:t>
            </a:r>
            <a:r>
              <a:rPr lang="el-GR" sz="24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 </a:t>
            </a:r>
            <a:endParaRPr lang="el-GR" sz="2400" b="1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30054" name="Object 6"/>
          <p:cNvGraphicFramePr>
            <a:graphicFrameLocks noChangeAspect="1"/>
          </p:cNvGraphicFramePr>
          <p:nvPr/>
        </p:nvGraphicFramePr>
        <p:xfrm>
          <a:off x="2286000" y="2362200"/>
          <a:ext cx="27432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8" name="Εξίσωση" r:id="rId4" imgW="672840" imgH="507960" progId="Equation.3">
                  <p:embed/>
                </p:oleObj>
              </mc:Choice>
              <mc:Fallback>
                <p:oleObj name="Εξίσωση" r:id="rId4" imgW="672840" imgH="5079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362200"/>
                        <a:ext cx="274320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055" name="Object 7"/>
          <p:cNvGraphicFramePr>
            <a:graphicFrameLocks noChangeAspect="1"/>
          </p:cNvGraphicFramePr>
          <p:nvPr/>
        </p:nvGraphicFramePr>
        <p:xfrm>
          <a:off x="6096000" y="2209800"/>
          <a:ext cx="2286000" cy="160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9" name="Εξίσωση" r:id="rId6" imgW="596880" imgH="419040" progId="Equation.3">
                  <p:embed/>
                </p:oleObj>
              </mc:Choice>
              <mc:Fallback>
                <p:oleObj name="Εξίσωση" r:id="rId6" imgW="596880" imgH="419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209800"/>
                        <a:ext cx="2286000" cy="160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056" name="AutoShape 8"/>
          <p:cNvSpPr>
            <a:spLocks noChangeArrowheads="1"/>
          </p:cNvSpPr>
          <p:nvPr/>
        </p:nvSpPr>
        <p:spPr bwMode="auto">
          <a:xfrm>
            <a:off x="7543800" y="62484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/>
          </p:nvPr>
        </p:nvSpPr>
        <p:spPr>
          <a:xfrm>
            <a:off x="0" y="3124200"/>
            <a:ext cx="9144000" cy="3733800"/>
          </a:xfrm>
        </p:spPr>
        <p:txBody>
          <a:bodyPr/>
          <a:lstStyle/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Συγκρίνουμε την τιμή της Ζ που βρέθηκε από το κριτήριο ελέγχου με τις κριτικές τιμές Ζ</a:t>
            </a:r>
            <a:r>
              <a:rPr lang="el-GR" baseline="-25000">
                <a:solidFill>
                  <a:srgbClr val="000000"/>
                </a:solidFill>
                <a:cs typeface="Times New Roman" pitchFamily="18" charset="0"/>
              </a:rPr>
              <a:t>α/2</a:t>
            </a:r>
            <a:endParaRPr lang="en-US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Αν η τιμή Ζ του κριτηρίου ικανοποιεί τις ανισότητες:</a:t>
            </a:r>
            <a:endParaRPr lang="el-GR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Z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&lt; </a:t>
            </a:r>
            <a:r>
              <a:rPr lang="el-GR">
                <a:solidFill>
                  <a:srgbClr val="000000"/>
                </a:solidFill>
              </a:rPr>
              <a:t>-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Ζ</a:t>
            </a:r>
            <a:r>
              <a:rPr lang="el-GR" baseline="-25000">
                <a:solidFill>
                  <a:srgbClr val="000000"/>
                </a:solidFill>
                <a:cs typeface="Times New Roman" pitchFamily="18" charset="0"/>
              </a:rPr>
              <a:t>α/2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ή   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Z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&gt; Ζ</a:t>
            </a:r>
            <a:r>
              <a:rPr lang="el-GR" baseline="-25000">
                <a:solidFill>
                  <a:srgbClr val="000000"/>
                </a:solidFill>
                <a:cs typeface="Times New Roman" pitchFamily="18" charset="0"/>
              </a:rPr>
              <a:t>α/2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l-GR">
              <a:latin typeface="Courier New" pitchFamily="49" charset="0"/>
              <a:cs typeface="Courier New" pitchFamily="49" charset="0"/>
            </a:endParaRPr>
          </a:p>
          <a:p>
            <a:pPr lvl="1" algn="just"/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τότε απορρίπτουμε την υπόθεση Η</a:t>
            </a:r>
            <a:r>
              <a:rPr lang="en-US" b="1" baseline="-250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132099" name="Picture 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0" y="0"/>
            <a:ext cx="9144000" cy="3124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2552</TotalTime>
  <Words>1330</Words>
  <Application>Microsoft Office PowerPoint</Application>
  <PresentationFormat>Προβολή στην οθόνη (4:3)</PresentationFormat>
  <Paragraphs>212</Paragraphs>
  <Slides>26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3</vt:i4>
      </vt:variant>
      <vt:variant>
        <vt:lpstr>Τίτλοι διαφανειών</vt:lpstr>
      </vt:variant>
      <vt:variant>
        <vt:i4>26</vt:i4>
      </vt:variant>
    </vt:vector>
  </HeadingPairs>
  <TitlesOfParts>
    <vt:vector size="30" baseType="lpstr">
      <vt:lpstr>Προεπιλεγμένη σχεδίαση</vt:lpstr>
      <vt:lpstr>Εξίσωση</vt:lpstr>
      <vt:lpstr>Worksheet</vt:lpstr>
      <vt:lpstr>Έγγραφο</vt:lpstr>
      <vt:lpstr>ΕΛΕΓΧΟΙ ΣΤΑΤΙΣΤΙΚΩΝ ΥΠΟΘΕΣΕΩΝ </vt:lpstr>
      <vt:lpstr>ΕΛΕΓΧΟΙ ΣΤΑΤΙΣΤΙΚΩΝ ΥΠΟΘΕΣΕΩΝ </vt:lpstr>
      <vt:lpstr>Παρουσίαση του PowerPoint</vt:lpstr>
      <vt:lpstr>Παρουσίαση του PowerPoint</vt:lpstr>
      <vt:lpstr>Παρουσίαση του PowerPoint</vt:lpstr>
      <vt:lpstr>Διαδικασία ελέγχου μιας Στατιστικής Υποθέσεως </vt:lpstr>
      <vt:lpstr>Διαδικασία ελέγχου μιας Στατιστικής Υποθέσεως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Έλεγχος της διαφοράς δυο μέσων </vt:lpstr>
      <vt:lpstr>Έλεγχος της διαφοράς δυο μέσων </vt:lpstr>
      <vt:lpstr>Παρουσίαση του PowerPoint</vt:lpstr>
      <vt:lpstr>Παρουσίαση του PowerPoint</vt:lpstr>
      <vt:lpstr>Παρουσίαση του PowerPoint</vt:lpstr>
      <vt:lpstr>Έλεγχος της διαφοράς δυο μέσων </vt:lpstr>
      <vt:lpstr>Παρουσίαση του PowerPoint</vt:lpstr>
      <vt:lpstr>Παρουσίαση του PowerPoint</vt:lpstr>
      <vt:lpstr>Έλεγχος της διαφοράς δυο μέσων </vt:lpstr>
      <vt:lpstr>Σημείωση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sn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ΝΙΚΟΣ</dc:creator>
  <cp:lastModifiedBy>ΝΙΚΟΣ 1</cp:lastModifiedBy>
  <cp:revision>196</cp:revision>
  <dcterms:created xsi:type="dcterms:W3CDTF">2002-09-05T15:59:15Z</dcterms:created>
  <dcterms:modified xsi:type="dcterms:W3CDTF">2015-03-15T06:23:37Z</dcterms:modified>
</cp:coreProperties>
</file>