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0"/>
  </p:notesMasterIdLst>
  <p:handoutMasterIdLst>
    <p:handoutMasterId r:id="rId21"/>
  </p:handoutMasterIdLst>
  <p:sldIdLst>
    <p:sldId id="1254" r:id="rId2"/>
    <p:sldId id="440" r:id="rId3"/>
    <p:sldId id="492" r:id="rId4"/>
    <p:sldId id="1244" r:id="rId5"/>
    <p:sldId id="1247" r:id="rId6"/>
    <p:sldId id="1256" r:id="rId7"/>
    <p:sldId id="1205" r:id="rId8"/>
    <p:sldId id="1249" r:id="rId9"/>
    <p:sldId id="1248" r:id="rId10"/>
    <p:sldId id="1245" r:id="rId11"/>
    <p:sldId id="1246" r:id="rId12"/>
    <p:sldId id="1250" r:id="rId13"/>
    <p:sldId id="1251" r:id="rId14"/>
    <p:sldId id="1252" r:id="rId15"/>
    <p:sldId id="1253" r:id="rId16"/>
    <p:sldId id="1255" r:id="rId17"/>
    <p:sldId id="490" r:id="rId18"/>
    <p:sldId id="1258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395"/>
    <a:srgbClr val="65B65A"/>
    <a:srgbClr val="5A2359"/>
    <a:srgbClr val="F0536A"/>
    <a:srgbClr val="F2F2F2"/>
    <a:srgbClr val="000000"/>
    <a:srgbClr val="E10598"/>
    <a:srgbClr val="708DEA"/>
    <a:srgbClr val="90AAF4"/>
    <a:srgbClr val="AFC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319" autoAdjust="0"/>
  </p:normalViewPr>
  <p:slideViewPr>
    <p:cSldViewPr snapToGrid="0">
      <p:cViewPr varScale="1">
        <p:scale>
          <a:sx n="80" d="100"/>
          <a:sy n="80" d="100"/>
        </p:scale>
        <p:origin x="-5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304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esig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45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66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733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1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2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8120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8119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00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581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0240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37339"/>
            <a:ext cx="3868340" cy="3406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0239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37327"/>
            <a:ext cx="3887391" cy="3406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43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91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29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1" y="1808793"/>
            <a:ext cx="8229600" cy="36004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7211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71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0388"/>
            <a:ext cx="7886700" cy="41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97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90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794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3476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919A7340-37FA-48D9-B467-A5635021EF2F}"/>
              </a:ext>
            </a:extLst>
          </p:cNvPr>
          <p:cNvSpPr txBox="1">
            <a:spLocks/>
          </p:cNvSpPr>
          <p:nvPr/>
        </p:nvSpPr>
        <p:spPr>
          <a:xfrm>
            <a:off x="4530951" y="2006355"/>
            <a:ext cx="3716416" cy="1641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None/>
            </a:pPr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ΣΧΕΔΙΑΣΜΟΣ, ΣΤΡΑΤΗΓΙΚΕΣ ΚΑΙ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ΠΡΑΚΤΙΚΕΣ </a:t>
            </a: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600"/>
              </a:spcAft>
              <a:buNone/>
            </a:pP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Κεφάλαιο 4</a:t>
            </a:r>
            <a:endParaRPr lang="el-G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4C50EFE-2B56-41BA-8CCD-C6AD25F3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7" y="1743959"/>
            <a:ext cx="4208953" cy="385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5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D9D8EF-5C76-9500-BD69-95E5E689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78" y="1138136"/>
            <a:ext cx="6701843" cy="4988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29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A93E9B2-AAFB-C12A-CD04-D9291A8D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38" y="690663"/>
            <a:ext cx="6613358" cy="5870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03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1FD886-DE1D-40E5-BC15-C4D859B3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ΣΤΡΑΤΗΓΙΚΗ ΜΑΡΚΕΤΙΝΓΚ ΠΕΡΙΕΧΟΜΕΝΟΥ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659D1B-E782-4F79-984D-96F48930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388"/>
            <a:ext cx="8515350" cy="4152952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1" i="0" u="none" strike="noStrike" baseline="0" dirty="0">
                <a:latin typeface="UB-Helvetica-Bold"/>
              </a:rPr>
              <a:t>Σκοπό και στόχους</a:t>
            </a:r>
            <a:r>
              <a:rPr lang="el-GR" sz="2400" b="0" i="0" u="none" strike="noStrike" baseline="0" dirty="0">
                <a:latin typeface="UB-Helvetica"/>
              </a:rPr>
              <a:t>: Γιατί δημιουργείτε περιεχόμενο και τι αξία θα</a:t>
            </a:r>
            <a:r>
              <a:rPr lang="en-US" sz="2400" b="0" i="0" u="none" strike="noStrike" baseline="0" dirty="0">
                <a:latin typeface="UB-Helvetica"/>
              </a:rPr>
              <a:t> </a:t>
            </a:r>
            <a:r>
              <a:rPr lang="el-GR" sz="2400" b="0" i="0" u="none" strike="noStrike" baseline="0" dirty="0">
                <a:latin typeface="UB-Helvetica"/>
              </a:rPr>
              <a:t>προσφέρει;</a:t>
            </a:r>
            <a:endParaRPr lang="en-US" dirty="0"/>
          </a:p>
          <a:p>
            <a:pPr algn="l"/>
            <a:r>
              <a:rPr lang="el-GR" sz="2400" b="1" i="0" u="none" strike="noStrike" baseline="0" dirty="0">
                <a:latin typeface="UB-Helvetica-Bold"/>
              </a:rPr>
              <a:t>Κοινό</a:t>
            </a:r>
            <a:r>
              <a:rPr lang="el-GR" sz="2400" b="0" i="0" u="none" strike="noStrike" baseline="0" dirty="0">
                <a:latin typeface="UB-Helvetica"/>
              </a:rPr>
              <a:t>: Για ποιους δημιουργείτε περιεχόμενο και πώς θα επωφεληθούν;</a:t>
            </a:r>
            <a:endParaRPr lang="en-US" dirty="0"/>
          </a:p>
          <a:p>
            <a:pPr algn="l"/>
            <a:r>
              <a:rPr lang="el-GR" sz="2400" b="1" i="0" u="none" strike="noStrike" baseline="0" dirty="0">
                <a:latin typeface="UB-Helvetica-Bold"/>
              </a:rPr>
              <a:t>Ιστορία</a:t>
            </a:r>
            <a:r>
              <a:rPr lang="el-GR" sz="2400" b="0" i="0" u="none" strike="noStrike" baseline="0" dirty="0">
                <a:latin typeface="UB-Helvetica"/>
              </a:rPr>
              <a:t>: Γύρω από ποιες συγκεκριμένες, μοναδικές και πολύτιμες ιδέες θα δομήσετε τα στοιχεία του περιεχομένου σας;</a:t>
            </a:r>
            <a:endParaRPr lang="en-US" dirty="0"/>
          </a:p>
          <a:p>
            <a:pPr algn="l"/>
            <a:r>
              <a:rPr lang="el-GR" sz="2400" b="1" i="0" u="none" strike="noStrike" baseline="0" dirty="0">
                <a:latin typeface="UB-Helvetica-Bold"/>
              </a:rPr>
              <a:t>Διαδικασία</a:t>
            </a:r>
            <a:r>
              <a:rPr lang="el-GR" sz="2400" b="0" i="0" u="none" strike="noStrike" baseline="0" dirty="0">
                <a:latin typeface="UB-Helvetica"/>
              </a:rPr>
              <a:t>: Πώς θα δομήσετε και θα διαχειριστείτε τις λειτουργίες</a:t>
            </a:r>
            <a:r>
              <a:rPr lang="en-US" sz="2400" b="0" i="0" u="none" strike="noStrike" baseline="0" dirty="0">
                <a:latin typeface="UB-Helvetica"/>
              </a:rPr>
              <a:t> </a:t>
            </a:r>
            <a:r>
              <a:rPr lang="el-GR" sz="2400" b="0" i="0" u="none" strike="noStrike" baseline="0" dirty="0">
                <a:latin typeface="UB-Helvetica"/>
              </a:rPr>
              <a:t>σας για να θέσετε σε εφαρμογή τα σχέδιά σας;</a:t>
            </a:r>
            <a:endParaRPr lang="en-US" dirty="0"/>
          </a:p>
          <a:p>
            <a:pPr algn="l"/>
            <a:r>
              <a:rPr lang="el-GR" sz="2400" b="1" i="0" u="none" strike="noStrike" baseline="0" dirty="0">
                <a:latin typeface="UB-Helvetica-Bold"/>
              </a:rPr>
              <a:t>Μέτρηση</a:t>
            </a:r>
            <a:r>
              <a:rPr lang="el-GR" sz="2400" b="0" i="0" u="none" strike="noStrike" baseline="0" dirty="0">
                <a:latin typeface="UB-Helvetica"/>
              </a:rPr>
              <a:t>: Πώς θα μετρήσετε την απόδοση και θα βελτιστοποιείτε συνεχώς τις προσπάθειές σας;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109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3E76A-030B-41A2-8E13-7C59215C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ΔΙΑΧΕΙΡΙΣΗ ΠΕΡΙΕΧΟΜΕΝΟΥ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991DFD-630C-45E8-B573-57A9D7F6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Ετήσια θέματα</a:t>
            </a:r>
            <a:endParaRPr lang="en-US" dirty="0"/>
          </a:p>
          <a:p>
            <a:r>
              <a:rPr lang="el-GR" dirty="0"/>
              <a:t>Ημερολόγιο περιεχομένου</a:t>
            </a:r>
          </a:p>
          <a:p>
            <a:r>
              <a:rPr lang="el-GR" dirty="0"/>
              <a:t>Οδηγίες περιεχομένου</a:t>
            </a:r>
          </a:p>
          <a:p>
            <a:r>
              <a:rPr lang="el-GR" dirty="0"/>
              <a:t>Δημιουργία και επεξεργασία περιεχομένου</a:t>
            </a:r>
          </a:p>
          <a:p>
            <a:r>
              <a:rPr lang="el-GR" dirty="0"/>
              <a:t>Δημοσίευση ή χρονοδιάγραμμα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582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E9208-082A-4E71-BD1F-78C2A473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093"/>
            <a:ext cx="7886700" cy="978833"/>
          </a:xfrm>
        </p:spPr>
        <p:txBody>
          <a:bodyPr>
            <a:normAutofit/>
          </a:bodyPr>
          <a:lstStyle/>
          <a:p>
            <a:r>
              <a:rPr lang="el-GR" sz="2800" dirty="0"/>
              <a:t>ΜΕΓΙΣΤΟΠΟΙΗΣΗ ΤΗΣ ΔΙΑΝΟΜΗΣ ΤΟΥ ΠΕΡΙΕΧΟΜΕΝΟΥ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BEC5B-1ADF-491C-8AA5-2DFCA972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046926"/>
            <a:ext cx="8696528" cy="5742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700" dirty="0"/>
              <a:t>Εάν διεξάγετε μια έρευνα, θα μπορούσατε να τη μετατρέψετε σε οκτώ κομμάτια περιεχομένου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Γράψτε μια λευκή βίβλο σχετικά με τα ευρήματά σας και προσθέστε την στον ιστότοπό σας, ή κάντε την μεταφορτώσιμη από το ιστολόγιό σας.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Δημιουργήστε μια σύνοψη της έρευνας στο PowerPoint και προσθέστε τις διαφάνειες στο slideshare, στους σελιδοδείκτες.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Γράψτε ένα άρθρο ιστολογίου σχετικά με την έρευνα και δημοσιεύστε</a:t>
            </a:r>
            <a:r>
              <a:rPr lang="en-US" sz="1700" dirty="0"/>
              <a:t> </a:t>
            </a:r>
            <a:r>
              <a:rPr lang="el-GR" sz="1700" dirty="0"/>
              <a:t>το στο ιστολόγιό σας ή αναφερθείτε σε αυτή σε μια δημοσίευση επισκέπτη σε άλλο ιστολόγιο.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Απεικονίστε με γραφικά τα βασικά σημεία της έρευνας ως ενημερωτικό γράφημα και προσθέστε το στο Pinterest, στο Instagram ή/και στο</a:t>
            </a:r>
            <a:r>
              <a:rPr lang="en-US" sz="1700" dirty="0"/>
              <a:t> </a:t>
            </a:r>
            <a:r>
              <a:rPr lang="el-GR" sz="1700" dirty="0"/>
              <a:t>Facebook.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Συνοψίστε τα κυριότερα σημεία ως αφίσα και κοινοποιήστε την στο</a:t>
            </a:r>
            <a:r>
              <a:rPr lang="en-US" sz="1700" dirty="0"/>
              <a:t> </a:t>
            </a:r>
            <a:r>
              <a:rPr lang="el-GR" sz="1700" dirty="0"/>
              <a:t>ιστολόγιό σας ή στα επαγγελματικά κοινωνικά δίκτυα.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Καταγράψτε μια συνέντευξη και δημοσιεύστε την ως podcast στο</a:t>
            </a:r>
            <a:r>
              <a:rPr lang="en-US" sz="1700" dirty="0"/>
              <a:t> </a:t>
            </a:r>
            <a:r>
              <a:rPr lang="el-GR" sz="1700" dirty="0"/>
              <a:t>ιστολόγιό σας, καθώς και σε βιβλιοθήκες podcast.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Βιντεοσκοπήστε κάποιον από την ομάδα να μιλάει για τα βασικά σημεία της έρευνας και προσθέστε το βίντεο στο TikTok, στο Instagram,</a:t>
            </a:r>
            <a:r>
              <a:rPr lang="en-US" sz="1700" dirty="0"/>
              <a:t> </a:t>
            </a:r>
            <a:r>
              <a:rPr lang="el-GR" sz="1700" dirty="0"/>
              <a:t>στο Pinterest, στο YouTube ή/και στο Vimeo.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Προγραμματίστε και κοινοποιήστε μικρά κομμάτια της ιστορίας μέσω</a:t>
            </a:r>
            <a:r>
              <a:rPr lang="en-US" sz="1700" dirty="0"/>
              <a:t> </a:t>
            </a:r>
            <a:r>
              <a:rPr lang="el-GR" sz="1700" dirty="0"/>
              <a:t>των μέσων κοινωνικής δικτύωσης.</a:t>
            </a: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295180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A22B4-2783-4D96-830E-9F9B1588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008"/>
            <a:ext cx="7886700" cy="997245"/>
          </a:xfrm>
        </p:spPr>
        <p:txBody>
          <a:bodyPr>
            <a:normAutofit/>
          </a:bodyPr>
          <a:lstStyle/>
          <a:p>
            <a:r>
              <a:rPr lang="el-GR" sz="3200" dirty="0"/>
              <a:t>ΔΗΜΙΟΥΡΓΙΑ ΕΠΙΤΥΧΗΜΕΝΟΥ ΠΕΡΙΕΧΟΜΕΝΟΥ</a:t>
            </a:r>
            <a:r>
              <a:rPr lang="en-GB" sz="3200" dirty="0"/>
              <a:t>(1 </a:t>
            </a:r>
            <a:r>
              <a:rPr lang="el-GR" sz="3200" dirty="0"/>
              <a:t>από</a:t>
            </a:r>
            <a:r>
              <a:rPr lang="en-GB" sz="3200" dirty="0"/>
              <a:t>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816D29-BA3B-43E4-951F-0FB90280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01" y="1303129"/>
            <a:ext cx="7886700" cy="5418684"/>
          </a:xfrm>
        </p:spPr>
        <p:txBody>
          <a:bodyPr>
            <a:noAutofit/>
          </a:bodyPr>
          <a:lstStyle/>
          <a:p>
            <a:r>
              <a:rPr lang="el-GR" dirty="0"/>
              <a:t>Διερευνήστε τις ιστορίες σας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Γράψτε, μιλήστε, εικονογραφήστε, κινηματογραφήστε ιστορίες για: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Τις δεξιότητες, τις υπηρεσίες, τους ανθρώπους, τις επιτυχίες και τις διαφορές σας</a:t>
            </a:r>
          </a:p>
          <a:p>
            <a:r>
              <a:rPr lang="el-GR" dirty="0"/>
              <a:t>Βελτιστοποιήστε το περιεχόμενό σας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Ξαναγράψτε και προσθέστε περισσότερη βελτιστοποίηση των μηχανών αναζήτησης (SEO) με περισσότερες λέξεις–κλειδιά και φράσεις κλειδιών μακράς ουράς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Δημιουργήστε συνδέσμους σε άλλα στοιχεία</a:t>
            </a:r>
          </a:p>
          <a:p>
            <a:r>
              <a:rPr lang="el-GR" dirty="0"/>
              <a:t>Δημοσιεύστε το περιεχόμενό σας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Προσθέστε το στον δικό σας ιστότοπο ή ιστολόγιο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Μοιραστείτε το με θαυμαστές και υποστηρικτές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Προσθέστε το ως είδηση στις ιστορίες σας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3140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A22B4-2783-4D96-830E-9F9B1588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611"/>
            <a:ext cx="7886700" cy="1325563"/>
          </a:xfrm>
        </p:spPr>
        <p:txBody>
          <a:bodyPr/>
          <a:lstStyle/>
          <a:p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ΔΗΜΙΟΥΡΓΙΑ ΕΠΙΤΥΧΗΜΕΝΟΥ ΠΕΡΙΕΧΟΜΕΝΟΥ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από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816D29-BA3B-43E4-951F-0FB90280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6174"/>
            <a:ext cx="7886700" cy="4362295"/>
          </a:xfrm>
        </p:spPr>
        <p:txBody>
          <a:bodyPr>
            <a:noAutofit/>
          </a:bodyPr>
          <a:lstStyle/>
          <a:p>
            <a:r>
              <a:rPr lang="el-GR" dirty="0"/>
              <a:t>Προωθήστε το περιεχόμενό σας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Προσθέστε το στις υπογραφές ηλεκτρονικού ταχυδρομείου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Μιλήστε γι’ αυτό στους κοινωνικούς σας χώρους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Αναφέρετέ το σε άλλα άρθρα και δημιουργήστε συνδέσμους</a:t>
            </a:r>
          </a:p>
          <a:p>
            <a:r>
              <a:rPr lang="el-GR" dirty="0"/>
              <a:t>Αξιοποιήστε τους θαυμαστές και τους ακόλουθους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Δώστε τους αποκλειστική πρώιμη πρόσβαση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Παρέχετε διαφορετικές εικόνες</a:t>
            </a:r>
          </a:p>
          <a:p>
            <a:pPr marL="457200" lvl="2" indent="-228600">
              <a:buFont typeface="Symbol" panose="05050102010706020507" pitchFamily="18" charset="2"/>
              <a:buChar char="-"/>
            </a:pPr>
            <a:r>
              <a:rPr lang="el-GR" dirty="0"/>
              <a:t>Ζητήστε τους να το κοινοποιούν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3140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Αυτό το κεφάλαιο διερεύνησε:</a:t>
            </a:r>
          </a:p>
          <a:p>
            <a:pPr lvl="1"/>
            <a:r>
              <a:rPr lang="el-GR" dirty="0"/>
              <a:t>Τους τύπους περιεχομένου που μπορούν να κοινοποιηθούν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Τους τύπους ιστοριών, περιεχομένου και μέσων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Τη δημοσιογραφία και τον ακτιβισμό επωνυμιών</a:t>
            </a:r>
          </a:p>
          <a:p>
            <a:pPr lvl="1"/>
            <a:r>
              <a:rPr lang="el-GR" dirty="0"/>
              <a:t>Τις διαφορές μεταξύ των υποστηρικτών διασημοτήτων, των επηρεαστών και των ηγετών της κοινής γνώμης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Το πλαίσιο στρατηγικής μάρκετινγκ περιεχομένου και τις αρχές BEST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06784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A0E5F5-3FA4-4031-8EB5-2BE86F1258A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671513"/>
            <a:ext cx="74707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8AF48-1CFA-4A6B-844E-C8A22448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57" y="2087273"/>
            <a:ext cx="7387887" cy="18455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l-GR" sz="4400" dirty="0"/>
              <a:t>Κεφάλαιο</a:t>
            </a:r>
            <a:r>
              <a:rPr lang="en-GB" sz="4400" dirty="0"/>
              <a:t> 4</a:t>
            </a:r>
            <a:br>
              <a:rPr lang="en-GB" sz="4400" dirty="0"/>
            </a:br>
            <a:r>
              <a:rPr lang="el-GR" sz="4400" dirty="0"/>
              <a:t>Μάρκετινγκ Περιεχομένου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335578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D3C5A-1836-4445-8EF0-F8B97C92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ΜΑΘΗΣΙΑΚΑ ΑΠΟΤΕΛΕΣΜΑΤΑ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7F49C-E439-437B-A3F4-76275B3A1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Κατανοήσετε τους βασικούς παράγοντες στο μάρκετινγκ περιεχομένου</a:t>
            </a:r>
          </a:p>
          <a:p>
            <a:r>
              <a:rPr lang="el-GR" dirty="0"/>
              <a:t>Εφαρμόσετε τις τεχνικές επιμέλειας περιεχομένου</a:t>
            </a:r>
          </a:p>
          <a:p>
            <a:r>
              <a:rPr lang="el-GR" dirty="0"/>
              <a:t>Αναλύσετε τα πληρωμένα, ιδιόκτητα, κοινόχρηστα και κερδισμένα μέσα</a:t>
            </a:r>
          </a:p>
          <a:p>
            <a:r>
              <a:rPr lang="el-GR" dirty="0"/>
              <a:t>Αξιολογήσετε τους επηρεαστές</a:t>
            </a:r>
          </a:p>
          <a:p>
            <a:r>
              <a:rPr lang="el-GR" dirty="0"/>
              <a:t>Δημιουργήσετε μία στρατηγική μάρκετινγκ περιεχομένου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6878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25DF69-C4E5-98AD-AB99-3A0D62FD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2" y="88122"/>
            <a:ext cx="5233481" cy="6706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47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F4BD96-8E52-4D0A-6901-EB4A19F7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64" y="826851"/>
            <a:ext cx="7526377" cy="4716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84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461DAC-0D44-C02E-0283-13A2A37A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0" y="661482"/>
            <a:ext cx="7393539" cy="5689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65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7DD539-EFBC-F368-DE76-97D25D0C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2" y="1001949"/>
            <a:ext cx="7459935" cy="5047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40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64145-5BFC-4448-83B3-36ADAC83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ΠΛΗΡΩΜΕΝΑ, ΙΔΙΟΚΤΗΤΑ, ΚΟΙΝΟΧΡΗΣΤΑ ΚΑΙ ΚΕΡΔΙΣΜΕΝΑ ΜΕΣΑ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A1E568-A928-45F7-A59C-8782BD3E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388"/>
            <a:ext cx="8515350" cy="415295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Πληρωμένα – αγορασμένα μέσα</a:t>
            </a:r>
            <a:r>
              <a:rPr lang="en-GB" dirty="0"/>
              <a:t>: </a:t>
            </a:r>
            <a:r>
              <a:rPr lang="el-GR" dirty="0"/>
              <a:t>μέσα που «οι επωνυμίες πληρώνουν για να χρησιμοποιήσουν ένα κανάλι»</a:t>
            </a:r>
          </a:p>
          <a:p>
            <a:r>
              <a:rPr lang="el-GR" dirty="0"/>
              <a:t>Ιδιόκτητα – ελεγχόμενα μέσα</a:t>
            </a:r>
            <a:r>
              <a:rPr lang="en-GB" dirty="0"/>
              <a:t>: </a:t>
            </a:r>
            <a:r>
              <a:rPr lang="el-GR" dirty="0"/>
              <a:t>Όταν το περιεχόμενο ελέγχεται και οργανώνεται απευθείας από τον οργανισμό, όπως οι ιστότοποί του και οι επικοινωνίες μέσω ηλεκτρονικού ταχυδρομείου, τότε μιλάμε για ιδιόκτητα μέσα.</a:t>
            </a:r>
          </a:p>
          <a:p>
            <a:r>
              <a:rPr lang="el-GR" dirty="0"/>
              <a:t>Κοινόχρηστα – δανεικά μέσα</a:t>
            </a:r>
            <a:r>
              <a:rPr lang="en-GB" dirty="0"/>
              <a:t>: </a:t>
            </a:r>
            <a:r>
              <a:rPr lang="el-GR" dirty="0"/>
              <a:t>Όπου το περιεχόμενο τοποθετείται σε ιστότοπους τρίτων και πλατφόρμες κοινωνικών μέσων, οι οργανισμοί μοιράζονται την πλατφόρμα κάποιου άλλου.</a:t>
            </a:r>
          </a:p>
          <a:p>
            <a:r>
              <a:rPr lang="el-GR" dirty="0"/>
              <a:t>Κερδισμένα μέσα ενημέρωσης</a:t>
            </a:r>
            <a:r>
              <a:rPr lang="en-GB" dirty="0"/>
              <a:t>: </a:t>
            </a:r>
            <a:r>
              <a:rPr lang="el-GR" dirty="0"/>
              <a:t>περιεχόμενο που δημιουργείται από πελάτες, θαυμαστές και μερικές φορές δυσαρεστημένους καταναλωτές που αναζητούν επίλυση ενός προβλήματος.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362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AA754A-A781-9F15-7E92-B5E64B73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51" y="409372"/>
            <a:ext cx="6548572" cy="603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728991"/>
      </p:ext>
    </p:extLst>
  </p:cSld>
  <p:clrMapOvr>
    <a:masterClrMapping/>
  </p:clrMapOvr>
</p:sld>
</file>

<file path=ppt/theme/theme1.xml><?xml version="1.0" encoding="utf-8"?>
<a:theme xmlns:a="http://schemas.openxmlformats.org/drawingml/2006/main" name="CDC PPT mast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DC PPT master theme" id="{54717623-23ED-4358-9C73-6518671C19EC}" vid="{8348790F-27F1-4F39-885D-2376FA45C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CW_TEMPLATE_PPTX</Template>
  <TotalTime>169</TotalTime>
  <Words>630</Words>
  <Application>Microsoft Office PowerPoint</Application>
  <PresentationFormat>Προβολή στην οθόνη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CDC PPT master theme</vt:lpstr>
      <vt:lpstr>Διαφάνεια 1</vt:lpstr>
      <vt:lpstr>Κεφάλαιο 4 Μάρκετινγκ Περιεχομένου</vt:lpstr>
      <vt:lpstr>ΜΑΘΗΣΙΑΚΑ ΑΠΟΤΕΛΕΣΜΑΤΑ</vt:lpstr>
      <vt:lpstr>Διαφάνεια 4</vt:lpstr>
      <vt:lpstr>Διαφάνεια 5</vt:lpstr>
      <vt:lpstr>Διαφάνεια 6</vt:lpstr>
      <vt:lpstr>Διαφάνεια 7</vt:lpstr>
      <vt:lpstr>ΠΛΗΡΩΜΕΝΑ, ΙΔΙΟΚΤΗΤΑ, ΚΟΙΝΟΧΡΗΣΤΑ ΚΑΙ ΚΕΡΔΙΣΜΕΝΑ ΜΕΣΑ</vt:lpstr>
      <vt:lpstr>Διαφάνεια 9</vt:lpstr>
      <vt:lpstr>Διαφάνεια 10</vt:lpstr>
      <vt:lpstr>Διαφάνεια 11</vt:lpstr>
      <vt:lpstr>ΣΤΡΑΤΗΓΙΚΗ ΜΑΡΚΕΤΙΝΓΚ ΠΕΡΙΕΧΟΜΕΝΟΥ</vt:lpstr>
      <vt:lpstr>ΔΙΑΧΕΙΡΙΣΗ ΠΕΡΙΕΧΟΜΕΝΟΥ</vt:lpstr>
      <vt:lpstr>ΜΕΓΙΣΤΟΠΟΙΗΣΗ ΤΗΣ ΔΙΑΝΟΜΗΣ ΤΟΥ ΠΕΡΙΕΧΟΜΕΝΟΥ</vt:lpstr>
      <vt:lpstr>ΔΗΜΙΟΥΡΓΙΑ ΕΠΙΤΥΧΗΜΕΝΟΥ ΠΕΡΙΕΧΟΜΕΝΟΥ(1 από 2)</vt:lpstr>
      <vt:lpstr>ΔΗΜΙΟΥΡΓΙΑ ΕΠΙΤΥΧΗΜΕΝΟΥ ΠΕΡΙΕΧΟΜΕΝΟΥ(2 από 2)</vt:lpstr>
      <vt:lpstr>Περίληψη</vt:lpstr>
      <vt:lpstr>Διαφάνεια 18</vt:lpstr>
    </vt:vector>
  </TitlesOfParts>
  <Company>SAGE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Guyaz, Stephanie</dc:creator>
  <cp:lastModifiedBy>ΑΡΧΟΝΤΟΥΛΑ</cp:lastModifiedBy>
  <cp:revision>188</cp:revision>
  <dcterms:created xsi:type="dcterms:W3CDTF">2016-10-10T13:09:11Z</dcterms:created>
  <dcterms:modified xsi:type="dcterms:W3CDTF">2024-03-24T19:03:51Z</dcterms:modified>
</cp:coreProperties>
</file>