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57" r:id="rId4"/>
    <p:sldId id="258" r:id="rId5"/>
    <p:sldId id="259" r:id="rId6"/>
    <p:sldId id="260" r:id="rId7"/>
    <p:sldId id="261" r:id="rId8"/>
    <p:sldId id="262" r:id="rId9"/>
    <p:sldId id="263" r:id="rId10"/>
    <p:sldId id="264" r:id="rId11"/>
    <p:sldId id="265" r:id="rId12"/>
    <p:sldId id="266" r:id="rId13"/>
    <p:sldId id="267" r:id="rId14"/>
    <p:sldId id="269" r:id="rId15"/>
    <p:sldId id="270" r:id="rId16"/>
    <p:sldId id="271" r:id="rId17"/>
    <p:sldId id="272" r:id="rId18"/>
    <p:sldId id="273" r:id="rId19"/>
    <p:sldId id="268"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26" d="100"/>
          <a:sy n="126" d="100"/>
        </p:scale>
        <p:origin x="-35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995DA8C1-44EA-444B-BAB0-6187974EB6EE}" type="datetimeFigureOut">
              <a:rPr lang="el-GR" smtClean="0"/>
              <a:t>29/3/2024</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28524B52-4C6B-46C8-BA1C-3AD91B6CB68A}"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95DA8C1-44EA-444B-BAB0-6187974EB6EE}" type="datetimeFigureOut">
              <a:rPr lang="el-GR" smtClean="0"/>
              <a:t>29/3/2024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8524B52-4C6B-46C8-BA1C-3AD91B6CB68A}"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95DA8C1-44EA-444B-BAB0-6187974EB6EE}" type="datetimeFigureOut">
              <a:rPr lang="el-GR" smtClean="0"/>
              <a:t>29/3/2024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8524B52-4C6B-46C8-BA1C-3AD91B6CB68A}"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95DA8C1-44EA-444B-BAB0-6187974EB6EE}" type="datetimeFigureOut">
              <a:rPr lang="el-GR" smtClean="0"/>
              <a:t>29/3/2024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8524B52-4C6B-46C8-BA1C-3AD91B6CB68A}"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995DA8C1-44EA-444B-BAB0-6187974EB6EE}" type="datetimeFigureOut">
              <a:rPr lang="el-GR" smtClean="0"/>
              <a:t>29/3/2024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8524B52-4C6B-46C8-BA1C-3AD91B6CB68A}"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995DA8C1-44EA-444B-BAB0-6187974EB6EE}" type="datetimeFigureOut">
              <a:rPr lang="el-GR" smtClean="0"/>
              <a:t>29/3/2024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8524B52-4C6B-46C8-BA1C-3AD91B6CB68A}"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995DA8C1-44EA-444B-BAB0-6187974EB6EE}" type="datetimeFigureOut">
              <a:rPr lang="el-GR" smtClean="0"/>
              <a:t>29/3/2024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8524B52-4C6B-46C8-BA1C-3AD91B6CB68A}"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995DA8C1-44EA-444B-BAB0-6187974EB6EE}" type="datetimeFigureOut">
              <a:rPr lang="el-GR" smtClean="0"/>
              <a:t>29/3/2024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8524B52-4C6B-46C8-BA1C-3AD91B6CB68A}"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95DA8C1-44EA-444B-BAB0-6187974EB6EE}" type="datetimeFigureOut">
              <a:rPr lang="el-GR" smtClean="0"/>
              <a:t>29/3/2024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8524B52-4C6B-46C8-BA1C-3AD91B6CB68A}"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995DA8C1-44EA-444B-BAB0-6187974EB6EE}" type="datetimeFigureOut">
              <a:rPr lang="el-GR" smtClean="0"/>
              <a:t>29/3/2024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8524B52-4C6B-46C8-BA1C-3AD91B6CB68A}"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95DA8C1-44EA-444B-BAB0-6187974EB6EE}" type="datetimeFigureOut">
              <a:rPr lang="el-GR" smtClean="0"/>
              <a:t>29/3/2024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28524B52-4C6B-46C8-BA1C-3AD91B6CB68A}" type="slidenum">
              <a:rPr lang="el-GR" smtClean="0"/>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95DA8C1-44EA-444B-BAB0-6187974EB6EE}" type="datetimeFigureOut">
              <a:rPr lang="el-GR" smtClean="0"/>
              <a:t>29/3/2024</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8524B52-4C6B-46C8-BA1C-3AD91B6CB68A}" type="slidenum">
              <a:rPr lang="el-GR" smtClean="0"/>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e-forologia.gr/lawbank/document.aspx?digest=670A3CF4572C6550.25B534898438&amp;version=2016/05/11"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e-forologia.gr/lawbank/document.aspx?digest=670A3CF4572C6550.24FC74734958&amp;version=2016/12/22"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e-forologia.gr/lawbank/document.aspx?digest=D512E30CB4D2F800.1D031AEA53&amp;version=2016/12/2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e-forologia.gr/lawbank/document.aspx?digest=670A3CF4572C6550.2443B45D0E78&amp;version=2016/05/1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33400" y="1857364"/>
            <a:ext cx="7851648" cy="1343036"/>
          </a:xfrm>
        </p:spPr>
        <p:txBody>
          <a:bodyPr>
            <a:normAutofit fontScale="90000"/>
          </a:bodyPr>
          <a:lstStyle/>
          <a:p>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sz="3600" dirty="0" smtClean="0"/>
              <a:t>ΦΟΡΟΛΟΓΙΚΗ </a:t>
            </a:r>
            <a:r>
              <a:rPr lang="en-US" sz="3600" dirty="0" smtClean="0"/>
              <a:t>KAI </a:t>
            </a:r>
            <a:r>
              <a:rPr lang="el-GR" sz="3600" dirty="0" smtClean="0"/>
              <a:t>ΤΕΛΩΝΕΙΑΚΗ ΝΟΜΟΘΕΣΙΑ</a:t>
            </a:r>
            <a:r>
              <a:rPr lang="el-GR" dirty="0" smtClean="0"/>
              <a:t/>
            </a:r>
            <a:br>
              <a:rPr lang="el-GR" dirty="0" smtClean="0"/>
            </a:br>
            <a:endParaRPr lang="el-GR" dirty="0"/>
          </a:p>
        </p:txBody>
      </p:sp>
      <p:sp>
        <p:nvSpPr>
          <p:cNvPr id="3" name="2 - Υπότιτλος"/>
          <p:cNvSpPr>
            <a:spLocks noGrp="1"/>
          </p:cNvSpPr>
          <p:nvPr>
            <p:ph type="subTitle" idx="1"/>
          </p:nvPr>
        </p:nvSpPr>
        <p:spPr/>
        <p:txBody>
          <a:bodyPr/>
          <a:lstStyle/>
          <a:p>
            <a:r>
              <a:rPr lang="el-GR" dirty="0" smtClean="0"/>
              <a:t>Δρ. ΚΑΡΤΑΛΗΣ ΝΙΚΟΛΑΟΣ</a:t>
            </a:r>
            <a:endParaRPr lang="el-GR" dirty="0"/>
          </a:p>
        </p:txBody>
      </p:sp>
      <p:pic>
        <p:nvPicPr>
          <p:cNvPr id="4" name="4 - Θέση περιεχομένου" descr="logo_el.png"/>
          <p:cNvPicPr>
            <a:picLocks noChangeAspect="1"/>
          </p:cNvPicPr>
          <p:nvPr/>
        </p:nvPicPr>
        <p:blipFill>
          <a:blip r:embed="rId2"/>
          <a:stretch>
            <a:fillRect/>
          </a:stretch>
        </p:blipFill>
        <p:spPr>
          <a:xfrm>
            <a:off x="714348" y="785794"/>
            <a:ext cx="7596230" cy="85725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dirty="0" smtClean="0"/>
              <a:t> Η επιχείρηση θα διενεργήσει λογιστική εγγραφή </a:t>
            </a:r>
            <a:r>
              <a:rPr lang="el-GR" dirty="0" err="1" smtClean="0"/>
              <a:t>απομείωσης</a:t>
            </a:r>
            <a:r>
              <a:rPr lang="el-GR" dirty="0" smtClean="0"/>
              <a:t> χρεώνοντας τον λογαριασμό ζημιών </a:t>
            </a:r>
            <a:r>
              <a:rPr lang="el-GR" dirty="0" err="1" smtClean="0"/>
              <a:t>απομείωσης</a:t>
            </a:r>
            <a:r>
              <a:rPr lang="el-GR" dirty="0" smtClean="0"/>
              <a:t> κτηρίων (10.000 ευρώ) σε πίστωση λογαριασμού σωρευμένων </a:t>
            </a:r>
            <a:r>
              <a:rPr lang="el-GR" dirty="0" err="1" smtClean="0"/>
              <a:t>απομειώσεων</a:t>
            </a:r>
            <a:r>
              <a:rPr lang="el-GR" dirty="0" smtClean="0"/>
              <a:t> κτηρίων. </a:t>
            </a:r>
          </a:p>
          <a:p>
            <a:r>
              <a:rPr lang="el-GR" dirty="0" smtClean="0"/>
              <a:t>Η συγκεκριμένη εγγραφή θα μεταβάλει τη λογιστική βάση και θα επηρεάσει την Κατάσταση Αποτελεσμάτων Χρήσης και τον Ισολογισμό, ωστόσο η φορολογική βάση δεν θα μεταβληθεί, καθώς το συγκεκριμένο γεγονός δεν αναγνωρίζεται φορολογικά. </a:t>
            </a:r>
          </a:p>
          <a:p>
            <a:r>
              <a:rPr lang="el-GR" dirty="0" smtClean="0"/>
              <a:t>Συνεπώς δημιουργείται προσωρινή διαφορά λογιστικής - φορολογικής βάσης κατά τη χρήση 20ΧΧ. Η διαφορά αυτή θα μηδενιστεί ή θα μειωθεί σε μεταγενέστερη χρήση σε περίπτωση που υπάρξει αναστροφή </a:t>
            </a:r>
            <a:r>
              <a:rPr lang="el-GR" dirty="0" err="1" smtClean="0"/>
              <a:t>απομείωσης</a:t>
            </a:r>
            <a:r>
              <a:rPr lang="el-GR" dirty="0" smtClean="0"/>
              <a:t> ή στην περίπτωση εκποίησης του ακινήτου.</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r>
              <a:rPr lang="el-GR" b="1" dirty="0"/>
              <a:t>β) Αποσβέσεις</a:t>
            </a:r>
            <a:endParaRPr lang="el-GR" dirty="0"/>
          </a:p>
          <a:p>
            <a:r>
              <a:rPr lang="el-GR" dirty="0"/>
              <a:t>Ο προσδιορισμός των λογιστικών αποσβέσεων, </a:t>
            </a:r>
            <a:r>
              <a:rPr lang="el-GR" dirty="0" err="1"/>
              <a:t>κατ΄</a:t>
            </a:r>
            <a:r>
              <a:rPr lang="el-GR" dirty="0"/>
              <a:t> αρχήν, παρουσιάζει διαφορές σε σχέση με τον τρόπο υπολογισμού των αποσβέσεων που αναγνωρίζονται φορολογικά και διενεργούνται σύμφωνα με τις διατάξεις του Ν. 4172/2013. Ενδεικτικά, οι σημαντικότερες διαφορές είναι:</a:t>
            </a:r>
          </a:p>
          <a:p>
            <a:r>
              <a:rPr lang="el-GR" b="1" dirty="0"/>
              <a:t>Λογιστικές αποσβέσεις</a:t>
            </a:r>
            <a:endParaRPr lang="el-GR" dirty="0"/>
          </a:p>
          <a:p>
            <a:pPr lvl="0"/>
            <a:r>
              <a:rPr lang="el-GR" dirty="0"/>
              <a:t>Αρχίζουν όταν το περιουσιακό στοιχείο είναι έτοιμο για τη χρήση για την οποία προορίζεται.</a:t>
            </a:r>
          </a:p>
          <a:p>
            <a:pPr lvl="0"/>
            <a:r>
              <a:rPr lang="el-GR" dirty="0"/>
              <a:t>Υπολογίζονται με βάση την εκτιμώμενη ωφέλιμη οικονομική ζωή του.</a:t>
            </a:r>
          </a:p>
          <a:p>
            <a:r>
              <a:rPr lang="el-GR" b="1" dirty="0"/>
              <a:t>Φορολογικές αποσβέσεις</a:t>
            </a:r>
            <a:endParaRPr lang="el-GR" dirty="0"/>
          </a:p>
          <a:p>
            <a:pPr lvl="0"/>
            <a:r>
              <a:rPr lang="el-GR" dirty="0"/>
              <a:t>Αρχίζουν από τον επόμενο μήνα εντός του οποίου χρησιμοποιείται ή τίθεται σε υπηρεσία από τον φορολογούμενο.</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lvl="0"/>
            <a:r>
              <a:rPr lang="el-GR" dirty="0"/>
              <a:t>Υπολογίζονται με βάση τους συντελεστές που ορίζονται στο άρθρο 24 του Ν. 4172/2013.</a:t>
            </a:r>
          </a:p>
          <a:p>
            <a:r>
              <a:rPr lang="el-GR" dirty="0"/>
              <a:t>Συνεπώς, εφόσον οι λογιστικές αποσβέσεις είναι διαφορετικές από τις φορολογικές δημιουργούνται προσωρινές διαφορές λογιστικής - φορολογικής βάσης.</a:t>
            </a:r>
          </a:p>
          <a:p>
            <a:r>
              <a:rPr lang="el-GR" dirty="0"/>
              <a:t>Έστω ότι επιχείρηση για τη χρήση 20ΧΧ, λόγω διαφορετικού συντελεστή λογιστικών αποσβέσεων που προκύπτει με βάση με την ωφέλιμη οικονομική ζωή, σε σχέση με τους φορολογικούς συντελεστές του </a:t>
            </a:r>
            <a:r>
              <a:rPr lang="el-GR" dirty="0">
                <a:hlinkClick r:id="rId2"/>
              </a:rPr>
              <a:t>άρθρου 24 του Ν. 4172/2013</a:t>
            </a:r>
            <a:r>
              <a:rPr lang="el-GR" dirty="0"/>
              <a:t> , υπολογίζει λογιστικές αποσβέσεις ενός μηχανήματος ύψους 1.000 ευρώ και φορολογικές 2.000 ευρώ. Στην περίπτωση αυτή δημιουργείται προσωρινή διαφορά λογιστικής - φορολογικής βάσης για τη συγκεκριμένη χρήση και επομένως το λογιστικό αποτέλεσμα που προκύπτει είναι διαφορετικό από το φορολογικό.</a:t>
            </a:r>
          </a:p>
          <a:p>
            <a:r>
              <a:rPr lang="el-GR" dirty="0"/>
              <a:t>Σε κάθε περίπτωση όμως η </a:t>
            </a:r>
            <a:r>
              <a:rPr lang="el-GR" dirty="0" err="1"/>
              <a:t>αποσβέσιμη</a:t>
            </a:r>
            <a:r>
              <a:rPr lang="el-GR" dirty="0"/>
              <a:t> αξία είναι κοινή και διαφέρει μόνο ο ετήσιος ρυθμός απόσβεσης, έτσι ενώ για ένα διάστημα οι φορολογικές αποσβέσεις είναι μεγαλύτερες, όταν αυτές ολοκληρωθούν, οι λογιστές αποσβέσεις συνεχίζουν και η διαφορά μεταξύ τους αντιστρέφεται.</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r>
              <a:rPr lang="el-GR" b="1" dirty="0"/>
              <a:t>γ) Προβλέψεις</a:t>
            </a:r>
            <a:endParaRPr lang="el-GR" dirty="0"/>
          </a:p>
          <a:p>
            <a:r>
              <a:rPr lang="el-GR" dirty="0"/>
              <a:t>Σύμφωνα με τον ορισμό που δίνεται στο παράρτημα Α του Ν.4308/2014, ως πρόβλεψη (</a:t>
            </a:r>
            <a:r>
              <a:rPr lang="el-GR" dirty="0" err="1"/>
              <a:t>provision</a:t>
            </a:r>
            <a:r>
              <a:rPr lang="el-GR" dirty="0"/>
              <a:t>) χαρακτηρίζεται μια υποχρέωση σαφώς καθορισμένης φύσης η οποία κατά την ημερομηνία του ισολογισμού είναι περισσότερο πιθανό να συμβεί από το να μη συμβεί ή βέβαιο ότι θα προκύψει, αλλά είναι αβέβαιη ως προς το ποσό ή/και το χρόνο που θα προκύψει. Η πρόβλεψη αντιπροσωπεύει την βέλτιστη εκτίμηση του ποσού που θα απαιτηθεί για την κάλυψη της σχετικής υποχρέωσης.</a:t>
            </a:r>
          </a:p>
          <a:p>
            <a:r>
              <a:rPr lang="el-GR" dirty="0"/>
              <a:t>Σύμφωνα με τον παραπάνω ορισμό, η πρόβλεψη αφορά συγκεκριμένη αιτία, είναι υποχρέωση και δεν ενδείκνυται να χρησιμοποιείται για τα εκτιμούμενα ποσά </a:t>
            </a:r>
            <a:r>
              <a:rPr lang="el-GR" dirty="0" err="1"/>
              <a:t>απομείωσης</a:t>
            </a:r>
            <a:r>
              <a:rPr lang="el-GR" dirty="0"/>
              <a:t> περιουσιακών στοιχείων της οντότητας (π.χ. </a:t>
            </a:r>
            <a:r>
              <a:rPr lang="el-GR" dirty="0" err="1"/>
              <a:t>απομείωση</a:t>
            </a:r>
            <a:r>
              <a:rPr lang="el-GR" dirty="0"/>
              <a:t> απαιτήσεων λόγω επισφάλειας ή άλλων χρηματοοικονομικών στοιχείων, </a:t>
            </a:r>
            <a:r>
              <a:rPr lang="el-GR" dirty="0" err="1"/>
              <a:t>απομείωση</a:t>
            </a:r>
            <a:r>
              <a:rPr lang="el-GR" dirty="0"/>
              <a:t> ενσώματων ή άυλων παγίων, κ.λπ</a:t>
            </a:r>
            <a:r>
              <a:rPr lang="el-GR" dirty="0" smtClean="0"/>
              <a:t>.).</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dirty="0" smtClean="0"/>
              <a:t>Συνήθεις περιπτώσεις προβλέψεων είναι οι προβλέψεις για παροχές σε εργαζομένους, οι προβλέψεις για διάφορες εκκρεμοδικίες που δεν έχουν σχέση με μείωση της αξίας αναγνωρισμένων περιουσιακών στοιχείων, οι προβλέψεις για αποκατάσταση περιβάλλοντος και οι προβλέψεις που προέρχονται από εγγυήσεις καλής λειτουργίας πωληθέντων αγαθών. Οι προβλέψεις αναγνωρίζονται αρχικά και </a:t>
            </a:r>
            <a:r>
              <a:rPr lang="el-GR" dirty="0" err="1" smtClean="0"/>
              <a:t>επιμετρώνται</a:t>
            </a:r>
            <a:r>
              <a:rPr lang="el-GR" dirty="0" smtClean="0"/>
              <a:t> μεταγενέστερα στο ονομαστικό ποσό που αναμένεται να απαιτηθεί για το διακανονισμό τους. Το ποσό αυτό προσδιορίζεται ως η βέλτιστη εκτίμηση.</a:t>
            </a:r>
          </a:p>
          <a:p>
            <a:r>
              <a:rPr lang="el-GR" dirty="0" smtClean="0"/>
              <a:t>Επομένως, σε περιπτώσεις προβλέψεων που λογιστικά οι οντότητες έχουν υποχρέωση να διενεργήσουν αλλά φορολογικά δεν αναγνωρίζονται όπως π.χ. προβλέψεις για αποζημίωση προσωπικού λόγω εξόδου από την υπηρεσία</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r>
              <a:rPr lang="el-GR" dirty="0"/>
              <a:t>δημιουργούνται προσωρινές διαφορές λογιστικής - φορολογικής βάσης, έχοντας ως αποτέλεσμα την εξαγωγή διαφορετικών φορολογικών αποτελεσμάτων από τα λογιστικά αποτελέσματα της χρήσης.</a:t>
            </a:r>
          </a:p>
          <a:p>
            <a:r>
              <a:rPr lang="el-GR" dirty="0"/>
              <a:t>Όσον αφορά τη φορολογική αντιμετώπιση των προβλέψεων, σύμφωνα με την </a:t>
            </a:r>
            <a:r>
              <a:rPr lang="el-GR" dirty="0" err="1"/>
              <a:t>περίπτ</a:t>
            </a:r>
            <a:r>
              <a:rPr lang="el-GR" dirty="0"/>
              <a:t>. </a:t>
            </a:r>
            <a:r>
              <a:rPr lang="el-GR" dirty="0" err="1"/>
              <a:t>δ΄</a:t>
            </a:r>
            <a:r>
              <a:rPr lang="el-GR" dirty="0"/>
              <a:t> του </a:t>
            </a:r>
            <a:r>
              <a:rPr lang="el-GR" dirty="0">
                <a:hlinkClick r:id="rId2"/>
              </a:rPr>
              <a:t>άρθρου 23 του Ν.4172/2013</a:t>
            </a:r>
            <a:r>
              <a:rPr lang="el-GR" dirty="0"/>
              <a:t> , δεν εκπίπτουν από τα ακαθάριστα έσοδα οι προβλέψεις εκτός των προβλέψεων για απόσβεση επισφαλών απαιτήσεων που ορίζονται στο άρθρο 26.</a:t>
            </a:r>
          </a:p>
          <a:p>
            <a:r>
              <a:rPr lang="el-GR" dirty="0"/>
              <a:t>Σύμφωνα με τα ΕΛΠ ο όρος πρόβλεψη δεν ενδείκνυται να χρησιμοποιείται για τα εκτιμούμενα ποσά </a:t>
            </a:r>
            <a:r>
              <a:rPr lang="el-GR" dirty="0" err="1"/>
              <a:t>απομείωσης</a:t>
            </a:r>
            <a:r>
              <a:rPr lang="el-GR" dirty="0"/>
              <a:t> περιουσιακών στοιχείων της οντότητας, π.χ. </a:t>
            </a:r>
            <a:r>
              <a:rPr lang="el-GR" dirty="0" err="1"/>
              <a:t>απομείωσης</a:t>
            </a:r>
            <a:r>
              <a:rPr lang="el-GR" dirty="0"/>
              <a:t> απαιτήσεων λόγω επισφάλειας (Λογ. Οδηγία).</a:t>
            </a:r>
          </a:p>
          <a:p>
            <a:r>
              <a:rPr lang="el-GR" dirty="0"/>
              <a:t>Επομένως, στις προβλέψεις κατά την έννοια της λογιστικής δεν ανήκουν πλέον οι προβλέψεις επισφαλών απαιτήσεων.</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b="1" dirty="0"/>
              <a:t>δ) Ασφαλιστικές εισφορές</a:t>
            </a:r>
            <a:endParaRPr lang="el-GR" dirty="0"/>
          </a:p>
          <a:p>
            <a:r>
              <a:rPr lang="el-GR" dirty="0"/>
              <a:t>Βασική αρχή σύμφωνα με την οποία τηρείται τόσο η λογιστική βάση όσο και η φορολογική είναι η </a:t>
            </a:r>
            <a:r>
              <a:rPr lang="el-GR" b="1" dirty="0"/>
              <a:t>αρχή του δεδουλευμένου</a:t>
            </a:r>
            <a:r>
              <a:rPr lang="el-GR" dirty="0"/>
              <a:t>.</a:t>
            </a:r>
          </a:p>
          <a:p>
            <a:r>
              <a:rPr lang="el-GR" dirty="0"/>
              <a:t>Η αρχή του δεδουλευμένου επιτάσσει την αναγνώριση των επιπτώσεων των συναλλαγών και γεγονότων της οντότητας και τη συμπερίληψή τους στις χρηματοοικονομικές καταστάσεις της στο χρόνο που προκύπτουν και όχι στο χρόνο που διακανονίζονται ταμειακά (εισπράττονται ή πληρώνονται).</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r>
              <a:rPr lang="el-GR" dirty="0" smtClean="0"/>
              <a:t>Σύμφωνα με την περίπτωση </a:t>
            </a:r>
            <a:r>
              <a:rPr lang="el-GR" dirty="0" err="1" smtClean="0"/>
              <a:t>γ΄</a:t>
            </a:r>
            <a:r>
              <a:rPr lang="el-GR" dirty="0" smtClean="0"/>
              <a:t> του άρθρου 23 του Ν. 4172/2013, δεν εκπίπτουν από τα ακαθάριστα έσοδα οι μη καταβληθείσες ασφαλιστικές εισφορές. Συνεπώς, οι ασφαλιστικές εισφορές που έχουν καταβληθεί εμπρόθεσμα (εντός της νόμιμης προθεσμίας καταβολής τους ή τυχόν παράτασής της), ακόμη και σε επόμενο φορολογικό έτος, εκπίπτουν από τα έσοδα του φορολογικού έτους το οποίο αφορούν. Ασφαλιστικές εισφορές που αφορούν στα έτη 2014 και επόμενα, οι οποίες καταβάλλονται εκπρόθεσμα, </a:t>
            </a:r>
            <a:r>
              <a:rPr lang="el-GR" b="1" dirty="0" smtClean="0"/>
              <a:t>εκπίπτουν κατά το έτος καταβολής τους ανεξαρτήτως του έτους που αφορούν</a:t>
            </a:r>
            <a:r>
              <a:rPr lang="el-GR" dirty="0" smtClean="0"/>
              <a:t>. Στην έννοια της δαπάνης των ασφαλιστικών εισφορών, που αν δεν έχουν καταβληθεί δεν εκπίπτουν από τα ακαθάριστα έσοδα περιλαμβάνονται τόσο οι εισφορές του εργοδότη, όσο και του εργαζομένου, οι οποίες, ως εμπεριεχόμενες στις αμοιβές του, βαρύνουν τον εργοδότη. Σε περίπτωση που οι εκπρόθεσμες ασφαλιστικές εισφορές ετών 2014 και επομένων έχουν υπαχθεί σε ρύθμιση, αυτές θα εκπίπτουν κατά το χρόνο καταβολής τους σύμφωνα με την υπόψη ρύθμιση.</a:t>
            </a:r>
          </a:p>
          <a:p>
            <a:r>
              <a:rPr lang="el-GR" dirty="0" smtClean="0"/>
              <a:t>Η ανωτέρω διαφοροποίηση στη φορολογική αντιμετώπιση των ασφαλιστικών εισφορών δημιουργεί προσωρινές διαφορές λογιστικής - φορολογικής βάσης.</a:t>
            </a:r>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a:bodyPr>
          <a:lstStyle/>
          <a:p>
            <a:r>
              <a:rPr lang="el-GR" dirty="0" smtClean="0"/>
              <a:t>Από 1/1/2015 με την εφαρμογή του </a:t>
            </a:r>
            <a:r>
              <a:rPr lang="el-GR" dirty="0" smtClean="0">
                <a:hlinkClick r:id="rId2"/>
              </a:rPr>
              <a:t>Ν.4308/2014 </a:t>
            </a:r>
            <a:r>
              <a:rPr lang="el-GR" dirty="0" smtClean="0"/>
              <a:t>«Ελληνικά Λογιστικά Πρότυπα, συναφείς ρυθμίσεις και άλλες διατάξεις», οι οντότητες που εφαρμόζουν τις διατάξεις του, απαιτείται να τηρούν λογιστικό σύστημα που παρακολουθεί τη </a:t>
            </a:r>
            <a:r>
              <a:rPr lang="el-GR" b="1" dirty="0" smtClean="0"/>
              <a:t>λογιστική βάση των στοιχείων των εσόδων, εξόδων, περιουσιακών στοιχείων, υποχρεώσεων και καθαρής θέσης</a:t>
            </a:r>
            <a:r>
              <a:rPr lang="el-GR" dirty="0" smtClean="0"/>
              <a:t>, κατά περίπτωση, με σκοπό την κατάρτιση των χρηματοοικονομικών καταστάσεων της οντότητας και τη </a:t>
            </a:r>
            <a:r>
              <a:rPr lang="el-GR" b="1" dirty="0" smtClean="0"/>
              <a:t>φορολογική βάση των ίδιων στοιχείων</a:t>
            </a:r>
            <a:r>
              <a:rPr lang="el-GR" dirty="0" smtClean="0"/>
              <a:t>, με σκοπό τη συμμόρφωση με τη φορολογική νομοθεσία και την υποβολή φορολογικών δηλώσεων.</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r>
              <a:rPr lang="el-GR" b="1" dirty="0"/>
              <a:t>Λογιστική αξία (</a:t>
            </a:r>
            <a:r>
              <a:rPr lang="el-GR" b="1" dirty="0" err="1"/>
              <a:t>bookvalueorcarryingamount</a:t>
            </a:r>
            <a:r>
              <a:rPr lang="el-GR" b="1" dirty="0"/>
              <a:t>):</a:t>
            </a:r>
            <a:r>
              <a:rPr lang="el-GR" dirty="0"/>
              <a:t> Η αξία με την οποία ένα στοιχείο αναγνωρίζεται στις χρηματοοικονομικές καταστάσεις.</a:t>
            </a:r>
          </a:p>
          <a:p>
            <a:r>
              <a:rPr lang="el-GR" b="1" dirty="0"/>
              <a:t>Φορολογική βάση (</a:t>
            </a:r>
            <a:r>
              <a:rPr lang="el-GR" b="1" dirty="0" err="1"/>
              <a:t>taxbasis</a:t>
            </a:r>
            <a:r>
              <a:rPr lang="el-GR" b="1" dirty="0"/>
              <a:t>):</a:t>
            </a:r>
            <a:r>
              <a:rPr lang="el-GR" dirty="0"/>
              <a:t> Η αξία που αναγνωρίζεται για ένα περιουσιακό στοιχείο ή υποχρέωση για σκοπούς φορολογίας εισοδήματος.</a:t>
            </a:r>
          </a:p>
          <a:p>
            <a:r>
              <a:rPr lang="el-GR" dirty="0"/>
              <a:t>Η παρακολούθηση τόσο της λογιστικής όσο και της φορολογικής βάσης είναι υποχρεωτικού χαρακτήρα και δεν δίνεται η δυνατότητα στις οντότητες να επιλέξουν την παρακολούθηση της μιας εκ των δύο βάσεων.</a:t>
            </a:r>
          </a:p>
          <a:p>
            <a:r>
              <a:rPr lang="el-GR" dirty="0"/>
              <a:t>Η παρακολούθηση δύναται να γίνεται με οποιοδήποτε πρόσφορο και ασφαλή τρόπο, ώστε να μπορούν να εξαχθούν οι απαραίτητες πληροφορίες για τη σύνταξη των χρηματοοικονομικών καταστάσεων, τη σύνταξη των φορολογικών δηλώσεων και τη διασφάλιση της δυνατότητας διενέργειας ελέγχων.</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r>
              <a:rPr lang="el-GR" b="1" dirty="0"/>
              <a:t>1. Διαφορές λογιστικής - φορολογικής βάσης</a:t>
            </a:r>
            <a:endParaRPr lang="el-GR" dirty="0"/>
          </a:p>
          <a:p>
            <a:pPr algn="just"/>
            <a:r>
              <a:rPr lang="el-GR" dirty="0"/>
              <a:t>Σε αρκετές περιπτώσεις η αξία ενός στοιχείου με την οποία αναγνωρίζεται στη φορολογική βάση, διαφέρει από την αξία με την οποία αναγνωρίζεται στη λογιστική βάση.</a:t>
            </a:r>
          </a:p>
          <a:p>
            <a:pPr algn="just"/>
            <a:r>
              <a:rPr lang="el-GR" dirty="0"/>
              <a:t>Σύμφωνα με τον Ν. 4308/2014, η οντότητα τηρεί, ως μέρος του λογιστικού συστήματός της, αρχείο κάθε συναλλαγής και γεγονότος αυτής που πραγματοποιείται στη διάρκεια της περιόδου αναφοράς, καθώς και των προκυπτόντων πάσης φύσεως εσόδων, κερδών, εξόδων, ζημιών, αγορών και πωλήσεων περιουσιακών στοιχείων, εκπτώσεων και επιστροφών, φόρων, τελών και των πάσης φύσεως εισφορών σε ασφαλιστικούς οργανισμούς.</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r>
              <a:rPr lang="el-GR" dirty="0" smtClean="0"/>
              <a:t>Ο Κώδικας Φορολογίας Εισοδήματος (N.4172/2013) ορίζει κανόνες για την έκπτωση από τα ακαθάριστα έσοδα των επιχειρηματικών δαπανών. Συγκεκριμένα, με τις διατάξεις του </a:t>
            </a:r>
            <a:r>
              <a:rPr lang="el-GR" dirty="0" smtClean="0">
                <a:hlinkClick r:id="rId2"/>
              </a:rPr>
              <a:t>άρθρου 22 του Ν. 4172/2013</a:t>
            </a:r>
            <a:r>
              <a:rPr lang="el-GR" dirty="0" smtClean="0"/>
              <a:t> τίθεται ο γενικός κανόνας για την έκπτωση των επιχειρηματικών δαπανών με την έννοια ότι </a:t>
            </a:r>
            <a:r>
              <a:rPr lang="el-GR" dirty="0" err="1" smtClean="0"/>
              <a:t>κατ΄</a:t>
            </a:r>
            <a:r>
              <a:rPr lang="el-GR" dirty="0" smtClean="0"/>
              <a:t> αρχήν εκπίπτουν όλες οι δαπάνες που: </a:t>
            </a:r>
            <a:endParaRPr lang="en-US" dirty="0" smtClean="0"/>
          </a:p>
          <a:p>
            <a:r>
              <a:rPr lang="el-GR" dirty="0" smtClean="0"/>
              <a:t>(α) πραγματοποιούνται προς το συμφέρον της επιχείρησης ή κατά τις συνήθεις εμπορικές συναλλαγές της, </a:t>
            </a:r>
            <a:endParaRPr lang="en-US" dirty="0" smtClean="0"/>
          </a:p>
          <a:p>
            <a:r>
              <a:rPr lang="el-GR" dirty="0" smtClean="0"/>
              <a:t>(β) αντιστοιχούν σε πραγματική συναλλαγή η αξία της οποίας δεν κρίνεται κατώτερη ή ανώτερη της αγοραίας στη βάση των στοιχείων που διαθέτει η Φορολογική Διοίκηση και</a:t>
            </a:r>
            <a:endParaRPr lang="en-US" dirty="0" smtClean="0"/>
          </a:p>
          <a:p>
            <a:r>
              <a:rPr lang="el-GR" dirty="0" smtClean="0"/>
              <a:t> (γ) εγγράφονται στα λογιστικά αρχεία (βιβλία) της επιχείρησης την περίοδο που πραγματοποιούνται και αποδεικνύονται με κατάλληλα δικαιολογητικά. Οι παραπάνω τρεις προϋποθέσεις πρέπει να πληρούνται αθροιστικά για να εκπέσουν οι δαπάνες.</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r>
              <a:rPr lang="el-GR" dirty="0" smtClean="0"/>
              <a:t>Επιπροσθέτως, για την έκπτωση ή μη των δαπανών λαμβάνονται υπόψη και οι διατάξεις του άρθρου 23. Κατά συνέπεια, ο κανόνας που εισάγεται είναι ότι όποια δαπάνη πληροί τα κριτήρια του άρθρου 22 και συγχρόνως δεν εμπίπτει στον περιοριστικό κατάλογο των μη εκπιπτόμενων δαπανών του άρθρου 23 εκπίπτει από τα ακαθάριστα έσοδα. Αναφορικά με το χρόνο έκπτωσης, οι δαπάνες εκπίπτουν από τα ακαθάριστα έσοδα του φορολογικού έτους το οποίο αφορούν, με την επιφύλαξη των διατάξεων του άρθρου 23.</a:t>
            </a:r>
          </a:p>
          <a:p>
            <a:r>
              <a:rPr lang="el-GR" dirty="0" smtClean="0"/>
              <a:t>Επομένως, η διαφοροποίηση της φορολογικής μεταχείρισης γεγονότων σε σχέση με τη λογιστική, δημιουργεί διαφορές οι οποίες διακρίνονται σε προσωρινές και μόνιμες.</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r>
              <a:rPr lang="el-GR" b="1" dirty="0"/>
              <a:t>2. Προσωρινές διαφορές</a:t>
            </a:r>
            <a:endParaRPr lang="el-GR" dirty="0"/>
          </a:p>
          <a:p>
            <a:pPr algn="just"/>
            <a:r>
              <a:rPr lang="el-GR" dirty="0"/>
              <a:t>Σύμφωνα με τον ορισμό που δίνεται στο παράρτημα Α του Ν. 4308/2014, προσωρινή διαφορά (</a:t>
            </a:r>
            <a:r>
              <a:rPr lang="el-GR" dirty="0" err="1"/>
              <a:t>temporarydifference</a:t>
            </a:r>
            <a:r>
              <a:rPr lang="el-GR" dirty="0"/>
              <a:t>) είναι </a:t>
            </a:r>
            <a:r>
              <a:rPr lang="el-GR" b="1" dirty="0"/>
              <a:t>η διαφορά μεταξύ της λογιστικής αξίας </a:t>
            </a:r>
            <a:r>
              <a:rPr lang="el-GR" dirty="0"/>
              <a:t>ενός περιουσιακού στοιχείου, υποχρέωσης ή άλλου στοιχείου των χρηματοοικονομικών καταστάσεων </a:t>
            </a:r>
            <a:r>
              <a:rPr lang="el-GR" b="1" dirty="0"/>
              <a:t>και της φορολογικής του βάσης, που η οντότητα αναμένει να επηρεάσει στο μέλλον τα φορολογητέα αποτελέσματα</a:t>
            </a:r>
            <a:r>
              <a:rPr lang="el-GR" dirty="0"/>
              <a:t>, όταν η λογιστική αξία του περιουσιακού στοιχείου ή της υποχρέωσης θα ανακτηθεί ή διακανονιστεί, ή στην περίπτωση άλλων στοιχείων των χρηματοοικονομικών καταστάσεων, όταν θα επηρεαστούν τα φορολογητέα αποτελέσματα.</a:t>
            </a:r>
          </a:p>
          <a:p>
            <a:pPr algn="just"/>
            <a:r>
              <a:rPr lang="el-GR" dirty="0"/>
              <a:t>Συνήθεις περιπτώσεις προσωρινών διαφορών αποτελούν οι </a:t>
            </a:r>
            <a:r>
              <a:rPr lang="el-GR" dirty="0" err="1"/>
              <a:t>απομειώσεις</a:t>
            </a:r>
            <a:r>
              <a:rPr lang="el-GR" dirty="0"/>
              <a:t>, αναστροφές </a:t>
            </a:r>
            <a:r>
              <a:rPr lang="el-GR" dirty="0" err="1"/>
              <a:t>απομειώσεων</a:t>
            </a:r>
            <a:r>
              <a:rPr lang="el-GR" dirty="0"/>
              <a:t>, αποσβέσεις, προβλέψεις (π.χ. προβλέψεις για αποζημίωση προσωπικού λόγω εξόδου από την υπηρεσία) και μη </a:t>
            </a:r>
            <a:r>
              <a:rPr lang="el-GR" dirty="0" err="1"/>
              <a:t>καταληθεισών</a:t>
            </a:r>
            <a:r>
              <a:rPr lang="el-GR" dirty="0"/>
              <a:t> ασφαλιστικών εισφορών.</a:t>
            </a:r>
          </a:p>
          <a:p>
            <a:pPr algn="just"/>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r>
              <a:rPr lang="el-GR" b="1" dirty="0"/>
              <a:t>α) </a:t>
            </a:r>
            <a:r>
              <a:rPr lang="el-GR" b="1" dirty="0" err="1"/>
              <a:t>Απομειώσεις</a:t>
            </a:r>
            <a:endParaRPr lang="el-GR" dirty="0"/>
          </a:p>
          <a:p>
            <a:r>
              <a:rPr lang="el-GR" dirty="0"/>
              <a:t>Ως </a:t>
            </a:r>
            <a:r>
              <a:rPr lang="el-GR" dirty="0" err="1"/>
              <a:t>απομείωση</a:t>
            </a:r>
            <a:r>
              <a:rPr lang="el-GR" dirty="0"/>
              <a:t> νοείται το ποσό κατά το οποίο η λογιστική αξία ενός περιουσιακού στοιχείου υπερβαίνει την ανακτήσιμη αξία του.</a:t>
            </a:r>
          </a:p>
          <a:p>
            <a:r>
              <a:rPr lang="el-GR" b="1" dirty="0"/>
              <a:t>Ανακτήσιμη αξία</a:t>
            </a:r>
            <a:r>
              <a:rPr lang="el-GR" dirty="0"/>
              <a:t> είναι το μεγαλύτερο ποσό μεταξύ της εύλογης αξίας, μειωμένης με το κόστος διάθεσης ενός περιουσιακού στοιχείου (ή μιας μονάδας δημιουργίας </a:t>
            </a:r>
            <a:r>
              <a:rPr lang="el-GR" dirty="0" err="1"/>
              <a:t>χρηματοροών</a:t>
            </a:r>
            <a:r>
              <a:rPr lang="el-GR" dirty="0"/>
              <a:t>) και της αξίας χρήσης αυτού.</a:t>
            </a:r>
          </a:p>
          <a:p>
            <a:r>
              <a:rPr lang="el-GR" b="1" dirty="0"/>
              <a:t>Εύλογη αξία </a:t>
            </a:r>
            <a:r>
              <a:rPr lang="el-GR" dirty="0"/>
              <a:t>είναι η τιμή ανταλλαγής ενός περιουσιακού στοιχείου ή διακανονισμού μιας υποχρέωσης, μεταξύ πρόθυμων και ενήμερων μερών που ενεργούν υπό κανονικές στην αγορά συνθήκες, κατά την ημερομηνία μέτρησης.</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r>
              <a:rPr lang="el-GR" b="1" dirty="0"/>
              <a:t>Αξία χρήσης </a:t>
            </a:r>
            <a:r>
              <a:rPr lang="el-GR" dirty="0"/>
              <a:t>είναι η παρούσα αξία των μελλοντικών ταμειακών ροών που αναμένεται να προκύψουν από τη συνεχή χρήση ενός περιουσιακού στοιχείου (ή μιας μονάδας δημιουργίας </a:t>
            </a:r>
            <a:r>
              <a:rPr lang="el-GR" dirty="0" err="1"/>
              <a:t>χρηματοροών</a:t>
            </a:r>
            <a:r>
              <a:rPr lang="el-GR" dirty="0"/>
              <a:t>), και από τη διάθεσή του (της) στο τέλος της ωφέλιμης ζωής του (της).</a:t>
            </a:r>
          </a:p>
          <a:p>
            <a:r>
              <a:rPr lang="el-GR" b="1" dirty="0"/>
              <a:t>Παρούσα αξία</a:t>
            </a:r>
            <a:r>
              <a:rPr lang="el-GR" dirty="0"/>
              <a:t> είναι η αξία που προκύπτει από την προεξόφληση στο παρόν, ενός μελλοντικού ποσού χρημάτων ή μιας σειράς ταμειακών ροών με ένα κατάλληλο επιτόκιο, στη φυσιολογική πορεία των πραγμάτων.</a:t>
            </a:r>
          </a:p>
          <a:p>
            <a:r>
              <a:rPr lang="el-GR" dirty="0"/>
              <a:t>Έστω λοιπόν ότι κατά την 31/12/20ΧΧ η λογιστική αξία κτηρίου ανέρχεται σε 100.000 ευρώ, η εύλογη αξία του σε 90.000 ευρώ και η αξία χρήσης του σε 85.000 ευρώ.</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TotalTime>
  <Words>924</Words>
  <Application>Microsoft Office PowerPoint</Application>
  <PresentationFormat>Προβολή στην οθόνη (4:3)</PresentationFormat>
  <Paragraphs>54</Paragraphs>
  <Slides>19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19</vt:i4>
      </vt:variant>
    </vt:vector>
  </HeadingPairs>
  <TitlesOfParts>
    <vt:vector size="20" baseType="lpstr">
      <vt:lpstr>Ροή</vt:lpstr>
      <vt:lpstr>     ΦΟΡΟΛΟΓΙΚΗ KAI ΤΕΛΩΝΕΙΑΚΗ ΝΟΜΟΘΕΣΙΑ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ΦΟΡΟΛΟΓΙΚΗ ΛΟΓΙΣΤΙΚΗ</dc:title>
  <dc:creator>User</dc:creator>
  <cp:lastModifiedBy>User</cp:lastModifiedBy>
  <cp:revision>5</cp:revision>
  <dcterms:created xsi:type="dcterms:W3CDTF">2024-03-29T14:20:33Z</dcterms:created>
  <dcterms:modified xsi:type="dcterms:W3CDTF">2024-03-29T14:39:55Z</dcterms:modified>
</cp:coreProperties>
</file>