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8242A-1265-466C-B962-EBAFB314E8CB}" type="datetimeFigureOut">
              <a:rPr lang="el-GR" smtClean="0"/>
              <a:pPr/>
              <a:t>11/12/2020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ED090-0D01-4183-9D55-08C1127AE0C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Κοινωνική Ψυχολογία του Λόγου/ Κοινωνική </a:t>
            </a:r>
            <a:r>
              <a:rPr lang="el-GR" dirty="0" err="1" smtClean="0"/>
              <a:t>Λογοψυχολογία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Κοινωνική Ψυχολογία του Λόγου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(Discursive Social Psychology)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</a:t>
            </a:r>
            <a:r>
              <a:rPr lang="el-GR" dirty="0" smtClean="0"/>
              <a:t>λουραλιστική θεωρητική τάση: </a:t>
            </a:r>
            <a:r>
              <a:rPr lang="el-GR" dirty="0" err="1" smtClean="0"/>
              <a:t>Μετα</a:t>
            </a:r>
            <a:r>
              <a:rPr lang="el-GR" dirty="0" smtClean="0"/>
              <a:t>-</a:t>
            </a:r>
            <a:r>
              <a:rPr lang="el-GR" dirty="0" err="1" smtClean="0"/>
              <a:t>γνωστικιστική</a:t>
            </a:r>
            <a:r>
              <a:rPr lang="el-GR" dirty="0" smtClean="0"/>
              <a:t>, κοινωνιολογική Κοινωνική Ψυχολογία</a:t>
            </a:r>
            <a:r>
              <a:rPr lang="en-US" dirty="0" smtClean="0"/>
              <a:t>, </a:t>
            </a:r>
            <a:r>
              <a:rPr lang="el-GR" dirty="0" smtClean="0"/>
              <a:t>σε αντιπαραβολή προς </a:t>
            </a:r>
            <a:r>
              <a:rPr lang="el-GR" smtClean="0"/>
              <a:t>την ψυχολογική </a:t>
            </a:r>
            <a:r>
              <a:rPr lang="el-GR" dirty="0" smtClean="0"/>
              <a:t>Κοινωνική Ψυχολογία</a:t>
            </a:r>
          </a:p>
          <a:p>
            <a:r>
              <a:rPr lang="el-GR" dirty="0" smtClean="0"/>
              <a:t>Επιστημολογικό πλαίσιο: Κοινωνικός </a:t>
            </a:r>
            <a:r>
              <a:rPr lang="el-GR" dirty="0" err="1" smtClean="0"/>
              <a:t>Κονστρουξιονισμός</a:t>
            </a:r>
            <a:r>
              <a:rPr lang="en-US" dirty="0" smtClean="0"/>
              <a:t> </a:t>
            </a:r>
            <a:r>
              <a:rPr lang="el-GR" dirty="0" smtClean="0"/>
              <a:t>/</a:t>
            </a:r>
            <a:r>
              <a:rPr lang="el-GR" dirty="0" err="1" smtClean="0"/>
              <a:t>Μεταδομισμός</a:t>
            </a:r>
            <a:endParaRPr lang="el-GR" dirty="0" smtClean="0"/>
          </a:p>
          <a:p>
            <a:r>
              <a:rPr lang="el-GR" dirty="0" smtClean="0"/>
              <a:t>Ποιοτική μέθοδος ανάλυσης δεδομένων λόγου: Ανάλυση Λόγου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Κοινωνιολογική Κοινωνική Ψυχολογία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Θεωρητική και μεθοδολογική αντιπαράθεση στο επιστημολογικό πρότυπο της Γνωστικής/</a:t>
            </a:r>
            <a:r>
              <a:rPr lang="el-GR" dirty="0" err="1" smtClean="0"/>
              <a:t>Συμπεριφορικής</a:t>
            </a:r>
            <a:r>
              <a:rPr lang="el-GR" dirty="0" smtClean="0"/>
              <a:t> Κοινωνικής Ψυχολογίας</a:t>
            </a:r>
          </a:p>
          <a:p>
            <a:r>
              <a:rPr lang="el-GR" dirty="0" smtClean="0"/>
              <a:t>Η «κρίση» στην Κοινωνική Ψυχολογία</a:t>
            </a:r>
            <a:endParaRPr lang="en-US" dirty="0" smtClean="0"/>
          </a:p>
          <a:p>
            <a:pPr lvl="1"/>
            <a:r>
              <a:rPr lang="en-US" dirty="0" smtClean="0"/>
              <a:t>Israel &amp; </a:t>
            </a:r>
            <a:r>
              <a:rPr lang="en-US" dirty="0" err="1" smtClean="0"/>
              <a:t>Tajfel</a:t>
            </a:r>
            <a:r>
              <a:rPr lang="en-US" dirty="0" smtClean="0"/>
              <a:t> (Ed.) (1972) </a:t>
            </a:r>
            <a:r>
              <a:rPr lang="en-US" i="1" dirty="0" smtClean="0"/>
              <a:t>The context of social psychology</a:t>
            </a:r>
          </a:p>
          <a:p>
            <a:pPr lvl="1"/>
            <a:r>
              <a:rPr lang="en-US" dirty="0" smtClean="0"/>
              <a:t>Armistead (Ed.) (1974) </a:t>
            </a:r>
            <a:r>
              <a:rPr lang="en-US" i="1" dirty="0" smtClean="0"/>
              <a:t>Reconstructing social </a:t>
            </a:r>
            <a:r>
              <a:rPr lang="en-US" i="1" dirty="0" smtClean="0"/>
              <a:t>psychology</a:t>
            </a:r>
          </a:p>
          <a:p>
            <a:pPr lvl="1"/>
            <a:r>
              <a:rPr lang="en-US" dirty="0" smtClean="0"/>
              <a:t>Strickland </a:t>
            </a:r>
            <a:r>
              <a:rPr lang="en-US" dirty="0" smtClean="0"/>
              <a:t>et al. (Eds.) </a:t>
            </a:r>
            <a:r>
              <a:rPr lang="en-US" i="1" dirty="0" smtClean="0"/>
              <a:t>(1976) Social psychology </a:t>
            </a:r>
            <a:r>
              <a:rPr lang="en-US" i="1" smtClean="0"/>
              <a:t>in </a:t>
            </a:r>
            <a:r>
              <a:rPr lang="en-US" i="1" smtClean="0"/>
              <a:t>transition</a:t>
            </a:r>
            <a:endParaRPr lang="el-GR" dirty="0" smtClean="0"/>
          </a:p>
          <a:p>
            <a:r>
              <a:rPr lang="el-GR" dirty="0" smtClean="0"/>
              <a:t>Η «στροφή στον λόγο» στην Κοινωνική Ψυχολογία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Κοινωνικός </a:t>
            </a:r>
            <a:r>
              <a:rPr lang="el-GR" dirty="0" err="1" smtClean="0"/>
              <a:t>Κονστρουξιονισμός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US" dirty="0" smtClean="0"/>
              <a:t>Social </a:t>
            </a:r>
            <a:r>
              <a:rPr lang="en-US" dirty="0" err="1" smtClean="0"/>
              <a:t>Constructionism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κοινωνιολογική θεωρία για τη γνώση </a:t>
            </a:r>
            <a:r>
              <a:rPr lang="en-US" dirty="0" smtClean="0"/>
              <a:t>Berger &amp; </a:t>
            </a:r>
            <a:r>
              <a:rPr lang="en-US" dirty="0" err="1" smtClean="0"/>
              <a:t>Luckmann</a:t>
            </a:r>
            <a:r>
              <a:rPr lang="en-US" dirty="0" smtClean="0"/>
              <a:t> (1962/</a:t>
            </a:r>
            <a:r>
              <a:rPr lang="el-GR" dirty="0" smtClean="0"/>
              <a:t>2003) </a:t>
            </a:r>
            <a:r>
              <a:rPr lang="el-GR" i="1" dirty="0" smtClean="0"/>
              <a:t>Η κοινωνική κατασκευή της πραγματικότητας</a:t>
            </a:r>
            <a:endParaRPr lang="en-US" i="1" dirty="0" smtClean="0"/>
          </a:p>
          <a:p>
            <a:r>
              <a:rPr lang="en-US" dirty="0" smtClean="0"/>
              <a:t>Kuhn</a:t>
            </a:r>
            <a:r>
              <a:rPr lang="el-GR" dirty="0" smtClean="0"/>
              <a:t> (1962, 1970/1981, 1996, 2012) </a:t>
            </a:r>
            <a:r>
              <a:rPr lang="el-GR" i="1" dirty="0" smtClean="0"/>
              <a:t>Η δομή των επιστημονικών επαναστάσεων</a:t>
            </a:r>
            <a:endParaRPr lang="en-US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 smtClean="0"/>
              <a:t>Μεταδομισμός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Poststructuralism</a:t>
            </a:r>
            <a:r>
              <a:rPr lang="en-US" dirty="0" smtClean="0"/>
              <a:t>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Μια θεωρητική τάση στις ανθρωπιστικές και τις κοινωνικές επιστήμες που δίνει έμφαση</a:t>
            </a:r>
            <a:endParaRPr lang="en-US" dirty="0" smtClean="0"/>
          </a:p>
          <a:p>
            <a:pPr lvl="1"/>
            <a:r>
              <a:rPr lang="el-GR" dirty="0" smtClean="0"/>
              <a:t> στη μεσολάβηση της γλώσσας και άλλων συστημάτων συμβόλων στην αναπαράσταση του κόσμου</a:t>
            </a:r>
            <a:endParaRPr lang="en-US" dirty="0" smtClean="0"/>
          </a:p>
          <a:p>
            <a:pPr lvl="1"/>
            <a:r>
              <a:rPr lang="el-GR" dirty="0" smtClean="0"/>
              <a:t>στον κατακερματισμένο χαρακτήρα κάθε αναπαράστασης του κόσμου και των ανθρώπων ως υποκειμένων</a:t>
            </a:r>
            <a:endParaRPr lang="en-US" dirty="0" smtClean="0"/>
          </a:p>
          <a:p>
            <a:pPr lvl="1"/>
            <a:r>
              <a:rPr lang="el-GR" dirty="0" smtClean="0"/>
              <a:t>στον ανοιχτό χαρακτήρα κάθε αναπαράστασης στην ερμηνεία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Ανάλυση Λόγου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(Discourse Analysis)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Ποιοτική ανάλυση δεδομένων προφορικού και γραπτού λόγου</a:t>
            </a:r>
          </a:p>
          <a:p>
            <a:r>
              <a:rPr lang="el-GR" dirty="0" smtClean="0"/>
              <a:t>Λόγος = Γλώσσα σε χρήση</a:t>
            </a:r>
          </a:p>
          <a:p>
            <a:r>
              <a:rPr lang="el-GR" dirty="0" smtClean="0"/>
              <a:t>Ανάλυση περιεχομένου και μορφής του λόγου</a:t>
            </a:r>
          </a:p>
          <a:p>
            <a:r>
              <a:rPr lang="el-GR" dirty="0" smtClean="0"/>
              <a:t>Ανάλυση των πρακτικών/ρητορικών/</a:t>
            </a:r>
            <a:r>
              <a:rPr lang="el-GR" dirty="0" err="1" smtClean="0"/>
              <a:t>επιχειρηματολογικών</a:t>
            </a:r>
            <a:r>
              <a:rPr lang="el-GR" dirty="0" smtClean="0"/>
              <a:t> όψεων του λόγου</a:t>
            </a:r>
          </a:p>
          <a:p>
            <a:r>
              <a:rPr lang="el-GR" dirty="0" smtClean="0"/>
              <a:t>Είδη δεδομένων λόγου: παραγόμενα για τους σκοπούς της έρευνας &amp; </a:t>
            </a:r>
            <a:r>
              <a:rPr lang="el-GR" smtClean="0"/>
              <a:t>φυσικά παραγόμενα</a:t>
            </a:r>
            <a:endParaRPr lang="el-G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Εφαρμοσμένη Κοινωνική Ψυχολογία του Λόγου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Antaki</a:t>
            </a:r>
            <a:r>
              <a:rPr lang="en-US" dirty="0" smtClean="0"/>
              <a:t> (Ed.) (2011) </a:t>
            </a:r>
            <a:r>
              <a:rPr lang="en-US" i="1" dirty="0" smtClean="0"/>
              <a:t>Applied conversation analysis</a:t>
            </a:r>
          </a:p>
          <a:p>
            <a:r>
              <a:rPr lang="en-US" dirty="0" err="1" smtClean="0"/>
              <a:t>Willig</a:t>
            </a:r>
            <a:r>
              <a:rPr lang="en-US" dirty="0" smtClean="0"/>
              <a:t> (Ed.) (1999) </a:t>
            </a:r>
            <a:r>
              <a:rPr lang="en-US" i="1" dirty="0" smtClean="0"/>
              <a:t>Applied discourse analysis</a:t>
            </a:r>
          </a:p>
          <a:p>
            <a:r>
              <a:rPr lang="en-US" dirty="0" err="1" smtClean="0"/>
              <a:t>O’Doherty</a:t>
            </a:r>
            <a:r>
              <a:rPr lang="en-US" dirty="0" smtClean="0"/>
              <a:t> &amp; </a:t>
            </a:r>
            <a:r>
              <a:rPr lang="en-US" dirty="0" err="1" smtClean="0"/>
              <a:t>Hodgetts</a:t>
            </a:r>
            <a:r>
              <a:rPr lang="en-US" dirty="0" smtClean="0"/>
              <a:t> (Eds.) (2019) </a:t>
            </a:r>
            <a:r>
              <a:rPr lang="en-US" i="1" dirty="0" smtClean="0"/>
              <a:t>Handbook of applied social psychology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269</Words>
  <Application>Microsoft Office PowerPoint</Application>
  <PresentationFormat>Προβολή στην οθόνη (4:3)</PresentationFormat>
  <Paragraphs>30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Κοινωνική Ψυχολογία του Λόγου/ Κοινωνική Λογοψυχολογία</vt:lpstr>
      <vt:lpstr>Κοινωνική Ψυχολογία του Λόγου (Discursive Social Psychology)</vt:lpstr>
      <vt:lpstr>Κοινωνιολογική Κοινωνική Ψυχολογία</vt:lpstr>
      <vt:lpstr>Κοινωνικός Κονστρουξιονισμός (Social Constructionism)</vt:lpstr>
      <vt:lpstr>Μεταδομισμός (Poststructuralism)</vt:lpstr>
      <vt:lpstr>Ανάλυση Λόγου (Discourse Analysis)</vt:lpstr>
      <vt:lpstr>Εφαρμοσμένη Κοινωνική Ψυχολογία του Λόγου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Κοινωνική Ψυχολογία του Λόγου/ Κοινωνική Λογοψυχολογία</dc:title>
  <dc:creator>thalia konst</dc:creator>
  <cp:lastModifiedBy>thalia konst</cp:lastModifiedBy>
  <cp:revision>38</cp:revision>
  <dcterms:created xsi:type="dcterms:W3CDTF">2020-10-18T15:39:25Z</dcterms:created>
  <dcterms:modified xsi:type="dcterms:W3CDTF">2020-12-11T20:40:30Z</dcterms:modified>
</cp:coreProperties>
</file>