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5C1B-CD2C-4CA3-ABB1-6B851A9D98BB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AA5BE-800B-4966-B37F-ADF60518A8E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5C1B-CD2C-4CA3-ABB1-6B851A9D98BB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AA5BE-800B-4966-B37F-ADF60518A8E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5C1B-CD2C-4CA3-ABB1-6B851A9D98BB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AA5BE-800B-4966-B37F-ADF60518A8E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5C1B-CD2C-4CA3-ABB1-6B851A9D98BB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AA5BE-800B-4966-B37F-ADF60518A8E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5C1B-CD2C-4CA3-ABB1-6B851A9D98BB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AA5BE-800B-4966-B37F-ADF60518A8E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5C1B-CD2C-4CA3-ABB1-6B851A9D98BB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AA5BE-800B-4966-B37F-ADF60518A8E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5C1B-CD2C-4CA3-ABB1-6B851A9D98BB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AA5BE-800B-4966-B37F-ADF60518A8E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5C1B-CD2C-4CA3-ABB1-6B851A9D98BB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AA5BE-800B-4966-B37F-ADF60518A8E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5C1B-CD2C-4CA3-ABB1-6B851A9D98BB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AA5BE-800B-4966-B37F-ADF60518A8E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5C1B-CD2C-4CA3-ABB1-6B851A9D98BB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AA5BE-800B-4966-B37F-ADF60518A8E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5C1B-CD2C-4CA3-ABB1-6B851A9D98BB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AA5BE-800B-4966-B37F-ADF60518A8E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75C1B-CD2C-4CA3-ABB1-6B851A9D98BB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AA5BE-800B-4966-B37F-ADF60518A8E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avinstitute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Μεταφορά 2. Οι οργανώσεις ως βιολογικοί οργανισμοί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</a:t>
            </a:r>
            <a:r>
              <a:rPr lang="el-GR" dirty="0" err="1" smtClean="0"/>
              <a:t>οργανισμική</a:t>
            </a:r>
            <a:r>
              <a:rPr lang="el-GR" dirty="0" smtClean="0"/>
              <a:t> μεταφορά: Πλεονεκτήματα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Οι οργανώσεις σε διαρκή αλληλεπίδραση με το περιβάλλον και προσαρμογή</a:t>
            </a:r>
          </a:p>
          <a:p>
            <a:r>
              <a:rPr lang="el-GR" dirty="0" smtClean="0"/>
              <a:t>Ικανοποίηση των ανθρώπινων αναγκών</a:t>
            </a:r>
          </a:p>
          <a:p>
            <a:r>
              <a:rPr lang="el-GR" dirty="0" smtClean="0"/>
              <a:t>Ποικιλομορφία</a:t>
            </a:r>
          </a:p>
          <a:p>
            <a:r>
              <a:rPr lang="el-GR" dirty="0" smtClean="0"/>
              <a:t>Καινοτομία</a:t>
            </a:r>
          </a:p>
          <a:p>
            <a:r>
              <a:rPr lang="el-GR" dirty="0" smtClean="0"/>
              <a:t>Ανάπτυξη</a:t>
            </a:r>
          </a:p>
          <a:p>
            <a:r>
              <a:rPr lang="el-GR" dirty="0" smtClean="0"/>
              <a:t>Δια-</a:t>
            </a:r>
            <a:r>
              <a:rPr lang="el-GR" dirty="0" err="1" smtClean="0"/>
              <a:t>οργανωσιακές</a:t>
            </a:r>
            <a:r>
              <a:rPr lang="el-GR" dirty="0" smtClean="0"/>
              <a:t> σχέσεις</a:t>
            </a:r>
          </a:p>
          <a:p>
            <a:pPr>
              <a:buNone/>
            </a:pPr>
            <a:r>
              <a:rPr lang="el-GR" b="1" dirty="0" smtClean="0"/>
              <a:t>Όμως:</a:t>
            </a:r>
            <a:r>
              <a:rPr lang="el-GR" dirty="0" smtClean="0"/>
              <a:t> Οι οργανώσεις δεν είναι φυσικές οντότητες αλλά κοινωνικές κατασκευές</a:t>
            </a:r>
          </a:p>
          <a:p>
            <a:pPr>
              <a:buNone/>
            </a:pPr>
            <a:r>
              <a:rPr lang="el-GR" dirty="0" smtClean="0"/>
              <a:t>Η </a:t>
            </a:r>
            <a:r>
              <a:rPr lang="el-GR" dirty="0" err="1" smtClean="0"/>
              <a:t>οργανισμική</a:t>
            </a:r>
            <a:r>
              <a:rPr lang="el-GR" dirty="0" smtClean="0"/>
              <a:t> μεταφορά ως κανονιστικό πλαίσιο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Το σχολείο ως ζωντανός οργανισμός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Σχολείο και δημόσια διοίκηση</a:t>
            </a:r>
          </a:p>
          <a:p>
            <a:r>
              <a:rPr lang="el-GR" dirty="0" smtClean="0"/>
              <a:t>Σχολείο και </a:t>
            </a:r>
            <a:r>
              <a:rPr lang="el-GR" smtClean="0"/>
              <a:t>εργασιακές σχέσεις</a:t>
            </a:r>
            <a:endParaRPr lang="el-GR" dirty="0" smtClean="0"/>
          </a:p>
          <a:p>
            <a:r>
              <a:rPr lang="el-GR" dirty="0" smtClean="0"/>
              <a:t>Σχολείο </a:t>
            </a:r>
            <a:r>
              <a:rPr lang="el-GR" dirty="0" smtClean="0"/>
              <a:t>και οικογένεια/κοινότητα</a:t>
            </a:r>
          </a:p>
          <a:p>
            <a:r>
              <a:rPr lang="el-GR" dirty="0" smtClean="0"/>
              <a:t>Σχολείο </a:t>
            </a:r>
            <a:r>
              <a:rPr lang="el-GR" dirty="0" smtClean="0"/>
              <a:t>(δημόσιο) και φροντιστήρια (ιδιωτικά)</a:t>
            </a:r>
          </a:p>
          <a:p>
            <a:r>
              <a:rPr lang="el-GR" dirty="0" smtClean="0"/>
              <a:t>Είδη σχολείων</a:t>
            </a:r>
          </a:p>
          <a:p>
            <a:r>
              <a:rPr lang="el-GR" dirty="0" smtClean="0"/>
              <a:t>Είδη προγραμμάτων σπουδών</a:t>
            </a:r>
          </a:p>
          <a:p>
            <a:r>
              <a:rPr lang="el-GR" dirty="0" smtClean="0"/>
              <a:t>Καινοτόμες δράσεις</a:t>
            </a:r>
          </a:p>
          <a:p>
            <a:r>
              <a:rPr lang="el-GR" dirty="0" smtClean="0"/>
              <a:t>Το κοινωνικό-οικολογικό μοντέλο παρέμβασης σε περιπτώσεις σχολικού εκφοβισμού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Βασικές παραδοχές των σχετικών </a:t>
            </a:r>
            <a:r>
              <a:rPr lang="el-GR" dirty="0" err="1" smtClean="0"/>
              <a:t>οργανωσιακών</a:t>
            </a:r>
            <a:r>
              <a:rPr lang="el-GR" dirty="0" smtClean="0"/>
              <a:t> θεωριών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Λειτουργική ενότητα και αρμονία μεταξύ των μελών που απαρτίζουν το σύνολο της οργάνωσης</a:t>
            </a:r>
          </a:p>
          <a:p>
            <a:r>
              <a:rPr lang="el-GR" dirty="0" smtClean="0"/>
              <a:t>Οι διακρίσεις και οι σχέσεις ανάμεσα σε μόρια, κύτταρα, σύνθετους οργανισμούς, είδη και την οικολογία παραλληλίζονται με αυτές ανάμεσα σε άτομα, ομάδες, οργανώσεις, πληθυσμούς (είδη) οργανώσεων και την κοινωνική οικολογία τους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</a:t>
            </a:r>
            <a:r>
              <a:rPr lang="el-GR" dirty="0" err="1" smtClean="0"/>
              <a:t>οργανωσιακές</a:t>
            </a:r>
            <a:r>
              <a:rPr lang="el-GR" dirty="0" smtClean="0"/>
              <a:t> ανάγκες: Το πεδίο των Ανθρώπινων Σχέσεων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Το πεδίο των ανθρώπινων σχέσεων (</a:t>
            </a:r>
            <a:r>
              <a:rPr lang="en-US" dirty="0" smtClean="0"/>
              <a:t>Human Relations): </a:t>
            </a:r>
            <a:r>
              <a:rPr lang="el-GR" dirty="0" smtClean="0"/>
              <a:t>Από τον </a:t>
            </a:r>
            <a:r>
              <a:rPr lang="en-US" dirty="0" smtClean="0"/>
              <a:t>F.W. Taylor </a:t>
            </a:r>
            <a:r>
              <a:rPr lang="el-GR" dirty="0" smtClean="0"/>
              <a:t>στον </a:t>
            </a:r>
            <a:r>
              <a:rPr lang="en-US" dirty="0" smtClean="0"/>
              <a:t>Elton Mayo</a:t>
            </a:r>
            <a:r>
              <a:rPr lang="el-GR" dirty="0" smtClean="0"/>
              <a:t>: </a:t>
            </a:r>
            <a:r>
              <a:rPr lang="en-US" dirty="0" smtClean="0"/>
              <a:t>Hawthorne </a:t>
            </a:r>
            <a:r>
              <a:rPr lang="en-US" dirty="0" smtClean="0"/>
              <a:t>Studies/Effect</a:t>
            </a:r>
            <a:r>
              <a:rPr lang="el-GR" dirty="0" smtClean="0"/>
              <a:t> - παράλληλη </a:t>
            </a:r>
            <a:r>
              <a:rPr lang="el-GR" dirty="0" smtClean="0"/>
              <a:t>«</a:t>
            </a:r>
            <a:r>
              <a:rPr lang="el-GR" dirty="0" smtClean="0"/>
              <a:t>άτυπη οργάνωση» βασισμένη σε ομάδες φιλίας και απρογραμμάτιστες αλληλεπιδράσεις </a:t>
            </a:r>
            <a:endParaRPr lang="en-US" dirty="0" smtClean="0"/>
          </a:p>
          <a:p>
            <a:r>
              <a:rPr lang="el-GR" dirty="0" smtClean="0"/>
              <a:t>Οι ανθρώπινες ανάγκες και η ικανοποίησή τους στις οργανώσεις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l-GR" dirty="0" smtClean="0"/>
              <a:t>η ιεραρχία αναγκών του </a:t>
            </a:r>
            <a:r>
              <a:rPr lang="en-US" dirty="0" smtClean="0"/>
              <a:t>Maslow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Tavistock</a:t>
            </a:r>
            <a:r>
              <a:rPr lang="en-US" dirty="0" smtClean="0"/>
              <a:t> Institute of Human Relations</a:t>
            </a:r>
            <a:r>
              <a:rPr lang="el-GR" dirty="0" smtClean="0"/>
              <a:t>: Οι οργανώσεις ως </a:t>
            </a:r>
            <a:r>
              <a:rPr lang="el-GR" dirty="0" err="1" smtClean="0"/>
              <a:t>κοινωνικο</a:t>
            </a:r>
            <a:r>
              <a:rPr lang="el-GR" dirty="0" smtClean="0"/>
              <a:t>-τεχνικά συστήματα </a:t>
            </a:r>
            <a:r>
              <a:rPr lang="en-US" dirty="0" smtClean="0">
                <a:hlinkClick r:id="rId2"/>
              </a:rPr>
              <a:t>https://www.tavinstitute.org/</a:t>
            </a:r>
            <a:endParaRPr lang="el-GR" dirty="0" smtClean="0"/>
          </a:p>
          <a:p>
            <a:r>
              <a:rPr lang="el-GR" dirty="0" smtClean="0"/>
              <a:t>Διαχείριση/διοίκηση ανθρώπινου δυναμικού/ανθρώπινων πόρων</a:t>
            </a:r>
            <a:r>
              <a:rPr lang="en-US" dirty="0" smtClean="0"/>
              <a:t> (Human Resources Management)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οργανώσεις ως ανοιχτά συστήματα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Η Γενική Θεωρία των Συστημάτων του </a:t>
            </a:r>
            <a:r>
              <a:rPr lang="en-US" dirty="0" smtClean="0"/>
              <a:t>von </a:t>
            </a:r>
            <a:r>
              <a:rPr lang="en-US" dirty="0" err="1" smtClean="0"/>
              <a:t>Bertalanffy</a:t>
            </a:r>
            <a:r>
              <a:rPr lang="el-GR" dirty="0" smtClean="0"/>
              <a:t>: Ο έμβιος οργανισμός ως μοντέλο για την κατανόηση των οργανώσεων</a:t>
            </a:r>
          </a:p>
          <a:p>
            <a:r>
              <a:rPr lang="el-GR" dirty="0" smtClean="0"/>
              <a:t>Η αλληλεπίδραση των οργανώσεων με το περιβάλλον όπου υπάρχουν και δρουν</a:t>
            </a:r>
          </a:p>
          <a:p>
            <a:r>
              <a:rPr lang="el-GR" dirty="0" smtClean="0"/>
              <a:t>Η αλληλεπίδραση των οργανώσεων μεταξύ τους ως σύνολα υποσυστημάτων</a:t>
            </a:r>
            <a:endParaRPr lang="en-US" dirty="0" smtClean="0"/>
          </a:p>
          <a:p>
            <a:r>
              <a:rPr lang="el-GR" dirty="0" smtClean="0"/>
              <a:t>Ομοιόσταση </a:t>
            </a:r>
            <a:r>
              <a:rPr lang="el-GR" dirty="0" smtClean="0"/>
              <a:t>(αυτορρύθμιση σε μια σταθερή </a:t>
            </a:r>
            <a:r>
              <a:rPr lang="el-GR" dirty="0" err="1" smtClean="0"/>
              <a:t>κατάσταστη</a:t>
            </a:r>
            <a:r>
              <a:rPr lang="el-GR" dirty="0" smtClean="0"/>
              <a:t>) - εντροπία (τάση για φθορά) – </a:t>
            </a:r>
            <a:r>
              <a:rPr lang="el-GR" dirty="0" err="1" smtClean="0"/>
              <a:t>ισοτελικότητα</a:t>
            </a:r>
            <a:r>
              <a:rPr lang="el-GR" dirty="0" smtClean="0"/>
              <a:t> (διαφορετικοί τρόποι προς μια τελική κατάσταση)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Η </a:t>
            </a:r>
            <a:r>
              <a:rPr lang="el-GR" dirty="0" err="1" smtClean="0"/>
              <a:t>ενδεχομενική</a:t>
            </a:r>
            <a:r>
              <a:rPr lang="el-GR" dirty="0" smtClean="0"/>
              <a:t> θεωρία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(</a:t>
            </a:r>
            <a:r>
              <a:rPr lang="en-US" dirty="0" smtClean="0"/>
              <a:t>Contingency Theory)</a:t>
            </a:r>
            <a:r>
              <a:rPr lang="el-GR" dirty="0" smtClean="0"/>
              <a:t>: Ποικιλομορφία</a:t>
            </a:r>
            <a:r>
              <a:rPr lang="en-US" dirty="0" smtClean="0"/>
              <a:t>, </a:t>
            </a:r>
            <a:r>
              <a:rPr lang="el-GR" dirty="0" smtClean="0"/>
              <a:t>πολυπλοκότητα και διαρκής αλλαγή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2143116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Burns &amp; Stalker</a:t>
            </a:r>
            <a:r>
              <a:rPr lang="el-GR" dirty="0" smtClean="0"/>
              <a:t> (1961) </a:t>
            </a:r>
            <a:r>
              <a:rPr lang="en-US" i="1" dirty="0" smtClean="0"/>
              <a:t>The management of innovation</a:t>
            </a:r>
          </a:p>
          <a:p>
            <a:r>
              <a:rPr lang="en-US" dirty="0" smtClean="0"/>
              <a:t>Lawrence &amp; </a:t>
            </a:r>
            <a:r>
              <a:rPr lang="en-US" dirty="0" err="1" smtClean="0"/>
              <a:t>Lorsch</a:t>
            </a:r>
            <a:r>
              <a:rPr lang="en-US" dirty="0" smtClean="0"/>
              <a:t> (1967) </a:t>
            </a:r>
            <a:r>
              <a:rPr lang="en-US" i="1" dirty="0" smtClean="0"/>
              <a:t>Organization and environment</a:t>
            </a:r>
          </a:p>
          <a:p>
            <a:r>
              <a:rPr lang="el-GR" dirty="0" smtClean="0"/>
              <a:t>Ικανοποίηση &amp; εξισορρόπηση των εσωτερικών αναγκών των οργανώσεων, προκειμένου να προσαρμόζονται στο περιβάλλον</a:t>
            </a:r>
          </a:p>
          <a:p>
            <a:r>
              <a:rPr lang="el-GR" dirty="0" smtClean="0"/>
              <a:t>Δεν υπάρχει ένας και μοναδικός άριστος τρόπος οργάνωσης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ποικιλία των ειδών οργανώσεων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Από τις σταθερές δομές στην «</a:t>
            </a:r>
            <a:r>
              <a:rPr lang="el-GR" dirty="0" err="1" smtClean="0"/>
              <a:t>εργοκρατία</a:t>
            </a:r>
            <a:r>
              <a:rPr lang="el-GR" dirty="0" smtClean="0"/>
              <a:t>» (</a:t>
            </a:r>
            <a:r>
              <a:rPr lang="en-US" dirty="0" smtClean="0"/>
              <a:t>Adhocracy)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err="1" smtClean="0"/>
              <a:t>οργανωσιακή</a:t>
            </a:r>
            <a:r>
              <a:rPr lang="el-GR" dirty="0" smtClean="0"/>
              <a:t> ανάπτυξη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err="1" smtClean="0"/>
              <a:t>οργανωσιακή</a:t>
            </a:r>
            <a:r>
              <a:rPr lang="el-GR" dirty="0" smtClean="0"/>
              <a:t> «υγεία»</a:t>
            </a:r>
          </a:p>
          <a:p>
            <a:r>
              <a:rPr lang="el-GR" dirty="0" smtClean="0"/>
              <a:t>Κριτήρια «διάγνωσης» &amp; «θεραπείας»</a:t>
            </a:r>
          </a:p>
          <a:p>
            <a:pPr lvl="1"/>
            <a:r>
              <a:rPr lang="el-GR" dirty="0" smtClean="0"/>
              <a:t>περιβάλλον</a:t>
            </a:r>
          </a:p>
          <a:p>
            <a:pPr lvl="1"/>
            <a:r>
              <a:rPr lang="el-GR" dirty="0" smtClean="0"/>
              <a:t>στρατηγική</a:t>
            </a:r>
          </a:p>
          <a:p>
            <a:pPr lvl="1"/>
            <a:r>
              <a:rPr lang="el-GR" dirty="0" smtClean="0"/>
              <a:t>τεχνολογία</a:t>
            </a:r>
          </a:p>
          <a:p>
            <a:pPr lvl="1"/>
            <a:r>
              <a:rPr lang="el-GR" dirty="0" smtClean="0"/>
              <a:t>προσωπικό &amp; κουλτούρα/ήθος</a:t>
            </a:r>
          </a:p>
          <a:p>
            <a:pPr lvl="1"/>
            <a:r>
              <a:rPr lang="el-GR" dirty="0" smtClean="0"/>
              <a:t>δομή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πληθυσμιακή οικονομία: Οι οργανώσεις σε ανταγωνιστικές σχέσεις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Οι οργανώσεις εξαρτώνται για την επιβίωσή τους από την ικανότητά τους να εξασφαλίσουν ένα επαρκές απόθεμα πόρων οι οποίοι είναι απαραίτητοι για να συντηρήσουν την ύπαρξή τους</a:t>
            </a:r>
          </a:p>
          <a:p>
            <a:r>
              <a:rPr lang="el-GR" dirty="0" smtClean="0"/>
              <a:t>Η «επιβίωση» των οργανώσεων ως αποτέλεσμα «φυσικής επιλογής»</a:t>
            </a:r>
          </a:p>
          <a:p>
            <a:r>
              <a:rPr lang="el-GR" dirty="0" smtClean="0"/>
              <a:t>Οι αλλαγές/μετασχηματισμοί ως «εξέλιξη» (</a:t>
            </a:r>
            <a:r>
              <a:rPr lang="en-US" dirty="0" smtClean="0"/>
              <a:t>evolution)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</a:t>
            </a:r>
            <a:r>
              <a:rPr lang="el-GR" dirty="0" err="1" smtClean="0"/>
              <a:t>οργανωσιακή</a:t>
            </a:r>
            <a:r>
              <a:rPr lang="el-GR" dirty="0" smtClean="0"/>
              <a:t> οικολογία: Οι οργανώσεις σε συνεργατικές σχέσεις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οργανώσεις ως αλληλοεξαρτώμενα μέρη ενός πολύπλοκου οικοσυστήματος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455</Words>
  <Application>Microsoft Office PowerPoint</Application>
  <PresentationFormat>Προβολή στην οθόνη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Μεταφορά 2. Οι οργανώσεις ως βιολογικοί οργανισμοί</vt:lpstr>
      <vt:lpstr>Βασικές παραδοχές των σχετικών οργανωσιακών θεωριών</vt:lpstr>
      <vt:lpstr>Οι οργανωσιακές ανάγκες: Το πεδίο των Ανθρώπινων Σχέσεων</vt:lpstr>
      <vt:lpstr>Οι οργανώσεις ως ανοιχτά συστήματα</vt:lpstr>
      <vt:lpstr>Η ενδεχομενική θεωρία (Contingency Theory): Ποικιλομορφία, πολυπλοκότητα και διαρκής αλλαγή</vt:lpstr>
      <vt:lpstr>Η ποικιλία των ειδών οργανώσεων</vt:lpstr>
      <vt:lpstr>Η οργανωσιακή ανάπτυξη</vt:lpstr>
      <vt:lpstr>Η πληθυσμιακή οικονομία: Οι οργανώσεις σε ανταγωνιστικές σχέσεις</vt:lpstr>
      <vt:lpstr>Η οργανωσιακή οικολογία: Οι οργανώσεις σε συνεργατικές σχέσεις</vt:lpstr>
      <vt:lpstr>Η οργανισμική μεταφορά: Πλεονεκτήματα</vt:lpstr>
      <vt:lpstr>Το σχολείο ως ζωντανός οργανισμός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Μεταφορά 2. Οι οργανώσεις ως βιολογικοί οργανισμοί</dc:title>
  <dc:creator>thalia konst</dc:creator>
  <cp:lastModifiedBy>thalia konst</cp:lastModifiedBy>
  <cp:revision>71</cp:revision>
  <dcterms:created xsi:type="dcterms:W3CDTF">2020-10-26T09:09:26Z</dcterms:created>
  <dcterms:modified xsi:type="dcterms:W3CDTF">2021-11-29T08:36:55Z</dcterms:modified>
</cp:coreProperties>
</file>