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72" r:id="rId12"/>
    <p:sldId id="267" r:id="rId13"/>
    <p:sldId id="268" r:id="rId14"/>
    <p:sldId id="269" r:id="rId15"/>
    <p:sldId id="270" r:id="rId16"/>
    <p:sldId id="271" r:id="rId17"/>
    <p:sldId id="273" r:id="rId18"/>
    <p:sldId id="274"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4C3B33C3-D509-4368-8530-FE86DAC15A4B}"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F53BA6-50FC-4C96-894A-0107FCA9F62E}" type="datetimeFigureOut">
              <a:rPr lang="el-GR" smtClean="0"/>
              <a:pPr/>
              <a:t>28/11/2022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4C3B33C3-D509-4368-8530-FE86DAC15A4B}"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F53BA6-50FC-4C96-894A-0107FCA9F62E}" type="datetimeFigureOut">
              <a:rPr lang="el-GR" smtClean="0"/>
              <a:pPr/>
              <a:t>28/11/2022</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3B33C3-D509-4368-8530-FE86DAC15A4B}"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ΔΛΠ</a:t>
            </a:r>
            <a:r>
              <a:rPr lang="en-US" dirty="0" smtClean="0"/>
              <a:t> 40</a:t>
            </a:r>
            <a:r>
              <a:rPr lang="el-GR" dirty="0" smtClean="0"/>
              <a:t>-ΕΠΕΝΔΥΤΙΚΑ ΑΚΙΝΗΤΑ</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Προσδιορισμός της εύλογης αξίας Εύλογη αξία είναι το αντίτιμο με το οποίο το περιουσιακό στοιχείο θα μπορούσε να ανταλλαχθεί μεταξύ δύο ενήμερων (</a:t>
            </a:r>
            <a:r>
              <a:rPr lang="el-GR" dirty="0" err="1" smtClean="0"/>
              <a:t>knowledgeable</a:t>
            </a:r>
            <a:r>
              <a:rPr lang="el-GR" dirty="0" smtClean="0"/>
              <a:t>) και ενδιαφερομένων (</a:t>
            </a:r>
            <a:r>
              <a:rPr lang="el-GR" dirty="0" err="1" smtClean="0"/>
              <a:t>willing</a:t>
            </a:r>
            <a:r>
              <a:rPr lang="el-GR" dirty="0" smtClean="0"/>
              <a:t>) μερών σε μία συναλλαγή μεταξύ μη συνδεδεμένων μερών «</a:t>
            </a:r>
            <a:r>
              <a:rPr lang="el-GR" dirty="0" err="1" smtClean="0"/>
              <a:t>arm’s</a:t>
            </a:r>
            <a:r>
              <a:rPr lang="el-GR" dirty="0" smtClean="0"/>
              <a:t> </a:t>
            </a:r>
            <a:r>
              <a:rPr lang="el-GR" dirty="0" err="1" smtClean="0"/>
              <a:t>length</a:t>
            </a:r>
            <a:r>
              <a:rPr lang="el-GR" dirty="0" smtClean="0"/>
              <a:t>». </a:t>
            </a:r>
          </a:p>
          <a:p>
            <a:r>
              <a:rPr lang="el-GR" dirty="0" smtClean="0"/>
              <a:t>Ενήμερα και ενδιαφερόμενα είναι τα μέρη όταν και τα δύο έχουν επαρκή γνώση των χαρακτηριστικών του επενδυτικού ακινήτου και των συνθηκών της αγοράς. Επιπλέον, κανένα από τα δύο μέρη δεν είναι εξαναγκασμένο να προχωρήσει στην συναλλαγή. Η εύλογη αξία προσδιορίζεται (σε αντίθεση με το ΔΛΠ 16), χωρίς τα έξοδα που απαιτούνται για την πραγματοποίηση της πώλησης και θα πρέπει να αντικατοπτρίζει τις συνθήκες της αγοράς οι οποίες υπάρχουν κατά την ημερομηνία των οικονομικών καταστάσεων.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Η καλύτερη ένδειξη της εύλογης αξίας είναι οι τιμές σε μία ενεργή αγορά παρόμοιων ακινήτων, στην ίδια τοποθεσία και με τα ίδια χαρακτηριστικά. Εάν αυτό δεν είναι εφικτό η οντότητα δύναται να χρησιμοποιήσει άλλες πηγές πληροφόρησης όπως: </a:t>
            </a:r>
          </a:p>
          <a:p>
            <a:r>
              <a:rPr lang="el-GR" dirty="0" smtClean="0"/>
              <a:t>▪ Οι τιμές σε ενεργή αγορά ακινήτων με διαφορετική φύση, τοποθεσία ή χαρακτηριστικά με τις κατάλληλες προσαρμογές.</a:t>
            </a:r>
          </a:p>
          <a:p>
            <a:r>
              <a:rPr lang="el-GR" dirty="0" smtClean="0"/>
              <a:t> ▪ Πρόσφατες τιμές σε ανενεργές αγορές με προσαρμογές της αξίας προκειμένου να ληφθούν υπόψη οι τρέχουσες εξελίξεις ▪ Προεξοφλημένες ταμιακές ροές βασισμένες σε αξιόπιστες εκτιμήσεις των μελλοντικών ταμιακών ροών.</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Γνωστοποιήσεις – μοντέλο κόστους Όταν επιλέγεται το μοντέλο του κόστους η εύλογη αξία θα πρέπει να γνωστοποιείται στις οικονομικές καταστάσεις</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Επιλεκτική επιλογή λογιστικής πολιτικής Η επιλογή μοντέλου είναι επιλογή λογιστικής πολιτικής. Όποια και να είναι η λογιστική πολιτική θα πρέπει να εφαρμόζεται για όλα τα επενδυτικά ακίνητα.</a:t>
            </a:r>
          </a:p>
          <a:p>
            <a:r>
              <a:rPr lang="el-GR" dirty="0" smtClean="0"/>
              <a:t> Με άλλα λόγια δεν επιτρέπεται επιλεκτική εφαρμογή λογιστικής πολιτικής (πλην ελαχίστων εξαιρέσεων). Αλλαγή λογιστικής πολιτικής γίνεται σύμφωνα με το ΔΛΠ 8.</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Επιμέτρηση εύλογης αξίας</a:t>
            </a:r>
          </a:p>
          <a:p>
            <a:r>
              <a:rPr lang="el-GR" dirty="0" smtClean="0"/>
              <a:t> Ενθαρρύνεται αλλά δεν επιβάλλεται η επιμέτρηση να γίνεται από ανεξάρτητο και πιστοποιημένο εκτιμητή.</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Ασκησεις</a:t>
            </a:r>
            <a:endParaRPr lang="el-GR" dirty="0"/>
          </a:p>
        </p:txBody>
      </p:sp>
      <p:sp>
        <p:nvSpPr>
          <p:cNvPr id="3" name="2 - Θέση περιεχομένου"/>
          <p:cNvSpPr>
            <a:spLocks noGrp="1"/>
          </p:cNvSpPr>
          <p:nvPr>
            <p:ph idx="1"/>
          </p:nvPr>
        </p:nvSpPr>
        <p:spPr/>
        <p:txBody>
          <a:bodyPr/>
          <a:lstStyle/>
          <a:p>
            <a:r>
              <a:rPr lang="el-GR" dirty="0" err="1" smtClean="0"/>
              <a:t>Αποκτηση</a:t>
            </a:r>
            <a:r>
              <a:rPr lang="el-GR" dirty="0" smtClean="0"/>
              <a:t> </a:t>
            </a:r>
            <a:r>
              <a:rPr lang="el-GR" dirty="0" err="1" smtClean="0"/>
              <a:t>Επενδυτικου</a:t>
            </a:r>
            <a:r>
              <a:rPr lang="el-GR" dirty="0" smtClean="0"/>
              <a:t> </a:t>
            </a:r>
            <a:r>
              <a:rPr lang="el-GR" dirty="0" err="1" smtClean="0"/>
              <a:t>ακινητου</a:t>
            </a:r>
            <a:r>
              <a:rPr lang="el-GR" dirty="0" smtClean="0"/>
              <a:t> με </a:t>
            </a:r>
            <a:r>
              <a:rPr lang="el-GR" dirty="0" err="1" smtClean="0"/>
              <a:t>πιστωση</a:t>
            </a:r>
            <a:endParaRPr lang="el-GR" dirty="0" smtClean="0"/>
          </a:p>
          <a:p>
            <a:r>
              <a:rPr lang="el-GR" dirty="0" smtClean="0"/>
              <a:t>Η </a:t>
            </a:r>
            <a:r>
              <a:rPr lang="el-GR" dirty="0" err="1" smtClean="0"/>
              <a:t>επιχειρηση</a:t>
            </a:r>
            <a:r>
              <a:rPr lang="el-GR" dirty="0" smtClean="0"/>
              <a:t> Α </a:t>
            </a:r>
            <a:r>
              <a:rPr lang="el-GR" dirty="0" err="1" smtClean="0"/>
              <a:t>αγορασε</a:t>
            </a:r>
            <a:r>
              <a:rPr lang="el-GR" dirty="0" smtClean="0"/>
              <a:t> με </a:t>
            </a:r>
            <a:r>
              <a:rPr lang="el-GR" dirty="0" err="1" smtClean="0"/>
              <a:t>πιστωση</a:t>
            </a:r>
            <a:r>
              <a:rPr lang="el-GR" dirty="0" smtClean="0"/>
              <a:t> ένα </a:t>
            </a:r>
            <a:r>
              <a:rPr lang="el-GR" dirty="0" err="1" smtClean="0"/>
              <a:t>διαμερισμα</a:t>
            </a:r>
            <a:r>
              <a:rPr lang="el-GR" dirty="0" smtClean="0"/>
              <a:t> </a:t>
            </a:r>
            <a:r>
              <a:rPr lang="el-GR" dirty="0" err="1" smtClean="0"/>
              <a:t>αξιας</a:t>
            </a:r>
            <a:r>
              <a:rPr lang="el-GR" dirty="0" smtClean="0"/>
              <a:t> 150000 </a:t>
            </a:r>
            <a:r>
              <a:rPr lang="el-GR" dirty="0" err="1" smtClean="0"/>
              <a:t>ευρω</a:t>
            </a:r>
            <a:r>
              <a:rPr lang="el-GR" dirty="0" smtClean="0"/>
              <a:t> </a:t>
            </a:r>
            <a:r>
              <a:rPr lang="el-GR" dirty="0" smtClean="0"/>
              <a:t> </a:t>
            </a:r>
            <a:r>
              <a:rPr lang="el-GR" dirty="0" smtClean="0"/>
              <a:t>με </a:t>
            </a:r>
            <a:r>
              <a:rPr lang="el-GR" dirty="0" err="1" smtClean="0"/>
              <a:t>αποπληρωμη</a:t>
            </a:r>
            <a:r>
              <a:rPr lang="el-GR" dirty="0" smtClean="0"/>
              <a:t> 50000 </a:t>
            </a:r>
            <a:r>
              <a:rPr lang="el-GR" dirty="0" err="1" smtClean="0"/>
              <a:t>ευρω</a:t>
            </a:r>
            <a:r>
              <a:rPr lang="el-GR" dirty="0" smtClean="0"/>
              <a:t>/</a:t>
            </a:r>
            <a:r>
              <a:rPr lang="el-GR" dirty="0" err="1" smtClean="0"/>
              <a:t>ετος</a:t>
            </a:r>
            <a:endParaRPr lang="el-GR" dirty="0" smtClean="0"/>
          </a:p>
          <a:p>
            <a:r>
              <a:rPr lang="el-GR" dirty="0" smtClean="0"/>
              <a:t>Η </a:t>
            </a:r>
            <a:r>
              <a:rPr lang="el-GR" dirty="0" err="1" smtClean="0"/>
              <a:t>ετησια</a:t>
            </a:r>
            <a:r>
              <a:rPr lang="el-GR" dirty="0" smtClean="0"/>
              <a:t> </a:t>
            </a:r>
            <a:r>
              <a:rPr lang="el-GR" dirty="0" err="1" smtClean="0"/>
              <a:t>δοση</a:t>
            </a:r>
            <a:r>
              <a:rPr lang="el-GR" dirty="0" smtClean="0"/>
              <a:t> </a:t>
            </a:r>
            <a:r>
              <a:rPr lang="el-GR" dirty="0" err="1" smtClean="0"/>
              <a:t>ανερχεται</a:t>
            </a:r>
            <a:r>
              <a:rPr lang="el-GR" dirty="0" smtClean="0"/>
              <a:t> σε 50000 </a:t>
            </a:r>
            <a:r>
              <a:rPr lang="el-GR" dirty="0" err="1" smtClean="0"/>
              <a:t>ευρω</a:t>
            </a:r>
            <a:r>
              <a:rPr lang="el-GR" dirty="0" smtClean="0"/>
              <a:t> και το </a:t>
            </a:r>
            <a:r>
              <a:rPr lang="el-GR" dirty="0" err="1" smtClean="0"/>
              <a:t>ετησιο</a:t>
            </a:r>
            <a:r>
              <a:rPr lang="el-GR" dirty="0" smtClean="0"/>
              <a:t> </a:t>
            </a:r>
            <a:r>
              <a:rPr lang="el-GR" dirty="0" err="1" smtClean="0"/>
              <a:t>επιτοκιο</a:t>
            </a:r>
            <a:r>
              <a:rPr lang="el-GR" dirty="0" smtClean="0"/>
              <a:t> </a:t>
            </a:r>
            <a:r>
              <a:rPr lang="el-GR" dirty="0" smtClean="0"/>
              <a:t>σε 6%.</a:t>
            </a:r>
          </a:p>
          <a:p>
            <a:r>
              <a:rPr lang="el-GR" dirty="0" err="1" smtClean="0"/>
              <a:t>Ζητειται</a:t>
            </a:r>
            <a:r>
              <a:rPr lang="el-GR" dirty="0" smtClean="0"/>
              <a:t> ο </a:t>
            </a:r>
            <a:r>
              <a:rPr lang="el-GR" dirty="0" err="1" smtClean="0"/>
              <a:t>λογιστικος</a:t>
            </a:r>
            <a:r>
              <a:rPr lang="el-GR" dirty="0" smtClean="0"/>
              <a:t> </a:t>
            </a:r>
            <a:r>
              <a:rPr lang="el-GR" dirty="0" err="1" smtClean="0"/>
              <a:t>χειρισμος</a:t>
            </a:r>
            <a:r>
              <a:rPr lang="el-GR" dirty="0" smtClean="0"/>
              <a:t>. </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Λυση</a:t>
            </a:r>
            <a:r>
              <a:rPr lang="el-GR" dirty="0" smtClean="0"/>
              <a:t/>
            </a:r>
            <a:br>
              <a:rPr lang="el-GR" dirty="0" smtClean="0"/>
            </a:br>
            <a:endParaRPr lang="el-GR" dirty="0"/>
          </a:p>
        </p:txBody>
      </p:sp>
      <p:graphicFrame>
        <p:nvGraphicFramePr>
          <p:cNvPr id="5" name="4 - Θέση περιεχομένου"/>
          <p:cNvGraphicFramePr>
            <a:graphicFrameLocks noGrp="1"/>
          </p:cNvGraphicFramePr>
          <p:nvPr>
            <p:ph idx="1"/>
          </p:nvPr>
        </p:nvGraphicFramePr>
        <p:xfrm>
          <a:off x="457200" y="1935163"/>
          <a:ext cx="8229600" cy="13817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l-GR" dirty="0" err="1" smtClean="0"/>
                        <a:t>ποσα</a:t>
                      </a:r>
                      <a:endParaRPr lang="el-GR" dirty="0"/>
                    </a:p>
                  </a:txBody>
                  <a:tcPr/>
                </a:tc>
                <a:tc>
                  <a:txBody>
                    <a:bodyPr/>
                    <a:lstStyle/>
                    <a:p>
                      <a:r>
                        <a:rPr lang="el-GR" dirty="0" smtClean="0"/>
                        <a:t>2022</a:t>
                      </a:r>
                      <a:endParaRPr lang="el-GR" dirty="0"/>
                    </a:p>
                  </a:txBody>
                  <a:tcPr/>
                </a:tc>
                <a:tc>
                  <a:txBody>
                    <a:bodyPr/>
                    <a:lstStyle/>
                    <a:p>
                      <a:r>
                        <a:rPr lang="el-GR" dirty="0" smtClean="0"/>
                        <a:t>2023</a:t>
                      </a:r>
                      <a:endParaRPr lang="el-GR" dirty="0"/>
                    </a:p>
                  </a:txBody>
                  <a:tcPr/>
                </a:tc>
                <a:tc>
                  <a:txBody>
                    <a:bodyPr/>
                    <a:lstStyle/>
                    <a:p>
                      <a:r>
                        <a:rPr lang="el-GR" dirty="0" smtClean="0"/>
                        <a:t>2024</a:t>
                      </a:r>
                      <a:endParaRPr lang="el-GR" dirty="0"/>
                    </a:p>
                  </a:txBody>
                  <a:tcPr/>
                </a:tc>
                <a:tc>
                  <a:txBody>
                    <a:bodyPr/>
                    <a:lstStyle/>
                    <a:p>
                      <a:r>
                        <a:rPr lang="el-GR" dirty="0" err="1" smtClean="0"/>
                        <a:t>συνολο</a:t>
                      </a:r>
                      <a:endParaRPr lang="el-GR" dirty="0"/>
                    </a:p>
                  </a:txBody>
                  <a:tcPr/>
                </a:tc>
              </a:tr>
              <a:tr h="370840">
                <a:tc>
                  <a:txBody>
                    <a:bodyPr/>
                    <a:lstStyle/>
                    <a:p>
                      <a:r>
                        <a:rPr lang="el-GR" dirty="0" err="1" smtClean="0"/>
                        <a:t>Δοσεις</a:t>
                      </a:r>
                      <a:endParaRPr lang="el-GR" dirty="0"/>
                    </a:p>
                  </a:txBody>
                  <a:tcPr/>
                </a:tc>
                <a:tc>
                  <a:txBody>
                    <a:bodyPr/>
                    <a:lstStyle/>
                    <a:p>
                      <a:r>
                        <a:rPr lang="el-GR" dirty="0" smtClean="0"/>
                        <a:t>50000</a:t>
                      </a:r>
                      <a:endParaRPr lang="el-GR" dirty="0"/>
                    </a:p>
                  </a:txBody>
                  <a:tcPr/>
                </a:tc>
                <a:tc>
                  <a:txBody>
                    <a:bodyPr/>
                    <a:lstStyle/>
                    <a:p>
                      <a:r>
                        <a:rPr lang="el-GR" dirty="0" smtClean="0"/>
                        <a:t>50000</a:t>
                      </a:r>
                      <a:endParaRPr lang="el-GR" dirty="0"/>
                    </a:p>
                  </a:txBody>
                  <a:tcPr/>
                </a:tc>
                <a:tc>
                  <a:txBody>
                    <a:bodyPr/>
                    <a:lstStyle/>
                    <a:p>
                      <a:r>
                        <a:rPr lang="el-GR" dirty="0" smtClean="0"/>
                        <a:t>50000</a:t>
                      </a:r>
                      <a:endParaRPr lang="el-GR" dirty="0"/>
                    </a:p>
                  </a:txBody>
                  <a:tcPr/>
                </a:tc>
                <a:tc>
                  <a:txBody>
                    <a:bodyPr/>
                    <a:lstStyle/>
                    <a:p>
                      <a:r>
                        <a:rPr lang="el-GR" dirty="0" smtClean="0"/>
                        <a:t>150000</a:t>
                      </a:r>
                      <a:endParaRPr lang="el-GR" dirty="0"/>
                    </a:p>
                  </a:txBody>
                  <a:tcPr/>
                </a:tc>
              </a:tr>
              <a:tr h="370840">
                <a:tc>
                  <a:txBody>
                    <a:bodyPr/>
                    <a:lstStyle/>
                    <a:p>
                      <a:r>
                        <a:rPr lang="el-GR" dirty="0" err="1" smtClean="0"/>
                        <a:t>Παρουσα</a:t>
                      </a:r>
                      <a:r>
                        <a:rPr lang="el-GR" dirty="0" smtClean="0"/>
                        <a:t> </a:t>
                      </a:r>
                      <a:r>
                        <a:rPr lang="el-GR" dirty="0" err="1" smtClean="0"/>
                        <a:t>Αξια</a:t>
                      </a:r>
                      <a:endParaRPr lang="el-GR" dirty="0"/>
                    </a:p>
                  </a:txBody>
                  <a:tcPr/>
                </a:tc>
                <a:tc>
                  <a:txBody>
                    <a:bodyPr/>
                    <a:lstStyle/>
                    <a:p>
                      <a:r>
                        <a:rPr lang="el-GR" dirty="0" smtClean="0"/>
                        <a:t>47710</a:t>
                      </a:r>
                      <a:endParaRPr lang="el-GR" dirty="0"/>
                    </a:p>
                  </a:txBody>
                  <a:tcPr/>
                </a:tc>
                <a:tc>
                  <a:txBody>
                    <a:bodyPr/>
                    <a:lstStyle/>
                    <a:p>
                      <a:r>
                        <a:rPr lang="el-GR" dirty="0" smtClean="0"/>
                        <a:t>44500</a:t>
                      </a:r>
                      <a:endParaRPr lang="el-GR" dirty="0"/>
                    </a:p>
                  </a:txBody>
                  <a:tcPr/>
                </a:tc>
                <a:tc>
                  <a:txBody>
                    <a:bodyPr/>
                    <a:lstStyle/>
                    <a:p>
                      <a:r>
                        <a:rPr lang="el-GR" dirty="0" smtClean="0"/>
                        <a:t>41981</a:t>
                      </a:r>
                      <a:endParaRPr lang="el-GR" dirty="0"/>
                    </a:p>
                  </a:txBody>
                  <a:tcPr/>
                </a:tc>
                <a:tc>
                  <a:txBody>
                    <a:bodyPr/>
                    <a:lstStyle/>
                    <a:p>
                      <a:r>
                        <a:rPr lang="el-GR" dirty="0" smtClean="0"/>
                        <a:t>133651</a:t>
                      </a:r>
                    </a:p>
                    <a:p>
                      <a:endParaRPr lang="el-GR"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1</a:t>
            </a:r>
            <a:r>
              <a:rPr lang="el-GR" baseline="30000" dirty="0" smtClean="0"/>
              <a:t>η</a:t>
            </a:r>
            <a:r>
              <a:rPr lang="el-GR" dirty="0" smtClean="0"/>
              <a:t> </a:t>
            </a:r>
            <a:r>
              <a:rPr lang="el-GR" dirty="0" err="1" smtClean="0"/>
              <a:t>δοση</a:t>
            </a:r>
            <a:r>
              <a:rPr lang="el-GR" dirty="0" smtClean="0"/>
              <a:t> 2022: 50000/(1+6%)^1</a:t>
            </a:r>
          </a:p>
          <a:p>
            <a:r>
              <a:rPr lang="el-GR" dirty="0" smtClean="0"/>
              <a:t>2</a:t>
            </a:r>
            <a:r>
              <a:rPr lang="el-GR" baseline="30000" dirty="0" smtClean="0"/>
              <a:t>η</a:t>
            </a:r>
            <a:r>
              <a:rPr lang="el-GR" dirty="0" smtClean="0"/>
              <a:t> </a:t>
            </a:r>
            <a:r>
              <a:rPr lang="el-GR" dirty="0" err="1" smtClean="0"/>
              <a:t>δοση</a:t>
            </a:r>
            <a:r>
              <a:rPr lang="el-GR" dirty="0" smtClean="0"/>
              <a:t> 2023:50000/(1+6%)^2</a:t>
            </a:r>
          </a:p>
          <a:p>
            <a:r>
              <a:rPr lang="el-GR" dirty="0" smtClean="0"/>
              <a:t>3</a:t>
            </a:r>
            <a:r>
              <a:rPr lang="el-GR" baseline="30000" dirty="0" smtClean="0"/>
              <a:t>η</a:t>
            </a:r>
            <a:r>
              <a:rPr lang="el-GR" dirty="0" smtClean="0"/>
              <a:t> </a:t>
            </a:r>
            <a:r>
              <a:rPr lang="el-GR" dirty="0" err="1" smtClean="0"/>
              <a:t>δοση</a:t>
            </a:r>
            <a:r>
              <a:rPr lang="el-GR" dirty="0" smtClean="0"/>
              <a:t> 2024:50000/(</a:t>
            </a:r>
            <a:r>
              <a:rPr lang="el-GR" smtClean="0"/>
              <a:t>1+6%)^3</a:t>
            </a:r>
            <a:endParaRPr lang="el-GR" dirty="0" smtClean="0"/>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457200" y="1935163"/>
          <a:ext cx="8229600" cy="29413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l-GR" dirty="0" err="1" smtClean="0"/>
                        <a:t>Ετη</a:t>
                      </a:r>
                      <a:r>
                        <a:rPr lang="el-GR" dirty="0" smtClean="0"/>
                        <a:t> σε </a:t>
                      </a:r>
                      <a:r>
                        <a:rPr lang="el-GR" dirty="0" err="1" smtClean="0"/>
                        <a:t>ποσα</a:t>
                      </a:r>
                      <a:endParaRPr lang="el-GR" dirty="0"/>
                    </a:p>
                  </a:txBody>
                  <a:tcPr/>
                </a:tc>
                <a:tc>
                  <a:txBody>
                    <a:bodyPr/>
                    <a:lstStyle/>
                    <a:p>
                      <a:r>
                        <a:rPr lang="el-GR" dirty="0" err="1" smtClean="0"/>
                        <a:t>Υποχρεωση</a:t>
                      </a:r>
                      <a:r>
                        <a:rPr lang="el-GR" dirty="0" smtClean="0"/>
                        <a:t> στην </a:t>
                      </a:r>
                      <a:r>
                        <a:rPr lang="el-GR" dirty="0" err="1" smtClean="0"/>
                        <a:t>εναρξη</a:t>
                      </a:r>
                      <a:r>
                        <a:rPr lang="el-GR" dirty="0" smtClean="0"/>
                        <a:t> της </a:t>
                      </a:r>
                      <a:r>
                        <a:rPr lang="el-GR" dirty="0" err="1" smtClean="0"/>
                        <a:t>χρησης</a:t>
                      </a:r>
                      <a:endParaRPr lang="el-GR" dirty="0" smtClean="0"/>
                    </a:p>
                    <a:p>
                      <a:r>
                        <a:rPr lang="el-GR" dirty="0" smtClean="0"/>
                        <a:t>(α)</a:t>
                      </a:r>
                      <a:endParaRPr lang="el-GR" dirty="0"/>
                    </a:p>
                  </a:txBody>
                  <a:tcPr/>
                </a:tc>
                <a:tc>
                  <a:txBody>
                    <a:bodyPr/>
                    <a:lstStyle/>
                    <a:p>
                      <a:r>
                        <a:rPr lang="el-GR" dirty="0" err="1" smtClean="0"/>
                        <a:t>Τοκος</a:t>
                      </a:r>
                      <a:r>
                        <a:rPr lang="el-GR" baseline="0" dirty="0" smtClean="0"/>
                        <a:t>  (β)</a:t>
                      </a:r>
                      <a:endParaRPr lang="el-GR" dirty="0"/>
                    </a:p>
                  </a:txBody>
                  <a:tcPr/>
                </a:tc>
                <a:tc>
                  <a:txBody>
                    <a:bodyPr/>
                    <a:lstStyle/>
                    <a:p>
                      <a:r>
                        <a:rPr lang="el-GR" dirty="0" smtClean="0"/>
                        <a:t>γ=50000-β</a:t>
                      </a:r>
                    </a:p>
                    <a:p>
                      <a:r>
                        <a:rPr lang="el-GR" dirty="0" smtClean="0"/>
                        <a:t>ΚΕΦΑΛΑΙΟ</a:t>
                      </a:r>
                      <a:endParaRPr lang="el-GR" dirty="0"/>
                    </a:p>
                  </a:txBody>
                  <a:tcPr/>
                </a:tc>
                <a:tc>
                  <a:txBody>
                    <a:bodyPr/>
                    <a:lstStyle/>
                    <a:p>
                      <a:r>
                        <a:rPr lang="el-GR" dirty="0" err="1" smtClean="0"/>
                        <a:t>Υποχρεωση</a:t>
                      </a:r>
                      <a:r>
                        <a:rPr lang="el-GR" dirty="0" smtClean="0"/>
                        <a:t> στην </a:t>
                      </a:r>
                      <a:r>
                        <a:rPr lang="el-GR" dirty="0" err="1" smtClean="0"/>
                        <a:t>ληξη</a:t>
                      </a:r>
                      <a:r>
                        <a:rPr lang="el-GR" dirty="0" smtClean="0"/>
                        <a:t> της </a:t>
                      </a:r>
                      <a:r>
                        <a:rPr lang="el-GR" dirty="0" err="1" smtClean="0"/>
                        <a:t>χρησης</a:t>
                      </a:r>
                      <a:endParaRPr lang="el-GR" dirty="0"/>
                    </a:p>
                  </a:txBody>
                  <a:tcPr/>
                </a:tc>
              </a:tr>
              <a:tr h="370840">
                <a:tc>
                  <a:txBody>
                    <a:bodyPr/>
                    <a:lstStyle/>
                    <a:p>
                      <a:r>
                        <a:rPr lang="el-GR" dirty="0" smtClean="0"/>
                        <a:t>2022</a:t>
                      </a:r>
                      <a:endParaRPr lang="el-GR" dirty="0"/>
                    </a:p>
                  </a:txBody>
                  <a:tcPr/>
                </a:tc>
                <a:tc>
                  <a:txBody>
                    <a:bodyPr/>
                    <a:lstStyle/>
                    <a:p>
                      <a:r>
                        <a:rPr lang="el-GR" dirty="0" smtClean="0"/>
                        <a:t>133651</a:t>
                      </a:r>
                      <a:endParaRPr lang="el-GR" dirty="0"/>
                    </a:p>
                  </a:txBody>
                  <a:tcPr/>
                </a:tc>
                <a:tc>
                  <a:txBody>
                    <a:bodyPr/>
                    <a:lstStyle/>
                    <a:p>
                      <a:r>
                        <a:rPr lang="el-GR" dirty="0" smtClean="0"/>
                        <a:t>8019</a:t>
                      </a:r>
                      <a:endParaRPr lang="el-GR" dirty="0"/>
                    </a:p>
                  </a:txBody>
                  <a:tcPr/>
                </a:tc>
                <a:tc>
                  <a:txBody>
                    <a:bodyPr/>
                    <a:lstStyle/>
                    <a:p>
                      <a:r>
                        <a:rPr lang="el-GR" dirty="0" smtClean="0"/>
                        <a:t>41981</a:t>
                      </a:r>
                      <a:endParaRPr lang="el-GR" dirty="0"/>
                    </a:p>
                  </a:txBody>
                  <a:tcPr/>
                </a:tc>
                <a:tc>
                  <a:txBody>
                    <a:bodyPr/>
                    <a:lstStyle/>
                    <a:p>
                      <a:r>
                        <a:rPr lang="el-GR" dirty="0" smtClean="0"/>
                        <a:t>91670</a:t>
                      </a:r>
                      <a:endParaRPr lang="el-GR" dirty="0"/>
                    </a:p>
                  </a:txBody>
                  <a:tcPr/>
                </a:tc>
              </a:tr>
              <a:tr h="370840">
                <a:tc>
                  <a:txBody>
                    <a:bodyPr/>
                    <a:lstStyle/>
                    <a:p>
                      <a:r>
                        <a:rPr lang="el-GR" dirty="0" smtClean="0"/>
                        <a:t>2023</a:t>
                      </a:r>
                      <a:endParaRPr lang="el-GR" dirty="0"/>
                    </a:p>
                  </a:txBody>
                  <a:tcPr/>
                </a:tc>
                <a:tc>
                  <a:txBody>
                    <a:bodyPr/>
                    <a:lstStyle/>
                    <a:p>
                      <a:r>
                        <a:rPr lang="el-GR" dirty="0" smtClean="0"/>
                        <a:t>91670</a:t>
                      </a:r>
                      <a:endParaRPr lang="el-GR" dirty="0"/>
                    </a:p>
                  </a:txBody>
                  <a:tcPr/>
                </a:tc>
                <a:tc>
                  <a:txBody>
                    <a:bodyPr/>
                    <a:lstStyle/>
                    <a:p>
                      <a:r>
                        <a:rPr lang="el-GR" dirty="0" smtClean="0"/>
                        <a:t>5500</a:t>
                      </a:r>
                      <a:endParaRPr lang="el-GR" dirty="0"/>
                    </a:p>
                  </a:txBody>
                  <a:tcPr/>
                </a:tc>
                <a:tc>
                  <a:txBody>
                    <a:bodyPr/>
                    <a:lstStyle/>
                    <a:p>
                      <a:r>
                        <a:rPr lang="el-GR" dirty="0" smtClean="0"/>
                        <a:t>44500</a:t>
                      </a:r>
                      <a:endParaRPr lang="el-GR" dirty="0"/>
                    </a:p>
                  </a:txBody>
                  <a:tcPr/>
                </a:tc>
                <a:tc>
                  <a:txBody>
                    <a:bodyPr/>
                    <a:lstStyle/>
                    <a:p>
                      <a:r>
                        <a:rPr lang="el-GR" dirty="0" smtClean="0"/>
                        <a:t>47170</a:t>
                      </a:r>
                      <a:endParaRPr lang="el-GR" dirty="0"/>
                    </a:p>
                  </a:txBody>
                  <a:tcPr/>
                </a:tc>
              </a:tr>
              <a:tr h="370840">
                <a:tc>
                  <a:txBody>
                    <a:bodyPr/>
                    <a:lstStyle/>
                    <a:p>
                      <a:r>
                        <a:rPr lang="el-GR" dirty="0" smtClean="0"/>
                        <a:t>2024</a:t>
                      </a:r>
                      <a:endParaRPr lang="el-GR" dirty="0"/>
                    </a:p>
                  </a:txBody>
                  <a:tcPr/>
                </a:tc>
                <a:tc>
                  <a:txBody>
                    <a:bodyPr/>
                    <a:lstStyle/>
                    <a:p>
                      <a:r>
                        <a:rPr lang="el-GR" dirty="0" smtClean="0"/>
                        <a:t>47170</a:t>
                      </a:r>
                      <a:endParaRPr lang="el-GR" dirty="0"/>
                    </a:p>
                  </a:txBody>
                  <a:tcPr/>
                </a:tc>
                <a:tc>
                  <a:txBody>
                    <a:bodyPr/>
                    <a:lstStyle/>
                    <a:p>
                      <a:r>
                        <a:rPr lang="el-GR" dirty="0" smtClean="0"/>
                        <a:t>2830</a:t>
                      </a:r>
                      <a:endParaRPr lang="el-GR" dirty="0"/>
                    </a:p>
                  </a:txBody>
                  <a:tcPr/>
                </a:tc>
                <a:tc>
                  <a:txBody>
                    <a:bodyPr/>
                    <a:lstStyle/>
                    <a:p>
                      <a:r>
                        <a:rPr lang="el-GR" dirty="0" smtClean="0"/>
                        <a:t>47170</a:t>
                      </a:r>
                      <a:endParaRPr lang="el-GR" dirty="0"/>
                    </a:p>
                  </a:txBody>
                  <a:tcPr/>
                </a:tc>
                <a:tc>
                  <a:txBody>
                    <a:bodyPr/>
                    <a:lstStyle/>
                    <a:p>
                      <a:r>
                        <a:rPr lang="el-GR" dirty="0" smtClean="0"/>
                        <a:t>-</a:t>
                      </a:r>
                    </a:p>
                    <a:p>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err="1" smtClean="0"/>
              <a:t>Σημειωση</a:t>
            </a:r>
            <a:r>
              <a:rPr lang="el-GR" dirty="0" smtClean="0"/>
              <a:t> ο </a:t>
            </a:r>
            <a:r>
              <a:rPr lang="el-GR" dirty="0" err="1" smtClean="0"/>
              <a:t>τοκος</a:t>
            </a:r>
            <a:r>
              <a:rPr lang="el-GR" dirty="0" smtClean="0"/>
              <a:t> </a:t>
            </a:r>
            <a:r>
              <a:rPr lang="el-GR" dirty="0" err="1" smtClean="0"/>
              <a:t>υπολογιζεται</a:t>
            </a:r>
            <a:r>
              <a:rPr lang="el-GR" dirty="0" smtClean="0"/>
              <a:t> ως </a:t>
            </a:r>
            <a:r>
              <a:rPr lang="el-GR" dirty="0" err="1" smtClean="0"/>
              <a:t>εξης</a:t>
            </a:r>
            <a:r>
              <a:rPr lang="el-GR" dirty="0" smtClean="0"/>
              <a:t>;</a:t>
            </a:r>
          </a:p>
          <a:p>
            <a:r>
              <a:rPr lang="el-GR" dirty="0" smtClean="0"/>
              <a:t>2022:133651*6%</a:t>
            </a:r>
          </a:p>
          <a:p>
            <a:r>
              <a:rPr lang="el-GR" dirty="0" smtClean="0"/>
              <a:t>2023:91670*6%</a:t>
            </a:r>
          </a:p>
          <a:p>
            <a:r>
              <a:rPr lang="el-GR" dirty="0" smtClean="0"/>
              <a:t>2024:47170*6%</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Επενδυτικά ακίνητα, αφορούν ακίνητα τα οποία κατέχονται είτε για ενοικίαση, είτε για κεφαλαιουχικά κέρδη είτε και για τα δύο και όχι για την παραγωγή προϊόντων ή υπηρεσιών είτε πώλησης κατά τη συνήθη δραστηριότητα της οντότητας. Το χαρακτηριστικό τους είναι ότι δημιουργούν ταμιακές ροές οι οποίες είναι σε μεγάλο βαθμό ανεξάρτητες από τις ταμιακές ροές άλλων περιουσιακών στοιχείων της οντότητας. Παραδείγματα: </a:t>
            </a:r>
            <a:endParaRPr lang="en-US" dirty="0" smtClean="0"/>
          </a:p>
          <a:p>
            <a:r>
              <a:rPr lang="el-GR" dirty="0" smtClean="0"/>
              <a:t>▪ Ακίνητο το οποίο μισθώνεται με λειτουργικές μισθώσεις. ▪ Ακίνητο το οποίο κατέχεται για χρήση η οποία δεν έχει προσδιοριστεί. </a:t>
            </a:r>
            <a:endParaRPr lang="en-US" dirty="0" smtClean="0"/>
          </a:p>
          <a:p>
            <a:r>
              <a:rPr lang="el-GR" dirty="0" smtClean="0"/>
              <a:t>▪ Ακίνητο το οποίο κατέχεται για να πουληθεί στο μέλλον, όταν θα αυξηθεί η εμπορική του αξία</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ΛΟΓΙΣΤΙΚΕΣ ΕΓΓΡΑΦΕΣ</a:t>
            </a:r>
            <a:endParaRPr lang="el-GR" dirty="0"/>
          </a:p>
        </p:txBody>
      </p:sp>
      <p:graphicFrame>
        <p:nvGraphicFramePr>
          <p:cNvPr id="4" name="3 - Θέση περιεχομένου"/>
          <p:cNvGraphicFramePr>
            <a:graphicFrameLocks noGrp="1"/>
          </p:cNvGraphicFramePr>
          <p:nvPr>
            <p:ph idx="1"/>
          </p:nvPr>
        </p:nvGraphicFramePr>
        <p:xfrm>
          <a:off x="457200" y="1935163"/>
          <a:ext cx="8229599" cy="5201920"/>
        </p:xfrm>
        <a:graphic>
          <a:graphicData uri="http://schemas.openxmlformats.org/drawingml/2006/table">
            <a:tbl>
              <a:tblPr firstRow="1" bandRow="1">
                <a:tableStyleId>{5C22544A-7EE6-4342-B048-85BDC9FD1C3A}</a:tableStyleId>
              </a:tblPr>
              <a:tblGrid>
                <a:gridCol w="514400"/>
                <a:gridCol w="5400600"/>
                <a:gridCol w="1224136"/>
                <a:gridCol w="1090463"/>
              </a:tblGrid>
              <a:tr h="370840">
                <a:tc>
                  <a:txBody>
                    <a:bodyPr/>
                    <a:lstStyle/>
                    <a:p>
                      <a:r>
                        <a:rPr lang="el-GR" sz="1600" dirty="0" smtClean="0"/>
                        <a:t>α/α</a:t>
                      </a:r>
                      <a:endParaRPr lang="el-GR" sz="1600" dirty="0"/>
                    </a:p>
                  </a:txBody>
                  <a:tcPr/>
                </a:tc>
                <a:tc>
                  <a:txBody>
                    <a:bodyPr/>
                    <a:lstStyle/>
                    <a:p>
                      <a:r>
                        <a:rPr lang="el-GR" dirty="0" smtClean="0"/>
                        <a:t>ΟΝΟΜΑΣΙΑ ΛΟΓΑΡΙΑΣΜΩΝ</a:t>
                      </a:r>
                      <a:endParaRPr lang="el-GR" dirty="0"/>
                    </a:p>
                  </a:txBody>
                  <a:tcPr/>
                </a:tc>
                <a:tc>
                  <a:txBody>
                    <a:bodyPr/>
                    <a:lstStyle/>
                    <a:p>
                      <a:r>
                        <a:rPr lang="el-GR" dirty="0" smtClean="0"/>
                        <a:t>ΧΡΕΩΣΗ</a:t>
                      </a:r>
                      <a:endParaRPr lang="el-GR" dirty="0"/>
                    </a:p>
                  </a:txBody>
                  <a:tcPr/>
                </a:tc>
                <a:tc>
                  <a:txBody>
                    <a:bodyPr/>
                    <a:lstStyle/>
                    <a:p>
                      <a:r>
                        <a:rPr lang="el-GR" dirty="0" smtClean="0"/>
                        <a:t>ΠΙΣΤΩΣΗ</a:t>
                      </a:r>
                      <a:endParaRPr lang="el-GR" dirty="0"/>
                    </a:p>
                  </a:txBody>
                  <a:tcPr/>
                </a:tc>
              </a:tr>
              <a:tr h="370840">
                <a:tc>
                  <a:txBody>
                    <a:bodyPr/>
                    <a:lstStyle/>
                    <a:p>
                      <a:r>
                        <a:rPr lang="el-GR" dirty="0" smtClean="0"/>
                        <a:t>1</a:t>
                      </a:r>
                      <a:endParaRPr lang="el-GR" dirty="0"/>
                    </a:p>
                  </a:txBody>
                  <a:tcPr/>
                </a:tc>
                <a:tc>
                  <a:txBody>
                    <a:bodyPr/>
                    <a:lstStyle/>
                    <a:p>
                      <a:r>
                        <a:rPr lang="el-GR" sz="1600" dirty="0" smtClean="0"/>
                        <a:t>ΕΠΕΝΔΥΤΙΚΑ ΑΚΙΝΗΤΑ</a:t>
                      </a:r>
                      <a:endParaRPr lang="el-GR" sz="1600" dirty="0"/>
                    </a:p>
                  </a:txBody>
                  <a:tcPr/>
                </a:tc>
                <a:tc>
                  <a:txBody>
                    <a:bodyPr/>
                    <a:lstStyle/>
                    <a:p>
                      <a:r>
                        <a:rPr lang="el-GR" sz="1600" dirty="0" smtClean="0"/>
                        <a:t>133651</a:t>
                      </a:r>
                      <a:endParaRPr lang="el-GR" sz="1600" dirty="0"/>
                    </a:p>
                  </a:txBody>
                  <a:tcPr/>
                </a:tc>
                <a:tc>
                  <a:txBody>
                    <a:bodyPr/>
                    <a:lstStyle/>
                    <a:p>
                      <a:endParaRPr lang="el-GR" sz="1600" dirty="0"/>
                    </a:p>
                  </a:txBody>
                  <a:tcPr/>
                </a:tc>
              </a:tr>
              <a:tr h="370840">
                <a:tc>
                  <a:txBody>
                    <a:bodyPr/>
                    <a:lstStyle/>
                    <a:p>
                      <a:endParaRPr lang="el-GR" dirty="0"/>
                    </a:p>
                  </a:txBody>
                  <a:tcPr/>
                </a:tc>
                <a:tc>
                  <a:txBody>
                    <a:bodyPr/>
                    <a:lstStyle/>
                    <a:p>
                      <a:r>
                        <a:rPr lang="el-GR" sz="1600" dirty="0" smtClean="0"/>
                        <a:t>ΜΕΤΑΒΑΤΙΚΟΙ ΛΟΓ (ΤΟΚΟΙ-ΕΞΟΔΑ ΕΠΟΜ ΧΡΗΣΕΩΝ)</a:t>
                      </a:r>
                      <a:endParaRPr lang="el-GR" sz="1600" dirty="0"/>
                    </a:p>
                  </a:txBody>
                  <a:tcPr/>
                </a:tc>
                <a:tc>
                  <a:txBody>
                    <a:bodyPr/>
                    <a:lstStyle/>
                    <a:p>
                      <a:r>
                        <a:rPr lang="el-GR" sz="1600" dirty="0" smtClean="0"/>
                        <a:t>16349</a:t>
                      </a:r>
                      <a:endParaRPr lang="el-GR" sz="1600" dirty="0"/>
                    </a:p>
                  </a:txBody>
                  <a:tcPr/>
                </a:tc>
                <a:tc>
                  <a:txBody>
                    <a:bodyPr/>
                    <a:lstStyle/>
                    <a:p>
                      <a:endParaRPr lang="el-GR" sz="1600"/>
                    </a:p>
                  </a:txBody>
                  <a:tcPr/>
                </a:tc>
              </a:tr>
              <a:tr h="370840">
                <a:tc>
                  <a:txBody>
                    <a:bodyPr/>
                    <a:lstStyle/>
                    <a:p>
                      <a:endParaRPr lang="el-GR" dirty="0"/>
                    </a:p>
                  </a:txBody>
                  <a:tcPr/>
                </a:tc>
                <a:tc>
                  <a:txBody>
                    <a:bodyPr/>
                    <a:lstStyle/>
                    <a:p>
                      <a:r>
                        <a:rPr lang="el-GR" sz="1600" dirty="0" smtClean="0"/>
                        <a:t>                                                ΥΠΟΧΡΕΩΣΕΙΣ</a:t>
                      </a:r>
                      <a:endParaRPr lang="el-GR" sz="1600" dirty="0"/>
                    </a:p>
                  </a:txBody>
                  <a:tcPr/>
                </a:tc>
                <a:tc>
                  <a:txBody>
                    <a:bodyPr/>
                    <a:lstStyle/>
                    <a:p>
                      <a:endParaRPr lang="el-GR" sz="1600" dirty="0"/>
                    </a:p>
                  </a:txBody>
                  <a:tcPr/>
                </a:tc>
                <a:tc>
                  <a:txBody>
                    <a:bodyPr/>
                    <a:lstStyle/>
                    <a:p>
                      <a:r>
                        <a:rPr lang="el-GR" sz="1600" dirty="0" smtClean="0"/>
                        <a:t>150000</a:t>
                      </a:r>
                      <a:endParaRPr lang="el-GR" sz="1600" dirty="0"/>
                    </a:p>
                  </a:txBody>
                  <a:tcPr/>
                </a:tc>
              </a:tr>
              <a:tr h="370840">
                <a:tc>
                  <a:txBody>
                    <a:bodyPr/>
                    <a:lstStyle/>
                    <a:p>
                      <a:endParaRPr lang="el-GR" u="sng" dirty="0"/>
                    </a:p>
                  </a:txBody>
                  <a:tcPr/>
                </a:tc>
                <a:tc>
                  <a:txBody>
                    <a:bodyPr/>
                    <a:lstStyle/>
                    <a:p>
                      <a:r>
                        <a:rPr lang="el-GR" sz="1600" u="sng" dirty="0" smtClean="0"/>
                        <a:t>Αρχική αναγνώριση</a:t>
                      </a:r>
                      <a:r>
                        <a:rPr lang="el-GR" sz="1600" u="sng" baseline="0" dirty="0" smtClean="0"/>
                        <a:t> του επενδυτικού ακίνητου 1/1/2022</a:t>
                      </a:r>
                      <a:endParaRPr lang="el-GR" sz="1600" u="sng" dirty="0"/>
                    </a:p>
                  </a:txBody>
                  <a:tcPr/>
                </a:tc>
                <a:tc>
                  <a:txBody>
                    <a:bodyPr/>
                    <a:lstStyle/>
                    <a:p>
                      <a:endParaRPr lang="el-GR" sz="1600" dirty="0"/>
                    </a:p>
                  </a:txBody>
                  <a:tcPr/>
                </a:tc>
                <a:tc>
                  <a:txBody>
                    <a:bodyPr/>
                    <a:lstStyle/>
                    <a:p>
                      <a:endParaRPr lang="el-GR" sz="1600" dirty="0"/>
                    </a:p>
                  </a:txBody>
                  <a:tcPr/>
                </a:tc>
              </a:tr>
              <a:tr h="370840">
                <a:tc>
                  <a:txBody>
                    <a:bodyPr/>
                    <a:lstStyle/>
                    <a:p>
                      <a:r>
                        <a:rPr lang="el-GR" dirty="0" smtClean="0"/>
                        <a:t>2</a:t>
                      </a:r>
                      <a:endParaRPr lang="el-GR" dirty="0"/>
                    </a:p>
                  </a:txBody>
                  <a:tcPr/>
                </a:tc>
                <a:tc>
                  <a:txBody>
                    <a:bodyPr/>
                    <a:lstStyle/>
                    <a:p>
                      <a:r>
                        <a:rPr lang="el-GR" dirty="0" err="1" smtClean="0"/>
                        <a:t>Τοκοι</a:t>
                      </a:r>
                      <a:r>
                        <a:rPr lang="el-GR" dirty="0" smtClean="0"/>
                        <a:t>-</a:t>
                      </a:r>
                      <a:r>
                        <a:rPr lang="el-GR" dirty="0" err="1" smtClean="0"/>
                        <a:t>εξοδα</a:t>
                      </a:r>
                      <a:endParaRPr lang="el-GR" dirty="0"/>
                    </a:p>
                  </a:txBody>
                  <a:tcPr/>
                </a:tc>
                <a:tc>
                  <a:txBody>
                    <a:bodyPr/>
                    <a:lstStyle/>
                    <a:p>
                      <a:r>
                        <a:rPr lang="el-GR" dirty="0" smtClean="0"/>
                        <a:t>8019</a:t>
                      </a:r>
                      <a:endParaRPr lang="el-GR" dirty="0"/>
                    </a:p>
                  </a:txBody>
                  <a:tcPr/>
                </a:tc>
                <a:tc>
                  <a:txBody>
                    <a:bodyPr/>
                    <a:lstStyle/>
                    <a:p>
                      <a:endParaRPr lang="el-GR" dirty="0"/>
                    </a:p>
                  </a:txBody>
                  <a:tcPr/>
                </a:tc>
              </a:tr>
              <a:tr h="370840">
                <a:tc>
                  <a:txBody>
                    <a:bodyPr/>
                    <a:lstStyle/>
                    <a:p>
                      <a:endParaRPr lang="el-GR"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l-GR" sz="1600" dirty="0" smtClean="0"/>
                        <a:t>                                       ΜΕΤΑΒΑΤΙΚΟΙ ΛΟΓ (ΤΟΚΟΙ- ΕΞΟΔΑ ΕΠΟΜ ΧΡΗΣΕΩΝ)</a:t>
                      </a:r>
                    </a:p>
                    <a:p>
                      <a:endParaRPr lang="el-GR" dirty="0"/>
                    </a:p>
                  </a:txBody>
                  <a:tcPr/>
                </a:tc>
                <a:tc>
                  <a:txBody>
                    <a:bodyPr/>
                    <a:lstStyle/>
                    <a:p>
                      <a:endParaRPr lang="el-GR" dirty="0"/>
                    </a:p>
                  </a:txBody>
                  <a:tcPr/>
                </a:tc>
                <a:tc>
                  <a:txBody>
                    <a:bodyPr/>
                    <a:lstStyle/>
                    <a:p>
                      <a:r>
                        <a:rPr lang="el-GR" dirty="0" smtClean="0"/>
                        <a:t>8019</a:t>
                      </a:r>
                      <a:endParaRPr lang="el-GR" dirty="0"/>
                    </a:p>
                  </a:txBody>
                  <a:tcPr/>
                </a:tc>
              </a:tr>
              <a:tr h="370840">
                <a:tc>
                  <a:txBody>
                    <a:bodyPr/>
                    <a:lstStyle/>
                    <a:p>
                      <a:endParaRPr lang="el-GR" dirty="0"/>
                    </a:p>
                  </a:txBody>
                  <a:tcPr/>
                </a:tc>
                <a:tc>
                  <a:txBody>
                    <a:bodyPr/>
                    <a:lstStyle/>
                    <a:p>
                      <a:r>
                        <a:rPr lang="el-GR" u="sng" dirty="0" err="1" smtClean="0"/>
                        <a:t>Λογισμος</a:t>
                      </a:r>
                      <a:r>
                        <a:rPr lang="el-GR" u="sng" baseline="0" dirty="0" smtClean="0"/>
                        <a:t> </a:t>
                      </a:r>
                      <a:r>
                        <a:rPr lang="el-GR" u="sng" baseline="0" dirty="0" err="1" smtClean="0"/>
                        <a:t>χρηματοικονομικου</a:t>
                      </a:r>
                      <a:r>
                        <a:rPr lang="el-GR" u="sng" baseline="0" dirty="0" smtClean="0"/>
                        <a:t> </a:t>
                      </a:r>
                      <a:r>
                        <a:rPr lang="el-GR" u="sng" baseline="0" dirty="0" err="1" smtClean="0"/>
                        <a:t>κοστους</a:t>
                      </a:r>
                      <a:endParaRPr lang="el-GR" u="sng" dirty="0"/>
                    </a:p>
                  </a:txBody>
                  <a:tcPr/>
                </a:tc>
                <a:tc>
                  <a:txBody>
                    <a:bodyPr/>
                    <a:lstStyle/>
                    <a:p>
                      <a:endParaRPr lang="el-GR" dirty="0"/>
                    </a:p>
                  </a:txBody>
                  <a:tcPr/>
                </a:tc>
                <a:tc>
                  <a:txBody>
                    <a:bodyPr/>
                    <a:lstStyle/>
                    <a:p>
                      <a:endParaRPr lang="el-GR" dirty="0"/>
                    </a:p>
                  </a:txBody>
                  <a:tcPr/>
                </a:tc>
              </a:tr>
              <a:tr h="370840">
                <a:tc>
                  <a:txBody>
                    <a:bodyPr/>
                    <a:lstStyle/>
                    <a:p>
                      <a:r>
                        <a:rPr lang="el-GR" dirty="0" smtClean="0"/>
                        <a:t>3</a:t>
                      </a:r>
                      <a:endParaRPr lang="el-GR" dirty="0"/>
                    </a:p>
                  </a:txBody>
                  <a:tcPr/>
                </a:tc>
                <a:tc>
                  <a:txBody>
                    <a:bodyPr/>
                    <a:lstStyle/>
                    <a:p>
                      <a:r>
                        <a:rPr lang="el-GR" dirty="0" err="1" smtClean="0"/>
                        <a:t>Υποχρεωσεις</a:t>
                      </a:r>
                      <a:endParaRPr lang="el-GR" dirty="0"/>
                    </a:p>
                  </a:txBody>
                  <a:tcPr/>
                </a:tc>
                <a:tc>
                  <a:txBody>
                    <a:bodyPr/>
                    <a:lstStyle/>
                    <a:p>
                      <a:r>
                        <a:rPr lang="el-GR" dirty="0" smtClean="0"/>
                        <a:t>50000</a:t>
                      </a:r>
                      <a:endParaRPr lang="el-GR" dirty="0"/>
                    </a:p>
                  </a:txBody>
                  <a:tcPr/>
                </a:tc>
                <a:tc>
                  <a:txBody>
                    <a:bodyPr/>
                    <a:lstStyle/>
                    <a:p>
                      <a:endParaRPr lang="el-GR" dirty="0"/>
                    </a:p>
                  </a:txBody>
                  <a:tcPr/>
                </a:tc>
              </a:tr>
              <a:tr h="370840">
                <a:tc>
                  <a:txBody>
                    <a:bodyPr/>
                    <a:lstStyle/>
                    <a:p>
                      <a:endParaRPr lang="el-GR" dirty="0"/>
                    </a:p>
                  </a:txBody>
                  <a:tcPr/>
                </a:tc>
                <a:tc>
                  <a:txBody>
                    <a:bodyPr/>
                    <a:lstStyle/>
                    <a:p>
                      <a:r>
                        <a:rPr lang="el-GR" dirty="0" smtClean="0"/>
                        <a:t>                                         </a:t>
                      </a:r>
                      <a:r>
                        <a:rPr lang="el-GR" dirty="0" err="1" smtClean="0"/>
                        <a:t>ταμειο</a:t>
                      </a:r>
                      <a:r>
                        <a:rPr lang="el-GR" dirty="0" smtClean="0"/>
                        <a:t> </a:t>
                      </a:r>
                      <a:endParaRPr lang="el-GR" dirty="0"/>
                    </a:p>
                  </a:txBody>
                  <a:tcPr/>
                </a:tc>
                <a:tc>
                  <a:txBody>
                    <a:bodyPr/>
                    <a:lstStyle/>
                    <a:p>
                      <a:endParaRPr lang="el-GR" dirty="0"/>
                    </a:p>
                  </a:txBody>
                  <a:tcPr/>
                </a:tc>
                <a:tc>
                  <a:txBody>
                    <a:bodyPr/>
                    <a:lstStyle/>
                    <a:p>
                      <a:r>
                        <a:rPr lang="el-GR" dirty="0" smtClean="0"/>
                        <a:t>50000</a:t>
                      </a:r>
                      <a:endParaRPr lang="el-GR" dirty="0"/>
                    </a:p>
                  </a:txBody>
                  <a:tcPr/>
                </a:tc>
              </a:tr>
              <a:tr h="370840">
                <a:tc>
                  <a:txBody>
                    <a:bodyPr/>
                    <a:lstStyle/>
                    <a:p>
                      <a:endParaRPr lang="el-GR" dirty="0"/>
                    </a:p>
                  </a:txBody>
                  <a:tcPr/>
                </a:tc>
                <a:tc>
                  <a:txBody>
                    <a:bodyPr/>
                    <a:lstStyle/>
                    <a:p>
                      <a:r>
                        <a:rPr lang="el-GR" dirty="0" err="1" smtClean="0"/>
                        <a:t>Εξοφληση</a:t>
                      </a:r>
                      <a:r>
                        <a:rPr lang="el-GR" dirty="0" smtClean="0"/>
                        <a:t> 1</a:t>
                      </a:r>
                      <a:r>
                        <a:rPr lang="el-GR" baseline="30000" dirty="0" smtClean="0"/>
                        <a:t>η</a:t>
                      </a:r>
                      <a:r>
                        <a:rPr lang="el-GR" dirty="0" smtClean="0"/>
                        <a:t> </a:t>
                      </a:r>
                      <a:r>
                        <a:rPr lang="el-GR" dirty="0" err="1" smtClean="0"/>
                        <a:t>Δοσης</a:t>
                      </a:r>
                      <a:r>
                        <a:rPr lang="el-GR" dirty="0" smtClean="0"/>
                        <a:t> 31/12/2022</a:t>
                      </a:r>
                      <a:endParaRPr lang="el-GR" dirty="0"/>
                    </a:p>
                  </a:txBody>
                  <a:tcPr/>
                </a:tc>
                <a:tc>
                  <a:txBody>
                    <a:bodyPr/>
                    <a:lstStyle/>
                    <a:p>
                      <a:endParaRPr lang="el-GR" dirty="0"/>
                    </a:p>
                  </a:txBody>
                  <a:tcPr/>
                </a:tc>
                <a:tc>
                  <a:txBody>
                    <a:bodyPr/>
                    <a:lstStyle/>
                    <a:p>
                      <a:endParaRPr lang="el-GR" dirty="0"/>
                    </a:p>
                  </a:txBody>
                  <a:tcPr/>
                </a:tc>
              </a:tr>
              <a:tr h="370840">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Σε κάποιες περιπτώσεις ένα ακίνητο ενδέχεται να χρησιμοποιείται τόσο σαν πολυχρησιμοποιούμενο όσο και σαν επενδυτικό. Σε αυτές τις περιπτώσεις: </a:t>
            </a:r>
          </a:p>
          <a:p>
            <a:r>
              <a:rPr lang="el-GR" dirty="0" smtClean="0"/>
              <a:t>▪ Εάν είναι δυνατό να προσδιοριστεί ξεχωριστά η αξία του επενδυτικού ακινήτου ξεχωριστά τότε λογιστικοποιείται ξεχωριστά. </a:t>
            </a:r>
          </a:p>
          <a:p>
            <a:r>
              <a:rPr lang="el-GR" dirty="0" smtClean="0"/>
              <a:t>▪ Εάν ένα μόνο μικρό μέρος του ακινήτου είναι </a:t>
            </a:r>
            <a:r>
              <a:rPr lang="el-GR" dirty="0" err="1" smtClean="0"/>
              <a:t>ιδιοχρησιμοποιούμενο</a:t>
            </a:r>
            <a:r>
              <a:rPr lang="el-GR" dirty="0" smtClean="0"/>
              <a:t>, τότε αντιμετωπίζεται σαν επενδυτικό μόνο εάν ένα μικρό μέρος του μόνο είναι </a:t>
            </a:r>
            <a:r>
              <a:rPr lang="el-GR" dirty="0" err="1" smtClean="0"/>
              <a:t>ιδιοχρησιμοποιούμενο</a:t>
            </a:r>
            <a:r>
              <a:rPr lang="el-GR" dirty="0" smtClean="0"/>
              <a:t>.</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err="1" smtClean="0"/>
              <a:t>Ενδοομιλικές</a:t>
            </a:r>
            <a:r>
              <a:rPr lang="el-GR" dirty="0" smtClean="0"/>
              <a:t> συναλλαγές Όταν μια οντότητα έχει στην κατοχή της ένα ακίνητο και το ενοικιάζει σε μία συνδεδεμένη οντότητα: </a:t>
            </a:r>
          </a:p>
          <a:p>
            <a:r>
              <a:rPr lang="el-GR" dirty="0" smtClean="0"/>
              <a:t>▪ Στις μεμονωμένες οικονομικές καταστάσεις είναι επενδυτικό ακίνητο</a:t>
            </a:r>
          </a:p>
          <a:p>
            <a:r>
              <a:rPr lang="el-GR" dirty="0" smtClean="0"/>
              <a:t> ▪ Στις ενοποιημένες οικονομικές καταστάσεις αντιμετωπίζεται σαν </a:t>
            </a:r>
            <a:r>
              <a:rPr lang="el-GR" dirty="0" err="1" smtClean="0"/>
              <a:t>ιδιοχρησιμοποιούμενο</a:t>
            </a:r>
            <a:r>
              <a:rPr lang="el-GR" dirty="0" smtClean="0"/>
              <a:t>.</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Αναγνώριση Αναγνωρίζεται μόνο όταν: ▪ Είναι σφόδρα πιθανό ότι θα εισρεύσουν στην οντότητα μελλοντικά οφέλη και ▪ Το κόστος μπορεί να προσδιοριστεί αξιόπιστα </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Αρχική αναγνώριση Η αρχική αναγνώριση γίνεται στο κόστος, το οποίο περιέχει την τιμή αγοράς ή κατασκευής και τις άμεσες δαπάνες, δηλαδή δαπάνες που προκύπτουν ως αποτέλεσμα της συναλλαγής, για παράδειγμα συμβολαιογραφικά έξοδα. </a:t>
            </a:r>
          </a:p>
          <a:p>
            <a:r>
              <a:rPr lang="el-GR" dirty="0" smtClean="0"/>
              <a:t>Εάν η καταβολή του τιμήματος είναι σε μέλλοντα χρόνο, λαμβάνεται υπόψη και η χρονική αξία του χρήματος, ενώ εάν το ακίνητο κατέχεται μέσω μίσθωσης η αξία του είναι η μικρότερη μεταξύ της εύλογης αξίας και της παρούσας αξίας των ελάχιστων μελλοντικών μισθωμάτων. </a:t>
            </a:r>
          </a:p>
          <a:p>
            <a:r>
              <a:rPr lang="el-GR" dirty="0" smtClean="0"/>
              <a:t>Εάν στο μέλλον πραγματοποιηθούν δαπάνες οι οποίες αυξάνουν τα μελλοντικά οφέλη τότε αναγνωρίζονται σαν προσθήκες ενώ στην αντίθετη περίπτωση σαν έξοδα.</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Μεταγενέστερη αποτίμηση </a:t>
            </a:r>
          </a:p>
          <a:p>
            <a:r>
              <a:rPr lang="el-GR" dirty="0" smtClean="0"/>
              <a:t>Η οντότητα έχει την δυνατότητα να επιλέξει ανάμεσα στο μοντέλο του κόστους και της εύλογης αξίας.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Μοντέλο κόστους</a:t>
            </a:r>
          </a:p>
          <a:p>
            <a:r>
              <a:rPr lang="el-GR" dirty="0" smtClean="0"/>
              <a:t> Κόστος κατασκευής ή απόκτησης Μείον αποσβέσεις Μείον </a:t>
            </a:r>
            <a:r>
              <a:rPr lang="el-GR" dirty="0" err="1" smtClean="0"/>
              <a:t>απομειώσεις</a:t>
            </a:r>
            <a:r>
              <a:rPr lang="el-GR" dirty="0" smtClean="0"/>
              <a:t> (σύμφωνα με το ΔΛΠ 36)</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Μοντέλο Εύλογης Αξίας Η αξία του </a:t>
            </a:r>
            <a:r>
              <a:rPr lang="el-GR" dirty="0" err="1" smtClean="0"/>
              <a:t>επιμετράται</a:t>
            </a:r>
            <a:r>
              <a:rPr lang="el-GR" dirty="0" smtClean="0"/>
              <a:t> στο τέλος κάθε χρήσης και οι μεταβολές της αξίας του αναγνωρίζονται στα αποτελέσματα.</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TotalTime>
  <Words>882</Words>
  <Application>Microsoft Office PowerPoint</Application>
  <PresentationFormat>Προβολή στην οθόνη (4:3)</PresentationFormat>
  <Paragraphs>104</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Ροή</vt:lpstr>
      <vt:lpstr>ΔΛΠ 40-ΕΠΕΝΔΥΤΙΚΑ ΑΚΙΝΗΤΑ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Ασκησεις</vt:lpstr>
      <vt:lpstr>Λυση </vt:lpstr>
      <vt:lpstr>Διαφάνεια 17</vt:lpstr>
      <vt:lpstr>Διαφάνεια 18</vt:lpstr>
      <vt:lpstr>Διαφάνεια 19</vt:lpstr>
      <vt:lpstr>ΛΟΓΙΣΤΙΚΕΣ ΕΓΓΡΑΦΕΣ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ΔΛΠ 40-ΕΠΕΝΔΥΤΙΚΑ ΑΚΙΝΗΤΑ</dc:title>
  <dc:creator>User</dc:creator>
  <cp:lastModifiedBy>User</cp:lastModifiedBy>
  <cp:revision>6</cp:revision>
  <dcterms:created xsi:type="dcterms:W3CDTF">2022-01-10T16:04:48Z</dcterms:created>
  <dcterms:modified xsi:type="dcterms:W3CDTF">2022-11-28T12:13:48Z</dcterms:modified>
</cp:coreProperties>
</file>