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354" r:id="rId3"/>
    <p:sldId id="388" r:id="rId4"/>
    <p:sldId id="389" r:id="rId5"/>
    <p:sldId id="406" r:id="rId6"/>
    <p:sldId id="390" r:id="rId7"/>
    <p:sldId id="391" r:id="rId8"/>
    <p:sldId id="377" r:id="rId9"/>
    <p:sldId id="378" r:id="rId10"/>
    <p:sldId id="404" r:id="rId11"/>
    <p:sldId id="374" r:id="rId12"/>
    <p:sldId id="392" r:id="rId13"/>
    <p:sldId id="394" r:id="rId14"/>
    <p:sldId id="395" r:id="rId15"/>
    <p:sldId id="382" r:id="rId16"/>
    <p:sldId id="386" r:id="rId17"/>
    <p:sldId id="397" r:id="rId18"/>
    <p:sldId id="398" r:id="rId19"/>
    <p:sldId id="399" r:id="rId20"/>
    <p:sldId id="400" r:id="rId21"/>
    <p:sldId id="401" r:id="rId22"/>
    <p:sldId id="405" r:id="rId23"/>
    <p:sldId id="328" r:id="rId2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ADB"/>
    <a:srgbClr val="46666D"/>
    <a:srgbClr val="FEEADA"/>
    <a:srgbClr val="B3EBCE"/>
    <a:srgbClr val="88B39A"/>
    <a:srgbClr val="A3EFFF"/>
    <a:srgbClr val="D0D5C2"/>
    <a:srgbClr val="87B39A"/>
    <a:srgbClr val="ABEDDE"/>
    <a:srgbClr val="C2FF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Μεσαίο στυλ 2 - Έμφαση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Μεσαίο στυλ 1 - Έμφαση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Στυλ με θέμα 1 - Έμφαση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Στυλ με θέμα 1 - Έμφαση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36"/>
    <p:restoredTop sz="90427"/>
  </p:normalViewPr>
  <p:slideViewPr>
    <p:cSldViewPr snapToGrid="0">
      <p:cViewPr varScale="1">
        <p:scale>
          <a:sx n="108" d="100"/>
          <a:sy n="108" d="100"/>
        </p:scale>
        <p:origin x="20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240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BFB28B-33F4-524E-8737-F679256E7B11}" type="doc">
      <dgm:prSet loTypeId="urn:microsoft.com/office/officeart/2005/8/layout/hProcess9" loCatId="" qsTypeId="urn:microsoft.com/office/officeart/2005/8/quickstyle/simple1" qsCatId="simple" csTypeId="urn:microsoft.com/office/officeart/2005/8/colors/accent2_2" csCatId="accent2" phldr="1"/>
      <dgm:spPr/>
    </dgm:pt>
    <dgm:pt modelId="{CC6BA62B-0F44-DD4E-9998-A56D11D6ABA2}">
      <dgm:prSet phldrT="[Κείμενο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l-GR" sz="2600" dirty="0"/>
            <a:t>Επιβεβαιωτική διερεύνηση</a:t>
          </a:r>
        </a:p>
      </dgm:t>
    </dgm:pt>
    <dgm:pt modelId="{43C58CC4-7305-E144-B479-34AC8112969A}" type="parTrans" cxnId="{6F0EC570-EF7C-0441-B386-8B943B22A286}">
      <dgm:prSet/>
      <dgm:spPr/>
      <dgm:t>
        <a:bodyPr/>
        <a:lstStyle/>
        <a:p>
          <a:endParaRPr lang="el-GR" sz="2600"/>
        </a:p>
      </dgm:t>
    </dgm:pt>
    <dgm:pt modelId="{3C2E4FDE-FAEB-FB41-B5A1-313E55F83C22}" type="sibTrans" cxnId="{6F0EC570-EF7C-0441-B386-8B943B22A286}">
      <dgm:prSet/>
      <dgm:spPr/>
      <dgm:t>
        <a:bodyPr/>
        <a:lstStyle/>
        <a:p>
          <a:endParaRPr lang="el-GR" sz="2600"/>
        </a:p>
      </dgm:t>
    </dgm:pt>
    <dgm:pt modelId="{A0F1FDF0-0D28-A94A-AE97-26200685C635}">
      <dgm:prSet phldrT="[Κείμενο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l-GR" sz="2600" dirty="0"/>
            <a:t>Προσανατολισμένη διερεύνηση</a:t>
          </a:r>
        </a:p>
      </dgm:t>
    </dgm:pt>
    <dgm:pt modelId="{4D8346C1-1E05-7F44-B39E-E5F61B504AC9}" type="parTrans" cxnId="{6B3B4B91-BB7C-784E-B3E1-90E9D47A1BF6}">
      <dgm:prSet/>
      <dgm:spPr/>
      <dgm:t>
        <a:bodyPr/>
        <a:lstStyle/>
        <a:p>
          <a:endParaRPr lang="el-GR" sz="2600"/>
        </a:p>
      </dgm:t>
    </dgm:pt>
    <dgm:pt modelId="{14F35BCC-EECC-C349-94C4-541D31C10022}" type="sibTrans" cxnId="{6B3B4B91-BB7C-784E-B3E1-90E9D47A1BF6}">
      <dgm:prSet/>
      <dgm:spPr/>
      <dgm:t>
        <a:bodyPr/>
        <a:lstStyle/>
        <a:p>
          <a:endParaRPr lang="el-GR" sz="2600"/>
        </a:p>
      </dgm:t>
    </dgm:pt>
    <dgm:pt modelId="{9A0C51D5-9BD8-EB49-B2B5-B384A6361018}">
      <dgm:prSet phldrT="[Κείμενο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l-GR" sz="2600" dirty="0"/>
            <a:t>Ανοιχτή διερεύνηση</a:t>
          </a:r>
        </a:p>
      </dgm:t>
    </dgm:pt>
    <dgm:pt modelId="{02734A4B-8B16-CE4B-A2A8-2BB6A143B6EF}" type="parTrans" cxnId="{B6536C4B-4613-584C-A63C-3D493F580BBD}">
      <dgm:prSet/>
      <dgm:spPr/>
      <dgm:t>
        <a:bodyPr/>
        <a:lstStyle/>
        <a:p>
          <a:endParaRPr lang="el-GR" sz="2600"/>
        </a:p>
      </dgm:t>
    </dgm:pt>
    <dgm:pt modelId="{D6C068A2-B049-634B-AE2F-CB8D961EACC3}" type="sibTrans" cxnId="{B6536C4B-4613-584C-A63C-3D493F580BBD}">
      <dgm:prSet/>
      <dgm:spPr/>
      <dgm:t>
        <a:bodyPr/>
        <a:lstStyle/>
        <a:p>
          <a:endParaRPr lang="el-GR" sz="2600"/>
        </a:p>
      </dgm:t>
    </dgm:pt>
    <dgm:pt modelId="{F481D9F1-027D-8846-9432-BFA2296397FA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l-GR" sz="2600" dirty="0"/>
            <a:t>Καθοδηγούμενη διερεύνηση</a:t>
          </a:r>
        </a:p>
      </dgm:t>
    </dgm:pt>
    <dgm:pt modelId="{5898E06C-6579-C54D-B037-E4EBAC9E0B22}" type="parTrans" cxnId="{A995EFA8-AA97-2A4D-8936-C3E98035E97B}">
      <dgm:prSet/>
      <dgm:spPr/>
      <dgm:t>
        <a:bodyPr/>
        <a:lstStyle/>
        <a:p>
          <a:endParaRPr lang="el-GR" sz="2600"/>
        </a:p>
      </dgm:t>
    </dgm:pt>
    <dgm:pt modelId="{66135B66-D313-8F42-98B3-D78E65E54327}" type="sibTrans" cxnId="{A995EFA8-AA97-2A4D-8936-C3E98035E97B}">
      <dgm:prSet/>
      <dgm:spPr/>
      <dgm:t>
        <a:bodyPr/>
        <a:lstStyle/>
        <a:p>
          <a:endParaRPr lang="el-GR" sz="2600"/>
        </a:p>
      </dgm:t>
    </dgm:pt>
    <dgm:pt modelId="{8F9FFB81-EF73-114F-9870-CF181FA11626}" type="pres">
      <dgm:prSet presAssocID="{76BFB28B-33F4-524E-8737-F679256E7B11}" presName="CompostProcess" presStyleCnt="0">
        <dgm:presLayoutVars>
          <dgm:dir/>
          <dgm:resizeHandles val="exact"/>
        </dgm:presLayoutVars>
      </dgm:prSet>
      <dgm:spPr/>
    </dgm:pt>
    <dgm:pt modelId="{738E5185-FB46-254A-B7E3-27E99148A9E9}" type="pres">
      <dgm:prSet presAssocID="{76BFB28B-33F4-524E-8737-F679256E7B11}" presName="arrow" presStyleLbl="bgShp" presStyleIdx="0" presStyleCnt="1" custScaleX="117647"/>
      <dgm:spPr/>
    </dgm:pt>
    <dgm:pt modelId="{16392218-A6BE-7C4F-9AB4-EABF1FD74FBA}" type="pres">
      <dgm:prSet presAssocID="{76BFB28B-33F4-524E-8737-F679256E7B11}" presName="linearProcess" presStyleCnt="0"/>
      <dgm:spPr/>
    </dgm:pt>
    <dgm:pt modelId="{D1005151-A064-EB41-93B8-7F6DC5C05CA7}" type="pres">
      <dgm:prSet presAssocID="{CC6BA62B-0F44-DD4E-9998-A56D11D6ABA2}" presName="textNode" presStyleLbl="node1" presStyleIdx="0" presStyleCnt="4" custScaleX="158632">
        <dgm:presLayoutVars>
          <dgm:bulletEnabled val="1"/>
        </dgm:presLayoutVars>
      </dgm:prSet>
      <dgm:spPr/>
    </dgm:pt>
    <dgm:pt modelId="{E60166C7-F747-F44F-B3AD-0C0E376C40A3}" type="pres">
      <dgm:prSet presAssocID="{3C2E4FDE-FAEB-FB41-B5A1-313E55F83C22}" presName="sibTrans" presStyleCnt="0"/>
      <dgm:spPr/>
    </dgm:pt>
    <dgm:pt modelId="{771029AA-A3AC-A84C-9236-D3C9DB0F60CF}" type="pres">
      <dgm:prSet presAssocID="{F481D9F1-027D-8846-9432-BFA2296397FA}" presName="textNode" presStyleLbl="node1" presStyleIdx="1" presStyleCnt="4" custScaleX="190891" custLinFactNeighborX="-70497" custLinFactNeighborY="0">
        <dgm:presLayoutVars>
          <dgm:bulletEnabled val="1"/>
        </dgm:presLayoutVars>
      </dgm:prSet>
      <dgm:spPr/>
    </dgm:pt>
    <dgm:pt modelId="{8F0974D9-19D1-2446-A1AE-58311282D268}" type="pres">
      <dgm:prSet presAssocID="{66135B66-D313-8F42-98B3-D78E65E54327}" presName="sibTrans" presStyleCnt="0"/>
      <dgm:spPr/>
    </dgm:pt>
    <dgm:pt modelId="{0F5D4198-52CA-8247-ADDB-06EA39755791}" type="pres">
      <dgm:prSet presAssocID="{A0F1FDF0-0D28-A94A-AE97-26200685C635}" presName="textNode" presStyleLbl="node1" presStyleIdx="2" presStyleCnt="4" custScaleX="203115" custLinFactX="-6833" custLinFactNeighborX="-100000" custLinFactNeighborY="0">
        <dgm:presLayoutVars>
          <dgm:bulletEnabled val="1"/>
        </dgm:presLayoutVars>
      </dgm:prSet>
      <dgm:spPr/>
    </dgm:pt>
    <dgm:pt modelId="{3AB362EB-C43A-714D-9838-FB6AE63F51FA}" type="pres">
      <dgm:prSet presAssocID="{14F35BCC-EECC-C349-94C4-541D31C10022}" presName="sibTrans" presStyleCnt="0"/>
      <dgm:spPr/>
    </dgm:pt>
    <dgm:pt modelId="{66249B36-6AD6-F946-86D1-129C3DE11274}" type="pres">
      <dgm:prSet presAssocID="{9A0C51D5-9BD8-EB49-B2B5-B384A6361018}" presName="textNode" presStyleLbl="node1" presStyleIdx="3" presStyleCnt="4" custScaleX="145657" custLinFactX="-18352" custLinFactNeighborX="-100000">
        <dgm:presLayoutVars>
          <dgm:bulletEnabled val="1"/>
        </dgm:presLayoutVars>
      </dgm:prSet>
      <dgm:spPr/>
    </dgm:pt>
  </dgm:ptLst>
  <dgm:cxnLst>
    <dgm:cxn modelId="{A7031D12-85F7-2341-AA57-2C45165043B2}" type="presOf" srcId="{A0F1FDF0-0D28-A94A-AE97-26200685C635}" destId="{0F5D4198-52CA-8247-ADDB-06EA39755791}" srcOrd="0" destOrd="0" presId="urn:microsoft.com/office/officeart/2005/8/layout/hProcess9"/>
    <dgm:cxn modelId="{EC951B1C-577C-0548-8DBD-D5077FAED087}" type="presOf" srcId="{76BFB28B-33F4-524E-8737-F679256E7B11}" destId="{8F9FFB81-EF73-114F-9870-CF181FA11626}" srcOrd="0" destOrd="0" presId="urn:microsoft.com/office/officeart/2005/8/layout/hProcess9"/>
    <dgm:cxn modelId="{1F688333-FA5B-CA4B-9877-7178A5DAD60C}" type="presOf" srcId="{9A0C51D5-9BD8-EB49-B2B5-B384A6361018}" destId="{66249B36-6AD6-F946-86D1-129C3DE11274}" srcOrd="0" destOrd="0" presId="urn:microsoft.com/office/officeart/2005/8/layout/hProcess9"/>
    <dgm:cxn modelId="{B6536C4B-4613-584C-A63C-3D493F580BBD}" srcId="{76BFB28B-33F4-524E-8737-F679256E7B11}" destId="{9A0C51D5-9BD8-EB49-B2B5-B384A6361018}" srcOrd="3" destOrd="0" parTransId="{02734A4B-8B16-CE4B-A2A8-2BB6A143B6EF}" sibTransId="{D6C068A2-B049-634B-AE2F-CB8D961EACC3}"/>
    <dgm:cxn modelId="{6F0EC570-EF7C-0441-B386-8B943B22A286}" srcId="{76BFB28B-33F4-524E-8737-F679256E7B11}" destId="{CC6BA62B-0F44-DD4E-9998-A56D11D6ABA2}" srcOrd="0" destOrd="0" parTransId="{43C58CC4-7305-E144-B479-34AC8112969A}" sibTransId="{3C2E4FDE-FAEB-FB41-B5A1-313E55F83C22}"/>
    <dgm:cxn modelId="{6B3B4B91-BB7C-784E-B3E1-90E9D47A1BF6}" srcId="{76BFB28B-33F4-524E-8737-F679256E7B11}" destId="{A0F1FDF0-0D28-A94A-AE97-26200685C635}" srcOrd="2" destOrd="0" parTransId="{4D8346C1-1E05-7F44-B39E-E5F61B504AC9}" sibTransId="{14F35BCC-EECC-C349-94C4-541D31C10022}"/>
    <dgm:cxn modelId="{4B49DEA1-00D1-9849-BC4C-B8EE97957134}" type="presOf" srcId="{F481D9F1-027D-8846-9432-BFA2296397FA}" destId="{771029AA-A3AC-A84C-9236-D3C9DB0F60CF}" srcOrd="0" destOrd="0" presId="urn:microsoft.com/office/officeart/2005/8/layout/hProcess9"/>
    <dgm:cxn modelId="{A995EFA8-AA97-2A4D-8936-C3E98035E97B}" srcId="{76BFB28B-33F4-524E-8737-F679256E7B11}" destId="{F481D9F1-027D-8846-9432-BFA2296397FA}" srcOrd="1" destOrd="0" parTransId="{5898E06C-6579-C54D-B037-E4EBAC9E0B22}" sibTransId="{66135B66-D313-8F42-98B3-D78E65E54327}"/>
    <dgm:cxn modelId="{F435FFF3-A730-B049-9762-DA519BA88F99}" type="presOf" srcId="{CC6BA62B-0F44-DD4E-9998-A56D11D6ABA2}" destId="{D1005151-A064-EB41-93B8-7F6DC5C05CA7}" srcOrd="0" destOrd="0" presId="urn:microsoft.com/office/officeart/2005/8/layout/hProcess9"/>
    <dgm:cxn modelId="{6F22D85D-CD69-8545-8A0A-352F7DC69788}" type="presParOf" srcId="{8F9FFB81-EF73-114F-9870-CF181FA11626}" destId="{738E5185-FB46-254A-B7E3-27E99148A9E9}" srcOrd="0" destOrd="0" presId="urn:microsoft.com/office/officeart/2005/8/layout/hProcess9"/>
    <dgm:cxn modelId="{14C7EE8E-BCAA-2540-A069-CF49B33C9D58}" type="presParOf" srcId="{8F9FFB81-EF73-114F-9870-CF181FA11626}" destId="{16392218-A6BE-7C4F-9AB4-EABF1FD74FBA}" srcOrd="1" destOrd="0" presId="urn:microsoft.com/office/officeart/2005/8/layout/hProcess9"/>
    <dgm:cxn modelId="{885340B2-D07E-734D-A109-CF4A8E5E9E51}" type="presParOf" srcId="{16392218-A6BE-7C4F-9AB4-EABF1FD74FBA}" destId="{D1005151-A064-EB41-93B8-7F6DC5C05CA7}" srcOrd="0" destOrd="0" presId="urn:microsoft.com/office/officeart/2005/8/layout/hProcess9"/>
    <dgm:cxn modelId="{DB15C4C9-8535-D242-84D0-EE856CAB52F3}" type="presParOf" srcId="{16392218-A6BE-7C4F-9AB4-EABF1FD74FBA}" destId="{E60166C7-F747-F44F-B3AD-0C0E376C40A3}" srcOrd="1" destOrd="0" presId="urn:microsoft.com/office/officeart/2005/8/layout/hProcess9"/>
    <dgm:cxn modelId="{C1B8989D-3305-DC43-AA36-319F787A11C7}" type="presParOf" srcId="{16392218-A6BE-7C4F-9AB4-EABF1FD74FBA}" destId="{771029AA-A3AC-A84C-9236-D3C9DB0F60CF}" srcOrd="2" destOrd="0" presId="urn:microsoft.com/office/officeart/2005/8/layout/hProcess9"/>
    <dgm:cxn modelId="{D3A7CE9F-0CE7-A14F-BD79-13E68D6B0108}" type="presParOf" srcId="{16392218-A6BE-7C4F-9AB4-EABF1FD74FBA}" destId="{8F0974D9-19D1-2446-A1AE-58311282D268}" srcOrd="3" destOrd="0" presId="urn:microsoft.com/office/officeart/2005/8/layout/hProcess9"/>
    <dgm:cxn modelId="{02D3F669-29AE-A44A-B0DD-8CC125AE69A7}" type="presParOf" srcId="{16392218-A6BE-7C4F-9AB4-EABF1FD74FBA}" destId="{0F5D4198-52CA-8247-ADDB-06EA39755791}" srcOrd="4" destOrd="0" presId="urn:microsoft.com/office/officeart/2005/8/layout/hProcess9"/>
    <dgm:cxn modelId="{A92E48BD-0A58-6844-B694-056D22381DED}" type="presParOf" srcId="{16392218-A6BE-7C4F-9AB4-EABF1FD74FBA}" destId="{3AB362EB-C43A-714D-9838-FB6AE63F51FA}" srcOrd="5" destOrd="0" presId="urn:microsoft.com/office/officeart/2005/8/layout/hProcess9"/>
    <dgm:cxn modelId="{332D0877-BEF3-3648-90C4-4D77518932E8}" type="presParOf" srcId="{16392218-A6BE-7C4F-9AB4-EABF1FD74FBA}" destId="{66249B36-6AD6-F946-86D1-129C3DE11274}" srcOrd="6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44A5F3-C824-42F8-9C86-CE203E82AAAA}" type="doc">
      <dgm:prSet loTypeId="urn:microsoft.com/office/officeart/2005/8/layout/radial5" loCatId="cycle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l-GR"/>
        </a:p>
      </dgm:t>
    </dgm:pt>
    <dgm:pt modelId="{F5FB62D4-BA60-4DDE-B020-DEEC6D7E2E40}">
      <dgm:prSet phldrT="[Κείμενο]" custT="1"/>
      <dgm:spPr>
        <a:solidFill>
          <a:srgbClr val="46666D"/>
        </a:solidFill>
      </dgm:spPr>
      <dgm:t>
        <a:bodyPr/>
        <a:lstStyle/>
        <a:p>
          <a:pPr algn="ctr"/>
          <a:r>
            <a:rPr lang="el-GR" sz="2800" b="1" dirty="0">
              <a:latin typeface="+mn-lt"/>
              <a:cs typeface="Times New Roman" pitchFamily="18" charset="0"/>
            </a:rPr>
            <a:t>Διερεύνηση</a:t>
          </a:r>
        </a:p>
        <a:p>
          <a:pPr algn="ctr"/>
          <a:r>
            <a:rPr lang="el-GR" sz="2800" b="1" dirty="0">
              <a:latin typeface="+mn-lt"/>
              <a:cs typeface="Times New Roman" pitchFamily="18" charset="0"/>
            </a:rPr>
            <a:t>&amp;</a:t>
          </a:r>
        </a:p>
        <a:p>
          <a:pPr algn="ctr"/>
          <a:r>
            <a:rPr lang="el-GR" sz="2800" b="1" dirty="0">
              <a:latin typeface="+mn-lt"/>
              <a:cs typeface="Times New Roman" pitchFamily="18" charset="0"/>
            </a:rPr>
            <a:t>ΕΤ-Γ  </a:t>
          </a:r>
        </a:p>
      </dgm:t>
    </dgm:pt>
    <dgm:pt modelId="{45957EE0-2F01-4333-8CB8-10FA9F6541BF}" type="parTrans" cxnId="{41DDA08B-7785-4777-A13E-093BC546434D}">
      <dgm:prSet/>
      <dgm:spPr/>
      <dgm:t>
        <a:bodyPr/>
        <a:lstStyle/>
        <a:p>
          <a:pPr algn="ctr"/>
          <a:endParaRPr lang="el-GR" sz="2400">
            <a:solidFill>
              <a:schemeClr val="bg1"/>
            </a:solidFill>
            <a:latin typeface="+mn-lt"/>
          </a:endParaRPr>
        </a:p>
      </dgm:t>
    </dgm:pt>
    <dgm:pt modelId="{EDE79FFD-FE0D-49F1-BB7C-22049A4F2DA8}" type="sibTrans" cxnId="{41DDA08B-7785-4777-A13E-093BC546434D}">
      <dgm:prSet/>
      <dgm:spPr/>
      <dgm:t>
        <a:bodyPr/>
        <a:lstStyle/>
        <a:p>
          <a:pPr algn="ctr"/>
          <a:endParaRPr lang="el-GR" sz="2400">
            <a:solidFill>
              <a:schemeClr val="bg1"/>
            </a:solidFill>
            <a:latin typeface="+mn-lt"/>
          </a:endParaRPr>
        </a:p>
      </dgm:t>
    </dgm:pt>
    <dgm:pt modelId="{40D5C84E-60EA-42DE-B9EB-ADF6FCC4BC52}">
      <dgm:prSet phldrT="[Κείμενο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el-GR" sz="2800" dirty="0">
              <a:latin typeface="+mn-lt"/>
              <a:cs typeface="Times New Roman" pitchFamily="18" charset="0"/>
            </a:rPr>
            <a:t>Μαθαίνω το περιεχόμενο των ΦΕ/ΤΧ</a:t>
          </a:r>
        </a:p>
      </dgm:t>
    </dgm:pt>
    <dgm:pt modelId="{D1052C46-F781-4C78-BDEF-1F16D247AD5C}" type="parTrans" cxnId="{3E39D7AB-6608-44BB-B001-1AED1987F134}">
      <dgm:prSet custT="1"/>
      <dgm:spPr/>
      <dgm:t>
        <a:bodyPr/>
        <a:lstStyle/>
        <a:p>
          <a:pPr algn="ctr"/>
          <a:endParaRPr lang="el-GR" sz="2800">
            <a:solidFill>
              <a:schemeClr val="bg1"/>
            </a:solidFill>
            <a:latin typeface="+mn-lt"/>
          </a:endParaRPr>
        </a:p>
      </dgm:t>
    </dgm:pt>
    <dgm:pt modelId="{A47D91B3-DFF8-4051-90E4-174474F06689}" type="sibTrans" cxnId="{3E39D7AB-6608-44BB-B001-1AED1987F134}">
      <dgm:prSet/>
      <dgm:spPr/>
      <dgm:t>
        <a:bodyPr/>
        <a:lstStyle/>
        <a:p>
          <a:pPr algn="ctr"/>
          <a:endParaRPr lang="el-GR" sz="2400">
            <a:solidFill>
              <a:schemeClr val="bg1"/>
            </a:solidFill>
            <a:latin typeface="+mn-lt"/>
          </a:endParaRPr>
        </a:p>
      </dgm:t>
    </dgm:pt>
    <dgm:pt modelId="{3884D1E8-6C0D-4718-BEFC-35893C0DD6D2}">
      <dgm:prSet phldrT="[Κείμενο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el-GR" sz="2800" dirty="0">
              <a:latin typeface="+mn-lt"/>
              <a:cs typeface="Times New Roman" pitchFamily="18" charset="0"/>
            </a:rPr>
            <a:t>Μαθαίνω</a:t>
          </a:r>
          <a:r>
            <a:rPr lang="el-GR" sz="1600" dirty="0">
              <a:latin typeface="+mn-lt"/>
              <a:cs typeface="Times New Roman" pitchFamily="18" charset="0"/>
            </a:rPr>
            <a:t> </a:t>
          </a:r>
          <a:r>
            <a:rPr lang="el-GR" sz="2800" dirty="0">
              <a:latin typeface="+mn-lt"/>
              <a:cs typeface="Times New Roman" pitchFamily="18" charset="0"/>
            </a:rPr>
            <a:t>Διερευνητικά</a:t>
          </a:r>
        </a:p>
        <a:p>
          <a:pPr algn="ctr"/>
          <a:r>
            <a:rPr lang="el-GR" sz="2800" dirty="0">
              <a:latin typeface="+mn-lt"/>
              <a:cs typeface="Times New Roman" pitchFamily="18" charset="0"/>
            </a:rPr>
            <a:t>ΦΕ &amp; ΤΧ</a:t>
          </a:r>
        </a:p>
      </dgm:t>
    </dgm:pt>
    <dgm:pt modelId="{8BBBFB26-935D-462A-A865-69B3AAA438B3}" type="parTrans" cxnId="{0C133176-F89D-4DD4-AD53-8EB3B8AA4DF4}">
      <dgm:prSet custT="1"/>
      <dgm:spPr/>
      <dgm:t>
        <a:bodyPr/>
        <a:lstStyle/>
        <a:p>
          <a:pPr algn="ctr"/>
          <a:endParaRPr lang="el-GR" sz="2400">
            <a:solidFill>
              <a:schemeClr val="bg1"/>
            </a:solidFill>
            <a:latin typeface="+mn-lt"/>
          </a:endParaRPr>
        </a:p>
      </dgm:t>
    </dgm:pt>
    <dgm:pt modelId="{8827CAFD-D62A-48BD-A5B6-5A279E8D336D}" type="sibTrans" cxnId="{0C133176-F89D-4DD4-AD53-8EB3B8AA4DF4}">
      <dgm:prSet/>
      <dgm:spPr/>
      <dgm:t>
        <a:bodyPr/>
        <a:lstStyle/>
        <a:p>
          <a:pPr algn="ctr"/>
          <a:endParaRPr lang="el-GR" sz="2400">
            <a:solidFill>
              <a:schemeClr val="bg1"/>
            </a:solidFill>
            <a:latin typeface="+mn-lt"/>
          </a:endParaRPr>
        </a:p>
      </dgm:t>
    </dgm:pt>
    <dgm:pt modelId="{FCE5EECC-3BF3-4DE5-8802-3AC70CC9E345}">
      <dgm:prSet phldrT="[Κείμενο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el-GR" sz="2800" dirty="0">
              <a:latin typeface="+mn-lt"/>
              <a:cs typeface="Times New Roman" pitchFamily="18" charset="0"/>
            </a:rPr>
            <a:t>Μαθαίνω για τις </a:t>
          </a:r>
        </a:p>
        <a:p>
          <a:pPr algn="ctr"/>
          <a:r>
            <a:rPr lang="el-GR" sz="2800" dirty="0">
              <a:latin typeface="+mn-lt"/>
              <a:cs typeface="Times New Roman" pitchFamily="18" charset="0"/>
            </a:rPr>
            <a:t>ΦΕ &amp; ΤΧ</a:t>
          </a:r>
        </a:p>
      </dgm:t>
    </dgm:pt>
    <dgm:pt modelId="{9C969AF3-3762-4441-8819-59105E32B907}" type="parTrans" cxnId="{03CAC256-F696-491E-B562-D4B8290F84D5}">
      <dgm:prSet custT="1"/>
      <dgm:spPr/>
      <dgm:t>
        <a:bodyPr/>
        <a:lstStyle/>
        <a:p>
          <a:pPr algn="ctr"/>
          <a:endParaRPr lang="el-GR" sz="2800">
            <a:solidFill>
              <a:schemeClr val="bg1"/>
            </a:solidFill>
            <a:latin typeface="+mn-lt"/>
          </a:endParaRPr>
        </a:p>
      </dgm:t>
    </dgm:pt>
    <dgm:pt modelId="{BD855F8C-EF52-4554-84D1-B89165858ABE}" type="sibTrans" cxnId="{03CAC256-F696-491E-B562-D4B8290F84D5}">
      <dgm:prSet/>
      <dgm:spPr/>
      <dgm:t>
        <a:bodyPr/>
        <a:lstStyle/>
        <a:p>
          <a:pPr algn="ctr"/>
          <a:endParaRPr lang="el-GR" sz="2400">
            <a:solidFill>
              <a:schemeClr val="bg1"/>
            </a:solidFill>
            <a:latin typeface="+mn-lt"/>
          </a:endParaRPr>
        </a:p>
      </dgm:t>
    </dgm:pt>
    <dgm:pt modelId="{1ACDF6EE-2CB3-4163-A069-1A89BCA22564}" type="pres">
      <dgm:prSet presAssocID="{DA44A5F3-C824-42F8-9C86-CE203E82AAA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267895B-0420-4BFC-977B-8F7A2F537F70}" type="pres">
      <dgm:prSet presAssocID="{F5FB62D4-BA60-4DDE-B020-DEEC6D7E2E40}" presName="centerShape" presStyleLbl="node0" presStyleIdx="0" presStyleCnt="1" custScaleX="241435" custScaleY="104323" custLinFactNeighborX="-653" custLinFactNeighborY="2195"/>
      <dgm:spPr/>
    </dgm:pt>
    <dgm:pt modelId="{8982D11A-755E-4FC4-83A7-0B13019C97C9}" type="pres">
      <dgm:prSet presAssocID="{D1052C46-F781-4C78-BDEF-1F16D247AD5C}" presName="parTrans" presStyleLbl="sibTrans2D1" presStyleIdx="0" presStyleCnt="3" custAng="21555120"/>
      <dgm:spPr/>
    </dgm:pt>
    <dgm:pt modelId="{836A9292-04EB-42D7-930C-C90AA314D6EC}" type="pres">
      <dgm:prSet presAssocID="{D1052C46-F781-4C78-BDEF-1F16D247AD5C}" presName="connectorText" presStyleLbl="sibTrans2D1" presStyleIdx="0" presStyleCnt="3"/>
      <dgm:spPr/>
    </dgm:pt>
    <dgm:pt modelId="{B127FC27-949F-4A90-A045-7F1F4A98F2C4}" type="pres">
      <dgm:prSet presAssocID="{40D5C84E-60EA-42DE-B9EB-ADF6FCC4BC52}" presName="node" presStyleLbl="node1" presStyleIdx="0" presStyleCnt="3" custScaleX="335889" custScaleY="83788" custRadScaleRad="93909" custRadScaleInc="-23">
        <dgm:presLayoutVars>
          <dgm:bulletEnabled val="1"/>
        </dgm:presLayoutVars>
      </dgm:prSet>
      <dgm:spPr/>
    </dgm:pt>
    <dgm:pt modelId="{58344F3F-5FE1-49A5-A040-721B7CC6BF59}" type="pres">
      <dgm:prSet presAssocID="{8BBBFB26-935D-462A-A865-69B3AAA438B3}" presName="parTrans" presStyleLbl="sibTrans2D1" presStyleIdx="1" presStyleCnt="3" custScaleX="120015" custScaleY="91303"/>
      <dgm:spPr/>
    </dgm:pt>
    <dgm:pt modelId="{BB91C960-5246-4463-988D-BA9C9DD9E59A}" type="pres">
      <dgm:prSet presAssocID="{8BBBFB26-935D-462A-A865-69B3AAA438B3}" presName="connectorText" presStyleLbl="sibTrans2D1" presStyleIdx="1" presStyleCnt="3"/>
      <dgm:spPr/>
    </dgm:pt>
    <dgm:pt modelId="{F0E24ED5-F5D0-46E5-88B8-F83D9A7C61AB}" type="pres">
      <dgm:prSet presAssocID="{3884D1E8-6C0D-4718-BEFC-35893C0DD6D2}" presName="node" presStyleLbl="node1" presStyleIdx="1" presStyleCnt="3" custScaleX="296417" custScaleY="85978" custRadScaleRad="194816" custRadScaleInc="-23761">
        <dgm:presLayoutVars>
          <dgm:bulletEnabled val="1"/>
        </dgm:presLayoutVars>
      </dgm:prSet>
      <dgm:spPr/>
    </dgm:pt>
    <dgm:pt modelId="{37A4B318-D8D9-421C-9B16-F7784813B38D}" type="pres">
      <dgm:prSet presAssocID="{9C969AF3-3762-4441-8819-59105E32B907}" presName="parTrans" presStyleLbl="sibTrans2D1" presStyleIdx="2" presStyleCnt="3" custScaleX="139213" custLinFactNeighborX="-34721" custLinFactNeighborY="6049"/>
      <dgm:spPr/>
    </dgm:pt>
    <dgm:pt modelId="{C74973AD-FBEA-48B3-9644-8BBCBF109C6D}" type="pres">
      <dgm:prSet presAssocID="{9C969AF3-3762-4441-8819-59105E32B907}" presName="connectorText" presStyleLbl="sibTrans2D1" presStyleIdx="2" presStyleCnt="3"/>
      <dgm:spPr/>
    </dgm:pt>
    <dgm:pt modelId="{79EDA0D3-0A57-47B2-BF4B-61F755EC6A66}" type="pres">
      <dgm:prSet presAssocID="{FCE5EECC-3BF3-4DE5-8802-3AC70CC9E345}" presName="node" presStyleLbl="node1" presStyleIdx="2" presStyleCnt="3" custScaleX="283993" custScaleY="83386" custRadScaleRad="181005" custRadScaleInc="19734">
        <dgm:presLayoutVars>
          <dgm:bulletEnabled val="1"/>
        </dgm:presLayoutVars>
      </dgm:prSet>
      <dgm:spPr/>
    </dgm:pt>
  </dgm:ptLst>
  <dgm:cxnLst>
    <dgm:cxn modelId="{0B6E8C08-FDA8-4E12-9BA3-261637A2AF79}" type="presOf" srcId="{F5FB62D4-BA60-4DDE-B020-DEEC6D7E2E40}" destId="{6267895B-0420-4BFC-977B-8F7A2F537F70}" srcOrd="0" destOrd="0" presId="urn:microsoft.com/office/officeart/2005/8/layout/radial5"/>
    <dgm:cxn modelId="{3175C11B-FB6F-491A-B12F-2CC786575C2F}" type="presOf" srcId="{FCE5EECC-3BF3-4DE5-8802-3AC70CC9E345}" destId="{79EDA0D3-0A57-47B2-BF4B-61F755EC6A66}" srcOrd="0" destOrd="0" presId="urn:microsoft.com/office/officeart/2005/8/layout/radial5"/>
    <dgm:cxn modelId="{72C30C3B-4BE1-4660-8CDB-E473042EC295}" type="presOf" srcId="{40D5C84E-60EA-42DE-B9EB-ADF6FCC4BC52}" destId="{B127FC27-949F-4A90-A045-7F1F4A98F2C4}" srcOrd="0" destOrd="0" presId="urn:microsoft.com/office/officeart/2005/8/layout/radial5"/>
    <dgm:cxn modelId="{B1632A3B-180E-44D8-87BD-AC9CAAE87ACD}" type="presOf" srcId="{8BBBFB26-935D-462A-A865-69B3AAA438B3}" destId="{58344F3F-5FE1-49A5-A040-721B7CC6BF59}" srcOrd="0" destOrd="0" presId="urn:microsoft.com/office/officeart/2005/8/layout/radial5"/>
    <dgm:cxn modelId="{03CAC256-F696-491E-B562-D4B8290F84D5}" srcId="{F5FB62D4-BA60-4DDE-B020-DEEC6D7E2E40}" destId="{FCE5EECC-3BF3-4DE5-8802-3AC70CC9E345}" srcOrd="2" destOrd="0" parTransId="{9C969AF3-3762-4441-8819-59105E32B907}" sibTransId="{BD855F8C-EF52-4554-84D1-B89165858ABE}"/>
    <dgm:cxn modelId="{3E6E175A-3F17-4CE2-9404-850960F2A084}" type="presOf" srcId="{D1052C46-F781-4C78-BDEF-1F16D247AD5C}" destId="{836A9292-04EB-42D7-930C-C90AA314D6EC}" srcOrd="1" destOrd="0" presId="urn:microsoft.com/office/officeart/2005/8/layout/radial5"/>
    <dgm:cxn modelId="{564A1762-0BB2-45C8-BEC7-9418872C455A}" type="presOf" srcId="{DA44A5F3-C824-42F8-9C86-CE203E82AAAA}" destId="{1ACDF6EE-2CB3-4163-A069-1A89BCA22564}" srcOrd="0" destOrd="0" presId="urn:microsoft.com/office/officeart/2005/8/layout/radial5"/>
    <dgm:cxn modelId="{77391968-4140-48C3-B2D7-D050E0C65965}" type="presOf" srcId="{3884D1E8-6C0D-4718-BEFC-35893C0DD6D2}" destId="{F0E24ED5-F5D0-46E5-88B8-F83D9A7C61AB}" srcOrd="0" destOrd="0" presId="urn:microsoft.com/office/officeart/2005/8/layout/radial5"/>
    <dgm:cxn modelId="{A5B84F70-1F45-498E-A7F1-0B086D2CEA35}" type="presOf" srcId="{9C969AF3-3762-4441-8819-59105E32B907}" destId="{C74973AD-FBEA-48B3-9644-8BBCBF109C6D}" srcOrd="1" destOrd="0" presId="urn:microsoft.com/office/officeart/2005/8/layout/radial5"/>
    <dgm:cxn modelId="{0C133176-F89D-4DD4-AD53-8EB3B8AA4DF4}" srcId="{F5FB62D4-BA60-4DDE-B020-DEEC6D7E2E40}" destId="{3884D1E8-6C0D-4718-BEFC-35893C0DD6D2}" srcOrd="1" destOrd="0" parTransId="{8BBBFB26-935D-462A-A865-69B3AAA438B3}" sibTransId="{8827CAFD-D62A-48BD-A5B6-5A279E8D336D}"/>
    <dgm:cxn modelId="{41DDA08B-7785-4777-A13E-093BC546434D}" srcId="{DA44A5F3-C824-42F8-9C86-CE203E82AAAA}" destId="{F5FB62D4-BA60-4DDE-B020-DEEC6D7E2E40}" srcOrd="0" destOrd="0" parTransId="{45957EE0-2F01-4333-8CB8-10FA9F6541BF}" sibTransId="{EDE79FFD-FE0D-49F1-BB7C-22049A4F2DA8}"/>
    <dgm:cxn modelId="{D58B4F8D-6F92-4123-8D23-E80448A69874}" type="presOf" srcId="{D1052C46-F781-4C78-BDEF-1F16D247AD5C}" destId="{8982D11A-755E-4FC4-83A7-0B13019C97C9}" srcOrd="0" destOrd="0" presId="urn:microsoft.com/office/officeart/2005/8/layout/radial5"/>
    <dgm:cxn modelId="{3E39D7AB-6608-44BB-B001-1AED1987F134}" srcId="{F5FB62D4-BA60-4DDE-B020-DEEC6D7E2E40}" destId="{40D5C84E-60EA-42DE-B9EB-ADF6FCC4BC52}" srcOrd="0" destOrd="0" parTransId="{D1052C46-F781-4C78-BDEF-1F16D247AD5C}" sibTransId="{A47D91B3-DFF8-4051-90E4-174474F06689}"/>
    <dgm:cxn modelId="{C8BEC9B1-0AFF-4AD1-AF77-7BED94968ECC}" type="presOf" srcId="{9C969AF3-3762-4441-8819-59105E32B907}" destId="{37A4B318-D8D9-421C-9B16-F7784813B38D}" srcOrd="0" destOrd="0" presId="urn:microsoft.com/office/officeart/2005/8/layout/radial5"/>
    <dgm:cxn modelId="{62FF58E6-815B-4322-8991-6601ED7C5B98}" type="presOf" srcId="{8BBBFB26-935D-462A-A865-69B3AAA438B3}" destId="{BB91C960-5246-4463-988D-BA9C9DD9E59A}" srcOrd="1" destOrd="0" presId="urn:microsoft.com/office/officeart/2005/8/layout/radial5"/>
    <dgm:cxn modelId="{C8A6CBD3-34DF-4D28-A58C-A7E1031D2351}" type="presParOf" srcId="{1ACDF6EE-2CB3-4163-A069-1A89BCA22564}" destId="{6267895B-0420-4BFC-977B-8F7A2F537F70}" srcOrd="0" destOrd="0" presId="urn:microsoft.com/office/officeart/2005/8/layout/radial5"/>
    <dgm:cxn modelId="{F1145DEB-E4D1-4F02-84F4-87128768F1EE}" type="presParOf" srcId="{1ACDF6EE-2CB3-4163-A069-1A89BCA22564}" destId="{8982D11A-755E-4FC4-83A7-0B13019C97C9}" srcOrd="1" destOrd="0" presId="urn:microsoft.com/office/officeart/2005/8/layout/radial5"/>
    <dgm:cxn modelId="{B99B2A5F-397E-4DEE-B7D6-6243D9B7A56C}" type="presParOf" srcId="{8982D11A-755E-4FC4-83A7-0B13019C97C9}" destId="{836A9292-04EB-42D7-930C-C90AA314D6EC}" srcOrd="0" destOrd="0" presId="urn:microsoft.com/office/officeart/2005/8/layout/radial5"/>
    <dgm:cxn modelId="{AFD0376C-79EE-4914-84B4-107EF541ADAA}" type="presParOf" srcId="{1ACDF6EE-2CB3-4163-A069-1A89BCA22564}" destId="{B127FC27-949F-4A90-A045-7F1F4A98F2C4}" srcOrd="2" destOrd="0" presId="urn:microsoft.com/office/officeart/2005/8/layout/radial5"/>
    <dgm:cxn modelId="{82FD990D-944A-465D-93B3-7829967F6B7F}" type="presParOf" srcId="{1ACDF6EE-2CB3-4163-A069-1A89BCA22564}" destId="{58344F3F-5FE1-49A5-A040-721B7CC6BF59}" srcOrd="3" destOrd="0" presId="urn:microsoft.com/office/officeart/2005/8/layout/radial5"/>
    <dgm:cxn modelId="{A9B8DCEB-93DF-41A5-AD43-DD28BFEDC87B}" type="presParOf" srcId="{58344F3F-5FE1-49A5-A040-721B7CC6BF59}" destId="{BB91C960-5246-4463-988D-BA9C9DD9E59A}" srcOrd="0" destOrd="0" presId="urn:microsoft.com/office/officeart/2005/8/layout/radial5"/>
    <dgm:cxn modelId="{68409329-60AF-46D8-9E00-0A8B1DF9781B}" type="presParOf" srcId="{1ACDF6EE-2CB3-4163-A069-1A89BCA22564}" destId="{F0E24ED5-F5D0-46E5-88B8-F83D9A7C61AB}" srcOrd="4" destOrd="0" presId="urn:microsoft.com/office/officeart/2005/8/layout/radial5"/>
    <dgm:cxn modelId="{3C9E3390-84B7-4473-B1B9-E79AA67558CB}" type="presParOf" srcId="{1ACDF6EE-2CB3-4163-A069-1A89BCA22564}" destId="{37A4B318-D8D9-421C-9B16-F7784813B38D}" srcOrd="5" destOrd="0" presId="urn:microsoft.com/office/officeart/2005/8/layout/radial5"/>
    <dgm:cxn modelId="{CD9E04B0-DBFA-4B0F-A3D4-62D901456EB4}" type="presParOf" srcId="{37A4B318-D8D9-421C-9B16-F7784813B38D}" destId="{C74973AD-FBEA-48B3-9644-8BBCBF109C6D}" srcOrd="0" destOrd="0" presId="urn:microsoft.com/office/officeart/2005/8/layout/radial5"/>
    <dgm:cxn modelId="{D94FDC9A-989A-4D08-A459-C63B86D8F7D5}" type="presParOf" srcId="{1ACDF6EE-2CB3-4163-A069-1A89BCA22564}" destId="{79EDA0D3-0A57-47B2-BF4B-61F755EC6A66}" srcOrd="6" destOrd="0" presId="urn:microsoft.com/office/officeart/2005/8/layout/radial5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8E5185-FB46-254A-B7E3-27E99148A9E9}">
      <dsp:nvSpPr>
        <dsp:cNvPr id="0" name=""/>
        <dsp:cNvSpPr/>
      </dsp:nvSpPr>
      <dsp:spPr>
        <a:xfrm>
          <a:off x="2" y="0"/>
          <a:ext cx="11650742" cy="3633947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05151-A064-EB41-93B8-7F6DC5C05CA7}">
      <dsp:nvSpPr>
        <dsp:cNvPr id="0" name=""/>
        <dsp:cNvSpPr/>
      </dsp:nvSpPr>
      <dsp:spPr>
        <a:xfrm>
          <a:off x="1891" y="1090184"/>
          <a:ext cx="2469054" cy="1453578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Επιβεβαιωτική διερεύνηση</a:t>
          </a:r>
        </a:p>
      </dsp:txBody>
      <dsp:txXfrm>
        <a:off x="72849" y="1161142"/>
        <a:ext cx="2327138" cy="1311662"/>
      </dsp:txXfrm>
    </dsp:sp>
    <dsp:sp modelId="{771029AA-A3AC-A84C-9236-D3C9DB0F60CF}">
      <dsp:nvSpPr>
        <dsp:cNvPr id="0" name=""/>
        <dsp:cNvSpPr/>
      </dsp:nvSpPr>
      <dsp:spPr>
        <a:xfrm>
          <a:off x="2547480" y="1090184"/>
          <a:ext cx="2971155" cy="1453578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Καθοδηγούμενη διερεύνηση</a:t>
          </a:r>
        </a:p>
      </dsp:txBody>
      <dsp:txXfrm>
        <a:off x="2618438" y="1161142"/>
        <a:ext cx="2829239" cy="1311662"/>
      </dsp:txXfrm>
    </dsp:sp>
    <dsp:sp modelId="{0F5D4198-52CA-8247-ADDB-06EA39755791}">
      <dsp:nvSpPr>
        <dsp:cNvPr id="0" name=""/>
        <dsp:cNvSpPr/>
      </dsp:nvSpPr>
      <dsp:spPr>
        <a:xfrm>
          <a:off x="5595159" y="1090184"/>
          <a:ext cx="3161418" cy="1453578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Προσανατολισμένη διερεύνηση</a:t>
          </a:r>
        </a:p>
      </dsp:txBody>
      <dsp:txXfrm>
        <a:off x="5666117" y="1161142"/>
        <a:ext cx="3019502" cy="1311662"/>
      </dsp:txXfrm>
    </dsp:sp>
    <dsp:sp modelId="{66249B36-6AD6-F946-86D1-129C3DE11274}">
      <dsp:nvSpPr>
        <dsp:cNvPr id="0" name=""/>
        <dsp:cNvSpPr/>
      </dsp:nvSpPr>
      <dsp:spPr>
        <a:xfrm>
          <a:off x="8836699" y="1090184"/>
          <a:ext cx="2267103" cy="1453578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Ανοιχτή διερεύνηση</a:t>
          </a:r>
        </a:p>
      </dsp:txBody>
      <dsp:txXfrm>
        <a:off x="8907657" y="1161142"/>
        <a:ext cx="2125187" cy="13116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7895B-0420-4BFC-977B-8F7A2F537F70}">
      <dsp:nvSpPr>
        <dsp:cNvPr id="0" name=""/>
        <dsp:cNvSpPr/>
      </dsp:nvSpPr>
      <dsp:spPr>
        <a:xfrm>
          <a:off x="3941196" y="2095445"/>
          <a:ext cx="3518021" cy="1520121"/>
        </a:xfrm>
        <a:prstGeom prst="ellipse">
          <a:avLst/>
        </a:prstGeom>
        <a:solidFill>
          <a:srgbClr val="46666D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b="1" kern="1200" dirty="0">
              <a:latin typeface="+mn-lt"/>
              <a:cs typeface="Times New Roman" pitchFamily="18" charset="0"/>
            </a:rPr>
            <a:t>Διερεύνηση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b="1" kern="1200" dirty="0">
              <a:latin typeface="+mn-lt"/>
              <a:cs typeface="Times New Roman" pitchFamily="18" charset="0"/>
            </a:rPr>
            <a:t>&amp;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b="1" kern="1200" dirty="0">
              <a:latin typeface="+mn-lt"/>
              <a:cs typeface="Times New Roman" pitchFamily="18" charset="0"/>
            </a:rPr>
            <a:t>ΕΤ-Γ  </a:t>
          </a:r>
        </a:p>
      </dsp:txBody>
      <dsp:txXfrm>
        <a:off x="4456398" y="2318062"/>
        <a:ext cx="2487617" cy="1074887"/>
      </dsp:txXfrm>
    </dsp:sp>
    <dsp:sp modelId="{8982D11A-755E-4FC4-83A7-0B13019C97C9}">
      <dsp:nvSpPr>
        <dsp:cNvPr id="0" name=""/>
        <dsp:cNvSpPr/>
      </dsp:nvSpPr>
      <dsp:spPr>
        <a:xfrm rot="16200000">
          <a:off x="5545093" y="1538329"/>
          <a:ext cx="338153" cy="49542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800" kern="1200">
            <a:solidFill>
              <a:schemeClr val="bg1"/>
            </a:solidFill>
            <a:latin typeface="+mn-lt"/>
          </a:endParaRPr>
        </a:p>
      </dsp:txBody>
      <dsp:txXfrm>
        <a:off x="5595816" y="1688137"/>
        <a:ext cx="236707" cy="297254"/>
      </dsp:txXfrm>
    </dsp:sp>
    <dsp:sp modelId="{B127FC27-949F-4A90-A045-7F1F4A98F2C4}">
      <dsp:nvSpPr>
        <dsp:cNvPr id="0" name=""/>
        <dsp:cNvSpPr/>
      </dsp:nvSpPr>
      <dsp:spPr>
        <a:xfrm>
          <a:off x="3279260" y="236589"/>
          <a:ext cx="4894338" cy="1220899"/>
        </a:xfrm>
        <a:prstGeom prst="ellipse">
          <a:avLst/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>
              <a:latin typeface="+mn-lt"/>
              <a:cs typeface="Times New Roman" pitchFamily="18" charset="0"/>
            </a:rPr>
            <a:t>Μαθαίνω το περιεχόμενο των ΦΕ/ΤΧ</a:t>
          </a:r>
        </a:p>
      </dsp:txBody>
      <dsp:txXfrm>
        <a:off x="3996019" y="415386"/>
        <a:ext cx="3460820" cy="863305"/>
      </dsp:txXfrm>
    </dsp:sp>
    <dsp:sp modelId="{58344F3F-5FE1-49A5-A040-721B7CC6BF59}">
      <dsp:nvSpPr>
        <dsp:cNvPr id="0" name=""/>
        <dsp:cNvSpPr/>
      </dsp:nvSpPr>
      <dsp:spPr>
        <a:xfrm rot="902678">
          <a:off x="7288291" y="3109906"/>
          <a:ext cx="399700" cy="4523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400" kern="1200">
            <a:solidFill>
              <a:schemeClr val="bg1"/>
            </a:solidFill>
            <a:latin typeface="+mn-lt"/>
          </a:endParaRPr>
        </a:p>
      </dsp:txBody>
      <dsp:txXfrm>
        <a:off x="7290346" y="3184810"/>
        <a:ext cx="279790" cy="271403"/>
      </dsp:txXfrm>
    </dsp:sp>
    <dsp:sp modelId="{F0E24ED5-F5D0-46E5-88B8-F83D9A7C61AB}">
      <dsp:nvSpPr>
        <dsp:cNvPr id="0" name=""/>
        <dsp:cNvSpPr/>
      </dsp:nvSpPr>
      <dsp:spPr>
        <a:xfrm>
          <a:off x="7225119" y="3219437"/>
          <a:ext cx="4319180" cy="1252810"/>
        </a:xfrm>
        <a:prstGeom prst="ellipse">
          <a:avLst/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>
              <a:latin typeface="+mn-lt"/>
              <a:cs typeface="Times New Roman" pitchFamily="18" charset="0"/>
            </a:rPr>
            <a:t>Μαθαίνω</a:t>
          </a:r>
          <a:r>
            <a:rPr lang="el-GR" sz="1600" kern="1200" dirty="0">
              <a:latin typeface="+mn-lt"/>
              <a:cs typeface="Times New Roman" pitchFamily="18" charset="0"/>
            </a:rPr>
            <a:t> </a:t>
          </a:r>
          <a:r>
            <a:rPr lang="el-GR" sz="2800" kern="1200" dirty="0">
              <a:latin typeface="+mn-lt"/>
              <a:cs typeface="Times New Roman" pitchFamily="18" charset="0"/>
            </a:rPr>
            <a:t>Διερευνητικά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>
              <a:latin typeface="+mn-lt"/>
              <a:cs typeface="Times New Roman" pitchFamily="18" charset="0"/>
            </a:rPr>
            <a:t>ΦΕ &amp; ΤΧ</a:t>
          </a:r>
        </a:p>
      </dsp:txBody>
      <dsp:txXfrm>
        <a:off x="7857648" y="3402907"/>
        <a:ext cx="3054122" cy="885870"/>
      </dsp:txXfrm>
    </dsp:sp>
    <dsp:sp modelId="{37A4B318-D8D9-421C-9B16-F7784813B38D}">
      <dsp:nvSpPr>
        <dsp:cNvPr id="0" name=""/>
        <dsp:cNvSpPr/>
      </dsp:nvSpPr>
      <dsp:spPr>
        <a:xfrm rot="9782960">
          <a:off x="3609515" y="3166710"/>
          <a:ext cx="474023" cy="49542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800" kern="1200">
            <a:solidFill>
              <a:schemeClr val="bg1"/>
            </a:solidFill>
            <a:latin typeface="+mn-lt"/>
          </a:endParaRPr>
        </a:p>
      </dsp:txBody>
      <dsp:txXfrm rot="10800000">
        <a:off x="3748633" y="3245065"/>
        <a:ext cx="331816" cy="297254"/>
      </dsp:txXfrm>
    </dsp:sp>
    <dsp:sp modelId="{79EDA0D3-0A57-47B2-BF4B-61F755EC6A66}">
      <dsp:nvSpPr>
        <dsp:cNvPr id="0" name=""/>
        <dsp:cNvSpPr/>
      </dsp:nvSpPr>
      <dsp:spPr>
        <a:xfrm>
          <a:off x="143690" y="3310920"/>
          <a:ext cx="4138146" cy="1215042"/>
        </a:xfrm>
        <a:prstGeom prst="ellipse">
          <a:avLst/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>
              <a:latin typeface="+mn-lt"/>
              <a:cs typeface="Times New Roman" pitchFamily="18" charset="0"/>
            </a:rPr>
            <a:t>Μαθαίνω για τις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>
              <a:latin typeface="+mn-lt"/>
              <a:cs typeface="Times New Roman" pitchFamily="18" charset="0"/>
            </a:rPr>
            <a:t>ΦΕ &amp; ΤΧ</a:t>
          </a:r>
        </a:p>
      </dsp:txBody>
      <dsp:txXfrm>
        <a:off x="749707" y="3488859"/>
        <a:ext cx="2926112" cy="859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CA39C-AEF2-1046-8A77-12536827BD57}" type="datetimeFigureOut">
              <a:rPr lang="el-GR" smtClean="0"/>
              <a:t>17/3/23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16EAAB-A26A-5948-A6C5-9E8A6CE67D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7472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68E43B-F39F-095E-036F-24C89C2EF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009E286-C056-E849-C5DB-A17D1A534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2298193-19B8-81AC-BC48-23455E7C6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87392A-2F61-DC41-A8F1-8F9017C98ECC}" type="datetime1">
              <a:rPr lang="el-GR" smtClean="0"/>
              <a:t>17/3/23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75623E-62FF-169D-51CF-9121C1859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6857937-FD71-8486-0475-CFD7D61ED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C852D5-9053-6B46-82D8-E6AA6EC3EFA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215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E95035-8A3E-A9FA-DB9D-239E202EA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9D69702-1554-74B9-9241-5D681DE15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FFA2FF0-2627-D46A-8990-6BE25066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9A4A1F-9152-7143-8EAC-34AFEAAA386B}" type="datetime1">
              <a:rPr lang="el-GR" smtClean="0"/>
              <a:t>17/3/23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4C2F87-C2B6-F822-C242-D2772D415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71C8E5B-7649-5750-BCDD-6A82CEEF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645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E82014A-3287-94F8-42ED-B9D67D7E10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6797580-72F3-1352-3A18-BE9237A86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81880F7-F7A3-8899-F12C-D867FF081E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21F983-1807-084E-9416-80530155C646}" type="datetime1">
              <a:rPr lang="el-GR" smtClean="0"/>
              <a:t>17/3/23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816B786-4E43-55E8-8B63-07B3B6905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A579055-40A5-E808-2F44-7550664FA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868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FBEAD4-1D2C-1ECB-5FB1-1725B3BB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5C9554A-1FEF-BAF4-AF72-C51148C76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1BC6D87-598E-68A1-DE9B-041B34F680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7EBA5F-F178-EE43-B454-4D24841BD74C}" type="datetime1">
              <a:rPr lang="el-GR" smtClean="0"/>
              <a:t>17/3/23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DD512E5-B656-E3B1-68D7-AFA3D0D5F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8D7F890-BA44-E767-0650-CB4CCFF58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352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F7C151-D49F-D5DA-9E45-E7EA5F34E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D9A8D65-704E-3C29-B4E2-8E30CC521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0370A74-0178-5241-75DE-A917BF8F90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DA5108-5307-9D48-83B9-028F5149DBA1}" type="datetime1">
              <a:rPr lang="el-GR" smtClean="0"/>
              <a:t>17/3/23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D051B6E-0913-8A70-319A-C6346AFA5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D9F1989-1C10-9AA4-6B5A-0F3C34D95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63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244B60-AB34-61E1-3468-9F88175C2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5DBB8A-661E-4B07-89C2-94E6A48C1F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0A4FCAB-978B-A8E7-AC4F-BFB4F73EE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7837C79-0B69-4C6B-352F-0C38514408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D4969A-9C3F-9A46-8810-835A48B5C9C0}" type="datetime1">
              <a:rPr lang="el-GR" smtClean="0"/>
              <a:t>17/3/23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1608A9C-7B85-1894-3A5A-2134794AE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B47FD43-EF3A-66AA-F9B5-02236F686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861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7B6AF7-35A6-F786-D5A6-414F7AA0B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9790577-1C57-B676-0124-949D80ACC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6E4DDFF-9D90-855F-AFF5-3B2FC521C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0A86EEC-BD49-F1E8-5044-C81F4B24E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30C2A36-7D05-E0B2-3987-0A8D7817A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D42B151-782D-CF84-F56F-E1731EDA4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DA9441-2D52-EF4E-A6F6-332462A40E0F}" type="datetime1">
              <a:rPr lang="el-GR" smtClean="0"/>
              <a:t>17/3/23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7F7F909-6D54-4A82-367D-F839FA4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FB3632A-D32A-CBF4-5A4E-04988474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587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D2A64E-047A-A790-BFA6-0B6C118A8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7AC0041C-39AE-D28F-E20F-58CB275C1A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29CC4-D48E-1F4F-8F27-8C291B44F8CB}" type="datetime1">
              <a:rPr lang="el-GR" smtClean="0"/>
              <a:t>17/3/23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4BDE340-511C-8EF2-FEA0-1E1EB6B07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4378782-3F70-21C9-B842-A5176F56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465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C7BDC83-4C6E-7F67-7A96-4D2C82E2BA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02244-A1AF-D542-9C24-73C13803C3EE}" type="datetime1">
              <a:rPr lang="el-GR" smtClean="0"/>
              <a:t>17/3/23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F1E0A91-0C80-88B3-CC3B-A6D12E6E2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A03B7D1-2853-E608-DF0B-441EF9774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011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396591-87F5-0BA7-4B42-984A922D8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EDAC4C-D197-9868-7AF2-5308595E0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6FC1F1-8633-FA50-7610-E4FC5404E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57AD1F2-C198-CAFA-756F-967CDCA12F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B0E4A6-A3A8-1042-BB3A-34D0D19D76B0}" type="datetime1">
              <a:rPr lang="el-GR" smtClean="0"/>
              <a:t>17/3/23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04B4548-0CCC-B57C-1BF7-0CD0C9529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CF6314E-3886-E3D9-7207-7427372C4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998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6D98F1-5FE9-2F9E-F416-86C450485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72E5314-E621-7AC4-81C6-8267DE35F2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4446871-1895-705B-B912-FDDA9103D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E127084-84B5-477E-1671-91F493F938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F11A71-757C-8E40-A98D-B19CB039A7E3}" type="datetime1">
              <a:rPr lang="el-GR" smtClean="0"/>
              <a:t>17/3/23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1F1C365-260C-DCCD-8C28-ADA0F4688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4DB12FC-25A1-0595-CA6C-20C946D97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572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Έλλειψη 10">
            <a:extLst>
              <a:ext uri="{FF2B5EF4-FFF2-40B4-BE49-F238E27FC236}">
                <a16:creationId xmlns:a16="http://schemas.microsoft.com/office/drawing/2014/main" id="{962D030F-9BF2-BFF4-2E07-E67327F514CE}"/>
              </a:ext>
            </a:extLst>
          </p:cNvPr>
          <p:cNvSpPr/>
          <p:nvPr userDrawn="1"/>
        </p:nvSpPr>
        <p:spPr>
          <a:xfrm>
            <a:off x="11415126" y="104033"/>
            <a:ext cx="736173" cy="702365"/>
          </a:xfrm>
          <a:prstGeom prst="ellipse">
            <a:avLst/>
          </a:prstGeom>
          <a:solidFill>
            <a:srgbClr val="46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bg1"/>
              </a:solidFill>
            </a:endParaRPr>
          </a:p>
        </p:txBody>
      </p:sp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D2AFBAD-BDE6-05F7-659F-BCB074E1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53C114A-62DE-E541-22C6-1EC6BB481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4853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6EB13A94-FE83-B388-3682-2FB8268787AC}"/>
              </a:ext>
            </a:extLst>
          </p:cNvPr>
          <p:cNvSpPr/>
          <p:nvPr userDrawn="1"/>
        </p:nvSpPr>
        <p:spPr>
          <a:xfrm>
            <a:off x="0" y="-2"/>
            <a:ext cx="12192000" cy="230189"/>
          </a:xfrm>
          <a:prstGeom prst="rect">
            <a:avLst/>
          </a:prstGeom>
          <a:solidFill>
            <a:srgbClr val="46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563C135A-9082-F895-5C2C-E68AD93DA23B}"/>
              </a:ext>
            </a:extLst>
          </p:cNvPr>
          <p:cNvSpPr/>
          <p:nvPr userDrawn="1"/>
        </p:nvSpPr>
        <p:spPr>
          <a:xfrm>
            <a:off x="0" y="6642000"/>
            <a:ext cx="12192000" cy="216000"/>
          </a:xfrm>
          <a:prstGeom prst="rect">
            <a:avLst/>
          </a:prstGeom>
          <a:solidFill>
            <a:srgbClr val="46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FA8CEE90-079A-F77E-E56C-F6E5CEBDC78C}"/>
              </a:ext>
            </a:extLst>
          </p:cNvPr>
          <p:cNvSpPr/>
          <p:nvPr userDrawn="1"/>
        </p:nvSpPr>
        <p:spPr>
          <a:xfrm rot="16200000">
            <a:off x="8763000" y="3321000"/>
            <a:ext cx="6642000" cy="216000"/>
          </a:xfrm>
          <a:prstGeom prst="rect">
            <a:avLst/>
          </a:prstGeom>
          <a:solidFill>
            <a:srgbClr val="46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A7E6A4C-4868-D8AC-1671-9ACFFE3C2676}"/>
              </a:ext>
            </a:extLst>
          </p:cNvPr>
          <p:cNvSpPr/>
          <p:nvPr userDrawn="1"/>
        </p:nvSpPr>
        <p:spPr>
          <a:xfrm rot="16200000">
            <a:off x="-3213000" y="3320999"/>
            <a:ext cx="6642000" cy="216000"/>
          </a:xfrm>
          <a:prstGeom prst="rect">
            <a:avLst/>
          </a:prstGeom>
          <a:solidFill>
            <a:srgbClr val="46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9219EEA-6156-6ADE-FB7A-862921D273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4425" y="272652"/>
            <a:ext cx="736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fld id="{B8C852D5-9053-6B46-82D8-E6AA6EC3EFAB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97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87B39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666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4666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6666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6666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6666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D22C02-5B05-1CA1-A1A0-99E246F1A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4156" y="2265911"/>
            <a:ext cx="10283687" cy="1822934"/>
          </a:xfrm>
        </p:spPr>
        <p:txBody>
          <a:bodyPr>
            <a:normAutofit/>
          </a:bodyPr>
          <a:lstStyle/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Διδακτική των </a:t>
            </a:r>
            <a:b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Φυσικών Επιστημών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FFEC003-AA34-39A8-B252-FBC68895B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688717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l-GR" sz="3000" dirty="0">
                <a:latin typeface="Calibri" panose="020F0502020204030204" pitchFamily="34" charset="0"/>
                <a:cs typeface="Calibri" panose="020F0502020204030204" pitchFamily="34" charset="0"/>
              </a:rPr>
              <a:t>Δρ. Πέικος Γιώργος</a:t>
            </a: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Εαρινό Εξάμηνο</a:t>
            </a: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Φλώρινα, 2023</a:t>
            </a:r>
          </a:p>
          <a:p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81C5766-AFA9-D672-FF85-48337FF00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</a:t>
            </a:fld>
            <a:endParaRPr lang="el-GR"/>
          </a:p>
        </p:txBody>
      </p:sp>
      <p:sp>
        <p:nvSpPr>
          <p:cNvPr id="15" name="Υπότιτλος 2">
            <a:extLst>
              <a:ext uri="{FF2B5EF4-FFF2-40B4-BE49-F238E27FC236}">
                <a16:creationId xmlns:a16="http://schemas.microsoft.com/office/drawing/2014/main" id="{BE6051D4-BAAD-E4C8-CFD9-1DD635EFFA1E}"/>
              </a:ext>
            </a:extLst>
          </p:cNvPr>
          <p:cNvSpPr txBox="1">
            <a:spLocks/>
          </p:cNvSpPr>
          <p:nvPr/>
        </p:nvSpPr>
        <p:spPr>
          <a:xfrm>
            <a:off x="1523999" y="513521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ΠΑΝΕΠΙΣΤΗΜΙΟ ΔΥΤΙΚΗΣ ΜΑΚΕΔΟΝΙΑΣ</a:t>
            </a: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ΣΧΟΛΗ ΚΟΙΝΩΝΙΚΩΝ ΚΑΙ ΑΝΘΡΩΠΙΣΤΙΚΩΝ ΣΠΟΥΔΩΝ</a:t>
            </a: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ΠΑΙΔΑΓΩΓΙΚΟ ΤΜΗΜΑ ΔΗΜΟΤΙΚΗΣ ΕΚΠΑΙΔΕΥΣΗΣ</a:t>
            </a:r>
          </a:p>
          <a:p>
            <a:endParaRPr lang="el-G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70D2F916-1166-42C3-27C2-2F92A6A8A38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372" y="416893"/>
            <a:ext cx="990627" cy="101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732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1ADF50D-297C-11F4-7364-63A57CAD4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10</a:t>
            </a:fld>
            <a:endParaRPr lang="el-GR"/>
          </a:p>
        </p:txBody>
      </p:sp>
      <p:graphicFrame>
        <p:nvGraphicFramePr>
          <p:cNvPr id="5" name="Πίνακας 10">
            <a:extLst>
              <a:ext uri="{FF2B5EF4-FFF2-40B4-BE49-F238E27FC236}">
                <a16:creationId xmlns:a16="http://schemas.microsoft.com/office/drawing/2014/main" id="{0EAD7891-2AA6-25E3-BE39-95AD092056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355795"/>
              </p:ext>
            </p:extLst>
          </p:nvPr>
        </p:nvGraphicFramePr>
        <p:xfrm>
          <a:off x="241717" y="85852"/>
          <a:ext cx="11708565" cy="6773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34799">
                  <a:extLst>
                    <a:ext uri="{9D8B030D-6E8A-4147-A177-3AD203B41FA5}">
                      <a16:colId xmlns:a16="http://schemas.microsoft.com/office/drawing/2014/main" val="1310683037"/>
                    </a:ext>
                  </a:extLst>
                </a:gridCol>
                <a:gridCol w="4454769">
                  <a:extLst>
                    <a:ext uri="{9D8B030D-6E8A-4147-A177-3AD203B41FA5}">
                      <a16:colId xmlns:a16="http://schemas.microsoft.com/office/drawing/2014/main" val="4253489539"/>
                    </a:ext>
                  </a:extLst>
                </a:gridCol>
                <a:gridCol w="3118997">
                  <a:extLst>
                    <a:ext uri="{9D8B030D-6E8A-4147-A177-3AD203B41FA5}">
                      <a16:colId xmlns:a16="http://schemas.microsoft.com/office/drawing/2014/main" val="2651691293"/>
                    </a:ext>
                  </a:extLst>
                </a:gridCol>
              </a:tblGrid>
              <a:tr h="32157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  <a:effectLst/>
                        </a:rPr>
                        <a:t>Στρατηγικές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</a:rPr>
                        <a:t>Αρχές αντίδρασης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46666D"/>
                          </a:solidFill>
                          <a:effectLst/>
                        </a:rPr>
                        <a:t>Φάσεις</a:t>
                      </a:r>
                      <a:endParaRPr lang="el-GR" sz="1800" b="1" dirty="0">
                        <a:solidFill>
                          <a:srgbClr val="46666D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878345"/>
                  </a:ext>
                </a:extLst>
              </a:tr>
              <a:tr h="46596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Σ1. Ο εκπαιδευτικός καλεί τους μαθητές να ανακαλέσουν γνώσεις κι εμπειρίες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1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εκφράζει τη συμφωνία του, με τις σωστές και τη διαφωνία του με τις λανθασμένες απαντήσεις των μαθητών 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Φ1. Ανάπτυξη προβληματισμού &amp; εξοικείωσης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053355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Σ2. Ο εκπαιδευτικός καλεί τους μαθητές να εκφράσουν τις απόψεις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2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υπονοεί τη συμφωνία του με τις σωστές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Φ2. Παρουσίαση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489520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Σ3. Ο εκπαιδευτικός καλεί τους μαθητές να αντιληφθούν την επιστημονική άποψη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3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κρατά ουδέτερη στάση σε όλες τις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Φ3. Επεξεργασία δεδομένων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528925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Σ4. Ο εκπαιδευτικός καλεί τους μαθητές να συσχετίσουν παρατηρήσεις μεταξύ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4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δίνει εξηγήσεις όταν οι μαθητές έχουν απορίες ή δεν απαντούν στις ερωτήσεις του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Φ4. Εξαγωγή συμπερασμάτων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030048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Σ5. Ο εκπαιδευτικός καλεί τους μαθητές να προβλέψουν/ελέγξουν τις προβλέψεις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5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Ο εκπαιδευτικός παραβλέπει τις απαντήσεις των μαθητών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Φ5. Ανάδειξη αρχικών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720214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Σ6. Ο εκπαιδευτικός καλεί τους μαθητές να σχεδιάσουν και να εκτελέσουν ένα πείραμα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6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Στις απαντήσεις των μαθητών, ο εκπαιδευτικός ζητά εξηγήσεις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Φ6. Δοκιμασία αρχικών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81226"/>
                  </a:ext>
                </a:extLst>
              </a:tr>
              <a:tr h="48690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Σ7. Ο εκπαιδευτικός καλεί τους μαθητές να συζητήσουν τα πειραματικά αποτελέσματα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ΑΑ</a:t>
                      </a:r>
                      <a:r>
                        <a:rPr lang="el-GR" sz="1800" baseline="-25000" dirty="0">
                          <a:solidFill>
                            <a:srgbClr val="46666D"/>
                          </a:solidFill>
                          <a:effectLst/>
                        </a:rPr>
                        <a:t>7</a:t>
                      </a: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 Όταν οι μαθητές δίνουν λανθασμένη απάντηση ή έχουν απορίες, ο εκπαιδευτικός προσπαθεί να αναδείξει τη σωστή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Φ7. Εφαρμογή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339339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Σ8. Ο εκπαιδευτικός καλεί τους μαθητές να αξιολογήσουν τα αποτελέσματα της μάθησής τους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Φ8. Ανασκόπηση των απόψεων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208797"/>
                  </a:ext>
                </a:extLst>
              </a:tr>
              <a:tr h="27840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46666D"/>
                          </a:solidFill>
                          <a:effectLst/>
                        </a:rPr>
                        <a:t>Φ9. Αξιολόγηση νέας γνώσης </a:t>
                      </a:r>
                      <a:endParaRPr lang="el-GR" sz="1800" dirty="0">
                        <a:solidFill>
                          <a:srgbClr val="46666D"/>
                        </a:solidFill>
                        <a:effectLst/>
                        <a:latin typeface="+mn-lt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1876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278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29C0DEA-F2B6-427D-9D00-EEC3C8B0A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11</a:t>
            </a:fld>
            <a:endParaRPr lang="el-GR"/>
          </a:p>
        </p:txBody>
      </p:sp>
      <p:sp>
        <p:nvSpPr>
          <p:cNvPr id="5" name="Υπότιτλος 2">
            <a:extLst>
              <a:ext uri="{FF2B5EF4-FFF2-40B4-BE49-F238E27FC236}">
                <a16:creationId xmlns:a16="http://schemas.microsoft.com/office/drawing/2014/main" id="{6AA5598A-1345-9676-C4DE-5C11AA6870C3}"/>
              </a:ext>
            </a:extLst>
          </p:cNvPr>
          <p:cNvSpPr txBox="1">
            <a:spLocks/>
          </p:cNvSpPr>
          <p:nvPr/>
        </p:nvSpPr>
        <p:spPr>
          <a:xfrm>
            <a:off x="908037" y="455214"/>
            <a:ext cx="10375923" cy="1094876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4800" b="1" dirty="0">
                <a:solidFill>
                  <a:schemeClr val="bg1"/>
                </a:solidFill>
              </a:rPr>
              <a:t>Σύνταξη μοντέλου διερεύνησης</a:t>
            </a: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4855D357-680A-8BA8-F69C-3D75804B0448}"/>
              </a:ext>
            </a:extLst>
          </p:cNvPr>
          <p:cNvGrpSpPr/>
          <p:nvPr/>
        </p:nvGrpSpPr>
        <p:grpSpPr>
          <a:xfrm>
            <a:off x="270625" y="1615489"/>
            <a:ext cx="11318702" cy="2730439"/>
            <a:chOff x="587571" y="1722597"/>
            <a:chExt cx="10622680" cy="2416961"/>
          </a:xfrm>
        </p:grpSpPr>
        <p:sp>
          <p:nvSpPr>
            <p:cNvPr id="6" name="Ορθογώνιο 5">
              <a:extLst>
                <a:ext uri="{FF2B5EF4-FFF2-40B4-BE49-F238E27FC236}">
                  <a16:creationId xmlns:a16="http://schemas.microsoft.com/office/drawing/2014/main" id="{BC26898A-670E-7BA4-403C-735E263A87ED}"/>
                </a:ext>
              </a:extLst>
            </p:cNvPr>
            <p:cNvSpPr/>
            <p:nvPr/>
          </p:nvSpPr>
          <p:spPr>
            <a:xfrm>
              <a:off x="587571" y="2092267"/>
              <a:ext cx="4573227" cy="82849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200" dirty="0">
                  <a:effectLst/>
                  <a:latin typeface="Calibri" panose="020F0502020204030204" pitchFamily="34" charset="0"/>
                </a:rPr>
                <a:t>Επεξεργασία δεδομένων</a:t>
              </a:r>
            </a:p>
          </p:txBody>
        </p:sp>
        <p:sp>
          <p:nvSpPr>
            <p:cNvPr id="7" name="Ορθογώνιο 6">
              <a:extLst>
                <a:ext uri="{FF2B5EF4-FFF2-40B4-BE49-F238E27FC236}">
                  <a16:creationId xmlns:a16="http://schemas.microsoft.com/office/drawing/2014/main" id="{505DD539-3771-77FE-183B-251D4DF2C437}"/>
                </a:ext>
              </a:extLst>
            </p:cNvPr>
            <p:cNvSpPr/>
            <p:nvPr/>
          </p:nvSpPr>
          <p:spPr>
            <a:xfrm>
              <a:off x="5516637" y="1722597"/>
              <a:ext cx="5693614" cy="2416961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l-GR" sz="2400" b="1" dirty="0">
                  <a:solidFill>
                    <a:schemeClr val="accent2"/>
                  </a:solidFill>
                  <a:effectLst/>
                  <a:latin typeface="Calibri" panose="020F0502020204030204" pitchFamily="34" charset="0"/>
                </a:rPr>
                <a:t>Δεδομένα: πληροφορίες από τα διδακτικά υλικά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l-GR" sz="2400" b="1" dirty="0">
                  <a:solidFill>
                    <a:schemeClr val="accent2"/>
                  </a:solidFill>
                  <a:effectLst/>
                  <a:latin typeface="Calibri" panose="020F0502020204030204" pitchFamily="34" charset="0"/>
                </a:rPr>
                <a:t>Κινητές/Ακίνητες εικόνες, φύλλα εργασίας, τρισδιάστατα αντικείμενα, Η.Υ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l-GR" sz="2400" b="1" dirty="0">
                  <a:solidFill>
                    <a:schemeClr val="accent2"/>
                  </a:solidFill>
                  <a:effectLst/>
                  <a:latin typeface="Calibri" panose="020F0502020204030204" pitchFamily="34" charset="0"/>
                </a:rPr>
                <a:t>Η γνώση είτε ανακαλύπτεται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l-GR" sz="2400" b="1" dirty="0">
                  <a:solidFill>
                    <a:schemeClr val="accent2"/>
                  </a:solidFill>
                  <a:effectLst/>
                  <a:latin typeface="Calibri" panose="020F0502020204030204" pitchFamily="34" charset="0"/>
                </a:rPr>
                <a:t>Είτε εξάγεται συμπερασματικά</a:t>
              </a:r>
            </a:p>
          </p:txBody>
        </p:sp>
      </p:grpSp>
      <p:sp>
        <p:nvSpPr>
          <p:cNvPr id="8" name="Κάτω βέλος 7">
            <a:extLst>
              <a:ext uri="{FF2B5EF4-FFF2-40B4-BE49-F238E27FC236}">
                <a16:creationId xmlns:a16="http://schemas.microsoft.com/office/drawing/2014/main" id="{F8A72EFC-FE53-D6AE-AB97-1A97E32E78BE}"/>
              </a:ext>
            </a:extLst>
          </p:cNvPr>
          <p:cNvSpPr/>
          <p:nvPr/>
        </p:nvSpPr>
        <p:spPr>
          <a:xfrm>
            <a:off x="2137046" y="3429000"/>
            <a:ext cx="1140031" cy="115190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1F649581-D979-C4B5-AC80-37493676EBF0}"/>
              </a:ext>
            </a:extLst>
          </p:cNvPr>
          <p:cNvGrpSpPr/>
          <p:nvPr/>
        </p:nvGrpSpPr>
        <p:grpSpPr>
          <a:xfrm>
            <a:off x="270625" y="4474878"/>
            <a:ext cx="11318701" cy="2110470"/>
            <a:chOff x="768089" y="2024267"/>
            <a:chExt cx="10111798" cy="1334365"/>
          </a:xfrm>
        </p:grpSpPr>
        <p:sp>
          <p:nvSpPr>
            <p:cNvPr id="14" name="Ορθογώνιο 13">
              <a:extLst>
                <a:ext uri="{FF2B5EF4-FFF2-40B4-BE49-F238E27FC236}">
                  <a16:creationId xmlns:a16="http://schemas.microsoft.com/office/drawing/2014/main" id="{040F8ABA-D79B-1EDB-E537-99309E0FFFAC}"/>
                </a:ext>
              </a:extLst>
            </p:cNvPr>
            <p:cNvSpPr/>
            <p:nvPr/>
          </p:nvSpPr>
          <p:spPr>
            <a:xfrm>
              <a:off x="768089" y="2328998"/>
              <a:ext cx="4353285" cy="5917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200" dirty="0"/>
                <a:t>Εφαρμογή της νέας γνώσης </a:t>
              </a:r>
            </a:p>
          </p:txBody>
        </p:sp>
        <p:sp>
          <p:nvSpPr>
            <p:cNvPr id="15" name="Ορθογώνιο 14">
              <a:extLst>
                <a:ext uri="{FF2B5EF4-FFF2-40B4-BE49-F238E27FC236}">
                  <a16:creationId xmlns:a16="http://schemas.microsoft.com/office/drawing/2014/main" id="{B027A788-5810-D3C9-8387-E43C68A2F69E}"/>
                </a:ext>
              </a:extLst>
            </p:cNvPr>
            <p:cNvSpPr/>
            <p:nvPr/>
          </p:nvSpPr>
          <p:spPr>
            <a:xfrm>
              <a:off x="5460099" y="2024267"/>
              <a:ext cx="5419788" cy="1334365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l-GR" sz="2400" b="1" dirty="0">
                  <a:solidFill>
                    <a:schemeClr val="accent2"/>
                  </a:solidFill>
                  <a:effectLst/>
                  <a:latin typeface="Calibri" panose="020F0502020204030204" pitchFamily="34" charset="0"/>
                </a:rPr>
                <a:t>Επανάληψη νόμων/ορισμών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l-GR" sz="2400" b="1" dirty="0">
                  <a:solidFill>
                    <a:schemeClr val="accent2"/>
                  </a:solidFill>
                  <a:effectLst/>
                  <a:latin typeface="Calibri" panose="020F0502020204030204" pitchFamily="34" charset="0"/>
                </a:rPr>
                <a:t>Να περιγράψουν ποιο παράδειγμα τους έκανε εντύπωση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l-GR" sz="2400" b="1" dirty="0">
                  <a:solidFill>
                    <a:schemeClr val="accent2"/>
                  </a:solidFill>
                  <a:effectLst/>
                  <a:latin typeface="Calibri" panose="020F0502020204030204" pitchFamily="34" charset="0"/>
                </a:rPr>
                <a:t>Να εξηγήσουν τη λειτουργία μιας μηχανής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l-GR" sz="2400" b="1" dirty="0">
                  <a:solidFill>
                    <a:schemeClr val="accent2"/>
                  </a:solidFill>
                  <a:effectLst/>
                  <a:latin typeface="Calibri" panose="020F0502020204030204" pitchFamily="34" charset="0"/>
                </a:rPr>
                <a:t>Να εξηγήσουν μια σχέση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45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29C0DEA-F2B6-427D-9D00-EEC3C8B0A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12</a:t>
            </a:fld>
            <a:endParaRPr lang="el-GR"/>
          </a:p>
        </p:txBody>
      </p:sp>
      <p:sp>
        <p:nvSpPr>
          <p:cNvPr id="5" name="Υπότιτλος 2">
            <a:extLst>
              <a:ext uri="{FF2B5EF4-FFF2-40B4-BE49-F238E27FC236}">
                <a16:creationId xmlns:a16="http://schemas.microsoft.com/office/drawing/2014/main" id="{6AA5598A-1345-9676-C4DE-5C11AA6870C3}"/>
              </a:ext>
            </a:extLst>
          </p:cNvPr>
          <p:cNvSpPr txBox="1">
            <a:spLocks/>
          </p:cNvSpPr>
          <p:nvPr/>
        </p:nvSpPr>
        <p:spPr>
          <a:xfrm>
            <a:off x="908037" y="455214"/>
            <a:ext cx="10375923" cy="700329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4800" b="1" dirty="0">
                <a:solidFill>
                  <a:schemeClr val="bg1"/>
                </a:solidFill>
              </a:rPr>
              <a:t>Στρατηγικές  μοντέλου διερεύνησης</a:t>
            </a: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BC26898A-670E-7BA4-403C-735E263A87ED}"/>
              </a:ext>
            </a:extLst>
          </p:cNvPr>
          <p:cNvSpPr/>
          <p:nvPr/>
        </p:nvSpPr>
        <p:spPr>
          <a:xfrm>
            <a:off x="270625" y="1615489"/>
            <a:ext cx="4872875" cy="9359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/>
              <a:t>Δεξιότητες</a:t>
            </a:r>
            <a:endParaRPr lang="el-GR" sz="32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5A9BDA3C-F230-F987-E7DB-D4C760A2F848}"/>
              </a:ext>
            </a:extLst>
          </p:cNvPr>
          <p:cNvSpPr/>
          <p:nvPr/>
        </p:nvSpPr>
        <p:spPr>
          <a:xfrm>
            <a:off x="270625" y="2770586"/>
            <a:ext cx="4872875" cy="36449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•"/>
              <a:defRPr/>
            </a:pPr>
            <a:r>
              <a:rPr lang="el-GR" sz="2800" dirty="0">
                <a:solidFill>
                  <a:schemeClr val="bg1"/>
                </a:solidFill>
              </a:rPr>
              <a:t>Παρατηρούν </a:t>
            </a:r>
          </a:p>
          <a:p>
            <a:pPr algn="ctr">
              <a:buFontTx/>
              <a:buChar char="•"/>
              <a:defRPr/>
            </a:pPr>
            <a:r>
              <a:rPr lang="el-GR" sz="2800" dirty="0">
                <a:solidFill>
                  <a:schemeClr val="bg1"/>
                </a:solidFill>
              </a:rPr>
              <a:t>Προβλέπουν </a:t>
            </a:r>
          </a:p>
          <a:p>
            <a:pPr algn="ctr">
              <a:buFontTx/>
              <a:buChar char="•"/>
              <a:defRPr/>
            </a:pPr>
            <a:r>
              <a:rPr lang="el-GR" sz="2800" dirty="0">
                <a:solidFill>
                  <a:schemeClr val="bg1"/>
                </a:solidFill>
              </a:rPr>
              <a:t>Ελέγχουν τις προβλέψεις τους</a:t>
            </a:r>
          </a:p>
          <a:p>
            <a:pPr algn="ctr">
              <a:buFontTx/>
              <a:buChar char="•"/>
              <a:defRPr/>
            </a:pPr>
            <a:r>
              <a:rPr lang="el-GR" sz="2800" dirty="0">
                <a:solidFill>
                  <a:schemeClr val="bg1"/>
                </a:solidFill>
              </a:rPr>
              <a:t>Κάνουν μετρήσεις</a:t>
            </a:r>
          </a:p>
          <a:p>
            <a:pPr algn="ctr">
              <a:buFontTx/>
              <a:buChar char="•"/>
              <a:defRPr/>
            </a:pPr>
            <a:r>
              <a:rPr lang="el-GR" sz="2800" dirty="0">
                <a:solidFill>
                  <a:schemeClr val="bg1"/>
                </a:solidFill>
              </a:rPr>
              <a:t>Καταγράφουν </a:t>
            </a:r>
          </a:p>
          <a:p>
            <a:pPr algn="ctr">
              <a:buFontTx/>
              <a:buChar char="•"/>
              <a:defRPr/>
            </a:pPr>
            <a:r>
              <a:rPr lang="el-GR" sz="2800" dirty="0">
                <a:solidFill>
                  <a:schemeClr val="bg1"/>
                </a:solidFill>
              </a:rPr>
              <a:t>Συγκρίνουν</a:t>
            </a:r>
          </a:p>
          <a:p>
            <a:pPr algn="ctr">
              <a:buFontTx/>
              <a:buChar char="•"/>
              <a:defRPr/>
            </a:pPr>
            <a:r>
              <a:rPr lang="el-GR" sz="2800" dirty="0">
                <a:solidFill>
                  <a:schemeClr val="bg1"/>
                </a:solidFill>
              </a:rPr>
              <a:t>Συσχετίζουν δεδομένα </a:t>
            </a:r>
          </a:p>
          <a:p>
            <a:pPr algn="ctr">
              <a:buFontTx/>
              <a:buChar char="•"/>
              <a:defRPr/>
            </a:pPr>
            <a:r>
              <a:rPr lang="el-GR" sz="2800" dirty="0">
                <a:solidFill>
                  <a:schemeClr val="bg1"/>
                </a:solidFill>
              </a:rPr>
              <a:t>Βγάζουν συμπεράσματα</a:t>
            </a:r>
            <a:endParaRPr lang="el-GR" sz="2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C729D54C-7200-2920-2E7A-4E8F6E7B8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3622" y="1476375"/>
            <a:ext cx="6307753" cy="830997"/>
          </a:xfrm>
          <a:prstGeom prst="rect">
            <a:avLst/>
          </a:prstGeom>
          <a:solidFill>
            <a:srgbClr val="46666D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l-GR" sz="2400" dirty="0">
                <a:solidFill>
                  <a:schemeClr val="bg1"/>
                </a:solidFill>
              </a:rPr>
              <a:t>Τι νομίζετε ότι θα γίνει η θερμοκρασία </a:t>
            </a:r>
          </a:p>
          <a:p>
            <a:pPr algn="ctr"/>
            <a:r>
              <a:rPr lang="el-GR" sz="2400" dirty="0">
                <a:solidFill>
                  <a:schemeClr val="bg1"/>
                </a:solidFill>
              </a:rPr>
              <a:t>της λάμπας αν είναι αναμμένη για μερικά λεπτά;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0B4288CF-F0C4-2C61-874E-8D98B28A3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9786" y="2520156"/>
            <a:ext cx="6291587" cy="830997"/>
          </a:xfrm>
          <a:prstGeom prst="rect">
            <a:avLst/>
          </a:prstGeom>
          <a:solidFill>
            <a:srgbClr val="46666D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sz="2400" dirty="0">
                <a:solidFill>
                  <a:schemeClr val="bg1"/>
                </a:solidFill>
              </a:rPr>
              <a:t>Τι κοινό αποτέλεσμα επιφέρουν στα σώματα </a:t>
            </a:r>
          </a:p>
          <a:p>
            <a:pPr algn="ctr"/>
            <a:r>
              <a:rPr lang="el-GR" sz="2400" dirty="0">
                <a:solidFill>
                  <a:schemeClr val="bg1"/>
                </a:solidFill>
              </a:rPr>
              <a:t>ο ήλιος και ο άνεμος;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FD8E018A-6172-1426-8662-C88053158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9787" y="3589426"/>
            <a:ext cx="6291588" cy="461665"/>
          </a:xfrm>
          <a:prstGeom prst="rect">
            <a:avLst/>
          </a:prstGeom>
          <a:solidFill>
            <a:srgbClr val="46666D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sz="2400" dirty="0">
                <a:solidFill>
                  <a:schemeClr val="bg1"/>
                </a:solidFill>
              </a:rPr>
              <a:t>Τι τιμές παίρνει το ελατήριο;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B0E70878-F1B6-D85C-A36C-90D0EB7A1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3621" y="4362328"/>
            <a:ext cx="6307751" cy="830997"/>
          </a:xfrm>
          <a:prstGeom prst="rect">
            <a:avLst/>
          </a:prstGeom>
          <a:solidFill>
            <a:srgbClr val="46666D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sz="2400" dirty="0">
                <a:solidFill>
                  <a:schemeClr val="bg1"/>
                </a:solidFill>
              </a:rPr>
              <a:t>Διαβάστε τις οδηγίες στο φύλλο εργασίας </a:t>
            </a:r>
          </a:p>
          <a:p>
            <a:pPr algn="ctr"/>
            <a:r>
              <a:rPr lang="el-GR" sz="2400" dirty="0">
                <a:solidFill>
                  <a:schemeClr val="bg1"/>
                </a:solidFill>
              </a:rPr>
              <a:t>και πείτε μου εάν δεν καταλαβαίνετε κάτι</a:t>
            </a: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C58493D2-BA63-6847-D1C3-166327AC0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9787" y="5504562"/>
            <a:ext cx="6291585" cy="830997"/>
          </a:xfrm>
          <a:prstGeom prst="rect">
            <a:avLst/>
          </a:prstGeom>
          <a:solidFill>
            <a:srgbClr val="46666D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sz="2400" dirty="0">
                <a:solidFill>
                  <a:schemeClr val="bg1"/>
                </a:solidFill>
              </a:rPr>
              <a:t>Υπάρχει κανένα παιδί που μέτρησε κάποια</a:t>
            </a:r>
          </a:p>
          <a:p>
            <a:pPr algn="ctr"/>
            <a:r>
              <a:rPr lang="el-GR" sz="2400" dirty="0">
                <a:solidFill>
                  <a:schemeClr val="bg1"/>
                </a:solidFill>
              </a:rPr>
              <a:t>άλλη θερμοκρασία;</a:t>
            </a:r>
          </a:p>
        </p:txBody>
      </p:sp>
    </p:spTree>
    <p:extLst>
      <p:ext uri="{BB962C8B-B14F-4D97-AF65-F5344CB8AC3E}">
        <p14:creationId xmlns:p14="http://schemas.microsoft.com/office/powerpoint/2010/main" val="226315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29C0DEA-F2B6-427D-9D00-EEC3C8B0A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13</a:t>
            </a:fld>
            <a:endParaRPr lang="el-GR"/>
          </a:p>
        </p:txBody>
      </p:sp>
      <p:sp>
        <p:nvSpPr>
          <p:cNvPr id="5" name="Υπότιτλος 2">
            <a:extLst>
              <a:ext uri="{FF2B5EF4-FFF2-40B4-BE49-F238E27FC236}">
                <a16:creationId xmlns:a16="http://schemas.microsoft.com/office/drawing/2014/main" id="{6AA5598A-1345-9676-C4DE-5C11AA6870C3}"/>
              </a:ext>
            </a:extLst>
          </p:cNvPr>
          <p:cNvSpPr txBox="1">
            <a:spLocks/>
          </p:cNvSpPr>
          <p:nvPr/>
        </p:nvSpPr>
        <p:spPr>
          <a:xfrm>
            <a:off x="908037" y="455214"/>
            <a:ext cx="10375923" cy="700329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4800" b="1" dirty="0">
                <a:solidFill>
                  <a:schemeClr val="bg1"/>
                </a:solidFill>
              </a:rPr>
              <a:t>Εκμάθηση δεξιοτήτων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5A9BDA3C-F230-F987-E7DB-D4C760A2F848}"/>
              </a:ext>
            </a:extLst>
          </p:cNvPr>
          <p:cNvSpPr/>
          <p:nvPr/>
        </p:nvSpPr>
        <p:spPr>
          <a:xfrm>
            <a:off x="440112" y="1333500"/>
            <a:ext cx="11311775" cy="506928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l-GR" sz="3600" dirty="0">
                <a:latin typeface="Calibri" panose="020F0502020204030204" pitchFamily="34" charset="0"/>
              </a:rPr>
              <a:t>Οι μαθητές/</a:t>
            </a:r>
            <a:r>
              <a:rPr lang="el-GR" sz="3600" dirty="0" err="1">
                <a:latin typeface="Calibri" panose="020F0502020204030204" pitchFamily="34" charset="0"/>
              </a:rPr>
              <a:t>τριες</a:t>
            </a:r>
            <a:r>
              <a:rPr lang="el-GR" sz="3600" dirty="0">
                <a:latin typeface="Calibri" panose="020F0502020204030204" pitchFamily="34" charset="0"/>
              </a:rPr>
              <a:t> να:</a:t>
            </a:r>
          </a:p>
          <a:p>
            <a:pPr>
              <a:defRPr/>
            </a:pPr>
            <a:endParaRPr lang="el-GR" sz="3600" dirty="0">
              <a:effectLst/>
              <a:latin typeface="Calibri" panose="020F0502020204030204" pitchFamily="34" charset="0"/>
            </a:endParaRPr>
          </a:p>
          <a:p>
            <a:pPr>
              <a:defRPr/>
            </a:pPr>
            <a:r>
              <a:rPr lang="el-GR" sz="3600" dirty="0">
                <a:effectLst/>
                <a:latin typeface="Calibri" panose="020F0502020204030204" pitchFamily="34" charset="0"/>
              </a:rPr>
              <a:t>παρατηρούν, περιγράφουν, συγκεντρώνουν δεδομένα, συγκρίνουν, κατηγοριοποιούν, αναλύουν δεδομένα, μετρούν, θέτουν ερωτήσεις, απεικονίζουν με διαφορετικούς τρόπους, διακρίνουν σχέσεις, διευκρινίζουν, σχεδιάζουν πειράματα, εμπλέκονται σε συζητήσεις…..</a:t>
            </a:r>
          </a:p>
        </p:txBody>
      </p:sp>
    </p:spTree>
    <p:extLst>
      <p:ext uri="{BB962C8B-B14F-4D97-AF65-F5344CB8AC3E}">
        <p14:creationId xmlns:p14="http://schemas.microsoft.com/office/powerpoint/2010/main" val="3273291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007F0FC-5B39-4EC7-D14A-238CFF759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14</a:t>
            </a:fld>
            <a:endParaRPr lang="el-GR"/>
          </a:p>
        </p:txBody>
      </p:sp>
      <p:sp>
        <p:nvSpPr>
          <p:cNvPr id="5" name="Oval 2">
            <a:extLst>
              <a:ext uri="{FF2B5EF4-FFF2-40B4-BE49-F238E27FC236}">
                <a16:creationId xmlns:a16="http://schemas.microsoft.com/office/drawing/2014/main" id="{50EA040B-EFBE-3E92-EB0D-B58731493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488552"/>
            <a:ext cx="8913813" cy="6192837"/>
          </a:xfrm>
          <a:prstGeom prst="ellipse">
            <a:avLst/>
          </a:prstGeom>
          <a:solidFill>
            <a:srgbClr val="46666D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l-GR"/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9D8128E1-DD93-6D2C-474A-C64513734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180827"/>
            <a:ext cx="4824413" cy="266382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l-GR" dirty="0"/>
          </a:p>
        </p:txBody>
      </p:sp>
      <p:sp>
        <p:nvSpPr>
          <p:cNvPr id="7" name="Oval 4">
            <a:extLst>
              <a:ext uri="{FF2B5EF4-FFF2-40B4-BE49-F238E27FC236}">
                <a16:creationId xmlns:a16="http://schemas.microsoft.com/office/drawing/2014/main" id="{0E3FF302-FA04-00FF-82DD-2E3D23576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75" y="3061889"/>
            <a:ext cx="1441450" cy="901700"/>
          </a:xfrm>
          <a:prstGeom prst="ellipse">
            <a:avLst/>
          </a:prstGeom>
          <a:solidFill>
            <a:srgbClr val="46666D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l-G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428CDE0-9F16-BF93-E451-161F35A3271F}"/>
              </a:ext>
            </a:extLst>
          </p:cNvPr>
          <p:cNvSpPr txBox="1">
            <a:spLocks/>
          </p:cNvSpPr>
          <p:nvPr/>
        </p:nvSpPr>
        <p:spPr>
          <a:xfrm>
            <a:off x="2036763" y="272652"/>
            <a:ext cx="8066087" cy="4318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400" b="1" dirty="0">
                <a:solidFill>
                  <a:schemeClr val="bg1"/>
                </a:solidFill>
                <a:latin typeface="Arial" charset="0"/>
              </a:rPr>
              <a:t>Ο ΚΥΚΛΟΣ ΤΗΣ ΔΙΕΡΕΥΝΗΣΗΣ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105B1A7-42FB-CDB6-8234-920E82113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9388" y="3314302"/>
            <a:ext cx="1620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 sz="2000" b="1" dirty="0">
                <a:solidFill>
                  <a:schemeClr val="bg1"/>
                </a:solidFill>
                <a:latin typeface="+mn-lt"/>
              </a:rPr>
              <a:t>Διερεύνηση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222728B6-ED53-6173-43E0-14EECFAC8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75" y="2576114"/>
            <a:ext cx="169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Wondering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73D519CA-E95A-C431-47D0-5F03B9740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2763" y="3328589"/>
            <a:ext cx="1693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Collecting data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41DD24A9-EA1B-6372-6000-BE7D3747A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75" y="4160439"/>
            <a:ext cx="169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Studying  data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88576FA9-6124-027F-638E-9B101CF15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50" y="3192064"/>
            <a:ext cx="1693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Making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Connections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Line 11">
            <a:extLst>
              <a:ext uri="{FF2B5EF4-FFF2-40B4-BE49-F238E27FC236}">
                <a16:creationId xmlns:a16="http://schemas.microsoft.com/office/drawing/2014/main" id="{161F9530-5442-E5EE-C95A-2019602AEE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75425" y="1136252"/>
            <a:ext cx="3240088" cy="20161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5" name="Line 12">
            <a:extLst>
              <a:ext uri="{FF2B5EF4-FFF2-40B4-BE49-F238E27FC236}">
                <a16:creationId xmlns:a16="http://schemas.microsoft.com/office/drawing/2014/main" id="{C86E7054-825C-EBAB-9AD3-7AAD99F141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6863" y="3800077"/>
            <a:ext cx="3024187" cy="223361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6" name="Line 13">
            <a:extLst>
              <a:ext uri="{FF2B5EF4-FFF2-40B4-BE49-F238E27FC236}">
                <a16:creationId xmlns:a16="http://schemas.microsoft.com/office/drawing/2014/main" id="{B43A8689-CB73-9417-3565-AB4A21D725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41588" y="3800077"/>
            <a:ext cx="3024187" cy="244951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7" name="Line 14">
            <a:extLst>
              <a:ext uri="{FF2B5EF4-FFF2-40B4-BE49-F238E27FC236}">
                <a16:creationId xmlns:a16="http://schemas.microsoft.com/office/drawing/2014/main" id="{905CB7ED-11C5-BDA0-7625-519A48FA9C8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25688" y="1209277"/>
            <a:ext cx="3240087" cy="19431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94A6445A-03BA-20C3-8C9D-EC349B88D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25" y="1136252"/>
            <a:ext cx="493236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Exploring, Sustaining Curiosity,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Noting Discrepant Events, Planning Investigations,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Challenging Ideas, …..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9D8C1BF5-1533-1EF0-7912-32EB01BC453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996112" y="3053952"/>
            <a:ext cx="43926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Observing, Naming, Identifying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Measuring, Recording, Representing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Seeking Information, …..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1C7E2C0A-1A41-47D7-D108-9E53E40B3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8" y="5098652"/>
            <a:ext cx="493236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Predicting, Analyzing, Testing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Classifying,  Graphing, Identifying Errors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Evaluating Alternative Solutions, …….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8D8C22ED-3B6A-F7EB-09F6-E8A7090A7AA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0688" y="3330177"/>
            <a:ext cx="472598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Deciding, Summarizing, Communicating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Demonstrating, Revising, Developing models,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Offering Evidence,  …….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687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2E2BEEB-7E75-F392-FF1F-D13FBE379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15</a:t>
            </a:fld>
            <a:endParaRPr lang="el-G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EF93C8-C714-0E1F-F2BE-7C81D3B7D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339" y="1676500"/>
            <a:ext cx="10524527" cy="39703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l-GR" sz="3600" dirty="0">
                <a:solidFill>
                  <a:srgbClr val="46666D"/>
                </a:solidFill>
              </a:rPr>
              <a:t>Στις απαντήσεις των μ., ο/η εκ. ζητά εξηγήσεις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l-GR" sz="3600" dirty="0">
                <a:solidFill>
                  <a:srgbClr val="46666D"/>
                </a:solidFill>
              </a:rPr>
              <a:t>Όταν οι μ. δίνουν λανθασμένη απάντηση ή έχουν απορίες, ο/η εκ. προσπαθεί να αναδείξει τη σωστή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l-GR" sz="3600" dirty="0">
                <a:solidFill>
                  <a:srgbClr val="46666D"/>
                </a:solidFill>
              </a:rPr>
              <a:t>Ο/Η εκ. κρατά ουδέτερη στάση σε όλες τις απαντήσεις των μ.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l-GR" sz="3600" dirty="0">
                <a:solidFill>
                  <a:srgbClr val="46666D"/>
                </a:solidFill>
              </a:rPr>
              <a:t>Ο/Η εκ. εκφράζει τη συμφωνία του/της, με τις σωστές απαντήσεις των μ. </a:t>
            </a:r>
          </a:p>
        </p:txBody>
      </p:sp>
      <p:sp>
        <p:nvSpPr>
          <p:cNvPr id="7" name="Υπότιτλος 2">
            <a:extLst>
              <a:ext uri="{FF2B5EF4-FFF2-40B4-BE49-F238E27FC236}">
                <a16:creationId xmlns:a16="http://schemas.microsoft.com/office/drawing/2014/main" id="{F71375AC-277D-8B6E-4821-65A72BA0025E}"/>
              </a:ext>
            </a:extLst>
          </p:cNvPr>
          <p:cNvSpPr txBox="1">
            <a:spLocks/>
          </p:cNvSpPr>
          <p:nvPr/>
        </p:nvSpPr>
        <p:spPr>
          <a:xfrm>
            <a:off x="4071358" y="460674"/>
            <a:ext cx="4553353" cy="584775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4000" b="1" dirty="0">
                <a:solidFill>
                  <a:schemeClr val="bg1"/>
                </a:solidFill>
              </a:rPr>
              <a:t>ΑΡΧΕΣ ΑΝΤΙΔΡΑΣΗΣ</a:t>
            </a:r>
          </a:p>
        </p:txBody>
      </p:sp>
    </p:spTree>
    <p:extLst>
      <p:ext uri="{BB962C8B-B14F-4D97-AF65-F5344CB8AC3E}">
        <p14:creationId xmlns:p14="http://schemas.microsoft.com/office/powerpoint/2010/main" val="179045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2E2BEEB-7E75-F392-FF1F-D13FBE379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16</a:t>
            </a:fld>
            <a:endParaRPr lang="el-GR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8FAA34E-A65D-2263-DBCB-C853DF944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7682" y="2210046"/>
            <a:ext cx="7516635" cy="317009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Κατανόηση Ιδιοτήτων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Σχέσεων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Χαρακτηριστικών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Εφαρμογών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l-GR" sz="4000" dirty="0">
                <a:solidFill>
                  <a:schemeClr val="bg1"/>
                </a:solidFill>
                <a:latin typeface="Arial" charset="0"/>
                <a:sym typeface="Wingdings" pitchFamily="2" charset="2"/>
              </a:rPr>
              <a:t>Εκμάθηση Δεξιοτήτων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82EA394-C882-BD47-B03F-F51C1D5DB57C}"/>
              </a:ext>
            </a:extLst>
          </p:cNvPr>
          <p:cNvSpPr txBox="1">
            <a:spLocks/>
          </p:cNvSpPr>
          <p:nvPr/>
        </p:nvSpPr>
        <p:spPr>
          <a:xfrm>
            <a:off x="887505" y="778694"/>
            <a:ext cx="10851777" cy="760717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4000" b="1" dirty="0">
                <a:solidFill>
                  <a:schemeClr val="bg1"/>
                </a:solidFill>
              </a:rPr>
              <a:t>ΕΠΙΘΥΜΗΤΑ ΑΠΟΤΕΛΕΣΜΑΤΑ ΤΗΣ ΔΙΕΡΕΥΝΗΣΗΣ</a:t>
            </a:r>
          </a:p>
        </p:txBody>
      </p:sp>
    </p:spTree>
    <p:extLst>
      <p:ext uri="{BB962C8B-B14F-4D97-AF65-F5344CB8AC3E}">
        <p14:creationId xmlns:p14="http://schemas.microsoft.com/office/powerpoint/2010/main" val="3938269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53BF6B0-B11C-8B36-6FA8-BA57B4D3F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17</a:t>
            </a:fld>
            <a:endParaRPr lang="el-GR"/>
          </a:p>
        </p:txBody>
      </p:sp>
      <p:pic>
        <p:nvPicPr>
          <p:cNvPr id="5" name="Picture 4" descr="erg_99_143-p25-2">
            <a:extLst>
              <a:ext uri="{FF2B5EF4-FFF2-40B4-BE49-F238E27FC236}">
                <a16:creationId xmlns:a16="http://schemas.microsoft.com/office/drawing/2014/main" id="{78B4B95B-8788-CAB5-1DAD-C3D28B7D9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8650" y="493761"/>
            <a:ext cx="3548063" cy="240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A717834C-0A73-4712-DE32-856C10EA1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105" y="2921564"/>
            <a:ext cx="2143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2000" b="1" dirty="0">
                <a:solidFill>
                  <a:srgbClr val="46666D"/>
                </a:solidFill>
                <a:latin typeface="Calibri" pitchFamily="34" charset="0"/>
              </a:rPr>
              <a:t>Μαγνήτης,  Ε’, 123</a:t>
            </a:r>
          </a:p>
        </p:txBody>
      </p:sp>
      <p:pic>
        <p:nvPicPr>
          <p:cNvPr id="7" name="Picture 6" descr="erg_152_201-p30-3">
            <a:extLst>
              <a:ext uri="{FF2B5EF4-FFF2-40B4-BE49-F238E27FC236}">
                <a16:creationId xmlns:a16="http://schemas.microsoft.com/office/drawing/2014/main" id="{6A3DBB0D-5B99-2A64-5E2A-90485959D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4018" y="1218898"/>
            <a:ext cx="2497996" cy="3604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7">
            <a:extLst>
              <a:ext uri="{FF2B5EF4-FFF2-40B4-BE49-F238E27FC236}">
                <a16:creationId xmlns:a16="http://schemas.microsoft.com/office/drawing/2014/main" id="{54DD7B0C-FBCD-9506-CEFF-796001FFF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4018" y="5024748"/>
            <a:ext cx="26691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2000" b="1" dirty="0">
                <a:solidFill>
                  <a:srgbClr val="46666D"/>
                </a:solidFill>
                <a:latin typeface="Calibri" pitchFamily="34" charset="0"/>
              </a:rPr>
              <a:t>Παράγοντες που </a:t>
            </a:r>
            <a:endParaRPr lang="en-US" sz="2000" b="1" dirty="0">
              <a:solidFill>
                <a:srgbClr val="46666D"/>
              </a:solidFill>
              <a:latin typeface="Calibri" pitchFamily="34" charset="0"/>
            </a:endParaRPr>
          </a:p>
          <a:p>
            <a:pPr algn="ctr"/>
            <a:r>
              <a:rPr lang="el-GR" sz="2000" b="1" dirty="0">
                <a:solidFill>
                  <a:srgbClr val="46666D"/>
                </a:solidFill>
                <a:latin typeface="Calibri" pitchFamily="34" charset="0"/>
              </a:rPr>
              <a:t>επηρεάζουν την τριβή, </a:t>
            </a:r>
          </a:p>
          <a:p>
            <a:pPr algn="ctr"/>
            <a:r>
              <a:rPr lang="el-GR" sz="2000" b="1" dirty="0">
                <a:solidFill>
                  <a:srgbClr val="46666D"/>
                </a:solidFill>
                <a:latin typeface="Calibri" pitchFamily="34" charset="0"/>
              </a:rPr>
              <a:t>Ε’, 181</a:t>
            </a:r>
          </a:p>
        </p:txBody>
      </p:sp>
      <p:pic>
        <p:nvPicPr>
          <p:cNvPr id="9" name="3 - Θέση περιεχομένου" descr="H:\DCIM\101NCD60\DSC_0421.JPG">
            <a:extLst>
              <a:ext uri="{FF2B5EF4-FFF2-40B4-BE49-F238E27FC236}">
                <a16:creationId xmlns:a16="http://schemas.microsoft.com/office/drawing/2014/main" id="{AF0E493D-5DF4-B8DC-8490-13CC6D874E3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 cstate="print"/>
          <a:srcRect l="3474"/>
          <a:stretch>
            <a:fillRect/>
          </a:stretch>
        </p:blipFill>
        <p:spPr bwMode="auto">
          <a:xfrm>
            <a:off x="1495655" y="3536327"/>
            <a:ext cx="2952328" cy="23042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9 - TextBox">
            <a:extLst>
              <a:ext uri="{FF2B5EF4-FFF2-40B4-BE49-F238E27FC236}">
                <a16:creationId xmlns:a16="http://schemas.microsoft.com/office/drawing/2014/main" id="{94C791ED-D13A-ACB5-19DA-4F000ABA4C19}"/>
              </a:ext>
            </a:extLst>
          </p:cNvPr>
          <p:cNvSpPr txBox="1"/>
          <p:nvPr/>
        </p:nvSpPr>
        <p:spPr>
          <a:xfrm>
            <a:off x="2056728" y="5933533"/>
            <a:ext cx="18301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b="1" dirty="0">
                <a:solidFill>
                  <a:srgbClr val="46666D"/>
                </a:solidFill>
              </a:rPr>
              <a:t>Αιολική ενέργεια</a:t>
            </a:r>
          </a:p>
          <a:p>
            <a:pPr algn="ctr"/>
            <a:r>
              <a:rPr lang="el-GR" b="1" dirty="0">
                <a:solidFill>
                  <a:srgbClr val="46666D"/>
                </a:solidFill>
              </a:rPr>
              <a:t>Αιολική Πάρκο</a:t>
            </a:r>
          </a:p>
        </p:txBody>
      </p:sp>
    </p:spTree>
    <p:extLst>
      <p:ext uri="{BB962C8B-B14F-4D97-AF65-F5344CB8AC3E}">
        <p14:creationId xmlns:p14="http://schemas.microsoft.com/office/powerpoint/2010/main" val="3217281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51C393D-3EE7-9ABC-9310-1DE2D15F9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18</a:t>
            </a:fld>
            <a:endParaRPr lang="el-GR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580E2FFA-5510-58AA-143A-EB19D5CCC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956" y="3014265"/>
            <a:ext cx="2232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600" b="1">
                <a:solidFill>
                  <a:srgbClr val="46666D"/>
                </a:solidFill>
              </a:rPr>
              <a:t>Ο διακόπτης, Ε’, 116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C96BD7E9-AF57-FF83-5B97-CBF622221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731" y="3158727"/>
            <a:ext cx="1930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600" b="1">
                <a:solidFill>
                  <a:srgbClr val="46666D"/>
                </a:solidFill>
              </a:rPr>
              <a:t>Ο διακόπτης,  Ε’, 116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A1F970EE-2D60-2770-9197-A9503C6D2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93" y="6220223"/>
            <a:ext cx="2808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600" b="1" dirty="0">
                <a:solidFill>
                  <a:srgbClr val="46666D"/>
                </a:solidFill>
              </a:rPr>
              <a:t>Αγωγοί &amp; Μονωτές, Ε’, 112</a:t>
            </a:r>
          </a:p>
        </p:txBody>
      </p:sp>
      <p:pic>
        <p:nvPicPr>
          <p:cNvPr id="8" name="Picture 5" descr="erg_101_151-p16-4">
            <a:extLst>
              <a:ext uri="{FF2B5EF4-FFF2-40B4-BE49-F238E27FC236}">
                <a16:creationId xmlns:a16="http://schemas.microsoft.com/office/drawing/2014/main" id="{1D6A2E0E-373A-EF27-FDBF-7AFFA9DB8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1619" y="566340"/>
            <a:ext cx="2735262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erg_101_151-p16-3">
            <a:extLst>
              <a:ext uri="{FF2B5EF4-FFF2-40B4-BE49-F238E27FC236}">
                <a16:creationId xmlns:a16="http://schemas.microsoft.com/office/drawing/2014/main" id="{AC8A5B84-CFBB-E60A-8D97-CC8B54A2A3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3006" y="637777"/>
            <a:ext cx="2879725" cy="230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erg_101_151-p12-3">
            <a:extLst>
              <a:ext uri="{FF2B5EF4-FFF2-40B4-BE49-F238E27FC236}">
                <a16:creationId xmlns:a16="http://schemas.microsoft.com/office/drawing/2014/main" id="{D818578B-CFBE-1D89-FF4C-8086857D3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00619" y="3734990"/>
            <a:ext cx="2925762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93624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BA334F-30CC-AA19-DEE0-2CD3FAF31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Γνωστικά Περιεχόμενα της Φυσικής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78454D4-39DB-9D92-5BEA-DEDED801F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Χαρακτηριστικά &amp; αιτίες τρόπου δόμησης των νησιωτικών πόλεων</a:t>
            </a:r>
          </a:p>
          <a:p>
            <a:r>
              <a:rPr lang="el-GR" sz="3600" dirty="0"/>
              <a:t>Κατασκευή Ανεμόμετρου</a:t>
            </a:r>
          </a:p>
          <a:p>
            <a:r>
              <a:rPr lang="el-GR" sz="3600" dirty="0"/>
              <a:t>Ιδιότητες των μειγμάτων</a:t>
            </a:r>
          </a:p>
          <a:p>
            <a:r>
              <a:rPr lang="el-GR" sz="3600" dirty="0"/>
              <a:t>Πετρώματα/Ορυκτά/Ιδιότητες</a:t>
            </a:r>
          </a:p>
          <a:p>
            <a:r>
              <a:rPr lang="el-GR" sz="3600" dirty="0"/>
              <a:t>Διάκριση οξέων-βάσεων</a:t>
            </a:r>
          </a:p>
          <a:p>
            <a:r>
              <a:rPr lang="el-GR" sz="3600" dirty="0"/>
              <a:t>Εντοπισμός Αιολικού Πάρκου Φλώρινας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73C5079-6D6B-BC2A-2515-F4D1DF5B9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2603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81C5766-AFA9-D672-FF85-48337FF00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2</a:t>
            </a:fld>
            <a:endParaRPr lang="el-GR"/>
          </a:p>
        </p:txBody>
      </p:sp>
      <p:sp>
        <p:nvSpPr>
          <p:cNvPr id="15" name="Υπότιτλος 2">
            <a:extLst>
              <a:ext uri="{FF2B5EF4-FFF2-40B4-BE49-F238E27FC236}">
                <a16:creationId xmlns:a16="http://schemas.microsoft.com/office/drawing/2014/main" id="{BE6051D4-BAAD-E4C8-CFD9-1DD635EFFA1E}"/>
              </a:ext>
            </a:extLst>
          </p:cNvPr>
          <p:cNvSpPr txBox="1">
            <a:spLocks/>
          </p:cNvSpPr>
          <p:nvPr/>
        </p:nvSpPr>
        <p:spPr>
          <a:xfrm>
            <a:off x="1523999" y="513521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46666D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ΠΑΝΕΠΙΣΤΗΜΙΟ ΔΥΤΙΚΗΣ ΜΑΚΕΔΟΝΙΑΣ</a:t>
            </a: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ΣΧΟΛΗ ΚΟΙΝΩΝΙΚΩΝ ΚΑΙ ΑΝΘΡΩΠΙΣΤΙΚΩΝ ΣΠΟΥΔΩΝ</a:t>
            </a:r>
          </a:p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ΠΑΙΔΑΓΩΓΙΚΟ ΤΜΗΜΑ ΔΗΜΟΤΙΚΗΣ ΕΚΠΑΙΔΕΥΣΗΣ</a:t>
            </a:r>
          </a:p>
          <a:p>
            <a:endParaRPr lang="el-G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70D2F916-1166-42C3-27C2-2F92A6A8A38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372" y="416893"/>
            <a:ext cx="990627" cy="1015709"/>
          </a:xfrm>
          <a:prstGeom prst="rect">
            <a:avLst/>
          </a:prstGeom>
        </p:spPr>
      </p:pic>
      <p:sp>
        <p:nvSpPr>
          <p:cNvPr id="9" name="Υπότιτλος 2">
            <a:extLst>
              <a:ext uri="{FF2B5EF4-FFF2-40B4-BE49-F238E27FC236}">
                <a16:creationId xmlns:a16="http://schemas.microsoft.com/office/drawing/2014/main" id="{163C945C-E4D9-8FC2-BDAA-A268CFD86E22}"/>
              </a:ext>
            </a:extLst>
          </p:cNvPr>
          <p:cNvSpPr txBox="1">
            <a:spLocks/>
          </p:cNvSpPr>
          <p:nvPr/>
        </p:nvSpPr>
        <p:spPr>
          <a:xfrm>
            <a:off x="191344" y="5425398"/>
            <a:ext cx="11809312" cy="10157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l-GR" sz="2800" i="1" dirty="0">
                <a:solidFill>
                  <a:srgbClr val="46666D"/>
                </a:solidFill>
              </a:rPr>
              <a:t>Οι διαφάνειες </a:t>
            </a:r>
            <a:r>
              <a:rPr lang="el-GR" i="1" dirty="0">
                <a:solidFill>
                  <a:srgbClr val="46666D"/>
                </a:solidFill>
              </a:rPr>
              <a:t>βασίζονται στο εκπαιδευτικό υλικό που έχει αναρτηθεί από </a:t>
            </a:r>
            <a:r>
              <a:rPr lang="el-GR" sz="2800" i="1" dirty="0">
                <a:solidFill>
                  <a:srgbClr val="46666D"/>
                </a:solidFill>
              </a:rPr>
              <a:t>την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l-GR" sz="2800" i="1" dirty="0" err="1">
                <a:solidFill>
                  <a:srgbClr val="46666D"/>
                </a:solidFill>
              </a:rPr>
              <a:t>Καθ</a:t>
            </a:r>
            <a:r>
              <a:rPr lang="el-GR" sz="2800" i="1" dirty="0">
                <a:solidFill>
                  <a:srgbClr val="46666D"/>
                </a:solidFill>
              </a:rPr>
              <a:t>. Άννα </a:t>
            </a:r>
            <a:r>
              <a:rPr lang="el-GR" sz="2800" i="1" dirty="0" err="1">
                <a:solidFill>
                  <a:srgbClr val="46666D"/>
                </a:solidFill>
              </a:rPr>
              <a:t>Σπύρτου</a:t>
            </a:r>
            <a:r>
              <a:rPr lang="el-GR" sz="2800" i="1" dirty="0">
                <a:solidFill>
                  <a:srgbClr val="46666D"/>
                </a:solidFill>
              </a:rPr>
              <a:t> στο </a:t>
            </a:r>
            <a:r>
              <a:rPr lang="en-US" sz="2800" i="1" dirty="0" err="1">
                <a:solidFill>
                  <a:srgbClr val="46666D"/>
                </a:solidFill>
              </a:rPr>
              <a:t>eclas</a:t>
            </a:r>
            <a:r>
              <a:rPr lang="en-US" i="1" dirty="0" err="1">
                <a:solidFill>
                  <a:srgbClr val="46666D"/>
                </a:solidFill>
              </a:rPr>
              <a:t>s</a:t>
            </a:r>
            <a:r>
              <a:rPr lang="en-US" i="1" dirty="0">
                <a:solidFill>
                  <a:srgbClr val="46666D"/>
                </a:solidFill>
              </a:rPr>
              <a:t> </a:t>
            </a:r>
            <a:r>
              <a:rPr lang="el-GR" i="1" dirty="0">
                <a:solidFill>
                  <a:srgbClr val="46666D"/>
                </a:solidFill>
              </a:rPr>
              <a:t>του </a:t>
            </a:r>
            <a:r>
              <a:rPr lang="el-GR" i="1" dirty="0" err="1">
                <a:solidFill>
                  <a:srgbClr val="46666D"/>
                </a:solidFill>
              </a:rPr>
              <a:t>χειμερινο</a:t>
            </a:r>
            <a:r>
              <a:rPr lang="en-US" i="1" dirty="0" err="1">
                <a:solidFill>
                  <a:srgbClr val="46666D"/>
                </a:solidFill>
              </a:rPr>
              <a:t>ύ</a:t>
            </a:r>
            <a:r>
              <a:rPr lang="el-GR" i="1" dirty="0">
                <a:solidFill>
                  <a:srgbClr val="46666D"/>
                </a:solidFill>
              </a:rPr>
              <a:t> εξαμήνου </a:t>
            </a:r>
            <a:r>
              <a:rPr lang="en-US" i="1" dirty="0">
                <a:solidFill>
                  <a:srgbClr val="46666D"/>
                </a:solidFill>
              </a:rPr>
              <a:t>2022</a:t>
            </a:r>
            <a:r>
              <a:rPr lang="el-GR" i="1" dirty="0">
                <a:solidFill>
                  <a:srgbClr val="46666D"/>
                </a:solidFill>
              </a:rPr>
              <a:t>-2023</a:t>
            </a:r>
            <a:endParaRPr lang="el-GR" sz="2800" i="1" dirty="0">
              <a:solidFill>
                <a:srgbClr val="46666D"/>
              </a:solidFill>
            </a:endParaRPr>
          </a:p>
        </p:txBody>
      </p:sp>
      <p:sp>
        <p:nvSpPr>
          <p:cNvPr id="10" name="Υπότιτλος 2">
            <a:extLst>
              <a:ext uri="{FF2B5EF4-FFF2-40B4-BE49-F238E27FC236}">
                <a16:creationId xmlns:a16="http://schemas.microsoft.com/office/drawing/2014/main" id="{7C6745D3-6248-0B08-2A12-2F597945AA4F}"/>
              </a:ext>
            </a:extLst>
          </p:cNvPr>
          <p:cNvSpPr txBox="1">
            <a:spLocks/>
          </p:cNvSpPr>
          <p:nvPr/>
        </p:nvSpPr>
        <p:spPr>
          <a:xfrm>
            <a:off x="1265287" y="2574446"/>
            <a:ext cx="9661425" cy="1983266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6000" b="1" dirty="0">
                <a:solidFill>
                  <a:schemeClr val="bg1"/>
                </a:solidFill>
              </a:rPr>
              <a:t>Διερευνητικό Μοντέλο</a:t>
            </a:r>
          </a:p>
        </p:txBody>
      </p:sp>
    </p:spTree>
    <p:extLst>
      <p:ext uri="{BB962C8B-B14F-4D97-AF65-F5344CB8AC3E}">
        <p14:creationId xmlns:p14="http://schemas.microsoft.com/office/powerpoint/2010/main" val="1582763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BA334F-30CC-AA19-DEE0-2CD3FAF31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Γνωστικά Περιεχόμενα της Φυσικής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78454D4-39DB-9D92-5BEA-DEDED801F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530"/>
            <a:ext cx="10515600" cy="629894"/>
          </a:xfrm>
        </p:spPr>
        <p:txBody>
          <a:bodyPr>
            <a:normAutofit/>
          </a:bodyPr>
          <a:lstStyle/>
          <a:p>
            <a:r>
              <a:rPr lang="el-GR" sz="3600" dirty="0"/>
              <a:t>Πυκνότητα και Πλεύση-Βύθιση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73C5079-6D6B-BC2A-2515-F4D1DF5B9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20</a:t>
            </a:fld>
            <a:endParaRPr lang="el-GR"/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EA192E43-AAAA-09CE-70B8-6B232E44328E}"/>
              </a:ext>
            </a:extLst>
          </p:cNvPr>
          <p:cNvGrpSpPr>
            <a:grpSpLocks/>
          </p:cNvGrpSpPr>
          <p:nvPr/>
        </p:nvGrpSpPr>
        <p:grpSpPr bwMode="auto">
          <a:xfrm>
            <a:off x="2113056" y="2362550"/>
            <a:ext cx="3671888" cy="3548880"/>
            <a:chOff x="204" y="527"/>
            <a:chExt cx="3811" cy="3438"/>
          </a:xfrm>
        </p:grpSpPr>
        <p:pic>
          <p:nvPicPr>
            <p:cNvPr id="6" name="Picture 8">
              <a:extLst>
                <a:ext uri="{FF2B5EF4-FFF2-40B4-BE49-F238E27FC236}">
                  <a16:creationId xmlns:a16="http://schemas.microsoft.com/office/drawing/2014/main" id="{6ADF9F3C-B75F-02C7-FD47-875CCD2575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4" y="527"/>
              <a:ext cx="3811" cy="29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2DEC548A-AA4D-AC57-1AAB-7DB001D6A3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3607"/>
              <a:ext cx="1065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46666D"/>
                  </a:solidFill>
                  <a:latin typeface="Arial" charset="0"/>
                  <a:cs typeface="Arial" charset="0"/>
                </a:rPr>
                <a:t>1</a:t>
              </a:r>
              <a:r>
                <a:rPr lang="en-US" b="1" baseline="30000" dirty="0">
                  <a:solidFill>
                    <a:srgbClr val="46666D"/>
                  </a:solidFill>
                  <a:latin typeface="Arial" charset="0"/>
                  <a:cs typeface="Arial" charset="0"/>
                </a:rPr>
                <a:t>st</a:t>
              </a:r>
              <a:r>
                <a:rPr lang="en-US" b="1" dirty="0">
                  <a:solidFill>
                    <a:srgbClr val="46666D"/>
                  </a:solidFill>
                  <a:latin typeface="Arial" charset="0"/>
                  <a:cs typeface="Arial" charset="0"/>
                </a:rPr>
                <a:t> level</a:t>
              </a:r>
              <a:endParaRPr lang="el-GR" b="1" dirty="0">
                <a:solidFill>
                  <a:srgbClr val="46666D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8" name="Group 10">
            <a:extLst>
              <a:ext uri="{FF2B5EF4-FFF2-40B4-BE49-F238E27FC236}">
                <a16:creationId xmlns:a16="http://schemas.microsoft.com/office/drawing/2014/main" id="{BB4F7A43-C3CA-D485-1888-A504FE8EF082}"/>
              </a:ext>
            </a:extLst>
          </p:cNvPr>
          <p:cNvGrpSpPr>
            <a:grpSpLocks/>
          </p:cNvGrpSpPr>
          <p:nvPr/>
        </p:nvGrpSpPr>
        <p:grpSpPr bwMode="auto">
          <a:xfrm>
            <a:off x="6407058" y="2362550"/>
            <a:ext cx="3680159" cy="3290877"/>
            <a:chOff x="975" y="572"/>
            <a:chExt cx="3675" cy="3661"/>
          </a:xfrm>
        </p:grpSpPr>
        <p:pic>
          <p:nvPicPr>
            <p:cNvPr id="9" name="Picture 11">
              <a:extLst>
                <a:ext uri="{FF2B5EF4-FFF2-40B4-BE49-F238E27FC236}">
                  <a16:creationId xmlns:a16="http://schemas.microsoft.com/office/drawing/2014/main" id="{CC75353B-09FE-7A3E-7003-5E2110380E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75" y="572"/>
              <a:ext cx="3675" cy="3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 Box 12">
              <a:extLst>
                <a:ext uri="{FF2B5EF4-FFF2-40B4-BE49-F238E27FC236}">
                  <a16:creationId xmlns:a16="http://schemas.microsoft.com/office/drawing/2014/main" id="{4E161A21-E503-29AE-2CD4-F7880457E3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5" y="3822"/>
              <a:ext cx="1078" cy="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46666D"/>
                  </a:solidFill>
                  <a:latin typeface="Arial" charset="0"/>
                  <a:cs typeface="Arial" charset="0"/>
                </a:rPr>
                <a:t>2</a:t>
              </a:r>
              <a:r>
                <a:rPr lang="en-US" b="1" baseline="30000" dirty="0">
                  <a:solidFill>
                    <a:srgbClr val="46666D"/>
                  </a:solidFill>
                  <a:latin typeface="Arial" charset="0"/>
                  <a:cs typeface="Arial" charset="0"/>
                </a:rPr>
                <a:t>nd</a:t>
              </a:r>
              <a:r>
                <a:rPr lang="en-US" b="1" dirty="0">
                  <a:solidFill>
                    <a:srgbClr val="46666D"/>
                  </a:solidFill>
                  <a:latin typeface="Arial" charset="0"/>
                  <a:cs typeface="Arial" charset="0"/>
                </a:rPr>
                <a:t> level</a:t>
              </a:r>
              <a:endParaRPr lang="el-GR" b="1" dirty="0">
                <a:solidFill>
                  <a:srgbClr val="46666D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059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9AD5B7-A10D-0FA6-C7B5-65AB22412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72652"/>
            <a:ext cx="10515600" cy="549274"/>
          </a:xfrm>
        </p:spPr>
        <p:txBody>
          <a:bodyPr>
            <a:normAutofit fontScale="90000"/>
          </a:bodyPr>
          <a:lstStyle/>
          <a:p>
            <a:r>
              <a:rPr lang="el-GR" sz="4400" b="1" dirty="0"/>
              <a:t>Αξιολόγηση στη διερευνητική μάθηση</a:t>
            </a:r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19B9F88-058F-C02D-E67A-3A6E3527F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21</a:t>
            </a:fld>
            <a:endParaRPr lang="el-GR"/>
          </a:p>
        </p:txBody>
      </p:sp>
      <p:graphicFrame>
        <p:nvGraphicFramePr>
          <p:cNvPr id="6" name="Group 3">
            <a:extLst>
              <a:ext uri="{FF2B5EF4-FFF2-40B4-BE49-F238E27FC236}">
                <a16:creationId xmlns:a16="http://schemas.microsoft.com/office/drawing/2014/main" id="{364B48D7-8759-5DDE-8240-49E7CF6CE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617660"/>
              </p:ext>
            </p:extLst>
          </p:nvPr>
        </p:nvGraphicFramePr>
        <p:xfrm>
          <a:off x="321048" y="914400"/>
          <a:ext cx="11549903" cy="575462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9680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9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11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Προ-πειραματικών δραστηριοτήτων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1   2   3   4   5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66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Οι μ. αναφέρουν εμπειρίες τους πάνω στις οποίες σχεδιάζουν τις υποθέσεις τους;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Οι μ. διαμορφώνουν ερωτήσεις που θα τους βοηθήσουν στην εκτέλεση των πειραμάτων τους;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Οι μ. μπορούν να προβλέψουν τις διαδικασίες εκείνες που θα τους βοηθήσουν για να συγκεντρώσουν τις απαραίτητες πληροφορίες από τη δραστηριότητά τους;</a:t>
                      </a: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l-GR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66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Κατά τις πειραματικές δραστηριότητες</a:t>
                      </a:r>
                      <a:endParaRPr kumimoji="0" lang="en-US" sz="2400" b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Βοήθησαν οι μ. στην προετοιμασία των πειραματικών υλικών;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Προέβλεψαν οι μαθητές την εξέλιξη &amp; το αποτέλεσμα της δραστηριότητας (φαινόμενο);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Φάνηκε οι μ. να καταλαβαίνουν το περιεχόμενο καθώς εκτελούν τις δραστηριότητες;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Συγκέντρωσαν οι μ. τα δεδομένα που χρειάζονται για την εξαγωγή των αποτελεσμάτων;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Συνεργάστηκαν ως μέλη μιας εργαστηριακής ομάδας;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Οι μ. δημιούργησαν ένα σωστό γράφημα,….;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Έμαθαν οι μ. να μετατρέπουν δεδομένα από μια μορφή σε άλλη? (πίνακας, γράφημα…)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Αναγνώρισαν αντιφάσεις, ανωμαλίες;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Μπόρεσαν να δώσουν εξηγήσεις για απρόσμενες εξελίξεις/δεδομένα;</a:t>
                      </a: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l-GR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66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Μετά τις πειραματικές δραστηριότητες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Συμμετείχαν ενεργά στη διατύπωση/κατασκευή αναφορών, </a:t>
                      </a:r>
                      <a:r>
                        <a:rPr kumimoji="0" lang="el-GR" sz="16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πόστερ</a:t>
                      </a:r>
                      <a:r>
                        <a:rPr kumimoji="0" lang="el-GR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l-GR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Μπορούν να γράψουν με ακρίβεια και σαφήνεια τα ευρήματά τους;</a:t>
                      </a: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l-GR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66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94203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131DC41-E0F4-F28C-EBD5-4066F1643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22</a:t>
            </a:fld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06128273-FC88-30C3-C5BE-BC2C2E58E4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410" y="455214"/>
            <a:ext cx="10527179" cy="5630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440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E4A6D4-C1F3-3AB8-A53B-BA583A38E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825" y="309872"/>
            <a:ext cx="10515600" cy="814318"/>
          </a:xfrm>
        </p:spPr>
        <p:txBody>
          <a:bodyPr/>
          <a:lstStyle/>
          <a:p>
            <a:r>
              <a:rPr lang="el-GR" dirty="0"/>
              <a:t>Μελέτη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8A81553-0EEB-88DA-2D14-0BE7222EE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23</a:t>
            </a:fld>
            <a:endParaRPr lang="el-G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05C3B3-FA1F-2AC1-BAA1-ADDA277AC422}"/>
              </a:ext>
            </a:extLst>
          </p:cNvPr>
          <p:cNvSpPr txBox="1"/>
          <p:nvPr/>
        </p:nvSpPr>
        <p:spPr>
          <a:xfrm>
            <a:off x="646139" y="1147237"/>
            <a:ext cx="10940971" cy="338554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rgbClr val="46666D"/>
                </a:solidFill>
              </a:rPr>
              <a:t>Να μελετήσετε από τις Σημειώσεις στο </a:t>
            </a:r>
            <a:r>
              <a:rPr lang="en-US" sz="2800" b="1" dirty="0" err="1">
                <a:solidFill>
                  <a:srgbClr val="46666D"/>
                </a:solidFill>
              </a:rPr>
              <a:t>eclass</a:t>
            </a:r>
            <a:r>
              <a:rPr lang="el-GR" sz="2800" b="1" dirty="0">
                <a:solidFill>
                  <a:srgbClr val="46666D"/>
                </a:solidFill>
              </a:rPr>
              <a:t> ό,τι σχετίζεται με το Διερευνητικό Μοντέλο, τις σχετικές Φάσεις, Στρατηγικές και Αρχές Αντίδρασης, με οδηγό τις διαφάνειες του μαθήματος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b="1" dirty="0">
              <a:solidFill>
                <a:srgbClr val="46666D"/>
              </a:solidFill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rgbClr val="46666D"/>
                </a:solidFill>
              </a:rPr>
              <a:t>Για την ενότητα ΥΛΙΚΑ ΣΩΜΑΤΑ και συγκεκριμένα για τον «Όγκο», θα θέσετε στόχους και θα δημιουργήσετε ένα ΠΑΩΔ με βάση το μοντέλο της διερεύνησης, (Τάξη, 1 διδακτική ώρα)</a:t>
            </a:r>
          </a:p>
          <a:p>
            <a:endParaRPr lang="el-GR" b="1" dirty="0">
              <a:solidFill>
                <a:srgbClr val="46666D"/>
              </a:solidFill>
              <a:effectLst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EF2CED46-8A60-5603-9FFC-9A77A4667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750" y="4355812"/>
            <a:ext cx="11502354" cy="19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870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B8654E0-EFA4-4895-C3B8-A15E10E28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3</a:t>
            </a:fld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FFACF0-4DC6-619E-319A-0B5DE5ED89A5}"/>
              </a:ext>
            </a:extLst>
          </p:cNvPr>
          <p:cNvSpPr txBox="1"/>
          <p:nvPr/>
        </p:nvSpPr>
        <p:spPr>
          <a:xfrm>
            <a:off x="556364" y="292377"/>
            <a:ext cx="11079272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el-GR" sz="4400" b="1" i="1" dirty="0">
                <a:solidFill>
                  <a:schemeClr val="accent2">
                    <a:lumMod val="75000"/>
                  </a:schemeClr>
                </a:solidFill>
                <a:effectLst/>
              </a:rPr>
              <a:t>«Ακούω και ξεχνώ, βλέπω και θυμάμαι, κάνω και καταλαβαίνω» </a:t>
            </a:r>
            <a:r>
              <a:rPr lang="el-GR" sz="4400" i="1" dirty="0">
                <a:solidFill>
                  <a:srgbClr val="46666D"/>
                </a:solidFill>
                <a:effectLst/>
              </a:rPr>
              <a:t>(Κομφούκιος)</a:t>
            </a:r>
            <a:endParaRPr lang="en-GB" sz="4400" b="1" i="1" dirty="0">
              <a:solidFill>
                <a:srgbClr val="46666D"/>
              </a:solidFill>
              <a:effectLst/>
            </a:endParaRPr>
          </a:p>
          <a:p>
            <a:pPr>
              <a:buFont typeface="Arial" charset="0"/>
              <a:buNone/>
            </a:pPr>
            <a:endParaRPr lang="el-GR" sz="4400" b="1" i="1" dirty="0">
              <a:solidFill>
                <a:srgbClr val="46666D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l-GR" sz="4400" b="1" i="1" dirty="0" err="1">
                <a:solidFill>
                  <a:srgbClr val="46666D"/>
                </a:solidFill>
                <a:effectLst/>
              </a:rPr>
              <a:t>Μαθητοκεντρική</a:t>
            </a:r>
            <a:r>
              <a:rPr lang="el-GR" sz="4400" b="1" i="1" dirty="0">
                <a:solidFill>
                  <a:srgbClr val="46666D"/>
                </a:solidFill>
                <a:effectLst/>
              </a:rPr>
              <a:t>  προσέγγιση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b="1" i="1" dirty="0">
                <a:solidFill>
                  <a:srgbClr val="46666D"/>
                </a:solidFill>
                <a:effectLst/>
              </a:rPr>
              <a:t>learn science by doing science</a:t>
            </a:r>
            <a:endParaRPr lang="el-GR" sz="4400" b="1" i="1" dirty="0">
              <a:solidFill>
                <a:srgbClr val="46666D"/>
              </a:solidFill>
              <a:effectLst/>
            </a:endParaRPr>
          </a:p>
          <a:p>
            <a:pPr>
              <a:buFont typeface="Arial" charset="0"/>
              <a:buNone/>
            </a:pPr>
            <a:endParaRPr lang="el-GR" sz="4400" b="1" i="1" dirty="0">
              <a:solidFill>
                <a:srgbClr val="46666D"/>
              </a:solidFill>
            </a:endParaRPr>
          </a:p>
          <a:p>
            <a:pPr>
              <a:buFont typeface="Arial" charset="0"/>
              <a:buNone/>
            </a:pPr>
            <a:endParaRPr lang="el-GR" sz="4400" b="1" i="1" dirty="0">
              <a:solidFill>
                <a:srgbClr val="46666D"/>
              </a:solidFill>
            </a:endParaRPr>
          </a:p>
          <a:p>
            <a:pPr>
              <a:buFont typeface="Arial" charset="0"/>
              <a:buNone/>
            </a:pPr>
            <a:endParaRPr lang="en-GB" sz="4400" b="1" i="1" dirty="0">
              <a:solidFill>
                <a:srgbClr val="46666D"/>
              </a:solidFill>
              <a:effectLst/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043B1D6F-FB41-2955-6BC3-BBFDB3484EBC}"/>
              </a:ext>
            </a:extLst>
          </p:cNvPr>
          <p:cNvSpPr/>
          <p:nvPr/>
        </p:nvSpPr>
        <p:spPr>
          <a:xfrm>
            <a:off x="1318505" y="5801577"/>
            <a:ext cx="2796002" cy="72106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chemeClr val="accent2"/>
                </a:solidFill>
                <a:latin typeface="Calibri" panose="020F0502020204030204" pitchFamily="34" charset="0"/>
              </a:rPr>
              <a:t>Εμπειρία</a:t>
            </a:r>
            <a:endParaRPr lang="el-GR" sz="3200" b="1" dirty="0">
              <a:solidFill>
                <a:schemeClr val="accent2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Έλλειψη 5">
            <a:extLst>
              <a:ext uri="{FF2B5EF4-FFF2-40B4-BE49-F238E27FC236}">
                <a16:creationId xmlns:a16="http://schemas.microsoft.com/office/drawing/2014/main" id="{7B119FC7-A90C-9839-66B2-06FFCF1AEEA6}"/>
              </a:ext>
            </a:extLst>
          </p:cNvPr>
          <p:cNvSpPr/>
          <p:nvPr/>
        </p:nvSpPr>
        <p:spPr>
          <a:xfrm>
            <a:off x="1127027" y="3991568"/>
            <a:ext cx="4862099" cy="1481385"/>
          </a:xfrm>
          <a:prstGeom prst="ellipse">
            <a:avLst/>
          </a:prstGeom>
          <a:solidFill>
            <a:schemeClr val="accent2">
              <a:lumMod val="75000"/>
              <a:alpha val="84000"/>
            </a:schemeClr>
          </a:solidFill>
          <a:ln>
            <a:solidFill>
              <a:srgbClr val="4666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/>
              <a:t>Εμπλοκή σε πειραματικές δραστηριότητες</a:t>
            </a:r>
          </a:p>
        </p:txBody>
      </p:sp>
      <p:sp>
        <p:nvSpPr>
          <p:cNvPr id="8" name="Έλλειψη 7">
            <a:extLst>
              <a:ext uri="{FF2B5EF4-FFF2-40B4-BE49-F238E27FC236}">
                <a16:creationId xmlns:a16="http://schemas.microsoft.com/office/drawing/2014/main" id="{347FBD01-EFDC-7307-E5E1-AECE5957A4B7}"/>
              </a:ext>
            </a:extLst>
          </p:cNvPr>
          <p:cNvSpPr/>
          <p:nvPr/>
        </p:nvSpPr>
        <p:spPr>
          <a:xfrm>
            <a:off x="5289244" y="3991568"/>
            <a:ext cx="4862099" cy="1481385"/>
          </a:xfrm>
          <a:prstGeom prst="ellipse">
            <a:avLst/>
          </a:prstGeom>
          <a:solidFill>
            <a:schemeClr val="accent2">
              <a:lumMod val="75000"/>
              <a:alpha val="63717"/>
            </a:schemeClr>
          </a:solidFill>
          <a:ln>
            <a:solidFill>
              <a:srgbClr val="4666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/>
              <a:t>Συζήτηση</a:t>
            </a: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C11B5653-9832-F752-E4CA-086AF0065BC2}"/>
              </a:ext>
            </a:extLst>
          </p:cNvPr>
          <p:cNvSpPr/>
          <p:nvPr/>
        </p:nvSpPr>
        <p:spPr>
          <a:xfrm>
            <a:off x="4330446" y="5801577"/>
            <a:ext cx="2796002" cy="72106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chemeClr val="accent2"/>
                </a:solidFill>
                <a:latin typeface="Calibri" panose="020F0502020204030204" pitchFamily="34" charset="0"/>
              </a:rPr>
              <a:t>Γνώσεις</a:t>
            </a:r>
            <a:endParaRPr lang="el-GR" sz="3200" b="1" dirty="0">
              <a:solidFill>
                <a:schemeClr val="accent2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3D103C32-450B-618A-1869-D10CFA0DFC0A}"/>
              </a:ext>
            </a:extLst>
          </p:cNvPr>
          <p:cNvSpPr/>
          <p:nvPr/>
        </p:nvSpPr>
        <p:spPr>
          <a:xfrm>
            <a:off x="7342387" y="5801577"/>
            <a:ext cx="2796002" cy="72106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chemeClr val="accent2"/>
                </a:solidFill>
                <a:latin typeface="Calibri" panose="020F0502020204030204" pitchFamily="34" charset="0"/>
              </a:rPr>
              <a:t>Δεξιότητες</a:t>
            </a:r>
            <a:endParaRPr lang="el-GR" sz="3200" b="1" dirty="0">
              <a:solidFill>
                <a:schemeClr val="accent2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117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29C0DEA-F2B6-427D-9D00-EEC3C8B0A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4</a:t>
            </a:fld>
            <a:endParaRPr lang="el-GR"/>
          </a:p>
        </p:txBody>
      </p:sp>
      <p:sp>
        <p:nvSpPr>
          <p:cNvPr id="5" name="Υπότιτλος 2">
            <a:extLst>
              <a:ext uri="{FF2B5EF4-FFF2-40B4-BE49-F238E27FC236}">
                <a16:creationId xmlns:a16="http://schemas.microsoft.com/office/drawing/2014/main" id="{6AA5598A-1345-9676-C4DE-5C11AA6870C3}"/>
              </a:ext>
            </a:extLst>
          </p:cNvPr>
          <p:cNvSpPr txBox="1">
            <a:spLocks/>
          </p:cNvSpPr>
          <p:nvPr/>
        </p:nvSpPr>
        <p:spPr>
          <a:xfrm>
            <a:off x="364602" y="490120"/>
            <a:ext cx="9506203" cy="669626"/>
          </a:xfrm>
          <a:prstGeom prst="rect">
            <a:avLst/>
          </a:prstGeom>
          <a:solidFill>
            <a:srgbClr val="46666D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4000" b="1" dirty="0">
                <a:solidFill>
                  <a:schemeClr val="bg1"/>
                </a:solidFill>
              </a:rPr>
              <a:t>Το εξελισσόμενο συνεχές της διερεύνησης</a:t>
            </a:r>
          </a:p>
        </p:txBody>
      </p:sp>
      <p:graphicFrame>
        <p:nvGraphicFramePr>
          <p:cNvPr id="2" name="Διάγραμμα 1">
            <a:extLst>
              <a:ext uri="{FF2B5EF4-FFF2-40B4-BE49-F238E27FC236}">
                <a16:creationId xmlns:a16="http://schemas.microsoft.com/office/drawing/2014/main" id="{60977C38-E334-2288-AE47-3FA282F406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039108"/>
              </p:ext>
            </p:extLst>
          </p:nvPr>
        </p:nvGraphicFramePr>
        <p:xfrm>
          <a:off x="270626" y="744919"/>
          <a:ext cx="11650748" cy="3633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Ευθύγραμμο βέλος σύνδεσης 5">
            <a:extLst>
              <a:ext uri="{FF2B5EF4-FFF2-40B4-BE49-F238E27FC236}">
                <a16:creationId xmlns:a16="http://schemas.microsoft.com/office/drawing/2014/main" id="{AFEFA454-D2E4-BB13-43BD-CEBFD8F0CA64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1215333" y="3330502"/>
            <a:ext cx="1378160" cy="1303163"/>
          </a:xfrm>
          <a:prstGeom prst="straightConnector1">
            <a:avLst/>
          </a:prstGeom>
          <a:ln w="76200">
            <a:solidFill>
              <a:srgbClr val="46666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62394CFB-ECFE-852F-A236-CFA2B7207755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2593493" y="3330502"/>
            <a:ext cx="1449617" cy="1303163"/>
          </a:xfrm>
          <a:prstGeom prst="straightConnector1">
            <a:avLst/>
          </a:prstGeom>
          <a:ln w="76200">
            <a:solidFill>
              <a:srgbClr val="46666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Έλλειψη 10">
            <a:extLst>
              <a:ext uri="{FF2B5EF4-FFF2-40B4-BE49-F238E27FC236}">
                <a16:creationId xmlns:a16="http://schemas.microsoft.com/office/drawing/2014/main" id="{167E4D42-739B-16B5-F4D5-10BA87CBA771}"/>
              </a:ext>
            </a:extLst>
          </p:cNvPr>
          <p:cNvSpPr/>
          <p:nvPr/>
        </p:nvSpPr>
        <p:spPr>
          <a:xfrm>
            <a:off x="625599" y="4633665"/>
            <a:ext cx="3935788" cy="915512"/>
          </a:xfrm>
          <a:prstGeom prst="ellipse">
            <a:avLst/>
          </a:prstGeom>
          <a:solidFill>
            <a:srgbClr val="46666D"/>
          </a:solidFill>
          <a:ln>
            <a:solidFill>
              <a:srgbClr val="4666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/>
              <a:t>Εδώ θα επικεντρωθούμε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DBA00A0E-C64D-2353-51EA-85828FDF881D}"/>
              </a:ext>
            </a:extLst>
          </p:cNvPr>
          <p:cNvSpPr/>
          <p:nvPr/>
        </p:nvSpPr>
        <p:spPr>
          <a:xfrm>
            <a:off x="4747377" y="4119873"/>
            <a:ext cx="6619250" cy="13458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chemeClr val="accent2"/>
                </a:solidFill>
                <a:latin typeface="Calibri" panose="020F0502020204030204" pitchFamily="34" charset="0"/>
              </a:rPr>
              <a:t>Ο έλεγχος μετατοπίζεται σταδιακά από τον δάσκαλο στον μαθητή</a:t>
            </a:r>
            <a:endParaRPr lang="el-GR" sz="3200" b="1" dirty="0">
              <a:solidFill>
                <a:schemeClr val="accent2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5A277161-D5A8-984D-4775-FC1722E2AA9D}"/>
              </a:ext>
            </a:extLst>
          </p:cNvPr>
          <p:cNvSpPr/>
          <p:nvPr/>
        </p:nvSpPr>
        <p:spPr>
          <a:xfrm>
            <a:off x="4547602" y="5427067"/>
            <a:ext cx="7018799" cy="1345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i="1" dirty="0">
                <a:solidFill>
                  <a:srgbClr val="46666D"/>
                </a:solidFill>
                <a:latin typeface="Calibri" panose="020F0502020204030204" pitchFamily="34" charset="0"/>
              </a:rPr>
              <a:t>Πόσες πληροφορίες, ερωτήσεις οδηγίες,  υλικά, γνώσεις παρέχονται στους μαθητές…;</a:t>
            </a:r>
            <a:endParaRPr lang="el-GR" sz="2800" i="1" dirty="0">
              <a:solidFill>
                <a:srgbClr val="46666D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2" name="Ορθογώνιο 21">
            <a:extLst>
              <a:ext uri="{FF2B5EF4-FFF2-40B4-BE49-F238E27FC236}">
                <a16:creationId xmlns:a16="http://schemas.microsoft.com/office/drawing/2014/main" id="{038311E6-7251-C365-F278-A7A2F58F8642}"/>
              </a:ext>
            </a:extLst>
          </p:cNvPr>
          <p:cNvSpPr/>
          <p:nvPr/>
        </p:nvSpPr>
        <p:spPr>
          <a:xfrm>
            <a:off x="270626" y="6099997"/>
            <a:ext cx="2514600" cy="466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i="1" dirty="0">
                <a:solidFill>
                  <a:srgbClr val="46666D"/>
                </a:solidFill>
                <a:effectLst/>
                <a:latin typeface="Calibri" panose="020F0502020204030204" pitchFamily="34" charset="0"/>
              </a:rPr>
              <a:t>(</a:t>
            </a:r>
            <a:r>
              <a:rPr lang="el-GR" i="1" dirty="0" err="1">
                <a:solidFill>
                  <a:srgbClr val="46666D"/>
                </a:solidFill>
                <a:effectLst/>
                <a:latin typeface="Calibri" panose="020F0502020204030204" pitchFamily="34" charset="0"/>
              </a:rPr>
              <a:t>Κουμαράς</a:t>
            </a:r>
            <a:r>
              <a:rPr lang="el-GR" i="1" dirty="0">
                <a:solidFill>
                  <a:srgbClr val="46666D"/>
                </a:solidFill>
                <a:effectLst/>
                <a:latin typeface="Calibri" panose="020F0502020204030204" pitchFamily="34" charset="0"/>
              </a:rPr>
              <a:t> 2017)</a:t>
            </a:r>
          </a:p>
        </p:txBody>
      </p:sp>
    </p:spTree>
    <p:extLst>
      <p:ext uri="{BB962C8B-B14F-4D97-AF65-F5344CB8AC3E}">
        <p14:creationId xmlns:p14="http://schemas.microsoft.com/office/powerpoint/2010/main" val="2250288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34BCBBC-A794-B080-8822-76EA5D58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5</a:t>
            </a:fld>
            <a:endParaRPr lang="el-GR"/>
          </a:p>
        </p:txBody>
      </p:sp>
      <p:graphicFrame>
        <p:nvGraphicFramePr>
          <p:cNvPr id="6" name="3 - Θέση περιεχομένου">
            <a:extLst>
              <a:ext uri="{FF2B5EF4-FFF2-40B4-BE49-F238E27FC236}">
                <a16:creationId xmlns:a16="http://schemas.microsoft.com/office/drawing/2014/main" id="{D6662A0F-7CB5-4608-47FD-6B3B095A81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161509"/>
              </p:ext>
            </p:extLst>
          </p:nvPr>
        </p:nvGraphicFramePr>
        <p:xfrm>
          <a:off x="323850" y="1660159"/>
          <a:ext cx="115443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968F9FB-672A-AC5A-117B-C6F07427DDC4}"/>
              </a:ext>
            </a:extLst>
          </p:cNvPr>
          <p:cNvSpPr txBox="1"/>
          <p:nvPr/>
        </p:nvSpPr>
        <p:spPr>
          <a:xfrm>
            <a:off x="467544" y="275164"/>
            <a:ext cx="1109104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800" dirty="0">
                <a:solidFill>
                  <a:srgbClr val="46666D"/>
                </a:solidFill>
              </a:rPr>
              <a:t>Απεικόνιση χαρακτηριστικών διερευνητικού περιβάλλοντος μάθησης-διδασκαλίας για την ανάπτυξη του Επιστημονικού και Τεχνολογικού Γραμματισμού</a:t>
            </a:r>
          </a:p>
        </p:txBody>
      </p:sp>
    </p:spTree>
    <p:extLst>
      <p:ext uri="{BB962C8B-B14F-4D97-AF65-F5344CB8AC3E}">
        <p14:creationId xmlns:p14="http://schemas.microsoft.com/office/powerpoint/2010/main" val="2686325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FCDE20-2DB2-0EB4-9351-A682F1D9B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ΜΟΝΤΕΛΑ ΔΙΕΡΕΥΝΗΣΗΣ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62A4602-60DE-BE4F-04A7-4EED0EC52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6</a:t>
            </a:fld>
            <a:endParaRPr lang="el-GR"/>
          </a:p>
        </p:txBody>
      </p:sp>
      <p:sp>
        <p:nvSpPr>
          <p:cNvPr id="5" name="Έλλειψη 4">
            <a:extLst>
              <a:ext uri="{FF2B5EF4-FFF2-40B4-BE49-F238E27FC236}">
                <a16:creationId xmlns:a16="http://schemas.microsoft.com/office/drawing/2014/main" id="{F59A9BB3-7EAC-84F1-C747-26561EE2D5F7}"/>
              </a:ext>
            </a:extLst>
          </p:cNvPr>
          <p:cNvSpPr/>
          <p:nvPr/>
        </p:nvSpPr>
        <p:spPr>
          <a:xfrm>
            <a:off x="838200" y="1532034"/>
            <a:ext cx="4560511" cy="148138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/>
              <a:t>Επίδειξη</a:t>
            </a:r>
          </a:p>
        </p:txBody>
      </p:sp>
      <p:sp>
        <p:nvSpPr>
          <p:cNvPr id="6" name="Έλλειψη 5">
            <a:extLst>
              <a:ext uri="{FF2B5EF4-FFF2-40B4-BE49-F238E27FC236}">
                <a16:creationId xmlns:a16="http://schemas.microsoft.com/office/drawing/2014/main" id="{79889B1E-B555-22F8-709B-4855181A4E18}"/>
              </a:ext>
            </a:extLst>
          </p:cNvPr>
          <p:cNvSpPr/>
          <p:nvPr/>
        </p:nvSpPr>
        <p:spPr>
          <a:xfrm>
            <a:off x="6084661" y="1532035"/>
            <a:ext cx="5657850" cy="148138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/>
              <a:t>Καθοδηγούμενη διερεύνηση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2F8ED455-864A-E618-AF31-0272AA9F3AC2}"/>
              </a:ext>
            </a:extLst>
          </p:cNvPr>
          <p:cNvSpPr/>
          <p:nvPr/>
        </p:nvSpPr>
        <p:spPr>
          <a:xfrm>
            <a:off x="385988" y="3201930"/>
            <a:ext cx="5875111" cy="31745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b="1" i="1" dirty="0">
                <a:solidFill>
                  <a:srgbClr val="46666D"/>
                </a:solidFill>
                <a:latin typeface="Calibri" panose="020F0502020204030204" pitchFamily="34" charset="0"/>
              </a:rPr>
              <a:t>Χειρισμός υλικών από τον/την εκπαιδευτικό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i="1" dirty="0">
                <a:solidFill>
                  <a:srgbClr val="46666D"/>
                </a:solidFill>
                <a:effectLst/>
                <a:latin typeface="Calibri" panose="020F0502020204030204" pitchFamily="34" charset="0"/>
              </a:rPr>
              <a:t>για να επιβεβαιώσει τη θεωρία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i="1" dirty="0">
                <a:solidFill>
                  <a:srgbClr val="46666D"/>
                </a:solidFill>
                <a:latin typeface="Calibri" panose="020F0502020204030204" pitchFamily="34" charset="0"/>
              </a:rPr>
              <a:t>για να δείξει εφαρμογές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400" i="1" dirty="0">
              <a:solidFill>
                <a:srgbClr val="46666D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400" i="1" dirty="0">
              <a:solidFill>
                <a:srgbClr val="46666D"/>
              </a:solidFill>
              <a:latin typeface="Calibri" panose="020F0502020204030204" pitchFamily="34" charset="0"/>
            </a:endParaRPr>
          </a:p>
          <a:p>
            <a:r>
              <a:rPr lang="el-GR" sz="2400" i="1" dirty="0">
                <a:solidFill>
                  <a:srgbClr val="46666D"/>
                </a:solidFill>
                <a:effectLst/>
                <a:latin typeface="Calibri" panose="020F0502020204030204" pitchFamily="34" charset="0"/>
              </a:rPr>
              <a:t>Κατάλληλές ερωτήσεις για να ενεργοποιήσει τη σκέψη των μαθητών</a:t>
            </a:r>
          </a:p>
          <a:p>
            <a:endParaRPr lang="el-GR" sz="2400" i="1" dirty="0">
              <a:solidFill>
                <a:srgbClr val="46666D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0F2FB4AD-92F0-F0D9-C593-83F5E68DF0B4}"/>
              </a:ext>
            </a:extLst>
          </p:cNvPr>
          <p:cNvSpPr/>
          <p:nvPr/>
        </p:nvSpPr>
        <p:spPr>
          <a:xfrm>
            <a:off x="6484711" y="3188465"/>
            <a:ext cx="5257800" cy="286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i="1" dirty="0">
                <a:solidFill>
                  <a:srgbClr val="46666D"/>
                </a:solidFill>
                <a:latin typeface="Calibri" panose="020F0502020204030204" pitchFamily="34" charset="0"/>
              </a:rPr>
              <a:t>Δίνεται: ερώτημα, τα υλικά οδηγίες</a:t>
            </a:r>
          </a:p>
          <a:p>
            <a:r>
              <a:rPr lang="el-GR" sz="2400" i="1" dirty="0">
                <a:solidFill>
                  <a:srgbClr val="46666D"/>
                </a:solidFill>
                <a:latin typeface="Calibri" panose="020F0502020204030204" pitchFamily="34" charset="0"/>
              </a:rPr>
              <a:t>ώστε το παιδί να «ανακαλύψει» τη γνώση</a:t>
            </a:r>
          </a:p>
          <a:p>
            <a:endParaRPr lang="el-GR" sz="2400" i="1" dirty="0">
              <a:solidFill>
                <a:srgbClr val="46666D"/>
              </a:solidFill>
              <a:latin typeface="Calibri" panose="020F0502020204030204" pitchFamily="34" charset="0"/>
            </a:endParaRPr>
          </a:p>
          <a:p>
            <a:r>
              <a:rPr lang="el-GR" sz="2400" i="1" dirty="0">
                <a:solidFill>
                  <a:srgbClr val="46666D"/>
                </a:solidFill>
                <a:latin typeface="Calibri" panose="020F0502020204030204" pitchFamily="34" charset="0"/>
              </a:rPr>
              <a:t>Δεξιότητες</a:t>
            </a:r>
          </a:p>
          <a:p>
            <a:r>
              <a:rPr lang="el-GR" sz="2400" i="1" dirty="0">
                <a:solidFill>
                  <a:srgbClr val="46666D"/>
                </a:solidFill>
                <a:latin typeface="Calibri" panose="020F0502020204030204" pitchFamily="34" charset="0"/>
              </a:rPr>
              <a:t>π.χ. παρατήρηση, συλλογή, καταγραφή δεδομένων, εξαγωγή συμπερασμάτων</a:t>
            </a:r>
            <a:endParaRPr lang="el-GR" sz="2400" i="1" dirty="0">
              <a:solidFill>
                <a:srgbClr val="46666D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DBF0C9E-C637-2917-A80F-079DBF296AC4}"/>
              </a:ext>
            </a:extLst>
          </p:cNvPr>
          <p:cNvSpPr/>
          <p:nvPr/>
        </p:nvSpPr>
        <p:spPr>
          <a:xfrm>
            <a:off x="9595998" y="6129691"/>
            <a:ext cx="1986402" cy="466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i="1" dirty="0">
                <a:solidFill>
                  <a:srgbClr val="46666D"/>
                </a:solidFill>
                <a:effectLst/>
                <a:latin typeface="Calibri" panose="020F0502020204030204" pitchFamily="34" charset="0"/>
              </a:rPr>
              <a:t>(</a:t>
            </a:r>
            <a:r>
              <a:rPr lang="el-GR" i="1" dirty="0" err="1">
                <a:solidFill>
                  <a:srgbClr val="46666D"/>
                </a:solidFill>
                <a:effectLst/>
                <a:latin typeface="Calibri" panose="020F0502020204030204" pitchFamily="34" charset="0"/>
              </a:rPr>
              <a:t>Κουμαράς</a:t>
            </a:r>
            <a:r>
              <a:rPr lang="el-GR" i="1" dirty="0">
                <a:solidFill>
                  <a:srgbClr val="46666D"/>
                </a:solidFill>
                <a:effectLst/>
                <a:latin typeface="Calibri" panose="020F0502020204030204" pitchFamily="34" charset="0"/>
              </a:rPr>
              <a:t> 2017)</a:t>
            </a:r>
          </a:p>
        </p:txBody>
      </p:sp>
    </p:spTree>
    <p:extLst>
      <p:ext uri="{BB962C8B-B14F-4D97-AF65-F5344CB8AC3E}">
        <p14:creationId xmlns:p14="http://schemas.microsoft.com/office/powerpoint/2010/main" val="1271848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FCDE20-2DB2-0EB4-9351-A682F1D9B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ΜΟΝΤΕΛΑ ΔΙΕΡΕΥΝΗΣΗΣ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62A4602-60DE-BE4F-04A7-4EED0EC52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7</a:t>
            </a:fld>
            <a:endParaRPr lang="el-GR"/>
          </a:p>
        </p:txBody>
      </p:sp>
      <p:sp>
        <p:nvSpPr>
          <p:cNvPr id="5" name="Έλλειψη 4">
            <a:extLst>
              <a:ext uri="{FF2B5EF4-FFF2-40B4-BE49-F238E27FC236}">
                <a16:creationId xmlns:a16="http://schemas.microsoft.com/office/drawing/2014/main" id="{F59A9BB3-7EAC-84F1-C747-26561EE2D5F7}"/>
              </a:ext>
            </a:extLst>
          </p:cNvPr>
          <p:cNvSpPr/>
          <p:nvPr/>
        </p:nvSpPr>
        <p:spPr>
          <a:xfrm>
            <a:off x="368300" y="1468534"/>
            <a:ext cx="10871200" cy="1481385"/>
          </a:xfrm>
          <a:prstGeom prst="ellipse">
            <a:avLst/>
          </a:prstGeom>
          <a:solidFill>
            <a:srgbClr val="46666D"/>
          </a:solidFill>
          <a:ln>
            <a:solidFill>
              <a:srgbClr val="4666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l-GR" sz="4000" b="1" dirty="0">
                <a:solidFill>
                  <a:schemeClr val="bg1"/>
                </a:solidFill>
              </a:rPr>
              <a:t>Μαθητής/</a:t>
            </a:r>
            <a:r>
              <a:rPr lang="el-GR" sz="4000" b="1" dirty="0" err="1">
                <a:solidFill>
                  <a:schemeClr val="bg1"/>
                </a:solidFill>
              </a:rPr>
              <a:t>τρια</a:t>
            </a:r>
            <a:r>
              <a:rPr lang="el-GR" sz="4000" b="1" dirty="0">
                <a:solidFill>
                  <a:schemeClr val="bg1"/>
                </a:solidFill>
              </a:rPr>
              <a:t>: </a:t>
            </a:r>
            <a:r>
              <a:rPr lang="el-GR" sz="4000" dirty="0">
                <a:solidFill>
                  <a:schemeClr val="bg1"/>
                </a:solidFill>
              </a:rPr>
              <a:t>διαμορφώνει  τις γνώσεις του με τρόπο </a:t>
            </a:r>
            <a:r>
              <a:rPr lang="el-GR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ενεργητικό</a:t>
            </a:r>
          </a:p>
        </p:txBody>
      </p:sp>
      <p:sp>
        <p:nvSpPr>
          <p:cNvPr id="3" name="Έλλειψη 2">
            <a:extLst>
              <a:ext uri="{FF2B5EF4-FFF2-40B4-BE49-F238E27FC236}">
                <a16:creationId xmlns:a16="http://schemas.microsoft.com/office/drawing/2014/main" id="{DF456DA6-123B-EEFD-32B8-7E5F19274565}"/>
              </a:ext>
            </a:extLst>
          </p:cNvPr>
          <p:cNvSpPr/>
          <p:nvPr/>
        </p:nvSpPr>
        <p:spPr>
          <a:xfrm>
            <a:off x="368300" y="3239009"/>
            <a:ext cx="10871200" cy="1481385"/>
          </a:xfrm>
          <a:prstGeom prst="ellipse">
            <a:avLst/>
          </a:prstGeom>
          <a:solidFill>
            <a:srgbClr val="46666D"/>
          </a:solidFill>
          <a:ln>
            <a:solidFill>
              <a:srgbClr val="4666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l-GR" sz="4000" b="1" dirty="0">
                <a:solidFill>
                  <a:schemeClr val="bg1"/>
                </a:solidFill>
              </a:rPr>
              <a:t>Εκπαιδευτικός: </a:t>
            </a:r>
            <a:r>
              <a:rPr lang="el-GR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βοηθά</a:t>
            </a:r>
            <a:r>
              <a:rPr lang="el-GR" sz="4000" dirty="0">
                <a:solidFill>
                  <a:schemeClr val="bg1"/>
                </a:solidFill>
              </a:rPr>
              <a:t> τους/τις μ. </a:t>
            </a:r>
            <a:r>
              <a:rPr lang="el-GR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να ανακαλύψουν </a:t>
            </a:r>
            <a:r>
              <a:rPr lang="el-GR" sz="4000" dirty="0">
                <a:solidFill>
                  <a:schemeClr val="bg1"/>
                </a:solidFill>
              </a:rPr>
              <a:t>τη νέα γνώση </a:t>
            </a:r>
          </a:p>
        </p:txBody>
      </p:sp>
      <p:sp>
        <p:nvSpPr>
          <p:cNvPr id="7" name="Έλλειψη 6">
            <a:extLst>
              <a:ext uri="{FF2B5EF4-FFF2-40B4-BE49-F238E27FC236}">
                <a16:creationId xmlns:a16="http://schemas.microsoft.com/office/drawing/2014/main" id="{D8197D9C-EE94-A4C9-6415-F276BCE6D789}"/>
              </a:ext>
            </a:extLst>
          </p:cNvPr>
          <p:cNvSpPr/>
          <p:nvPr/>
        </p:nvSpPr>
        <p:spPr>
          <a:xfrm>
            <a:off x="482600" y="5009484"/>
            <a:ext cx="10871200" cy="1481385"/>
          </a:xfrm>
          <a:prstGeom prst="ellipse">
            <a:avLst/>
          </a:prstGeom>
          <a:solidFill>
            <a:srgbClr val="46666D"/>
          </a:solidFill>
          <a:ln>
            <a:solidFill>
              <a:srgbClr val="4666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l-GR" sz="4000" b="1" dirty="0">
                <a:solidFill>
                  <a:schemeClr val="bg1"/>
                </a:solidFill>
              </a:rPr>
              <a:t>Μαθητής/</a:t>
            </a:r>
            <a:r>
              <a:rPr lang="el-GR" sz="4000" b="1" dirty="0" err="1">
                <a:solidFill>
                  <a:schemeClr val="bg1"/>
                </a:solidFill>
              </a:rPr>
              <a:t>τρια</a:t>
            </a:r>
            <a:r>
              <a:rPr lang="el-GR" sz="4000" b="1" dirty="0">
                <a:solidFill>
                  <a:schemeClr val="bg1"/>
                </a:solidFill>
              </a:rPr>
              <a:t>: </a:t>
            </a:r>
          </a:p>
          <a:p>
            <a:pPr algn="ctr">
              <a:defRPr/>
            </a:pPr>
            <a:r>
              <a:rPr lang="el-GR" sz="4000" dirty="0">
                <a:solidFill>
                  <a:schemeClr val="bg1"/>
                </a:solidFill>
              </a:rPr>
              <a:t>μικρός/ή </a:t>
            </a:r>
            <a:r>
              <a:rPr lang="el-GR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επιστήμονας</a:t>
            </a:r>
            <a:r>
              <a:rPr lang="el-GR" sz="40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5148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1D078F-BD67-FBB6-3D98-5BBB69E59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994" y="637777"/>
            <a:ext cx="10515600" cy="814318"/>
          </a:xfrm>
        </p:spPr>
        <p:txBody>
          <a:bodyPr>
            <a:normAutofit/>
          </a:bodyPr>
          <a:lstStyle/>
          <a:p>
            <a:r>
              <a:rPr lang="el-GR" sz="4400" b="0" dirty="0">
                <a:latin typeface="+mn-lt"/>
              </a:rPr>
              <a:t>ΠΙΝΑΚΑΣ ΑΝΑΛΥΣΗΣ ΩΡΙΑΙΑΣ ΔΙΔΑΣΚΑΛΙΑΣ</a:t>
            </a:r>
            <a:endParaRPr lang="el-GR" b="0" dirty="0">
              <a:latin typeface="+mn-lt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9D82BD9-C26B-E40E-3B45-CF75FFD5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8</a:t>
            </a:fld>
            <a:endParaRPr lang="el-GR"/>
          </a:p>
        </p:txBody>
      </p:sp>
      <p:graphicFrame>
        <p:nvGraphicFramePr>
          <p:cNvPr id="5" name="Group 23">
            <a:extLst>
              <a:ext uri="{FF2B5EF4-FFF2-40B4-BE49-F238E27FC236}">
                <a16:creationId xmlns:a16="http://schemas.microsoft.com/office/drawing/2014/main" id="{6A321F5D-99D5-E60D-31E3-66A4F40D53B4}"/>
              </a:ext>
            </a:extLst>
          </p:cNvPr>
          <p:cNvGraphicFramePr>
            <a:graphicFrameLocks/>
          </p:cNvGraphicFramePr>
          <p:nvPr/>
        </p:nvGraphicFramePr>
        <p:xfrm>
          <a:off x="838200" y="1686709"/>
          <a:ext cx="10263188" cy="442200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10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1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6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3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ΔΙΔΑΚΤΙΚΑ ΕΠΕΙΣΟΔΙΑ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ΣΥΝΤΑΞΗ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ΣΤΡΑΤΗΓΙΚΕΣ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ΑΡΧΕΣ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ΑΝΤΙΔΡΑΣΗΣ</a:t>
                      </a:r>
                      <a:endParaRPr kumimoji="0" lang="el-G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8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Ομάδα  δραστηριοτήτων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Διαπραγμάτευση τμήματος του περιεχομένου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Φάσεις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Ομάδα Στρατηγικών με κοινό στόχο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Ομάδα δραστηριοτήτων με κοινό τρόπο επεξεργασίας πληροφοριών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Χαρακτηρίζουν την αντίδραση του εκπαιδευτικού στις απαντήσεις / δραστηριότητες των μαθητών</a:t>
                      </a:r>
                      <a:endParaRPr kumimoji="0" lang="el-G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66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952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DAE4AC-B671-AE7E-935D-11B9D289D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7777"/>
            <a:ext cx="10515600" cy="814318"/>
          </a:xfrm>
        </p:spPr>
        <p:txBody>
          <a:bodyPr>
            <a:normAutofit/>
          </a:bodyPr>
          <a:lstStyle/>
          <a:p>
            <a:r>
              <a:rPr lang="el-GR" dirty="0"/>
              <a:t>Μοντέλο Ωριαίας Διδασκαλίας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E6C2051-B7C4-0D0B-6C71-6E93E1231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52D5-9053-6B46-82D8-E6AA6EC3EFAB}" type="slidenum">
              <a:rPr lang="el-GR" smtClean="0"/>
              <a:t>9</a:t>
            </a:fld>
            <a:endParaRPr lang="el-GR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8D0E04C-8E48-3FE3-764D-E883A357FBD9}"/>
              </a:ext>
            </a:extLst>
          </p:cNvPr>
          <p:cNvSpPr txBox="1">
            <a:spLocks noChangeArrowheads="1"/>
          </p:cNvSpPr>
          <p:nvPr/>
        </p:nvSpPr>
        <p:spPr>
          <a:xfrm>
            <a:off x="327815" y="1708838"/>
            <a:ext cx="2808705" cy="1545227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Διδακτικά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Επεισόδια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ADD61C6-8F10-3946-4437-EF3B8E03E7C9}"/>
              </a:ext>
            </a:extLst>
          </p:cNvPr>
          <p:cNvSpPr txBox="1">
            <a:spLocks noChangeArrowheads="1"/>
          </p:cNvSpPr>
          <p:nvPr/>
        </p:nvSpPr>
        <p:spPr>
          <a:xfrm>
            <a:off x="5976968" y="1712408"/>
            <a:ext cx="2654442" cy="1545227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Στρατηγικές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ADC61F5-7C0C-49F2-F0F2-4E4198EC1D46}"/>
              </a:ext>
            </a:extLst>
          </p:cNvPr>
          <p:cNvSpPr txBox="1">
            <a:spLocks noChangeArrowheads="1"/>
          </p:cNvSpPr>
          <p:nvPr/>
        </p:nvSpPr>
        <p:spPr>
          <a:xfrm>
            <a:off x="3229523" y="1708837"/>
            <a:ext cx="2654442" cy="1545227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Σύνταξ</a:t>
            </a:r>
            <a:r>
              <a:rPr lang="el-GR" sz="4000" dirty="0">
                <a:solidFill>
                  <a:schemeClr val="bg1"/>
                </a:solidFill>
                <a:latin typeface="Calibri" panose="020F0502020204030204" pitchFamily="34" charset="0"/>
              </a:rPr>
              <a:t>η -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Φάσεις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6155237D-9176-7B62-26AB-9C5EF907EB11}"/>
              </a:ext>
            </a:extLst>
          </p:cNvPr>
          <p:cNvSpPr txBox="1">
            <a:spLocks noChangeArrowheads="1"/>
          </p:cNvSpPr>
          <p:nvPr/>
        </p:nvSpPr>
        <p:spPr>
          <a:xfrm>
            <a:off x="8724413" y="1708837"/>
            <a:ext cx="3096344" cy="1545227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0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Αρχές Αντίδρασης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6" name="Δεξιό άγκιστρο 5">
            <a:extLst>
              <a:ext uri="{FF2B5EF4-FFF2-40B4-BE49-F238E27FC236}">
                <a16:creationId xmlns:a16="http://schemas.microsoft.com/office/drawing/2014/main" id="{76323587-7C45-00AD-A7F1-57E1E263BA47}"/>
              </a:ext>
            </a:extLst>
          </p:cNvPr>
          <p:cNvSpPr/>
          <p:nvPr/>
        </p:nvSpPr>
        <p:spPr>
          <a:xfrm rot="5400000">
            <a:off x="1397221" y="2605019"/>
            <a:ext cx="669890" cy="2667725"/>
          </a:xfrm>
          <a:prstGeom prst="rightBrace">
            <a:avLst/>
          </a:prstGeom>
          <a:ln w="76200">
            <a:solidFill>
              <a:srgbClr val="4666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Δεξιό άγκιστρο 6">
            <a:extLst>
              <a:ext uri="{FF2B5EF4-FFF2-40B4-BE49-F238E27FC236}">
                <a16:creationId xmlns:a16="http://schemas.microsoft.com/office/drawing/2014/main" id="{8BD90876-E4F4-65FF-4346-AD48F4A1FE08}"/>
              </a:ext>
            </a:extLst>
          </p:cNvPr>
          <p:cNvSpPr/>
          <p:nvPr/>
        </p:nvSpPr>
        <p:spPr>
          <a:xfrm rot="5400000">
            <a:off x="7276041" y="-243829"/>
            <a:ext cx="669891" cy="8365423"/>
          </a:xfrm>
          <a:prstGeom prst="rightBrace">
            <a:avLst/>
          </a:prstGeom>
          <a:ln w="76200">
            <a:solidFill>
              <a:srgbClr val="4666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FF7E8DD-3F18-DDF0-9C5F-2010DA6D12F8}"/>
              </a:ext>
            </a:extLst>
          </p:cNvPr>
          <p:cNvSpPr txBox="1">
            <a:spLocks noChangeArrowheads="1"/>
          </p:cNvSpPr>
          <p:nvPr/>
        </p:nvSpPr>
        <p:spPr>
          <a:xfrm>
            <a:off x="398303" y="4491878"/>
            <a:ext cx="2808705" cy="772614"/>
          </a:xfrm>
          <a:prstGeom prst="rect">
            <a:avLst/>
          </a:prstGeom>
          <a:noFill/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46666D"/>
                </a:solidFill>
                <a:effectLst/>
                <a:uLnTx/>
                <a:uFillTx/>
                <a:ea typeface="+mn-ea"/>
                <a:cs typeface="Arial" charset="0"/>
              </a:rPr>
              <a:t>Περιεχόμενο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0D40AB8A-422A-31FB-8863-9E2212319AAE}"/>
              </a:ext>
            </a:extLst>
          </p:cNvPr>
          <p:cNvSpPr txBox="1">
            <a:spLocks noChangeArrowheads="1"/>
          </p:cNvSpPr>
          <p:nvPr/>
        </p:nvSpPr>
        <p:spPr>
          <a:xfrm>
            <a:off x="6187096" y="4491878"/>
            <a:ext cx="2808705" cy="772614"/>
          </a:xfrm>
          <a:prstGeom prst="rect">
            <a:avLst/>
          </a:prstGeom>
          <a:noFill/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46666D"/>
                </a:solidFill>
                <a:effectLst/>
                <a:uLnTx/>
                <a:uFillTx/>
                <a:ea typeface="+mn-ea"/>
                <a:cs typeface="Arial" charset="0"/>
              </a:rPr>
              <a:t>Μέθοδος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04998DD4-E042-EB0F-781B-FD673B6C956B}"/>
              </a:ext>
            </a:extLst>
          </p:cNvPr>
          <p:cNvSpPr txBox="1">
            <a:spLocks noChangeArrowheads="1"/>
          </p:cNvSpPr>
          <p:nvPr/>
        </p:nvSpPr>
        <p:spPr>
          <a:xfrm>
            <a:off x="336394" y="5264492"/>
            <a:ext cx="2808705" cy="772614"/>
          </a:xfrm>
          <a:prstGeom prst="rect">
            <a:avLst/>
          </a:prstGeom>
          <a:noFill/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ea typeface="+mn-ea"/>
                <a:cs typeface="Arial" charset="0"/>
              </a:rPr>
              <a:t>Τι διδάσκω;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17932946-EFBA-9C8D-83AA-0336CFF75C22}"/>
              </a:ext>
            </a:extLst>
          </p:cNvPr>
          <p:cNvSpPr txBox="1">
            <a:spLocks noChangeArrowheads="1"/>
          </p:cNvSpPr>
          <p:nvPr/>
        </p:nvSpPr>
        <p:spPr>
          <a:xfrm>
            <a:off x="6176289" y="5264492"/>
            <a:ext cx="2808705" cy="772614"/>
          </a:xfrm>
          <a:prstGeom prst="rect">
            <a:avLst/>
          </a:prstGeom>
          <a:noFill/>
        </p:spPr>
        <p:txBody>
          <a:bodyPr anchor="ctr"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dirty="0">
                <a:solidFill>
                  <a:schemeClr val="accent2"/>
                </a:solidFill>
                <a:cs typeface="Arial" charset="0"/>
              </a:rPr>
              <a:t>Πώς</a:t>
            </a:r>
            <a:r>
              <a:rPr kumimoji="0" lang="el-GR" sz="320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ea typeface="+mn-ea"/>
                <a:cs typeface="Arial" charset="0"/>
              </a:rPr>
              <a:t> διδάσκω;</a:t>
            </a:r>
            <a:endParaRPr lang="el-GR" sz="3200" dirty="0">
              <a:solidFill>
                <a:schemeClr val="accent2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91826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5454</TotalTime>
  <Words>1261</Words>
  <Application>Microsoft Macintosh PowerPoint</Application>
  <PresentationFormat>Ευρεία οθόνη</PresentationFormat>
  <Paragraphs>247</Paragraphs>
  <Slides>23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Θέμα του Office</vt:lpstr>
      <vt:lpstr>Διδακτική των  Φυσικών Επιστημών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ΜΟΝΤΕΛΑ ΔΙΕΡΕΥΝΗΣΗΣ</vt:lpstr>
      <vt:lpstr>ΜΟΝΤΕΛΑ ΔΙΕΡΕΥΝΗΣΗΣ</vt:lpstr>
      <vt:lpstr>ΠΙΝΑΚΑΣ ΑΝΑΛΥΣΗΣ ΩΡΙΑΙΑΣ ΔΙΔΑΣΚΑΛΙΑΣ</vt:lpstr>
      <vt:lpstr>Μοντέλο Ωριαίας Διδασκαλίας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Γνωστικά Περιεχόμενα της Φυσικής</vt:lpstr>
      <vt:lpstr>Γνωστικά Περιεχόμενα της Φυσικής</vt:lpstr>
      <vt:lpstr>Αξιολόγηση στη διερευνητική μάθηση</vt:lpstr>
      <vt:lpstr>Παρουσίαση του PowerPoint</vt:lpstr>
      <vt:lpstr>Μελέτη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giorgos peik</dc:creator>
  <cp:lastModifiedBy>giorgos peik</cp:lastModifiedBy>
  <cp:revision>226</cp:revision>
  <dcterms:created xsi:type="dcterms:W3CDTF">2022-09-09T07:22:21Z</dcterms:created>
  <dcterms:modified xsi:type="dcterms:W3CDTF">2023-03-17T15:25:00Z</dcterms:modified>
</cp:coreProperties>
</file>