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9" r:id="rId6"/>
    <p:sldId id="27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71" r:id="rId16"/>
    <p:sldId id="266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9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4E0A-B382-4871-BC57-A3B57DE276C9}" type="datetimeFigureOut">
              <a:rPr lang="el-GR" smtClean="0"/>
              <a:pPr/>
              <a:t>9/11/2016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52374-561E-4FAB-A40C-B10286C6B0E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.ac.cy/pi/files/epimorfosi/ekpaid...dimotiki/didaktiki_poiisi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000000"/>
                </a:solidFill>
              </a:rPr>
              <a:t>ΔΙΔΑΚΤΙΚΗ ΤΗΣ ΛΟΓΟΤΕΧΝΙΑΣ</a:t>
            </a:r>
            <a:br>
              <a:rPr lang="el-GR" b="1" dirty="0" smtClean="0">
                <a:solidFill>
                  <a:srgbClr val="000000"/>
                </a:solidFill>
              </a:rPr>
            </a:br>
            <a:endParaRPr lang="el-GR" b="1" dirty="0">
              <a:solidFill>
                <a:srgbClr val="0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85852" y="2071678"/>
            <a:ext cx="6400800" cy="3433936"/>
          </a:xfrm>
        </p:spPr>
        <p:txBody>
          <a:bodyPr>
            <a:normAutofit/>
          </a:bodyPr>
          <a:lstStyle/>
          <a:p>
            <a:pPr algn="l"/>
            <a:endParaRPr lang="el-GR" sz="2800" dirty="0" smtClean="0">
              <a:solidFill>
                <a:schemeClr val="tx1"/>
              </a:solidFill>
            </a:endParaRPr>
          </a:p>
          <a:p>
            <a:pPr algn="l"/>
            <a:endParaRPr lang="el-GR" sz="2800" dirty="0" smtClean="0">
              <a:solidFill>
                <a:schemeClr val="tx1"/>
              </a:solidFill>
            </a:endParaRPr>
          </a:p>
          <a:p>
            <a:pPr algn="l"/>
            <a:endParaRPr lang="el-GR" sz="2800" dirty="0" smtClean="0">
              <a:solidFill>
                <a:schemeClr val="tx1"/>
              </a:solidFill>
            </a:endParaRPr>
          </a:p>
          <a:p>
            <a:r>
              <a:rPr lang="el-GR" sz="4000" dirty="0" smtClean="0">
                <a:solidFill>
                  <a:schemeClr val="tx1"/>
                </a:solidFill>
              </a:rPr>
              <a:t>Η </a:t>
            </a:r>
            <a:r>
              <a:rPr lang="el-GR" sz="4000" dirty="0" smtClean="0">
                <a:solidFill>
                  <a:schemeClr val="tx1"/>
                </a:solidFill>
              </a:rPr>
              <a:t>Διδασκαλία της Ποίησης στο Δημοτικό </a:t>
            </a:r>
            <a:r>
              <a:rPr lang="el-GR" sz="4000" dirty="0" smtClean="0">
                <a:solidFill>
                  <a:schemeClr val="tx1"/>
                </a:solidFill>
              </a:rPr>
              <a:t>   Σχολείο</a:t>
            </a:r>
            <a:r>
              <a:rPr lang="el-GR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l-GR" sz="2800" dirty="0" smtClean="0">
              <a:solidFill>
                <a:schemeClr val="tx1"/>
              </a:solidFill>
            </a:endParaRPr>
          </a:p>
          <a:p>
            <a:pPr algn="l"/>
            <a:endParaRPr lang="el-GR" sz="2800" dirty="0" smtClean="0">
              <a:solidFill>
                <a:schemeClr val="tx1"/>
              </a:solidFill>
            </a:endParaRPr>
          </a:p>
          <a:p>
            <a:pPr algn="l"/>
            <a:endParaRPr lang="el-GR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pPr algn="l"/>
            <a:r>
              <a:rPr lang="el-GR" sz="3200" b="1" dirty="0" smtClean="0"/>
              <a:t>Παιχνίδια με γράμματα και λέξεις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Να γράψουν λέξεις που αρχίζουν από ένα συγκεκριμένο γράμμα ή που έχουν την ίδια κατάληξη.</a:t>
            </a:r>
          </a:p>
          <a:p>
            <a:r>
              <a:rPr lang="el-GR" dirty="0" smtClean="0"/>
              <a:t>Να αντικαταστήσουν τις λέξεις που ομοιοκαταληκτούν με άλλες.</a:t>
            </a:r>
          </a:p>
          <a:p>
            <a:r>
              <a:rPr lang="el-GR" dirty="0" smtClean="0"/>
              <a:t>Να φτιάξουν ακροστιχίδες.</a:t>
            </a:r>
          </a:p>
          <a:p>
            <a:r>
              <a:rPr lang="el-GR" dirty="0" smtClean="0"/>
              <a:t>Να συνθέσουν ένα ποίημα με βάση δυο αταίριαστες , ομώνυμες , συνώνυμες ή αντίθετες λέξεις.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85884"/>
          </a:xfrm>
        </p:spPr>
        <p:txBody>
          <a:bodyPr>
            <a:noAutofit/>
          </a:bodyPr>
          <a:lstStyle/>
          <a:p>
            <a:pPr algn="l"/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>ΆΛΛΕΣ ΔΡΑΣΤΗΡΙΟΤΗΤΕΣ…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64347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Σχολιασμός της εικονογράφησης ποιημάτων και αντιπρόταση με δικές τους ζωγραφιές.Κατανόηση των πολλαπλών εκδοχών και οπτικών.</a:t>
            </a:r>
          </a:p>
          <a:p>
            <a:r>
              <a:rPr lang="el-GR" dirty="0" smtClean="0"/>
              <a:t>Δίνονται εικόνες από το ποίημα και οι μαθητές καλούνται να γράψουν από κάτω τους στίχους απ’ το ποίημα που ταιριάζουν.</a:t>
            </a:r>
          </a:p>
          <a:p>
            <a:r>
              <a:rPr lang="el-GR" dirty="0" smtClean="0"/>
              <a:t>Συνδυασμός ποιήματος με το τραγούδι. Ακρόαση μελοποιημένα ποιημάτων.Διαφορετικές εκδοχές.Συνειδητοποιούν ότι τα τραγούδια είναι ποιήματα.Προσπάθεια μελοποίησης του δικού τους ποιήματος.</a:t>
            </a:r>
          </a:p>
          <a:p>
            <a:r>
              <a:rPr lang="el-GR" dirty="0" smtClean="0"/>
              <a:t>Δραματοποίηση ποιημάτων.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pPr algn="l"/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357166"/>
            <a:ext cx="8929718" cy="6215106"/>
          </a:xfrm>
        </p:spPr>
        <p:txBody>
          <a:bodyPr>
            <a:normAutofit fontScale="85000" lnSpcReduction="20000"/>
          </a:bodyPr>
          <a:lstStyle/>
          <a:p>
            <a:endParaRPr lang="el-GR" sz="3600" dirty="0" smtClean="0"/>
          </a:p>
          <a:p>
            <a:r>
              <a:rPr lang="el-GR" sz="3300" dirty="0" smtClean="0"/>
              <a:t>Ακρόαση από τον δάσκαλο/ηχογραφημένης απαγγελίας.Διαγωνισμός καλύτερης ανάγνωσης ποιήματος.</a:t>
            </a:r>
          </a:p>
          <a:p>
            <a:endParaRPr lang="el-GR" sz="3300" dirty="0" smtClean="0"/>
          </a:p>
          <a:p>
            <a:r>
              <a:rPr lang="el-GR" sz="3300" dirty="0" smtClean="0"/>
              <a:t>Συλλογή ποιημάτων από τους μαθητές. Κάθε ομάδα μαθητών επιλέγει μια κατηγορία ποιημάτων που συνδέονται στο ότι έχουν τον ίδιο συγγραφέα , το ίδιο θέμα ή ανήκουν στο ίδιο ποιητικό είδος και τα σχολιάζουν.</a:t>
            </a:r>
          </a:p>
          <a:p>
            <a:endParaRPr lang="el-GR" sz="3300" dirty="0" smtClean="0"/>
          </a:p>
          <a:p>
            <a:r>
              <a:rPr lang="el-GR" sz="3300" dirty="0" smtClean="0"/>
              <a:t>Εντοπισμός ομοιοτήτων-διαφορών ανάμεσα σε 2 ποιήματα.</a:t>
            </a:r>
          </a:p>
          <a:p>
            <a:endParaRPr lang="el-GR" sz="3300" dirty="0" smtClean="0"/>
          </a:p>
          <a:p>
            <a:r>
              <a:rPr lang="el-GR" sz="3300" dirty="0" smtClean="0"/>
              <a:t>Διαβάζουμε μια ιστορία και οι μαθητές καλούνται να συνθέσουν ένα ποίημα με το ίδιο θέμα.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l-GR" sz="4000" b="1" dirty="0" smtClean="0"/>
              <a:t>ΣΤΟΧΟΙ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42844" y="1214422"/>
            <a:ext cx="9001156" cy="564357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Να εξοικειωθούν με την ποίηση και να την αγαπήσουν.</a:t>
            </a:r>
          </a:p>
          <a:p>
            <a:r>
              <a:rPr lang="el-GR" dirty="0" smtClean="0"/>
              <a:t>Να απομυθοποιήσουν τη ‘’δυσκολία’’ της ποίησης.</a:t>
            </a:r>
          </a:p>
          <a:p>
            <a:r>
              <a:rPr lang="el-GR" dirty="0" smtClean="0"/>
              <a:t>Καλλιέργεια αναγνωστικής απόλαυσης.</a:t>
            </a:r>
          </a:p>
          <a:p>
            <a:r>
              <a:rPr lang="el-GR" dirty="0" smtClean="0"/>
              <a:t>Άσκηση της δεξιότητας της προσεκτικής ακρόασης και της απαγγελίας.</a:t>
            </a:r>
          </a:p>
          <a:p>
            <a:r>
              <a:rPr lang="el-GR" dirty="0" smtClean="0"/>
              <a:t>Να εξοικειωθούν με τα διαφορετικά είδη ποίησης(</a:t>
            </a:r>
            <a:r>
              <a:rPr lang="el-GR" dirty="0" err="1" smtClean="0"/>
              <a:t>αφηγηματικό,λυρικό,σκωπτικό</a:t>
            </a:r>
            <a:r>
              <a:rPr lang="el-GR" dirty="0" smtClean="0"/>
              <a:t>..)</a:t>
            </a:r>
          </a:p>
          <a:p>
            <a:r>
              <a:rPr lang="el-GR" dirty="0"/>
              <a:t> </a:t>
            </a:r>
            <a:r>
              <a:rPr lang="el-GR" dirty="0" smtClean="0"/>
              <a:t>Να κατανοήσουν τον ρυθμό και την μουσικότητα της ποιητικής γλώσσας.</a:t>
            </a:r>
          </a:p>
          <a:p>
            <a:r>
              <a:rPr lang="el-GR" dirty="0" smtClean="0"/>
              <a:t>Να γνωρίσουν τα βασικά στοιχεία του ποιήματος(ρυθμός , ομοιοκαταληξία , στίχος..).</a:t>
            </a:r>
          </a:p>
          <a:p>
            <a:r>
              <a:rPr lang="el-GR" dirty="0" smtClean="0"/>
              <a:t>Να εξοικειωθούν με την μεταφορική χρήση της γλώσσας</a:t>
            </a:r>
          </a:p>
          <a:p>
            <a:r>
              <a:rPr lang="el-GR" dirty="0" smtClean="0"/>
              <a:t>Να κατανοήσουν την πολυσημία του ποιητικού λόγου.</a:t>
            </a:r>
          </a:p>
          <a:p>
            <a:r>
              <a:rPr lang="el-GR" dirty="0" smtClean="0"/>
              <a:t>Να αναπτύξουν την ικανότητα κατανόησης της ‘’ποιητικής γλώσσας’’.</a:t>
            </a:r>
          </a:p>
          <a:p>
            <a:r>
              <a:rPr lang="el-GR" dirty="0" smtClean="0"/>
              <a:t>Να αναλύουν και να συνθέτουν ποιήματα.</a:t>
            </a:r>
          </a:p>
          <a:p>
            <a:r>
              <a:rPr lang="el-GR" dirty="0" smtClean="0"/>
              <a:t>Να καλλιεργήσουν την δημιουργικότητα και την φαντασία τους.</a:t>
            </a:r>
          </a:p>
          <a:p>
            <a:r>
              <a:rPr lang="el-GR" dirty="0" smtClean="0"/>
              <a:t>Να εμπλουτίσουν  το λεξιλόγιό τους.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l-GR" sz="4000" b="1" dirty="0" smtClean="0"/>
              <a:t>Ρόλος του δασκάλου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42844" y="1214422"/>
            <a:ext cx="9001156" cy="5786478"/>
          </a:xfrm>
        </p:spPr>
        <p:txBody>
          <a:bodyPr>
            <a:normAutofit fontScale="32500" lnSpcReduction="20000"/>
          </a:bodyPr>
          <a:lstStyle/>
          <a:p>
            <a:r>
              <a:rPr lang="el-GR" sz="7400" dirty="0" smtClean="0">
                <a:latin typeface="+mj-lt"/>
              </a:rPr>
              <a:t>Διαμεσολαβητής ανάμεσα στη ποίηση και στους μαθητές.</a:t>
            </a:r>
          </a:p>
          <a:p>
            <a:endParaRPr lang="el-GR" sz="7400" dirty="0" smtClean="0">
              <a:latin typeface="+mj-lt"/>
            </a:endParaRPr>
          </a:p>
          <a:p>
            <a:r>
              <a:rPr lang="el-GR" sz="7400" dirty="0" smtClean="0">
                <a:latin typeface="+mj-lt"/>
              </a:rPr>
              <a:t>Συμπαίκτης και εμψυχωτής.</a:t>
            </a:r>
          </a:p>
          <a:p>
            <a:endParaRPr lang="el-GR" sz="7400" dirty="0" smtClean="0">
              <a:latin typeface="+mj-lt"/>
            </a:endParaRPr>
          </a:p>
          <a:p>
            <a:r>
              <a:rPr lang="el-GR" sz="7400" dirty="0" smtClean="0">
                <a:latin typeface="+mj-lt"/>
              </a:rPr>
              <a:t>Να αφήνει χώρο στα παιδιά ώστε να συμμετέχουν ενεργά,να εκφράζουν τη γνώμη τους,να ανακαλύπτουν τη νέα γνώση,να πειραματίζονται,να σκέφτονται,να δημιουργούν,να συνεργάζονται…</a:t>
            </a:r>
          </a:p>
          <a:p>
            <a:endParaRPr lang="el-GR" sz="7400" dirty="0" smtClean="0">
              <a:latin typeface="+mj-lt"/>
            </a:endParaRPr>
          </a:p>
          <a:p>
            <a:pPr>
              <a:spcBef>
                <a:spcPts val="0"/>
              </a:spcBef>
              <a:defRPr/>
            </a:pPr>
            <a:r>
              <a:rPr lang="el-GR" sz="7400" dirty="0" smtClean="0">
                <a:latin typeface="+mj-lt"/>
              </a:rPr>
              <a:t>Να ωθεί τον μαθητή να διαβάσει δημιουργικά το ποίημα και όχι απλά να το θαυμάσει.</a:t>
            </a:r>
          </a:p>
          <a:p>
            <a:pPr>
              <a:spcBef>
                <a:spcPts val="0"/>
              </a:spcBef>
              <a:buNone/>
              <a:defRPr/>
            </a:pPr>
            <a:endParaRPr lang="el-GR" sz="7400" b="1" dirty="0" smtClean="0">
              <a:latin typeface="+mj-lt"/>
            </a:endParaRPr>
          </a:p>
          <a:p>
            <a:pPr>
              <a:spcBef>
                <a:spcPts val="0"/>
              </a:spcBef>
              <a:buNone/>
              <a:defRPr/>
            </a:pPr>
            <a:endParaRPr lang="el-GR" sz="7400" b="1" dirty="0" smtClean="0">
              <a:latin typeface="+mj-lt"/>
            </a:endParaRPr>
          </a:p>
          <a:p>
            <a:pPr>
              <a:spcBef>
                <a:spcPts val="0"/>
              </a:spcBef>
              <a:defRPr/>
            </a:pPr>
            <a:r>
              <a:rPr lang="el-GR" sz="7400" dirty="0" smtClean="0">
                <a:latin typeface="+mj-lt"/>
              </a:rPr>
              <a:t>Να προτρέπει για ανάγνωση εξωσχολικών βιβλίων.</a:t>
            </a:r>
          </a:p>
          <a:p>
            <a:pPr>
              <a:spcBef>
                <a:spcPts val="0"/>
              </a:spcBef>
              <a:defRPr/>
            </a:pPr>
            <a:endParaRPr lang="el-GR" sz="7400" dirty="0" smtClean="0">
              <a:latin typeface="+mj-lt"/>
            </a:endParaRPr>
          </a:p>
          <a:p>
            <a:pPr>
              <a:spcBef>
                <a:spcPts val="0"/>
              </a:spcBef>
              <a:defRPr/>
            </a:pPr>
            <a:r>
              <a:rPr lang="el-GR" sz="7400" dirty="0" smtClean="0">
                <a:latin typeface="+mj-lt"/>
              </a:rPr>
              <a:t>Να συνεργάζεται με τους διδάσκοντες της μουσικής και των τεχνικών.</a:t>
            </a:r>
          </a:p>
          <a:p>
            <a:pPr>
              <a:spcBef>
                <a:spcPts val="0"/>
              </a:spcBef>
              <a:defRPr/>
            </a:pPr>
            <a:endParaRPr lang="el-GR" dirty="0" smtClean="0"/>
          </a:p>
          <a:p>
            <a:pPr>
              <a:spcBef>
                <a:spcPts val="0"/>
              </a:spcBef>
              <a:defRPr/>
            </a:pPr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42844" y="332656"/>
            <a:ext cx="9001156" cy="6168178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l-GR" b="1" dirty="0" smtClean="0"/>
              <a:t>     Ρόλος διδασκόμενου</a:t>
            </a:r>
            <a:r>
              <a:rPr lang="en-US" b="1" dirty="0" smtClean="0"/>
              <a:t>:</a:t>
            </a:r>
            <a:endParaRPr lang="el-GR" b="1" dirty="0" smtClean="0"/>
          </a:p>
          <a:p>
            <a:pPr marL="457200" indent="-457200">
              <a:spcBef>
                <a:spcPts val="0"/>
              </a:spcBef>
              <a:defRPr/>
            </a:pPr>
            <a:endParaRPr lang="el-GR" b="1" dirty="0" smtClean="0"/>
          </a:p>
          <a:p>
            <a:pPr marL="457200" indent="-457200">
              <a:spcBef>
                <a:spcPts val="0"/>
              </a:spcBef>
              <a:defRPr/>
            </a:pPr>
            <a:r>
              <a:rPr lang="el-GR" dirty="0" smtClean="0"/>
              <a:t>Να αντιληφθεί τις λέξεις του ποιήματος.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l-GR" dirty="0" smtClean="0"/>
              <a:t>Να τις κατανοήσει.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l-GR" dirty="0" smtClean="0"/>
              <a:t>Να συναισθανθεί το κάθε τους νόημα.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l-GR" dirty="0" smtClean="0"/>
              <a:t>Να αντιδράσει δημιουργικά στο κείμενο 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l-GR" dirty="0" smtClean="0"/>
              <a:t>Να αποκτήσει ένα σύνολο ιδεών που θα προκύψουν από τη διδασκαλία της ποίησης.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Η επαφή με την ποίηση θα πρέπει να είναι βιωματική και αισθητική,τα παιδιά δηλαδή να απολαμβάνουν την </a:t>
            </a:r>
            <a:r>
              <a:rPr lang="el-GR" dirty="0" smtClean="0"/>
              <a:t>ανάγνωση και την απαγγελία ποιημάτων,όντας ενεργητικοί ακροατές,να </a:t>
            </a:r>
            <a:r>
              <a:rPr lang="el-GR" dirty="0"/>
              <a:t>μπαίνουν στον κόσμο τους και να εκφράζει το καθένα τις δικές του ερμηνείες σύμφωνα με τα βιώματα και την προσωπικότητά τους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Ακόμα </a:t>
            </a:r>
            <a:r>
              <a:rPr lang="el-GR" dirty="0"/>
              <a:t>να εκφράζουν τα συναισθήματά τους,τα </a:t>
            </a:r>
            <a:r>
              <a:rPr lang="el-GR" dirty="0" smtClean="0"/>
              <a:t>βιώματα,τις σκέψεις τους </a:t>
            </a:r>
            <a:r>
              <a:rPr lang="el-GR" dirty="0"/>
              <a:t>κ.λ.π. μέσα από την συγγραφή ποιημάτων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Στο δημοτικό μπαίνουν </a:t>
            </a:r>
            <a:r>
              <a:rPr lang="el-GR" dirty="0"/>
              <a:t>οι βάσεις για τη φιλαναγνωσία και για την σχέση με την λογοτεχνία.</a:t>
            </a:r>
          </a:p>
          <a:p>
            <a:endParaRPr lang="el-GR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1643042" y="500042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/>
              <a:t>ΕΠΙΛΟΓΟΣ</a:t>
            </a:r>
            <a:endParaRPr lang="el-GR" sz="4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42844" y="1571612"/>
            <a:ext cx="8686800" cy="497207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Ακριτόπουλος Α.,Η ποίηση για παιδιά και νέους,1993,ΗΡΟΔΟΤΟΣ</a:t>
            </a:r>
          </a:p>
          <a:p>
            <a:r>
              <a:rPr lang="el-GR" dirty="0" smtClean="0"/>
              <a:t>Αποστολίδου Β.,Καπλάνη Β.,Χοντολίδου Ε.,διαβάζοντας λογοτεχνία στο σχολείο…,2004,Αθήνα,τυπωθήτω</a:t>
            </a:r>
          </a:p>
          <a:p>
            <a:r>
              <a:rPr lang="el-GR" dirty="0" smtClean="0"/>
              <a:t>Βασιλαράκης Ι.,Γλώσσα και πράξη της παιδικής λογοτεχνίας,Αθήνα,1992,</a:t>
            </a:r>
            <a:r>
              <a:rPr lang="en-US" dirty="0" smtClean="0"/>
              <a:t>Gutenberg</a:t>
            </a:r>
          </a:p>
          <a:p>
            <a:r>
              <a:rPr lang="el-GR" dirty="0" smtClean="0"/>
              <a:t>Κατσίκη-</a:t>
            </a:r>
            <a:r>
              <a:rPr lang="el-GR" dirty="0" err="1" smtClean="0"/>
              <a:t>Γκίβαλου</a:t>
            </a:r>
            <a:r>
              <a:rPr lang="el-GR" dirty="0" smtClean="0"/>
              <a:t> </a:t>
            </a:r>
            <a:r>
              <a:rPr lang="el-GR" dirty="0" err="1" smtClean="0"/>
              <a:t>Α.,Το</a:t>
            </a:r>
            <a:r>
              <a:rPr lang="el-GR" dirty="0" smtClean="0"/>
              <a:t> θαυμαστό ταξίδι,Μελέτες για την παιδική λογοτεχνία,Αθήνα,1995,Πατάκη</a:t>
            </a:r>
          </a:p>
          <a:p>
            <a:r>
              <a:rPr lang="el-GR" dirty="0" smtClean="0"/>
              <a:t>Σεφέρης Γιώργος ,Ποιήματα με ζωγραφιές σε μικρά παιδιά,1992,ΕΡΜΗΣ</a:t>
            </a:r>
          </a:p>
          <a:p>
            <a:endParaRPr lang="el-GR" dirty="0" smtClean="0"/>
          </a:p>
          <a:p>
            <a:r>
              <a:rPr lang="el-GR" dirty="0" smtClean="0"/>
              <a:t>Διδακτική ποίησης,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www.pi.ac.cy/pi/files/epimorfosi/ekpaid...</a:t>
            </a:r>
            <a:r>
              <a:rPr lang="en-US" b="1" dirty="0" err="1" smtClean="0">
                <a:hlinkClick r:id="rId2"/>
              </a:rPr>
              <a:t>dimotiki</a:t>
            </a:r>
            <a:r>
              <a:rPr lang="en-US" dirty="0" smtClean="0">
                <a:hlinkClick r:id="rId2"/>
              </a:rPr>
              <a:t>/didaktiki_</a:t>
            </a:r>
            <a:r>
              <a:rPr lang="en-US" b="1" dirty="0" smtClean="0">
                <a:hlinkClick r:id="rId2"/>
              </a:rPr>
              <a:t>poiisi</a:t>
            </a:r>
            <a:r>
              <a:rPr lang="en-US" dirty="0" smtClean="0">
                <a:hlinkClick r:id="rId2"/>
              </a:rPr>
              <a:t>s.pdf</a:t>
            </a:r>
            <a:endParaRPr lang="el-GR" dirty="0" smtClean="0"/>
          </a:p>
          <a:p>
            <a:r>
              <a:rPr lang="el-GR" dirty="0" smtClean="0"/>
              <a:t>Η ποίηση ως παιχνίδι λέξεων και εικόνων,</a:t>
            </a:r>
            <a:r>
              <a:rPr lang="en-US" dirty="0" smtClean="0"/>
              <a:t> logotexnia-filanagnosia.blogspot.com</a:t>
            </a:r>
            <a:endParaRPr lang="el-GR" dirty="0" smtClean="0"/>
          </a:p>
          <a:p>
            <a:r>
              <a:rPr lang="el-GR" dirty="0" smtClean="0"/>
              <a:t>Μελοποιημένη ποίηση και διδακτική πράξη στη πρωτοβάθμια εκπαίδευση,</a:t>
            </a:r>
            <a:r>
              <a:rPr lang="en-US" dirty="0" smtClean="0"/>
              <a:t> www.taekpaideutika.gr/bibliothiki/1990f_20_xanthopoulos.pdf</a:t>
            </a:r>
          </a:p>
          <a:p>
            <a:endParaRPr lang="el-GR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1285852" y="500042"/>
            <a:ext cx="6143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/>
              <a:t>Βιβλιογραφία</a:t>
            </a:r>
            <a:endParaRPr lang="el-GR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ΠΟΙΗΣΗ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αρχαιότερο λογοτεχνικό είδος</a:t>
            </a:r>
          </a:p>
          <a:p>
            <a:endParaRPr lang="el-GR" dirty="0" smtClean="0"/>
          </a:p>
          <a:p>
            <a:r>
              <a:rPr lang="el-GR" dirty="0" smtClean="0"/>
              <a:t>Είναι πιο συναισθηματική , μουσική και ψυχική από τον πεζό λόγο.</a:t>
            </a:r>
          </a:p>
          <a:p>
            <a:endParaRPr lang="el-GR" dirty="0" smtClean="0"/>
          </a:p>
          <a:p>
            <a:r>
              <a:rPr lang="el-GR" dirty="0" smtClean="0"/>
              <a:t>Περιλαμβάνει στίχους ,ρυθμό και μέτρο</a:t>
            </a:r>
          </a:p>
          <a:p>
            <a:endParaRPr lang="el-GR" dirty="0" smtClean="0"/>
          </a:p>
          <a:p>
            <a:r>
              <a:rPr lang="el-GR" dirty="0" smtClean="0"/>
              <a:t>Εύκολο να απομνημονευτεί</a:t>
            </a:r>
          </a:p>
          <a:p>
            <a:endParaRPr lang="el-GR" dirty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Lucida Sans Unicode" pitchFamily="34" charset="0"/>
              </a:rPr>
              <a:t/>
            </a:r>
            <a:br>
              <a:rPr lang="el-GR" dirty="0" smtClean="0">
                <a:latin typeface="Lucida Sans Unicode" pitchFamily="34" charset="0"/>
              </a:rPr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endParaRPr lang="el-GR" dirty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4600" b="1" dirty="0" smtClean="0">
                <a:latin typeface="Calibri" pitchFamily="34" charset="0"/>
              </a:rPr>
              <a:t>     ΔΙΔΑΚΤΕΑ ΚΑΙ ΔΙΔΑΚΤΗ Η ΠΟΙΗΣΗ</a:t>
            </a:r>
            <a:r>
              <a:rPr lang="en-US" sz="4600" b="1" dirty="0" smtClean="0">
                <a:latin typeface="Calibri" pitchFamily="34" charset="0"/>
              </a:rPr>
              <a:t>;</a:t>
            </a:r>
            <a:r>
              <a:rPr lang="el-GR" b="1" dirty="0" smtClean="0">
                <a:latin typeface="Calibri" pitchFamily="34" charset="0"/>
              </a:rPr>
              <a:t/>
            </a:r>
            <a:br>
              <a:rPr lang="el-GR" b="1" dirty="0" smtClean="0">
                <a:latin typeface="Calibri" pitchFamily="34" charset="0"/>
              </a:rPr>
            </a:br>
            <a:r>
              <a:rPr lang="el-GR" dirty="0" smtClean="0">
                <a:latin typeface="Calibri" pitchFamily="34" charset="0"/>
              </a:rPr>
              <a:t/>
            </a:r>
            <a:br>
              <a:rPr lang="el-GR" dirty="0" smtClean="0">
                <a:latin typeface="Calibri" pitchFamily="34" charset="0"/>
              </a:rPr>
            </a:br>
            <a:r>
              <a:rPr lang="el-GR" dirty="0" smtClean="0">
                <a:latin typeface="Calibri" pitchFamily="34" charset="0"/>
              </a:rPr>
              <a:t>Το ερώτημα απασχόλησε συνέδρια και σεμινάρια ειδικών κατά τις τελευταίες δεκαετίες.</a:t>
            </a:r>
            <a:br>
              <a:rPr lang="el-GR" dirty="0" smtClean="0">
                <a:latin typeface="Calibri" pitchFamily="34" charset="0"/>
              </a:rPr>
            </a:br>
            <a:r>
              <a:rPr lang="el-GR" dirty="0" smtClean="0">
                <a:latin typeface="Calibri" pitchFamily="34" charset="0"/>
              </a:rPr>
              <a:t/>
            </a:r>
            <a:br>
              <a:rPr lang="el-GR" dirty="0" smtClean="0">
                <a:latin typeface="Calibri" pitchFamily="34" charset="0"/>
              </a:rPr>
            </a:br>
            <a:r>
              <a:rPr lang="el-GR" dirty="0" smtClean="0">
                <a:latin typeface="Calibri" pitchFamily="34" charset="0"/>
              </a:rPr>
              <a:t/>
            </a:r>
            <a:br>
              <a:rPr lang="el-GR" dirty="0" smtClean="0">
                <a:latin typeface="Calibri" pitchFamily="34" charset="0"/>
              </a:rPr>
            </a:br>
            <a:r>
              <a:rPr lang="el-GR" dirty="0" smtClean="0">
                <a:latin typeface="Calibri" pitchFamily="34" charset="0"/>
              </a:rPr>
              <a:t>Σύμφωνα με τον Κ. Μπαλάσκα, το να μην διδάσκεται η ποίηση θα σήμαινε πράγματι παράδοση άνευ όρων και υποταγή σε μία ιδεολογία άρνησης της κουλτούρας.</a:t>
            </a:r>
            <a:br>
              <a:rPr lang="el-GR" dirty="0" smtClean="0">
                <a:latin typeface="Calibri" pitchFamily="34" charset="0"/>
              </a:rPr>
            </a:br>
            <a:r>
              <a:rPr lang="el-GR" dirty="0" smtClean="0">
                <a:latin typeface="Calibri" pitchFamily="34" charset="0"/>
              </a:rPr>
              <a:t/>
            </a:r>
            <a:br>
              <a:rPr lang="el-GR" dirty="0" smtClean="0">
                <a:latin typeface="Calibri" pitchFamily="34" charset="0"/>
              </a:rPr>
            </a:br>
            <a:r>
              <a:rPr lang="el-GR" dirty="0" smtClean="0">
                <a:latin typeface="Calibri" pitchFamily="34" charset="0"/>
              </a:rPr>
              <a:t>Ο λόγος για τον οποίο η ποίηση μπορεί να διδάσκεται είναι γιατί αυτό αποβλέπει στην ευαισθητοποίηση του αποδέκτη της ποίησης, στην συγκεκριμένη περίπτωση των μαθητών του Δημοτικού σχολείου.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ποίηση στο δημοτικό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Επικεντρώνεται στο παιδί.</a:t>
            </a:r>
          </a:p>
          <a:p>
            <a:endParaRPr lang="el-GR" dirty="0" smtClean="0"/>
          </a:p>
          <a:p>
            <a:r>
              <a:rPr lang="el-GR" dirty="0" smtClean="0"/>
              <a:t>Έχει ως στόχο αρχικά την εξοικείωσή του με τον ρυθμό και τα παιχνίδια της γλώσσας.</a:t>
            </a:r>
          </a:p>
          <a:p>
            <a:endParaRPr lang="el-GR" dirty="0" smtClean="0"/>
          </a:p>
          <a:p>
            <a:r>
              <a:rPr lang="el-GR" dirty="0" smtClean="0"/>
              <a:t>Όσο προχωρούν οι τάξεις , οι στόχοι εστιάζουν στην καταγραφή μέσω της φαντασίας, των σκέψεων και των συναισθημάτων,ποιητικού λόγου.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Σχέση ποίησης και γλώσσας στο δημοτικό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>
                <a:latin typeface="Calibri" pitchFamily="34" charset="0"/>
              </a:rPr>
              <a:t>Γενικά στο Δημοτικό Σχολείο η ποιητική αγωγή εμπίπτει στην εκμάθηση και εμβάθυνση της γλώσσας.</a:t>
            </a:r>
            <a:endParaRPr lang="el-GR" dirty="0" smtClean="0">
              <a:latin typeface="+mj-lt"/>
            </a:endParaRPr>
          </a:p>
          <a:p>
            <a:r>
              <a:rPr lang="el-GR" dirty="0" smtClean="0">
                <a:latin typeface="Calibri" pitchFamily="34" charset="0"/>
              </a:rPr>
              <a:t>Όσο η γλωσσική διδασκαλία κλιμακώνεται τόσο και η ικανότητα ανάγνωσης και γραφής ποιημάτων από τα παιδιά βελτιώνεται, εφόσον υπάρχει η σωστή λογοτεχνική και ποιητική καθοδήγηση από τον εκπαιδευτικό, ο οποίος θα πρέπει να καλλιεργήσει στους μαθητές την ευαισθησία και το ενδιαφέρον απέναντι στην ποίηση.</a:t>
            </a:r>
          </a:p>
          <a:p>
            <a:r>
              <a:rPr lang="el-GR" dirty="0" err="1" smtClean="0"/>
              <a:t>Ακόμα,επιτυγχάνεται</a:t>
            </a:r>
            <a:r>
              <a:rPr lang="el-GR" dirty="0" smtClean="0"/>
              <a:t> η κατάκτηση της μητρικής γλώσσας για τους μαθητές της πρωτοσχολικής ηλικίας, αφού κατακτούν βαθύτερη επίγνωση της γλώσσας με τρόπο βιωματικό και συναισθηματικό.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60648"/>
            <a:ext cx="9144064" cy="71688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l-GR" sz="2800" b="1" dirty="0" smtClean="0">
                <a:latin typeface="+mj-lt"/>
              </a:rPr>
              <a:t>ΜΕΛΩΔΙΑ ΚΑΙ ΠΟΙΗΣΗ</a:t>
            </a:r>
          </a:p>
          <a:p>
            <a:pPr>
              <a:buFont typeface="Wingdings" pitchFamily="2" charset="2"/>
              <a:buChar char="Ø"/>
            </a:pPr>
            <a:endParaRPr lang="el-GR" sz="2200" dirty="0" smtClean="0">
              <a:latin typeface="Calibri" pitchFamily="34" charset="0"/>
            </a:endParaRPr>
          </a:p>
          <a:p>
            <a:r>
              <a:rPr lang="el-GR" sz="2200" dirty="0" smtClean="0"/>
              <a:t>Η ποίηση από καταβολής συνδέεται με την απαγγελία και τη μελωδία.</a:t>
            </a:r>
          </a:p>
          <a:p>
            <a:endParaRPr lang="el-GR" sz="2200" dirty="0" smtClean="0"/>
          </a:p>
          <a:p>
            <a:r>
              <a:rPr lang="el-GR" sz="2200" dirty="0" smtClean="0"/>
              <a:t>Η σύνδεση της ποίησης με τη μελωδία, το χορό ή το παιχνίδι είναι ευχάριστο γεγονός για τους μαθητές και συμβαίνει επειδή ικανοποιεί βαθύτερες ανάγκες της παιδικής ψυχής, κυρίως κατά την πρωτοσχολική ηλικία.</a:t>
            </a:r>
          </a:p>
          <a:p>
            <a:endParaRPr lang="el-GR" sz="2200" dirty="0" smtClean="0"/>
          </a:p>
          <a:p>
            <a:r>
              <a:rPr lang="el-GR" sz="2200" dirty="0" smtClean="0"/>
              <a:t>Όσο το παιδί μεγαλώνει, η κατάσταση αυτή εξελίσσεται και αλλάζει. Η κίνηση ελαττώνεται και ο λόγος αρχίζει να στρέφεται σιγά- σιγά προς τα μέσα, προς τον εαυτό του. Το κερδίζει πλέον η απαγγελία και ο στίχος.</a:t>
            </a:r>
          </a:p>
          <a:p>
            <a:endParaRPr lang="el-GR" sz="2200" dirty="0" smtClean="0"/>
          </a:p>
          <a:p>
            <a:r>
              <a:rPr lang="el-GR" sz="2200" dirty="0" smtClean="0"/>
              <a:t>Η απαγγελία και το άκουσμα μελοποιημένης ποίησης αρχίζει και γίνεται ανάγνωση και η ανάγνωση θα γίνει προσπάθεια γλωσσικής και μεγαλύτερης αισθητικής γνώσης.</a:t>
            </a:r>
          </a:p>
          <a:p>
            <a:pPr>
              <a:buNone/>
            </a:pP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επιλογή των ποιημάτων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Κατάλληλα για την ηλικία τους.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Με γλώσσα απλή και κατανοητή.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Με κριτήριο τις εμπειρίες των παιδιών.</a:t>
            </a:r>
          </a:p>
          <a:p>
            <a:endParaRPr lang="el-GR" dirty="0" smtClean="0"/>
          </a:p>
          <a:p>
            <a:r>
              <a:rPr lang="el-GR" dirty="0" smtClean="0"/>
              <a:t>Ελκυστικά και ενδιαφέροντα.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pPr algn="just"/>
            <a:r>
              <a:rPr lang="el-GR" sz="3200" b="1" dirty="0" smtClean="0"/>
              <a:t>Είναι αναγκαίο να υπάρχει μια διαβάθμιση από τα πιο </a:t>
            </a:r>
            <a:r>
              <a:rPr lang="el-GR" sz="3200" b="1" u="sng" dirty="0" smtClean="0"/>
              <a:t>εύκολα</a:t>
            </a:r>
            <a:r>
              <a:rPr lang="el-GR" sz="3200" b="1" dirty="0" smtClean="0"/>
              <a:t> στα πιο δύσκολα ποιήματα…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429156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Για παράδειγμα ξεκινάμε με κείμενα που έχουν προβλέψιμη ομοιοκαταληξία και ρυθμό , είναι σύντομα, έχουν αστείο περιεχόμενο και περιγραφικούς στίχους,</a:t>
            </a:r>
            <a:r>
              <a:rPr lang="en-US" dirty="0" smtClean="0"/>
              <a:t> </a:t>
            </a:r>
            <a:r>
              <a:rPr lang="el-GR" dirty="0" smtClean="0"/>
              <a:t>όπως είναι τα </a:t>
            </a:r>
            <a:r>
              <a:rPr lang="en-US" dirty="0" smtClean="0"/>
              <a:t>limericks</a:t>
            </a:r>
            <a:r>
              <a:rPr lang="el-GR" dirty="0" smtClean="0"/>
              <a:t>(χωρίς νόημα πεντάστιχα ποιηματάκια).</a:t>
            </a:r>
          </a:p>
          <a:p>
            <a:r>
              <a:rPr lang="el-GR" dirty="0" smtClean="0"/>
              <a:t>Τα ποιηματάκια αυτά δεν είναι μόνο προσιτά και ευανάγνωστα στους μικρούς μαθητές αλλά μπορούν και να γραφτούν εύκολα από τους ίδιους.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pPr algn="just"/>
            <a:r>
              <a:rPr lang="el-GR" sz="3200" b="1" dirty="0" smtClean="0"/>
              <a:t>Ποιήματα για παιδιά του Σεφέρη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r>
              <a:rPr lang="el-GR" b="1" dirty="0" smtClean="0"/>
              <a:t>[Ήτανε μια μικρή στη Βραζιλία…]</a:t>
            </a:r>
          </a:p>
          <a:p>
            <a:r>
              <a:rPr lang="el-GR" dirty="0" smtClean="0"/>
              <a:t>Ήτανε μια μικρή στη Βραζιλία</a:t>
            </a:r>
          </a:p>
          <a:p>
            <a:r>
              <a:rPr lang="el-GR" dirty="0" smtClean="0"/>
              <a:t>που φώναζε: «Για πες μου, βράζει Ηλία</a:t>
            </a:r>
          </a:p>
          <a:p>
            <a:r>
              <a:rPr lang="el-GR" dirty="0" smtClean="0"/>
              <a:t>το σινάπι που ’χα βάλει</a:t>
            </a:r>
          </a:p>
          <a:p>
            <a:r>
              <a:rPr lang="el-GR" dirty="0" smtClean="0"/>
              <a:t> προχτές βράδυ στο τσουκάλι</a:t>
            </a:r>
          </a:p>
          <a:p>
            <a:r>
              <a:rPr lang="el-GR" dirty="0" smtClean="0"/>
              <a:t> για να κάνει ένα ποδόλουτρο η Κυρία;»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1004</Words>
  <Application>Microsoft Office PowerPoint</Application>
  <PresentationFormat>Προβολή στην οθόνη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ΔΙΔΑΚΤΙΚΗ ΤΗΣ ΛΟΓΟΤΕΧΝΙΑΣ </vt:lpstr>
      <vt:lpstr>Η ΠΟΙΗΣΗ</vt:lpstr>
      <vt:lpstr> </vt:lpstr>
      <vt:lpstr>Η ποίηση στο δημοτικό</vt:lpstr>
      <vt:lpstr>Σχέση ποίησης και γλώσσας στο δημοτικό</vt:lpstr>
      <vt:lpstr>Διαφάνεια 6</vt:lpstr>
      <vt:lpstr>Η επιλογή των ποιημάτων</vt:lpstr>
      <vt:lpstr>Είναι αναγκαίο να υπάρχει μια διαβάθμιση από τα πιο εύκολα στα πιο δύσκολα ποιήματα…</vt:lpstr>
      <vt:lpstr>Ποιήματα για παιδιά του Σεφέρη</vt:lpstr>
      <vt:lpstr>Παιχνίδια με γράμματα και λέξεις </vt:lpstr>
      <vt:lpstr> ΆΛΛΕΣ ΔΡΑΣΤΗΡΙΟΤΗΤΕΣ…</vt:lpstr>
      <vt:lpstr> </vt:lpstr>
      <vt:lpstr>ΣΤΟΧΟΙ </vt:lpstr>
      <vt:lpstr>Ρόλος του δασκάλου </vt:lpstr>
      <vt:lpstr> </vt:lpstr>
      <vt:lpstr> </vt:lpstr>
      <vt:lpstr>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ΔΙΔΑΚΤΙΚΗ ΤΗΣ ΛΟΓΟΤΕΧΝΙΑΣ</dc:title>
  <dc:creator>user</dc:creator>
  <cp:lastModifiedBy>alex</cp:lastModifiedBy>
  <cp:revision>94</cp:revision>
  <dcterms:created xsi:type="dcterms:W3CDTF">2015-05-03T12:26:23Z</dcterms:created>
  <dcterms:modified xsi:type="dcterms:W3CDTF">2016-11-09T12:55:06Z</dcterms:modified>
</cp:coreProperties>
</file>