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22" r:id="rId1"/>
  </p:sldMasterIdLst>
  <p:notesMasterIdLst>
    <p:notesMasterId r:id="rId83"/>
  </p:notesMasterIdLst>
  <p:sldIdLst>
    <p:sldId id="365" r:id="rId2"/>
    <p:sldId id="471" r:id="rId3"/>
    <p:sldId id="472" r:id="rId4"/>
    <p:sldId id="473" r:id="rId5"/>
    <p:sldId id="474" r:id="rId6"/>
    <p:sldId id="475" r:id="rId7"/>
    <p:sldId id="476" r:id="rId8"/>
    <p:sldId id="477" r:id="rId9"/>
    <p:sldId id="478" r:id="rId10"/>
    <p:sldId id="479" r:id="rId11"/>
    <p:sldId id="480" r:id="rId12"/>
    <p:sldId id="481" r:id="rId13"/>
    <p:sldId id="482" r:id="rId14"/>
    <p:sldId id="483" r:id="rId15"/>
    <p:sldId id="484" r:id="rId16"/>
    <p:sldId id="485" r:id="rId17"/>
    <p:sldId id="486" r:id="rId18"/>
    <p:sldId id="487" r:id="rId19"/>
    <p:sldId id="488" r:id="rId20"/>
    <p:sldId id="489" r:id="rId21"/>
    <p:sldId id="490" r:id="rId22"/>
    <p:sldId id="491" r:id="rId23"/>
    <p:sldId id="492" r:id="rId24"/>
    <p:sldId id="493" r:id="rId25"/>
    <p:sldId id="494" r:id="rId26"/>
    <p:sldId id="495" r:id="rId27"/>
    <p:sldId id="366" r:id="rId28"/>
    <p:sldId id="496" r:id="rId29"/>
    <p:sldId id="497" r:id="rId30"/>
    <p:sldId id="498" r:id="rId31"/>
    <p:sldId id="499" r:id="rId32"/>
    <p:sldId id="500" r:id="rId33"/>
    <p:sldId id="501" r:id="rId34"/>
    <p:sldId id="502" r:id="rId35"/>
    <p:sldId id="503" r:id="rId36"/>
    <p:sldId id="504" r:id="rId37"/>
    <p:sldId id="505" r:id="rId38"/>
    <p:sldId id="506" r:id="rId39"/>
    <p:sldId id="509" r:id="rId40"/>
    <p:sldId id="367" r:id="rId41"/>
    <p:sldId id="561" r:id="rId42"/>
    <p:sldId id="562" r:id="rId43"/>
    <p:sldId id="563" r:id="rId44"/>
    <p:sldId id="523" r:id="rId45"/>
    <p:sldId id="524" r:id="rId46"/>
    <p:sldId id="525" r:id="rId47"/>
    <p:sldId id="526" r:id="rId48"/>
    <p:sldId id="527" r:id="rId49"/>
    <p:sldId id="528" r:id="rId50"/>
    <p:sldId id="529" r:id="rId51"/>
    <p:sldId id="530" r:id="rId52"/>
    <p:sldId id="531" r:id="rId53"/>
    <p:sldId id="532" r:id="rId54"/>
    <p:sldId id="533" r:id="rId55"/>
    <p:sldId id="534" r:id="rId56"/>
    <p:sldId id="368" r:id="rId57"/>
    <p:sldId id="537" r:id="rId58"/>
    <p:sldId id="538" r:id="rId59"/>
    <p:sldId id="539" r:id="rId60"/>
    <p:sldId id="540" r:id="rId61"/>
    <p:sldId id="541" r:id="rId62"/>
    <p:sldId id="542" r:id="rId63"/>
    <p:sldId id="543" r:id="rId64"/>
    <p:sldId id="544" r:id="rId65"/>
    <p:sldId id="545" r:id="rId66"/>
    <p:sldId id="546" r:id="rId67"/>
    <p:sldId id="547" r:id="rId68"/>
    <p:sldId id="369" r:id="rId69"/>
    <p:sldId id="548" r:id="rId70"/>
    <p:sldId id="564" r:id="rId71"/>
    <p:sldId id="565" r:id="rId72"/>
    <p:sldId id="566" r:id="rId73"/>
    <p:sldId id="567" r:id="rId74"/>
    <p:sldId id="568" r:id="rId75"/>
    <p:sldId id="569" r:id="rId76"/>
    <p:sldId id="550" r:id="rId77"/>
    <p:sldId id="549" r:id="rId78"/>
    <p:sldId id="551" r:id="rId79"/>
    <p:sldId id="558" r:id="rId80"/>
    <p:sldId id="559" r:id="rId81"/>
    <p:sldId id="560" r:id="rId8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80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0099"/>
    <a:srgbClr val="CCCCFF"/>
    <a:srgbClr val="CCFF99"/>
    <a:srgbClr val="4670E6"/>
    <a:srgbClr val="00002E"/>
    <a:srgbClr val="008000"/>
    <a:srgbClr val="FF6600"/>
    <a:srgbClr val="00FF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627" autoAdjust="0"/>
    <p:restoredTop sz="86280" autoAdjust="0"/>
  </p:normalViewPr>
  <p:slideViewPr>
    <p:cSldViewPr>
      <p:cViewPr varScale="1">
        <p:scale>
          <a:sx n="82" d="100"/>
          <a:sy n="82" d="100"/>
        </p:scale>
        <p:origin x="2059" y="86"/>
      </p:cViewPr>
      <p:guideLst>
        <p:guide orient="horz" pos="2160"/>
        <p:guide pos="2880"/>
      </p:guideLst>
    </p:cSldViewPr>
  </p:slideViewPr>
  <p:outlineViewPr>
    <p:cViewPr>
      <p:scale>
        <a:sx n="33" d="100"/>
        <a:sy n="33" d="100"/>
      </p:scale>
      <p:origin x="246" y="2664"/>
    </p:cViewPr>
  </p:outlineViewPr>
  <p:notesTextViewPr>
    <p:cViewPr>
      <p:scale>
        <a:sx n="100" d="100"/>
        <a:sy n="100" d="100"/>
      </p:scale>
      <p:origin x="0" y="0"/>
    </p:cViewPr>
  </p:notesTextViewPr>
  <p:sorterViewPr>
    <p:cViewPr>
      <p:scale>
        <a:sx n="200" d="100"/>
        <a:sy n="200" d="100"/>
      </p:scale>
      <p:origin x="0" y="0"/>
    </p:cViewPr>
  </p:sorterViewPr>
  <p:notesViewPr>
    <p:cSldViewPr>
      <p:cViewPr varScale="1">
        <p:scale>
          <a:sx n="84" d="100"/>
          <a:sy n="84" d="100"/>
        </p:scale>
        <p:origin x="-195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bg-BG" altLang="en-US" dirty="0"/>
          </a:p>
        </p:txBody>
      </p:sp>
      <p:sp>
        <p:nvSpPr>
          <p:cNvPr id="56323"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bg-BG" altLang="en-US" dirty="0"/>
          </a:p>
        </p:txBody>
      </p:sp>
      <p:sp>
        <p:nvSpPr>
          <p:cNvPr id="286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6325"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bg-BG" altLang="en-US" noProof="0"/>
              <a:t>Click to edit Master text styles</a:t>
            </a:r>
          </a:p>
          <a:p>
            <a:pPr lvl="1"/>
            <a:r>
              <a:rPr lang="bg-BG" altLang="en-US" noProof="0"/>
              <a:t>Second level</a:t>
            </a:r>
          </a:p>
          <a:p>
            <a:pPr lvl="2"/>
            <a:r>
              <a:rPr lang="bg-BG" altLang="en-US" noProof="0"/>
              <a:t>Third level</a:t>
            </a:r>
          </a:p>
          <a:p>
            <a:pPr lvl="3"/>
            <a:r>
              <a:rPr lang="bg-BG" altLang="en-US" noProof="0"/>
              <a:t>Fourth level</a:t>
            </a:r>
          </a:p>
          <a:p>
            <a:pPr lvl="4"/>
            <a:r>
              <a:rPr lang="bg-BG" altLang="en-US" noProof="0"/>
              <a:t>Fifth level</a:t>
            </a:r>
          </a:p>
        </p:txBody>
      </p:sp>
      <p:sp>
        <p:nvSpPr>
          <p:cNvPr id="56326"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bg-BG" altLang="en-US" dirty="0"/>
          </a:p>
        </p:txBody>
      </p:sp>
      <p:sp>
        <p:nvSpPr>
          <p:cNvPr id="56327"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67E1C7D9-1FC2-4711-A220-715F4E3D5016}" type="slidenum">
              <a:rPr lang="bg-BG" altLang="en-US"/>
              <a:pPr>
                <a:defRPr/>
              </a:pPr>
              <a:t>‹#›</a:t>
            </a:fld>
            <a:endParaRPr lang="bg-BG"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miter lim="800000"/>
            <a:headEnd/>
            <a:tailEnd/>
          </a:ln>
        </p:spPr>
        <p:txBody>
          <a:bodyPr/>
          <a:lstStyle/>
          <a:p>
            <a:fld id="{2ABA3518-CCEF-446B-9456-ABF83BD8D97C}" type="slidenum">
              <a:rPr lang="bg-BG" altLang="en-US" smtClean="0"/>
              <a:pPr/>
              <a:t>1</a:t>
            </a:fld>
            <a:endParaRPr lang="bg-BG" altLang="en-US" dirty="0"/>
          </a:p>
        </p:txBody>
      </p:sp>
      <p:sp>
        <p:nvSpPr>
          <p:cNvPr id="38915" name="Rectangle 2"/>
          <p:cNvSpPr>
            <a:spLocks noGrp="1" noRot="1" noChangeAspect="1" noChangeArrowheads="1" noTextEdit="1"/>
          </p:cNvSpPr>
          <p:nvPr>
            <p:ph type="sldImg"/>
          </p:nvPr>
        </p:nvSpPr>
        <p:spPr>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A89AE9-414C-4DF3-90C6-2B7751DDD314}" type="slidenum">
              <a:rPr lang="bg-BG"/>
              <a:pPr/>
              <a:t>10</a:t>
            </a:fld>
            <a:endParaRPr lang="bg-BG" dirty="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D696D4-1D12-45F2-9EFE-AFCB2C19155F}" type="slidenum">
              <a:rPr lang="bg-BG"/>
              <a:pPr/>
              <a:t>11</a:t>
            </a:fld>
            <a:endParaRPr lang="bg-BG" dirty="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36B49D-A975-4E23-A013-5E8203FFCAE8}" type="slidenum">
              <a:rPr lang="bg-BG"/>
              <a:pPr/>
              <a:t>12</a:t>
            </a:fld>
            <a:endParaRPr lang="bg-BG" dirty="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3C06FD-02EC-41A7-B56C-78C160C09E55}" type="slidenum">
              <a:rPr lang="bg-BG"/>
              <a:pPr/>
              <a:t>13</a:t>
            </a:fld>
            <a:endParaRPr lang="bg-BG" dirty="0"/>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863638-0F0F-4B6B-9372-36E7D9845AE3}" type="slidenum">
              <a:rPr lang="bg-BG"/>
              <a:pPr/>
              <a:t>14</a:t>
            </a:fld>
            <a:endParaRPr lang="bg-BG" dirty="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348B1C-4346-465C-A147-ABE391945508}" type="slidenum">
              <a:rPr lang="bg-BG"/>
              <a:pPr/>
              <a:t>15</a:t>
            </a:fld>
            <a:endParaRPr lang="bg-BG" dirty="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BDA527-1FF3-4EE9-A5EB-66C0D92D80E4}" type="slidenum">
              <a:rPr lang="bg-BG"/>
              <a:pPr/>
              <a:t>16</a:t>
            </a:fld>
            <a:endParaRPr lang="bg-BG" dirty="0"/>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1AD9A5-5A88-4291-9F1E-26F6C8DD6922}" type="slidenum">
              <a:rPr lang="bg-BG"/>
              <a:pPr/>
              <a:t>17</a:t>
            </a:fld>
            <a:endParaRPr lang="bg-BG" dirty="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A14FDD-F0E0-4818-930B-455ADE050C07}" type="slidenum">
              <a:rPr lang="bg-BG"/>
              <a:pPr/>
              <a:t>18</a:t>
            </a:fld>
            <a:endParaRPr lang="bg-BG" dirty="0"/>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CC86D8-7022-4764-97D1-54C3DC425012}" type="slidenum">
              <a:rPr lang="bg-BG"/>
              <a:pPr/>
              <a:t>19</a:t>
            </a:fld>
            <a:endParaRPr lang="bg-BG" dirty="0"/>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C4B811-7977-41EB-968A-4759AD872DC5}" type="slidenum">
              <a:rPr lang="bg-BG"/>
              <a:pPr/>
              <a:t>2</a:t>
            </a:fld>
            <a:endParaRPr lang="bg-BG" dirty="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D2061B-EE48-47F6-924F-CE4FC0F91539}" type="slidenum">
              <a:rPr lang="bg-BG"/>
              <a:pPr/>
              <a:t>20</a:t>
            </a:fld>
            <a:endParaRPr lang="bg-BG" dirty="0"/>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673736-A8C2-413C-8E4B-80843B1F7789}" type="slidenum">
              <a:rPr lang="bg-BG"/>
              <a:pPr/>
              <a:t>21</a:t>
            </a:fld>
            <a:endParaRPr lang="bg-BG" dirty="0"/>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E79091-A565-4AD9-945A-DE07FB686ADD}" type="slidenum">
              <a:rPr lang="bg-BG"/>
              <a:pPr/>
              <a:t>22</a:t>
            </a:fld>
            <a:endParaRPr lang="bg-BG" dirty="0"/>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3A7C4C-641D-4FA2-96C6-62778FB6BBAA}" type="slidenum">
              <a:rPr lang="bg-BG"/>
              <a:pPr/>
              <a:t>23</a:t>
            </a:fld>
            <a:endParaRPr lang="bg-BG" dirty="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3F9469-ECE0-4C1D-A029-C40917FD92D7}" type="slidenum">
              <a:rPr lang="bg-BG"/>
              <a:pPr/>
              <a:t>24</a:t>
            </a:fld>
            <a:endParaRPr lang="bg-BG" dirty="0"/>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41220A-ED05-4FF4-AF25-FE66D46D1BB2}" type="slidenum">
              <a:rPr lang="bg-BG"/>
              <a:pPr/>
              <a:t>25</a:t>
            </a:fld>
            <a:endParaRPr lang="bg-BG" dirty="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B99E4E-E69A-47B8-9482-420233DDC579}" type="slidenum">
              <a:rPr lang="bg-BG"/>
              <a:pPr/>
              <a:t>26</a:t>
            </a:fld>
            <a:endParaRPr lang="bg-BG" dirty="0"/>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miter lim="800000"/>
            <a:headEnd/>
            <a:tailEnd/>
          </a:ln>
        </p:spPr>
        <p:txBody>
          <a:bodyPr/>
          <a:lstStyle/>
          <a:p>
            <a:fld id="{E5F958EC-DFC3-4E38-ABCA-38500E2A64B3}" type="slidenum">
              <a:rPr lang="bg-BG" altLang="en-US" smtClean="0"/>
              <a:pPr/>
              <a:t>27</a:t>
            </a:fld>
            <a:endParaRPr lang="bg-BG" altLang="en-US" dirty="0"/>
          </a:p>
        </p:txBody>
      </p:sp>
      <p:sp>
        <p:nvSpPr>
          <p:cNvPr id="40963" name="Rectangle 2"/>
          <p:cNvSpPr>
            <a:spLocks noGrp="1" noRot="1" noChangeAspect="1" noChangeArrowheads="1" noTextEdit="1"/>
          </p:cNvSpPr>
          <p:nvPr>
            <p:ph type="sldImg"/>
          </p:nvPr>
        </p:nvSpPr>
        <p:spPr>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4B9B71-7E73-4433-B4BF-29FA8DCC87AD}" type="slidenum">
              <a:rPr lang="bg-BG"/>
              <a:pPr/>
              <a:t>28</a:t>
            </a:fld>
            <a:endParaRPr lang="bg-BG" dirty="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3C1C27-8B57-488E-A56E-99ABBBDBA94B}" type="slidenum">
              <a:rPr lang="bg-BG"/>
              <a:pPr/>
              <a:t>29</a:t>
            </a:fld>
            <a:endParaRPr lang="bg-BG" dirty="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86043A-619A-4193-AFA7-701BF0D9B7A1}" type="slidenum">
              <a:rPr lang="bg-BG"/>
              <a:pPr/>
              <a:t>3</a:t>
            </a:fld>
            <a:endParaRPr lang="bg-BG" dirty="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AFC5FB-4EE3-4C6E-AF8E-835B5D85D3B7}" type="slidenum">
              <a:rPr lang="bg-BG"/>
              <a:pPr/>
              <a:t>30</a:t>
            </a:fld>
            <a:endParaRPr lang="bg-BG" dirty="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5C78D9-D856-4848-8CAA-6253FF4C9A9E}" type="slidenum">
              <a:rPr lang="bg-BG"/>
              <a:pPr/>
              <a:t>31</a:t>
            </a:fld>
            <a:endParaRPr lang="bg-BG" dirty="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5BDDE1-1AAA-4513-AE85-CDA61590E3B1}" type="slidenum">
              <a:rPr lang="bg-BG"/>
              <a:pPr/>
              <a:t>32</a:t>
            </a:fld>
            <a:endParaRPr lang="bg-BG" dirty="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257F59-FA9B-4BEB-99A7-CBA59EFBF6B6}" type="slidenum">
              <a:rPr lang="bg-BG"/>
              <a:pPr/>
              <a:t>33</a:t>
            </a:fld>
            <a:endParaRPr lang="bg-BG" dirty="0"/>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0C8806-0F27-446F-81BA-D590FDB683AF}" type="slidenum">
              <a:rPr lang="bg-BG"/>
              <a:pPr/>
              <a:t>34</a:t>
            </a:fld>
            <a:endParaRPr lang="bg-BG" dirty="0"/>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B6B6D4-E98B-428E-82B6-9B589EF9DC37}" type="slidenum">
              <a:rPr lang="bg-BG"/>
              <a:pPr/>
              <a:t>35</a:t>
            </a:fld>
            <a:endParaRPr lang="bg-BG" dirty="0"/>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559406-354A-4DE5-B484-EC6914F30EF2}" type="slidenum">
              <a:rPr lang="bg-BG"/>
              <a:pPr/>
              <a:t>36</a:t>
            </a:fld>
            <a:endParaRPr lang="bg-BG" dirty="0"/>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D74777-815E-4D4A-B3A1-FA4114B02335}" type="slidenum">
              <a:rPr lang="bg-BG"/>
              <a:pPr/>
              <a:t>37</a:t>
            </a:fld>
            <a:endParaRPr lang="bg-BG" dirty="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B415B9-8992-406A-8382-A5BF9A704733}" type="slidenum">
              <a:rPr lang="bg-BG"/>
              <a:pPr/>
              <a:t>38</a:t>
            </a:fld>
            <a:endParaRPr lang="bg-BG" dirty="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5A22DB-86F4-4FD9-91F4-D3FE93B931C9}" type="slidenum">
              <a:rPr lang="bg-BG"/>
              <a:pPr/>
              <a:t>39</a:t>
            </a:fld>
            <a:endParaRPr lang="bg-BG" dirty="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60102B-FB88-4B9B-8256-B14A530183A3}" type="slidenum">
              <a:rPr lang="bg-BG"/>
              <a:pPr/>
              <a:t>4</a:t>
            </a:fld>
            <a:endParaRPr lang="bg-BG" dirty="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miter lim="800000"/>
            <a:headEnd/>
            <a:tailEnd/>
          </a:ln>
        </p:spPr>
        <p:txBody>
          <a:bodyPr/>
          <a:lstStyle/>
          <a:p>
            <a:fld id="{C37063DB-F7AD-4715-ABB4-052856A88993}" type="slidenum">
              <a:rPr lang="bg-BG" altLang="en-US" smtClean="0"/>
              <a:pPr/>
              <a:t>40</a:t>
            </a:fld>
            <a:endParaRPr lang="bg-BG" altLang="en-US" dirty="0"/>
          </a:p>
        </p:txBody>
      </p:sp>
      <p:sp>
        <p:nvSpPr>
          <p:cNvPr id="43011" name="Rectangle 2"/>
          <p:cNvSpPr>
            <a:spLocks noGrp="1" noRot="1" noChangeAspect="1" noChangeArrowheads="1" noTextEdit="1"/>
          </p:cNvSpPr>
          <p:nvPr>
            <p:ph type="sldImg"/>
          </p:nvPr>
        </p:nvSpPr>
        <p:spPr>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EC8D09-E8F9-4BF2-917B-8480C00E8117}" type="slidenum">
              <a:rPr lang="bg-BG"/>
              <a:pPr/>
              <a:t>41</a:t>
            </a:fld>
            <a:endParaRPr lang="bg-BG" dirty="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0B16B7-6687-4ABF-A192-67EFB8F47A4F}" type="slidenum">
              <a:rPr lang="bg-BG"/>
              <a:pPr/>
              <a:t>42</a:t>
            </a:fld>
            <a:endParaRPr lang="bg-BG" dirty="0"/>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73C2F2-DCB6-4453-B8B9-65505AF1F017}" type="slidenum">
              <a:rPr lang="bg-BG"/>
              <a:pPr/>
              <a:t>43</a:t>
            </a:fld>
            <a:endParaRPr lang="bg-BG" dirty="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D39D72-0B51-43C9-B4EA-A381DE2FDFA7}" type="slidenum">
              <a:rPr lang="bg-BG"/>
              <a:pPr/>
              <a:t>44</a:t>
            </a:fld>
            <a:endParaRPr lang="bg-BG" dirty="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C485FF-F33C-48B4-BCDE-B2578B6247A4}" type="slidenum">
              <a:rPr lang="bg-BG"/>
              <a:pPr/>
              <a:t>45</a:t>
            </a:fld>
            <a:endParaRPr lang="bg-BG" dirty="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6360B2-3272-42B5-9E75-0350315860A3}" type="slidenum">
              <a:rPr lang="bg-BG"/>
              <a:pPr/>
              <a:t>46</a:t>
            </a:fld>
            <a:endParaRPr lang="bg-BG" dirty="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137ED9-6C4D-4DDF-AB82-4264726790B7}" type="slidenum">
              <a:rPr lang="bg-BG"/>
              <a:pPr/>
              <a:t>47</a:t>
            </a:fld>
            <a:endParaRPr lang="bg-BG" dirty="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4E88A7-7CB1-4827-9153-AAF603F42155}" type="slidenum">
              <a:rPr lang="bg-BG"/>
              <a:pPr/>
              <a:t>48</a:t>
            </a:fld>
            <a:endParaRPr lang="bg-BG" dirty="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DBB156-9D34-4DB2-8C28-B48C8BBA3473}" type="slidenum">
              <a:rPr lang="bg-BG"/>
              <a:pPr/>
              <a:t>49</a:t>
            </a:fld>
            <a:endParaRPr lang="bg-BG" dirty="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EBF9ED-E226-480D-BCEE-C301FDDE2B37}" type="slidenum">
              <a:rPr lang="bg-BG"/>
              <a:pPr/>
              <a:t>5</a:t>
            </a:fld>
            <a:endParaRPr lang="bg-BG" dirty="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4D942B-6947-4542-BB20-5F732225B0C3}" type="slidenum">
              <a:rPr lang="bg-BG"/>
              <a:pPr/>
              <a:t>50</a:t>
            </a:fld>
            <a:endParaRPr lang="bg-BG" dirty="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38348F-9268-46E0-BD72-60B3BB56B3D1}" type="slidenum">
              <a:rPr lang="bg-BG"/>
              <a:pPr/>
              <a:t>51</a:t>
            </a:fld>
            <a:endParaRPr lang="bg-BG" dirty="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4BA7B0-5366-49FB-BB48-EC8A934F5FDB}" type="slidenum">
              <a:rPr lang="bg-BG"/>
              <a:pPr/>
              <a:t>52</a:t>
            </a:fld>
            <a:endParaRPr lang="bg-BG" dirty="0"/>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744FD1-814C-485D-94D6-299DE4BE071A}" type="slidenum">
              <a:rPr lang="bg-BG"/>
              <a:pPr/>
              <a:t>53</a:t>
            </a:fld>
            <a:endParaRPr lang="bg-BG" dirty="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29DB72-3092-4690-9004-8F2911786FF8}" type="slidenum">
              <a:rPr lang="bg-BG"/>
              <a:pPr/>
              <a:t>54</a:t>
            </a:fld>
            <a:endParaRPr lang="bg-BG" dirty="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5AC0CB-0DEF-48B3-A101-5DD27EB01EF8}" type="slidenum">
              <a:rPr lang="bg-BG"/>
              <a:pPr/>
              <a:t>55</a:t>
            </a:fld>
            <a:endParaRPr lang="bg-BG" dirty="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miter lim="800000"/>
            <a:headEnd/>
            <a:tailEnd/>
          </a:ln>
        </p:spPr>
        <p:txBody>
          <a:bodyPr/>
          <a:lstStyle/>
          <a:p>
            <a:fld id="{9F2DF8B6-9E8D-41E8-99AE-E02FE1C93239}" type="slidenum">
              <a:rPr lang="bg-BG" altLang="en-US" smtClean="0"/>
              <a:pPr/>
              <a:t>56</a:t>
            </a:fld>
            <a:endParaRPr lang="bg-BG" altLang="en-US" dirty="0"/>
          </a:p>
        </p:txBody>
      </p:sp>
      <p:sp>
        <p:nvSpPr>
          <p:cNvPr id="45059" name="Rectangle 2"/>
          <p:cNvSpPr>
            <a:spLocks noGrp="1" noRot="1" noChangeAspect="1" noChangeArrowheads="1" noTextEdit="1"/>
          </p:cNvSpPr>
          <p:nvPr>
            <p:ph type="sldImg"/>
          </p:nvPr>
        </p:nvSpPr>
        <p:spPr>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765D9B-0222-45FD-9F66-804C79543B91}" type="slidenum">
              <a:rPr lang="bg-BG"/>
              <a:pPr/>
              <a:t>57</a:t>
            </a:fld>
            <a:endParaRPr lang="bg-BG" dirty="0"/>
          </a:p>
        </p:txBody>
      </p:sp>
      <p:sp>
        <p:nvSpPr>
          <p:cNvPr id="37890" name="Rectangle 2"/>
          <p:cNvSpPr>
            <a:spLocks noGrp="1" noRot="1" noChangeAspect="1" noChangeArrowheads="1" noTextEdit="1"/>
          </p:cNvSpPr>
          <p:nvPr>
            <p:ph type="sldImg"/>
          </p:nvPr>
        </p:nvSpPr>
        <p:spPr>
          <a:xfrm>
            <a:off x="1143000" y="685800"/>
            <a:ext cx="4572000" cy="3429000"/>
          </a:xfrm>
          <a:ln/>
        </p:spPr>
      </p:sp>
      <p:sp>
        <p:nvSpPr>
          <p:cNvPr id="37891"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333D0F-2251-48EF-98EA-A4EBE5769E26}" type="slidenum">
              <a:rPr lang="bg-BG"/>
              <a:pPr/>
              <a:t>58</a:t>
            </a:fld>
            <a:endParaRPr lang="bg-BG" dirty="0"/>
          </a:p>
        </p:txBody>
      </p:sp>
      <p:sp>
        <p:nvSpPr>
          <p:cNvPr id="39938" name="Rectangle 2"/>
          <p:cNvSpPr>
            <a:spLocks noGrp="1" noRot="1" noChangeAspect="1" noChangeArrowheads="1" noTextEdit="1"/>
          </p:cNvSpPr>
          <p:nvPr>
            <p:ph type="sldImg"/>
          </p:nvPr>
        </p:nvSpPr>
        <p:spPr>
          <a:xfrm>
            <a:off x="1143000" y="685800"/>
            <a:ext cx="4572000" cy="3429000"/>
          </a:xfrm>
          <a:ln/>
        </p:spPr>
      </p:sp>
      <p:sp>
        <p:nvSpPr>
          <p:cNvPr id="39939"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BE3FF4-3BFF-479B-8952-736911C84C01}" type="slidenum">
              <a:rPr lang="bg-BG"/>
              <a:pPr/>
              <a:t>59</a:t>
            </a:fld>
            <a:endParaRPr lang="bg-BG" dirty="0"/>
          </a:p>
        </p:txBody>
      </p:sp>
      <p:sp>
        <p:nvSpPr>
          <p:cNvPr id="41986" name="Rectangle 2"/>
          <p:cNvSpPr>
            <a:spLocks noGrp="1" noRot="1" noChangeAspect="1" noChangeArrowheads="1" noTextEdit="1"/>
          </p:cNvSpPr>
          <p:nvPr>
            <p:ph type="sldImg"/>
          </p:nvPr>
        </p:nvSpPr>
        <p:spPr>
          <a:xfrm>
            <a:off x="1143000" y="685800"/>
            <a:ext cx="4572000" cy="3429000"/>
          </a:xfrm>
          <a:ln/>
        </p:spPr>
      </p:sp>
      <p:sp>
        <p:nvSpPr>
          <p:cNvPr id="41987"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6A7982-7899-4640-848D-DA7492748763}" type="slidenum">
              <a:rPr lang="bg-BG"/>
              <a:pPr/>
              <a:t>6</a:t>
            </a:fld>
            <a:endParaRPr lang="bg-BG" dirty="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83259C-1D33-44AC-82C9-BA7A061743F5}" type="slidenum">
              <a:rPr lang="bg-BG"/>
              <a:pPr/>
              <a:t>60</a:t>
            </a:fld>
            <a:endParaRPr lang="bg-BG" dirty="0"/>
          </a:p>
        </p:txBody>
      </p:sp>
      <p:sp>
        <p:nvSpPr>
          <p:cNvPr id="44034" name="Rectangle 2"/>
          <p:cNvSpPr>
            <a:spLocks noGrp="1" noRot="1" noChangeAspect="1" noChangeArrowheads="1" noTextEdit="1"/>
          </p:cNvSpPr>
          <p:nvPr>
            <p:ph type="sldImg"/>
          </p:nvPr>
        </p:nvSpPr>
        <p:spPr>
          <a:xfrm>
            <a:off x="1143000" y="685800"/>
            <a:ext cx="4572000" cy="3429000"/>
          </a:xfrm>
          <a:ln/>
        </p:spPr>
      </p:sp>
      <p:sp>
        <p:nvSpPr>
          <p:cNvPr id="44035"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29A1A6-6ADA-4851-9C6A-35F875A6B74E}" type="slidenum">
              <a:rPr lang="bg-BG"/>
              <a:pPr/>
              <a:t>61</a:t>
            </a:fld>
            <a:endParaRPr lang="bg-BG" dirty="0"/>
          </a:p>
        </p:txBody>
      </p:sp>
      <p:sp>
        <p:nvSpPr>
          <p:cNvPr id="46082" name="Rectangle 2"/>
          <p:cNvSpPr>
            <a:spLocks noGrp="1" noRot="1" noChangeAspect="1" noChangeArrowheads="1" noTextEdit="1"/>
          </p:cNvSpPr>
          <p:nvPr>
            <p:ph type="sldImg"/>
          </p:nvPr>
        </p:nvSpPr>
        <p:spPr>
          <a:xfrm>
            <a:off x="1143000" y="685800"/>
            <a:ext cx="4572000" cy="3429000"/>
          </a:xfrm>
          <a:ln/>
        </p:spPr>
      </p:sp>
      <p:sp>
        <p:nvSpPr>
          <p:cNvPr id="46083"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C74ADE-943D-46A8-A345-5611407A378F}" type="slidenum">
              <a:rPr lang="bg-BG"/>
              <a:pPr/>
              <a:t>62</a:t>
            </a:fld>
            <a:endParaRPr lang="bg-BG" dirty="0"/>
          </a:p>
        </p:txBody>
      </p:sp>
      <p:sp>
        <p:nvSpPr>
          <p:cNvPr id="48130" name="Rectangle 2"/>
          <p:cNvSpPr>
            <a:spLocks noGrp="1" noRot="1" noChangeAspect="1" noChangeArrowheads="1" noTextEdit="1"/>
          </p:cNvSpPr>
          <p:nvPr>
            <p:ph type="sldImg"/>
          </p:nvPr>
        </p:nvSpPr>
        <p:spPr>
          <a:xfrm>
            <a:off x="1143000" y="685800"/>
            <a:ext cx="4572000" cy="3429000"/>
          </a:xfrm>
          <a:ln/>
        </p:spPr>
      </p:sp>
      <p:sp>
        <p:nvSpPr>
          <p:cNvPr id="48131"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E97616-4A15-4731-9BC9-99E632139E7A}" type="slidenum">
              <a:rPr lang="bg-BG"/>
              <a:pPr/>
              <a:t>63</a:t>
            </a:fld>
            <a:endParaRPr lang="bg-BG" dirty="0"/>
          </a:p>
        </p:txBody>
      </p:sp>
      <p:sp>
        <p:nvSpPr>
          <p:cNvPr id="50178" name="Rectangle 2"/>
          <p:cNvSpPr>
            <a:spLocks noGrp="1" noRot="1" noChangeAspect="1" noChangeArrowheads="1" noTextEdit="1"/>
          </p:cNvSpPr>
          <p:nvPr>
            <p:ph type="sldImg"/>
          </p:nvPr>
        </p:nvSpPr>
        <p:spPr>
          <a:xfrm>
            <a:off x="1143000" y="685800"/>
            <a:ext cx="4572000" cy="3429000"/>
          </a:xfrm>
          <a:ln/>
        </p:spPr>
      </p:sp>
      <p:sp>
        <p:nvSpPr>
          <p:cNvPr id="50179"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1E1751-9665-4FEF-8444-1C2A74BF4700}" type="slidenum">
              <a:rPr lang="bg-BG"/>
              <a:pPr/>
              <a:t>64</a:t>
            </a:fld>
            <a:endParaRPr lang="bg-BG" dirty="0"/>
          </a:p>
        </p:txBody>
      </p:sp>
      <p:sp>
        <p:nvSpPr>
          <p:cNvPr id="52226" name="Rectangle 2"/>
          <p:cNvSpPr>
            <a:spLocks noGrp="1" noRot="1" noChangeAspect="1" noChangeArrowheads="1" noTextEdit="1"/>
          </p:cNvSpPr>
          <p:nvPr>
            <p:ph type="sldImg"/>
          </p:nvPr>
        </p:nvSpPr>
        <p:spPr>
          <a:xfrm>
            <a:off x="1143000" y="685800"/>
            <a:ext cx="4572000" cy="3429000"/>
          </a:xfrm>
          <a:ln/>
        </p:spPr>
      </p:sp>
      <p:sp>
        <p:nvSpPr>
          <p:cNvPr id="52227"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AF1C0C-EFA5-4B8B-A6B8-E92673D6FDF1}" type="slidenum">
              <a:rPr lang="bg-BG"/>
              <a:pPr/>
              <a:t>65</a:t>
            </a:fld>
            <a:endParaRPr lang="bg-BG" dirty="0"/>
          </a:p>
        </p:txBody>
      </p:sp>
      <p:sp>
        <p:nvSpPr>
          <p:cNvPr id="54274" name="Rectangle 2"/>
          <p:cNvSpPr>
            <a:spLocks noGrp="1" noRot="1" noChangeAspect="1" noChangeArrowheads="1" noTextEdit="1"/>
          </p:cNvSpPr>
          <p:nvPr>
            <p:ph type="sldImg"/>
          </p:nvPr>
        </p:nvSpPr>
        <p:spPr>
          <a:xfrm>
            <a:off x="1143000" y="685800"/>
            <a:ext cx="4572000" cy="3429000"/>
          </a:xfrm>
          <a:ln/>
        </p:spPr>
      </p:sp>
      <p:sp>
        <p:nvSpPr>
          <p:cNvPr id="54275"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B78727-80AD-48FB-BD1F-BC54A6D40680}" type="slidenum">
              <a:rPr lang="bg-BG"/>
              <a:pPr/>
              <a:t>66</a:t>
            </a:fld>
            <a:endParaRPr lang="bg-BG" dirty="0"/>
          </a:p>
        </p:txBody>
      </p:sp>
      <p:sp>
        <p:nvSpPr>
          <p:cNvPr id="56322" name="Rectangle 2"/>
          <p:cNvSpPr>
            <a:spLocks noGrp="1" noRot="1" noChangeAspect="1" noChangeArrowheads="1" noTextEdit="1"/>
          </p:cNvSpPr>
          <p:nvPr>
            <p:ph type="sldImg"/>
          </p:nvPr>
        </p:nvSpPr>
        <p:spPr>
          <a:xfrm>
            <a:off x="1143000" y="685800"/>
            <a:ext cx="4572000" cy="3429000"/>
          </a:xfrm>
          <a:ln/>
        </p:spPr>
      </p:sp>
      <p:sp>
        <p:nvSpPr>
          <p:cNvPr id="56323"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1F4D0B-7848-4211-A476-DED89C499B30}" type="slidenum">
              <a:rPr lang="bg-BG"/>
              <a:pPr/>
              <a:t>67</a:t>
            </a:fld>
            <a:endParaRPr lang="bg-BG" dirty="0"/>
          </a:p>
        </p:txBody>
      </p:sp>
      <p:sp>
        <p:nvSpPr>
          <p:cNvPr id="58370" name="Rectangle 2"/>
          <p:cNvSpPr>
            <a:spLocks noGrp="1" noRot="1" noChangeAspect="1" noChangeArrowheads="1" noTextEdit="1"/>
          </p:cNvSpPr>
          <p:nvPr>
            <p:ph type="sldImg"/>
          </p:nvPr>
        </p:nvSpPr>
        <p:spPr>
          <a:xfrm>
            <a:off x="1143000" y="685800"/>
            <a:ext cx="4572000" cy="3429000"/>
          </a:xfrm>
          <a:ln/>
        </p:spPr>
      </p:sp>
      <p:sp>
        <p:nvSpPr>
          <p:cNvPr id="58371"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miter lim="800000"/>
            <a:headEnd/>
            <a:tailEnd/>
          </a:ln>
        </p:spPr>
        <p:txBody>
          <a:bodyPr/>
          <a:lstStyle/>
          <a:p>
            <a:fld id="{355C5B2E-870C-46E5-9081-2481ED379CD0}" type="slidenum">
              <a:rPr lang="bg-BG" altLang="en-US" smtClean="0"/>
              <a:pPr/>
              <a:t>68</a:t>
            </a:fld>
            <a:endParaRPr lang="bg-BG" altLang="en-US" dirty="0"/>
          </a:p>
        </p:txBody>
      </p:sp>
      <p:sp>
        <p:nvSpPr>
          <p:cNvPr id="47107" name="Rectangle 2"/>
          <p:cNvSpPr>
            <a:spLocks noGrp="1" noRot="1" noChangeAspect="1" noChangeArrowheads="1" noTextEdit="1"/>
          </p:cNvSpPr>
          <p:nvPr>
            <p:ph type="sldImg"/>
          </p:nvPr>
        </p:nvSpPr>
        <p:spPr>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504844-22AD-4FA7-8E5F-AE4FF5E6AAB6}" type="slidenum">
              <a:rPr lang="bg-BG"/>
              <a:pPr/>
              <a:t>69</a:t>
            </a:fld>
            <a:endParaRPr lang="bg-BG" dirty="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A234C7-D395-4CC9-93F1-E5AA3AE1F350}" type="slidenum">
              <a:rPr lang="bg-BG"/>
              <a:pPr/>
              <a:t>7</a:t>
            </a:fld>
            <a:endParaRPr lang="bg-BG" dirty="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4AC436-CB85-4F5A-AB3F-98C4D3CE7DA1}" type="slidenum">
              <a:rPr lang="bg-BG"/>
              <a:pPr/>
              <a:t>70</a:t>
            </a:fld>
            <a:endParaRPr lang="bg-BG" dirty="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5AA9F3-B96C-400E-9523-ED8B499DC0B8}" type="slidenum">
              <a:rPr lang="bg-BG"/>
              <a:pPr/>
              <a:t>71</a:t>
            </a:fld>
            <a:endParaRPr lang="bg-BG" dirty="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867553-75FB-494C-9AC4-3EE3985E8B04}" type="slidenum">
              <a:rPr lang="bg-BG"/>
              <a:pPr/>
              <a:t>72</a:t>
            </a:fld>
            <a:endParaRPr lang="bg-BG" dirty="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33D8A0-C50E-41F0-A3C8-1EC42B039D79}" type="slidenum">
              <a:rPr lang="bg-BG"/>
              <a:pPr/>
              <a:t>73</a:t>
            </a:fld>
            <a:endParaRPr lang="bg-BG" dirty="0"/>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24F06F-C242-4819-85C7-0327CBEC0DAE}" type="slidenum">
              <a:rPr lang="bg-BG"/>
              <a:pPr/>
              <a:t>74</a:t>
            </a:fld>
            <a:endParaRPr lang="bg-BG" dirty="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55C978-B0A9-4C85-8E25-2C91F957CA39}" type="slidenum">
              <a:rPr lang="bg-BG"/>
              <a:pPr/>
              <a:t>75</a:t>
            </a:fld>
            <a:endParaRPr lang="bg-BG" dirty="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0B2FF2-D7DB-4AA1-AFEF-EAC75DA6CA58}" type="slidenum">
              <a:rPr lang="bg-BG"/>
              <a:pPr/>
              <a:t>76</a:t>
            </a:fld>
            <a:endParaRPr lang="bg-BG" dirty="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237E44-8519-480A-83E8-140B10C12092}" type="slidenum">
              <a:rPr lang="bg-BG"/>
              <a:pPr/>
              <a:t>77</a:t>
            </a:fld>
            <a:endParaRPr lang="bg-BG" dirty="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93E6C9-7F78-484E-A3E4-61C87DDB36DD}" type="slidenum">
              <a:rPr lang="bg-BG"/>
              <a:pPr/>
              <a:t>78</a:t>
            </a:fld>
            <a:endParaRPr lang="bg-BG" dirty="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4A2374-B4E4-4299-A3DD-C8C5F4B06667}" type="slidenum">
              <a:rPr lang="bg-BG"/>
              <a:pPr/>
              <a:t>79</a:t>
            </a:fld>
            <a:endParaRPr lang="bg-BG" dirty="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D2811A-1077-48D0-AE25-1B3F2FDEF7A4}" type="slidenum">
              <a:rPr lang="bg-BG"/>
              <a:pPr/>
              <a:t>8</a:t>
            </a:fld>
            <a:endParaRPr lang="bg-BG" dirty="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1630F2-D610-42A4-8B26-2771C144EE9C}" type="slidenum">
              <a:rPr lang="bg-BG"/>
              <a:pPr/>
              <a:t>80</a:t>
            </a:fld>
            <a:endParaRPr lang="bg-BG" dirty="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DAF8CD-ECBC-47ED-88B0-884CC9D87A3E}" type="slidenum">
              <a:rPr lang="bg-BG"/>
              <a:pPr/>
              <a:t>81</a:t>
            </a:fld>
            <a:endParaRPr lang="bg-BG" dirty="0"/>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bg-BG"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337AB9-B8C0-4862-B055-1425CEEA9876}" type="slidenum">
              <a:rPr lang="bg-BG"/>
              <a:pPr/>
              <a:t>9</a:t>
            </a:fld>
            <a:endParaRPr lang="bg-BG" dirty="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bg-BG"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Заглавен слайд">
    <p:spTree>
      <p:nvGrpSpPr>
        <p:cNvPr id="1" name=""/>
        <p:cNvGrpSpPr/>
        <p:nvPr/>
      </p:nvGrpSpPr>
      <p:grpSpPr>
        <a:xfrm>
          <a:off x="0" y="0"/>
          <a:ext cx="0" cy="0"/>
          <a:chOff x="0" y="0"/>
          <a:chExt cx="0" cy="0"/>
        </a:xfrm>
      </p:grpSpPr>
      <p:sp>
        <p:nvSpPr>
          <p:cNvPr id="4" name="Равнобедрен триъгълник 3"/>
          <p:cNvSpPr/>
          <p:nvPr/>
        </p:nvSpPr>
        <p:spPr>
          <a:xfrm rot="16200000">
            <a:off x="7553325" y="5254626"/>
            <a:ext cx="1893887"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Заглавие 7"/>
          <p:cNvSpPr>
            <a:spLocks noGrp="1"/>
          </p:cNvSpPr>
          <p:nvPr>
            <p:ph type="ctrTitle"/>
          </p:nvPr>
        </p:nvSpPr>
        <p:spPr>
          <a:xfrm>
            <a:off x="540544" y="776288"/>
            <a:ext cx="8062912" cy="1470025"/>
          </a:xfrm>
        </p:spPr>
        <p:txBody>
          <a:bodyPr anchor="b"/>
          <a:lstStyle>
            <a:lvl1pPr algn="r">
              <a:defRPr sz="4400"/>
            </a:lvl1pPr>
          </a:lstStyle>
          <a:p>
            <a:r>
              <a:rPr lang="bg-BG"/>
              <a:t>Щракнете, за да редактирате стила на заглавието в образеца</a:t>
            </a:r>
            <a:endParaRPr lang="en-US"/>
          </a:p>
        </p:txBody>
      </p:sp>
      <p:sp>
        <p:nvSpPr>
          <p:cNvPr id="9" name="Подзаглавие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bg-BG"/>
              <a:t>Щракнете, за да редактирате стила на подзаглавията в образеца</a:t>
            </a:r>
            <a:endParaRPr lang="en-US"/>
          </a:p>
        </p:txBody>
      </p:sp>
      <p:sp>
        <p:nvSpPr>
          <p:cNvPr id="5" name="Контейнер за дата 27"/>
          <p:cNvSpPr>
            <a:spLocks noGrp="1"/>
          </p:cNvSpPr>
          <p:nvPr>
            <p:ph type="dt" sz="half" idx="10"/>
          </p:nvPr>
        </p:nvSpPr>
        <p:spPr>
          <a:xfrm>
            <a:off x="1371600" y="6011863"/>
            <a:ext cx="5791200" cy="365125"/>
          </a:xfrm>
        </p:spPr>
        <p:txBody>
          <a:bodyPr tIns="0" bIns="0" anchor="t"/>
          <a:lstStyle>
            <a:lvl1pPr algn="r">
              <a:defRPr sz="1000"/>
            </a:lvl1pPr>
          </a:lstStyle>
          <a:p>
            <a:pPr>
              <a:defRPr/>
            </a:pPr>
            <a:endParaRPr lang="bg-BG" altLang="en-US" dirty="0"/>
          </a:p>
        </p:txBody>
      </p:sp>
      <p:sp>
        <p:nvSpPr>
          <p:cNvPr id="6" name="Контейнер за долния колонтитул 16"/>
          <p:cNvSpPr>
            <a:spLocks noGrp="1"/>
          </p:cNvSpPr>
          <p:nvPr>
            <p:ph type="ftr" sz="quarter" idx="11"/>
          </p:nvPr>
        </p:nvSpPr>
        <p:spPr>
          <a:xfrm>
            <a:off x="1371600" y="5649913"/>
            <a:ext cx="5791200" cy="365125"/>
          </a:xfrm>
        </p:spPr>
        <p:txBody>
          <a:bodyPr tIns="0" bIns="0"/>
          <a:lstStyle>
            <a:lvl1pPr algn="r">
              <a:defRPr sz="1100"/>
            </a:lvl1pPr>
          </a:lstStyle>
          <a:p>
            <a:pPr>
              <a:defRPr/>
            </a:pPr>
            <a:endParaRPr lang="bg-BG" altLang="en-US" dirty="0"/>
          </a:p>
        </p:txBody>
      </p:sp>
      <p:sp>
        <p:nvSpPr>
          <p:cNvPr id="7" name="Контейнер за номер на слайда 28"/>
          <p:cNvSpPr>
            <a:spLocks noGrp="1"/>
          </p:cNvSpPr>
          <p:nvPr>
            <p:ph type="sldNum" sz="quarter" idx="12"/>
          </p:nvPr>
        </p:nvSpPr>
        <p:spPr>
          <a:xfrm>
            <a:off x="8391525" y="5753100"/>
            <a:ext cx="503238" cy="365125"/>
          </a:xfrm>
        </p:spPr>
        <p:txBody>
          <a:bodyPr anchor="ctr"/>
          <a:lstStyle>
            <a:lvl1pPr algn="ctr">
              <a:defRPr sz="1300" smtClean="0">
                <a:solidFill>
                  <a:srgbClr val="FFFFFF"/>
                </a:solidFill>
              </a:defRPr>
            </a:lvl1pPr>
          </a:lstStyle>
          <a:p>
            <a:pPr>
              <a:defRPr/>
            </a:pPr>
            <a:fld id="{64DF372B-A2A5-44B5-B350-EBF1BC87949D}" type="slidenum">
              <a:rPr lang="bg-BG" altLang="en-US"/>
              <a:pPr>
                <a:defRPr/>
              </a:pPr>
              <a:t>‹#›</a:t>
            </a:fld>
            <a:endParaRPr lang="bg-BG"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лавие и вертикален текст">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a:t>Щракнете, за да редактирате стила на заглавието в образеца</a:t>
            </a:r>
            <a:endParaRPr lang="en-US"/>
          </a:p>
        </p:txBody>
      </p:sp>
      <p:sp>
        <p:nvSpPr>
          <p:cNvPr id="3" name="Контейнер за вертикален текст 2"/>
          <p:cNvSpPr>
            <a:spLocks noGrp="1"/>
          </p:cNvSpPr>
          <p:nvPr>
            <p:ph type="body" orient="vert" idx="1"/>
          </p:nvPr>
        </p:nvSpPr>
        <p:spPr/>
        <p:txBody>
          <a:bodyPr vert="eaVert"/>
          <a:lstStyle/>
          <a:p>
            <a:pPr lvl="0"/>
            <a:r>
              <a:rPr lang="bg-BG"/>
              <a:t>Щракн., за да ред. стил на загл. в обр.</a:t>
            </a:r>
          </a:p>
          <a:p>
            <a:pPr lvl="1"/>
            <a:r>
              <a:rPr lang="bg-BG"/>
              <a:t>Второ ниво</a:t>
            </a:r>
          </a:p>
          <a:p>
            <a:pPr lvl="2"/>
            <a:r>
              <a:rPr lang="bg-BG"/>
              <a:t>Трето ниво</a:t>
            </a:r>
          </a:p>
          <a:p>
            <a:pPr lvl="3"/>
            <a:r>
              <a:rPr lang="bg-BG"/>
              <a:t>Четвърто ниво</a:t>
            </a:r>
          </a:p>
          <a:p>
            <a:pPr lvl="4"/>
            <a:r>
              <a:rPr lang="bg-BG"/>
              <a:t>Пето ниво</a:t>
            </a:r>
            <a:endParaRPr lang="en-US"/>
          </a:p>
        </p:txBody>
      </p:sp>
      <p:sp>
        <p:nvSpPr>
          <p:cNvPr id="4" name="Контейнер за дата 13"/>
          <p:cNvSpPr>
            <a:spLocks noGrp="1"/>
          </p:cNvSpPr>
          <p:nvPr>
            <p:ph type="dt" sz="half" idx="10"/>
          </p:nvPr>
        </p:nvSpPr>
        <p:spPr/>
        <p:txBody>
          <a:bodyPr/>
          <a:lstStyle>
            <a:lvl1pPr>
              <a:defRPr/>
            </a:lvl1pPr>
          </a:lstStyle>
          <a:p>
            <a:pPr>
              <a:defRPr/>
            </a:pPr>
            <a:endParaRPr lang="bg-BG" altLang="en-US" dirty="0"/>
          </a:p>
        </p:txBody>
      </p:sp>
      <p:sp>
        <p:nvSpPr>
          <p:cNvPr id="5" name="Контейнер за долния колонтитул 2"/>
          <p:cNvSpPr>
            <a:spLocks noGrp="1"/>
          </p:cNvSpPr>
          <p:nvPr>
            <p:ph type="ftr" sz="quarter" idx="11"/>
          </p:nvPr>
        </p:nvSpPr>
        <p:spPr/>
        <p:txBody>
          <a:bodyPr/>
          <a:lstStyle>
            <a:lvl1pPr>
              <a:defRPr/>
            </a:lvl1pPr>
          </a:lstStyle>
          <a:p>
            <a:pPr>
              <a:defRPr/>
            </a:pPr>
            <a:endParaRPr lang="bg-BG" altLang="en-US" dirty="0"/>
          </a:p>
        </p:txBody>
      </p:sp>
      <p:sp>
        <p:nvSpPr>
          <p:cNvPr id="6" name="Контейнер за номер на слайда 22"/>
          <p:cNvSpPr>
            <a:spLocks noGrp="1"/>
          </p:cNvSpPr>
          <p:nvPr>
            <p:ph type="sldNum" sz="quarter" idx="12"/>
          </p:nvPr>
        </p:nvSpPr>
        <p:spPr/>
        <p:txBody>
          <a:bodyPr/>
          <a:lstStyle>
            <a:lvl1pPr>
              <a:defRPr/>
            </a:lvl1pPr>
          </a:lstStyle>
          <a:p>
            <a:pPr>
              <a:defRPr/>
            </a:pPr>
            <a:fld id="{BFC38267-0050-401B-A1C7-6A5E0E53EE51}" type="slidenum">
              <a:rPr lang="bg-BG" altLang="en-US"/>
              <a:pPr>
                <a:defRPr/>
              </a:pPr>
              <a:t>‹#›</a:t>
            </a:fld>
            <a:endParaRPr lang="bg-BG"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но заглавие и текст">
    <p:spTree>
      <p:nvGrpSpPr>
        <p:cNvPr id="1" name=""/>
        <p:cNvGrpSpPr/>
        <p:nvPr/>
      </p:nvGrpSpPr>
      <p:grpSpPr>
        <a:xfrm>
          <a:off x="0" y="0"/>
          <a:ext cx="0" cy="0"/>
          <a:chOff x="0" y="0"/>
          <a:chExt cx="0" cy="0"/>
        </a:xfrm>
      </p:grpSpPr>
      <p:sp>
        <p:nvSpPr>
          <p:cNvPr id="2" name="Вертикално заглавие 1"/>
          <p:cNvSpPr>
            <a:spLocks noGrp="1"/>
          </p:cNvSpPr>
          <p:nvPr>
            <p:ph type="title" orient="vert"/>
          </p:nvPr>
        </p:nvSpPr>
        <p:spPr>
          <a:xfrm>
            <a:off x="6781800" y="381000"/>
            <a:ext cx="1905000" cy="5486400"/>
          </a:xfrm>
        </p:spPr>
        <p:txBody>
          <a:bodyPr vert="eaVert"/>
          <a:lstStyle/>
          <a:p>
            <a:r>
              <a:rPr lang="bg-BG"/>
              <a:t>Щракнете, за да редактирате стила на заглавието в образеца</a:t>
            </a:r>
            <a:endParaRPr lang="en-US"/>
          </a:p>
        </p:txBody>
      </p:sp>
      <p:sp>
        <p:nvSpPr>
          <p:cNvPr id="3" name="Контейнер за вертикален текст 2"/>
          <p:cNvSpPr>
            <a:spLocks noGrp="1"/>
          </p:cNvSpPr>
          <p:nvPr>
            <p:ph type="body" orient="vert" idx="1"/>
          </p:nvPr>
        </p:nvSpPr>
        <p:spPr>
          <a:xfrm>
            <a:off x="457200" y="381000"/>
            <a:ext cx="6248400" cy="5486400"/>
          </a:xfrm>
        </p:spPr>
        <p:txBody>
          <a:bodyPr vert="eaVert"/>
          <a:lstStyle/>
          <a:p>
            <a:pPr lvl="0"/>
            <a:r>
              <a:rPr lang="bg-BG"/>
              <a:t>Щракн., за да ред. стил на загл. в обр.</a:t>
            </a:r>
          </a:p>
          <a:p>
            <a:pPr lvl="1"/>
            <a:r>
              <a:rPr lang="bg-BG"/>
              <a:t>Второ ниво</a:t>
            </a:r>
          </a:p>
          <a:p>
            <a:pPr lvl="2"/>
            <a:r>
              <a:rPr lang="bg-BG"/>
              <a:t>Трето ниво</a:t>
            </a:r>
          </a:p>
          <a:p>
            <a:pPr lvl="3"/>
            <a:r>
              <a:rPr lang="bg-BG"/>
              <a:t>Четвърто ниво</a:t>
            </a:r>
          </a:p>
          <a:p>
            <a:pPr lvl="4"/>
            <a:r>
              <a:rPr lang="bg-BG"/>
              <a:t>Пето ниво</a:t>
            </a:r>
            <a:endParaRPr lang="en-US"/>
          </a:p>
        </p:txBody>
      </p:sp>
      <p:sp>
        <p:nvSpPr>
          <p:cNvPr id="4" name="Контейнер за дата 13"/>
          <p:cNvSpPr>
            <a:spLocks noGrp="1"/>
          </p:cNvSpPr>
          <p:nvPr>
            <p:ph type="dt" sz="half" idx="10"/>
          </p:nvPr>
        </p:nvSpPr>
        <p:spPr/>
        <p:txBody>
          <a:bodyPr/>
          <a:lstStyle>
            <a:lvl1pPr>
              <a:defRPr/>
            </a:lvl1pPr>
          </a:lstStyle>
          <a:p>
            <a:pPr>
              <a:defRPr/>
            </a:pPr>
            <a:endParaRPr lang="bg-BG" altLang="en-US" dirty="0"/>
          </a:p>
        </p:txBody>
      </p:sp>
      <p:sp>
        <p:nvSpPr>
          <p:cNvPr id="5" name="Контейнер за долния колонтитул 2"/>
          <p:cNvSpPr>
            <a:spLocks noGrp="1"/>
          </p:cNvSpPr>
          <p:nvPr>
            <p:ph type="ftr" sz="quarter" idx="11"/>
          </p:nvPr>
        </p:nvSpPr>
        <p:spPr/>
        <p:txBody>
          <a:bodyPr/>
          <a:lstStyle>
            <a:lvl1pPr>
              <a:defRPr/>
            </a:lvl1pPr>
          </a:lstStyle>
          <a:p>
            <a:pPr>
              <a:defRPr/>
            </a:pPr>
            <a:endParaRPr lang="bg-BG" altLang="en-US" dirty="0"/>
          </a:p>
        </p:txBody>
      </p:sp>
      <p:sp>
        <p:nvSpPr>
          <p:cNvPr id="6" name="Контейнер за номер на слайда 22"/>
          <p:cNvSpPr>
            <a:spLocks noGrp="1"/>
          </p:cNvSpPr>
          <p:nvPr>
            <p:ph type="sldNum" sz="quarter" idx="12"/>
          </p:nvPr>
        </p:nvSpPr>
        <p:spPr/>
        <p:txBody>
          <a:bodyPr/>
          <a:lstStyle>
            <a:lvl1pPr>
              <a:defRPr/>
            </a:lvl1pPr>
          </a:lstStyle>
          <a:p>
            <a:pPr>
              <a:defRPr/>
            </a:pPr>
            <a:fld id="{575F2308-D735-469D-BD2C-D3BF9A61263D}" type="slidenum">
              <a:rPr lang="bg-BG" altLang="en-US"/>
              <a:pPr>
                <a:defRPr/>
              </a:pPr>
              <a:t>‹#›</a:t>
            </a:fld>
            <a:endParaRPr lang="bg-BG"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лавие и съдържание">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267494"/>
            <a:ext cx="8229600" cy="1399032"/>
          </a:xfrm>
        </p:spPr>
        <p:txBody>
          <a:bodyPr/>
          <a:lstStyle/>
          <a:p>
            <a:r>
              <a:rPr lang="bg-BG"/>
              <a:t>Щракнете, за да редактирате стила на заглавието в образеца</a:t>
            </a:r>
            <a:endParaRPr lang="en-US"/>
          </a:p>
        </p:txBody>
      </p:sp>
      <p:sp>
        <p:nvSpPr>
          <p:cNvPr id="3" name="Контейнер за съдържание 2"/>
          <p:cNvSpPr>
            <a:spLocks noGrp="1"/>
          </p:cNvSpPr>
          <p:nvPr>
            <p:ph idx="1"/>
          </p:nvPr>
        </p:nvSpPr>
        <p:spPr>
          <a:xfrm>
            <a:off x="457200" y="1882808"/>
            <a:ext cx="8229600" cy="4572000"/>
          </a:xfrm>
        </p:spPr>
        <p:txBody>
          <a:bodyPr/>
          <a:lstStyle/>
          <a:p>
            <a:pPr lvl="0"/>
            <a:r>
              <a:rPr lang="bg-BG"/>
              <a:t>Щракн., за да ред. стил на загл. в обр.</a:t>
            </a:r>
          </a:p>
          <a:p>
            <a:pPr lvl="1"/>
            <a:r>
              <a:rPr lang="bg-BG"/>
              <a:t>Второ ниво</a:t>
            </a:r>
          </a:p>
          <a:p>
            <a:pPr lvl="2"/>
            <a:r>
              <a:rPr lang="bg-BG"/>
              <a:t>Трето ниво</a:t>
            </a:r>
          </a:p>
          <a:p>
            <a:pPr lvl="3"/>
            <a:r>
              <a:rPr lang="bg-BG"/>
              <a:t>Четвърто ниво</a:t>
            </a:r>
          </a:p>
          <a:p>
            <a:pPr lvl="4"/>
            <a:r>
              <a:rPr lang="bg-BG"/>
              <a:t>Пето ниво</a:t>
            </a:r>
            <a:endParaRPr lang="en-US"/>
          </a:p>
        </p:txBody>
      </p:sp>
      <p:sp>
        <p:nvSpPr>
          <p:cNvPr id="4" name="Контейнер за дата 3"/>
          <p:cNvSpPr>
            <a:spLocks noGrp="1"/>
          </p:cNvSpPr>
          <p:nvPr>
            <p:ph type="dt" sz="half" idx="10"/>
          </p:nvPr>
        </p:nvSpPr>
        <p:spPr>
          <a:xfrm>
            <a:off x="4791075" y="6480175"/>
            <a:ext cx="2133600" cy="301625"/>
          </a:xfrm>
        </p:spPr>
        <p:txBody>
          <a:bodyPr/>
          <a:lstStyle>
            <a:lvl1pPr>
              <a:defRPr/>
            </a:lvl1pPr>
          </a:lstStyle>
          <a:p>
            <a:pPr>
              <a:defRPr/>
            </a:pPr>
            <a:endParaRPr lang="bg-BG" altLang="en-US" dirty="0"/>
          </a:p>
        </p:txBody>
      </p:sp>
      <p:sp>
        <p:nvSpPr>
          <p:cNvPr id="5" name="Контейнер за долния колонтитул 4"/>
          <p:cNvSpPr>
            <a:spLocks noGrp="1"/>
          </p:cNvSpPr>
          <p:nvPr>
            <p:ph type="ftr" sz="quarter" idx="11"/>
          </p:nvPr>
        </p:nvSpPr>
        <p:spPr>
          <a:xfrm>
            <a:off x="457200" y="6481763"/>
            <a:ext cx="4259263" cy="300037"/>
          </a:xfrm>
        </p:spPr>
        <p:txBody>
          <a:bodyPr/>
          <a:lstStyle>
            <a:lvl1pPr>
              <a:defRPr/>
            </a:lvl1pPr>
          </a:lstStyle>
          <a:p>
            <a:pPr>
              <a:defRPr/>
            </a:pPr>
            <a:endParaRPr lang="bg-BG" altLang="en-US" dirty="0"/>
          </a:p>
        </p:txBody>
      </p:sp>
      <p:sp>
        <p:nvSpPr>
          <p:cNvPr id="6" name="Контейнер за номер на слайда 5"/>
          <p:cNvSpPr>
            <a:spLocks noGrp="1"/>
          </p:cNvSpPr>
          <p:nvPr>
            <p:ph type="sldNum" sz="quarter" idx="12"/>
          </p:nvPr>
        </p:nvSpPr>
        <p:spPr/>
        <p:txBody>
          <a:bodyPr/>
          <a:lstStyle>
            <a:lvl1pPr>
              <a:defRPr/>
            </a:lvl1pPr>
          </a:lstStyle>
          <a:p>
            <a:pPr>
              <a:defRPr/>
            </a:pPr>
            <a:fld id="{DA471463-A5FC-47A2-B592-A71546CDF5E0}" type="slidenum">
              <a:rPr lang="bg-BG" altLang="en-US"/>
              <a:pPr>
                <a:defRPr/>
              </a:pPr>
              <a:t>‹#›</a:t>
            </a:fld>
            <a:endParaRPr lang="bg-BG"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лавка на секция">
    <p:bg>
      <p:bgPr>
        <a:gradFill rotWithShape="1">
          <a:gsLst>
            <a:gs pos="0">
              <a:srgbClr val="000000"/>
            </a:gs>
            <a:gs pos="60001">
              <a:srgbClr val="000000"/>
            </a:gs>
            <a:gs pos="100000">
              <a:srgbClr val="6C6C6C"/>
            </a:gs>
          </a:gsLst>
          <a:lin ang="5400000"/>
        </a:gradFill>
        <a:effectLst/>
      </p:bgPr>
    </p:bg>
    <p:spTree>
      <p:nvGrpSpPr>
        <p:cNvPr id="1" name=""/>
        <p:cNvGrpSpPr/>
        <p:nvPr/>
      </p:nvGrpSpPr>
      <p:grpSpPr>
        <a:xfrm>
          <a:off x="0" y="0"/>
          <a:ext cx="0" cy="0"/>
          <a:chOff x="0" y="0"/>
          <a:chExt cx="0" cy="0"/>
        </a:xfrm>
      </p:grpSpPr>
      <p:sp>
        <p:nvSpPr>
          <p:cNvPr id="4" name="Правоъгълен триъгълник 3"/>
          <p:cNvSpPr/>
          <p:nvPr/>
        </p:nvSpPr>
        <p:spPr>
          <a:xfrm flipV="1">
            <a:off x="6350" y="6350"/>
            <a:ext cx="9131300" cy="6837363"/>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5" name="Равнобедрен триъгълник 4"/>
          <p:cNvSpPr/>
          <p:nvPr/>
        </p:nvSpPr>
        <p:spPr>
          <a:xfrm rot="5400000" flipV="1">
            <a:off x="7553325" y="309563"/>
            <a:ext cx="1893888"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cxnSp>
        <p:nvCxnSpPr>
          <p:cNvPr id="6" name="Право съединение 5"/>
          <p:cNvCxnSpPr/>
          <p:nvPr/>
        </p:nvCxnSpPr>
        <p:spPr>
          <a:xfrm rot="10800000">
            <a:off x="6469063" y="9525"/>
            <a:ext cx="2673350" cy="190023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Право съединение 6"/>
          <p:cNvCxnSpPr/>
          <p:nvPr/>
        </p:nvCxnSpPr>
        <p:spPr>
          <a:xfrm flipV="1">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лавие 1"/>
          <p:cNvSpPr>
            <a:spLocks noGrp="1"/>
          </p:cNvSpPr>
          <p:nvPr>
            <p:ph type="title"/>
          </p:nvPr>
        </p:nvSpPr>
        <p:spPr>
          <a:xfrm>
            <a:off x="381000" y="271464"/>
            <a:ext cx="7239000" cy="1362075"/>
          </a:xfrm>
        </p:spPr>
        <p:txBody>
          <a:bodyPr/>
          <a:lstStyle>
            <a:lvl1pPr marL="0" algn="l">
              <a:buNone/>
              <a:defRPr sz="3600" b="1" cap="none" baseline="0"/>
            </a:lvl1pPr>
          </a:lstStyle>
          <a:p>
            <a:r>
              <a:rPr lang="bg-BG"/>
              <a:t>Щракнете, за да редактирате стила на заглавието в образеца</a:t>
            </a:r>
            <a:endParaRPr lang="en-US"/>
          </a:p>
        </p:txBody>
      </p:sp>
      <p:sp>
        <p:nvSpPr>
          <p:cNvPr id="3" name="Текстов контейнер 2"/>
          <p:cNvSpPr>
            <a:spLocks noGrp="1"/>
          </p:cNvSpPr>
          <p:nvPr>
            <p:ph type="body" idx="1"/>
          </p:nvPr>
        </p:nvSpPr>
        <p:spPr>
          <a:xfrm>
            <a:off x="381000" y="1633536"/>
            <a:ext cx="3886200" cy="2286000"/>
          </a:xfrm>
        </p:spPr>
        <p:txBody>
          <a:bodyPr/>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bg-BG"/>
              <a:t>Щракн., за да ред. стил на загл. в обр.</a:t>
            </a:r>
          </a:p>
        </p:txBody>
      </p:sp>
      <p:sp>
        <p:nvSpPr>
          <p:cNvPr id="8" name="Контейнер за дата 3"/>
          <p:cNvSpPr>
            <a:spLocks noGrp="1"/>
          </p:cNvSpPr>
          <p:nvPr>
            <p:ph type="dt" sz="half" idx="10"/>
          </p:nvPr>
        </p:nvSpPr>
        <p:spPr>
          <a:xfrm>
            <a:off x="6956425" y="6477000"/>
            <a:ext cx="2133600" cy="304800"/>
          </a:xfrm>
        </p:spPr>
        <p:txBody>
          <a:bodyPr/>
          <a:lstStyle>
            <a:lvl1pPr>
              <a:defRPr/>
            </a:lvl1pPr>
          </a:lstStyle>
          <a:p>
            <a:pPr>
              <a:defRPr/>
            </a:pPr>
            <a:endParaRPr lang="bg-BG" altLang="en-US" dirty="0"/>
          </a:p>
        </p:txBody>
      </p:sp>
      <p:sp>
        <p:nvSpPr>
          <p:cNvPr id="9" name="Контейнер за долния колонтитул 4"/>
          <p:cNvSpPr>
            <a:spLocks noGrp="1"/>
          </p:cNvSpPr>
          <p:nvPr>
            <p:ph type="ftr" sz="quarter" idx="11"/>
          </p:nvPr>
        </p:nvSpPr>
        <p:spPr>
          <a:xfrm>
            <a:off x="2619375" y="6481763"/>
            <a:ext cx="4260850" cy="300037"/>
          </a:xfrm>
        </p:spPr>
        <p:txBody>
          <a:bodyPr/>
          <a:lstStyle>
            <a:lvl1pPr>
              <a:defRPr/>
            </a:lvl1pPr>
          </a:lstStyle>
          <a:p>
            <a:pPr>
              <a:defRPr/>
            </a:pPr>
            <a:endParaRPr lang="bg-BG" altLang="en-US" dirty="0"/>
          </a:p>
        </p:txBody>
      </p:sp>
      <p:sp>
        <p:nvSpPr>
          <p:cNvPr id="10" name="Контейнер за номер на слайда 5"/>
          <p:cNvSpPr>
            <a:spLocks noGrp="1"/>
          </p:cNvSpPr>
          <p:nvPr>
            <p:ph type="sldNum" sz="quarter" idx="12"/>
          </p:nvPr>
        </p:nvSpPr>
        <p:spPr>
          <a:xfrm>
            <a:off x="8450263" y="809625"/>
            <a:ext cx="503237" cy="300038"/>
          </a:xfrm>
        </p:spPr>
        <p:txBody>
          <a:bodyPr/>
          <a:lstStyle>
            <a:lvl1pPr>
              <a:defRPr/>
            </a:lvl1pPr>
          </a:lstStyle>
          <a:p>
            <a:pPr>
              <a:defRPr/>
            </a:pPr>
            <a:fld id="{D19B9E94-5A51-4519-96DC-7E1E5363D2BB}" type="slidenum">
              <a:rPr lang="bg-BG" altLang="en-US"/>
              <a:pPr>
                <a:defRPr/>
              </a:pPr>
              <a:t>‹#›</a:t>
            </a:fld>
            <a:endParaRPr lang="bg-BG" alt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е съдържания">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lvl1pPr marL="0" algn="l">
              <a:defRPr/>
            </a:lvl1pPr>
          </a:lstStyle>
          <a:p>
            <a:r>
              <a:rPr lang="bg-BG"/>
              <a:t>Щракнете, за да редактирате стила на заглавието в образеца</a:t>
            </a:r>
            <a:endParaRPr lang="en-US"/>
          </a:p>
        </p:txBody>
      </p:sp>
      <p:sp>
        <p:nvSpPr>
          <p:cNvPr id="3" name="Контейнер за съдържание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a:r>
              <a:rPr lang="bg-BG"/>
              <a:t>Щракн., за да ред. стил на загл. в обр.</a:t>
            </a:r>
          </a:p>
          <a:p>
            <a:pPr lvl="1"/>
            <a:r>
              <a:rPr lang="bg-BG"/>
              <a:t>Второ ниво</a:t>
            </a:r>
          </a:p>
          <a:p>
            <a:pPr lvl="2"/>
            <a:r>
              <a:rPr lang="bg-BG"/>
              <a:t>Трето ниво</a:t>
            </a:r>
          </a:p>
          <a:p>
            <a:pPr lvl="3"/>
            <a:r>
              <a:rPr lang="bg-BG"/>
              <a:t>Четвърто ниво</a:t>
            </a:r>
          </a:p>
          <a:p>
            <a:pPr lvl="4"/>
            <a:r>
              <a:rPr lang="bg-BG"/>
              <a:t>Пето ниво</a:t>
            </a:r>
            <a:endParaRPr lang="en-US"/>
          </a:p>
        </p:txBody>
      </p:sp>
      <p:sp>
        <p:nvSpPr>
          <p:cNvPr id="4" name="Контейнер за съдържание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a:r>
              <a:rPr lang="bg-BG"/>
              <a:t>Щракн., за да ред. стил на загл. в обр.</a:t>
            </a:r>
          </a:p>
          <a:p>
            <a:pPr lvl="1"/>
            <a:r>
              <a:rPr lang="bg-BG"/>
              <a:t>Второ ниво</a:t>
            </a:r>
          </a:p>
          <a:p>
            <a:pPr lvl="2"/>
            <a:r>
              <a:rPr lang="bg-BG"/>
              <a:t>Трето ниво</a:t>
            </a:r>
          </a:p>
          <a:p>
            <a:pPr lvl="3"/>
            <a:r>
              <a:rPr lang="bg-BG"/>
              <a:t>Четвърто ниво</a:t>
            </a:r>
          </a:p>
          <a:p>
            <a:pPr lvl="4"/>
            <a:r>
              <a:rPr lang="bg-BG"/>
              <a:t>Пето ниво</a:t>
            </a:r>
            <a:endParaRPr lang="en-US"/>
          </a:p>
        </p:txBody>
      </p:sp>
      <p:sp>
        <p:nvSpPr>
          <p:cNvPr id="5" name="Контейнер за дата 4"/>
          <p:cNvSpPr>
            <a:spLocks noGrp="1"/>
          </p:cNvSpPr>
          <p:nvPr>
            <p:ph type="dt" sz="half" idx="10"/>
          </p:nvPr>
        </p:nvSpPr>
        <p:spPr/>
        <p:txBody>
          <a:bodyPr/>
          <a:lstStyle>
            <a:lvl1pPr>
              <a:defRPr/>
            </a:lvl1pPr>
          </a:lstStyle>
          <a:p>
            <a:pPr>
              <a:defRPr/>
            </a:pPr>
            <a:endParaRPr lang="bg-BG" altLang="en-US" dirty="0"/>
          </a:p>
        </p:txBody>
      </p:sp>
      <p:sp>
        <p:nvSpPr>
          <p:cNvPr id="6" name="Контейнер за долния колонтитул 5"/>
          <p:cNvSpPr>
            <a:spLocks noGrp="1"/>
          </p:cNvSpPr>
          <p:nvPr>
            <p:ph type="ftr" sz="quarter" idx="11"/>
          </p:nvPr>
        </p:nvSpPr>
        <p:spPr/>
        <p:txBody>
          <a:bodyPr/>
          <a:lstStyle>
            <a:lvl1pPr>
              <a:defRPr/>
            </a:lvl1pPr>
          </a:lstStyle>
          <a:p>
            <a:pPr>
              <a:defRPr/>
            </a:pPr>
            <a:endParaRPr lang="bg-BG" altLang="en-US" dirty="0"/>
          </a:p>
        </p:txBody>
      </p:sp>
      <p:sp>
        <p:nvSpPr>
          <p:cNvPr id="7" name="Контейнер за номер на слайда 6"/>
          <p:cNvSpPr>
            <a:spLocks noGrp="1"/>
          </p:cNvSpPr>
          <p:nvPr>
            <p:ph type="sldNum" sz="quarter" idx="12"/>
          </p:nvPr>
        </p:nvSpPr>
        <p:spPr/>
        <p:txBody>
          <a:bodyPr/>
          <a:lstStyle>
            <a:lvl1pPr>
              <a:defRPr/>
            </a:lvl1pPr>
          </a:lstStyle>
          <a:p>
            <a:pPr>
              <a:defRPr/>
            </a:pPr>
            <a:fld id="{14E1CA4B-5C43-4480-993D-E1AC18BC76CE}" type="slidenum">
              <a:rPr lang="bg-BG" altLang="en-US"/>
              <a:pPr>
                <a:defRPr/>
              </a:pPr>
              <a:t>‹#›</a:t>
            </a:fld>
            <a:endParaRPr lang="bg-BG"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lang="bg-BG"/>
              <a:t>Щракнете, за да редактирате стила на заглавието в образеца</a:t>
            </a:r>
            <a:endParaRPr lang="en-US"/>
          </a:p>
        </p:txBody>
      </p:sp>
      <p:sp>
        <p:nvSpPr>
          <p:cNvPr id="3" name="Текстов контейнер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bg-BG"/>
              <a:t>Щракн., за да ред. стил на загл. в обр.</a:t>
            </a:r>
          </a:p>
        </p:txBody>
      </p:sp>
      <p:sp>
        <p:nvSpPr>
          <p:cNvPr id="4" name="Текстов контейнер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bg-BG"/>
              <a:t>Щракн., за да ред. стил на загл. в обр.</a:t>
            </a:r>
          </a:p>
        </p:txBody>
      </p:sp>
      <p:sp>
        <p:nvSpPr>
          <p:cNvPr id="5" name="Контейнер за съдържание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a:r>
              <a:rPr lang="bg-BG"/>
              <a:t>Щракн., за да ред. стил на загл. в обр.</a:t>
            </a:r>
          </a:p>
          <a:p>
            <a:pPr lvl="1"/>
            <a:r>
              <a:rPr lang="bg-BG"/>
              <a:t>Второ ниво</a:t>
            </a:r>
          </a:p>
          <a:p>
            <a:pPr lvl="2"/>
            <a:r>
              <a:rPr lang="bg-BG"/>
              <a:t>Трето ниво</a:t>
            </a:r>
          </a:p>
          <a:p>
            <a:pPr lvl="3"/>
            <a:r>
              <a:rPr lang="bg-BG"/>
              <a:t>Четвърто ниво</a:t>
            </a:r>
          </a:p>
          <a:p>
            <a:pPr lvl="4"/>
            <a:r>
              <a:rPr lang="bg-BG"/>
              <a:t>Пето ниво</a:t>
            </a:r>
            <a:endParaRPr lang="en-US"/>
          </a:p>
        </p:txBody>
      </p:sp>
      <p:sp>
        <p:nvSpPr>
          <p:cNvPr id="6" name="Контейнер за съдържание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a:r>
              <a:rPr lang="bg-BG"/>
              <a:t>Щракн., за да ред. стил на загл. в обр.</a:t>
            </a:r>
          </a:p>
          <a:p>
            <a:pPr lvl="1"/>
            <a:r>
              <a:rPr lang="bg-BG"/>
              <a:t>Второ ниво</a:t>
            </a:r>
          </a:p>
          <a:p>
            <a:pPr lvl="2"/>
            <a:r>
              <a:rPr lang="bg-BG"/>
              <a:t>Трето ниво</a:t>
            </a:r>
          </a:p>
          <a:p>
            <a:pPr lvl="3"/>
            <a:r>
              <a:rPr lang="bg-BG"/>
              <a:t>Четвърто ниво</a:t>
            </a:r>
          </a:p>
          <a:p>
            <a:pPr lvl="4"/>
            <a:r>
              <a:rPr lang="bg-BG"/>
              <a:t>Пето ниво</a:t>
            </a:r>
            <a:endParaRPr lang="en-US"/>
          </a:p>
        </p:txBody>
      </p:sp>
      <p:sp>
        <p:nvSpPr>
          <p:cNvPr id="7" name="Контейнер за дата 6"/>
          <p:cNvSpPr>
            <a:spLocks noGrp="1"/>
          </p:cNvSpPr>
          <p:nvPr>
            <p:ph type="dt" sz="half" idx="10"/>
          </p:nvPr>
        </p:nvSpPr>
        <p:spPr>
          <a:xfrm>
            <a:off x="4791075" y="6481763"/>
            <a:ext cx="2130425" cy="301625"/>
          </a:xfrm>
        </p:spPr>
        <p:txBody>
          <a:bodyPr/>
          <a:lstStyle>
            <a:lvl1pPr>
              <a:defRPr/>
            </a:lvl1pPr>
          </a:lstStyle>
          <a:p>
            <a:pPr>
              <a:defRPr/>
            </a:pPr>
            <a:endParaRPr lang="bg-BG" altLang="en-US" dirty="0"/>
          </a:p>
        </p:txBody>
      </p:sp>
      <p:sp>
        <p:nvSpPr>
          <p:cNvPr id="8" name="Контейнер за долния колонтитул 7"/>
          <p:cNvSpPr>
            <a:spLocks noGrp="1"/>
          </p:cNvSpPr>
          <p:nvPr>
            <p:ph type="ftr" sz="quarter" idx="11"/>
          </p:nvPr>
        </p:nvSpPr>
        <p:spPr>
          <a:xfrm>
            <a:off x="457200" y="6481763"/>
            <a:ext cx="4260850" cy="301625"/>
          </a:xfrm>
        </p:spPr>
        <p:txBody>
          <a:bodyPr/>
          <a:lstStyle>
            <a:lvl1pPr>
              <a:defRPr/>
            </a:lvl1pPr>
          </a:lstStyle>
          <a:p>
            <a:pPr>
              <a:defRPr/>
            </a:pPr>
            <a:endParaRPr lang="bg-BG" altLang="en-US" dirty="0"/>
          </a:p>
        </p:txBody>
      </p:sp>
      <p:sp>
        <p:nvSpPr>
          <p:cNvPr id="9" name="Контейнер за номер на слайда 8"/>
          <p:cNvSpPr>
            <a:spLocks noGrp="1"/>
          </p:cNvSpPr>
          <p:nvPr>
            <p:ph type="sldNum" sz="quarter" idx="12"/>
          </p:nvPr>
        </p:nvSpPr>
        <p:spPr>
          <a:xfrm>
            <a:off x="7589838" y="6483350"/>
            <a:ext cx="503237" cy="301625"/>
          </a:xfrm>
        </p:spPr>
        <p:txBody>
          <a:bodyPr/>
          <a:lstStyle>
            <a:lvl1pPr algn="ctr">
              <a:defRPr smtClean="0"/>
            </a:lvl1pPr>
          </a:lstStyle>
          <a:p>
            <a:pPr>
              <a:defRPr/>
            </a:pPr>
            <a:fld id="{5895BEB3-B6D4-4386-BB5A-218BEF5BBBDD}" type="slidenum">
              <a:rPr lang="bg-BG" altLang="en-US"/>
              <a:pPr>
                <a:defRPr/>
              </a:pPr>
              <a:t>‹#›</a:t>
            </a:fld>
            <a:endParaRPr lang="bg-BG" alt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Само заглавие">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lvl1pPr>
              <a:defRPr b="0"/>
            </a:lvl1pPr>
          </a:lstStyle>
          <a:p>
            <a:r>
              <a:rPr lang="bg-BG"/>
              <a:t>Щракнете, за да редактирате стила на заглавието в образеца</a:t>
            </a:r>
            <a:endParaRPr lang="en-US"/>
          </a:p>
        </p:txBody>
      </p:sp>
      <p:sp>
        <p:nvSpPr>
          <p:cNvPr id="3" name="Контейнер за дата 13"/>
          <p:cNvSpPr>
            <a:spLocks noGrp="1"/>
          </p:cNvSpPr>
          <p:nvPr>
            <p:ph type="dt" sz="half" idx="10"/>
          </p:nvPr>
        </p:nvSpPr>
        <p:spPr/>
        <p:txBody>
          <a:bodyPr/>
          <a:lstStyle>
            <a:lvl1pPr>
              <a:defRPr/>
            </a:lvl1pPr>
          </a:lstStyle>
          <a:p>
            <a:pPr>
              <a:defRPr/>
            </a:pPr>
            <a:endParaRPr lang="bg-BG" altLang="en-US" dirty="0"/>
          </a:p>
        </p:txBody>
      </p:sp>
      <p:sp>
        <p:nvSpPr>
          <p:cNvPr id="4" name="Контейнер за долния колонтитул 2"/>
          <p:cNvSpPr>
            <a:spLocks noGrp="1"/>
          </p:cNvSpPr>
          <p:nvPr>
            <p:ph type="ftr" sz="quarter" idx="11"/>
          </p:nvPr>
        </p:nvSpPr>
        <p:spPr/>
        <p:txBody>
          <a:bodyPr/>
          <a:lstStyle>
            <a:lvl1pPr>
              <a:defRPr/>
            </a:lvl1pPr>
          </a:lstStyle>
          <a:p>
            <a:pPr>
              <a:defRPr/>
            </a:pPr>
            <a:endParaRPr lang="bg-BG" altLang="en-US" dirty="0"/>
          </a:p>
        </p:txBody>
      </p:sp>
      <p:sp>
        <p:nvSpPr>
          <p:cNvPr id="5" name="Контейнер за номер на слайда 22"/>
          <p:cNvSpPr>
            <a:spLocks noGrp="1"/>
          </p:cNvSpPr>
          <p:nvPr>
            <p:ph type="sldNum" sz="quarter" idx="12"/>
          </p:nvPr>
        </p:nvSpPr>
        <p:spPr/>
        <p:txBody>
          <a:bodyPr/>
          <a:lstStyle>
            <a:lvl1pPr>
              <a:defRPr/>
            </a:lvl1pPr>
          </a:lstStyle>
          <a:p>
            <a:pPr>
              <a:defRPr/>
            </a:pPr>
            <a:fld id="{39F5F685-C06A-423B-AFA7-927D4EA4E208}" type="slidenum">
              <a:rPr lang="bg-BG" altLang="en-US"/>
              <a:pPr>
                <a:defRPr/>
              </a:pPr>
              <a:t>‹#›</a:t>
            </a:fld>
            <a:endParaRPr lang="bg-BG"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разен">
    <p:spTree>
      <p:nvGrpSpPr>
        <p:cNvPr id="1" name=""/>
        <p:cNvGrpSpPr/>
        <p:nvPr/>
      </p:nvGrpSpPr>
      <p:grpSpPr>
        <a:xfrm>
          <a:off x="0" y="0"/>
          <a:ext cx="0" cy="0"/>
          <a:chOff x="0" y="0"/>
          <a:chExt cx="0" cy="0"/>
        </a:xfrm>
      </p:grpSpPr>
      <p:sp>
        <p:nvSpPr>
          <p:cNvPr id="2" name="Контейнер за дата 13"/>
          <p:cNvSpPr>
            <a:spLocks noGrp="1"/>
          </p:cNvSpPr>
          <p:nvPr>
            <p:ph type="dt" sz="half" idx="10"/>
          </p:nvPr>
        </p:nvSpPr>
        <p:spPr/>
        <p:txBody>
          <a:bodyPr/>
          <a:lstStyle>
            <a:lvl1pPr>
              <a:defRPr/>
            </a:lvl1pPr>
          </a:lstStyle>
          <a:p>
            <a:pPr>
              <a:defRPr/>
            </a:pPr>
            <a:endParaRPr lang="bg-BG" altLang="en-US" dirty="0"/>
          </a:p>
        </p:txBody>
      </p:sp>
      <p:sp>
        <p:nvSpPr>
          <p:cNvPr id="3" name="Контейнер за долния колонтитул 2"/>
          <p:cNvSpPr>
            <a:spLocks noGrp="1"/>
          </p:cNvSpPr>
          <p:nvPr>
            <p:ph type="ftr" sz="quarter" idx="11"/>
          </p:nvPr>
        </p:nvSpPr>
        <p:spPr/>
        <p:txBody>
          <a:bodyPr/>
          <a:lstStyle>
            <a:lvl1pPr>
              <a:defRPr/>
            </a:lvl1pPr>
          </a:lstStyle>
          <a:p>
            <a:pPr>
              <a:defRPr/>
            </a:pPr>
            <a:endParaRPr lang="bg-BG" altLang="en-US" dirty="0"/>
          </a:p>
        </p:txBody>
      </p:sp>
      <p:sp>
        <p:nvSpPr>
          <p:cNvPr id="4" name="Контейнер за номер на слайда 22"/>
          <p:cNvSpPr>
            <a:spLocks noGrp="1"/>
          </p:cNvSpPr>
          <p:nvPr>
            <p:ph type="sldNum" sz="quarter" idx="12"/>
          </p:nvPr>
        </p:nvSpPr>
        <p:spPr/>
        <p:txBody>
          <a:bodyPr/>
          <a:lstStyle>
            <a:lvl1pPr>
              <a:defRPr/>
            </a:lvl1pPr>
          </a:lstStyle>
          <a:p>
            <a:pPr>
              <a:defRPr/>
            </a:pPr>
            <a:fld id="{710E6623-2BA1-4A17-A366-218003562ADA}" type="slidenum">
              <a:rPr lang="bg-BG" altLang="en-US"/>
              <a:pPr>
                <a:defRPr/>
              </a:pPr>
              <a:t>‹#›</a:t>
            </a:fld>
            <a:endParaRPr lang="bg-BG"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Съдържание с надпис">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lang="bg-BG"/>
              <a:t>Щракнете, за да редактирате стила на заглавието в образеца</a:t>
            </a:r>
            <a:endParaRPr lang="en-US"/>
          </a:p>
        </p:txBody>
      </p:sp>
      <p:sp>
        <p:nvSpPr>
          <p:cNvPr id="3" name="Текстов контейнер 2"/>
          <p:cNvSpPr>
            <a:spLocks noGrp="1"/>
          </p:cNvSpPr>
          <p:nvPr>
            <p:ph type="body" idx="2"/>
          </p:nvPr>
        </p:nvSpPr>
        <p:spPr>
          <a:xfrm>
            <a:off x="1135856" y="367664"/>
            <a:ext cx="2438400" cy="5943600"/>
          </a:xfrm>
        </p:spPr>
        <p:txBody>
          <a:bodyPr/>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a:r>
              <a:rPr lang="bg-BG"/>
              <a:t>Щракн., за да ред. стил на загл. в обр.</a:t>
            </a:r>
          </a:p>
        </p:txBody>
      </p:sp>
      <p:sp>
        <p:nvSpPr>
          <p:cNvPr id="4" name="Контейнер за съдържание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a:r>
              <a:rPr lang="bg-BG"/>
              <a:t>Щракн., за да ред. стил на загл. в обр.</a:t>
            </a:r>
          </a:p>
          <a:p>
            <a:pPr lvl="1"/>
            <a:r>
              <a:rPr lang="bg-BG"/>
              <a:t>Второ ниво</a:t>
            </a:r>
          </a:p>
          <a:p>
            <a:pPr lvl="2"/>
            <a:r>
              <a:rPr lang="bg-BG"/>
              <a:t>Трето ниво</a:t>
            </a:r>
          </a:p>
          <a:p>
            <a:pPr lvl="3"/>
            <a:r>
              <a:rPr lang="bg-BG"/>
              <a:t>Четвърто ниво</a:t>
            </a:r>
          </a:p>
          <a:p>
            <a:pPr lvl="4"/>
            <a:r>
              <a:rPr lang="bg-BG"/>
              <a:t>Пето ниво</a:t>
            </a:r>
            <a:endParaRPr lang="en-US"/>
          </a:p>
        </p:txBody>
      </p:sp>
      <p:sp>
        <p:nvSpPr>
          <p:cNvPr id="5" name="Контейнер за дата 4"/>
          <p:cNvSpPr>
            <a:spLocks noGrp="1"/>
          </p:cNvSpPr>
          <p:nvPr>
            <p:ph type="dt" sz="half" idx="10"/>
          </p:nvPr>
        </p:nvSpPr>
        <p:spPr>
          <a:xfrm>
            <a:off x="6278563" y="6556375"/>
            <a:ext cx="2133600" cy="301625"/>
          </a:xfrm>
        </p:spPr>
        <p:txBody>
          <a:bodyPr/>
          <a:lstStyle>
            <a:lvl1pPr>
              <a:defRPr sz="900"/>
            </a:lvl1pPr>
          </a:lstStyle>
          <a:p>
            <a:pPr>
              <a:defRPr/>
            </a:pPr>
            <a:endParaRPr lang="bg-BG" altLang="en-US" dirty="0"/>
          </a:p>
        </p:txBody>
      </p:sp>
      <p:sp>
        <p:nvSpPr>
          <p:cNvPr id="6" name="Контейнер за долния колонтитул 5"/>
          <p:cNvSpPr>
            <a:spLocks noGrp="1"/>
          </p:cNvSpPr>
          <p:nvPr>
            <p:ph type="ftr" sz="quarter" idx="11"/>
          </p:nvPr>
        </p:nvSpPr>
        <p:spPr>
          <a:xfrm>
            <a:off x="1135063" y="6556375"/>
            <a:ext cx="5143500" cy="301625"/>
          </a:xfrm>
        </p:spPr>
        <p:txBody>
          <a:bodyPr/>
          <a:lstStyle>
            <a:lvl1pPr>
              <a:defRPr sz="900"/>
            </a:lvl1pPr>
          </a:lstStyle>
          <a:p>
            <a:pPr>
              <a:defRPr/>
            </a:pPr>
            <a:endParaRPr lang="bg-BG" altLang="en-US" dirty="0"/>
          </a:p>
        </p:txBody>
      </p:sp>
      <p:sp>
        <p:nvSpPr>
          <p:cNvPr id="7" name="Контейнер за номер на слайда 6"/>
          <p:cNvSpPr>
            <a:spLocks noGrp="1"/>
          </p:cNvSpPr>
          <p:nvPr>
            <p:ph type="sldNum" sz="quarter" idx="12"/>
          </p:nvPr>
        </p:nvSpPr>
        <p:spPr>
          <a:xfrm>
            <a:off x="8410575" y="6556375"/>
            <a:ext cx="503238" cy="301625"/>
          </a:xfrm>
        </p:spPr>
        <p:txBody>
          <a:bodyPr/>
          <a:lstStyle>
            <a:lvl1pPr>
              <a:defRPr sz="900" smtClean="0"/>
            </a:lvl1pPr>
          </a:lstStyle>
          <a:p>
            <a:pPr>
              <a:defRPr/>
            </a:pPr>
            <a:fld id="{91BD8836-77AB-4852-A2B0-D1B0D6164278}" type="slidenum">
              <a:rPr lang="bg-BG" altLang="en-US"/>
              <a:pPr>
                <a:defRPr/>
              </a:pPr>
              <a:t>‹#›</a:t>
            </a:fld>
            <a:endParaRPr lang="bg-BG" alt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Картина с надпис">
    <p:bg>
      <p:bgPr>
        <a:gradFill rotWithShape="1">
          <a:gsLst>
            <a:gs pos="0">
              <a:srgbClr val="000000"/>
            </a:gs>
            <a:gs pos="60001">
              <a:srgbClr val="000000"/>
            </a:gs>
            <a:gs pos="100000">
              <a:srgbClr val="6C6C6C"/>
            </a:gs>
          </a:gsLst>
          <a:lin ang="5400000"/>
        </a:gradFill>
        <a:effectLst/>
      </p:bgPr>
    </p:bg>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lang="bg-BG"/>
              <a:t>Щракнете, за да редактирате стила на заглавието в образеца</a:t>
            </a:r>
            <a:endParaRPr lang="en-US"/>
          </a:p>
        </p:txBody>
      </p:sp>
      <p:sp>
        <p:nvSpPr>
          <p:cNvPr id="3" name="Контейнер за картина 2"/>
          <p:cNvSpPr>
            <a:spLocks noGrp="1"/>
          </p:cNvSpPr>
          <p:nvPr>
            <p:ph type="pic" idx="1"/>
          </p:nvPr>
        </p:nvSpPr>
        <p:spPr>
          <a:xfrm>
            <a:off x="1138237" y="373966"/>
            <a:ext cx="7333488" cy="5486400"/>
          </a:xfrm>
          <a:solidFill>
            <a:schemeClr val="bg2">
              <a:shade val="50000"/>
            </a:schemeClr>
          </a:solidFill>
        </p:spPr>
        <p:txBody>
          <a:bodyPr>
            <a:normAutofit/>
          </a:bodyPr>
          <a:lstStyle>
            <a:lvl1pPr marL="0" indent="0">
              <a:buNone/>
              <a:defRPr sz="3200"/>
            </a:lvl1pPr>
          </a:lstStyle>
          <a:p>
            <a:pPr lvl="0"/>
            <a:r>
              <a:rPr lang="bg-BG" noProof="0" dirty="0"/>
              <a:t>Щракнете върху иконата, за да добавите картина</a:t>
            </a:r>
            <a:endParaRPr lang="en-US" noProof="0" dirty="0"/>
          </a:p>
        </p:txBody>
      </p:sp>
      <p:sp>
        <p:nvSpPr>
          <p:cNvPr id="4" name="Текстов контейнер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a:r>
              <a:rPr lang="bg-BG"/>
              <a:t>Щракн., за да ред. стил на загл. в обр.</a:t>
            </a:r>
          </a:p>
        </p:txBody>
      </p:sp>
      <p:sp>
        <p:nvSpPr>
          <p:cNvPr id="5" name="Контейнер за дата 4"/>
          <p:cNvSpPr>
            <a:spLocks noGrp="1"/>
          </p:cNvSpPr>
          <p:nvPr>
            <p:ph type="dt" sz="half" idx="10"/>
          </p:nvPr>
        </p:nvSpPr>
        <p:spPr>
          <a:xfrm>
            <a:off x="6108700" y="6556375"/>
            <a:ext cx="2101850" cy="301625"/>
          </a:xfrm>
        </p:spPr>
        <p:txBody>
          <a:bodyPr/>
          <a:lstStyle>
            <a:lvl1pPr>
              <a:defRPr sz="900"/>
            </a:lvl1pPr>
          </a:lstStyle>
          <a:p>
            <a:pPr>
              <a:defRPr/>
            </a:pPr>
            <a:endParaRPr lang="bg-BG" altLang="en-US" dirty="0"/>
          </a:p>
        </p:txBody>
      </p:sp>
      <p:sp>
        <p:nvSpPr>
          <p:cNvPr id="6" name="Контейнер за долния колонтитул 5"/>
          <p:cNvSpPr>
            <a:spLocks noGrp="1"/>
          </p:cNvSpPr>
          <p:nvPr>
            <p:ph type="ftr" sz="quarter" idx="11"/>
          </p:nvPr>
        </p:nvSpPr>
        <p:spPr>
          <a:xfrm>
            <a:off x="1169988" y="6557963"/>
            <a:ext cx="4948237" cy="301625"/>
          </a:xfrm>
        </p:spPr>
        <p:txBody>
          <a:bodyPr/>
          <a:lstStyle>
            <a:lvl1pPr>
              <a:defRPr sz="900"/>
            </a:lvl1pPr>
          </a:lstStyle>
          <a:p>
            <a:pPr>
              <a:defRPr/>
            </a:pPr>
            <a:endParaRPr lang="bg-BG" altLang="en-US" dirty="0"/>
          </a:p>
        </p:txBody>
      </p:sp>
      <p:sp>
        <p:nvSpPr>
          <p:cNvPr id="7" name="Контейнер за номер на слайда 6"/>
          <p:cNvSpPr>
            <a:spLocks noGrp="1"/>
          </p:cNvSpPr>
          <p:nvPr>
            <p:ph type="sldNum" sz="quarter" idx="12"/>
          </p:nvPr>
        </p:nvSpPr>
        <p:spPr>
          <a:xfrm>
            <a:off x="8216900" y="6556375"/>
            <a:ext cx="366713" cy="301625"/>
          </a:xfrm>
        </p:spPr>
        <p:txBody>
          <a:bodyPr/>
          <a:lstStyle>
            <a:lvl1pPr algn="ctr">
              <a:defRPr sz="900" smtClean="0"/>
            </a:lvl1pPr>
          </a:lstStyle>
          <a:p>
            <a:pPr>
              <a:defRPr/>
            </a:pPr>
            <a:fld id="{F423A6A2-BDE4-4C61-82B6-16032C1D9483}" type="slidenum">
              <a:rPr lang="bg-BG" altLang="en-US"/>
              <a:pPr>
                <a:defRPr/>
              </a:pPr>
              <a:t>‹#›</a:t>
            </a:fld>
            <a:endParaRPr lang="bg-BG" alt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B8B8B8"/>
            </a:gs>
            <a:gs pos="60001">
              <a:srgbClr val="F6F6F6"/>
            </a:gs>
            <a:gs pos="100000">
              <a:srgbClr val="FFFFFF"/>
            </a:gs>
          </a:gsLst>
          <a:lin ang="5400000"/>
        </a:gradFill>
        <a:effectLst/>
      </p:bgPr>
    </p:bg>
    <p:spTree>
      <p:nvGrpSpPr>
        <p:cNvPr id="1" name=""/>
        <p:cNvGrpSpPr/>
        <p:nvPr/>
      </p:nvGrpSpPr>
      <p:grpSpPr>
        <a:xfrm>
          <a:off x="0" y="0"/>
          <a:ext cx="0" cy="0"/>
          <a:chOff x="0" y="0"/>
          <a:chExt cx="0" cy="0"/>
        </a:xfrm>
      </p:grpSpPr>
      <p:sp>
        <p:nvSpPr>
          <p:cNvPr id="11" name="Правоъгълен триъгълник 10"/>
          <p:cNvSpPr/>
          <p:nvPr/>
        </p:nvSpPr>
        <p:spPr>
          <a:xfrm>
            <a:off x="6350" y="14288"/>
            <a:ext cx="9131300" cy="6837362"/>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cxnSp>
        <p:nvCxnSpPr>
          <p:cNvPr id="8" name="Право съединение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аво съединение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Контейнер за заглавие 21"/>
          <p:cNvSpPr>
            <a:spLocks noGrp="1"/>
          </p:cNvSpPr>
          <p:nvPr>
            <p:ph type="title"/>
          </p:nvPr>
        </p:nvSpPr>
        <p:spPr>
          <a:xfrm>
            <a:off x="457200" y="268288"/>
            <a:ext cx="8229600" cy="1398587"/>
          </a:xfrm>
          <a:prstGeom prst="rect">
            <a:avLst/>
          </a:prstGeom>
        </p:spPr>
        <p:txBody>
          <a:bodyPr vert="horz" anchor="ctr">
            <a:normAutofit/>
          </a:bodyPr>
          <a:lstStyle/>
          <a:p>
            <a:r>
              <a:rPr lang="bg-BG"/>
              <a:t>Щракнете, за да редактирате стила на заглавието в образеца</a:t>
            </a:r>
            <a:endParaRPr lang="en-US"/>
          </a:p>
        </p:txBody>
      </p:sp>
      <p:sp>
        <p:nvSpPr>
          <p:cNvPr id="1030" name="Текстов контейнер 12"/>
          <p:cNvSpPr>
            <a:spLocks noGrp="1"/>
          </p:cNvSpPr>
          <p:nvPr>
            <p:ph type="body" idx="1"/>
          </p:nvPr>
        </p:nvSpPr>
        <p:spPr bwMode="auto">
          <a:xfrm>
            <a:off x="457200" y="1882775"/>
            <a:ext cx="82296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bg-BG"/>
              <a:t>Щракн., за да ред. стил на загл. в обр.</a:t>
            </a:r>
          </a:p>
          <a:p>
            <a:pPr lvl="1"/>
            <a:r>
              <a:rPr lang="bg-BG"/>
              <a:t>Второ ниво</a:t>
            </a:r>
          </a:p>
          <a:p>
            <a:pPr lvl="2"/>
            <a:r>
              <a:rPr lang="bg-BG"/>
              <a:t>Трето ниво</a:t>
            </a:r>
          </a:p>
          <a:p>
            <a:pPr lvl="3"/>
            <a:r>
              <a:rPr lang="bg-BG"/>
              <a:t>Четвърто ниво</a:t>
            </a:r>
          </a:p>
          <a:p>
            <a:pPr lvl="4"/>
            <a:r>
              <a:rPr lang="bg-BG"/>
              <a:t>Пето ниво</a:t>
            </a:r>
            <a:endParaRPr lang="en-US"/>
          </a:p>
        </p:txBody>
      </p:sp>
      <p:sp>
        <p:nvSpPr>
          <p:cNvPr id="14" name="Контейнер за дата 13"/>
          <p:cNvSpPr>
            <a:spLocks noGrp="1"/>
          </p:cNvSpPr>
          <p:nvPr>
            <p:ph type="dt" sz="half" idx="2"/>
          </p:nvPr>
        </p:nvSpPr>
        <p:spPr>
          <a:xfrm>
            <a:off x="4791075" y="6481763"/>
            <a:ext cx="2133600" cy="301625"/>
          </a:xfrm>
          <a:prstGeom prst="rect">
            <a:avLst/>
          </a:prstGeom>
        </p:spPr>
        <p:txBody>
          <a:bodyPr vert="horz" anchor="b"/>
          <a:lstStyle>
            <a:lvl1pPr algn="l" eaLnBrk="1" latinLnBrk="0" hangingPunct="1">
              <a:defRPr kumimoji="0" sz="1000" b="0">
                <a:solidFill>
                  <a:schemeClr val="tx1"/>
                </a:solidFill>
              </a:defRPr>
            </a:lvl1pPr>
          </a:lstStyle>
          <a:p>
            <a:pPr>
              <a:defRPr/>
            </a:pPr>
            <a:endParaRPr lang="bg-BG" altLang="en-US" dirty="0"/>
          </a:p>
        </p:txBody>
      </p:sp>
      <p:sp>
        <p:nvSpPr>
          <p:cNvPr id="3" name="Контейнер за долния колонтитул 2"/>
          <p:cNvSpPr>
            <a:spLocks noGrp="1"/>
          </p:cNvSpPr>
          <p:nvPr>
            <p:ph type="ftr" sz="quarter" idx="3"/>
          </p:nvPr>
        </p:nvSpPr>
        <p:spPr>
          <a:xfrm>
            <a:off x="457200" y="6481763"/>
            <a:ext cx="4259263" cy="301625"/>
          </a:xfrm>
          <a:prstGeom prst="rect">
            <a:avLst/>
          </a:prstGeom>
        </p:spPr>
        <p:txBody>
          <a:bodyPr vert="horz" anchor="b"/>
          <a:lstStyle>
            <a:lvl1pPr algn="r" eaLnBrk="1" latinLnBrk="0" hangingPunct="1">
              <a:defRPr kumimoji="0" sz="1000">
                <a:solidFill>
                  <a:schemeClr val="tx1"/>
                </a:solidFill>
              </a:defRPr>
            </a:lvl1pPr>
          </a:lstStyle>
          <a:p>
            <a:pPr>
              <a:defRPr/>
            </a:pPr>
            <a:endParaRPr lang="bg-BG" altLang="en-US" dirty="0"/>
          </a:p>
        </p:txBody>
      </p:sp>
      <p:sp>
        <p:nvSpPr>
          <p:cNvPr id="23" name="Контейнер за номер на слайда 22"/>
          <p:cNvSpPr>
            <a:spLocks noGrp="1"/>
          </p:cNvSpPr>
          <p:nvPr>
            <p:ph type="sldNum" sz="quarter" idx="4"/>
          </p:nvPr>
        </p:nvSpPr>
        <p:spPr>
          <a:xfrm>
            <a:off x="7589838" y="6481763"/>
            <a:ext cx="503237" cy="301625"/>
          </a:xfrm>
          <a:prstGeom prst="rect">
            <a:avLst/>
          </a:prstGeom>
        </p:spPr>
        <p:txBody>
          <a:bodyPr vert="horz" anchor="b"/>
          <a:lstStyle>
            <a:lvl1pPr algn="ctr" eaLnBrk="1" latinLnBrk="0" hangingPunct="1">
              <a:defRPr kumimoji="0" sz="1200" smtClean="0">
                <a:solidFill>
                  <a:schemeClr val="tx1"/>
                </a:solidFill>
              </a:defRPr>
            </a:lvl1pPr>
          </a:lstStyle>
          <a:p>
            <a:pPr>
              <a:defRPr/>
            </a:pPr>
            <a:fld id="{B919E2C7-1D21-426F-B1A9-E9EDBE81489F}" type="slidenum">
              <a:rPr lang="bg-BG" altLang="en-US"/>
              <a:pPr>
                <a:defRPr/>
              </a:pPr>
              <a:t>‹#›</a:t>
            </a:fld>
            <a:endParaRPr lang="bg-BG" altLang="en-US" dirty="0"/>
          </a:p>
        </p:txBody>
      </p:sp>
    </p:spTree>
  </p:cSld>
  <p:clrMap bg1="dk1" tx1="lt1" bg2="dk2" tx2="lt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41" r:id="rId6"/>
    <p:sldLayoutId id="2147484342" r:id="rId7"/>
    <p:sldLayoutId id="2147484350" r:id="rId8"/>
    <p:sldLayoutId id="2147484351" r:id="rId9"/>
    <p:sldLayoutId id="2147484343" r:id="rId10"/>
    <p:sldLayoutId id="2147484344" r:id="rId11"/>
  </p:sldLayoutIdLst>
  <p:txStyles>
    <p:titleStyle>
      <a:lvl1pPr marL="484188" algn="l" rtl="0" fontAlgn="base">
        <a:spcBef>
          <a:spcPct val="0"/>
        </a:spcBef>
        <a:spcAft>
          <a:spcPct val="0"/>
        </a:spcAft>
        <a:defRPr sz="4200" kern="1200">
          <a:ln w="6350">
            <a:solidFill>
              <a:schemeClr val="accent1">
                <a:shade val="43000"/>
              </a:schemeClr>
            </a:solidFill>
          </a:ln>
          <a:solidFill>
            <a:srgbClr val="6DB2C9"/>
          </a:solidFill>
          <a:effectLst>
            <a:outerShdw blurRad="26000" dist="26000" dir="14500000" algn="tl" rotWithShape="0">
              <a:srgbClr val="000000">
                <a:alpha val="40000"/>
              </a:srgbClr>
            </a:outerShdw>
          </a:effectLst>
          <a:latin typeface="+mj-lt"/>
          <a:ea typeface="+mj-ea"/>
          <a:cs typeface="+mj-cs"/>
        </a:defRPr>
      </a:lvl1pPr>
      <a:lvl2pPr marL="484188" algn="l" rtl="0" fontAlgn="base">
        <a:spcBef>
          <a:spcPct val="0"/>
        </a:spcBef>
        <a:spcAft>
          <a:spcPct val="0"/>
        </a:spcAft>
        <a:defRPr sz="4200">
          <a:solidFill>
            <a:srgbClr val="6DB2C9"/>
          </a:solidFill>
          <a:latin typeface="Century Gothic" pitchFamily="34" charset="0"/>
        </a:defRPr>
      </a:lvl2pPr>
      <a:lvl3pPr marL="484188" algn="l" rtl="0" fontAlgn="base">
        <a:spcBef>
          <a:spcPct val="0"/>
        </a:spcBef>
        <a:spcAft>
          <a:spcPct val="0"/>
        </a:spcAft>
        <a:defRPr sz="4200">
          <a:solidFill>
            <a:srgbClr val="6DB2C9"/>
          </a:solidFill>
          <a:latin typeface="Century Gothic" pitchFamily="34" charset="0"/>
        </a:defRPr>
      </a:lvl3pPr>
      <a:lvl4pPr marL="484188" algn="l" rtl="0" fontAlgn="base">
        <a:spcBef>
          <a:spcPct val="0"/>
        </a:spcBef>
        <a:spcAft>
          <a:spcPct val="0"/>
        </a:spcAft>
        <a:defRPr sz="4200">
          <a:solidFill>
            <a:srgbClr val="6DB2C9"/>
          </a:solidFill>
          <a:latin typeface="Century Gothic" pitchFamily="34" charset="0"/>
        </a:defRPr>
      </a:lvl4pPr>
      <a:lvl5pPr marL="484188" algn="l" rtl="0" fontAlgn="base">
        <a:spcBef>
          <a:spcPct val="0"/>
        </a:spcBef>
        <a:spcAft>
          <a:spcPct val="0"/>
        </a:spcAft>
        <a:defRPr sz="4200">
          <a:solidFill>
            <a:srgbClr val="6DB2C9"/>
          </a:solidFill>
          <a:latin typeface="Century Gothic" pitchFamily="34" charset="0"/>
        </a:defRPr>
      </a:lvl5pPr>
      <a:lvl6pPr marL="941388" algn="l" rtl="0" fontAlgn="base">
        <a:spcBef>
          <a:spcPct val="0"/>
        </a:spcBef>
        <a:spcAft>
          <a:spcPct val="0"/>
        </a:spcAft>
        <a:defRPr sz="4200">
          <a:solidFill>
            <a:srgbClr val="6DB2C9"/>
          </a:solidFill>
          <a:latin typeface="Century Gothic" pitchFamily="34" charset="0"/>
        </a:defRPr>
      </a:lvl6pPr>
      <a:lvl7pPr marL="1398588" algn="l" rtl="0" fontAlgn="base">
        <a:spcBef>
          <a:spcPct val="0"/>
        </a:spcBef>
        <a:spcAft>
          <a:spcPct val="0"/>
        </a:spcAft>
        <a:defRPr sz="4200">
          <a:solidFill>
            <a:srgbClr val="6DB2C9"/>
          </a:solidFill>
          <a:latin typeface="Century Gothic" pitchFamily="34" charset="0"/>
        </a:defRPr>
      </a:lvl7pPr>
      <a:lvl8pPr marL="1855788" algn="l" rtl="0" fontAlgn="base">
        <a:spcBef>
          <a:spcPct val="0"/>
        </a:spcBef>
        <a:spcAft>
          <a:spcPct val="0"/>
        </a:spcAft>
        <a:defRPr sz="4200">
          <a:solidFill>
            <a:srgbClr val="6DB2C9"/>
          </a:solidFill>
          <a:latin typeface="Century Gothic" pitchFamily="34" charset="0"/>
        </a:defRPr>
      </a:lvl8pPr>
      <a:lvl9pPr marL="2312988" algn="l" rtl="0" fontAlgn="base">
        <a:spcBef>
          <a:spcPct val="0"/>
        </a:spcBef>
        <a:spcAft>
          <a:spcPct val="0"/>
        </a:spcAft>
        <a:defRPr sz="4200">
          <a:solidFill>
            <a:srgbClr val="6DB2C9"/>
          </a:solidFill>
          <a:latin typeface="Century Gothic" pitchFamily="34" charset="0"/>
        </a:defRPr>
      </a:lvl9pPr>
    </p:titleStyle>
    <p:bodyStyle>
      <a:lvl1pPr marL="447675" indent="-382588" algn="l" rtl="0" fontAlgn="base">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822325" indent="-285750" algn="l" rtl="0" fontAlgn="base">
        <a:spcBef>
          <a:spcPct val="20000"/>
        </a:spcBef>
        <a:spcAft>
          <a:spcPct val="0"/>
        </a:spcAft>
        <a:buClr>
          <a:schemeClr val="accent1"/>
        </a:buClr>
        <a:buSzPct val="95000"/>
        <a:buFont typeface="Verdana" pitchFamily="34" charset="0"/>
        <a:buChar char="›"/>
        <a:defRPr sz="2600" kern="1200">
          <a:solidFill>
            <a:schemeClr val="tx1"/>
          </a:solidFill>
          <a:latin typeface="+mn-lt"/>
          <a:ea typeface="+mn-ea"/>
          <a:cs typeface="+mn-cs"/>
        </a:defRPr>
      </a:lvl2pPr>
      <a:lvl3pPr marL="1104900" indent="-228600" algn="l" rtl="0" fontAlgn="base">
        <a:spcBef>
          <a:spcPct val="20000"/>
        </a:spcBef>
        <a:spcAft>
          <a:spcPct val="0"/>
        </a:spcAft>
        <a:buClr>
          <a:schemeClr val="accent1"/>
        </a:buClr>
        <a:buFont typeface="Wingdings 2" pitchFamily="18" charset="2"/>
        <a:buChar char=""/>
        <a:defRPr sz="2400" kern="1200">
          <a:solidFill>
            <a:schemeClr val="tx1"/>
          </a:solidFill>
          <a:latin typeface="+mn-lt"/>
          <a:ea typeface="+mn-ea"/>
          <a:cs typeface="+mn-cs"/>
        </a:defRPr>
      </a:lvl3pPr>
      <a:lvl4pPr marL="1371600" indent="-209550" algn="l" rtl="0" fontAlgn="base">
        <a:spcBef>
          <a:spcPct val="20000"/>
        </a:spcBef>
        <a:spcAft>
          <a:spcPct val="0"/>
        </a:spcAft>
        <a:buClr>
          <a:schemeClr val="accent1"/>
        </a:buClr>
        <a:buFont typeface="Wingdings 2" pitchFamily="18" charset="2"/>
        <a:buChar char=""/>
        <a:defRPr sz="2000" kern="1200">
          <a:solidFill>
            <a:schemeClr val="tx1"/>
          </a:solidFill>
          <a:latin typeface="+mn-lt"/>
          <a:ea typeface="+mn-ea"/>
          <a:cs typeface="+mn-cs"/>
        </a:defRPr>
      </a:lvl4pPr>
      <a:lvl5pPr marL="1600200" indent="-209550" algn="l" rtl="0" fontAlgn="base">
        <a:spcBef>
          <a:spcPct val="20000"/>
        </a:spcBef>
        <a:spcAft>
          <a:spcPct val="0"/>
        </a:spcAft>
        <a:buClr>
          <a:srgbClr val="90B5C2"/>
        </a:buClr>
        <a:buFont typeface="Wingdings 2" pitchFamily="18" charset="2"/>
        <a:buChar char=""/>
        <a:defRPr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33.wmf"/></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6.wmf"/><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wmf"/></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70.gif"/></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78.gif"/></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80.gif"/></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jpeg"/></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86.gif"/></Relationships>
</file>

<file path=ppt/slides/_rels/slide4.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98.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jpeg"/></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100.png"/><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102.jpeg"/><Relationship Id="rId4" Type="http://schemas.openxmlformats.org/officeDocument/2006/relationships/image" Target="../media/image15.png"/></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image" Target="../media/image105.jpeg"/></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108.jpeg"/><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110.jpe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wmf"/></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112.png"/></Relationships>
</file>

<file path=ppt/slides/_rels/slide5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115.jpeg"/><Relationship Id="rId4" Type="http://schemas.openxmlformats.org/officeDocument/2006/relationships/hyperlink" Target="http://www.clipartof.com/details/clipart/24918.html"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117.jpeg"/><Relationship Id="rId4" Type="http://schemas.openxmlformats.org/officeDocument/2006/relationships/image" Target="../media/image15.png"/></Relationships>
</file>

<file path=ppt/slides/_rels/slide5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119.png"/><Relationship Id="rId4" Type="http://schemas.openxmlformats.org/officeDocument/2006/relationships/image" Target="../media/image15.png"/></Relationships>
</file>

<file path=ppt/slides/_rels/slide5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21.jpeg"/></Relationships>
</file>

<file path=ppt/slides/_rels/slide56.x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124.jpeg"/><Relationship Id="rId4" Type="http://schemas.openxmlformats.org/officeDocument/2006/relationships/image" Target="../media/image123.png"/></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126.png"/><Relationship Id="rId4" Type="http://schemas.openxmlformats.org/officeDocument/2006/relationships/image" Target="../media/image125.wmf"/></Relationships>
</file>

<file path=ppt/slides/_rels/slide58.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28.png"/></Relationships>
</file>

<file path=ppt/slides/_rels/slide59.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13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6.wmf"/><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132.png"/><Relationship Id="rId4" Type="http://schemas.openxmlformats.org/officeDocument/2006/relationships/image" Target="../media/image15.png"/></Relationships>
</file>

<file path=ppt/slides/_rels/slide61.xml.rels><?xml version="1.0" encoding="UTF-8" standalone="yes"?>
<Relationships xmlns="http://schemas.openxmlformats.org/package/2006/relationships"><Relationship Id="rId3" Type="http://schemas.openxmlformats.org/officeDocument/2006/relationships/image" Target="../media/image133.wmf"/><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34.png"/></Relationships>
</file>

<file path=ppt/slides/_rels/slide6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136.gif"/><Relationship Id="rId4" Type="http://schemas.openxmlformats.org/officeDocument/2006/relationships/image" Target="../media/image15.png"/></Relationships>
</file>

<file path=ppt/slides/_rels/slide6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138.png"/><Relationship Id="rId4" Type="http://schemas.openxmlformats.org/officeDocument/2006/relationships/image" Target="../media/image15.png"/></Relationships>
</file>

<file path=ppt/slides/_rels/slide64.xml.rels><?xml version="1.0" encoding="UTF-8" standalone="yes"?>
<Relationships xmlns="http://schemas.openxmlformats.org/package/2006/relationships"><Relationship Id="rId3" Type="http://schemas.openxmlformats.org/officeDocument/2006/relationships/image" Target="../media/image139.gif"/><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140.png"/><Relationship Id="rId4" Type="http://schemas.openxmlformats.org/officeDocument/2006/relationships/image" Target="../media/image15.png"/></Relationships>
</file>

<file path=ppt/slides/_rels/slide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142.png"/><Relationship Id="rId4" Type="http://schemas.openxmlformats.org/officeDocument/2006/relationships/image" Target="../media/image141.wmf"/></Relationships>
</file>

<file path=ppt/slides/_rels/slide66.xml.rels><?xml version="1.0" encoding="UTF-8" standalone="yes"?>
<Relationships xmlns="http://schemas.openxmlformats.org/package/2006/relationships"><Relationship Id="rId3" Type="http://schemas.openxmlformats.org/officeDocument/2006/relationships/image" Target="../media/image143.wmf"/><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144.png"/><Relationship Id="rId4" Type="http://schemas.openxmlformats.org/officeDocument/2006/relationships/image" Target="../media/image15.png"/></Relationships>
</file>

<file path=ppt/slides/_rels/slide6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46.wmf"/><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147.wmf"/></Relationships>
</file>

<file path=ppt/slides/_rels/slide6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150.jpeg"/><Relationship Id="rId4" Type="http://schemas.openxmlformats.org/officeDocument/2006/relationships/image" Target="../media/image149.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8.wmf"/><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154.jpeg"/><Relationship Id="rId5" Type="http://schemas.openxmlformats.org/officeDocument/2006/relationships/image" Target="../media/image153.png"/><Relationship Id="rId4" Type="http://schemas.openxmlformats.org/officeDocument/2006/relationships/image" Target="../media/image152.png"/></Relationships>
</file>

<file path=ppt/slides/_rels/slide7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158.gif"/><Relationship Id="rId5" Type="http://schemas.openxmlformats.org/officeDocument/2006/relationships/image" Target="../media/image157.jpeg"/><Relationship Id="rId4" Type="http://schemas.openxmlformats.org/officeDocument/2006/relationships/image" Target="../media/image156.png"/></Relationships>
</file>

<file path=ppt/slides/_rels/slide7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160.png"/></Relationships>
</file>

<file path=ppt/slides/_rels/slide7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162.png"/></Relationships>
</file>

<file path=ppt/slides/_rels/slide7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64.png"/></Relationships>
</file>

<file path=ppt/slides/_rels/slide75.xml.rels><?xml version="1.0" encoding="UTF-8" standalone="yes"?>
<Relationships xmlns="http://schemas.openxmlformats.org/package/2006/relationships"><Relationship Id="rId3" Type="http://schemas.openxmlformats.org/officeDocument/2006/relationships/image" Target="../media/image165.jpeg"/><Relationship Id="rId7" Type="http://schemas.openxmlformats.org/officeDocument/2006/relationships/image" Target="../media/image169.pn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76.xml.rels><?xml version="1.0" encoding="UTF-8" standalone="yes"?>
<Relationships xmlns="http://schemas.openxmlformats.org/package/2006/relationships"><Relationship Id="rId8" Type="http://schemas.openxmlformats.org/officeDocument/2006/relationships/image" Target="../media/image174.jpeg"/><Relationship Id="rId3" Type="http://schemas.openxmlformats.org/officeDocument/2006/relationships/image" Target="../media/image170.jpeg"/><Relationship Id="rId7" Type="http://schemas.openxmlformats.org/officeDocument/2006/relationships/hyperlink" Target="http://3.bp.blogspot.com/_kfeG5VP3MTA/R-3a2nnBBOI/AAAAAAAACWQ/NWrXaNtAXh0/s1600-h/blogadiction.jpg" TargetMode="External"/><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7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178.png"/><Relationship Id="rId5" Type="http://schemas.openxmlformats.org/officeDocument/2006/relationships/image" Target="../media/image177.jpeg"/><Relationship Id="rId4" Type="http://schemas.openxmlformats.org/officeDocument/2006/relationships/image" Target="../media/image176.png"/></Relationships>
</file>

<file path=ppt/slides/_rels/slide78.xml.rels><?xml version="1.0" encoding="UTF-8" standalone="yes"?>
<Relationships xmlns="http://schemas.openxmlformats.org/package/2006/relationships"><Relationship Id="rId3" Type="http://schemas.openxmlformats.org/officeDocument/2006/relationships/image" Target="../media/image179.wmf"/><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180.png"/></Relationships>
</file>

<file path=ppt/slides/_rels/slide7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18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184.gif"/></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8" name="Контейнер за съдържание 5"/>
          <p:cNvSpPr txBox="1">
            <a:spLocks/>
          </p:cNvSpPr>
          <p:nvPr/>
        </p:nvSpPr>
        <p:spPr bwMode="auto">
          <a:xfrm>
            <a:off x="0" y="1295400"/>
            <a:ext cx="9144000" cy="1600200"/>
          </a:xfrm>
          <a:prstGeom prst="rect">
            <a:avLst/>
          </a:prstGeom>
          <a:noFill/>
          <a:ln w="9525">
            <a:noFill/>
            <a:miter lim="800000"/>
            <a:headEnd/>
            <a:tailEnd/>
          </a:ln>
        </p:spPr>
        <p:txBody>
          <a:bodyPr/>
          <a:lstStyle/>
          <a:p>
            <a:pPr algn="ctr">
              <a:spcBef>
                <a:spcPts val="1200"/>
              </a:spcBef>
              <a:tabLst>
                <a:tab pos="361950" algn="l"/>
              </a:tabLst>
            </a:pPr>
            <a:r>
              <a:rPr lang="en-GB" sz="3200" b="1" dirty="0">
                <a:solidFill>
                  <a:schemeClr val="bg1"/>
                </a:solidFill>
                <a:latin typeface="Franklin Gothic Demi Cond" pitchFamily="34" charset="0"/>
                <a:ea typeface="Verdana" pitchFamily="34" charset="0"/>
                <a:cs typeface="Verdana" pitchFamily="34" charset="0"/>
              </a:rPr>
              <a:t>4.4. </a:t>
            </a:r>
            <a:r>
              <a:rPr lang="en-GB" sz="3200" b="1" dirty="0">
                <a:solidFill>
                  <a:schemeClr val="bg1"/>
                </a:solidFill>
                <a:latin typeface="Franklin Gothic Demi Cond" pitchFamily="34" charset="0"/>
              </a:rPr>
              <a:t>Audit Approach. </a:t>
            </a:r>
          </a:p>
          <a:p>
            <a:pPr algn="ctr">
              <a:spcBef>
                <a:spcPts val="1200"/>
              </a:spcBef>
              <a:tabLst>
                <a:tab pos="361950" algn="l"/>
              </a:tabLst>
            </a:pPr>
            <a:r>
              <a:rPr lang="en-GB" sz="3200" b="1" dirty="0">
                <a:solidFill>
                  <a:schemeClr val="bg1"/>
                </a:solidFill>
                <a:latin typeface="Franklin Gothic Demi Cond" pitchFamily="34" charset="0"/>
              </a:rPr>
              <a:t>Psychology of the Audit Communications</a:t>
            </a:r>
          </a:p>
        </p:txBody>
      </p:sp>
      <p:pic>
        <p:nvPicPr>
          <p:cNvPr id="18439" name="Picture 93" descr="MP900433139[1]"/>
          <p:cNvPicPr>
            <a:picLocks noChangeAspect="1" noChangeArrowheads="1"/>
          </p:cNvPicPr>
          <p:nvPr/>
        </p:nvPicPr>
        <p:blipFill>
          <a:blip r:embed="rId3" cstate="print">
            <a:lum bright="30000" contrast="20000"/>
          </a:blip>
          <a:srcRect/>
          <a:stretch>
            <a:fillRect/>
          </a:stretch>
        </p:blipFill>
        <p:spPr bwMode="auto">
          <a:xfrm>
            <a:off x="1371600" y="2590800"/>
            <a:ext cx="6400800" cy="3776663"/>
          </a:xfrm>
          <a:prstGeom prst="rect">
            <a:avLst/>
          </a:prstGeom>
          <a:noFill/>
          <a:ln w="9525">
            <a:noFill/>
            <a:miter lim="800000"/>
            <a:headEnd/>
            <a:tailEnd/>
          </a:ln>
        </p:spPr>
      </p:pic>
    </p:spTree>
  </p:cSld>
  <p:clrMapOvr>
    <a:masterClrMapping/>
  </p:clrMapOvr>
  <p:transition spd="med">
    <p:wedg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0" name="Picture 10" descr="MC900389058[1]"/>
          <p:cNvPicPr>
            <a:picLocks noChangeAspect="1" noChangeArrowheads="1"/>
          </p:cNvPicPr>
          <p:nvPr/>
        </p:nvPicPr>
        <p:blipFill>
          <a:blip r:embed="rId3" cstate="print"/>
          <a:srcRect/>
          <a:stretch>
            <a:fillRect/>
          </a:stretch>
        </p:blipFill>
        <p:spPr bwMode="auto">
          <a:xfrm>
            <a:off x="7620000" y="152400"/>
            <a:ext cx="1447800" cy="1489791"/>
          </a:xfrm>
          <a:prstGeom prst="rect">
            <a:avLst/>
          </a:prstGeom>
          <a:noFill/>
        </p:spPr>
      </p:pic>
      <p:pic>
        <p:nvPicPr>
          <p:cNvPr id="61451" name="Picture 11"/>
          <p:cNvPicPr>
            <a:picLocks noChangeAspect="1" noChangeArrowheads="1"/>
          </p:cNvPicPr>
          <p:nvPr/>
        </p:nvPicPr>
        <p:blipFill>
          <a:blip r:embed="rId4" cstate="print"/>
          <a:srcRect/>
          <a:stretch>
            <a:fillRect/>
          </a:stretch>
        </p:blipFill>
        <p:spPr bwMode="auto">
          <a:xfrm>
            <a:off x="5410200" y="5029200"/>
            <a:ext cx="2438400" cy="1828800"/>
          </a:xfrm>
          <a:prstGeom prst="rect">
            <a:avLst/>
          </a:prstGeom>
          <a:noFill/>
          <a:ln w="9525">
            <a:noFill/>
            <a:miter lim="800000"/>
            <a:headEnd/>
            <a:tailEnd/>
          </a:ln>
          <a:effectLst/>
        </p:spPr>
      </p:pic>
      <p:pic>
        <p:nvPicPr>
          <p:cNvPr id="61452" name="Picture 12"/>
          <p:cNvPicPr>
            <a:picLocks noChangeAspect="1" noChangeArrowheads="1"/>
          </p:cNvPicPr>
          <p:nvPr/>
        </p:nvPicPr>
        <p:blipFill>
          <a:blip r:embed="rId5" cstate="print"/>
          <a:srcRect/>
          <a:stretch>
            <a:fillRect/>
          </a:stretch>
        </p:blipFill>
        <p:spPr bwMode="auto">
          <a:xfrm>
            <a:off x="6629400" y="1828800"/>
            <a:ext cx="2430780" cy="1752600"/>
          </a:xfrm>
          <a:prstGeom prst="rect">
            <a:avLst/>
          </a:prstGeom>
          <a:noFill/>
          <a:ln w="9525">
            <a:noFill/>
            <a:miter lim="800000"/>
            <a:headEnd/>
            <a:tailEnd/>
          </a:ln>
          <a:effectLst/>
        </p:spPr>
      </p:pic>
      <p:sp>
        <p:nvSpPr>
          <p:cNvPr id="61453" name="Rectangle 13"/>
          <p:cNvSpPr>
            <a:spLocks noChangeArrowheads="1"/>
          </p:cNvSpPr>
          <p:nvPr/>
        </p:nvSpPr>
        <p:spPr bwMode="auto">
          <a:xfrm>
            <a:off x="0" y="2209800"/>
            <a:ext cx="8382000" cy="2862322"/>
          </a:xfrm>
          <a:prstGeom prst="rect">
            <a:avLst/>
          </a:prstGeom>
          <a:noFill/>
          <a:ln w="9525">
            <a:noFill/>
            <a:miter lim="800000"/>
            <a:headEnd/>
            <a:tailEnd/>
          </a:ln>
          <a:effectLst/>
        </p:spPr>
        <p:txBody>
          <a:bodyPr wrap="square" anchor="ctr">
            <a:spAutoFit/>
          </a:bodyPr>
          <a:lstStyle/>
          <a:p>
            <a:pPr>
              <a:buFontTx/>
              <a:buBlip>
                <a:blip r:embed="rId6"/>
              </a:buBlip>
              <a:tabLst>
                <a:tab pos="-2114550" algn="l"/>
                <a:tab pos="-1771650" algn="l"/>
                <a:tab pos="-514350" algn="l"/>
              </a:tabLst>
            </a:pPr>
            <a:r>
              <a:rPr lang="bg-BG" sz="2000" dirty="0">
                <a:solidFill>
                  <a:schemeClr val="bg1"/>
                </a:solidFill>
                <a:latin typeface="+mn-lt"/>
              </a:rPr>
              <a:t> </a:t>
            </a:r>
            <a:r>
              <a:rPr lang="en-US" sz="2000" b="1" dirty="0">
                <a:solidFill>
                  <a:schemeClr val="bg1"/>
                </a:solidFill>
                <a:latin typeface="+mn-lt"/>
              </a:rPr>
              <a:t>make right choices;</a:t>
            </a:r>
          </a:p>
          <a:p>
            <a:pPr>
              <a:buFontTx/>
              <a:buBlip>
                <a:blip r:embed="rId6"/>
              </a:buBlip>
              <a:tabLst>
                <a:tab pos="-2114550" algn="l"/>
                <a:tab pos="-1771650" algn="l"/>
                <a:tab pos="-514350" algn="l"/>
              </a:tabLst>
            </a:pPr>
            <a:endParaRPr lang="en-US" sz="2000" b="1" dirty="0">
              <a:solidFill>
                <a:schemeClr val="bg1"/>
              </a:solidFill>
              <a:latin typeface="+mn-lt"/>
            </a:endParaRPr>
          </a:p>
          <a:p>
            <a:pPr>
              <a:buFontTx/>
              <a:buBlip>
                <a:blip r:embed="rId6"/>
              </a:buBlip>
              <a:tabLst>
                <a:tab pos="-2114550" algn="l"/>
                <a:tab pos="-1771650" algn="l"/>
                <a:tab pos="-514350" algn="l"/>
              </a:tabLst>
            </a:pPr>
            <a:r>
              <a:rPr lang="en-US" sz="2000" b="1" dirty="0">
                <a:solidFill>
                  <a:schemeClr val="bg1"/>
                </a:solidFill>
                <a:latin typeface="+mn-lt"/>
              </a:rPr>
              <a:t> plan the location;</a:t>
            </a:r>
          </a:p>
          <a:p>
            <a:pPr>
              <a:buFontTx/>
              <a:buBlip>
                <a:blip r:embed="rId6"/>
              </a:buBlip>
              <a:tabLst>
                <a:tab pos="-2114550" algn="l"/>
                <a:tab pos="-1771650" algn="l"/>
                <a:tab pos="-514350" algn="l"/>
              </a:tabLst>
            </a:pPr>
            <a:endParaRPr lang="en-US" sz="2000" b="1" dirty="0">
              <a:solidFill>
                <a:schemeClr val="bg1"/>
              </a:solidFill>
              <a:latin typeface="+mn-lt"/>
            </a:endParaRPr>
          </a:p>
          <a:p>
            <a:pPr>
              <a:buFontTx/>
              <a:buBlip>
                <a:blip r:embed="rId6"/>
              </a:buBlip>
              <a:tabLst>
                <a:tab pos="-2114550" algn="l"/>
                <a:tab pos="-1771650" algn="l"/>
                <a:tab pos="-514350" algn="l"/>
              </a:tabLst>
            </a:pPr>
            <a:r>
              <a:rPr lang="en-US" sz="2000" b="1" dirty="0">
                <a:solidFill>
                  <a:schemeClr val="bg1"/>
                </a:solidFill>
                <a:latin typeface="+mn-lt"/>
              </a:rPr>
              <a:t> minimize the distractions;</a:t>
            </a:r>
          </a:p>
          <a:p>
            <a:pPr>
              <a:buFontTx/>
              <a:buBlip>
                <a:blip r:embed="rId6"/>
              </a:buBlip>
              <a:tabLst>
                <a:tab pos="-2114550" algn="l"/>
                <a:tab pos="-1771650" algn="l"/>
                <a:tab pos="-514350" algn="l"/>
              </a:tabLst>
            </a:pPr>
            <a:endParaRPr lang="en-US" sz="2000" b="1" dirty="0">
              <a:solidFill>
                <a:schemeClr val="bg1"/>
              </a:solidFill>
              <a:latin typeface="+mn-lt"/>
            </a:endParaRPr>
          </a:p>
          <a:p>
            <a:pPr>
              <a:buFontTx/>
              <a:buBlip>
                <a:blip r:embed="rId6"/>
              </a:buBlip>
              <a:tabLst>
                <a:tab pos="-2114550" algn="l"/>
                <a:tab pos="-1771650" algn="l"/>
                <a:tab pos="-514350" algn="l"/>
              </a:tabLst>
            </a:pPr>
            <a:r>
              <a:rPr lang="en-US" sz="2000" b="1" dirty="0">
                <a:solidFill>
                  <a:schemeClr val="bg1"/>
                </a:solidFill>
                <a:latin typeface="+mn-lt"/>
              </a:rPr>
              <a:t> know that the table between the people can be a barrier!</a:t>
            </a:r>
          </a:p>
          <a:p>
            <a:pPr>
              <a:buFontTx/>
              <a:buBlip>
                <a:blip r:embed="rId6"/>
              </a:buBlip>
              <a:tabLst>
                <a:tab pos="-2114550" algn="l"/>
                <a:tab pos="-1771650" algn="l"/>
                <a:tab pos="-514350" algn="l"/>
              </a:tabLst>
            </a:pPr>
            <a:endParaRPr lang="en-US" sz="2000" b="1" dirty="0">
              <a:solidFill>
                <a:schemeClr val="bg1"/>
              </a:solidFill>
              <a:latin typeface="+mn-lt"/>
            </a:endParaRPr>
          </a:p>
          <a:p>
            <a:pPr>
              <a:buFontTx/>
              <a:buBlip>
                <a:blip r:embed="rId6"/>
              </a:buBlip>
              <a:tabLst>
                <a:tab pos="-2114550" algn="l"/>
                <a:tab pos="-1771650" algn="l"/>
                <a:tab pos="-514350" algn="l"/>
              </a:tabLst>
            </a:pPr>
            <a:r>
              <a:rPr lang="en-US" sz="2000" b="1" dirty="0">
                <a:solidFill>
                  <a:schemeClr val="bg1"/>
                </a:solidFill>
                <a:latin typeface="+mn-lt"/>
              </a:rPr>
              <a:t> know that the auditor and the audited have to be a team!</a:t>
            </a:r>
            <a:endParaRPr lang="bg-BG" sz="2000" b="1" dirty="0">
              <a:solidFill>
                <a:schemeClr val="bg1"/>
              </a:solidFill>
              <a:latin typeface="+mn-lt"/>
            </a:endParaRPr>
          </a:p>
        </p:txBody>
      </p:sp>
      <p:sp>
        <p:nvSpPr>
          <p:cNvPr id="61457" name="AutoShape 17"/>
          <p:cNvSpPr>
            <a:spLocks noChangeArrowheads="1"/>
          </p:cNvSpPr>
          <p:nvPr/>
        </p:nvSpPr>
        <p:spPr bwMode="auto">
          <a:xfrm>
            <a:off x="7543800" y="3657600"/>
            <a:ext cx="914400" cy="1143000"/>
          </a:xfrm>
          <a:prstGeom prst="upDownArrow">
            <a:avLst>
              <a:gd name="adj1" fmla="val 50000"/>
              <a:gd name="adj2" fmla="val 25000"/>
            </a:avLst>
          </a:prstGeom>
          <a:solidFill>
            <a:srgbClr val="993300"/>
          </a:solidFill>
          <a:ln w="9525">
            <a:solidFill>
              <a:schemeClr val="tx1"/>
            </a:solidFill>
            <a:miter lim="800000"/>
            <a:headEnd/>
            <a:tailEnd/>
          </a:ln>
          <a:effectLst/>
        </p:spPr>
        <p:txBody>
          <a:bodyPr wrap="none" anchor="ctr"/>
          <a:lstStyle/>
          <a:p>
            <a:endParaRPr lang="bg-BG" dirty="0"/>
          </a:p>
        </p:txBody>
      </p:sp>
      <p:sp>
        <p:nvSpPr>
          <p:cNvPr id="61458" name="AutoShape 18"/>
          <p:cNvSpPr>
            <a:spLocks noChangeArrowheads="1"/>
          </p:cNvSpPr>
          <p:nvPr/>
        </p:nvSpPr>
        <p:spPr bwMode="auto">
          <a:xfrm>
            <a:off x="7732645" y="4018057"/>
            <a:ext cx="533400" cy="381000"/>
          </a:xfrm>
          <a:prstGeom prst="flowChartProcess">
            <a:avLst/>
          </a:prstGeom>
          <a:noFill/>
          <a:ln w="9525">
            <a:noFill/>
            <a:miter lim="800000"/>
            <a:headEnd/>
            <a:tailEnd/>
          </a:ln>
          <a:effectLst/>
        </p:spPr>
        <p:txBody>
          <a:bodyPr wrap="none" anchor="ctr"/>
          <a:lstStyle/>
          <a:p>
            <a:pPr algn="ctr"/>
            <a:r>
              <a:rPr lang="bg-BG" sz="3200" b="1" dirty="0">
                <a:solidFill>
                  <a:srgbClr val="FFFFFF"/>
                </a:solidFill>
                <a:effectLst>
                  <a:outerShdw blurRad="38100" dist="38100" dir="2700000" algn="tl">
                    <a:srgbClr val="000000"/>
                  </a:outerShdw>
                </a:effectLst>
                <a:latin typeface="Hebar" pitchFamily="2" charset="0"/>
              </a:rPr>
              <a:t>?</a:t>
            </a:r>
          </a:p>
        </p:txBody>
      </p:sp>
      <p:sp>
        <p:nvSpPr>
          <p:cNvPr id="8" name="Правоъгълник 7"/>
          <p:cNvSpPr/>
          <p:nvPr/>
        </p:nvSpPr>
        <p:spPr>
          <a:xfrm>
            <a:off x="152400" y="152400"/>
            <a:ext cx="6400800" cy="1077218"/>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3.</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GB" sz="3200" b="1" dirty="0">
                <a:solidFill>
                  <a:srgbClr val="FFFF00"/>
                </a:solidFill>
                <a:effectLst>
                  <a:outerShdw blurRad="38100" dist="38100" dir="2700000" algn="tl">
                    <a:srgbClr val="000000">
                      <a:alpha val="43137"/>
                    </a:srgbClr>
                  </a:outerShdw>
                </a:effectLst>
                <a:latin typeface="Arial Black" pitchFamily="34" charset="0"/>
              </a:rPr>
              <a:t>Psychology of the Audit Communications</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
        <p:nvSpPr>
          <p:cNvPr id="9" name="Rectangle 14"/>
          <p:cNvSpPr>
            <a:spLocks noChangeArrowheads="1"/>
          </p:cNvSpPr>
          <p:nvPr/>
        </p:nvSpPr>
        <p:spPr bwMode="auto">
          <a:xfrm>
            <a:off x="0" y="1524000"/>
            <a:ext cx="6934200" cy="461665"/>
          </a:xfrm>
          <a:prstGeom prst="rect">
            <a:avLst/>
          </a:prstGeom>
          <a:noFill/>
          <a:ln w="9525">
            <a:noFill/>
            <a:miter lim="800000"/>
            <a:headEnd/>
            <a:tailEnd/>
          </a:ln>
          <a:effectLst/>
        </p:spPr>
        <p:txBody>
          <a:bodyPr wrap="square">
            <a:spAutoFit/>
          </a:bodyPr>
          <a:lstStyle/>
          <a:p>
            <a:r>
              <a:rPr lang="en-US" sz="2400" dirty="0">
                <a:solidFill>
                  <a:srgbClr val="000066"/>
                </a:solidFill>
                <a:effectLst>
                  <a:outerShdw blurRad="38100" dist="38100" dir="2700000" algn="tl">
                    <a:srgbClr val="000000"/>
                  </a:outerShdw>
                </a:effectLst>
                <a:latin typeface="+mn-lt"/>
              </a:rPr>
              <a:t>During the audit the auditor have to:</a:t>
            </a:r>
            <a:endParaRPr lang="bg-BG" sz="2400" dirty="0">
              <a:solidFill>
                <a:srgbClr val="000066"/>
              </a:solidFill>
              <a:effectLst>
                <a:outerShdw blurRad="38100" dist="38100" dir="2700000" algn="tl">
                  <a:srgbClr val="000000"/>
                </a:outerShdw>
              </a:effectLst>
              <a:latin typeface="+mn-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4" name="Picture 8"/>
          <p:cNvPicPr>
            <a:picLocks noChangeAspect="1" noChangeArrowheads="1"/>
          </p:cNvPicPr>
          <p:nvPr/>
        </p:nvPicPr>
        <p:blipFill>
          <a:blip r:embed="rId3" cstate="print"/>
          <a:srcRect/>
          <a:stretch>
            <a:fillRect/>
          </a:stretch>
        </p:blipFill>
        <p:spPr bwMode="auto">
          <a:xfrm>
            <a:off x="2667000" y="4495800"/>
            <a:ext cx="3229793" cy="2286000"/>
          </a:xfrm>
          <a:prstGeom prst="rect">
            <a:avLst/>
          </a:prstGeom>
          <a:noFill/>
          <a:ln w="9525">
            <a:noFill/>
            <a:miter lim="800000"/>
            <a:headEnd/>
            <a:tailEnd/>
          </a:ln>
          <a:effectLst/>
        </p:spPr>
      </p:pic>
      <p:sp>
        <p:nvSpPr>
          <p:cNvPr id="70665" name="Rectangle 9"/>
          <p:cNvSpPr>
            <a:spLocks noChangeArrowheads="1"/>
          </p:cNvSpPr>
          <p:nvPr/>
        </p:nvSpPr>
        <p:spPr bwMode="auto">
          <a:xfrm>
            <a:off x="0" y="1219200"/>
            <a:ext cx="9144000" cy="3170099"/>
          </a:xfrm>
          <a:prstGeom prst="rect">
            <a:avLst/>
          </a:prstGeom>
          <a:noFill/>
          <a:ln w="9525">
            <a:noFill/>
            <a:miter lim="800000"/>
            <a:headEnd/>
            <a:tailEnd/>
          </a:ln>
          <a:effectLst/>
        </p:spPr>
        <p:txBody>
          <a:bodyPr wrap="square" anchor="ctr">
            <a:spAutoFit/>
          </a:bodyPr>
          <a:lstStyle/>
          <a:p>
            <a:pPr>
              <a:buFontTx/>
              <a:buBlip>
                <a:blip r:embed="rId4"/>
              </a:buBlip>
              <a:tabLst>
                <a:tab pos="-2114550" algn="l"/>
                <a:tab pos="-1771650" algn="l"/>
                <a:tab pos="-514350" algn="l"/>
              </a:tabLst>
            </a:pPr>
            <a:r>
              <a:rPr lang="bg-BG" sz="2000" dirty="0">
                <a:solidFill>
                  <a:schemeClr val="bg1"/>
                </a:solidFill>
                <a:latin typeface="+mn-lt"/>
              </a:rPr>
              <a:t> </a:t>
            </a:r>
            <a:r>
              <a:rPr lang="en-US" sz="2000" b="1" dirty="0">
                <a:solidFill>
                  <a:schemeClr val="bg1"/>
                </a:solidFill>
                <a:latin typeface="+mn-lt"/>
              </a:rPr>
              <a:t>Let the organization to start</a:t>
            </a:r>
            <a:r>
              <a:rPr lang="bg-BG" sz="2000" b="1" dirty="0">
                <a:solidFill>
                  <a:schemeClr val="bg1"/>
                </a:solidFill>
                <a:latin typeface="+mn-lt"/>
              </a:rPr>
              <a:t>  </a:t>
            </a:r>
            <a:r>
              <a:rPr lang="en-US" sz="2000" b="1" dirty="0">
                <a:solidFill>
                  <a:schemeClr val="bg1"/>
                </a:solidFill>
                <a:latin typeface="+mn-lt"/>
              </a:rPr>
              <a:t>"Their day" before you arrive.</a:t>
            </a:r>
          </a:p>
          <a:p>
            <a:pPr>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You arrival never to be before the time agreed, except if that is not </a:t>
            </a:r>
          </a:p>
          <a:p>
            <a:pPr>
              <a:tabLst>
                <a:tab pos="-2114550" algn="l"/>
                <a:tab pos="-1771650" algn="l"/>
                <a:tab pos="-514350" algn="l"/>
              </a:tabLst>
            </a:pPr>
            <a:r>
              <a:rPr lang="en-US" sz="2000" b="1" dirty="0">
                <a:solidFill>
                  <a:schemeClr val="bg1"/>
                </a:solidFill>
                <a:latin typeface="+mn-lt"/>
              </a:rPr>
              <a:t>    coordinated.</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Consider:</a:t>
            </a:r>
          </a:p>
          <a:p>
            <a:pPr>
              <a:tabLst>
                <a:tab pos="-2114550" algn="l"/>
                <a:tab pos="-1771650" algn="l"/>
                <a:tab pos="-514350" algn="l"/>
              </a:tabLst>
            </a:pPr>
            <a:r>
              <a:rPr lang="en-US" sz="2000" b="1" dirty="0">
                <a:solidFill>
                  <a:schemeClr val="bg1"/>
                </a:solidFill>
                <a:latin typeface="+mn-lt"/>
              </a:rPr>
              <a:t>    - appropriate times;</a:t>
            </a:r>
          </a:p>
          <a:p>
            <a:pPr>
              <a:tabLst>
                <a:tab pos="-2114550" algn="l"/>
                <a:tab pos="-1771650" algn="l"/>
                <a:tab pos="-514350" algn="l"/>
              </a:tabLst>
            </a:pPr>
            <a:r>
              <a:rPr lang="en-US" sz="2000" b="1" dirty="0">
                <a:solidFill>
                  <a:schemeClr val="bg1"/>
                </a:solidFill>
                <a:latin typeface="+mn-lt"/>
              </a:rPr>
              <a:t>    - food;</a:t>
            </a:r>
          </a:p>
          <a:p>
            <a:pPr>
              <a:tabLst>
                <a:tab pos="-2114550" algn="l"/>
                <a:tab pos="-1771650" algn="l"/>
                <a:tab pos="-514350" algn="l"/>
              </a:tabLst>
            </a:pPr>
            <a:r>
              <a:rPr lang="en-US" sz="2000" b="1" dirty="0">
                <a:solidFill>
                  <a:schemeClr val="bg1"/>
                </a:solidFill>
                <a:latin typeface="+mn-lt"/>
              </a:rPr>
              <a:t>    - breaks;</a:t>
            </a:r>
          </a:p>
          <a:p>
            <a:pPr>
              <a:tabLst>
                <a:tab pos="-2114550" algn="l"/>
                <a:tab pos="-1771650" algn="l"/>
                <a:tab pos="-514350" algn="l"/>
              </a:tabLst>
            </a:pPr>
            <a:r>
              <a:rPr lang="en-US" sz="2000" b="1" dirty="0">
                <a:solidFill>
                  <a:schemeClr val="bg1"/>
                </a:solidFill>
                <a:latin typeface="+mn-lt"/>
              </a:rPr>
              <a:t>    - the time of completion of the working day.</a:t>
            </a:r>
            <a:endParaRPr lang="bg-BG" sz="2000" b="1" dirty="0">
              <a:solidFill>
                <a:schemeClr val="bg1"/>
              </a:solidFill>
              <a:latin typeface="+mn-lt"/>
            </a:endParaRPr>
          </a:p>
        </p:txBody>
      </p:sp>
      <p:pic>
        <p:nvPicPr>
          <p:cNvPr id="70669" name="Picture 13" descr="photo_whypartner"/>
          <p:cNvPicPr>
            <a:picLocks noChangeAspect="1" noChangeArrowheads="1"/>
          </p:cNvPicPr>
          <p:nvPr/>
        </p:nvPicPr>
        <p:blipFill>
          <a:blip r:embed="rId5" cstate="print"/>
          <a:srcRect/>
          <a:stretch>
            <a:fillRect/>
          </a:stretch>
        </p:blipFill>
        <p:spPr bwMode="auto">
          <a:xfrm>
            <a:off x="7467600" y="0"/>
            <a:ext cx="1676400" cy="1632614"/>
          </a:xfrm>
          <a:prstGeom prst="rect">
            <a:avLst/>
          </a:prstGeom>
          <a:noFill/>
        </p:spPr>
      </p:pic>
      <p:sp>
        <p:nvSpPr>
          <p:cNvPr id="5" name="Правоъгълник 4"/>
          <p:cNvSpPr/>
          <p:nvPr/>
        </p:nvSpPr>
        <p:spPr>
          <a:xfrm>
            <a:off x="152400" y="152400"/>
            <a:ext cx="6400800" cy="1077218"/>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3.</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GB" sz="3200" b="1" dirty="0">
                <a:solidFill>
                  <a:srgbClr val="FFFF00"/>
                </a:solidFill>
                <a:effectLst>
                  <a:outerShdw blurRad="38100" dist="38100" dir="2700000" algn="tl">
                    <a:srgbClr val="000000">
                      <a:alpha val="43137"/>
                    </a:srgbClr>
                  </a:outerShdw>
                </a:effectLst>
                <a:latin typeface="Arial Black" pitchFamily="34" charset="0"/>
              </a:rPr>
              <a:t>Psychology of the Audit Communications</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0" name="Picture 6"/>
          <p:cNvPicPr>
            <a:picLocks noChangeAspect="1" noChangeArrowheads="1"/>
          </p:cNvPicPr>
          <p:nvPr/>
        </p:nvPicPr>
        <p:blipFill>
          <a:blip r:embed="rId3" cstate="print"/>
          <a:srcRect/>
          <a:stretch>
            <a:fillRect/>
          </a:stretch>
        </p:blipFill>
        <p:spPr bwMode="auto">
          <a:xfrm>
            <a:off x="5029200" y="1219200"/>
            <a:ext cx="3816691" cy="2590800"/>
          </a:xfrm>
          <a:prstGeom prst="rect">
            <a:avLst/>
          </a:prstGeom>
          <a:noFill/>
          <a:ln w="9525">
            <a:noFill/>
            <a:miter lim="800000"/>
            <a:headEnd/>
            <a:tailEnd/>
          </a:ln>
          <a:effectLst/>
        </p:spPr>
      </p:pic>
      <p:pic>
        <p:nvPicPr>
          <p:cNvPr id="72713" name="Picture 9"/>
          <p:cNvPicPr>
            <a:picLocks noChangeAspect="1" noChangeArrowheads="1"/>
          </p:cNvPicPr>
          <p:nvPr/>
        </p:nvPicPr>
        <p:blipFill>
          <a:blip r:embed="rId4" cstate="print"/>
          <a:srcRect/>
          <a:stretch>
            <a:fillRect/>
          </a:stretch>
        </p:blipFill>
        <p:spPr bwMode="auto">
          <a:xfrm>
            <a:off x="0" y="0"/>
            <a:ext cx="1981200" cy="1502896"/>
          </a:xfrm>
          <a:prstGeom prst="rect">
            <a:avLst/>
          </a:prstGeom>
          <a:noFill/>
          <a:ln w="9525">
            <a:noFill/>
            <a:miter lim="800000"/>
            <a:headEnd/>
            <a:tailEnd/>
          </a:ln>
          <a:effectLst/>
        </p:spPr>
      </p:pic>
      <p:sp>
        <p:nvSpPr>
          <p:cNvPr id="72715" name="Rectangle 11"/>
          <p:cNvSpPr>
            <a:spLocks noChangeArrowheads="1"/>
          </p:cNvSpPr>
          <p:nvPr/>
        </p:nvSpPr>
        <p:spPr bwMode="auto">
          <a:xfrm>
            <a:off x="0" y="3808512"/>
            <a:ext cx="9144000" cy="1938992"/>
          </a:xfrm>
          <a:prstGeom prst="rect">
            <a:avLst/>
          </a:prstGeom>
          <a:noFill/>
          <a:ln w="9525">
            <a:noFill/>
            <a:miter lim="800000"/>
            <a:headEnd/>
            <a:tailEnd/>
          </a:ln>
          <a:effectLst/>
        </p:spPr>
        <p:txBody>
          <a:bodyPr wrap="square" anchor="ctr">
            <a:spAutoFit/>
          </a:bodyPr>
          <a:lstStyle/>
          <a:p>
            <a:pPr>
              <a:buFontTx/>
              <a:buBlip>
                <a:blip r:embed="rId5"/>
              </a:buBlip>
              <a:tabLst>
                <a:tab pos="-2114550" algn="l"/>
                <a:tab pos="-1771650" algn="l"/>
                <a:tab pos="-514350" algn="l"/>
              </a:tabLst>
            </a:pPr>
            <a:r>
              <a:rPr lang="bg-BG" sz="2000" dirty="0">
                <a:solidFill>
                  <a:schemeClr val="bg1"/>
                </a:solidFill>
                <a:latin typeface="+mn-lt"/>
              </a:rPr>
              <a:t> </a:t>
            </a:r>
            <a:r>
              <a:rPr lang="en-US" sz="2000" b="1" dirty="0">
                <a:solidFill>
                  <a:schemeClr val="bg1"/>
                </a:solidFill>
                <a:latin typeface="+mn-lt"/>
              </a:rPr>
              <a:t>European culture of communication requires the frequent eye contact!</a:t>
            </a:r>
          </a:p>
          <a:p>
            <a:pPr>
              <a:buFontTx/>
              <a:buBlip>
                <a:blip r:embed="rId5"/>
              </a:buBlip>
              <a:tabLst>
                <a:tab pos="-2114550" algn="l"/>
                <a:tab pos="-1771650" algn="l"/>
                <a:tab pos="-514350" algn="l"/>
              </a:tabLst>
            </a:pPr>
            <a:endParaRPr lang="en-US" sz="2000" b="1" dirty="0">
              <a:solidFill>
                <a:schemeClr val="bg1"/>
              </a:solidFill>
              <a:latin typeface="+mn-lt"/>
            </a:endParaRPr>
          </a:p>
          <a:p>
            <a:pPr>
              <a:buFontTx/>
              <a:buBlip>
                <a:blip r:embed="rId5"/>
              </a:buBlip>
              <a:tabLst>
                <a:tab pos="-2114550" algn="l"/>
                <a:tab pos="-1771650" algn="l"/>
                <a:tab pos="-514350" algn="l"/>
              </a:tabLst>
            </a:pPr>
            <a:r>
              <a:rPr lang="bg-BG" sz="2000" b="1" dirty="0">
                <a:solidFill>
                  <a:schemeClr val="bg1"/>
                </a:solidFill>
                <a:latin typeface="+mn-lt"/>
              </a:rPr>
              <a:t> </a:t>
            </a:r>
            <a:r>
              <a:rPr lang="en-US" sz="2000" b="1" dirty="0">
                <a:solidFill>
                  <a:schemeClr val="bg1"/>
                </a:solidFill>
                <a:latin typeface="+mn-lt"/>
              </a:rPr>
              <a:t>Lack of eye contact does not necessarily mean an attempt to hide </a:t>
            </a:r>
          </a:p>
          <a:p>
            <a:pPr>
              <a:tabLst>
                <a:tab pos="-2114550" algn="l"/>
                <a:tab pos="-1771650" algn="l"/>
                <a:tab pos="-514350" algn="l"/>
              </a:tabLst>
            </a:pPr>
            <a:r>
              <a:rPr lang="en-US" sz="2000" b="1" dirty="0">
                <a:solidFill>
                  <a:schemeClr val="bg1"/>
                </a:solidFill>
                <a:latin typeface="+mn-lt"/>
              </a:rPr>
              <a:t>   information!</a:t>
            </a:r>
          </a:p>
          <a:p>
            <a:pPr>
              <a:buFontTx/>
              <a:buBlip>
                <a:blip r:embed="rId5"/>
              </a:buBlip>
              <a:tabLst>
                <a:tab pos="-2114550" algn="l"/>
                <a:tab pos="-1771650" algn="l"/>
                <a:tab pos="-514350" algn="l"/>
              </a:tabLst>
            </a:pPr>
            <a:endParaRPr lang="en-US" sz="2000" b="1" dirty="0">
              <a:solidFill>
                <a:schemeClr val="bg1"/>
              </a:solidFill>
              <a:latin typeface="+mn-lt"/>
            </a:endParaRPr>
          </a:p>
          <a:p>
            <a:pPr>
              <a:buFontTx/>
              <a:buBlip>
                <a:blip r:embed="rId5"/>
              </a:buBlip>
              <a:tabLst>
                <a:tab pos="-2114550" algn="l"/>
                <a:tab pos="-1771650" algn="l"/>
                <a:tab pos="-514350" algn="l"/>
              </a:tabLst>
            </a:pPr>
            <a:r>
              <a:rPr lang="bg-BG" sz="2000" b="1" dirty="0">
                <a:solidFill>
                  <a:schemeClr val="bg1"/>
                </a:solidFill>
                <a:latin typeface="+mn-lt"/>
              </a:rPr>
              <a:t> </a:t>
            </a:r>
            <a:r>
              <a:rPr lang="en-US" sz="2000" b="1" dirty="0">
                <a:solidFill>
                  <a:schemeClr val="bg1"/>
                </a:solidFill>
                <a:latin typeface="+mn-lt"/>
              </a:rPr>
              <a:t>In many countries eye contact may be considered as a disrespect!</a:t>
            </a:r>
            <a:endParaRPr lang="bg-BG" sz="2000" b="1" dirty="0">
              <a:latin typeface="+mn-lt"/>
            </a:endParaRPr>
          </a:p>
        </p:txBody>
      </p:sp>
      <p:sp>
        <p:nvSpPr>
          <p:cNvPr id="72716" name="Rectangle 12"/>
          <p:cNvSpPr>
            <a:spLocks noChangeArrowheads="1"/>
          </p:cNvSpPr>
          <p:nvPr/>
        </p:nvSpPr>
        <p:spPr bwMode="auto">
          <a:xfrm>
            <a:off x="0" y="1981200"/>
            <a:ext cx="5334000" cy="1200329"/>
          </a:xfrm>
          <a:prstGeom prst="rect">
            <a:avLst/>
          </a:prstGeom>
          <a:noFill/>
          <a:ln w="9525">
            <a:noFill/>
            <a:miter lim="800000"/>
            <a:headEnd/>
            <a:tailEnd/>
          </a:ln>
          <a:effectLst/>
        </p:spPr>
        <p:txBody>
          <a:bodyPr wrap="square">
            <a:spAutoFit/>
          </a:bodyPr>
          <a:lstStyle/>
          <a:p>
            <a:r>
              <a:rPr lang="en-US" sz="2400" dirty="0">
                <a:solidFill>
                  <a:srgbClr val="0000B0"/>
                </a:solidFill>
                <a:effectLst>
                  <a:outerShdw blurRad="38100" dist="38100" dir="2700000" algn="tl">
                    <a:srgbClr val="000000"/>
                  </a:outerShdw>
                </a:effectLst>
                <a:latin typeface="+mn-lt"/>
              </a:rPr>
              <a:t>Are you needed visual contact?</a:t>
            </a:r>
          </a:p>
          <a:p>
            <a:endParaRPr lang="en-US" sz="2400" dirty="0">
              <a:solidFill>
                <a:srgbClr val="0000B0"/>
              </a:solidFill>
              <a:effectLst>
                <a:outerShdw blurRad="38100" dist="38100" dir="2700000" algn="tl">
                  <a:srgbClr val="000000"/>
                </a:outerShdw>
              </a:effectLst>
              <a:latin typeface="+mn-lt"/>
            </a:endParaRPr>
          </a:p>
          <a:p>
            <a:r>
              <a:rPr lang="en-US" sz="2400" dirty="0">
                <a:solidFill>
                  <a:srgbClr val="0000B0"/>
                </a:solidFill>
                <a:effectLst>
                  <a:outerShdw blurRad="38100" dist="38100" dir="2700000" algn="tl">
                    <a:srgbClr val="000000"/>
                  </a:outerShdw>
                </a:effectLst>
                <a:latin typeface="+mn-lt"/>
              </a:rPr>
              <a:t>How long should it be?</a:t>
            </a:r>
            <a:endParaRPr lang="bg-BG" sz="2400" dirty="0">
              <a:solidFill>
                <a:srgbClr val="0000B0"/>
              </a:solidFill>
              <a:effectLst>
                <a:outerShdw blurRad="38100" dist="38100" dir="2700000" algn="tl">
                  <a:srgbClr val="000000"/>
                </a:outerShdw>
              </a:effectLst>
              <a:latin typeface="+mn-lt"/>
            </a:endParaRPr>
          </a:p>
        </p:txBody>
      </p:sp>
      <p:sp>
        <p:nvSpPr>
          <p:cNvPr id="6" name="Правоъгълник 5"/>
          <p:cNvSpPr/>
          <p:nvPr/>
        </p:nvSpPr>
        <p:spPr>
          <a:xfrm>
            <a:off x="1981200" y="0"/>
            <a:ext cx="6400800" cy="1077218"/>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3.</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GB" sz="3200" b="1" dirty="0">
                <a:solidFill>
                  <a:srgbClr val="FFFF00"/>
                </a:solidFill>
                <a:effectLst>
                  <a:outerShdw blurRad="38100" dist="38100" dir="2700000" algn="tl">
                    <a:srgbClr val="000000">
                      <a:alpha val="43137"/>
                    </a:srgbClr>
                  </a:outerShdw>
                </a:effectLst>
                <a:latin typeface="Arial Black" pitchFamily="34" charset="0"/>
              </a:rPr>
              <a:t>Psychology of the Audit Communications</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8" name="Picture 6"/>
          <p:cNvPicPr>
            <a:picLocks noChangeAspect="1" noChangeArrowheads="1"/>
          </p:cNvPicPr>
          <p:nvPr/>
        </p:nvPicPr>
        <p:blipFill>
          <a:blip r:embed="rId3" cstate="print"/>
          <a:srcRect/>
          <a:stretch>
            <a:fillRect/>
          </a:stretch>
        </p:blipFill>
        <p:spPr bwMode="auto">
          <a:xfrm>
            <a:off x="4876800" y="3886200"/>
            <a:ext cx="2819400" cy="2827897"/>
          </a:xfrm>
          <a:prstGeom prst="rect">
            <a:avLst/>
          </a:prstGeom>
          <a:noFill/>
          <a:ln w="9525">
            <a:noFill/>
            <a:miter lim="800000"/>
            <a:headEnd/>
            <a:tailEnd/>
          </a:ln>
          <a:effectLst/>
        </p:spPr>
      </p:pic>
      <p:sp>
        <p:nvSpPr>
          <p:cNvPr id="74760" name="Rectangle 8"/>
          <p:cNvSpPr>
            <a:spLocks noChangeArrowheads="1"/>
          </p:cNvSpPr>
          <p:nvPr/>
        </p:nvSpPr>
        <p:spPr bwMode="auto">
          <a:xfrm>
            <a:off x="0" y="2209800"/>
            <a:ext cx="9144000" cy="3170099"/>
          </a:xfrm>
          <a:prstGeom prst="rect">
            <a:avLst/>
          </a:prstGeom>
          <a:noFill/>
          <a:ln w="9525">
            <a:noFill/>
            <a:miter lim="800000"/>
            <a:headEnd/>
            <a:tailEnd/>
          </a:ln>
          <a:effectLst/>
        </p:spPr>
        <p:txBody>
          <a:bodyPr wrap="square" anchor="ctr">
            <a:spAutoFit/>
          </a:bodyPr>
          <a:lstStyle/>
          <a:p>
            <a:pPr>
              <a:buFontTx/>
              <a:buBlip>
                <a:blip r:embed="rId4"/>
              </a:buBlip>
              <a:tabLst>
                <a:tab pos="-2114550" algn="l"/>
                <a:tab pos="-1771650" algn="l"/>
                <a:tab pos="-514350" algn="l"/>
              </a:tabLst>
            </a:pPr>
            <a:r>
              <a:rPr lang="bg-BG" sz="2000" dirty="0">
                <a:solidFill>
                  <a:schemeClr val="bg1"/>
                </a:solidFill>
                <a:latin typeface="+mn-lt"/>
              </a:rPr>
              <a:t> </a:t>
            </a:r>
            <a:r>
              <a:rPr lang="en-US" sz="2000" b="1" dirty="0">
                <a:solidFill>
                  <a:schemeClr val="bg1"/>
                </a:solidFill>
                <a:latin typeface="+mn-lt"/>
              </a:rPr>
              <a:t>Poses, gestures, facial expressions;</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Communication of large volumes of information;</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Inconsiderate messages can disturb or confuse the audited;</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The sending of simple meanings;</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The cultural differences.</a:t>
            </a:r>
            <a:endParaRPr lang="bg-BG" sz="2000" b="1" dirty="0">
              <a:solidFill>
                <a:schemeClr val="bg1"/>
              </a:solidFill>
              <a:latin typeface="+mn-lt"/>
            </a:endParaRPr>
          </a:p>
          <a:p>
            <a:pPr>
              <a:tabLst>
                <a:tab pos="-2114550" algn="l"/>
                <a:tab pos="-1771650" algn="l"/>
                <a:tab pos="-514350" algn="l"/>
              </a:tabLst>
            </a:pPr>
            <a:r>
              <a:rPr lang="bg-BG" sz="2000" b="1" dirty="0">
                <a:solidFill>
                  <a:schemeClr val="bg1"/>
                </a:solidFill>
                <a:latin typeface="+mn-lt"/>
              </a:rPr>
              <a:t>  </a:t>
            </a:r>
          </a:p>
        </p:txBody>
      </p:sp>
      <p:pic>
        <p:nvPicPr>
          <p:cNvPr id="74761" name="Picture 9" descr="untitled"/>
          <p:cNvPicPr>
            <a:picLocks noChangeAspect="1" noChangeArrowheads="1"/>
          </p:cNvPicPr>
          <p:nvPr/>
        </p:nvPicPr>
        <p:blipFill>
          <a:blip r:embed="rId5" cstate="print"/>
          <a:srcRect/>
          <a:stretch>
            <a:fillRect/>
          </a:stretch>
        </p:blipFill>
        <p:spPr bwMode="auto">
          <a:xfrm>
            <a:off x="7174061" y="64939"/>
            <a:ext cx="1905000" cy="1571159"/>
          </a:xfrm>
          <a:prstGeom prst="rect">
            <a:avLst/>
          </a:prstGeom>
          <a:noFill/>
        </p:spPr>
      </p:pic>
      <p:sp>
        <p:nvSpPr>
          <p:cNvPr id="5" name="Правоъгълник 4"/>
          <p:cNvSpPr/>
          <p:nvPr/>
        </p:nvSpPr>
        <p:spPr>
          <a:xfrm>
            <a:off x="152400" y="152400"/>
            <a:ext cx="6400800" cy="1077218"/>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3.</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GB" sz="3200" b="1" dirty="0">
                <a:solidFill>
                  <a:srgbClr val="FFFF00"/>
                </a:solidFill>
                <a:effectLst>
                  <a:outerShdw blurRad="38100" dist="38100" dir="2700000" algn="tl">
                    <a:srgbClr val="000000">
                      <a:alpha val="43137"/>
                    </a:srgbClr>
                  </a:outerShdw>
                </a:effectLst>
                <a:latin typeface="Arial Black" pitchFamily="34" charset="0"/>
              </a:rPr>
              <a:t>Psychology of the Audit Communications</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
        <p:nvSpPr>
          <p:cNvPr id="6" name="Rectangle 12"/>
          <p:cNvSpPr>
            <a:spLocks noChangeArrowheads="1"/>
          </p:cNvSpPr>
          <p:nvPr/>
        </p:nvSpPr>
        <p:spPr bwMode="auto">
          <a:xfrm>
            <a:off x="0" y="1600200"/>
            <a:ext cx="9144000" cy="461665"/>
          </a:xfrm>
          <a:prstGeom prst="rect">
            <a:avLst/>
          </a:prstGeom>
          <a:noFill/>
          <a:ln w="9525">
            <a:noFill/>
            <a:miter lim="800000"/>
            <a:headEnd/>
            <a:tailEnd/>
          </a:ln>
          <a:effectLst/>
        </p:spPr>
        <p:txBody>
          <a:bodyPr wrap="square">
            <a:spAutoFit/>
          </a:bodyPr>
          <a:lstStyle/>
          <a:p>
            <a:r>
              <a:rPr lang="en-US" sz="2400" dirty="0">
                <a:solidFill>
                  <a:srgbClr val="0000B0"/>
                </a:solidFill>
                <a:effectLst>
                  <a:outerShdw blurRad="38100" dist="38100" dir="2700000" algn="tl">
                    <a:srgbClr val="000000"/>
                  </a:outerShdw>
                </a:effectLst>
                <a:latin typeface="+mn-lt"/>
              </a:rPr>
              <a:t>The auditor should carefully consider and observe his:</a:t>
            </a:r>
            <a:endParaRPr lang="bg-BG" sz="2400" dirty="0">
              <a:solidFill>
                <a:srgbClr val="0000B0"/>
              </a:solidFill>
              <a:effectLst>
                <a:outerShdw blurRad="38100" dist="38100" dir="2700000" algn="tl">
                  <a:srgbClr val="000000"/>
                </a:outerShdw>
              </a:effectLst>
              <a:latin typeface="+mn-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6" name="Picture 6"/>
          <p:cNvPicPr>
            <a:picLocks noChangeAspect="1" noChangeArrowheads="1"/>
          </p:cNvPicPr>
          <p:nvPr/>
        </p:nvPicPr>
        <p:blipFill>
          <a:blip r:embed="rId3" cstate="print"/>
          <a:srcRect/>
          <a:stretch>
            <a:fillRect/>
          </a:stretch>
        </p:blipFill>
        <p:spPr bwMode="auto">
          <a:xfrm>
            <a:off x="3124200" y="4495800"/>
            <a:ext cx="2868546" cy="2140683"/>
          </a:xfrm>
          <a:prstGeom prst="rect">
            <a:avLst/>
          </a:prstGeom>
          <a:noFill/>
          <a:ln w="9525">
            <a:noFill/>
            <a:miter lim="800000"/>
            <a:headEnd/>
            <a:tailEnd/>
          </a:ln>
          <a:effectLst/>
        </p:spPr>
      </p:pic>
      <p:pic>
        <p:nvPicPr>
          <p:cNvPr id="76807" name="Picture 7" descr="MC900250629[1]"/>
          <p:cNvPicPr>
            <a:picLocks noChangeAspect="1" noChangeArrowheads="1"/>
          </p:cNvPicPr>
          <p:nvPr/>
        </p:nvPicPr>
        <p:blipFill>
          <a:blip r:embed="rId4" cstate="print"/>
          <a:srcRect/>
          <a:stretch>
            <a:fillRect/>
          </a:stretch>
        </p:blipFill>
        <p:spPr bwMode="auto">
          <a:xfrm>
            <a:off x="7420968" y="0"/>
            <a:ext cx="1723032" cy="1820205"/>
          </a:xfrm>
          <a:prstGeom prst="rect">
            <a:avLst/>
          </a:prstGeom>
          <a:noFill/>
        </p:spPr>
      </p:pic>
      <p:sp>
        <p:nvSpPr>
          <p:cNvPr id="76809" name="Rectangle 9"/>
          <p:cNvSpPr>
            <a:spLocks noChangeArrowheads="1"/>
          </p:cNvSpPr>
          <p:nvPr/>
        </p:nvSpPr>
        <p:spPr bwMode="auto">
          <a:xfrm>
            <a:off x="0" y="1752600"/>
            <a:ext cx="8915400" cy="2246769"/>
          </a:xfrm>
          <a:prstGeom prst="rect">
            <a:avLst/>
          </a:prstGeom>
          <a:noFill/>
          <a:ln w="9525">
            <a:noFill/>
            <a:miter lim="800000"/>
            <a:headEnd/>
            <a:tailEnd/>
          </a:ln>
          <a:effectLst/>
        </p:spPr>
        <p:txBody>
          <a:bodyPr wrap="square" anchor="ctr">
            <a:spAutoFit/>
          </a:bodyPr>
          <a:lstStyle/>
          <a:p>
            <a:pPr>
              <a:buFontTx/>
              <a:buBlip>
                <a:blip r:embed="rId5"/>
              </a:buBlip>
              <a:tabLst>
                <a:tab pos="-2114550" algn="l"/>
                <a:tab pos="-1771650" algn="l"/>
                <a:tab pos="-514350" algn="l"/>
              </a:tabLst>
            </a:pPr>
            <a:r>
              <a:rPr lang="en-US" sz="2000" b="1" dirty="0">
                <a:solidFill>
                  <a:schemeClr val="bg1"/>
                </a:solidFill>
                <a:latin typeface="+mn-lt"/>
              </a:rPr>
              <a:t> The audits are often conducted in a multinational environment;</a:t>
            </a:r>
          </a:p>
          <a:p>
            <a:pPr>
              <a:tabLst>
                <a:tab pos="-2114550" algn="l"/>
                <a:tab pos="-1771650" algn="l"/>
                <a:tab pos="-514350" algn="l"/>
              </a:tabLst>
            </a:pPr>
            <a:endParaRPr lang="en-US" sz="2000" b="1" dirty="0">
              <a:solidFill>
                <a:schemeClr val="bg1"/>
              </a:solidFill>
              <a:latin typeface="+mn-lt"/>
            </a:endParaRPr>
          </a:p>
          <a:p>
            <a:pPr>
              <a:buFontTx/>
              <a:buBlip>
                <a:blip r:embed="rId5"/>
              </a:buBlip>
              <a:tabLst>
                <a:tab pos="-2114550" algn="l"/>
                <a:tab pos="-1771650" algn="l"/>
                <a:tab pos="-514350" algn="l"/>
              </a:tabLst>
            </a:pPr>
            <a:r>
              <a:rPr lang="en-US" sz="2000" b="1" dirty="0">
                <a:solidFill>
                  <a:schemeClr val="bg1"/>
                </a:solidFill>
                <a:latin typeface="+mn-lt"/>
              </a:rPr>
              <a:t> Stay informed about cultural differences and particularities;</a:t>
            </a:r>
          </a:p>
          <a:p>
            <a:pPr>
              <a:tabLst>
                <a:tab pos="-2114550" algn="l"/>
                <a:tab pos="-1771650" algn="l"/>
                <a:tab pos="-514350" algn="l"/>
              </a:tabLst>
            </a:pPr>
            <a:endParaRPr lang="en-US" sz="2000" b="1" dirty="0">
              <a:solidFill>
                <a:schemeClr val="bg1"/>
              </a:solidFill>
              <a:latin typeface="+mn-lt"/>
            </a:endParaRPr>
          </a:p>
          <a:p>
            <a:pPr>
              <a:buFontTx/>
              <a:buBlip>
                <a:blip r:embed="rId5"/>
              </a:buBlip>
              <a:tabLst>
                <a:tab pos="-2114550" algn="l"/>
                <a:tab pos="-1771650" algn="l"/>
                <a:tab pos="-514350" algn="l"/>
              </a:tabLst>
            </a:pPr>
            <a:r>
              <a:rPr lang="en-US" sz="2000" b="1" dirty="0">
                <a:solidFill>
                  <a:schemeClr val="bg1"/>
                </a:solidFill>
                <a:latin typeface="+mn-lt"/>
              </a:rPr>
              <a:t> Research specific issues;</a:t>
            </a:r>
          </a:p>
          <a:p>
            <a:pPr>
              <a:buFontTx/>
              <a:buBlip>
                <a:blip r:embed="rId5"/>
              </a:buBlip>
              <a:tabLst>
                <a:tab pos="-2114550" algn="l"/>
                <a:tab pos="-1771650" algn="l"/>
                <a:tab pos="-514350" algn="l"/>
              </a:tabLst>
            </a:pPr>
            <a:endParaRPr lang="en-US" sz="2000" b="1" dirty="0">
              <a:solidFill>
                <a:schemeClr val="bg1"/>
              </a:solidFill>
              <a:latin typeface="+mn-lt"/>
            </a:endParaRPr>
          </a:p>
          <a:p>
            <a:pPr>
              <a:buFontTx/>
              <a:buBlip>
                <a:blip r:embed="rId5"/>
              </a:buBlip>
              <a:tabLst>
                <a:tab pos="-2114550" algn="l"/>
                <a:tab pos="-1771650" algn="l"/>
                <a:tab pos="-514350" algn="l"/>
              </a:tabLst>
            </a:pPr>
            <a:r>
              <a:rPr lang="en-US" sz="2000" b="1" dirty="0">
                <a:solidFill>
                  <a:schemeClr val="bg1"/>
                </a:solidFill>
                <a:latin typeface="+mn-lt"/>
              </a:rPr>
              <a:t> Find out how to find a spirit of understanding with participants;</a:t>
            </a:r>
            <a:endParaRPr lang="bg-BG" sz="2000" b="1" dirty="0">
              <a:solidFill>
                <a:schemeClr val="bg1"/>
              </a:solidFill>
              <a:latin typeface="+mn-lt"/>
            </a:endParaRPr>
          </a:p>
        </p:txBody>
      </p:sp>
      <p:sp>
        <p:nvSpPr>
          <p:cNvPr id="5" name="Правоъгълник 4"/>
          <p:cNvSpPr/>
          <p:nvPr/>
        </p:nvSpPr>
        <p:spPr>
          <a:xfrm>
            <a:off x="152400" y="152400"/>
            <a:ext cx="6400800" cy="1077218"/>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3.</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GB" sz="3200" b="1" dirty="0">
                <a:solidFill>
                  <a:srgbClr val="FFFF00"/>
                </a:solidFill>
                <a:effectLst>
                  <a:outerShdw blurRad="38100" dist="38100" dir="2700000" algn="tl">
                    <a:srgbClr val="000000">
                      <a:alpha val="43137"/>
                    </a:srgbClr>
                  </a:outerShdw>
                </a:effectLst>
                <a:latin typeface="Arial Black" pitchFamily="34" charset="0"/>
              </a:rPr>
              <a:t>Psychology of the Audit Communications</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4" name="Picture 6"/>
          <p:cNvPicPr>
            <a:picLocks noChangeAspect="1" noChangeArrowheads="1"/>
          </p:cNvPicPr>
          <p:nvPr/>
        </p:nvPicPr>
        <p:blipFill>
          <a:blip r:embed="rId3" cstate="print"/>
          <a:srcRect/>
          <a:stretch>
            <a:fillRect/>
          </a:stretch>
        </p:blipFill>
        <p:spPr bwMode="auto">
          <a:xfrm>
            <a:off x="7239000" y="0"/>
            <a:ext cx="1905000" cy="1905000"/>
          </a:xfrm>
          <a:prstGeom prst="rect">
            <a:avLst/>
          </a:prstGeom>
          <a:noFill/>
          <a:ln w="9525">
            <a:noFill/>
            <a:miter lim="800000"/>
            <a:headEnd/>
            <a:tailEnd/>
          </a:ln>
          <a:effectLst/>
        </p:spPr>
      </p:pic>
      <p:pic>
        <p:nvPicPr>
          <p:cNvPr id="78855" name="Picture 7"/>
          <p:cNvPicPr>
            <a:picLocks noChangeAspect="1" noChangeArrowheads="1"/>
          </p:cNvPicPr>
          <p:nvPr/>
        </p:nvPicPr>
        <p:blipFill>
          <a:blip r:embed="rId4" cstate="print"/>
          <a:srcRect/>
          <a:stretch>
            <a:fillRect/>
          </a:stretch>
        </p:blipFill>
        <p:spPr bwMode="auto">
          <a:xfrm>
            <a:off x="762000" y="2743200"/>
            <a:ext cx="1752600" cy="1660525"/>
          </a:xfrm>
          <a:prstGeom prst="rect">
            <a:avLst/>
          </a:prstGeom>
          <a:noFill/>
          <a:ln w="9525">
            <a:noFill/>
            <a:miter lim="800000"/>
            <a:headEnd/>
            <a:tailEnd/>
          </a:ln>
          <a:effectLst/>
        </p:spPr>
      </p:pic>
      <p:sp>
        <p:nvSpPr>
          <p:cNvPr id="78858" name="Rectangle 10"/>
          <p:cNvSpPr>
            <a:spLocks noChangeArrowheads="1"/>
          </p:cNvSpPr>
          <p:nvPr/>
        </p:nvSpPr>
        <p:spPr bwMode="auto">
          <a:xfrm>
            <a:off x="0" y="1978094"/>
            <a:ext cx="3352800" cy="707886"/>
          </a:xfrm>
          <a:prstGeom prst="rect">
            <a:avLst/>
          </a:prstGeom>
          <a:noFill/>
          <a:ln w="9525">
            <a:noFill/>
            <a:miter lim="800000"/>
            <a:headEnd/>
            <a:tailEnd/>
          </a:ln>
          <a:effectLst/>
        </p:spPr>
        <p:txBody>
          <a:bodyPr wrap="square" anchor="ctr">
            <a:spAutoFit/>
          </a:bodyPr>
          <a:lstStyle/>
          <a:p>
            <a:pPr algn="ctr">
              <a:tabLst>
                <a:tab pos="-2114550" algn="l"/>
                <a:tab pos="-1771650" algn="l"/>
                <a:tab pos="-514350" algn="l"/>
              </a:tabLst>
            </a:pPr>
            <a:r>
              <a:rPr lang="en-US" sz="2000" b="1" dirty="0">
                <a:solidFill>
                  <a:schemeClr val="bg1"/>
                </a:solidFill>
                <a:latin typeface="+mn-lt"/>
              </a:rPr>
              <a:t>Should I shake hands with everyone?</a:t>
            </a:r>
            <a:endParaRPr lang="bg-BG" sz="2000" b="1" dirty="0">
              <a:solidFill>
                <a:schemeClr val="bg1"/>
              </a:solidFill>
              <a:latin typeface="+mn-lt"/>
            </a:endParaRPr>
          </a:p>
        </p:txBody>
      </p:sp>
      <p:sp>
        <p:nvSpPr>
          <p:cNvPr id="78859" name="Rectangle 11"/>
          <p:cNvSpPr>
            <a:spLocks noChangeArrowheads="1"/>
          </p:cNvSpPr>
          <p:nvPr/>
        </p:nvSpPr>
        <p:spPr bwMode="auto">
          <a:xfrm>
            <a:off x="4724400" y="2057400"/>
            <a:ext cx="2590800" cy="701675"/>
          </a:xfrm>
          <a:prstGeom prst="rect">
            <a:avLst/>
          </a:prstGeom>
          <a:noFill/>
          <a:ln w="9525">
            <a:noFill/>
            <a:miter lim="800000"/>
            <a:headEnd/>
            <a:tailEnd/>
          </a:ln>
          <a:effectLst/>
        </p:spPr>
        <p:txBody>
          <a:bodyPr anchor="ctr">
            <a:spAutoFit/>
          </a:bodyPr>
          <a:lstStyle/>
          <a:p>
            <a:pPr algn="ctr">
              <a:tabLst>
                <a:tab pos="-2114550" algn="l"/>
                <a:tab pos="-1771650" algn="l"/>
                <a:tab pos="-514350" algn="l"/>
              </a:tabLst>
            </a:pPr>
            <a:r>
              <a:rPr lang="en-US" sz="2000" b="1" dirty="0">
                <a:solidFill>
                  <a:schemeClr val="bg1"/>
                </a:solidFill>
                <a:latin typeface="+mn-lt"/>
              </a:rPr>
              <a:t>What is your personal space?</a:t>
            </a:r>
            <a:endParaRPr lang="bg-BG" sz="2000" b="1" dirty="0">
              <a:solidFill>
                <a:schemeClr val="bg1"/>
              </a:solidFill>
              <a:latin typeface="+mn-lt"/>
            </a:endParaRPr>
          </a:p>
        </p:txBody>
      </p:sp>
      <p:sp>
        <p:nvSpPr>
          <p:cNvPr id="78860" name="Rectangle 12"/>
          <p:cNvSpPr>
            <a:spLocks noChangeArrowheads="1"/>
          </p:cNvSpPr>
          <p:nvPr/>
        </p:nvSpPr>
        <p:spPr bwMode="auto">
          <a:xfrm>
            <a:off x="1752600" y="4340294"/>
            <a:ext cx="4800600" cy="707886"/>
          </a:xfrm>
          <a:prstGeom prst="rect">
            <a:avLst/>
          </a:prstGeom>
          <a:noFill/>
          <a:ln w="9525">
            <a:noFill/>
            <a:miter lim="800000"/>
            <a:headEnd/>
            <a:tailEnd/>
          </a:ln>
          <a:effectLst/>
        </p:spPr>
        <p:txBody>
          <a:bodyPr wrap="square" anchor="ctr">
            <a:spAutoFit/>
          </a:bodyPr>
          <a:lstStyle/>
          <a:p>
            <a:pPr algn="ctr">
              <a:tabLst>
                <a:tab pos="-2114550" algn="l"/>
                <a:tab pos="-1771650" algn="l"/>
                <a:tab pos="-514350" algn="l"/>
              </a:tabLst>
            </a:pPr>
            <a:r>
              <a:rPr lang="en-US" sz="2000" b="1" dirty="0">
                <a:solidFill>
                  <a:schemeClr val="bg1"/>
                </a:solidFill>
                <a:latin typeface="+mn-lt"/>
              </a:rPr>
              <a:t>Remember differences in understanding the gestures!</a:t>
            </a:r>
            <a:endParaRPr lang="bg-BG" sz="2000" b="1" dirty="0">
              <a:solidFill>
                <a:schemeClr val="bg1"/>
              </a:solidFill>
              <a:latin typeface="+mn-lt"/>
            </a:endParaRPr>
          </a:p>
        </p:txBody>
      </p:sp>
      <p:pic>
        <p:nvPicPr>
          <p:cNvPr id="78861" name="Picture 13"/>
          <p:cNvPicPr>
            <a:picLocks noChangeAspect="1" noChangeArrowheads="1"/>
          </p:cNvPicPr>
          <p:nvPr/>
        </p:nvPicPr>
        <p:blipFill>
          <a:blip r:embed="rId5" cstate="print"/>
          <a:srcRect/>
          <a:stretch>
            <a:fillRect/>
          </a:stretch>
        </p:blipFill>
        <p:spPr bwMode="auto">
          <a:xfrm>
            <a:off x="5181600" y="2743200"/>
            <a:ext cx="1676400" cy="1676400"/>
          </a:xfrm>
          <a:prstGeom prst="rect">
            <a:avLst/>
          </a:prstGeom>
          <a:noFill/>
          <a:ln w="9525">
            <a:noFill/>
            <a:miter lim="800000"/>
            <a:headEnd/>
            <a:tailEnd/>
          </a:ln>
          <a:effectLst/>
        </p:spPr>
      </p:pic>
      <p:pic>
        <p:nvPicPr>
          <p:cNvPr id="78862" name="Picture 14" descr="MP900410185[1]"/>
          <p:cNvPicPr>
            <a:picLocks noChangeAspect="1" noChangeArrowheads="1"/>
          </p:cNvPicPr>
          <p:nvPr/>
        </p:nvPicPr>
        <p:blipFill>
          <a:blip r:embed="rId6" cstate="print"/>
          <a:srcRect/>
          <a:stretch>
            <a:fillRect/>
          </a:stretch>
        </p:blipFill>
        <p:spPr bwMode="auto">
          <a:xfrm>
            <a:off x="2971800" y="5029200"/>
            <a:ext cx="2209800" cy="1531938"/>
          </a:xfrm>
          <a:prstGeom prst="rect">
            <a:avLst/>
          </a:prstGeom>
          <a:noFill/>
        </p:spPr>
      </p:pic>
      <p:sp>
        <p:nvSpPr>
          <p:cNvPr id="9" name="Правоъгълник 8"/>
          <p:cNvSpPr/>
          <p:nvPr/>
        </p:nvSpPr>
        <p:spPr>
          <a:xfrm>
            <a:off x="152400" y="152400"/>
            <a:ext cx="6400800" cy="1077218"/>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3.</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GB" sz="3200" b="1" dirty="0">
                <a:solidFill>
                  <a:srgbClr val="FFFF00"/>
                </a:solidFill>
                <a:effectLst>
                  <a:outerShdw blurRad="38100" dist="38100" dir="2700000" algn="tl">
                    <a:srgbClr val="000000">
                      <a:alpha val="43137"/>
                    </a:srgbClr>
                  </a:outerShdw>
                </a:effectLst>
                <a:latin typeface="Arial Black" pitchFamily="34" charset="0"/>
              </a:rPr>
              <a:t>Psychology of the Audit Communications</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2" name="Picture 6"/>
          <p:cNvPicPr>
            <a:picLocks noChangeAspect="1" noChangeArrowheads="1"/>
          </p:cNvPicPr>
          <p:nvPr/>
        </p:nvPicPr>
        <p:blipFill>
          <a:blip r:embed="rId3" cstate="print"/>
          <a:srcRect/>
          <a:stretch>
            <a:fillRect/>
          </a:stretch>
        </p:blipFill>
        <p:spPr bwMode="auto">
          <a:xfrm>
            <a:off x="5893250" y="2362200"/>
            <a:ext cx="3125553" cy="2333806"/>
          </a:xfrm>
          <a:prstGeom prst="rect">
            <a:avLst/>
          </a:prstGeom>
          <a:noFill/>
          <a:ln w="9525">
            <a:noFill/>
            <a:miter lim="800000"/>
            <a:headEnd/>
            <a:tailEnd/>
          </a:ln>
          <a:effectLst/>
        </p:spPr>
      </p:pic>
      <p:sp>
        <p:nvSpPr>
          <p:cNvPr id="80903" name="Rectangle 7"/>
          <p:cNvSpPr>
            <a:spLocks noChangeArrowheads="1"/>
          </p:cNvSpPr>
          <p:nvPr/>
        </p:nvSpPr>
        <p:spPr bwMode="auto">
          <a:xfrm>
            <a:off x="152400" y="1905000"/>
            <a:ext cx="8839200" cy="2862322"/>
          </a:xfrm>
          <a:prstGeom prst="rect">
            <a:avLst/>
          </a:prstGeom>
          <a:noFill/>
          <a:ln w="9525">
            <a:noFill/>
            <a:miter lim="800000"/>
            <a:headEnd/>
            <a:tailEnd/>
          </a:ln>
          <a:effectLst/>
        </p:spPr>
        <p:txBody>
          <a:bodyPr wrap="square" anchor="ctr">
            <a:spAutoFit/>
          </a:bodyPr>
          <a:lstStyle/>
          <a:p>
            <a:pPr>
              <a:buFontTx/>
              <a:buBlip>
                <a:blip r:embed="rId4"/>
              </a:buBlip>
              <a:tabLst>
                <a:tab pos="-2114550" algn="l"/>
                <a:tab pos="-1771650" algn="l"/>
                <a:tab pos="-514350" algn="l"/>
              </a:tabLst>
            </a:pPr>
            <a:r>
              <a:rPr lang="bg-BG" sz="2000" dirty="0">
                <a:solidFill>
                  <a:schemeClr val="bg1"/>
                </a:solidFill>
                <a:latin typeface="+mn-lt"/>
              </a:rPr>
              <a:t> </a:t>
            </a:r>
            <a:r>
              <a:rPr lang="en-US" sz="2000" b="1" dirty="0">
                <a:solidFill>
                  <a:schemeClr val="bg1"/>
                </a:solidFill>
                <a:latin typeface="+mn-lt"/>
              </a:rPr>
              <a:t>allow other participants to feel comfortable;</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bg-BG" sz="2000" b="1" dirty="0">
                <a:solidFill>
                  <a:schemeClr val="bg1"/>
                </a:solidFill>
                <a:latin typeface="+mn-lt"/>
              </a:rPr>
              <a:t> </a:t>
            </a:r>
            <a:r>
              <a:rPr lang="en-US" sz="2000" b="1" dirty="0">
                <a:solidFill>
                  <a:schemeClr val="bg1"/>
                </a:solidFill>
                <a:latin typeface="+mn-lt"/>
              </a:rPr>
              <a:t>remove the tension;</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explain the purpose;</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explain the role of records that you make;</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inform audited for his observations;</a:t>
            </a:r>
            <a:endParaRPr lang="bg-BG" sz="2000" b="1" dirty="0">
              <a:solidFill>
                <a:schemeClr val="bg1"/>
              </a:solidFill>
              <a:latin typeface="+mn-lt"/>
            </a:endParaRPr>
          </a:p>
        </p:txBody>
      </p:sp>
      <p:pic>
        <p:nvPicPr>
          <p:cNvPr id="80905" name="Picture 9"/>
          <p:cNvPicPr>
            <a:picLocks noChangeAspect="1" noChangeArrowheads="1"/>
          </p:cNvPicPr>
          <p:nvPr/>
        </p:nvPicPr>
        <p:blipFill>
          <a:blip r:embed="rId5" cstate="print"/>
          <a:srcRect/>
          <a:stretch>
            <a:fillRect/>
          </a:stretch>
        </p:blipFill>
        <p:spPr bwMode="auto">
          <a:xfrm>
            <a:off x="3352800" y="4800600"/>
            <a:ext cx="2362200" cy="1910603"/>
          </a:xfrm>
          <a:prstGeom prst="rect">
            <a:avLst/>
          </a:prstGeom>
          <a:noFill/>
          <a:ln w="9525">
            <a:noFill/>
            <a:miter lim="800000"/>
            <a:headEnd/>
            <a:tailEnd/>
          </a:ln>
          <a:effectLst/>
        </p:spPr>
      </p:pic>
      <p:sp>
        <p:nvSpPr>
          <p:cNvPr id="80906" name="Rectangle 10"/>
          <p:cNvSpPr>
            <a:spLocks noChangeArrowheads="1"/>
          </p:cNvSpPr>
          <p:nvPr/>
        </p:nvSpPr>
        <p:spPr bwMode="auto">
          <a:xfrm>
            <a:off x="0" y="1295400"/>
            <a:ext cx="6781800" cy="457200"/>
          </a:xfrm>
          <a:prstGeom prst="rect">
            <a:avLst/>
          </a:prstGeom>
          <a:noFill/>
          <a:ln w="9525">
            <a:noFill/>
            <a:miter lim="800000"/>
            <a:headEnd/>
            <a:tailEnd/>
          </a:ln>
          <a:effectLst/>
        </p:spPr>
        <p:txBody>
          <a:bodyPr>
            <a:spAutoFit/>
          </a:bodyPr>
          <a:lstStyle/>
          <a:p>
            <a:r>
              <a:rPr lang="en-US" sz="2400" dirty="0">
                <a:solidFill>
                  <a:srgbClr val="000066"/>
                </a:solidFill>
                <a:effectLst>
                  <a:outerShdw blurRad="38100" dist="38100" dir="2700000" algn="tl">
                    <a:srgbClr val="000000"/>
                  </a:outerShdw>
                </a:effectLst>
                <a:latin typeface="+mn-lt"/>
              </a:rPr>
              <a:t>Creating an atmosphere of communication:</a:t>
            </a:r>
            <a:endParaRPr lang="bg-BG" sz="2400" dirty="0">
              <a:solidFill>
                <a:srgbClr val="000066"/>
              </a:solidFill>
              <a:effectLst>
                <a:outerShdw blurRad="38100" dist="38100" dir="2700000" algn="tl">
                  <a:srgbClr val="000000"/>
                </a:outerShdw>
              </a:effectLst>
              <a:latin typeface="+mn-lt"/>
            </a:endParaRPr>
          </a:p>
        </p:txBody>
      </p:sp>
      <p:sp>
        <p:nvSpPr>
          <p:cNvPr id="6" name="Правоъгълник 5"/>
          <p:cNvSpPr/>
          <p:nvPr/>
        </p:nvSpPr>
        <p:spPr>
          <a:xfrm>
            <a:off x="0" y="0"/>
            <a:ext cx="9144000" cy="1154162"/>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3.</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GB" sz="3200" b="1" dirty="0">
                <a:solidFill>
                  <a:srgbClr val="FFFF00"/>
                </a:solidFill>
                <a:effectLst>
                  <a:outerShdw blurRad="38100" dist="38100" dir="2700000" algn="tl">
                    <a:srgbClr val="000000">
                      <a:alpha val="43137"/>
                    </a:srgbClr>
                  </a:outerShdw>
                </a:effectLst>
                <a:latin typeface="Arial Black" pitchFamily="34" charset="0"/>
              </a:rPr>
              <a:t>Psychology of the Audit  </a:t>
            </a:r>
          </a:p>
          <a:p>
            <a:pPr>
              <a:spcAft>
                <a:spcPts val="600"/>
              </a:spcAft>
            </a:pPr>
            <a:r>
              <a:rPr lang="en-GB" sz="3200" b="1" dirty="0">
                <a:solidFill>
                  <a:srgbClr val="FFFF00"/>
                </a:solidFill>
                <a:effectLst>
                  <a:outerShdw blurRad="38100" dist="38100" dir="2700000" algn="tl">
                    <a:srgbClr val="000000">
                      <a:alpha val="43137"/>
                    </a:srgbClr>
                  </a:outerShdw>
                </a:effectLst>
                <a:latin typeface="Arial Black" pitchFamily="34" charset="0"/>
              </a:rPr>
              <a:t>          Communications</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0" name="Picture 6"/>
          <p:cNvPicPr>
            <a:picLocks noChangeAspect="1" noChangeArrowheads="1"/>
          </p:cNvPicPr>
          <p:nvPr/>
        </p:nvPicPr>
        <p:blipFill>
          <a:blip r:embed="rId3" cstate="print"/>
          <a:srcRect/>
          <a:stretch>
            <a:fillRect/>
          </a:stretch>
        </p:blipFill>
        <p:spPr bwMode="auto">
          <a:xfrm>
            <a:off x="4572000" y="1905000"/>
            <a:ext cx="2514600" cy="3780544"/>
          </a:xfrm>
          <a:prstGeom prst="rect">
            <a:avLst/>
          </a:prstGeom>
          <a:noFill/>
          <a:ln w="9525">
            <a:noFill/>
            <a:miter lim="800000"/>
            <a:headEnd/>
            <a:tailEnd/>
          </a:ln>
          <a:effectLst/>
        </p:spPr>
      </p:pic>
      <p:sp>
        <p:nvSpPr>
          <p:cNvPr id="82951" name="Rectangle 7"/>
          <p:cNvSpPr>
            <a:spLocks noChangeArrowheads="1"/>
          </p:cNvSpPr>
          <p:nvPr/>
        </p:nvSpPr>
        <p:spPr bwMode="auto">
          <a:xfrm>
            <a:off x="152400" y="1447800"/>
            <a:ext cx="6324600" cy="3477875"/>
          </a:xfrm>
          <a:prstGeom prst="rect">
            <a:avLst/>
          </a:prstGeom>
          <a:noFill/>
          <a:ln w="9525">
            <a:noFill/>
            <a:miter lim="800000"/>
            <a:headEnd/>
            <a:tailEnd/>
          </a:ln>
          <a:effectLst/>
        </p:spPr>
        <p:txBody>
          <a:bodyPr anchor="ctr">
            <a:spAutoFit/>
          </a:bodyPr>
          <a:lstStyle/>
          <a:p>
            <a:pPr>
              <a:buFontTx/>
              <a:buBlip>
                <a:blip r:embed="rId4"/>
              </a:buBlip>
              <a:tabLst>
                <a:tab pos="-2114550" algn="l"/>
                <a:tab pos="-1771650" algn="l"/>
                <a:tab pos="-514350" algn="l"/>
              </a:tabLst>
            </a:pPr>
            <a:r>
              <a:rPr lang="bg-BG" sz="2000" dirty="0">
                <a:solidFill>
                  <a:schemeClr val="bg1"/>
                </a:solidFill>
                <a:latin typeface="+mn-lt"/>
              </a:rPr>
              <a:t> </a:t>
            </a:r>
            <a:r>
              <a:rPr lang="en-US" sz="2000" b="1" dirty="0">
                <a:solidFill>
                  <a:schemeClr val="bg1"/>
                </a:solidFill>
                <a:latin typeface="+mn-lt"/>
              </a:rPr>
              <a:t>Remove distractions.</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Listen to the content.</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Do not make hasty conclusions!</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Use free time for analysis.</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Determine the main topics.</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Aim for a clarity.</a:t>
            </a:r>
            <a:endParaRPr lang="bg-BG" sz="2000" b="1" dirty="0">
              <a:solidFill>
                <a:schemeClr val="bg1"/>
              </a:solidFill>
              <a:latin typeface="+mn-lt"/>
            </a:endParaRPr>
          </a:p>
        </p:txBody>
      </p:sp>
      <p:pic>
        <p:nvPicPr>
          <p:cNvPr id="82952" name="Picture 8"/>
          <p:cNvPicPr>
            <a:picLocks noChangeAspect="1" noChangeArrowheads="1"/>
          </p:cNvPicPr>
          <p:nvPr/>
        </p:nvPicPr>
        <p:blipFill>
          <a:blip r:embed="rId5" cstate="print"/>
          <a:srcRect/>
          <a:stretch>
            <a:fillRect/>
          </a:stretch>
        </p:blipFill>
        <p:spPr bwMode="auto">
          <a:xfrm>
            <a:off x="7467600" y="152400"/>
            <a:ext cx="1524000" cy="1524000"/>
          </a:xfrm>
          <a:prstGeom prst="rect">
            <a:avLst/>
          </a:prstGeom>
          <a:noFill/>
          <a:ln w="9525">
            <a:noFill/>
            <a:miter lim="800000"/>
            <a:headEnd/>
            <a:tailEnd/>
          </a:ln>
          <a:effectLst/>
        </p:spPr>
      </p:pic>
      <p:sp>
        <p:nvSpPr>
          <p:cNvPr id="5" name="Правоъгълник 4"/>
          <p:cNvSpPr/>
          <p:nvPr/>
        </p:nvSpPr>
        <p:spPr>
          <a:xfrm>
            <a:off x="152400" y="152400"/>
            <a:ext cx="6400800" cy="1077218"/>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3.</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GB" sz="3200" b="1" dirty="0">
                <a:solidFill>
                  <a:srgbClr val="FFFF00"/>
                </a:solidFill>
                <a:effectLst>
                  <a:outerShdw blurRad="38100" dist="38100" dir="2700000" algn="tl">
                    <a:srgbClr val="000000">
                      <a:alpha val="43137"/>
                    </a:srgbClr>
                  </a:outerShdw>
                </a:effectLst>
                <a:latin typeface="Arial Black" pitchFamily="34" charset="0"/>
              </a:rPr>
              <a:t>Psychology of the Audit Communications</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7" name="Picture 5"/>
          <p:cNvPicPr>
            <a:picLocks noChangeAspect="1" noChangeArrowheads="1"/>
          </p:cNvPicPr>
          <p:nvPr/>
        </p:nvPicPr>
        <p:blipFill>
          <a:blip r:embed="rId3" cstate="print"/>
          <a:srcRect/>
          <a:stretch>
            <a:fillRect/>
          </a:stretch>
        </p:blipFill>
        <p:spPr bwMode="auto">
          <a:xfrm>
            <a:off x="7239000" y="0"/>
            <a:ext cx="1905000" cy="1426416"/>
          </a:xfrm>
          <a:prstGeom prst="rect">
            <a:avLst/>
          </a:prstGeom>
          <a:noFill/>
          <a:ln w="9525">
            <a:noFill/>
            <a:miter lim="800000"/>
            <a:headEnd/>
            <a:tailEnd/>
          </a:ln>
          <a:effectLst/>
        </p:spPr>
      </p:pic>
      <p:pic>
        <p:nvPicPr>
          <p:cNvPr id="84998" name="Picture 6"/>
          <p:cNvPicPr>
            <a:picLocks noChangeAspect="1" noChangeArrowheads="1"/>
          </p:cNvPicPr>
          <p:nvPr/>
        </p:nvPicPr>
        <p:blipFill>
          <a:blip r:embed="rId4" cstate="print"/>
          <a:srcRect/>
          <a:stretch>
            <a:fillRect/>
          </a:stretch>
        </p:blipFill>
        <p:spPr bwMode="auto">
          <a:xfrm>
            <a:off x="4572000" y="4953000"/>
            <a:ext cx="2190750" cy="1709738"/>
          </a:xfrm>
          <a:prstGeom prst="rect">
            <a:avLst/>
          </a:prstGeom>
          <a:noFill/>
          <a:ln w="9525">
            <a:noFill/>
            <a:miter lim="800000"/>
            <a:headEnd/>
            <a:tailEnd/>
          </a:ln>
          <a:effectLst/>
        </p:spPr>
      </p:pic>
      <p:pic>
        <p:nvPicPr>
          <p:cNvPr id="84999" name="Picture 7"/>
          <p:cNvPicPr>
            <a:picLocks noChangeAspect="1" noChangeArrowheads="1"/>
          </p:cNvPicPr>
          <p:nvPr/>
        </p:nvPicPr>
        <p:blipFill>
          <a:blip r:embed="rId5" cstate="print"/>
          <a:srcRect/>
          <a:stretch>
            <a:fillRect/>
          </a:stretch>
        </p:blipFill>
        <p:spPr bwMode="auto">
          <a:xfrm>
            <a:off x="5638800" y="2209800"/>
            <a:ext cx="3177165" cy="2114550"/>
          </a:xfrm>
          <a:prstGeom prst="rect">
            <a:avLst/>
          </a:prstGeom>
          <a:noFill/>
          <a:ln w="9525">
            <a:noFill/>
            <a:miter lim="800000"/>
            <a:headEnd/>
            <a:tailEnd/>
          </a:ln>
          <a:effectLst/>
        </p:spPr>
      </p:pic>
      <p:sp>
        <p:nvSpPr>
          <p:cNvPr id="85000" name="Rectangle 8"/>
          <p:cNvSpPr>
            <a:spLocks noChangeArrowheads="1"/>
          </p:cNvSpPr>
          <p:nvPr/>
        </p:nvSpPr>
        <p:spPr bwMode="auto">
          <a:xfrm>
            <a:off x="152400" y="2057400"/>
            <a:ext cx="6324600" cy="2835275"/>
          </a:xfrm>
          <a:prstGeom prst="rect">
            <a:avLst/>
          </a:prstGeom>
          <a:noFill/>
          <a:ln w="9525">
            <a:noFill/>
            <a:miter lim="800000"/>
            <a:headEnd/>
            <a:tailEnd/>
          </a:ln>
          <a:effectLst/>
        </p:spPr>
        <p:txBody>
          <a:bodyPr anchor="ctr">
            <a:spAutoFit/>
          </a:bodyPr>
          <a:lstStyle/>
          <a:p>
            <a:pPr>
              <a:buFontTx/>
              <a:buBlip>
                <a:blip r:embed="rId6"/>
              </a:buBlip>
              <a:tabLst>
                <a:tab pos="-2114550" algn="l"/>
                <a:tab pos="-1771650" algn="l"/>
                <a:tab pos="-514350" algn="l"/>
              </a:tabLst>
            </a:pPr>
            <a:r>
              <a:rPr lang="bg-BG" sz="2000" dirty="0">
                <a:solidFill>
                  <a:schemeClr val="bg1"/>
                </a:solidFill>
                <a:latin typeface="+mn-lt"/>
              </a:rPr>
              <a:t> </a:t>
            </a:r>
            <a:r>
              <a:rPr lang="en-US" sz="2000" b="1" dirty="0">
                <a:solidFill>
                  <a:schemeClr val="bg1"/>
                </a:solidFill>
                <a:latin typeface="+mn-lt"/>
              </a:rPr>
              <a:t>manifest</a:t>
            </a:r>
            <a:r>
              <a:rPr lang="bg-BG" sz="2000" b="1" dirty="0">
                <a:solidFill>
                  <a:schemeClr val="bg1"/>
                </a:solidFill>
                <a:latin typeface="+mn-lt"/>
              </a:rPr>
              <a:t> </a:t>
            </a:r>
            <a:r>
              <a:rPr lang="en-US" sz="2000" b="1" dirty="0">
                <a:solidFill>
                  <a:schemeClr val="bg1"/>
                </a:solidFill>
                <a:latin typeface="+mn-lt"/>
              </a:rPr>
              <a:t>an absentmindedness;</a:t>
            </a:r>
          </a:p>
          <a:p>
            <a:pPr>
              <a:buFontTx/>
              <a:buBlip>
                <a:blip r:embed="rId6"/>
              </a:buBlip>
              <a:tabLst>
                <a:tab pos="-2114550" algn="l"/>
                <a:tab pos="-1771650" algn="l"/>
                <a:tab pos="-514350" algn="l"/>
              </a:tabLst>
            </a:pPr>
            <a:endParaRPr lang="en-US" sz="2000" b="1" dirty="0">
              <a:solidFill>
                <a:schemeClr val="bg1"/>
              </a:solidFill>
              <a:latin typeface="+mn-lt"/>
            </a:endParaRPr>
          </a:p>
          <a:p>
            <a:pPr>
              <a:buFontTx/>
              <a:buBlip>
                <a:blip r:embed="rId6"/>
              </a:buBlip>
              <a:tabLst>
                <a:tab pos="-2114550" algn="l"/>
                <a:tab pos="-1771650" algn="l"/>
                <a:tab pos="-514350" algn="l"/>
              </a:tabLst>
            </a:pPr>
            <a:r>
              <a:rPr lang="en-US" sz="2000" b="1" dirty="0">
                <a:solidFill>
                  <a:schemeClr val="bg1"/>
                </a:solidFill>
                <a:latin typeface="+mn-lt"/>
              </a:rPr>
              <a:t> interrupt his interlocutor;</a:t>
            </a:r>
          </a:p>
          <a:p>
            <a:pPr>
              <a:buFontTx/>
              <a:buBlip>
                <a:blip r:embed="rId6"/>
              </a:buBlip>
              <a:tabLst>
                <a:tab pos="-2114550" algn="l"/>
                <a:tab pos="-1771650" algn="l"/>
                <a:tab pos="-514350" algn="l"/>
              </a:tabLst>
            </a:pPr>
            <a:endParaRPr lang="en-US" sz="2000" b="1" dirty="0">
              <a:solidFill>
                <a:schemeClr val="bg1"/>
              </a:solidFill>
              <a:latin typeface="+mn-lt"/>
            </a:endParaRPr>
          </a:p>
          <a:p>
            <a:pPr>
              <a:buFontTx/>
              <a:buBlip>
                <a:blip r:embed="rId6"/>
              </a:buBlip>
              <a:tabLst>
                <a:tab pos="-2114550" algn="l"/>
                <a:tab pos="-1771650" algn="l"/>
                <a:tab pos="-514350" algn="l"/>
              </a:tabLst>
            </a:pPr>
            <a:r>
              <a:rPr lang="en-US" sz="2000" b="1" dirty="0">
                <a:solidFill>
                  <a:schemeClr val="bg1"/>
                </a:solidFill>
                <a:latin typeface="+mn-lt"/>
              </a:rPr>
              <a:t> listen without looking at the interlocutor eyes;</a:t>
            </a:r>
          </a:p>
          <a:p>
            <a:pPr>
              <a:buFontTx/>
              <a:buBlip>
                <a:blip r:embed="rId6"/>
              </a:buBlip>
              <a:tabLst>
                <a:tab pos="-2114550" algn="l"/>
                <a:tab pos="-1771650" algn="l"/>
                <a:tab pos="-514350" algn="l"/>
              </a:tabLst>
            </a:pPr>
            <a:endParaRPr lang="en-US" sz="2000" b="1" dirty="0">
              <a:solidFill>
                <a:schemeClr val="bg1"/>
              </a:solidFill>
              <a:latin typeface="+mn-lt"/>
            </a:endParaRPr>
          </a:p>
          <a:p>
            <a:pPr>
              <a:buFontTx/>
              <a:buBlip>
                <a:blip r:embed="rId6"/>
              </a:buBlip>
              <a:tabLst>
                <a:tab pos="-2114550" algn="l"/>
                <a:tab pos="-1771650" algn="l"/>
                <a:tab pos="-514350" algn="l"/>
              </a:tabLst>
            </a:pPr>
            <a:r>
              <a:rPr lang="en-US" sz="2000" b="1" dirty="0">
                <a:solidFill>
                  <a:schemeClr val="bg1"/>
                </a:solidFill>
                <a:latin typeface="+mn-lt"/>
              </a:rPr>
              <a:t> listen to not only what he wants to hear;</a:t>
            </a:r>
          </a:p>
          <a:p>
            <a:pPr>
              <a:buFontTx/>
              <a:buBlip>
                <a:blip r:embed="rId6"/>
              </a:buBlip>
              <a:tabLst>
                <a:tab pos="-2114550" algn="l"/>
                <a:tab pos="-1771650" algn="l"/>
                <a:tab pos="-514350" algn="l"/>
              </a:tabLst>
            </a:pPr>
            <a:endParaRPr lang="en-US" sz="2000" b="1" dirty="0">
              <a:solidFill>
                <a:schemeClr val="bg1"/>
              </a:solidFill>
              <a:latin typeface="+mn-lt"/>
            </a:endParaRPr>
          </a:p>
          <a:p>
            <a:pPr>
              <a:buFontTx/>
              <a:buBlip>
                <a:blip r:embed="rId6"/>
              </a:buBlip>
              <a:tabLst>
                <a:tab pos="-2114550" algn="l"/>
                <a:tab pos="-1771650" algn="l"/>
                <a:tab pos="-514350" algn="l"/>
              </a:tabLst>
            </a:pPr>
            <a:r>
              <a:rPr lang="en-US" sz="2000" b="1" dirty="0">
                <a:solidFill>
                  <a:schemeClr val="bg1"/>
                </a:solidFill>
                <a:latin typeface="+mn-lt"/>
              </a:rPr>
              <a:t> consider the next question!</a:t>
            </a:r>
            <a:endParaRPr lang="bg-BG" sz="2000" b="1" dirty="0">
              <a:solidFill>
                <a:schemeClr val="bg1"/>
              </a:solidFill>
              <a:latin typeface="+mn-lt"/>
            </a:endParaRPr>
          </a:p>
        </p:txBody>
      </p:sp>
      <p:sp>
        <p:nvSpPr>
          <p:cNvPr id="6" name="Правоъгълник 5"/>
          <p:cNvSpPr/>
          <p:nvPr/>
        </p:nvSpPr>
        <p:spPr>
          <a:xfrm>
            <a:off x="152400" y="152400"/>
            <a:ext cx="6400800" cy="1077218"/>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3.</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GB" sz="3200" b="1" dirty="0">
                <a:solidFill>
                  <a:srgbClr val="FFFF00"/>
                </a:solidFill>
                <a:effectLst>
                  <a:outerShdw blurRad="38100" dist="38100" dir="2700000" algn="tl">
                    <a:srgbClr val="000000">
                      <a:alpha val="43137"/>
                    </a:srgbClr>
                  </a:outerShdw>
                </a:effectLst>
                <a:latin typeface="Arial Black" pitchFamily="34" charset="0"/>
              </a:rPr>
              <a:t>Psychology of the Audit Communications</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
        <p:nvSpPr>
          <p:cNvPr id="7" name="Правоъгълник 6"/>
          <p:cNvSpPr/>
          <p:nvPr/>
        </p:nvSpPr>
        <p:spPr>
          <a:xfrm>
            <a:off x="228600" y="1295400"/>
            <a:ext cx="5723042" cy="461665"/>
          </a:xfrm>
          <a:prstGeom prst="rect">
            <a:avLst/>
          </a:prstGeom>
        </p:spPr>
        <p:txBody>
          <a:bodyPr wrap="none">
            <a:spAutoFit/>
          </a:bodyPr>
          <a:lstStyle/>
          <a:p>
            <a:r>
              <a:rPr lang="en-US" sz="2400" b="1" dirty="0">
                <a:solidFill>
                  <a:srgbClr val="000099"/>
                </a:solidFill>
                <a:effectLst>
                  <a:outerShdw blurRad="38100" dist="38100" dir="2700000" algn="tl">
                    <a:srgbClr val="000000">
                      <a:alpha val="43137"/>
                    </a:srgbClr>
                  </a:outerShdw>
                </a:effectLst>
                <a:latin typeface="+mn-lt"/>
              </a:rPr>
              <a:t>It is not recommended the auditor to:</a:t>
            </a:r>
            <a:endParaRPr lang="bg-BG" sz="2400" b="1" dirty="0">
              <a:solidFill>
                <a:srgbClr val="000099"/>
              </a:solidFill>
              <a:effectLst>
                <a:outerShdw blurRad="38100" dist="38100" dir="2700000" algn="tl">
                  <a:srgbClr val="000000">
                    <a:alpha val="43137"/>
                  </a:srgbClr>
                </a:outerShdw>
              </a:effectLst>
              <a:latin typeface="+mn-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6" name="Picture 6" descr="MC900389064[1]"/>
          <p:cNvPicPr>
            <a:picLocks noChangeAspect="1" noChangeArrowheads="1"/>
          </p:cNvPicPr>
          <p:nvPr/>
        </p:nvPicPr>
        <p:blipFill>
          <a:blip r:embed="rId3" cstate="print"/>
          <a:srcRect/>
          <a:stretch>
            <a:fillRect/>
          </a:stretch>
        </p:blipFill>
        <p:spPr bwMode="auto">
          <a:xfrm>
            <a:off x="2895600" y="4114800"/>
            <a:ext cx="2743200" cy="2440642"/>
          </a:xfrm>
          <a:prstGeom prst="rect">
            <a:avLst/>
          </a:prstGeom>
          <a:noFill/>
        </p:spPr>
      </p:pic>
      <p:sp>
        <p:nvSpPr>
          <p:cNvPr id="87047" name="Rectangle 7"/>
          <p:cNvSpPr>
            <a:spLocks noChangeArrowheads="1"/>
          </p:cNvSpPr>
          <p:nvPr/>
        </p:nvSpPr>
        <p:spPr bwMode="auto">
          <a:xfrm>
            <a:off x="0" y="2209800"/>
            <a:ext cx="8915400" cy="1631216"/>
          </a:xfrm>
          <a:prstGeom prst="rect">
            <a:avLst/>
          </a:prstGeom>
          <a:noFill/>
          <a:ln w="9525">
            <a:noFill/>
            <a:miter lim="800000"/>
            <a:headEnd/>
            <a:tailEnd/>
          </a:ln>
          <a:effectLst/>
        </p:spPr>
        <p:txBody>
          <a:bodyPr wrap="square" anchor="ctr">
            <a:spAutoFit/>
          </a:bodyPr>
          <a:lstStyle/>
          <a:p>
            <a:pPr>
              <a:buFontTx/>
              <a:buBlip>
                <a:blip r:embed="rId4"/>
              </a:buBlip>
              <a:tabLst>
                <a:tab pos="-2114550" algn="l"/>
                <a:tab pos="-1771650" algn="l"/>
                <a:tab pos="-514350" algn="l"/>
              </a:tabLst>
            </a:pPr>
            <a:r>
              <a:rPr lang="bg-BG" sz="2000" dirty="0">
                <a:latin typeface="+mn-lt"/>
              </a:rPr>
              <a:t> </a:t>
            </a:r>
            <a:r>
              <a:rPr lang="en-US" sz="2000" b="1" dirty="0">
                <a:solidFill>
                  <a:schemeClr val="bg1"/>
                </a:solidFill>
                <a:latin typeface="+mn-lt"/>
              </a:rPr>
              <a:t>communicate relevant information;</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do not include the alleged response;</a:t>
            </a:r>
          </a:p>
          <a:p>
            <a:pPr>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do not contain emotionally embellished phrases or riddles;</a:t>
            </a:r>
            <a:endParaRPr lang="bg-BG" sz="2000" b="1" dirty="0">
              <a:latin typeface="+mn-lt"/>
            </a:endParaRPr>
          </a:p>
        </p:txBody>
      </p:sp>
      <p:sp>
        <p:nvSpPr>
          <p:cNvPr id="87048" name="Rectangle 8"/>
          <p:cNvSpPr>
            <a:spLocks noChangeArrowheads="1"/>
          </p:cNvSpPr>
          <p:nvPr/>
        </p:nvSpPr>
        <p:spPr bwMode="auto">
          <a:xfrm>
            <a:off x="152400" y="685800"/>
            <a:ext cx="4953000" cy="1384995"/>
          </a:xfrm>
          <a:prstGeom prst="rect">
            <a:avLst/>
          </a:prstGeom>
          <a:noFill/>
          <a:ln w="9525">
            <a:noFill/>
            <a:miter lim="800000"/>
            <a:headEnd/>
            <a:tailEnd/>
          </a:ln>
          <a:effectLst/>
        </p:spPr>
        <p:txBody>
          <a:bodyPr wrap="square">
            <a:spAutoFit/>
          </a:bodyPr>
          <a:lstStyle/>
          <a:p>
            <a:br>
              <a:rPr lang="en-GB" sz="2800" b="1" dirty="0">
                <a:solidFill>
                  <a:srgbClr val="000099"/>
                </a:solidFill>
                <a:latin typeface="+mn-lt"/>
              </a:rPr>
            </a:br>
            <a:endParaRPr lang="en-GB" sz="2800" b="1" dirty="0">
              <a:solidFill>
                <a:srgbClr val="000099"/>
              </a:solidFill>
              <a:latin typeface="+mn-lt"/>
            </a:endParaRPr>
          </a:p>
          <a:p>
            <a:r>
              <a:rPr lang="en-GB" sz="2800" b="1" dirty="0">
                <a:solidFill>
                  <a:srgbClr val="000099"/>
                </a:solidFill>
                <a:latin typeface="+mn-lt"/>
              </a:rPr>
              <a:t>The questions have to:</a:t>
            </a:r>
          </a:p>
        </p:txBody>
      </p:sp>
      <p:sp>
        <p:nvSpPr>
          <p:cNvPr id="87049" name="AutoShape 9"/>
          <p:cNvSpPr>
            <a:spLocks noChangeArrowheads="1"/>
          </p:cNvSpPr>
          <p:nvPr/>
        </p:nvSpPr>
        <p:spPr bwMode="auto">
          <a:xfrm>
            <a:off x="7239000" y="2362200"/>
            <a:ext cx="1524000" cy="1143000"/>
          </a:xfrm>
          <a:prstGeom prst="flowChartProcess">
            <a:avLst/>
          </a:prstGeom>
          <a:noFill/>
          <a:ln w="9525">
            <a:noFill/>
            <a:miter lim="800000"/>
            <a:headEnd/>
            <a:tailEnd/>
          </a:ln>
          <a:effectLst/>
        </p:spPr>
        <p:txBody>
          <a:bodyPr wrap="none" anchor="ctr"/>
          <a:lstStyle/>
          <a:p>
            <a:pPr algn="ctr"/>
            <a:r>
              <a:rPr lang="bg-BG" sz="6000" dirty="0">
                <a:solidFill>
                  <a:srgbClr val="000099"/>
                </a:solidFill>
                <a:effectLst>
                  <a:outerShdw blurRad="38100" dist="38100" dir="2700000" algn="tl">
                    <a:srgbClr val="000000"/>
                  </a:outerShdw>
                </a:effectLst>
                <a:latin typeface="Aardvark" pitchFamily="34" charset="0"/>
              </a:rPr>
              <a:t>?</a:t>
            </a:r>
          </a:p>
        </p:txBody>
      </p:sp>
      <p:pic>
        <p:nvPicPr>
          <p:cNvPr id="87050" name="Picture 10" descr="MC900023477[1]"/>
          <p:cNvPicPr>
            <a:picLocks noChangeAspect="1" noChangeArrowheads="1"/>
          </p:cNvPicPr>
          <p:nvPr/>
        </p:nvPicPr>
        <p:blipFill>
          <a:blip r:embed="rId5" cstate="print"/>
          <a:srcRect/>
          <a:stretch>
            <a:fillRect/>
          </a:stretch>
        </p:blipFill>
        <p:spPr bwMode="auto">
          <a:xfrm>
            <a:off x="7086600" y="228600"/>
            <a:ext cx="1749682" cy="1738588"/>
          </a:xfrm>
          <a:prstGeom prst="rect">
            <a:avLst/>
          </a:prstGeom>
          <a:noFill/>
        </p:spPr>
      </p:pic>
      <p:sp>
        <p:nvSpPr>
          <p:cNvPr id="7" name="Правоъгълник 6"/>
          <p:cNvSpPr/>
          <p:nvPr/>
        </p:nvSpPr>
        <p:spPr>
          <a:xfrm>
            <a:off x="0" y="152400"/>
            <a:ext cx="6400800" cy="1077218"/>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3.</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GB" sz="3200" b="1" dirty="0">
                <a:solidFill>
                  <a:srgbClr val="FFFF00"/>
                </a:solidFill>
                <a:effectLst>
                  <a:outerShdw blurRad="38100" dist="38100" dir="2700000" algn="tl">
                    <a:srgbClr val="000000">
                      <a:alpha val="43137"/>
                    </a:srgbClr>
                  </a:outerShdw>
                </a:effectLst>
                <a:latin typeface="Arial Black" pitchFamily="34" charset="0"/>
              </a:rPr>
              <a:t>Psychology of the Audit Communications</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80" name="Rectangle 16"/>
          <p:cNvSpPr>
            <a:spLocks noChangeArrowheads="1"/>
          </p:cNvSpPr>
          <p:nvPr/>
        </p:nvSpPr>
        <p:spPr bwMode="auto">
          <a:xfrm>
            <a:off x="0" y="1371600"/>
            <a:ext cx="5867400" cy="1200329"/>
          </a:xfrm>
          <a:prstGeom prst="rect">
            <a:avLst/>
          </a:prstGeom>
          <a:noFill/>
          <a:ln w="9525">
            <a:noFill/>
            <a:miter lim="800000"/>
            <a:headEnd/>
            <a:tailEnd/>
          </a:ln>
          <a:effectLst/>
        </p:spPr>
        <p:txBody>
          <a:bodyPr wrap="square" anchor="ctr">
            <a:spAutoFit/>
          </a:bodyPr>
          <a:lstStyle/>
          <a:p>
            <a:pPr>
              <a:tabLst>
                <a:tab pos="-2114550" algn="l"/>
                <a:tab pos="-1771650" algn="l"/>
                <a:tab pos="-514350" algn="l"/>
              </a:tabLst>
            </a:pPr>
            <a:r>
              <a:rPr lang="en-US" sz="2400" b="1" dirty="0">
                <a:solidFill>
                  <a:schemeClr val="bg1"/>
                </a:solidFill>
                <a:latin typeface="+mn-lt"/>
              </a:rPr>
              <a:t>The relationship between the auditor and audited party are essential for the successful conducting of the audit!</a:t>
            </a:r>
            <a:endParaRPr lang="bg-BG" sz="2400" b="1" dirty="0">
              <a:solidFill>
                <a:schemeClr val="bg1"/>
              </a:solidFill>
              <a:latin typeface="+mn-lt"/>
            </a:endParaRPr>
          </a:p>
        </p:txBody>
      </p:sp>
      <p:pic>
        <p:nvPicPr>
          <p:cNvPr id="36892" name="Picture 28"/>
          <p:cNvPicPr>
            <a:picLocks noChangeAspect="1" noChangeArrowheads="1"/>
          </p:cNvPicPr>
          <p:nvPr/>
        </p:nvPicPr>
        <p:blipFill>
          <a:blip r:embed="rId3" cstate="print"/>
          <a:srcRect/>
          <a:stretch>
            <a:fillRect/>
          </a:stretch>
        </p:blipFill>
        <p:spPr bwMode="auto">
          <a:xfrm>
            <a:off x="959742" y="2819400"/>
            <a:ext cx="3869433" cy="3683000"/>
          </a:xfrm>
          <a:prstGeom prst="rect">
            <a:avLst/>
          </a:prstGeom>
          <a:noFill/>
          <a:ln w="9525">
            <a:noFill/>
            <a:miter lim="800000"/>
            <a:headEnd/>
            <a:tailEnd/>
          </a:ln>
          <a:effectLst/>
        </p:spPr>
      </p:pic>
      <p:pic>
        <p:nvPicPr>
          <p:cNvPr id="36893" name="Picture 29" descr="MC900384386[1]"/>
          <p:cNvPicPr>
            <a:picLocks noChangeAspect="1" noChangeArrowheads="1"/>
          </p:cNvPicPr>
          <p:nvPr/>
        </p:nvPicPr>
        <p:blipFill>
          <a:blip r:embed="rId4" cstate="print"/>
          <a:srcRect/>
          <a:stretch>
            <a:fillRect/>
          </a:stretch>
        </p:blipFill>
        <p:spPr bwMode="auto">
          <a:xfrm>
            <a:off x="5715000" y="1295400"/>
            <a:ext cx="3157960" cy="2209800"/>
          </a:xfrm>
          <a:prstGeom prst="rect">
            <a:avLst/>
          </a:prstGeom>
          <a:noFill/>
        </p:spPr>
      </p:pic>
      <p:sp>
        <p:nvSpPr>
          <p:cNvPr id="5" name="Правоъгълник 4"/>
          <p:cNvSpPr/>
          <p:nvPr/>
        </p:nvSpPr>
        <p:spPr>
          <a:xfrm>
            <a:off x="152400" y="152400"/>
            <a:ext cx="89916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1.</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GB"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Introduction</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3" name="Picture 5"/>
          <p:cNvPicPr>
            <a:picLocks noChangeAspect="1" noChangeArrowheads="1"/>
          </p:cNvPicPr>
          <p:nvPr/>
        </p:nvPicPr>
        <p:blipFill>
          <a:blip r:embed="rId3" cstate="print"/>
          <a:srcRect/>
          <a:stretch>
            <a:fillRect/>
          </a:stretch>
        </p:blipFill>
        <p:spPr bwMode="auto">
          <a:xfrm>
            <a:off x="6781800" y="1524000"/>
            <a:ext cx="2057400" cy="2071688"/>
          </a:xfrm>
          <a:prstGeom prst="rect">
            <a:avLst/>
          </a:prstGeom>
          <a:noFill/>
          <a:ln w="9525">
            <a:noFill/>
            <a:miter lim="800000"/>
            <a:headEnd/>
            <a:tailEnd/>
          </a:ln>
          <a:effectLst/>
        </p:spPr>
      </p:pic>
      <p:pic>
        <p:nvPicPr>
          <p:cNvPr id="89094" name="Picture 6"/>
          <p:cNvPicPr>
            <a:picLocks noChangeAspect="1" noChangeArrowheads="1"/>
          </p:cNvPicPr>
          <p:nvPr/>
        </p:nvPicPr>
        <p:blipFill>
          <a:blip r:embed="rId4" cstate="print"/>
          <a:srcRect/>
          <a:stretch>
            <a:fillRect/>
          </a:stretch>
        </p:blipFill>
        <p:spPr bwMode="auto">
          <a:xfrm>
            <a:off x="1066800" y="4038600"/>
            <a:ext cx="3509963" cy="2379287"/>
          </a:xfrm>
          <a:prstGeom prst="rect">
            <a:avLst/>
          </a:prstGeom>
          <a:noFill/>
          <a:ln w="9525">
            <a:noFill/>
            <a:miter lim="800000"/>
            <a:headEnd/>
            <a:tailEnd/>
          </a:ln>
          <a:effectLst/>
        </p:spPr>
      </p:pic>
      <p:sp>
        <p:nvSpPr>
          <p:cNvPr id="89095" name="Rectangle 7"/>
          <p:cNvSpPr>
            <a:spLocks noChangeArrowheads="1"/>
          </p:cNvSpPr>
          <p:nvPr/>
        </p:nvSpPr>
        <p:spPr bwMode="auto">
          <a:xfrm>
            <a:off x="76200" y="1524000"/>
            <a:ext cx="8686800" cy="2530475"/>
          </a:xfrm>
          <a:prstGeom prst="rect">
            <a:avLst/>
          </a:prstGeom>
          <a:noFill/>
          <a:ln w="9525">
            <a:noFill/>
            <a:miter lim="800000"/>
            <a:headEnd/>
            <a:tailEnd/>
          </a:ln>
          <a:effectLst/>
        </p:spPr>
        <p:txBody>
          <a:bodyPr wrap="square" anchor="ctr">
            <a:spAutoFit/>
          </a:bodyPr>
          <a:lstStyle/>
          <a:p>
            <a:pPr>
              <a:buFontTx/>
              <a:buBlip>
                <a:blip r:embed="rId5"/>
              </a:buBlip>
              <a:tabLst>
                <a:tab pos="-2114550" algn="l"/>
                <a:tab pos="-1771650" algn="l"/>
                <a:tab pos="-514350" algn="l"/>
              </a:tabLst>
            </a:pPr>
            <a:r>
              <a:rPr lang="bg-BG" sz="2000" dirty="0">
                <a:solidFill>
                  <a:schemeClr val="bg1"/>
                </a:solidFill>
                <a:latin typeface="Times New Roman" pitchFamily="18" charset="0"/>
              </a:rPr>
              <a:t> </a:t>
            </a:r>
            <a:r>
              <a:rPr lang="en-US" sz="2000" b="1" dirty="0">
                <a:solidFill>
                  <a:schemeClr val="bg1"/>
                </a:solidFill>
                <a:latin typeface="+mn-lt"/>
              </a:rPr>
              <a:t>Ask your questions in a conversational style</a:t>
            </a:r>
          </a:p>
          <a:p>
            <a:pPr>
              <a:buFontTx/>
              <a:buBlip>
                <a:blip r:embed="rId5"/>
              </a:buBlip>
              <a:tabLst>
                <a:tab pos="-2114550" algn="l"/>
                <a:tab pos="-1771650" algn="l"/>
                <a:tab pos="-514350" algn="l"/>
              </a:tabLst>
            </a:pPr>
            <a:endParaRPr lang="en-US" sz="2000" b="1" dirty="0">
              <a:solidFill>
                <a:schemeClr val="bg1"/>
              </a:solidFill>
              <a:latin typeface="+mn-lt"/>
            </a:endParaRPr>
          </a:p>
          <a:p>
            <a:pPr>
              <a:buFontTx/>
              <a:buBlip>
                <a:blip r:embed="rId5"/>
              </a:buBlip>
              <a:tabLst>
                <a:tab pos="-2114550" algn="l"/>
                <a:tab pos="-1771650" algn="l"/>
                <a:tab pos="-514350" algn="l"/>
              </a:tabLst>
            </a:pPr>
            <a:r>
              <a:rPr lang="en-US" sz="2000" b="1" dirty="0">
                <a:solidFill>
                  <a:schemeClr val="bg1"/>
                </a:solidFill>
                <a:latin typeface="+mn-lt"/>
              </a:rPr>
              <a:t> Intertwining issues in general conversation</a:t>
            </a:r>
          </a:p>
          <a:p>
            <a:pPr>
              <a:buFontTx/>
              <a:buBlip>
                <a:blip r:embed="rId5"/>
              </a:buBlip>
              <a:tabLst>
                <a:tab pos="-2114550" algn="l"/>
                <a:tab pos="-1771650" algn="l"/>
                <a:tab pos="-514350" algn="l"/>
              </a:tabLst>
            </a:pPr>
            <a:endParaRPr lang="en-US" sz="2000" b="1" dirty="0">
              <a:solidFill>
                <a:schemeClr val="bg1"/>
              </a:solidFill>
              <a:latin typeface="+mn-lt"/>
            </a:endParaRPr>
          </a:p>
          <a:p>
            <a:pPr>
              <a:buFontTx/>
              <a:buBlip>
                <a:blip r:embed="rId5"/>
              </a:buBlip>
              <a:tabLst>
                <a:tab pos="-2114550" algn="l"/>
                <a:tab pos="-1771650" algn="l"/>
                <a:tab pos="-514350" algn="l"/>
              </a:tabLst>
            </a:pPr>
            <a:r>
              <a:rPr lang="en-US" sz="2000" b="1" dirty="0">
                <a:solidFill>
                  <a:schemeClr val="bg1"/>
                </a:solidFill>
                <a:latin typeface="+mn-lt"/>
              </a:rPr>
              <a:t> Do not make conversation in cross-examination</a:t>
            </a:r>
          </a:p>
          <a:p>
            <a:pPr>
              <a:buFontTx/>
              <a:buBlip>
                <a:blip r:embed="rId5"/>
              </a:buBlip>
              <a:tabLst>
                <a:tab pos="-2114550" algn="l"/>
                <a:tab pos="-1771650" algn="l"/>
                <a:tab pos="-514350" algn="l"/>
              </a:tabLst>
            </a:pPr>
            <a:endParaRPr lang="en-US" sz="2000" b="1" dirty="0">
              <a:solidFill>
                <a:schemeClr val="bg1"/>
              </a:solidFill>
              <a:latin typeface="+mn-lt"/>
            </a:endParaRPr>
          </a:p>
          <a:p>
            <a:pPr>
              <a:buFontTx/>
              <a:buBlip>
                <a:blip r:embed="rId5"/>
              </a:buBlip>
              <a:tabLst>
                <a:tab pos="-2114550" algn="l"/>
                <a:tab pos="-1771650" algn="l"/>
                <a:tab pos="-514350" algn="l"/>
              </a:tabLst>
            </a:pPr>
            <a:r>
              <a:rPr lang="en-US" sz="2000" b="1" dirty="0">
                <a:solidFill>
                  <a:schemeClr val="bg1"/>
                </a:solidFill>
                <a:latin typeface="+mn-lt"/>
              </a:rPr>
              <a:t> Avoid the exercise: Questions / Answers</a:t>
            </a:r>
            <a:endParaRPr lang="bg-BG" sz="2000" b="1" dirty="0">
              <a:solidFill>
                <a:schemeClr val="bg1"/>
              </a:solidFill>
              <a:latin typeface="+mn-lt"/>
            </a:endParaRPr>
          </a:p>
          <a:p>
            <a:pPr>
              <a:tabLst>
                <a:tab pos="-2114550" algn="l"/>
                <a:tab pos="-1771650" algn="l"/>
                <a:tab pos="-514350" algn="l"/>
              </a:tabLst>
            </a:pPr>
            <a:endParaRPr lang="bg-BG" sz="2000" b="1" dirty="0">
              <a:solidFill>
                <a:schemeClr val="bg1"/>
              </a:solidFill>
              <a:latin typeface="Times New Roman" pitchFamily="18" charset="0"/>
            </a:endParaRPr>
          </a:p>
        </p:txBody>
      </p:sp>
      <p:sp>
        <p:nvSpPr>
          <p:cNvPr id="5" name="Правоъгълник 4"/>
          <p:cNvSpPr/>
          <p:nvPr/>
        </p:nvSpPr>
        <p:spPr>
          <a:xfrm>
            <a:off x="152400" y="152400"/>
            <a:ext cx="6400800" cy="1077218"/>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3.</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GB" sz="3200" b="1" dirty="0">
                <a:solidFill>
                  <a:srgbClr val="FFFF00"/>
                </a:solidFill>
                <a:effectLst>
                  <a:outerShdw blurRad="38100" dist="38100" dir="2700000" algn="tl">
                    <a:srgbClr val="000000">
                      <a:alpha val="43137"/>
                    </a:srgbClr>
                  </a:outerShdw>
                </a:effectLst>
                <a:latin typeface="Arial Black" pitchFamily="34" charset="0"/>
              </a:rPr>
              <a:t>Psychology of the Audit Communications</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1" name="Picture 5"/>
          <p:cNvPicPr>
            <a:picLocks noChangeAspect="1" noChangeArrowheads="1"/>
          </p:cNvPicPr>
          <p:nvPr/>
        </p:nvPicPr>
        <p:blipFill>
          <a:blip r:embed="rId3" cstate="print"/>
          <a:srcRect/>
          <a:stretch>
            <a:fillRect/>
          </a:stretch>
        </p:blipFill>
        <p:spPr bwMode="auto">
          <a:xfrm>
            <a:off x="2057400" y="4724400"/>
            <a:ext cx="2167101" cy="990600"/>
          </a:xfrm>
          <a:prstGeom prst="rect">
            <a:avLst/>
          </a:prstGeom>
          <a:noFill/>
          <a:ln w="9525">
            <a:noFill/>
            <a:miter lim="800000"/>
            <a:headEnd/>
            <a:tailEnd/>
          </a:ln>
          <a:effectLst/>
        </p:spPr>
      </p:pic>
      <p:pic>
        <p:nvPicPr>
          <p:cNvPr id="91142" name="Picture 6"/>
          <p:cNvPicPr>
            <a:picLocks noChangeAspect="1" noChangeArrowheads="1"/>
          </p:cNvPicPr>
          <p:nvPr/>
        </p:nvPicPr>
        <p:blipFill>
          <a:blip r:embed="rId4" cstate="print"/>
          <a:srcRect/>
          <a:stretch>
            <a:fillRect/>
          </a:stretch>
        </p:blipFill>
        <p:spPr bwMode="auto">
          <a:xfrm>
            <a:off x="5334000" y="2362200"/>
            <a:ext cx="2925067" cy="2210765"/>
          </a:xfrm>
          <a:prstGeom prst="rect">
            <a:avLst/>
          </a:prstGeom>
          <a:noFill/>
          <a:ln w="9525">
            <a:noFill/>
            <a:miter lim="800000"/>
            <a:headEnd/>
            <a:tailEnd/>
          </a:ln>
          <a:effectLst/>
        </p:spPr>
      </p:pic>
      <p:sp>
        <p:nvSpPr>
          <p:cNvPr id="91143" name="Rectangle 7"/>
          <p:cNvSpPr>
            <a:spLocks noChangeArrowheads="1"/>
          </p:cNvSpPr>
          <p:nvPr/>
        </p:nvSpPr>
        <p:spPr bwMode="auto">
          <a:xfrm>
            <a:off x="685800" y="2438400"/>
            <a:ext cx="4953000" cy="1920875"/>
          </a:xfrm>
          <a:prstGeom prst="rect">
            <a:avLst/>
          </a:prstGeom>
          <a:noFill/>
          <a:ln w="9525">
            <a:noFill/>
            <a:miter lim="800000"/>
            <a:headEnd/>
            <a:tailEnd/>
          </a:ln>
          <a:effectLst/>
        </p:spPr>
        <p:txBody>
          <a:bodyPr anchor="ctr">
            <a:spAutoFit/>
          </a:bodyPr>
          <a:lstStyle/>
          <a:p>
            <a:pPr>
              <a:buFontTx/>
              <a:buBlip>
                <a:blip r:embed="rId5"/>
              </a:buBlip>
              <a:tabLst>
                <a:tab pos="-2114550" algn="l"/>
                <a:tab pos="-1771650" algn="l"/>
                <a:tab pos="-514350" algn="l"/>
              </a:tabLst>
            </a:pPr>
            <a:r>
              <a:rPr lang="bg-BG" sz="2000" dirty="0">
                <a:solidFill>
                  <a:schemeClr val="bg1"/>
                </a:solidFill>
                <a:latin typeface="+mn-lt"/>
              </a:rPr>
              <a:t> </a:t>
            </a:r>
            <a:r>
              <a:rPr lang="en-US" sz="2000" b="1" dirty="0">
                <a:solidFill>
                  <a:schemeClr val="bg1"/>
                </a:solidFill>
                <a:latin typeface="+mn-lt"/>
              </a:rPr>
              <a:t>open issues;</a:t>
            </a:r>
          </a:p>
          <a:p>
            <a:pPr>
              <a:buFontTx/>
              <a:buBlip>
                <a:blip r:embed="rId5"/>
              </a:buBlip>
              <a:tabLst>
                <a:tab pos="-2114550" algn="l"/>
                <a:tab pos="-1771650" algn="l"/>
                <a:tab pos="-514350" algn="l"/>
              </a:tabLst>
            </a:pPr>
            <a:endParaRPr lang="en-US" sz="2000" b="1" dirty="0">
              <a:solidFill>
                <a:schemeClr val="bg1"/>
              </a:solidFill>
              <a:latin typeface="+mn-lt"/>
            </a:endParaRPr>
          </a:p>
          <a:p>
            <a:pPr>
              <a:buFontTx/>
              <a:buBlip>
                <a:blip r:embed="rId5"/>
              </a:buBlip>
              <a:tabLst>
                <a:tab pos="-2114550" algn="l"/>
                <a:tab pos="-1771650" algn="l"/>
                <a:tab pos="-514350" algn="l"/>
              </a:tabLst>
            </a:pPr>
            <a:r>
              <a:rPr lang="en-US" sz="2000" b="1" dirty="0">
                <a:solidFill>
                  <a:schemeClr val="bg1"/>
                </a:solidFill>
                <a:latin typeface="+mn-lt"/>
              </a:rPr>
              <a:t>  closed or direct questions;</a:t>
            </a:r>
          </a:p>
          <a:p>
            <a:pPr>
              <a:buFontTx/>
              <a:buBlip>
                <a:blip r:embed="rId5"/>
              </a:buBlip>
              <a:tabLst>
                <a:tab pos="-2114550" algn="l"/>
                <a:tab pos="-1771650" algn="l"/>
                <a:tab pos="-514350" algn="l"/>
              </a:tabLst>
            </a:pPr>
            <a:endParaRPr lang="en-US" sz="2000" b="1" dirty="0">
              <a:solidFill>
                <a:schemeClr val="bg1"/>
              </a:solidFill>
              <a:latin typeface="+mn-lt"/>
            </a:endParaRPr>
          </a:p>
          <a:p>
            <a:pPr>
              <a:buFontTx/>
              <a:buBlip>
                <a:blip r:embed="rId5"/>
              </a:buBlip>
              <a:tabLst>
                <a:tab pos="-2114550" algn="l"/>
                <a:tab pos="-1771650" algn="l"/>
                <a:tab pos="-514350" algn="l"/>
              </a:tabLst>
            </a:pPr>
            <a:r>
              <a:rPr lang="en-US" sz="2000" b="1" dirty="0">
                <a:solidFill>
                  <a:schemeClr val="bg1"/>
                </a:solidFill>
                <a:latin typeface="+mn-lt"/>
              </a:rPr>
              <a:t>  questions for clarification;</a:t>
            </a:r>
            <a:endParaRPr lang="bg-BG" sz="2000" b="1" dirty="0">
              <a:solidFill>
                <a:schemeClr val="bg1"/>
              </a:solidFill>
              <a:latin typeface="+mn-lt"/>
            </a:endParaRPr>
          </a:p>
          <a:p>
            <a:pPr>
              <a:tabLst>
                <a:tab pos="-2114550" algn="l"/>
                <a:tab pos="-1771650" algn="l"/>
                <a:tab pos="-514350" algn="l"/>
              </a:tabLst>
            </a:pPr>
            <a:endParaRPr lang="bg-BG" sz="2000" b="1" dirty="0">
              <a:solidFill>
                <a:schemeClr val="bg1"/>
              </a:solidFill>
              <a:latin typeface="+mn-lt"/>
            </a:endParaRPr>
          </a:p>
        </p:txBody>
      </p:sp>
      <p:sp>
        <p:nvSpPr>
          <p:cNvPr id="5" name="Правоъгълник 4"/>
          <p:cNvSpPr/>
          <p:nvPr/>
        </p:nvSpPr>
        <p:spPr>
          <a:xfrm>
            <a:off x="152400" y="152400"/>
            <a:ext cx="6400800" cy="1077218"/>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3.</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GB" sz="3200" b="1" dirty="0">
                <a:solidFill>
                  <a:srgbClr val="FFFF00"/>
                </a:solidFill>
                <a:effectLst>
                  <a:outerShdw blurRad="38100" dist="38100" dir="2700000" algn="tl">
                    <a:srgbClr val="000000">
                      <a:alpha val="43137"/>
                    </a:srgbClr>
                  </a:outerShdw>
                </a:effectLst>
                <a:latin typeface="Arial Black" pitchFamily="34" charset="0"/>
              </a:rPr>
              <a:t>Psychology of the Audit Communications</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
        <p:nvSpPr>
          <p:cNvPr id="6" name="Rectangle 8"/>
          <p:cNvSpPr>
            <a:spLocks noChangeArrowheads="1"/>
          </p:cNvSpPr>
          <p:nvPr/>
        </p:nvSpPr>
        <p:spPr bwMode="auto">
          <a:xfrm>
            <a:off x="685800" y="990600"/>
            <a:ext cx="4419600" cy="1384995"/>
          </a:xfrm>
          <a:prstGeom prst="rect">
            <a:avLst/>
          </a:prstGeom>
          <a:noFill/>
          <a:ln w="9525">
            <a:noFill/>
            <a:miter lim="800000"/>
            <a:headEnd/>
            <a:tailEnd/>
          </a:ln>
          <a:effectLst/>
        </p:spPr>
        <p:txBody>
          <a:bodyPr wrap="square">
            <a:spAutoFit/>
          </a:bodyPr>
          <a:lstStyle/>
          <a:p>
            <a:br>
              <a:rPr lang="en-GB" sz="2800" b="1" dirty="0">
                <a:solidFill>
                  <a:srgbClr val="000099"/>
                </a:solidFill>
                <a:latin typeface="+mn-lt"/>
              </a:rPr>
            </a:br>
            <a:endParaRPr lang="en-GB" sz="2800" b="1" dirty="0">
              <a:solidFill>
                <a:srgbClr val="000099"/>
              </a:solidFill>
              <a:latin typeface="+mn-lt"/>
            </a:endParaRPr>
          </a:p>
          <a:p>
            <a:r>
              <a:rPr lang="en-US" sz="2800" b="1" dirty="0">
                <a:solidFill>
                  <a:srgbClr val="000099"/>
                </a:solidFill>
                <a:latin typeface="+mn-lt"/>
              </a:rPr>
              <a:t>Ask</a:t>
            </a:r>
            <a:r>
              <a:rPr lang="en-GB" sz="2800" b="1" dirty="0">
                <a:solidFill>
                  <a:srgbClr val="000099"/>
                </a:solidFill>
                <a:latin typeface="+mn-lt"/>
              </a:rPr>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9" name="Picture 5"/>
          <p:cNvPicPr>
            <a:picLocks noChangeAspect="1" noChangeArrowheads="1"/>
          </p:cNvPicPr>
          <p:nvPr/>
        </p:nvPicPr>
        <p:blipFill>
          <a:blip r:embed="rId3" cstate="print"/>
          <a:srcRect/>
          <a:stretch>
            <a:fillRect/>
          </a:stretch>
        </p:blipFill>
        <p:spPr bwMode="auto">
          <a:xfrm>
            <a:off x="7077967" y="0"/>
            <a:ext cx="2066033" cy="2055906"/>
          </a:xfrm>
          <a:prstGeom prst="rect">
            <a:avLst/>
          </a:prstGeom>
          <a:noFill/>
          <a:ln w="9525">
            <a:noFill/>
            <a:miter lim="800000"/>
            <a:headEnd/>
            <a:tailEnd/>
          </a:ln>
          <a:effectLst/>
        </p:spPr>
      </p:pic>
      <p:pic>
        <p:nvPicPr>
          <p:cNvPr id="93190" name="Picture 6"/>
          <p:cNvPicPr>
            <a:picLocks noChangeAspect="1" noChangeArrowheads="1"/>
          </p:cNvPicPr>
          <p:nvPr/>
        </p:nvPicPr>
        <p:blipFill>
          <a:blip r:embed="rId4" cstate="print"/>
          <a:srcRect/>
          <a:stretch>
            <a:fillRect/>
          </a:stretch>
        </p:blipFill>
        <p:spPr bwMode="auto">
          <a:xfrm>
            <a:off x="762000" y="3962400"/>
            <a:ext cx="3653506" cy="1888370"/>
          </a:xfrm>
          <a:prstGeom prst="rect">
            <a:avLst/>
          </a:prstGeom>
          <a:noFill/>
          <a:ln w="9525">
            <a:noFill/>
            <a:miter lim="800000"/>
            <a:headEnd/>
            <a:tailEnd/>
          </a:ln>
          <a:effectLst/>
        </p:spPr>
      </p:pic>
      <p:sp>
        <p:nvSpPr>
          <p:cNvPr id="93191" name="Rectangle 7"/>
          <p:cNvSpPr>
            <a:spLocks noChangeArrowheads="1"/>
          </p:cNvSpPr>
          <p:nvPr/>
        </p:nvSpPr>
        <p:spPr bwMode="auto">
          <a:xfrm>
            <a:off x="228600" y="1219200"/>
            <a:ext cx="6324600" cy="4154984"/>
          </a:xfrm>
          <a:prstGeom prst="rect">
            <a:avLst/>
          </a:prstGeom>
          <a:noFill/>
          <a:ln w="9525">
            <a:noFill/>
            <a:miter lim="800000"/>
            <a:headEnd/>
            <a:tailEnd/>
          </a:ln>
          <a:effectLst/>
        </p:spPr>
        <p:txBody>
          <a:bodyPr wrap="square" anchor="ctr">
            <a:spAutoFit/>
          </a:bodyPr>
          <a:lstStyle/>
          <a:p>
            <a:pPr>
              <a:tabLst>
                <a:tab pos="-2114550" algn="l"/>
                <a:tab pos="-1771650" algn="l"/>
                <a:tab pos="-514350" algn="l"/>
              </a:tabLst>
            </a:pPr>
            <a:r>
              <a:rPr lang="en-US" sz="2800" b="1" dirty="0">
                <a:solidFill>
                  <a:srgbClr val="5B5BFF"/>
                </a:solidFill>
                <a:effectLst>
                  <a:outerShdw blurRad="38100" dist="38100" dir="2700000" algn="tl">
                    <a:srgbClr val="000000"/>
                  </a:outerShdw>
                </a:effectLst>
                <a:latin typeface="+mn-lt"/>
              </a:rPr>
              <a:t>What? Why? Who? When? How?</a:t>
            </a:r>
          </a:p>
          <a:p>
            <a:pPr>
              <a:tabLst>
                <a:tab pos="-2114550" algn="l"/>
                <a:tab pos="-1771650" algn="l"/>
                <a:tab pos="-514350" algn="l"/>
              </a:tabLst>
            </a:pPr>
            <a:endParaRPr lang="bg-BG" sz="2800" b="1" dirty="0">
              <a:solidFill>
                <a:srgbClr val="5B5BFF"/>
              </a:solidFill>
              <a:effectLst>
                <a:outerShdw blurRad="38100" dist="38100" dir="2700000" algn="tl">
                  <a:srgbClr val="000000"/>
                </a:outerShdw>
              </a:effectLst>
              <a:latin typeface="+mn-lt"/>
            </a:endParaRPr>
          </a:p>
          <a:p>
            <a:pPr>
              <a:buFont typeface="Wingdings" pitchFamily="2" charset="2"/>
              <a:buChar char="ü"/>
              <a:tabLst>
                <a:tab pos="-2114550" algn="l"/>
                <a:tab pos="-1771650" algn="l"/>
                <a:tab pos="-514350" algn="l"/>
              </a:tabLst>
            </a:pPr>
            <a:r>
              <a:rPr lang="bg-BG" sz="2000" b="1" dirty="0">
                <a:solidFill>
                  <a:srgbClr val="000099"/>
                </a:solidFill>
                <a:latin typeface="+mn-lt"/>
              </a:rPr>
              <a:t> </a:t>
            </a:r>
            <a:r>
              <a:rPr lang="en-US" sz="2000" b="1" dirty="0">
                <a:solidFill>
                  <a:schemeClr val="bg1"/>
                </a:solidFill>
                <a:latin typeface="+mn-lt"/>
              </a:rPr>
              <a:t>Give a clear answer informative</a:t>
            </a:r>
          </a:p>
          <a:p>
            <a:pPr>
              <a:buFont typeface="Wingdings" pitchFamily="2" charset="2"/>
              <a:buChar char="ü"/>
              <a:tabLst>
                <a:tab pos="-2114550" algn="l"/>
                <a:tab pos="-1771650" algn="l"/>
                <a:tab pos="-514350" algn="l"/>
              </a:tabLst>
            </a:pPr>
            <a:endParaRPr lang="en-US" sz="2000" b="1" dirty="0">
              <a:solidFill>
                <a:schemeClr val="bg1"/>
              </a:solidFill>
              <a:latin typeface="+mn-lt"/>
            </a:endParaRPr>
          </a:p>
          <a:p>
            <a:pPr>
              <a:buFont typeface="Wingdings" pitchFamily="2" charset="2"/>
              <a:buChar char="ü"/>
              <a:tabLst>
                <a:tab pos="-2114550" algn="l"/>
                <a:tab pos="-1771650" algn="l"/>
                <a:tab pos="-514350" algn="l"/>
              </a:tabLst>
            </a:pPr>
            <a:r>
              <a:rPr lang="en-US" sz="2000" b="1" dirty="0">
                <a:solidFill>
                  <a:schemeClr val="bg1"/>
                </a:solidFill>
                <a:latin typeface="+mn-lt"/>
              </a:rPr>
              <a:t>Are limited - can divert the conversation</a:t>
            </a:r>
          </a:p>
          <a:p>
            <a:pPr>
              <a:buFont typeface="Wingdings" pitchFamily="2" charset="2"/>
              <a:buChar char="ü"/>
              <a:tabLst>
                <a:tab pos="-2114550" algn="l"/>
                <a:tab pos="-1771650" algn="l"/>
                <a:tab pos="-514350" algn="l"/>
              </a:tabLst>
            </a:pPr>
            <a:endParaRPr lang="en-US" sz="2000" b="1" dirty="0">
              <a:solidFill>
                <a:schemeClr val="bg1"/>
              </a:solidFill>
              <a:latin typeface="+mn-lt"/>
            </a:endParaRPr>
          </a:p>
          <a:p>
            <a:pPr>
              <a:buFont typeface="Wingdings" pitchFamily="2" charset="2"/>
              <a:buChar char="ü"/>
              <a:tabLst>
                <a:tab pos="-2114550" algn="l"/>
                <a:tab pos="-1771650" algn="l"/>
                <a:tab pos="-514350" algn="l"/>
              </a:tabLst>
            </a:pPr>
            <a:r>
              <a:rPr lang="en-US" sz="2000" b="1" dirty="0">
                <a:solidFill>
                  <a:schemeClr val="bg1"/>
                </a:solidFill>
                <a:latin typeface="+mn-lt"/>
              </a:rPr>
              <a:t>The only way to avoid unnecessary talks</a:t>
            </a:r>
            <a:endParaRPr lang="bg-BG" sz="2000" b="1" dirty="0">
              <a:solidFill>
                <a:schemeClr val="bg1"/>
              </a:solidFill>
              <a:latin typeface="+mn-lt"/>
            </a:endParaRPr>
          </a:p>
          <a:p>
            <a:pPr>
              <a:tabLst>
                <a:tab pos="-2114550" algn="l"/>
                <a:tab pos="-1771650" algn="l"/>
                <a:tab pos="-514350" algn="l"/>
              </a:tabLst>
            </a:pPr>
            <a:endParaRPr lang="bg-BG" sz="2000" b="1" dirty="0">
              <a:latin typeface="+mn-lt"/>
            </a:endParaRPr>
          </a:p>
          <a:p>
            <a:pPr>
              <a:tabLst>
                <a:tab pos="-2114550" algn="l"/>
                <a:tab pos="-1771650" algn="l"/>
                <a:tab pos="-514350" algn="l"/>
              </a:tabLst>
            </a:pPr>
            <a:endParaRPr lang="bg-BG" sz="2000" b="1" dirty="0">
              <a:latin typeface="+mn-lt"/>
            </a:endParaRPr>
          </a:p>
          <a:p>
            <a:pPr>
              <a:tabLst>
                <a:tab pos="-2114550" algn="l"/>
                <a:tab pos="-1771650" algn="l"/>
                <a:tab pos="-514350" algn="l"/>
              </a:tabLst>
            </a:pPr>
            <a:endParaRPr lang="bg-BG" sz="2000" b="1" dirty="0">
              <a:latin typeface="+mn-lt"/>
            </a:endParaRPr>
          </a:p>
          <a:p>
            <a:pPr>
              <a:tabLst>
                <a:tab pos="-2114550" algn="l"/>
                <a:tab pos="-1771650" algn="l"/>
                <a:tab pos="-514350" algn="l"/>
              </a:tabLst>
            </a:pPr>
            <a:endParaRPr lang="bg-BG" sz="2000" b="1" dirty="0">
              <a:latin typeface="+mn-lt"/>
            </a:endParaRPr>
          </a:p>
          <a:p>
            <a:pPr>
              <a:tabLst>
                <a:tab pos="-2114550" algn="l"/>
                <a:tab pos="-1771650" algn="l"/>
                <a:tab pos="-514350" algn="l"/>
              </a:tabLst>
            </a:pPr>
            <a:r>
              <a:rPr lang="bg-BG" sz="2800" b="1" i="1" dirty="0">
                <a:latin typeface="+mn-lt"/>
              </a:rPr>
              <a:t>                                            </a:t>
            </a:r>
          </a:p>
        </p:txBody>
      </p:sp>
      <p:sp>
        <p:nvSpPr>
          <p:cNvPr id="93192" name="AutoShape 8"/>
          <p:cNvSpPr>
            <a:spLocks noChangeArrowheads="1"/>
          </p:cNvSpPr>
          <p:nvPr/>
        </p:nvSpPr>
        <p:spPr bwMode="auto">
          <a:xfrm>
            <a:off x="6781800" y="2209800"/>
            <a:ext cx="533400" cy="457200"/>
          </a:xfrm>
          <a:prstGeom prst="flowChartProcess">
            <a:avLst/>
          </a:prstGeom>
          <a:noFill/>
          <a:ln w="9525">
            <a:noFill/>
            <a:miter lim="800000"/>
            <a:headEnd/>
            <a:tailEnd/>
          </a:ln>
          <a:effectLst/>
        </p:spPr>
        <p:txBody>
          <a:bodyPr wrap="none" anchor="ctr"/>
          <a:lstStyle/>
          <a:p>
            <a:pPr algn="ctr"/>
            <a:r>
              <a:rPr lang="bg-BG" sz="2400" dirty="0">
                <a:solidFill>
                  <a:srgbClr val="884EAC"/>
                </a:solidFill>
                <a:effectLst>
                  <a:outerShdw blurRad="38100" dist="38100" dir="2700000" algn="tl">
                    <a:srgbClr val="000000"/>
                  </a:outerShdw>
                </a:effectLst>
                <a:latin typeface="Aardvark" pitchFamily="34" charset="0"/>
              </a:rPr>
              <a:t>?</a:t>
            </a:r>
          </a:p>
        </p:txBody>
      </p:sp>
      <p:sp>
        <p:nvSpPr>
          <p:cNvPr id="93193" name="AutoShape 9"/>
          <p:cNvSpPr>
            <a:spLocks noChangeArrowheads="1"/>
          </p:cNvSpPr>
          <p:nvPr/>
        </p:nvSpPr>
        <p:spPr bwMode="auto">
          <a:xfrm>
            <a:off x="6629400" y="3962400"/>
            <a:ext cx="533400" cy="457200"/>
          </a:xfrm>
          <a:prstGeom prst="flowChartProcess">
            <a:avLst/>
          </a:prstGeom>
          <a:noFill/>
          <a:ln w="9525">
            <a:noFill/>
            <a:miter lim="800000"/>
            <a:headEnd/>
            <a:tailEnd/>
          </a:ln>
          <a:effectLst/>
        </p:spPr>
        <p:txBody>
          <a:bodyPr wrap="none" anchor="ctr"/>
          <a:lstStyle/>
          <a:p>
            <a:pPr algn="ctr"/>
            <a:r>
              <a:rPr lang="bg-BG" sz="3200" dirty="0">
                <a:solidFill>
                  <a:srgbClr val="F1F616"/>
                </a:solidFill>
                <a:effectLst>
                  <a:outerShdw blurRad="38100" dist="38100" dir="2700000" algn="tl">
                    <a:srgbClr val="000000"/>
                  </a:outerShdw>
                </a:effectLst>
                <a:latin typeface="Aardvark" pitchFamily="34" charset="0"/>
              </a:rPr>
              <a:t>?</a:t>
            </a:r>
          </a:p>
        </p:txBody>
      </p:sp>
      <p:sp>
        <p:nvSpPr>
          <p:cNvPr id="93194" name="AutoShape 10"/>
          <p:cNvSpPr>
            <a:spLocks noChangeArrowheads="1"/>
          </p:cNvSpPr>
          <p:nvPr/>
        </p:nvSpPr>
        <p:spPr bwMode="auto">
          <a:xfrm>
            <a:off x="5867400" y="2667000"/>
            <a:ext cx="533400" cy="457200"/>
          </a:xfrm>
          <a:prstGeom prst="flowChartProcess">
            <a:avLst/>
          </a:prstGeom>
          <a:noFill/>
          <a:ln w="9525">
            <a:noFill/>
            <a:miter lim="800000"/>
            <a:headEnd/>
            <a:tailEnd/>
          </a:ln>
          <a:effectLst/>
        </p:spPr>
        <p:txBody>
          <a:bodyPr wrap="none" anchor="ctr"/>
          <a:lstStyle/>
          <a:p>
            <a:pPr algn="ctr"/>
            <a:r>
              <a:rPr lang="bg-BG" sz="3200" dirty="0">
                <a:effectLst>
                  <a:outerShdw blurRad="38100" dist="38100" dir="2700000" algn="tl">
                    <a:srgbClr val="000000"/>
                  </a:outerShdw>
                </a:effectLst>
                <a:latin typeface="Aardvark" pitchFamily="34" charset="0"/>
              </a:rPr>
              <a:t>?</a:t>
            </a:r>
          </a:p>
        </p:txBody>
      </p:sp>
      <p:sp>
        <p:nvSpPr>
          <p:cNvPr id="93195" name="AutoShape 11"/>
          <p:cNvSpPr>
            <a:spLocks noChangeArrowheads="1"/>
          </p:cNvSpPr>
          <p:nvPr/>
        </p:nvSpPr>
        <p:spPr bwMode="auto">
          <a:xfrm>
            <a:off x="6096000" y="2133600"/>
            <a:ext cx="533400" cy="457200"/>
          </a:xfrm>
          <a:prstGeom prst="flowChartProcess">
            <a:avLst/>
          </a:prstGeom>
          <a:noFill/>
          <a:ln w="9525">
            <a:noFill/>
            <a:miter lim="800000"/>
            <a:headEnd/>
            <a:tailEnd/>
          </a:ln>
          <a:effectLst/>
        </p:spPr>
        <p:txBody>
          <a:bodyPr wrap="none" anchor="ctr"/>
          <a:lstStyle/>
          <a:p>
            <a:pPr algn="ctr"/>
            <a:r>
              <a:rPr lang="bg-BG" sz="3200" dirty="0">
                <a:solidFill>
                  <a:srgbClr val="FF3300"/>
                </a:solidFill>
                <a:effectLst>
                  <a:outerShdw blurRad="38100" dist="38100" dir="2700000" algn="tl">
                    <a:srgbClr val="000000"/>
                  </a:outerShdw>
                </a:effectLst>
                <a:latin typeface="Aardvark" pitchFamily="34" charset="0"/>
              </a:rPr>
              <a:t>?</a:t>
            </a:r>
          </a:p>
        </p:txBody>
      </p:sp>
      <p:sp>
        <p:nvSpPr>
          <p:cNvPr id="93196" name="AutoShape 12"/>
          <p:cNvSpPr>
            <a:spLocks noChangeArrowheads="1"/>
          </p:cNvSpPr>
          <p:nvPr/>
        </p:nvSpPr>
        <p:spPr bwMode="auto">
          <a:xfrm>
            <a:off x="6324600" y="2895600"/>
            <a:ext cx="533400" cy="457200"/>
          </a:xfrm>
          <a:prstGeom prst="flowChartProcess">
            <a:avLst/>
          </a:prstGeom>
          <a:noFill/>
          <a:ln w="9525">
            <a:noFill/>
            <a:miter lim="800000"/>
            <a:headEnd/>
            <a:tailEnd/>
          </a:ln>
          <a:effectLst/>
        </p:spPr>
        <p:txBody>
          <a:bodyPr wrap="none" anchor="ctr"/>
          <a:lstStyle/>
          <a:p>
            <a:pPr algn="ctr"/>
            <a:r>
              <a:rPr lang="bg-BG" sz="3200" dirty="0">
                <a:solidFill>
                  <a:srgbClr val="00CC99"/>
                </a:solidFill>
                <a:effectLst>
                  <a:outerShdw blurRad="38100" dist="38100" dir="2700000" algn="tl">
                    <a:srgbClr val="000000"/>
                  </a:outerShdw>
                </a:effectLst>
                <a:latin typeface="Aardvark" pitchFamily="34" charset="0"/>
              </a:rPr>
              <a:t>?</a:t>
            </a:r>
          </a:p>
        </p:txBody>
      </p:sp>
      <p:sp>
        <p:nvSpPr>
          <p:cNvPr id="93197" name="AutoShape 13"/>
          <p:cNvSpPr>
            <a:spLocks noChangeArrowheads="1"/>
          </p:cNvSpPr>
          <p:nvPr/>
        </p:nvSpPr>
        <p:spPr bwMode="auto">
          <a:xfrm>
            <a:off x="6934200" y="3429000"/>
            <a:ext cx="533400" cy="457200"/>
          </a:xfrm>
          <a:prstGeom prst="flowChartProcess">
            <a:avLst/>
          </a:prstGeom>
          <a:noFill/>
          <a:ln w="9525">
            <a:noFill/>
            <a:miter lim="800000"/>
            <a:headEnd/>
            <a:tailEnd/>
          </a:ln>
          <a:effectLst/>
        </p:spPr>
        <p:txBody>
          <a:bodyPr wrap="none" anchor="ctr"/>
          <a:lstStyle/>
          <a:p>
            <a:pPr algn="ctr"/>
            <a:r>
              <a:rPr lang="bg-BG" sz="3200" dirty="0">
                <a:solidFill>
                  <a:schemeClr val="tx2"/>
                </a:solidFill>
                <a:effectLst>
                  <a:outerShdw blurRad="38100" dist="38100" dir="2700000" algn="tl">
                    <a:srgbClr val="000000"/>
                  </a:outerShdw>
                </a:effectLst>
                <a:latin typeface="Aardvark" pitchFamily="34" charset="0"/>
              </a:rPr>
              <a:t>?</a:t>
            </a:r>
          </a:p>
        </p:txBody>
      </p:sp>
      <p:sp>
        <p:nvSpPr>
          <p:cNvPr id="93198" name="AutoShape 14"/>
          <p:cNvSpPr>
            <a:spLocks noChangeArrowheads="1"/>
          </p:cNvSpPr>
          <p:nvPr/>
        </p:nvSpPr>
        <p:spPr bwMode="auto">
          <a:xfrm>
            <a:off x="6858000" y="2743200"/>
            <a:ext cx="533400" cy="457200"/>
          </a:xfrm>
          <a:prstGeom prst="flowChartProcess">
            <a:avLst/>
          </a:prstGeom>
          <a:noFill/>
          <a:ln w="9525">
            <a:noFill/>
            <a:miter lim="800000"/>
            <a:headEnd/>
            <a:tailEnd/>
          </a:ln>
          <a:effectLst/>
        </p:spPr>
        <p:txBody>
          <a:bodyPr wrap="none" anchor="ctr"/>
          <a:lstStyle/>
          <a:p>
            <a:pPr algn="ctr"/>
            <a:r>
              <a:rPr lang="bg-BG" sz="3200" dirty="0">
                <a:solidFill>
                  <a:srgbClr val="5B5BFF"/>
                </a:solidFill>
                <a:effectLst>
                  <a:outerShdw blurRad="38100" dist="38100" dir="2700000" algn="tl">
                    <a:srgbClr val="000000"/>
                  </a:outerShdw>
                </a:effectLst>
                <a:latin typeface="Aardvark" pitchFamily="34" charset="0"/>
              </a:rPr>
              <a:t>?</a:t>
            </a:r>
          </a:p>
        </p:txBody>
      </p:sp>
      <p:sp>
        <p:nvSpPr>
          <p:cNvPr id="12" name="Правоъгълник 11"/>
          <p:cNvSpPr/>
          <p:nvPr/>
        </p:nvSpPr>
        <p:spPr>
          <a:xfrm>
            <a:off x="152400" y="152400"/>
            <a:ext cx="6400800" cy="1077218"/>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3.</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GB" sz="3200" b="1" dirty="0">
                <a:solidFill>
                  <a:srgbClr val="FFFF00"/>
                </a:solidFill>
                <a:effectLst>
                  <a:outerShdw blurRad="38100" dist="38100" dir="2700000" algn="tl">
                    <a:srgbClr val="000000">
                      <a:alpha val="43137"/>
                    </a:srgbClr>
                  </a:outerShdw>
                </a:effectLst>
                <a:latin typeface="Arial Black" pitchFamily="34" charset="0"/>
              </a:rPr>
              <a:t>Psychology of the Audit Communications</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
        <p:nvSpPr>
          <p:cNvPr id="13" name="Правоъгълник 12"/>
          <p:cNvSpPr/>
          <p:nvPr/>
        </p:nvSpPr>
        <p:spPr>
          <a:xfrm>
            <a:off x="609600" y="6019800"/>
            <a:ext cx="5644494" cy="461665"/>
          </a:xfrm>
          <a:prstGeom prst="rect">
            <a:avLst/>
          </a:prstGeom>
        </p:spPr>
        <p:txBody>
          <a:bodyPr wrap="none">
            <a:spAutoFit/>
          </a:bodyPr>
          <a:lstStyle/>
          <a:p>
            <a:r>
              <a:rPr lang="en-GB" sz="2400" b="1" dirty="0">
                <a:solidFill>
                  <a:schemeClr val="bg1"/>
                </a:solidFill>
                <a:latin typeface="+mn-lt"/>
              </a:rPr>
              <a:t>Would you be pleased </a:t>
            </a:r>
            <a:r>
              <a:rPr lang="en-US" sz="2400" b="1" dirty="0">
                <a:solidFill>
                  <a:schemeClr val="bg1"/>
                </a:solidFill>
                <a:latin typeface="+mn-lt"/>
              </a:rPr>
              <a:t>to </a:t>
            </a:r>
            <a:r>
              <a:rPr lang="en-GB" sz="2400" b="1" dirty="0">
                <a:solidFill>
                  <a:schemeClr val="bg1"/>
                </a:solidFill>
                <a:latin typeface="+mn-lt"/>
              </a:rPr>
              <a:t>present ...?</a:t>
            </a:r>
            <a:endParaRPr lang="bg-BG" sz="2400" b="1" dirty="0">
              <a:solidFill>
                <a:schemeClr val="bg1"/>
              </a:solidFill>
              <a:latin typeface="+mn-lt"/>
            </a:endParaRPr>
          </a:p>
        </p:txBody>
      </p:sp>
      <p:sp>
        <p:nvSpPr>
          <p:cNvPr id="14" name="Правоъгълник 13"/>
          <p:cNvSpPr/>
          <p:nvPr/>
        </p:nvSpPr>
        <p:spPr>
          <a:xfrm>
            <a:off x="4724400" y="4953000"/>
            <a:ext cx="1718740" cy="461665"/>
          </a:xfrm>
          <a:prstGeom prst="rect">
            <a:avLst/>
          </a:prstGeom>
        </p:spPr>
        <p:txBody>
          <a:bodyPr wrap="none">
            <a:spAutoFit/>
          </a:bodyPr>
          <a:lstStyle/>
          <a:p>
            <a:r>
              <a:rPr lang="en-GB" sz="2400" b="1" dirty="0">
                <a:solidFill>
                  <a:schemeClr val="bg1"/>
                </a:solidFill>
                <a:latin typeface="+mn-lt"/>
              </a:rPr>
              <a:t>Show me! </a:t>
            </a:r>
            <a:endParaRPr lang="bg-BG" sz="2400" b="1" dirty="0">
              <a:solidFill>
                <a:schemeClr val="bg1"/>
              </a:solidFill>
              <a:latin typeface="+mn-l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8" name="Picture 6"/>
          <p:cNvPicPr>
            <a:picLocks noChangeAspect="1" noChangeArrowheads="1"/>
          </p:cNvPicPr>
          <p:nvPr/>
        </p:nvPicPr>
        <p:blipFill>
          <a:blip r:embed="rId3" cstate="print"/>
          <a:srcRect/>
          <a:stretch>
            <a:fillRect/>
          </a:stretch>
        </p:blipFill>
        <p:spPr bwMode="auto">
          <a:xfrm>
            <a:off x="7239000" y="152400"/>
            <a:ext cx="1686919" cy="1368426"/>
          </a:xfrm>
          <a:prstGeom prst="rect">
            <a:avLst/>
          </a:prstGeom>
          <a:noFill/>
          <a:ln w="9525">
            <a:noFill/>
            <a:miter lim="800000"/>
            <a:headEnd/>
            <a:tailEnd/>
          </a:ln>
          <a:effectLst/>
        </p:spPr>
      </p:pic>
      <p:sp>
        <p:nvSpPr>
          <p:cNvPr id="95241" name="Rectangle 9"/>
          <p:cNvSpPr>
            <a:spLocks noChangeArrowheads="1"/>
          </p:cNvSpPr>
          <p:nvPr/>
        </p:nvSpPr>
        <p:spPr bwMode="auto">
          <a:xfrm>
            <a:off x="76200" y="2331423"/>
            <a:ext cx="8001000" cy="2862322"/>
          </a:xfrm>
          <a:prstGeom prst="rect">
            <a:avLst/>
          </a:prstGeom>
          <a:noFill/>
          <a:ln w="9525">
            <a:noFill/>
            <a:miter lim="800000"/>
            <a:headEnd/>
            <a:tailEnd/>
          </a:ln>
          <a:effectLst/>
        </p:spPr>
        <p:txBody>
          <a:bodyPr wrap="square" anchor="ctr">
            <a:spAutoFit/>
          </a:bodyPr>
          <a:lstStyle/>
          <a:p>
            <a:pPr>
              <a:buFontTx/>
              <a:buBlip>
                <a:blip r:embed="rId4"/>
              </a:buBlip>
              <a:tabLst>
                <a:tab pos="-2114550" algn="l"/>
                <a:tab pos="-1771650" algn="l"/>
                <a:tab pos="-514350" algn="l"/>
              </a:tabLst>
            </a:pPr>
            <a:r>
              <a:rPr lang="bg-BG" sz="2000" dirty="0">
                <a:solidFill>
                  <a:schemeClr val="bg1"/>
                </a:solidFill>
                <a:latin typeface="+mn-lt"/>
              </a:rPr>
              <a:t> </a:t>
            </a:r>
            <a:r>
              <a:rPr lang="en-US" sz="2000" b="1" dirty="0">
                <a:solidFill>
                  <a:schemeClr val="bg1"/>
                </a:solidFill>
                <a:latin typeface="+mn-lt"/>
              </a:rPr>
              <a:t>Closed questions &gt;&gt; answer: Yes / No</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Direct questions &gt;&gt; answer: a few words</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Designed to give very specific information</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Disadvantages:</a:t>
            </a:r>
          </a:p>
          <a:p>
            <a:pPr>
              <a:tabLst>
                <a:tab pos="-2114550" algn="l"/>
                <a:tab pos="-1771650" algn="l"/>
                <a:tab pos="-514350" algn="l"/>
              </a:tabLst>
            </a:pPr>
            <a:r>
              <a:rPr lang="en-US" sz="2000" dirty="0">
                <a:solidFill>
                  <a:schemeClr val="bg1"/>
                </a:solidFill>
                <a:latin typeface="+mn-lt"/>
              </a:rPr>
              <a:t>    - do not carry a lot of information;</a:t>
            </a:r>
          </a:p>
          <a:p>
            <a:pPr>
              <a:tabLst>
                <a:tab pos="-2114550" algn="l"/>
                <a:tab pos="-1771650" algn="l"/>
                <a:tab pos="-514350" algn="l"/>
              </a:tabLst>
            </a:pPr>
            <a:r>
              <a:rPr lang="en-US" sz="2000" dirty="0">
                <a:solidFill>
                  <a:schemeClr val="bg1"/>
                </a:solidFill>
                <a:latin typeface="+mn-lt"/>
              </a:rPr>
              <a:t>    - if used too often give the impression of cross-examination.</a:t>
            </a:r>
            <a:endParaRPr lang="bg-BG" sz="2000" dirty="0">
              <a:solidFill>
                <a:schemeClr val="bg1"/>
              </a:solidFill>
              <a:latin typeface="+mn-lt"/>
            </a:endParaRPr>
          </a:p>
        </p:txBody>
      </p:sp>
      <p:pic>
        <p:nvPicPr>
          <p:cNvPr id="95242" name="Picture 10"/>
          <p:cNvPicPr>
            <a:picLocks noChangeAspect="1" noChangeArrowheads="1"/>
          </p:cNvPicPr>
          <p:nvPr/>
        </p:nvPicPr>
        <p:blipFill>
          <a:blip r:embed="rId5" cstate="print"/>
          <a:srcRect/>
          <a:stretch>
            <a:fillRect/>
          </a:stretch>
        </p:blipFill>
        <p:spPr bwMode="auto">
          <a:xfrm>
            <a:off x="5181600" y="2286000"/>
            <a:ext cx="3200400" cy="2263775"/>
          </a:xfrm>
          <a:prstGeom prst="rect">
            <a:avLst/>
          </a:prstGeom>
          <a:noFill/>
          <a:ln w="9525">
            <a:noFill/>
            <a:miter lim="800000"/>
            <a:headEnd/>
            <a:tailEnd/>
          </a:ln>
          <a:effectLst/>
        </p:spPr>
      </p:pic>
      <p:sp>
        <p:nvSpPr>
          <p:cNvPr id="5" name="Правоъгълник 4"/>
          <p:cNvSpPr/>
          <p:nvPr/>
        </p:nvSpPr>
        <p:spPr>
          <a:xfrm>
            <a:off x="152400" y="152400"/>
            <a:ext cx="6400800" cy="1077218"/>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3.</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GB" sz="3200" b="1" dirty="0">
                <a:solidFill>
                  <a:srgbClr val="FFFF00"/>
                </a:solidFill>
                <a:effectLst>
                  <a:outerShdw blurRad="38100" dist="38100" dir="2700000" algn="tl">
                    <a:srgbClr val="000000">
                      <a:alpha val="43137"/>
                    </a:srgbClr>
                  </a:outerShdw>
                </a:effectLst>
                <a:latin typeface="Arial Black" pitchFamily="34" charset="0"/>
              </a:rPr>
              <a:t>Psychology of the Audit Communications</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
        <p:nvSpPr>
          <p:cNvPr id="6" name="Правоъгълник 5"/>
          <p:cNvSpPr/>
          <p:nvPr/>
        </p:nvSpPr>
        <p:spPr>
          <a:xfrm>
            <a:off x="228600" y="1447800"/>
            <a:ext cx="2720617" cy="461665"/>
          </a:xfrm>
          <a:prstGeom prst="rect">
            <a:avLst/>
          </a:prstGeom>
        </p:spPr>
        <p:txBody>
          <a:bodyPr wrap="none">
            <a:spAutoFit/>
          </a:bodyPr>
          <a:lstStyle/>
          <a:p>
            <a:r>
              <a:rPr lang="en-GB" sz="2400" b="1" dirty="0">
                <a:solidFill>
                  <a:srgbClr val="000099"/>
                </a:solidFill>
                <a:latin typeface="+mn-lt"/>
              </a:rPr>
              <a:t>Closed questions</a:t>
            </a:r>
            <a:endParaRPr lang="bg-BG" sz="2400" b="1" dirty="0">
              <a:solidFill>
                <a:srgbClr val="000099"/>
              </a:solidFill>
              <a:latin typeface="+mn-l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5" name="Picture 5"/>
          <p:cNvPicPr>
            <a:picLocks noChangeAspect="1" noChangeArrowheads="1"/>
          </p:cNvPicPr>
          <p:nvPr/>
        </p:nvPicPr>
        <p:blipFill>
          <a:blip r:embed="rId3" cstate="print"/>
          <a:srcRect/>
          <a:stretch>
            <a:fillRect/>
          </a:stretch>
        </p:blipFill>
        <p:spPr bwMode="auto">
          <a:xfrm>
            <a:off x="6705600" y="152400"/>
            <a:ext cx="1981200" cy="1981200"/>
          </a:xfrm>
          <a:prstGeom prst="rect">
            <a:avLst/>
          </a:prstGeom>
          <a:noFill/>
          <a:ln w="9525">
            <a:noFill/>
            <a:miter lim="800000"/>
            <a:headEnd/>
            <a:tailEnd/>
          </a:ln>
          <a:effectLst/>
        </p:spPr>
      </p:pic>
      <p:pic>
        <p:nvPicPr>
          <p:cNvPr id="97286" name="Picture 6"/>
          <p:cNvPicPr>
            <a:picLocks noChangeAspect="1" noChangeArrowheads="1"/>
          </p:cNvPicPr>
          <p:nvPr/>
        </p:nvPicPr>
        <p:blipFill>
          <a:blip r:embed="rId4" cstate="print"/>
          <a:srcRect/>
          <a:stretch>
            <a:fillRect/>
          </a:stretch>
        </p:blipFill>
        <p:spPr bwMode="auto">
          <a:xfrm>
            <a:off x="3810000" y="5715000"/>
            <a:ext cx="1295400" cy="920750"/>
          </a:xfrm>
          <a:prstGeom prst="rect">
            <a:avLst/>
          </a:prstGeom>
          <a:noFill/>
          <a:ln w="9525">
            <a:noFill/>
            <a:miter lim="800000"/>
            <a:headEnd/>
            <a:tailEnd/>
          </a:ln>
          <a:effectLst/>
        </p:spPr>
      </p:pic>
      <p:sp>
        <p:nvSpPr>
          <p:cNvPr id="97287" name="Rectangle 7"/>
          <p:cNvSpPr>
            <a:spLocks noChangeArrowheads="1"/>
          </p:cNvSpPr>
          <p:nvPr/>
        </p:nvSpPr>
        <p:spPr bwMode="auto">
          <a:xfrm>
            <a:off x="152400" y="2271782"/>
            <a:ext cx="8991600" cy="3170099"/>
          </a:xfrm>
          <a:prstGeom prst="rect">
            <a:avLst/>
          </a:prstGeom>
          <a:noFill/>
          <a:ln w="9525">
            <a:noFill/>
            <a:miter lim="800000"/>
            <a:headEnd/>
            <a:tailEnd/>
          </a:ln>
          <a:effectLst/>
        </p:spPr>
        <p:txBody>
          <a:bodyPr wrap="square" anchor="ctr">
            <a:spAutoFit/>
          </a:bodyPr>
          <a:lstStyle/>
          <a:p>
            <a:pPr>
              <a:buFontTx/>
              <a:buBlip>
                <a:blip r:embed="rId5"/>
              </a:buBlip>
              <a:tabLst>
                <a:tab pos="-2114550" algn="l"/>
                <a:tab pos="-1771650" algn="l"/>
                <a:tab pos="-514350" algn="l"/>
              </a:tabLst>
            </a:pPr>
            <a:r>
              <a:rPr lang="bg-BG" sz="2000" dirty="0">
                <a:solidFill>
                  <a:schemeClr val="bg1"/>
                </a:solidFill>
                <a:latin typeface="+mn-lt"/>
              </a:rPr>
              <a:t> </a:t>
            </a:r>
            <a:r>
              <a:rPr lang="en-US" sz="2000" b="1" dirty="0">
                <a:solidFill>
                  <a:schemeClr val="bg1"/>
                </a:solidFill>
                <a:latin typeface="+mn-lt"/>
              </a:rPr>
              <a:t>They are designed to obtain complete and accurate information and </a:t>
            </a:r>
          </a:p>
          <a:p>
            <a:pPr>
              <a:tabLst>
                <a:tab pos="-2114550" algn="l"/>
                <a:tab pos="-1771650" algn="l"/>
                <a:tab pos="-514350" algn="l"/>
              </a:tabLst>
            </a:pPr>
            <a:r>
              <a:rPr lang="en-US" sz="2000" b="1" dirty="0">
                <a:solidFill>
                  <a:schemeClr val="bg1"/>
                </a:solidFill>
                <a:latin typeface="+mn-lt"/>
              </a:rPr>
              <a:t>    remove misunderstandings.</a:t>
            </a:r>
          </a:p>
          <a:p>
            <a:pPr>
              <a:buFontTx/>
              <a:buBlip>
                <a:blip r:embed="rId5"/>
              </a:buBlip>
              <a:tabLst>
                <a:tab pos="-2114550" algn="l"/>
                <a:tab pos="-1771650" algn="l"/>
                <a:tab pos="-514350" algn="l"/>
              </a:tabLst>
            </a:pPr>
            <a:endParaRPr lang="en-US" sz="2000" b="1" dirty="0">
              <a:solidFill>
                <a:schemeClr val="bg1"/>
              </a:solidFill>
              <a:latin typeface="+mn-lt"/>
            </a:endParaRPr>
          </a:p>
          <a:p>
            <a:pPr>
              <a:buFontTx/>
              <a:buBlip>
                <a:blip r:embed="rId5"/>
              </a:buBlip>
              <a:tabLst>
                <a:tab pos="-2114550" algn="l"/>
                <a:tab pos="-1771650" algn="l"/>
                <a:tab pos="-514350" algn="l"/>
              </a:tabLst>
            </a:pPr>
            <a:r>
              <a:rPr lang="en-US" sz="2000" b="1" dirty="0">
                <a:solidFill>
                  <a:schemeClr val="bg1"/>
                </a:solidFill>
                <a:latin typeface="+mn-lt"/>
              </a:rPr>
              <a:t> Allow you to get a comprehensive picture.</a:t>
            </a:r>
          </a:p>
          <a:p>
            <a:pPr>
              <a:buFontTx/>
              <a:buBlip>
                <a:blip r:embed="rId5"/>
              </a:buBlip>
              <a:tabLst>
                <a:tab pos="-2114550" algn="l"/>
                <a:tab pos="-1771650" algn="l"/>
                <a:tab pos="-514350" algn="l"/>
              </a:tabLst>
            </a:pPr>
            <a:endParaRPr lang="bg-BG" sz="2000" b="1" dirty="0">
              <a:solidFill>
                <a:schemeClr val="bg1"/>
              </a:solidFill>
              <a:latin typeface="+mn-lt"/>
            </a:endParaRPr>
          </a:p>
          <a:p>
            <a:pPr>
              <a:buFontTx/>
              <a:buBlip>
                <a:blip r:embed="rId5"/>
              </a:buBlip>
              <a:tabLst>
                <a:tab pos="-2114550" algn="l"/>
                <a:tab pos="-1771650" algn="l"/>
                <a:tab pos="-514350" algn="l"/>
              </a:tabLst>
            </a:pPr>
            <a:r>
              <a:rPr lang="bg-BG" sz="2000" b="1" dirty="0">
                <a:solidFill>
                  <a:schemeClr val="bg1"/>
                </a:solidFill>
                <a:latin typeface="+mn-lt"/>
              </a:rPr>
              <a:t> </a:t>
            </a:r>
            <a:r>
              <a:rPr lang="en-US" sz="2000" b="1" dirty="0">
                <a:solidFill>
                  <a:schemeClr val="bg1"/>
                </a:solidFill>
                <a:latin typeface="+mn-lt"/>
              </a:rPr>
              <a:t>Disadvantages: </a:t>
            </a:r>
            <a:endParaRPr lang="bg-BG" sz="2000" b="1" dirty="0">
              <a:solidFill>
                <a:schemeClr val="bg1"/>
              </a:solidFill>
              <a:latin typeface="+mn-lt"/>
            </a:endParaRPr>
          </a:p>
          <a:p>
            <a:pPr>
              <a:tabLst>
                <a:tab pos="-2114550" algn="l"/>
                <a:tab pos="-1771650" algn="l"/>
                <a:tab pos="-514350" algn="l"/>
              </a:tabLst>
            </a:pPr>
            <a:r>
              <a:rPr lang="bg-BG" sz="2000" dirty="0">
                <a:solidFill>
                  <a:schemeClr val="bg1"/>
                </a:solidFill>
                <a:latin typeface="+mn-lt"/>
              </a:rPr>
              <a:t>   - </a:t>
            </a:r>
            <a:r>
              <a:rPr lang="en-US" sz="2000" dirty="0">
                <a:solidFill>
                  <a:schemeClr val="bg1"/>
                </a:solidFill>
                <a:latin typeface="+mn-lt"/>
              </a:rPr>
              <a:t>if used too often give the impression that you are not listening to </a:t>
            </a:r>
            <a:endParaRPr lang="bg-BG" sz="2000" dirty="0">
              <a:solidFill>
                <a:schemeClr val="bg1"/>
              </a:solidFill>
              <a:latin typeface="+mn-lt"/>
            </a:endParaRPr>
          </a:p>
          <a:p>
            <a:pPr>
              <a:tabLst>
                <a:tab pos="-2114550" algn="l"/>
                <a:tab pos="-1771650" algn="l"/>
                <a:tab pos="-514350" algn="l"/>
              </a:tabLst>
            </a:pPr>
            <a:r>
              <a:rPr lang="bg-BG" sz="2000" dirty="0">
                <a:solidFill>
                  <a:schemeClr val="bg1"/>
                </a:solidFill>
                <a:latin typeface="+mn-lt"/>
              </a:rPr>
              <a:t>     </a:t>
            </a:r>
            <a:r>
              <a:rPr lang="en-US" sz="2000" dirty="0">
                <a:solidFill>
                  <a:schemeClr val="bg1"/>
                </a:solidFill>
                <a:latin typeface="+mn-lt"/>
              </a:rPr>
              <a:t>your interlocutor;</a:t>
            </a:r>
          </a:p>
          <a:p>
            <a:pPr>
              <a:tabLst>
                <a:tab pos="-2114550" algn="l"/>
                <a:tab pos="-1771650" algn="l"/>
                <a:tab pos="-514350" algn="l"/>
              </a:tabLst>
            </a:pPr>
            <a:r>
              <a:rPr lang="en-US" sz="2000" dirty="0">
                <a:solidFill>
                  <a:schemeClr val="bg1"/>
                </a:solidFill>
                <a:latin typeface="+mn-lt"/>
              </a:rPr>
              <a:t>    - take some time;</a:t>
            </a:r>
          </a:p>
          <a:p>
            <a:pPr>
              <a:tabLst>
                <a:tab pos="-2114550" algn="l"/>
                <a:tab pos="-1771650" algn="l"/>
                <a:tab pos="-514350" algn="l"/>
              </a:tabLst>
            </a:pPr>
            <a:r>
              <a:rPr lang="en-US" sz="2000" dirty="0">
                <a:solidFill>
                  <a:schemeClr val="bg1"/>
                </a:solidFill>
                <a:latin typeface="+mn-lt"/>
              </a:rPr>
              <a:t>    - If you are not ready to listen to his interlocutor, do not ask</a:t>
            </a:r>
            <a:r>
              <a:rPr lang="bg-BG" sz="2000" dirty="0">
                <a:solidFill>
                  <a:schemeClr val="bg1"/>
                </a:solidFill>
                <a:latin typeface="+mn-lt"/>
              </a:rPr>
              <a:t> </a:t>
            </a:r>
            <a:r>
              <a:rPr lang="en-US" sz="2000" dirty="0">
                <a:solidFill>
                  <a:schemeClr val="bg1"/>
                </a:solidFill>
                <a:latin typeface="+mn-lt"/>
              </a:rPr>
              <a:t>him!</a:t>
            </a:r>
            <a:endParaRPr lang="bg-BG" sz="2000" dirty="0">
              <a:solidFill>
                <a:schemeClr val="bg1"/>
              </a:solidFill>
              <a:latin typeface="+mn-lt"/>
            </a:endParaRPr>
          </a:p>
        </p:txBody>
      </p:sp>
      <p:sp>
        <p:nvSpPr>
          <p:cNvPr id="5" name="Правоъгълник 4"/>
          <p:cNvSpPr/>
          <p:nvPr/>
        </p:nvSpPr>
        <p:spPr>
          <a:xfrm>
            <a:off x="152400" y="152400"/>
            <a:ext cx="6400800" cy="1077218"/>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3.</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GB" sz="3200" b="1" dirty="0">
                <a:solidFill>
                  <a:srgbClr val="FFFF00"/>
                </a:solidFill>
                <a:effectLst>
                  <a:outerShdw blurRad="38100" dist="38100" dir="2700000" algn="tl">
                    <a:srgbClr val="000000">
                      <a:alpha val="43137"/>
                    </a:srgbClr>
                  </a:outerShdw>
                </a:effectLst>
                <a:latin typeface="Arial Black" pitchFamily="34" charset="0"/>
              </a:rPr>
              <a:t>Psychology of the Audit Communications</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
        <p:nvSpPr>
          <p:cNvPr id="6" name="Правоъгълник 5"/>
          <p:cNvSpPr/>
          <p:nvPr/>
        </p:nvSpPr>
        <p:spPr>
          <a:xfrm>
            <a:off x="228600" y="1447800"/>
            <a:ext cx="2517036" cy="461665"/>
          </a:xfrm>
          <a:prstGeom prst="rect">
            <a:avLst/>
          </a:prstGeom>
        </p:spPr>
        <p:txBody>
          <a:bodyPr wrap="none">
            <a:spAutoFit/>
          </a:bodyPr>
          <a:lstStyle/>
          <a:p>
            <a:r>
              <a:rPr lang="en-GB" sz="2400" b="1" dirty="0">
                <a:solidFill>
                  <a:srgbClr val="000099"/>
                </a:solidFill>
                <a:latin typeface="+mn-lt"/>
              </a:rPr>
              <a:t>Open questions</a:t>
            </a:r>
            <a:endParaRPr lang="bg-BG" sz="2400" b="1" dirty="0">
              <a:solidFill>
                <a:srgbClr val="000099"/>
              </a:solidFill>
              <a:latin typeface="+mn-l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5" name="Picture 7" descr="MC900437825[1]"/>
          <p:cNvPicPr>
            <a:picLocks noChangeAspect="1" noChangeArrowheads="1"/>
          </p:cNvPicPr>
          <p:nvPr/>
        </p:nvPicPr>
        <p:blipFill>
          <a:blip r:embed="rId3" cstate="print"/>
          <a:srcRect/>
          <a:stretch>
            <a:fillRect/>
          </a:stretch>
        </p:blipFill>
        <p:spPr bwMode="auto">
          <a:xfrm>
            <a:off x="5486400" y="4114800"/>
            <a:ext cx="1905000" cy="1905000"/>
          </a:xfrm>
          <a:prstGeom prst="rect">
            <a:avLst/>
          </a:prstGeom>
          <a:noFill/>
        </p:spPr>
      </p:pic>
      <p:pic>
        <p:nvPicPr>
          <p:cNvPr id="99336" name="Picture 8"/>
          <p:cNvPicPr>
            <a:picLocks noChangeAspect="1" noChangeArrowheads="1"/>
          </p:cNvPicPr>
          <p:nvPr/>
        </p:nvPicPr>
        <p:blipFill>
          <a:blip r:embed="rId4" cstate="print"/>
          <a:srcRect/>
          <a:stretch>
            <a:fillRect/>
          </a:stretch>
        </p:blipFill>
        <p:spPr bwMode="auto">
          <a:xfrm>
            <a:off x="1371600" y="4572000"/>
            <a:ext cx="1371600" cy="1371600"/>
          </a:xfrm>
          <a:prstGeom prst="rect">
            <a:avLst/>
          </a:prstGeom>
          <a:noFill/>
          <a:ln w="9525">
            <a:noFill/>
            <a:miter lim="800000"/>
            <a:headEnd/>
            <a:tailEnd/>
          </a:ln>
          <a:effectLst/>
        </p:spPr>
      </p:pic>
      <p:sp>
        <p:nvSpPr>
          <p:cNvPr id="99337" name="Rectangle 9"/>
          <p:cNvSpPr>
            <a:spLocks noChangeArrowheads="1"/>
          </p:cNvSpPr>
          <p:nvPr/>
        </p:nvSpPr>
        <p:spPr bwMode="auto">
          <a:xfrm>
            <a:off x="0" y="1526976"/>
            <a:ext cx="4648200" cy="2862322"/>
          </a:xfrm>
          <a:prstGeom prst="rect">
            <a:avLst/>
          </a:prstGeom>
          <a:noFill/>
          <a:ln w="9525">
            <a:noFill/>
            <a:miter lim="800000"/>
            <a:headEnd/>
            <a:tailEnd/>
          </a:ln>
          <a:effectLst/>
        </p:spPr>
        <p:txBody>
          <a:bodyPr wrap="square" anchor="ctr">
            <a:spAutoFit/>
          </a:bodyPr>
          <a:lstStyle/>
          <a:p>
            <a:pPr>
              <a:buFontTx/>
              <a:buBlip>
                <a:blip r:embed="rId5"/>
              </a:buBlip>
              <a:tabLst>
                <a:tab pos="-2114550" algn="l"/>
                <a:tab pos="-1771650" algn="l"/>
                <a:tab pos="-514350" algn="l"/>
              </a:tabLst>
            </a:pPr>
            <a:r>
              <a:rPr lang="bg-BG" sz="2000" dirty="0">
                <a:solidFill>
                  <a:schemeClr val="bg1"/>
                </a:solidFill>
                <a:latin typeface="+mn-lt"/>
              </a:rPr>
              <a:t> </a:t>
            </a:r>
            <a:r>
              <a:rPr lang="en-US" sz="2000" b="1" dirty="0">
                <a:solidFill>
                  <a:schemeClr val="bg1"/>
                </a:solidFill>
                <a:latin typeface="+mn-lt"/>
              </a:rPr>
              <a:t>Create an adequate atmosphere</a:t>
            </a:r>
          </a:p>
          <a:p>
            <a:pPr>
              <a:buFontTx/>
              <a:buBlip>
                <a:blip r:embed="rId5"/>
              </a:buBlip>
              <a:tabLst>
                <a:tab pos="-2114550" algn="l"/>
                <a:tab pos="-1771650" algn="l"/>
                <a:tab pos="-514350" algn="l"/>
              </a:tabLst>
            </a:pPr>
            <a:endParaRPr lang="en-US" sz="2000" b="1" dirty="0">
              <a:solidFill>
                <a:schemeClr val="bg1"/>
              </a:solidFill>
              <a:latin typeface="+mn-lt"/>
            </a:endParaRPr>
          </a:p>
          <a:p>
            <a:pPr>
              <a:buFontTx/>
              <a:buBlip>
                <a:blip r:embed="rId5"/>
              </a:buBlip>
              <a:tabLst>
                <a:tab pos="-2114550" algn="l"/>
                <a:tab pos="-1771650" algn="l"/>
                <a:tab pos="-514350" algn="l"/>
              </a:tabLst>
            </a:pPr>
            <a:r>
              <a:rPr lang="en-US" sz="2000" b="1" dirty="0">
                <a:solidFill>
                  <a:schemeClr val="bg1"/>
                </a:solidFill>
                <a:latin typeface="+mn-lt"/>
              </a:rPr>
              <a:t> Remove the tension</a:t>
            </a:r>
          </a:p>
          <a:p>
            <a:pPr>
              <a:buFontTx/>
              <a:buBlip>
                <a:blip r:embed="rId5"/>
              </a:buBlip>
              <a:tabLst>
                <a:tab pos="-2114550" algn="l"/>
                <a:tab pos="-1771650" algn="l"/>
                <a:tab pos="-514350" algn="l"/>
              </a:tabLst>
            </a:pPr>
            <a:endParaRPr lang="en-US" sz="2000" b="1" dirty="0">
              <a:solidFill>
                <a:schemeClr val="bg1"/>
              </a:solidFill>
              <a:latin typeface="+mn-lt"/>
            </a:endParaRPr>
          </a:p>
          <a:p>
            <a:pPr>
              <a:buFontTx/>
              <a:buBlip>
                <a:blip r:embed="rId5"/>
              </a:buBlip>
              <a:tabLst>
                <a:tab pos="-2114550" algn="l"/>
                <a:tab pos="-1771650" algn="l"/>
                <a:tab pos="-514350" algn="l"/>
              </a:tabLst>
            </a:pPr>
            <a:r>
              <a:rPr lang="en-US" sz="2000" b="1" dirty="0">
                <a:solidFill>
                  <a:schemeClr val="bg1"/>
                </a:solidFill>
                <a:latin typeface="+mn-lt"/>
              </a:rPr>
              <a:t> Formulate your questions properly</a:t>
            </a:r>
          </a:p>
          <a:p>
            <a:pPr>
              <a:buFontTx/>
              <a:buBlip>
                <a:blip r:embed="rId5"/>
              </a:buBlip>
              <a:tabLst>
                <a:tab pos="-2114550" algn="l"/>
                <a:tab pos="-1771650" algn="l"/>
                <a:tab pos="-514350" algn="l"/>
              </a:tabLst>
            </a:pPr>
            <a:endParaRPr lang="en-US" sz="2000" b="1" dirty="0">
              <a:solidFill>
                <a:schemeClr val="bg1"/>
              </a:solidFill>
              <a:latin typeface="+mn-lt"/>
            </a:endParaRPr>
          </a:p>
          <a:p>
            <a:pPr>
              <a:buFontTx/>
              <a:buBlip>
                <a:blip r:embed="rId5"/>
              </a:buBlip>
              <a:tabLst>
                <a:tab pos="-2114550" algn="l"/>
                <a:tab pos="-1771650" algn="l"/>
                <a:tab pos="-514350" algn="l"/>
              </a:tabLst>
            </a:pPr>
            <a:r>
              <a:rPr lang="en-US" sz="2000" b="1" dirty="0">
                <a:solidFill>
                  <a:schemeClr val="bg1"/>
                </a:solidFill>
                <a:latin typeface="+mn-lt"/>
              </a:rPr>
              <a:t> Use open questions and skimp </a:t>
            </a:r>
          </a:p>
          <a:p>
            <a:pPr>
              <a:tabLst>
                <a:tab pos="-2114550" algn="l"/>
                <a:tab pos="-1771650" algn="l"/>
                <a:tab pos="-514350" algn="l"/>
              </a:tabLst>
            </a:pPr>
            <a:r>
              <a:rPr lang="en-US" sz="2000" b="1" dirty="0">
                <a:solidFill>
                  <a:schemeClr val="bg1"/>
                </a:solidFill>
                <a:latin typeface="+mn-lt"/>
              </a:rPr>
              <a:t>   closed questions</a:t>
            </a:r>
            <a:endParaRPr lang="bg-BG" sz="2000" b="1" dirty="0">
              <a:solidFill>
                <a:schemeClr val="bg1"/>
              </a:solidFill>
              <a:latin typeface="+mn-lt"/>
            </a:endParaRPr>
          </a:p>
          <a:p>
            <a:pPr>
              <a:tabLst>
                <a:tab pos="-2114550" algn="l"/>
                <a:tab pos="-1771650" algn="l"/>
                <a:tab pos="-514350" algn="l"/>
              </a:tabLst>
            </a:pPr>
            <a:endParaRPr lang="bg-BG" sz="2000" b="1" dirty="0">
              <a:solidFill>
                <a:schemeClr val="bg1"/>
              </a:solidFill>
              <a:latin typeface="+mn-lt"/>
            </a:endParaRPr>
          </a:p>
        </p:txBody>
      </p:sp>
      <p:sp>
        <p:nvSpPr>
          <p:cNvPr id="99338" name="Rectangle 10"/>
          <p:cNvSpPr>
            <a:spLocks noChangeArrowheads="1"/>
          </p:cNvSpPr>
          <p:nvPr/>
        </p:nvSpPr>
        <p:spPr bwMode="auto">
          <a:xfrm>
            <a:off x="4648200" y="1560445"/>
            <a:ext cx="4267200" cy="2246769"/>
          </a:xfrm>
          <a:prstGeom prst="rect">
            <a:avLst/>
          </a:prstGeom>
          <a:noFill/>
          <a:ln w="9525">
            <a:noFill/>
            <a:miter lim="800000"/>
            <a:headEnd/>
            <a:tailEnd/>
          </a:ln>
          <a:effectLst/>
        </p:spPr>
        <p:txBody>
          <a:bodyPr wrap="square" anchor="ctr">
            <a:spAutoFit/>
          </a:bodyPr>
          <a:lstStyle/>
          <a:p>
            <a:pPr>
              <a:buFontTx/>
              <a:buBlip>
                <a:blip r:embed="rId5"/>
              </a:buBlip>
              <a:tabLst>
                <a:tab pos="-2114550" algn="l"/>
                <a:tab pos="-1771650" algn="l"/>
                <a:tab pos="-514350" algn="l"/>
              </a:tabLst>
            </a:pPr>
            <a:r>
              <a:rPr lang="bg-BG" sz="2000" dirty="0">
                <a:solidFill>
                  <a:schemeClr val="bg1"/>
                </a:solidFill>
                <a:latin typeface="+mn-lt"/>
              </a:rPr>
              <a:t> </a:t>
            </a:r>
            <a:r>
              <a:rPr lang="en-US" sz="2000" b="1" dirty="0">
                <a:solidFill>
                  <a:schemeClr val="bg1"/>
                </a:solidFill>
                <a:latin typeface="+mn-lt"/>
              </a:rPr>
              <a:t>Ask clarifying questions</a:t>
            </a:r>
          </a:p>
          <a:p>
            <a:pPr>
              <a:buFontTx/>
              <a:buBlip>
                <a:blip r:embed="rId5"/>
              </a:buBlip>
              <a:tabLst>
                <a:tab pos="-2114550" algn="l"/>
                <a:tab pos="-1771650" algn="l"/>
                <a:tab pos="-514350" algn="l"/>
              </a:tabLst>
            </a:pPr>
            <a:endParaRPr lang="en-US" sz="2000" b="1" dirty="0">
              <a:solidFill>
                <a:schemeClr val="bg1"/>
              </a:solidFill>
              <a:latin typeface="+mn-lt"/>
            </a:endParaRPr>
          </a:p>
          <a:p>
            <a:pPr>
              <a:buFontTx/>
              <a:buBlip>
                <a:blip r:embed="rId5"/>
              </a:buBlip>
              <a:tabLst>
                <a:tab pos="-2114550" algn="l"/>
                <a:tab pos="-1771650" algn="l"/>
                <a:tab pos="-514350" algn="l"/>
              </a:tabLst>
            </a:pPr>
            <a:r>
              <a:rPr lang="en-US" sz="2000" b="1" dirty="0">
                <a:solidFill>
                  <a:schemeClr val="bg1"/>
                </a:solidFill>
                <a:latin typeface="+mn-lt"/>
              </a:rPr>
              <a:t> Avoid leading questions</a:t>
            </a:r>
          </a:p>
          <a:p>
            <a:pPr>
              <a:buFontTx/>
              <a:buBlip>
                <a:blip r:embed="rId5"/>
              </a:buBlip>
              <a:tabLst>
                <a:tab pos="-2114550" algn="l"/>
                <a:tab pos="-1771650" algn="l"/>
                <a:tab pos="-514350" algn="l"/>
              </a:tabLst>
            </a:pPr>
            <a:endParaRPr lang="en-US" sz="2000" b="1" dirty="0">
              <a:solidFill>
                <a:schemeClr val="bg1"/>
              </a:solidFill>
              <a:latin typeface="+mn-lt"/>
            </a:endParaRPr>
          </a:p>
          <a:p>
            <a:pPr>
              <a:buFontTx/>
              <a:buBlip>
                <a:blip r:embed="rId5"/>
              </a:buBlip>
              <a:tabLst>
                <a:tab pos="-2114550" algn="l"/>
                <a:tab pos="-1771650" algn="l"/>
                <a:tab pos="-514350" algn="l"/>
              </a:tabLst>
            </a:pPr>
            <a:r>
              <a:rPr lang="en-US" sz="2000" b="1" dirty="0">
                <a:solidFill>
                  <a:schemeClr val="bg1"/>
                </a:solidFill>
                <a:latin typeface="+mn-lt"/>
              </a:rPr>
              <a:t> Do not ask controversial issues</a:t>
            </a:r>
          </a:p>
          <a:p>
            <a:pPr>
              <a:buFontTx/>
              <a:buBlip>
                <a:blip r:embed="rId5"/>
              </a:buBlip>
              <a:tabLst>
                <a:tab pos="-2114550" algn="l"/>
                <a:tab pos="-1771650" algn="l"/>
                <a:tab pos="-514350" algn="l"/>
              </a:tabLst>
            </a:pPr>
            <a:endParaRPr lang="en-US" sz="2000" b="1" dirty="0">
              <a:solidFill>
                <a:schemeClr val="bg1"/>
              </a:solidFill>
              <a:latin typeface="+mn-lt"/>
            </a:endParaRPr>
          </a:p>
          <a:p>
            <a:pPr>
              <a:buFontTx/>
              <a:buBlip>
                <a:blip r:embed="rId5"/>
              </a:buBlip>
              <a:tabLst>
                <a:tab pos="-2114550" algn="l"/>
                <a:tab pos="-1771650" algn="l"/>
                <a:tab pos="-514350" algn="l"/>
              </a:tabLst>
            </a:pPr>
            <a:r>
              <a:rPr lang="en-US" sz="2000" b="1" dirty="0">
                <a:solidFill>
                  <a:schemeClr val="bg1"/>
                </a:solidFill>
                <a:latin typeface="+mn-lt"/>
              </a:rPr>
              <a:t> Be diplomatic and friendly</a:t>
            </a:r>
            <a:endParaRPr lang="bg-BG" sz="2000" b="1" dirty="0">
              <a:solidFill>
                <a:schemeClr val="bg1"/>
              </a:solidFill>
              <a:latin typeface="+mn-lt"/>
            </a:endParaRPr>
          </a:p>
        </p:txBody>
      </p:sp>
      <p:sp>
        <p:nvSpPr>
          <p:cNvPr id="6" name="Правоъгълник 5"/>
          <p:cNvSpPr/>
          <p:nvPr/>
        </p:nvSpPr>
        <p:spPr>
          <a:xfrm>
            <a:off x="152400" y="152400"/>
            <a:ext cx="6400800" cy="1077218"/>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3.</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GB" sz="3200" b="1" dirty="0">
                <a:solidFill>
                  <a:srgbClr val="FFFF00"/>
                </a:solidFill>
                <a:effectLst>
                  <a:outerShdw blurRad="38100" dist="38100" dir="2700000" algn="tl">
                    <a:srgbClr val="000000">
                      <a:alpha val="43137"/>
                    </a:srgbClr>
                  </a:outerShdw>
                </a:effectLst>
                <a:latin typeface="Arial Black" pitchFamily="34" charset="0"/>
              </a:rPr>
              <a:t>Psychology of the Audit Communications</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501" name="Picture 13"/>
          <p:cNvPicPr>
            <a:picLocks noChangeAspect="1" noChangeArrowheads="1"/>
          </p:cNvPicPr>
          <p:nvPr/>
        </p:nvPicPr>
        <p:blipFill>
          <a:blip r:embed="rId3" cstate="print"/>
          <a:srcRect/>
          <a:stretch>
            <a:fillRect/>
          </a:stretch>
        </p:blipFill>
        <p:spPr bwMode="auto">
          <a:xfrm>
            <a:off x="6934200" y="152400"/>
            <a:ext cx="2072640" cy="1219200"/>
          </a:xfrm>
          <a:prstGeom prst="rect">
            <a:avLst/>
          </a:prstGeom>
          <a:noFill/>
          <a:ln w="9525">
            <a:noFill/>
            <a:miter lim="800000"/>
            <a:headEnd/>
            <a:tailEnd/>
          </a:ln>
          <a:effectLst/>
        </p:spPr>
      </p:pic>
      <p:pic>
        <p:nvPicPr>
          <p:cNvPr id="63502" name="Picture 14"/>
          <p:cNvPicPr>
            <a:picLocks noChangeAspect="1" noChangeArrowheads="1"/>
          </p:cNvPicPr>
          <p:nvPr/>
        </p:nvPicPr>
        <p:blipFill>
          <a:blip r:embed="rId4" cstate="print"/>
          <a:srcRect/>
          <a:stretch>
            <a:fillRect/>
          </a:stretch>
        </p:blipFill>
        <p:spPr bwMode="auto">
          <a:xfrm>
            <a:off x="1447800" y="1949450"/>
            <a:ext cx="5257800" cy="3582988"/>
          </a:xfrm>
          <a:prstGeom prst="rect">
            <a:avLst/>
          </a:prstGeom>
          <a:noFill/>
          <a:ln w="9525">
            <a:noFill/>
            <a:miter lim="800000"/>
            <a:headEnd/>
            <a:tailEnd/>
          </a:ln>
          <a:effectLst/>
        </p:spPr>
      </p:pic>
      <p:sp>
        <p:nvSpPr>
          <p:cNvPr id="63503" name="Rectangle 15"/>
          <p:cNvSpPr>
            <a:spLocks noChangeArrowheads="1"/>
          </p:cNvSpPr>
          <p:nvPr/>
        </p:nvSpPr>
        <p:spPr bwMode="auto">
          <a:xfrm>
            <a:off x="304800" y="5680502"/>
            <a:ext cx="7391400" cy="830997"/>
          </a:xfrm>
          <a:prstGeom prst="rect">
            <a:avLst/>
          </a:prstGeom>
          <a:noFill/>
          <a:ln w="9525">
            <a:noFill/>
            <a:miter lim="800000"/>
            <a:headEnd/>
            <a:tailEnd/>
          </a:ln>
          <a:effectLst/>
        </p:spPr>
        <p:txBody>
          <a:bodyPr anchor="ctr">
            <a:spAutoFit/>
          </a:bodyPr>
          <a:lstStyle/>
          <a:p>
            <a:pPr algn="ctr">
              <a:tabLst>
                <a:tab pos="-2114550" algn="l"/>
                <a:tab pos="-1771650" algn="l"/>
                <a:tab pos="-514350" algn="l"/>
              </a:tabLst>
            </a:pPr>
            <a:r>
              <a:rPr lang="en-US" sz="2400" b="1" dirty="0">
                <a:solidFill>
                  <a:srgbClr val="C00000"/>
                </a:solidFill>
                <a:effectLst>
                  <a:outerShdw blurRad="38100" dist="38100" dir="2700000" algn="tl">
                    <a:srgbClr val="000000"/>
                  </a:outerShdw>
                </a:effectLst>
                <a:latin typeface="+mn-lt"/>
              </a:rPr>
              <a:t>Conclusion</a:t>
            </a:r>
          </a:p>
          <a:p>
            <a:pPr algn="ctr">
              <a:tabLst>
                <a:tab pos="-2114550" algn="l"/>
                <a:tab pos="-1771650" algn="l"/>
                <a:tab pos="-514350" algn="l"/>
              </a:tabLst>
            </a:pPr>
            <a:r>
              <a:rPr lang="en-US" sz="2400" b="1" dirty="0">
                <a:solidFill>
                  <a:srgbClr val="000066"/>
                </a:solidFill>
                <a:effectLst>
                  <a:outerShdw blurRad="38100" dist="38100" dir="2700000" algn="tl">
                    <a:srgbClr val="000000"/>
                  </a:outerShdw>
                </a:effectLst>
                <a:latin typeface="+mn-lt"/>
              </a:rPr>
              <a:t>Team spirit and cooperation = successful audit</a:t>
            </a:r>
            <a:endParaRPr lang="bg-BG" sz="2400" b="1" dirty="0">
              <a:solidFill>
                <a:srgbClr val="000066"/>
              </a:solidFill>
              <a:effectLst>
                <a:outerShdw blurRad="38100" dist="38100" dir="2700000" algn="tl">
                  <a:srgbClr val="000000"/>
                </a:outerShdw>
              </a:effectLst>
              <a:latin typeface="+mn-lt"/>
            </a:endParaRPr>
          </a:p>
        </p:txBody>
      </p:sp>
      <p:sp>
        <p:nvSpPr>
          <p:cNvPr id="5" name="Правоъгълник 4"/>
          <p:cNvSpPr/>
          <p:nvPr/>
        </p:nvSpPr>
        <p:spPr>
          <a:xfrm>
            <a:off x="152400" y="152400"/>
            <a:ext cx="6400800" cy="1077218"/>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3.</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GB" sz="3200" b="1" dirty="0">
                <a:solidFill>
                  <a:srgbClr val="FFFF00"/>
                </a:solidFill>
                <a:effectLst>
                  <a:outerShdw blurRad="38100" dist="38100" dir="2700000" algn="tl">
                    <a:srgbClr val="000000">
                      <a:alpha val="43137"/>
                    </a:srgbClr>
                  </a:outerShdw>
                </a:effectLst>
                <a:latin typeface="Arial Black" pitchFamily="34" charset="0"/>
              </a:rPr>
              <a:t>Psychology of the Audit Communications</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6" name="Контейнер за съдържание 5"/>
          <p:cNvSpPr txBox="1">
            <a:spLocks/>
          </p:cNvSpPr>
          <p:nvPr/>
        </p:nvSpPr>
        <p:spPr bwMode="auto">
          <a:xfrm>
            <a:off x="0" y="1447800"/>
            <a:ext cx="9144000" cy="1600200"/>
          </a:xfrm>
          <a:prstGeom prst="rect">
            <a:avLst/>
          </a:prstGeom>
          <a:noFill/>
          <a:ln w="9525">
            <a:noFill/>
            <a:miter lim="800000"/>
            <a:headEnd/>
            <a:tailEnd/>
          </a:ln>
        </p:spPr>
        <p:txBody>
          <a:bodyPr/>
          <a:lstStyle/>
          <a:p>
            <a:pPr algn="ctr">
              <a:spcBef>
                <a:spcPts val="1200"/>
              </a:spcBef>
              <a:tabLst>
                <a:tab pos="361950" algn="l"/>
              </a:tabLst>
            </a:pPr>
            <a:r>
              <a:rPr lang="en-GB" sz="3200" b="1" dirty="0">
                <a:solidFill>
                  <a:schemeClr val="bg1"/>
                </a:solidFill>
                <a:latin typeface="Franklin Gothic Demi Cond" pitchFamily="34" charset="0"/>
                <a:ea typeface="Verdana" pitchFamily="34" charset="0"/>
                <a:cs typeface="Verdana" pitchFamily="34" charset="0"/>
              </a:rPr>
              <a:t>4.5. </a:t>
            </a:r>
            <a:r>
              <a:rPr lang="en-GB" sz="3200" b="1" dirty="0">
                <a:solidFill>
                  <a:schemeClr val="bg1"/>
                </a:solidFill>
                <a:latin typeface="Franklin Gothic Demi Cond" pitchFamily="34" charset="0"/>
              </a:rPr>
              <a:t>Competence and Evaluation of the Auditors</a:t>
            </a:r>
          </a:p>
        </p:txBody>
      </p:sp>
      <p:pic>
        <p:nvPicPr>
          <p:cNvPr id="20487" name="Picture 103"/>
          <p:cNvPicPr>
            <a:picLocks noChangeAspect="1" noChangeArrowheads="1"/>
          </p:cNvPicPr>
          <p:nvPr/>
        </p:nvPicPr>
        <p:blipFill>
          <a:blip r:embed="rId3" cstate="print"/>
          <a:srcRect/>
          <a:stretch>
            <a:fillRect/>
          </a:stretch>
        </p:blipFill>
        <p:spPr bwMode="auto">
          <a:xfrm>
            <a:off x="4114800" y="3048000"/>
            <a:ext cx="4343400" cy="1643063"/>
          </a:xfrm>
          <a:prstGeom prst="rect">
            <a:avLst/>
          </a:prstGeom>
          <a:noFill/>
          <a:ln w="9525">
            <a:noFill/>
            <a:miter lim="800000"/>
            <a:headEnd/>
            <a:tailEnd/>
          </a:ln>
        </p:spPr>
      </p:pic>
      <p:pic>
        <p:nvPicPr>
          <p:cNvPr id="20488" name="Picture 99"/>
          <p:cNvPicPr>
            <a:picLocks noChangeAspect="1" noChangeArrowheads="1"/>
          </p:cNvPicPr>
          <p:nvPr/>
        </p:nvPicPr>
        <p:blipFill>
          <a:blip r:embed="rId4" cstate="print"/>
          <a:srcRect/>
          <a:stretch>
            <a:fillRect/>
          </a:stretch>
        </p:blipFill>
        <p:spPr bwMode="auto">
          <a:xfrm>
            <a:off x="914400" y="2057400"/>
            <a:ext cx="3262313" cy="4700588"/>
          </a:xfrm>
          <a:prstGeom prst="rect">
            <a:avLst/>
          </a:prstGeom>
          <a:noFill/>
          <a:ln w="9525">
            <a:noFill/>
            <a:miter lim="800000"/>
            <a:headEnd/>
            <a:tailEnd/>
          </a:ln>
        </p:spPr>
      </p:pic>
    </p:spTree>
  </p:cSld>
  <p:clrMapOvr>
    <a:masterClrMapping/>
  </p:clrMapOvr>
  <p:transition spd="med">
    <p:wedg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94" name="Picture 30" descr="MC900230564[1]"/>
          <p:cNvPicPr>
            <a:picLocks noChangeAspect="1" noChangeArrowheads="1"/>
          </p:cNvPicPr>
          <p:nvPr/>
        </p:nvPicPr>
        <p:blipFill>
          <a:blip r:embed="rId3" cstate="print"/>
          <a:srcRect/>
          <a:stretch>
            <a:fillRect/>
          </a:stretch>
        </p:blipFill>
        <p:spPr bwMode="auto">
          <a:xfrm>
            <a:off x="7086601" y="0"/>
            <a:ext cx="2057400" cy="1428402"/>
          </a:xfrm>
          <a:prstGeom prst="rect">
            <a:avLst/>
          </a:prstGeom>
          <a:noFill/>
        </p:spPr>
      </p:pic>
      <p:sp>
        <p:nvSpPr>
          <p:cNvPr id="5" name="Правоъгълник 4"/>
          <p:cNvSpPr/>
          <p:nvPr/>
        </p:nvSpPr>
        <p:spPr>
          <a:xfrm>
            <a:off x="152400" y="152400"/>
            <a:ext cx="76962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4.5</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1.</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GB" sz="3200" b="1" dirty="0">
                <a:solidFill>
                  <a:srgbClr val="FFFF00"/>
                </a:solidFill>
                <a:effectLst>
                  <a:outerShdw blurRad="38100" dist="38100" dir="2700000" algn="tl">
                    <a:srgbClr val="000000">
                      <a:alpha val="43137"/>
                    </a:srgbClr>
                  </a:outerShdw>
                </a:effectLst>
                <a:latin typeface="Arial Black" pitchFamily="34" charset="0"/>
              </a:rPr>
              <a:t>An idea of competence</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
        <p:nvSpPr>
          <p:cNvPr id="6" name="Rectangle 15"/>
          <p:cNvSpPr>
            <a:spLocks noChangeArrowheads="1"/>
          </p:cNvSpPr>
          <p:nvPr/>
        </p:nvSpPr>
        <p:spPr bwMode="auto">
          <a:xfrm>
            <a:off x="2362200" y="1112223"/>
            <a:ext cx="4495800" cy="523220"/>
          </a:xfrm>
          <a:prstGeom prst="rect">
            <a:avLst/>
          </a:prstGeom>
          <a:noFill/>
          <a:ln w="9525">
            <a:noFill/>
            <a:miter lim="800000"/>
            <a:headEnd/>
            <a:tailEnd/>
          </a:ln>
          <a:effectLst/>
        </p:spPr>
        <p:txBody>
          <a:bodyPr wrap="square" anchor="ctr">
            <a:spAutoFit/>
          </a:bodyPr>
          <a:lstStyle/>
          <a:p>
            <a:pPr algn="ctr">
              <a:tabLst>
                <a:tab pos="-2114550" algn="l"/>
                <a:tab pos="-1771650" algn="l"/>
                <a:tab pos="-514350" algn="l"/>
              </a:tabLst>
            </a:pPr>
            <a:r>
              <a:rPr lang="en-US" sz="2800" b="1" dirty="0">
                <a:solidFill>
                  <a:srgbClr val="C00000"/>
                </a:solidFill>
                <a:effectLst>
                  <a:outerShdw blurRad="38100" dist="38100" dir="2700000" algn="tl">
                    <a:srgbClr val="000000"/>
                  </a:outerShdw>
                </a:effectLst>
                <a:latin typeface="+mn-lt"/>
              </a:rPr>
              <a:t>Competence</a:t>
            </a:r>
          </a:p>
        </p:txBody>
      </p:sp>
      <p:sp>
        <p:nvSpPr>
          <p:cNvPr id="7" name="Овал 6"/>
          <p:cNvSpPr/>
          <p:nvPr/>
        </p:nvSpPr>
        <p:spPr>
          <a:xfrm>
            <a:off x="304800" y="2133600"/>
            <a:ext cx="5105400" cy="2362200"/>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dirty="0"/>
          </a:p>
        </p:txBody>
      </p:sp>
      <p:sp>
        <p:nvSpPr>
          <p:cNvPr id="9" name="Овал 8"/>
          <p:cNvSpPr/>
          <p:nvPr/>
        </p:nvSpPr>
        <p:spPr>
          <a:xfrm>
            <a:off x="3657600" y="2133600"/>
            <a:ext cx="5105400" cy="2362200"/>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dirty="0"/>
          </a:p>
        </p:txBody>
      </p:sp>
      <p:sp>
        <p:nvSpPr>
          <p:cNvPr id="10" name="Правоъгълник 9"/>
          <p:cNvSpPr/>
          <p:nvPr/>
        </p:nvSpPr>
        <p:spPr>
          <a:xfrm>
            <a:off x="4953000" y="2209800"/>
            <a:ext cx="2286000" cy="461665"/>
          </a:xfrm>
          <a:prstGeom prst="rect">
            <a:avLst/>
          </a:prstGeom>
        </p:spPr>
        <p:txBody>
          <a:bodyPr>
            <a:spAutoFit/>
          </a:bodyPr>
          <a:lstStyle/>
          <a:p>
            <a:pPr lvl="0" algn="ctr">
              <a:tabLst>
                <a:tab pos="-2114550" algn="l"/>
                <a:tab pos="-1771650" algn="l"/>
                <a:tab pos="-514350" algn="l"/>
              </a:tabLst>
            </a:pPr>
            <a:r>
              <a:rPr lang="en-US" sz="2400" b="1" dirty="0">
                <a:solidFill>
                  <a:srgbClr val="000066"/>
                </a:solidFill>
                <a:effectLst>
                  <a:outerShdw blurRad="38100" dist="38100" dir="2700000" algn="tl">
                    <a:srgbClr val="000000"/>
                  </a:outerShdw>
                </a:effectLst>
                <a:latin typeface="Century Gothic"/>
              </a:rPr>
              <a:t>Food Safety</a:t>
            </a:r>
            <a:endParaRPr lang="bg-BG" sz="2400" b="1" dirty="0">
              <a:solidFill>
                <a:srgbClr val="000066"/>
              </a:solidFill>
              <a:effectLst>
                <a:outerShdw blurRad="38100" dist="38100" dir="2700000" algn="tl">
                  <a:srgbClr val="000000"/>
                </a:outerShdw>
              </a:effectLst>
              <a:latin typeface="Century Gothic"/>
            </a:endParaRPr>
          </a:p>
        </p:txBody>
      </p:sp>
      <p:sp>
        <p:nvSpPr>
          <p:cNvPr id="11" name="Правоъгълник 10"/>
          <p:cNvSpPr/>
          <p:nvPr/>
        </p:nvSpPr>
        <p:spPr>
          <a:xfrm>
            <a:off x="1219200" y="2286000"/>
            <a:ext cx="3200400" cy="461665"/>
          </a:xfrm>
          <a:prstGeom prst="rect">
            <a:avLst/>
          </a:prstGeom>
        </p:spPr>
        <p:txBody>
          <a:bodyPr wrap="square">
            <a:spAutoFit/>
          </a:bodyPr>
          <a:lstStyle/>
          <a:p>
            <a:pPr lvl="0" algn="ctr">
              <a:tabLst>
                <a:tab pos="-2114550" algn="l"/>
                <a:tab pos="-1771650" algn="l"/>
                <a:tab pos="-514350" algn="l"/>
              </a:tabLst>
            </a:pPr>
            <a:r>
              <a:rPr lang="en-US" sz="2400" b="1" dirty="0">
                <a:solidFill>
                  <a:srgbClr val="000066"/>
                </a:solidFill>
                <a:effectLst>
                  <a:outerShdw blurRad="38100" dist="38100" dir="2700000" algn="tl">
                    <a:srgbClr val="000000"/>
                  </a:outerShdw>
                </a:effectLst>
                <a:latin typeface="Century Gothic"/>
              </a:rPr>
              <a:t>Quality</a:t>
            </a:r>
          </a:p>
        </p:txBody>
      </p:sp>
      <p:sp>
        <p:nvSpPr>
          <p:cNvPr id="12" name="Правоъгълник 11"/>
          <p:cNvSpPr/>
          <p:nvPr/>
        </p:nvSpPr>
        <p:spPr>
          <a:xfrm>
            <a:off x="457200" y="2895600"/>
            <a:ext cx="3200400" cy="830997"/>
          </a:xfrm>
          <a:prstGeom prst="rect">
            <a:avLst/>
          </a:prstGeom>
        </p:spPr>
        <p:txBody>
          <a:bodyPr wrap="square">
            <a:spAutoFit/>
          </a:bodyPr>
          <a:lstStyle/>
          <a:p>
            <a:pPr lvl="0" algn="ctr">
              <a:tabLst>
                <a:tab pos="-2114550" algn="l"/>
                <a:tab pos="-1771650" algn="l"/>
                <a:tab pos="-514350" algn="l"/>
              </a:tabLst>
            </a:pPr>
            <a:r>
              <a:rPr lang="en-US" sz="1600" dirty="0">
                <a:solidFill>
                  <a:srgbClr val="000066"/>
                </a:solidFill>
                <a:latin typeface="Century Gothic"/>
              </a:rPr>
              <a:t>Specific knowledge</a:t>
            </a:r>
            <a:endParaRPr lang="bg-BG" sz="1600" dirty="0">
              <a:solidFill>
                <a:srgbClr val="000066"/>
              </a:solidFill>
              <a:latin typeface="Century Gothic"/>
            </a:endParaRPr>
          </a:p>
          <a:p>
            <a:pPr lvl="0" algn="ctr">
              <a:tabLst>
                <a:tab pos="-2114550" algn="l"/>
                <a:tab pos="-1771650" algn="l"/>
                <a:tab pos="-514350" algn="l"/>
              </a:tabLst>
            </a:pPr>
            <a:r>
              <a:rPr lang="en-US" sz="1600" dirty="0">
                <a:solidFill>
                  <a:srgbClr val="000066"/>
                </a:solidFill>
                <a:latin typeface="Century Gothic"/>
              </a:rPr>
              <a:t> and skills for quality</a:t>
            </a:r>
            <a:endParaRPr lang="bg-BG" sz="1600" dirty="0">
              <a:solidFill>
                <a:srgbClr val="000066"/>
              </a:solidFill>
              <a:latin typeface="Century Gothic"/>
            </a:endParaRPr>
          </a:p>
          <a:p>
            <a:pPr lvl="0" algn="ctr">
              <a:tabLst>
                <a:tab pos="-2114550" algn="l"/>
                <a:tab pos="-1771650" algn="l"/>
                <a:tab pos="-514350" algn="l"/>
              </a:tabLst>
            </a:pPr>
            <a:r>
              <a:rPr lang="bg-BG" sz="1600" dirty="0">
                <a:solidFill>
                  <a:srgbClr val="000066"/>
                </a:solidFill>
                <a:latin typeface="Century Gothic"/>
              </a:rPr>
              <a:t>(7.3.3)</a:t>
            </a:r>
          </a:p>
        </p:txBody>
      </p:sp>
      <p:sp>
        <p:nvSpPr>
          <p:cNvPr id="13" name="Правоъгълник 12"/>
          <p:cNvSpPr/>
          <p:nvPr/>
        </p:nvSpPr>
        <p:spPr>
          <a:xfrm>
            <a:off x="5486400" y="2895600"/>
            <a:ext cx="3200400" cy="830997"/>
          </a:xfrm>
          <a:prstGeom prst="rect">
            <a:avLst/>
          </a:prstGeom>
        </p:spPr>
        <p:txBody>
          <a:bodyPr wrap="square">
            <a:spAutoFit/>
          </a:bodyPr>
          <a:lstStyle/>
          <a:p>
            <a:pPr lvl="0" algn="ctr">
              <a:tabLst>
                <a:tab pos="-2114550" algn="l"/>
                <a:tab pos="-1771650" algn="l"/>
                <a:tab pos="-514350" algn="l"/>
              </a:tabLst>
            </a:pPr>
            <a:r>
              <a:rPr lang="en-US" sz="1600" dirty="0">
                <a:solidFill>
                  <a:srgbClr val="000066"/>
                </a:solidFill>
                <a:latin typeface="Century Gothic"/>
              </a:rPr>
              <a:t>Specific knowledge </a:t>
            </a:r>
            <a:endParaRPr lang="bg-BG" sz="1600" dirty="0">
              <a:solidFill>
                <a:srgbClr val="000066"/>
              </a:solidFill>
              <a:latin typeface="Century Gothic"/>
            </a:endParaRPr>
          </a:p>
          <a:p>
            <a:pPr lvl="0" algn="ctr">
              <a:tabLst>
                <a:tab pos="-2114550" algn="l"/>
                <a:tab pos="-1771650" algn="l"/>
                <a:tab pos="-514350" algn="l"/>
              </a:tabLst>
            </a:pPr>
            <a:r>
              <a:rPr lang="en-US" sz="1600" dirty="0">
                <a:solidFill>
                  <a:srgbClr val="000066"/>
                </a:solidFill>
                <a:latin typeface="Century Gothic"/>
              </a:rPr>
              <a:t>and skills for food safety</a:t>
            </a:r>
            <a:endParaRPr lang="bg-BG" sz="1600" dirty="0">
              <a:solidFill>
                <a:srgbClr val="000066"/>
              </a:solidFill>
              <a:latin typeface="Century Gothic"/>
            </a:endParaRPr>
          </a:p>
          <a:p>
            <a:pPr lvl="0" algn="ctr">
              <a:tabLst>
                <a:tab pos="-2114550" algn="l"/>
                <a:tab pos="-1771650" algn="l"/>
                <a:tab pos="-514350" algn="l"/>
              </a:tabLst>
            </a:pPr>
            <a:r>
              <a:rPr lang="bg-BG" sz="1600" dirty="0">
                <a:solidFill>
                  <a:srgbClr val="000066"/>
                </a:solidFill>
                <a:latin typeface="Century Gothic"/>
              </a:rPr>
              <a:t>(7.3.4)</a:t>
            </a:r>
          </a:p>
        </p:txBody>
      </p:sp>
      <p:sp>
        <p:nvSpPr>
          <p:cNvPr id="14" name="Правоъгълник 13"/>
          <p:cNvSpPr/>
          <p:nvPr/>
        </p:nvSpPr>
        <p:spPr>
          <a:xfrm>
            <a:off x="3505200" y="2895600"/>
            <a:ext cx="1981200" cy="830997"/>
          </a:xfrm>
          <a:prstGeom prst="rect">
            <a:avLst/>
          </a:prstGeom>
        </p:spPr>
        <p:txBody>
          <a:bodyPr wrap="square">
            <a:spAutoFit/>
          </a:bodyPr>
          <a:lstStyle/>
          <a:p>
            <a:pPr lvl="0" algn="ctr">
              <a:tabLst>
                <a:tab pos="-2114550" algn="l"/>
                <a:tab pos="-1771650" algn="l"/>
                <a:tab pos="-514350" algn="l"/>
              </a:tabLst>
            </a:pPr>
            <a:r>
              <a:rPr lang="en-GB" sz="1600" dirty="0">
                <a:solidFill>
                  <a:srgbClr val="000066"/>
                </a:solidFill>
                <a:latin typeface="Century Gothic"/>
              </a:rPr>
              <a:t>General knowledge </a:t>
            </a:r>
            <a:endParaRPr lang="bg-BG" sz="1600" dirty="0">
              <a:solidFill>
                <a:srgbClr val="000066"/>
              </a:solidFill>
              <a:latin typeface="Century Gothic"/>
            </a:endParaRPr>
          </a:p>
          <a:p>
            <a:pPr lvl="0" algn="ctr">
              <a:tabLst>
                <a:tab pos="-2114550" algn="l"/>
                <a:tab pos="-1771650" algn="l"/>
                <a:tab pos="-514350" algn="l"/>
              </a:tabLst>
            </a:pPr>
            <a:r>
              <a:rPr lang="en-GB" sz="1600" dirty="0">
                <a:solidFill>
                  <a:srgbClr val="000066"/>
                </a:solidFill>
                <a:latin typeface="Century Gothic"/>
              </a:rPr>
              <a:t>and skills</a:t>
            </a:r>
            <a:endParaRPr lang="bg-BG" sz="1600" dirty="0">
              <a:solidFill>
                <a:srgbClr val="000066"/>
              </a:solidFill>
              <a:latin typeface="Century Gothic"/>
            </a:endParaRPr>
          </a:p>
        </p:txBody>
      </p:sp>
      <p:sp>
        <p:nvSpPr>
          <p:cNvPr id="15" name="Правоъгълник 14"/>
          <p:cNvSpPr/>
          <p:nvPr/>
        </p:nvSpPr>
        <p:spPr>
          <a:xfrm>
            <a:off x="609600" y="4648200"/>
            <a:ext cx="7848600" cy="914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dirty="0"/>
          </a:p>
        </p:txBody>
      </p:sp>
      <p:sp>
        <p:nvSpPr>
          <p:cNvPr id="16" name="Правоъгълник 15"/>
          <p:cNvSpPr/>
          <p:nvPr/>
        </p:nvSpPr>
        <p:spPr>
          <a:xfrm>
            <a:off x="609600" y="5715000"/>
            <a:ext cx="7848600" cy="914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dirty="0"/>
          </a:p>
        </p:txBody>
      </p:sp>
      <p:sp>
        <p:nvSpPr>
          <p:cNvPr id="17" name="Правоъгълник 16"/>
          <p:cNvSpPr/>
          <p:nvPr/>
        </p:nvSpPr>
        <p:spPr>
          <a:xfrm>
            <a:off x="533400" y="4648200"/>
            <a:ext cx="7924800" cy="830997"/>
          </a:xfrm>
          <a:prstGeom prst="rect">
            <a:avLst/>
          </a:prstGeom>
        </p:spPr>
        <p:txBody>
          <a:bodyPr wrap="square">
            <a:spAutoFit/>
          </a:bodyPr>
          <a:lstStyle/>
          <a:p>
            <a:r>
              <a:rPr lang="bg-BG" sz="1600" dirty="0">
                <a:solidFill>
                  <a:srgbClr val="000099"/>
                </a:solidFill>
                <a:latin typeface="+mn-lt"/>
              </a:rPr>
              <a:t>   </a:t>
            </a:r>
            <a:r>
              <a:rPr lang="en-US" sz="1600" dirty="0">
                <a:solidFill>
                  <a:srgbClr val="000099"/>
                </a:solidFill>
                <a:latin typeface="+mn-lt"/>
              </a:rPr>
              <a:t>Education</a:t>
            </a:r>
            <a:r>
              <a:rPr lang="bg-BG" sz="1600" dirty="0">
                <a:solidFill>
                  <a:srgbClr val="000099"/>
                </a:solidFill>
                <a:latin typeface="+mn-lt"/>
              </a:rPr>
              <a:t>                  </a:t>
            </a:r>
            <a:r>
              <a:rPr lang="en-US" sz="1600" dirty="0">
                <a:solidFill>
                  <a:srgbClr val="000099"/>
                </a:solidFill>
                <a:latin typeface="+mn-lt"/>
              </a:rPr>
              <a:t>Professional </a:t>
            </a:r>
            <a:r>
              <a:rPr lang="bg-BG" sz="1600" dirty="0">
                <a:solidFill>
                  <a:srgbClr val="000099"/>
                </a:solidFill>
                <a:latin typeface="+mn-lt"/>
              </a:rPr>
              <a:t>                   </a:t>
            </a:r>
            <a:r>
              <a:rPr lang="en-US" sz="1600" dirty="0">
                <a:solidFill>
                  <a:srgbClr val="000099"/>
                </a:solidFill>
                <a:latin typeface="+mn-lt"/>
              </a:rPr>
              <a:t>Training </a:t>
            </a:r>
            <a:r>
              <a:rPr lang="bg-BG" sz="1600" dirty="0">
                <a:solidFill>
                  <a:srgbClr val="000099"/>
                </a:solidFill>
                <a:latin typeface="+mn-lt"/>
              </a:rPr>
              <a:t>                   </a:t>
            </a:r>
            <a:r>
              <a:rPr lang="en-US" sz="1600" dirty="0">
                <a:solidFill>
                  <a:srgbClr val="000099"/>
                </a:solidFill>
                <a:latin typeface="+mn-lt"/>
              </a:rPr>
              <a:t>Experience</a:t>
            </a:r>
            <a:endParaRPr lang="bg-BG" sz="1600" dirty="0">
              <a:solidFill>
                <a:srgbClr val="000099"/>
              </a:solidFill>
              <a:latin typeface="+mn-lt"/>
            </a:endParaRPr>
          </a:p>
          <a:p>
            <a:r>
              <a:rPr lang="bg-BG" sz="1600" dirty="0">
                <a:solidFill>
                  <a:srgbClr val="000099"/>
                </a:solidFill>
                <a:latin typeface="+mn-lt"/>
              </a:rPr>
              <a:t>                                       е</a:t>
            </a:r>
            <a:r>
              <a:rPr lang="en-US" sz="1600" dirty="0">
                <a:solidFill>
                  <a:srgbClr val="000099"/>
                </a:solidFill>
                <a:latin typeface="+mn-lt"/>
              </a:rPr>
              <a:t>xperience</a:t>
            </a:r>
            <a:r>
              <a:rPr lang="bg-BG" sz="1600" dirty="0">
                <a:solidFill>
                  <a:srgbClr val="000099"/>
                </a:solidFill>
                <a:latin typeface="+mn-lt"/>
              </a:rPr>
              <a:t>                   </a:t>
            </a:r>
            <a:r>
              <a:rPr lang="en-US" sz="1600" dirty="0">
                <a:solidFill>
                  <a:srgbClr val="000099"/>
                </a:solidFill>
                <a:latin typeface="+mn-lt"/>
              </a:rPr>
              <a:t>of auditors</a:t>
            </a:r>
            <a:r>
              <a:rPr lang="bg-BG" sz="1600" dirty="0">
                <a:solidFill>
                  <a:srgbClr val="000099"/>
                </a:solidFill>
                <a:latin typeface="+mn-lt"/>
              </a:rPr>
              <a:t>                 </a:t>
            </a:r>
            <a:r>
              <a:rPr lang="en-US" sz="1600" dirty="0">
                <a:solidFill>
                  <a:srgbClr val="000099"/>
                </a:solidFill>
                <a:latin typeface="+mn-lt"/>
              </a:rPr>
              <a:t>from audits</a:t>
            </a:r>
            <a:endParaRPr lang="bg-BG" sz="1600" dirty="0">
              <a:solidFill>
                <a:srgbClr val="000099"/>
              </a:solidFill>
              <a:latin typeface="+mn-lt"/>
            </a:endParaRPr>
          </a:p>
          <a:p>
            <a:r>
              <a:rPr lang="en-US" sz="1600" dirty="0">
                <a:solidFill>
                  <a:srgbClr val="000099"/>
                </a:solidFill>
                <a:latin typeface="+mn-lt"/>
              </a:rPr>
              <a:t>                                                               </a:t>
            </a:r>
            <a:r>
              <a:rPr lang="bg-BG" sz="1600" dirty="0">
                <a:solidFill>
                  <a:srgbClr val="000099"/>
                </a:solidFill>
                <a:latin typeface="+mn-lt"/>
              </a:rPr>
              <a:t>     (7</a:t>
            </a:r>
            <a:r>
              <a:rPr lang="en-US" sz="1600" dirty="0">
                <a:solidFill>
                  <a:srgbClr val="000099"/>
                </a:solidFill>
                <a:latin typeface="+mn-lt"/>
              </a:rPr>
              <a:t>.</a:t>
            </a:r>
            <a:r>
              <a:rPr lang="bg-BG" sz="1600" dirty="0">
                <a:solidFill>
                  <a:srgbClr val="000099"/>
                </a:solidFill>
                <a:latin typeface="+mn-lt"/>
              </a:rPr>
              <a:t>4)</a:t>
            </a:r>
          </a:p>
        </p:txBody>
      </p:sp>
      <p:sp>
        <p:nvSpPr>
          <p:cNvPr id="18" name="Правоъгълник 17"/>
          <p:cNvSpPr/>
          <p:nvPr/>
        </p:nvSpPr>
        <p:spPr>
          <a:xfrm>
            <a:off x="3505200" y="5867400"/>
            <a:ext cx="2286000" cy="584775"/>
          </a:xfrm>
          <a:prstGeom prst="rect">
            <a:avLst/>
          </a:prstGeom>
        </p:spPr>
        <p:txBody>
          <a:bodyPr wrap="square">
            <a:spAutoFit/>
          </a:bodyPr>
          <a:lstStyle/>
          <a:p>
            <a:r>
              <a:rPr lang="en-GB" sz="1600" dirty="0">
                <a:solidFill>
                  <a:srgbClr val="000099"/>
                </a:solidFill>
                <a:latin typeface="+mn-lt"/>
              </a:rPr>
              <a:t>Personal attributes </a:t>
            </a:r>
            <a:endParaRPr lang="bg-BG" sz="1600" dirty="0">
              <a:solidFill>
                <a:srgbClr val="000099"/>
              </a:solidFill>
              <a:latin typeface="+mn-lt"/>
            </a:endParaRPr>
          </a:p>
          <a:p>
            <a:pPr algn="ctr"/>
            <a:r>
              <a:rPr lang="en-GB" sz="1600" dirty="0">
                <a:solidFill>
                  <a:srgbClr val="000099"/>
                </a:solidFill>
                <a:latin typeface="+mn-lt"/>
              </a:rPr>
              <a:t>(7.2)</a:t>
            </a:r>
            <a:endParaRPr lang="bg-BG" sz="1600" dirty="0">
              <a:solidFill>
                <a:srgbClr val="000099"/>
              </a:solidFill>
              <a:latin typeface="+mn-lt"/>
            </a:endParaRPr>
          </a:p>
        </p:txBody>
      </p:sp>
      <p:sp>
        <p:nvSpPr>
          <p:cNvPr id="19" name="Дъга 18"/>
          <p:cNvSpPr/>
          <p:nvPr/>
        </p:nvSpPr>
        <p:spPr>
          <a:xfrm flipH="1">
            <a:off x="152400" y="1524000"/>
            <a:ext cx="685800" cy="5105400"/>
          </a:xfrm>
          <a:prstGeom prst="arc">
            <a:avLst>
              <a:gd name="adj1" fmla="val 16200000"/>
              <a:gd name="adj2" fmla="val 5399980"/>
            </a:avLst>
          </a:prstGeom>
          <a:ln w="25400">
            <a:solidFill>
              <a:srgbClr val="FF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bg-BG" sz="4000" dirty="0">
              <a:solidFill>
                <a:srgbClr val="000099"/>
              </a:solidFill>
            </a:endParaRPr>
          </a:p>
        </p:txBody>
      </p:sp>
      <p:sp>
        <p:nvSpPr>
          <p:cNvPr id="20" name="Дъга 19"/>
          <p:cNvSpPr/>
          <p:nvPr/>
        </p:nvSpPr>
        <p:spPr>
          <a:xfrm>
            <a:off x="8305800" y="1600200"/>
            <a:ext cx="685800" cy="5105400"/>
          </a:xfrm>
          <a:prstGeom prst="arc">
            <a:avLst>
              <a:gd name="adj1" fmla="val 16200000"/>
              <a:gd name="adj2" fmla="val 5389396"/>
            </a:avLst>
          </a:prstGeom>
          <a:ln w="25400">
            <a:solidFill>
              <a:srgbClr val="FF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bg-BG" sz="4000" dirty="0">
              <a:solidFill>
                <a:srgbClr val="000099"/>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Rectangle 4"/>
          <p:cNvSpPr>
            <a:spLocks noChangeArrowheads="1"/>
          </p:cNvSpPr>
          <p:nvPr/>
        </p:nvSpPr>
        <p:spPr bwMode="auto">
          <a:xfrm>
            <a:off x="2895600" y="2438400"/>
            <a:ext cx="4343400" cy="2590800"/>
          </a:xfrm>
          <a:prstGeom prst="rect">
            <a:avLst/>
          </a:prstGeom>
          <a:noFill/>
          <a:ln w="9525">
            <a:noFill/>
            <a:miter lim="800000"/>
            <a:headEnd/>
            <a:tailEnd/>
          </a:ln>
          <a:effectLst/>
        </p:spPr>
        <p:txBody>
          <a:bodyPr anchor="ctr"/>
          <a:lstStyle/>
          <a:p>
            <a:pPr algn="ctr"/>
            <a:br>
              <a:rPr lang="bg-BG" sz="2800" b="1" dirty="0">
                <a:latin typeface="Times New Roman" pitchFamily="18" charset="0"/>
              </a:rPr>
            </a:br>
            <a:endParaRPr lang="bg-BG" sz="2800" b="1" dirty="0">
              <a:latin typeface="Times New Roman" pitchFamily="18" charset="0"/>
            </a:endParaRPr>
          </a:p>
        </p:txBody>
      </p:sp>
      <p:sp>
        <p:nvSpPr>
          <p:cNvPr id="90117" name="Rectangle 5"/>
          <p:cNvSpPr>
            <a:spLocks noChangeArrowheads="1"/>
          </p:cNvSpPr>
          <p:nvPr/>
        </p:nvSpPr>
        <p:spPr bwMode="auto">
          <a:xfrm>
            <a:off x="228600" y="1525488"/>
            <a:ext cx="6553200" cy="2862322"/>
          </a:xfrm>
          <a:prstGeom prst="rect">
            <a:avLst/>
          </a:prstGeom>
          <a:noFill/>
          <a:ln w="9525">
            <a:noFill/>
            <a:miter lim="800000"/>
            <a:headEnd/>
            <a:tailEnd/>
          </a:ln>
          <a:effectLst/>
        </p:spPr>
        <p:txBody>
          <a:bodyPr wrap="square" anchor="ctr">
            <a:spAutoFit/>
          </a:bodyPr>
          <a:lstStyle/>
          <a:p>
            <a:pPr>
              <a:buFontTx/>
              <a:buBlip>
                <a:blip r:embed="rId3"/>
              </a:buBlip>
              <a:tabLst>
                <a:tab pos="-2114550" algn="l"/>
                <a:tab pos="-1771650" algn="l"/>
                <a:tab pos="-514350" algn="l"/>
              </a:tabLst>
            </a:pPr>
            <a:r>
              <a:rPr lang="bg-BG" sz="2000" b="1" dirty="0">
                <a:solidFill>
                  <a:schemeClr val="bg1"/>
                </a:solidFill>
                <a:latin typeface="+mn-lt"/>
              </a:rPr>
              <a:t> </a:t>
            </a:r>
            <a:r>
              <a:rPr lang="en-US" sz="2000" b="1" dirty="0">
                <a:solidFill>
                  <a:schemeClr val="bg1"/>
                </a:solidFill>
                <a:latin typeface="+mn-lt"/>
              </a:rPr>
              <a:t>The main task of the auditor is to provide the customer with reliable information on the extent to fulfill the criteria of audits;</a:t>
            </a:r>
          </a:p>
          <a:p>
            <a:pPr>
              <a:buFontTx/>
              <a:buBlip>
                <a:blip r:embed="rId3"/>
              </a:buBlip>
              <a:tabLst>
                <a:tab pos="-2114550" algn="l"/>
                <a:tab pos="-1771650" algn="l"/>
                <a:tab pos="-514350" algn="l"/>
              </a:tabLst>
            </a:pPr>
            <a:endParaRPr lang="en-US" sz="2000" b="1" dirty="0">
              <a:solidFill>
                <a:schemeClr val="bg1"/>
              </a:solidFill>
              <a:latin typeface="+mn-lt"/>
            </a:endParaRPr>
          </a:p>
          <a:p>
            <a:pPr>
              <a:buFontTx/>
              <a:buBlip>
                <a:blip r:embed="rId3"/>
              </a:buBlip>
              <a:tabLst>
                <a:tab pos="-2114550" algn="l"/>
                <a:tab pos="-1771650" algn="l"/>
                <a:tab pos="-514350" algn="l"/>
              </a:tabLst>
            </a:pPr>
            <a:r>
              <a:rPr lang="en-US" sz="2000" b="1" dirty="0">
                <a:solidFill>
                  <a:schemeClr val="bg1"/>
                </a:solidFill>
                <a:latin typeface="+mn-lt"/>
              </a:rPr>
              <a:t> All findings of the auditor have to be based on objective evidences.</a:t>
            </a:r>
          </a:p>
          <a:p>
            <a:pPr>
              <a:buFontTx/>
              <a:buBlip>
                <a:blip r:embed="rId3"/>
              </a:buBlip>
              <a:tabLst>
                <a:tab pos="-2114550" algn="l"/>
                <a:tab pos="-1771650" algn="l"/>
                <a:tab pos="-514350" algn="l"/>
              </a:tabLst>
            </a:pPr>
            <a:endParaRPr lang="en-US" sz="2000" b="1" dirty="0">
              <a:solidFill>
                <a:schemeClr val="bg1"/>
              </a:solidFill>
              <a:latin typeface="+mn-lt"/>
            </a:endParaRPr>
          </a:p>
          <a:p>
            <a:pPr>
              <a:buFontTx/>
              <a:buBlip>
                <a:blip r:embed="rId3"/>
              </a:buBlip>
              <a:tabLst>
                <a:tab pos="-2114550" algn="l"/>
                <a:tab pos="-1771650" algn="l"/>
                <a:tab pos="-514350" algn="l"/>
              </a:tabLst>
            </a:pPr>
            <a:r>
              <a:rPr lang="en-US" sz="2000" b="1" dirty="0">
                <a:solidFill>
                  <a:schemeClr val="bg1"/>
                </a:solidFill>
                <a:latin typeface="+mn-lt"/>
              </a:rPr>
              <a:t> Overall responsibility for the audit is assigned to the lead auditor.</a:t>
            </a:r>
            <a:r>
              <a:rPr lang="bg-BG" sz="2000" b="1" dirty="0">
                <a:solidFill>
                  <a:schemeClr val="bg1"/>
                </a:solidFill>
                <a:latin typeface="+mn-lt"/>
              </a:rPr>
              <a:t>   </a:t>
            </a:r>
          </a:p>
        </p:txBody>
      </p:sp>
      <p:pic>
        <p:nvPicPr>
          <p:cNvPr id="90123" name="Picture 11"/>
          <p:cNvPicPr>
            <a:picLocks noChangeAspect="1" noChangeArrowheads="1"/>
          </p:cNvPicPr>
          <p:nvPr/>
        </p:nvPicPr>
        <p:blipFill>
          <a:blip r:embed="rId4" cstate="print"/>
          <a:srcRect/>
          <a:stretch>
            <a:fillRect/>
          </a:stretch>
        </p:blipFill>
        <p:spPr bwMode="auto">
          <a:xfrm>
            <a:off x="6934200" y="1371600"/>
            <a:ext cx="1911350" cy="3429000"/>
          </a:xfrm>
          <a:prstGeom prst="rect">
            <a:avLst/>
          </a:prstGeom>
          <a:noFill/>
          <a:ln w="9525">
            <a:noFill/>
            <a:miter lim="800000"/>
            <a:headEnd/>
            <a:tailEnd/>
          </a:ln>
          <a:effectLst/>
        </p:spPr>
      </p:pic>
      <p:sp>
        <p:nvSpPr>
          <p:cNvPr id="6" name="Правоъгълник 5"/>
          <p:cNvSpPr/>
          <p:nvPr/>
        </p:nvSpPr>
        <p:spPr>
          <a:xfrm>
            <a:off x="152400" y="152400"/>
            <a:ext cx="8991600" cy="1077218"/>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4.5</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2.</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b="1" dirty="0">
                <a:solidFill>
                  <a:srgbClr val="FFFF00"/>
                </a:solidFill>
                <a:effectLst>
                  <a:outerShdw blurRad="38100" dist="38100" dir="2700000" algn="tl">
                    <a:srgbClr val="000000">
                      <a:alpha val="43137"/>
                    </a:srgbClr>
                  </a:outerShdw>
                </a:effectLst>
                <a:latin typeface="Arial Black" pitchFamily="34" charset="0"/>
              </a:rPr>
              <a:t>Main tasks and responsibilities of the auditor</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30" name="Picture 18"/>
          <p:cNvPicPr>
            <a:picLocks noChangeAspect="1" noChangeArrowheads="1"/>
          </p:cNvPicPr>
          <p:nvPr/>
        </p:nvPicPr>
        <p:blipFill>
          <a:blip r:embed="rId3" cstate="print"/>
          <a:srcRect/>
          <a:stretch>
            <a:fillRect/>
          </a:stretch>
        </p:blipFill>
        <p:spPr bwMode="auto">
          <a:xfrm>
            <a:off x="5486400" y="2133600"/>
            <a:ext cx="2590800" cy="2590800"/>
          </a:xfrm>
          <a:prstGeom prst="rect">
            <a:avLst/>
          </a:prstGeom>
          <a:noFill/>
          <a:ln w="9525">
            <a:noFill/>
            <a:miter lim="800000"/>
            <a:headEnd/>
            <a:tailEnd/>
          </a:ln>
          <a:effectLst/>
        </p:spPr>
      </p:pic>
      <p:pic>
        <p:nvPicPr>
          <p:cNvPr id="38931" name="Picture 19"/>
          <p:cNvPicPr>
            <a:picLocks noChangeAspect="1" noChangeArrowheads="1"/>
          </p:cNvPicPr>
          <p:nvPr/>
        </p:nvPicPr>
        <p:blipFill>
          <a:blip r:embed="rId4" cstate="print"/>
          <a:srcRect/>
          <a:stretch>
            <a:fillRect/>
          </a:stretch>
        </p:blipFill>
        <p:spPr bwMode="auto">
          <a:xfrm>
            <a:off x="304800" y="2133600"/>
            <a:ext cx="2789100" cy="2382236"/>
          </a:xfrm>
          <a:prstGeom prst="rect">
            <a:avLst/>
          </a:prstGeom>
          <a:noFill/>
          <a:ln w="9525">
            <a:noFill/>
            <a:miter lim="800000"/>
            <a:headEnd/>
            <a:tailEnd/>
          </a:ln>
          <a:effectLst/>
        </p:spPr>
      </p:pic>
      <p:sp>
        <p:nvSpPr>
          <p:cNvPr id="38932" name="AutoShape 20"/>
          <p:cNvSpPr>
            <a:spLocks noChangeArrowheads="1"/>
          </p:cNvSpPr>
          <p:nvPr/>
        </p:nvSpPr>
        <p:spPr bwMode="auto">
          <a:xfrm>
            <a:off x="3200400" y="1981200"/>
            <a:ext cx="2133600" cy="762000"/>
          </a:xfrm>
          <a:prstGeom prst="leftRightArrow">
            <a:avLst>
              <a:gd name="adj1" fmla="val 50000"/>
              <a:gd name="adj2" fmla="val 56000"/>
            </a:avLst>
          </a:prstGeom>
          <a:solidFill>
            <a:srgbClr val="00002E"/>
          </a:solidFill>
          <a:ln w="9525">
            <a:solidFill>
              <a:schemeClr val="tx1"/>
            </a:solidFill>
            <a:miter lim="800000"/>
            <a:headEnd/>
            <a:tailEnd/>
          </a:ln>
          <a:effectLst/>
        </p:spPr>
        <p:txBody>
          <a:bodyPr wrap="none" anchor="ctr"/>
          <a:lstStyle/>
          <a:p>
            <a:endParaRPr lang="bg-BG" dirty="0"/>
          </a:p>
        </p:txBody>
      </p:sp>
      <p:sp>
        <p:nvSpPr>
          <p:cNvPr id="38933" name="AutoShape 21"/>
          <p:cNvSpPr>
            <a:spLocks noChangeArrowheads="1"/>
          </p:cNvSpPr>
          <p:nvPr/>
        </p:nvSpPr>
        <p:spPr bwMode="auto">
          <a:xfrm>
            <a:off x="3200400" y="2971800"/>
            <a:ext cx="2133600" cy="762000"/>
          </a:xfrm>
          <a:prstGeom prst="leftRightArrow">
            <a:avLst>
              <a:gd name="adj1" fmla="val 50000"/>
              <a:gd name="adj2" fmla="val 56000"/>
            </a:avLst>
          </a:prstGeom>
          <a:solidFill>
            <a:srgbClr val="FFFF00"/>
          </a:solidFill>
          <a:ln w="9525">
            <a:solidFill>
              <a:schemeClr val="bg1"/>
            </a:solidFill>
            <a:miter lim="800000"/>
            <a:headEnd/>
            <a:tailEnd/>
          </a:ln>
          <a:effectLst/>
        </p:spPr>
        <p:txBody>
          <a:bodyPr wrap="none" anchor="ctr"/>
          <a:lstStyle/>
          <a:p>
            <a:endParaRPr lang="bg-BG" dirty="0"/>
          </a:p>
        </p:txBody>
      </p:sp>
      <p:sp>
        <p:nvSpPr>
          <p:cNvPr id="38934" name="AutoShape 22"/>
          <p:cNvSpPr>
            <a:spLocks noChangeArrowheads="1"/>
          </p:cNvSpPr>
          <p:nvPr/>
        </p:nvSpPr>
        <p:spPr bwMode="auto">
          <a:xfrm>
            <a:off x="3200400" y="3962400"/>
            <a:ext cx="2133600" cy="762000"/>
          </a:xfrm>
          <a:prstGeom prst="leftRightArrow">
            <a:avLst>
              <a:gd name="adj1" fmla="val 50000"/>
              <a:gd name="adj2" fmla="val 56000"/>
            </a:avLst>
          </a:prstGeom>
          <a:solidFill>
            <a:srgbClr val="C00000"/>
          </a:solidFill>
          <a:ln w="9525">
            <a:solidFill>
              <a:schemeClr val="tx1"/>
            </a:solidFill>
            <a:miter lim="800000"/>
            <a:headEnd/>
            <a:tailEnd/>
          </a:ln>
          <a:effectLst/>
        </p:spPr>
        <p:txBody>
          <a:bodyPr wrap="none" anchor="ctr"/>
          <a:lstStyle/>
          <a:p>
            <a:endParaRPr lang="bg-BG" dirty="0"/>
          </a:p>
        </p:txBody>
      </p:sp>
      <p:sp>
        <p:nvSpPr>
          <p:cNvPr id="38935" name="Rectangle 23"/>
          <p:cNvSpPr>
            <a:spLocks noChangeArrowheads="1"/>
          </p:cNvSpPr>
          <p:nvPr/>
        </p:nvSpPr>
        <p:spPr bwMode="auto">
          <a:xfrm>
            <a:off x="3657600" y="2209800"/>
            <a:ext cx="1295400" cy="304800"/>
          </a:xfrm>
          <a:prstGeom prst="rect">
            <a:avLst/>
          </a:prstGeom>
          <a:noFill/>
          <a:ln w="9525">
            <a:noFill/>
            <a:miter lim="800000"/>
            <a:headEnd/>
            <a:tailEnd/>
          </a:ln>
          <a:effectLst/>
        </p:spPr>
        <p:txBody>
          <a:bodyPr>
            <a:spAutoFit/>
          </a:bodyPr>
          <a:lstStyle/>
          <a:p>
            <a:pPr algn="ctr"/>
            <a:r>
              <a:rPr lang="en-US" sz="1400" b="1" dirty="0">
                <a:solidFill>
                  <a:srgbClr val="FFFFFF"/>
                </a:solidFill>
                <a:latin typeface="+mn-lt"/>
              </a:rPr>
              <a:t>Information</a:t>
            </a:r>
            <a:endParaRPr lang="bg-BG" sz="1400" b="1" dirty="0">
              <a:solidFill>
                <a:srgbClr val="FFFFFF"/>
              </a:solidFill>
              <a:latin typeface="+mn-lt"/>
            </a:endParaRPr>
          </a:p>
        </p:txBody>
      </p:sp>
      <p:sp>
        <p:nvSpPr>
          <p:cNvPr id="38936" name="Rectangle 24"/>
          <p:cNvSpPr>
            <a:spLocks noChangeArrowheads="1"/>
          </p:cNvSpPr>
          <p:nvPr/>
        </p:nvSpPr>
        <p:spPr bwMode="auto">
          <a:xfrm>
            <a:off x="3352800" y="4191000"/>
            <a:ext cx="1905000" cy="307777"/>
          </a:xfrm>
          <a:prstGeom prst="rect">
            <a:avLst/>
          </a:prstGeom>
          <a:noFill/>
          <a:ln w="9525">
            <a:noFill/>
            <a:miter lim="800000"/>
            <a:headEnd/>
            <a:tailEnd/>
          </a:ln>
          <a:effectLst/>
        </p:spPr>
        <p:txBody>
          <a:bodyPr wrap="square">
            <a:spAutoFit/>
          </a:bodyPr>
          <a:lstStyle/>
          <a:p>
            <a:pPr algn="ctr"/>
            <a:r>
              <a:rPr lang="en-GB" sz="1400" b="1" dirty="0">
                <a:latin typeface="+mn-lt"/>
              </a:rPr>
              <a:t>Announcements</a:t>
            </a:r>
            <a:endParaRPr lang="bg-BG" sz="1400" b="1" dirty="0">
              <a:latin typeface="+mn-lt"/>
            </a:endParaRPr>
          </a:p>
        </p:txBody>
      </p:sp>
      <p:sp>
        <p:nvSpPr>
          <p:cNvPr id="38937" name="Rectangle 25"/>
          <p:cNvSpPr>
            <a:spLocks noChangeArrowheads="1"/>
          </p:cNvSpPr>
          <p:nvPr/>
        </p:nvSpPr>
        <p:spPr bwMode="auto">
          <a:xfrm>
            <a:off x="3581400" y="3200400"/>
            <a:ext cx="1295400" cy="304800"/>
          </a:xfrm>
          <a:prstGeom prst="rect">
            <a:avLst/>
          </a:prstGeom>
          <a:noFill/>
          <a:ln w="9525">
            <a:noFill/>
            <a:miter lim="800000"/>
            <a:headEnd/>
            <a:tailEnd/>
          </a:ln>
          <a:effectLst/>
        </p:spPr>
        <p:txBody>
          <a:bodyPr>
            <a:spAutoFit/>
          </a:bodyPr>
          <a:lstStyle/>
          <a:p>
            <a:pPr algn="ctr"/>
            <a:r>
              <a:rPr lang="en-US" sz="1400" b="1" dirty="0">
                <a:solidFill>
                  <a:schemeClr val="bg1"/>
                </a:solidFill>
                <a:latin typeface="+mn-lt"/>
              </a:rPr>
              <a:t>Ideas</a:t>
            </a:r>
            <a:endParaRPr lang="bg-BG" sz="1400" b="1" dirty="0">
              <a:solidFill>
                <a:schemeClr val="bg1"/>
              </a:solidFill>
              <a:latin typeface="+mn-lt"/>
            </a:endParaRPr>
          </a:p>
        </p:txBody>
      </p:sp>
      <p:sp>
        <p:nvSpPr>
          <p:cNvPr id="10" name="Правоъгълник 9"/>
          <p:cNvSpPr/>
          <p:nvPr/>
        </p:nvSpPr>
        <p:spPr>
          <a:xfrm>
            <a:off x="152400" y="152400"/>
            <a:ext cx="8991600" cy="1154162"/>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1.</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GB" altLang="ja-JP" sz="3200" b="1" dirty="0">
                <a:solidFill>
                  <a:srgbClr val="FFFF00"/>
                </a:solidFill>
                <a:effectLst>
                  <a:outerShdw blurRad="38100" dist="38100" dir="2700000" algn="tl">
                    <a:srgbClr val="000000">
                      <a:alpha val="43137"/>
                    </a:srgbClr>
                  </a:outerShdw>
                </a:effectLst>
                <a:latin typeface="Arial Black" pitchFamily="34" charset="0"/>
              </a:rPr>
              <a:t>Introduction</a:t>
            </a:r>
            <a:endParaRPr lang="en-GB" sz="3200" b="1" dirty="0">
              <a:solidFill>
                <a:srgbClr val="FFFF00"/>
              </a:solidFill>
              <a:effectLst>
                <a:outerShdw blurRad="38100" dist="38100" dir="2700000" algn="tl">
                  <a:srgbClr val="000000">
                    <a:alpha val="43137"/>
                  </a:srgbClr>
                </a:outerShdw>
              </a:effectLst>
              <a:latin typeface="Arial Black" pitchFamily="34" charset="0"/>
            </a:endParaRPr>
          </a:p>
          <a:p>
            <a:pPr>
              <a:spcAft>
                <a:spcPts val="600"/>
              </a:spcAft>
            </a:pP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
        <p:nvSpPr>
          <p:cNvPr id="11" name="Правоъгълник 10"/>
          <p:cNvSpPr/>
          <p:nvPr/>
        </p:nvSpPr>
        <p:spPr>
          <a:xfrm>
            <a:off x="1905000" y="1143000"/>
            <a:ext cx="5195653" cy="369332"/>
          </a:xfrm>
          <a:prstGeom prst="rect">
            <a:avLst/>
          </a:prstGeom>
        </p:spPr>
        <p:txBody>
          <a:bodyPr wrap="none">
            <a:spAutoFit/>
          </a:bodyPr>
          <a:lstStyle/>
          <a:p>
            <a:r>
              <a:rPr lang="en-US" b="1" dirty="0">
                <a:solidFill>
                  <a:schemeClr val="bg1"/>
                </a:solidFill>
                <a:latin typeface="+mn-lt"/>
              </a:rPr>
              <a:t>During the audit shall be exchanged usually:</a:t>
            </a:r>
            <a:endParaRPr lang="bg-BG" b="1" dirty="0">
              <a:solidFill>
                <a:schemeClr val="bg1"/>
              </a:solidFill>
              <a:latin typeface="+mn-l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4"/>
          <p:cNvSpPr>
            <a:spLocks noChangeArrowheads="1"/>
          </p:cNvSpPr>
          <p:nvPr/>
        </p:nvSpPr>
        <p:spPr bwMode="auto">
          <a:xfrm>
            <a:off x="2895600" y="2438400"/>
            <a:ext cx="4343400" cy="2590800"/>
          </a:xfrm>
          <a:prstGeom prst="rect">
            <a:avLst/>
          </a:prstGeom>
          <a:noFill/>
          <a:ln w="9525">
            <a:noFill/>
            <a:miter lim="800000"/>
            <a:headEnd/>
            <a:tailEnd/>
          </a:ln>
          <a:effectLst/>
        </p:spPr>
        <p:txBody>
          <a:bodyPr anchor="ctr"/>
          <a:lstStyle/>
          <a:p>
            <a:pPr algn="ctr"/>
            <a:br>
              <a:rPr lang="bg-BG" sz="2800" b="1" dirty="0">
                <a:latin typeface="Times New Roman" pitchFamily="18" charset="0"/>
              </a:rPr>
            </a:br>
            <a:endParaRPr lang="bg-BG" sz="2800" b="1" dirty="0">
              <a:latin typeface="Times New Roman" pitchFamily="18" charset="0"/>
            </a:endParaRPr>
          </a:p>
        </p:txBody>
      </p:sp>
      <p:sp>
        <p:nvSpPr>
          <p:cNvPr id="92165" name="Rectangle 5"/>
          <p:cNvSpPr>
            <a:spLocks noChangeArrowheads="1"/>
          </p:cNvSpPr>
          <p:nvPr/>
        </p:nvSpPr>
        <p:spPr bwMode="auto">
          <a:xfrm>
            <a:off x="228600" y="1901319"/>
            <a:ext cx="4038600" cy="4339650"/>
          </a:xfrm>
          <a:prstGeom prst="rect">
            <a:avLst/>
          </a:prstGeom>
          <a:noFill/>
          <a:ln w="9525">
            <a:noFill/>
            <a:miter lim="800000"/>
            <a:headEnd/>
            <a:tailEnd/>
          </a:ln>
          <a:effectLst/>
        </p:spPr>
        <p:txBody>
          <a:bodyPr wrap="square" anchor="ctr">
            <a:spAutoFit/>
          </a:bodyPr>
          <a:lstStyle/>
          <a:p>
            <a:pPr>
              <a:buFontTx/>
              <a:buBlip>
                <a:blip r:embed="rId3"/>
              </a:buBlip>
              <a:tabLst>
                <a:tab pos="-2114550" algn="l"/>
                <a:tab pos="-1771650" algn="l"/>
                <a:tab pos="-514350" algn="l"/>
              </a:tabLst>
            </a:pPr>
            <a:r>
              <a:rPr lang="en-GB" sz="2000" b="1" dirty="0">
                <a:solidFill>
                  <a:schemeClr val="bg1"/>
                </a:solidFill>
                <a:latin typeface="+mn-lt"/>
              </a:rPr>
              <a:t>  honest;</a:t>
            </a:r>
          </a:p>
          <a:p>
            <a:pPr>
              <a:buFontTx/>
              <a:buBlip>
                <a:blip r:embed="rId3"/>
              </a:buBlip>
              <a:tabLst>
                <a:tab pos="-2114550" algn="l"/>
                <a:tab pos="-1771650" algn="l"/>
                <a:tab pos="-514350" algn="l"/>
              </a:tabLst>
            </a:pPr>
            <a:r>
              <a:rPr lang="en-GB" sz="2000" b="1" dirty="0">
                <a:solidFill>
                  <a:schemeClr val="bg1"/>
                </a:solidFill>
                <a:latin typeface="+mn-lt"/>
              </a:rPr>
              <a:t>  loyal;</a:t>
            </a:r>
          </a:p>
          <a:p>
            <a:pPr>
              <a:buFontTx/>
              <a:buBlip>
                <a:blip r:embed="rId3"/>
              </a:buBlip>
              <a:tabLst>
                <a:tab pos="-2114550" algn="l"/>
                <a:tab pos="-1771650" algn="l"/>
                <a:tab pos="-514350" algn="l"/>
              </a:tabLst>
            </a:pPr>
            <a:r>
              <a:rPr lang="en-GB" sz="2000" b="1" dirty="0">
                <a:solidFill>
                  <a:schemeClr val="bg1"/>
                </a:solidFill>
                <a:latin typeface="+mn-lt"/>
              </a:rPr>
              <a:t>  truthful;</a:t>
            </a:r>
          </a:p>
          <a:p>
            <a:pPr>
              <a:buFontTx/>
              <a:buBlip>
                <a:blip r:embed="rId3"/>
              </a:buBlip>
              <a:tabLst>
                <a:tab pos="-2114550" algn="l"/>
                <a:tab pos="-1771650" algn="l"/>
                <a:tab pos="-514350" algn="l"/>
              </a:tabLst>
            </a:pPr>
            <a:r>
              <a:rPr lang="en-GB" sz="2000" b="1" dirty="0">
                <a:solidFill>
                  <a:schemeClr val="bg1"/>
                </a:solidFill>
                <a:latin typeface="+mn-lt"/>
              </a:rPr>
              <a:t>  sincerer;</a:t>
            </a:r>
          </a:p>
          <a:p>
            <a:pPr>
              <a:buFontTx/>
              <a:buBlip>
                <a:blip r:embed="rId3"/>
              </a:buBlip>
              <a:tabLst>
                <a:tab pos="-2114550" algn="l"/>
                <a:tab pos="-1771650" algn="l"/>
                <a:tab pos="-514350" algn="l"/>
              </a:tabLst>
            </a:pPr>
            <a:r>
              <a:rPr lang="en-GB" sz="2000" b="1" dirty="0">
                <a:solidFill>
                  <a:schemeClr val="bg1"/>
                </a:solidFill>
                <a:latin typeface="+mn-lt"/>
              </a:rPr>
              <a:t>  honourable;  </a:t>
            </a:r>
          </a:p>
          <a:p>
            <a:pPr>
              <a:buFontTx/>
              <a:buBlip>
                <a:blip r:embed="rId3"/>
              </a:buBlip>
              <a:tabLst>
                <a:tab pos="-2114550" algn="l"/>
                <a:tab pos="-1771650" algn="l"/>
                <a:tab pos="-514350" algn="l"/>
              </a:tabLst>
            </a:pPr>
            <a:r>
              <a:rPr lang="en-GB" sz="2000" b="1" dirty="0">
                <a:solidFill>
                  <a:schemeClr val="bg1"/>
                </a:solidFill>
                <a:latin typeface="+mn-lt"/>
              </a:rPr>
              <a:t>  discreet;</a:t>
            </a:r>
          </a:p>
          <a:p>
            <a:pPr>
              <a:buFontTx/>
              <a:buBlip>
                <a:blip r:embed="rId3"/>
              </a:buBlip>
              <a:tabLst>
                <a:tab pos="-2114550" algn="l"/>
                <a:tab pos="-1771650" algn="l"/>
                <a:tab pos="-514350" algn="l"/>
              </a:tabLst>
            </a:pPr>
            <a:r>
              <a:rPr lang="en-GB" sz="2000" b="1" dirty="0">
                <a:solidFill>
                  <a:schemeClr val="bg1"/>
                </a:solidFill>
                <a:latin typeface="+mn-lt"/>
              </a:rPr>
              <a:t>  open;</a:t>
            </a:r>
          </a:p>
          <a:p>
            <a:pPr>
              <a:buFontTx/>
              <a:buBlip>
                <a:blip r:embed="rId3"/>
              </a:buBlip>
              <a:tabLst>
                <a:tab pos="-2114550" algn="l"/>
                <a:tab pos="-1771650" algn="l"/>
                <a:tab pos="-514350" algn="l"/>
              </a:tabLst>
            </a:pPr>
            <a:r>
              <a:rPr lang="en-GB" sz="2000" b="1" dirty="0">
                <a:solidFill>
                  <a:schemeClr val="bg1"/>
                </a:solidFill>
                <a:latin typeface="+mn-lt"/>
              </a:rPr>
              <a:t>  diplomatic;</a:t>
            </a:r>
          </a:p>
          <a:p>
            <a:pPr>
              <a:buFontTx/>
              <a:buBlip>
                <a:blip r:embed="rId3"/>
              </a:buBlip>
              <a:tabLst>
                <a:tab pos="-2114550" algn="l"/>
                <a:tab pos="-1771650" algn="l"/>
                <a:tab pos="-514350" algn="l"/>
              </a:tabLst>
            </a:pPr>
            <a:r>
              <a:rPr lang="en-GB" sz="2000" b="1" dirty="0">
                <a:solidFill>
                  <a:schemeClr val="bg1"/>
                </a:solidFill>
                <a:latin typeface="+mn-lt"/>
              </a:rPr>
              <a:t>  tactful;</a:t>
            </a:r>
          </a:p>
          <a:p>
            <a:pPr>
              <a:buFontTx/>
              <a:buBlip>
                <a:blip r:embed="rId3"/>
              </a:buBlip>
              <a:tabLst>
                <a:tab pos="-2114550" algn="l"/>
                <a:tab pos="-1771650" algn="l"/>
                <a:tab pos="-514350" algn="l"/>
              </a:tabLst>
            </a:pPr>
            <a:r>
              <a:rPr lang="en-GB" sz="2000" b="1" dirty="0">
                <a:solidFill>
                  <a:schemeClr val="bg1"/>
                </a:solidFill>
                <a:latin typeface="+mn-lt"/>
              </a:rPr>
              <a:t>  observant;</a:t>
            </a:r>
          </a:p>
          <a:p>
            <a:pPr>
              <a:buFontTx/>
              <a:buBlip>
                <a:blip r:embed="rId3"/>
              </a:buBlip>
              <a:tabLst>
                <a:tab pos="-2114550" algn="l"/>
                <a:tab pos="-1771650" algn="l"/>
                <a:tab pos="-514350" algn="l"/>
              </a:tabLst>
            </a:pPr>
            <a:r>
              <a:rPr lang="en-GB" sz="2000" b="1" dirty="0">
                <a:solidFill>
                  <a:schemeClr val="bg1"/>
                </a:solidFill>
                <a:latin typeface="+mn-lt"/>
              </a:rPr>
              <a:t>  receptive;</a:t>
            </a:r>
          </a:p>
          <a:p>
            <a:pPr>
              <a:buFontTx/>
              <a:buBlip>
                <a:blip r:embed="rId3"/>
              </a:buBlip>
              <a:tabLst>
                <a:tab pos="-2114550" algn="l"/>
                <a:tab pos="-1771650" algn="l"/>
                <a:tab pos="-514350" algn="l"/>
              </a:tabLst>
            </a:pPr>
            <a:r>
              <a:rPr lang="en-GB" sz="2000" b="1" dirty="0">
                <a:solidFill>
                  <a:schemeClr val="bg1"/>
                </a:solidFill>
                <a:latin typeface="+mn-lt"/>
              </a:rPr>
              <a:t>  scalene;</a:t>
            </a:r>
          </a:p>
          <a:p>
            <a:pPr>
              <a:buFontTx/>
              <a:buBlip>
                <a:blip r:embed="rId3"/>
              </a:buBlip>
              <a:tabLst>
                <a:tab pos="-2114550" algn="l"/>
                <a:tab pos="-1771650" algn="l"/>
                <a:tab pos="-514350" algn="l"/>
              </a:tabLst>
            </a:pPr>
            <a:endParaRPr lang="bg-BG" dirty="0">
              <a:solidFill>
                <a:schemeClr val="bg1"/>
              </a:solidFill>
              <a:latin typeface="Times New Roman" pitchFamily="18" charset="0"/>
            </a:endParaRPr>
          </a:p>
          <a:p>
            <a:pPr>
              <a:buFontTx/>
              <a:buBlip>
                <a:blip r:embed="rId3"/>
              </a:buBlip>
              <a:tabLst>
                <a:tab pos="-2114550" algn="l"/>
                <a:tab pos="-1771650" algn="l"/>
                <a:tab pos="-514350" algn="l"/>
              </a:tabLst>
            </a:pPr>
            <a:endParaRPr lang="bg-BG" dirty="0">
              <a:solidFill>
                <a:schemeClr val="bg1"/>
              </a:solidFill>
              <a:latin typeface="Times New Roman" pitchFamily="18" charset="0"/>
            </a:endParaRPr>
          </a:p>
        </p:txBody>
      </p:sp>
      <p:sp>
        <p:nvSpPr>
          <p:cNvPr id="92168" name="Rectangle 8"/>
          <p:cNvSpPr>
            <a:spLocks noChangeArrowheads="1"/>
          </p:cNvSpPr>
          <p:nvPr/>
        </p:nvSpPr>
        <p:spPr bwMode="auto">
          <a:xfrm>
            <a:off x="2209800" y="1600200"/>
            <a:ext cx="3581400" cy="4093428"/>
          </a:xfrm>
          <a:prstGeom prst="rect">
            <a:avLst/>
          </a:prstGeom>
          <a:noFill/>
          <a:ln w="9525">
            <a:noFill/>
            <a:miter lim="800000"/>
            <a:headEnd/>
            <a:tailEnd/>
          </a:ln>
          <a:effectLst/>
        </p:spPr>
        <p:txBody>
          <a:bodyPr wrap="square" anchor="ctr">
            <a:spAutoFit/>
          </a:bodyPr>
          <a:lstStyle/>
          <a:p>
            <a:pPr>
              <a:tabLst>
                <a:tab pos="-2114550" algn="l"/>
                <a:tab pos="-1771650" algn="l"/>
                <a:tab pos="-514350" algn="l"/>
              </a:tabLst>
            </a:pPr>
            <a:endParaRPr lang="bg-BG" sz="2000" dirty="0">
              <a:solidFill>
                <a:schemeClr val="bg1"/>
              </a:solidFill>
              <a:latin typeface="+mn-lt"/>
            </a:endParaRPr>
          </a:p>
          <a:p>
            <a:pPr>
              <a:buFontTx/>
              <a:buBlip>
                <a:blip r:embed="rId3"/>
              </a:buBlip>
              <a:tabLst>
                <a:tab pos="-2114550" algn="l"/>
                <a:tab pos="-1771650" algn="l"/>
                <a:tab pos="-514350" algn="l"/>
              </a:tabLst>
            </a:pPr>
            <a:r>
              <a:rPr lang="bg-BG" sz="2000" dirty="0">
                <a:solidFill>
                  <a:schemeClr val="bg1"/>
                </a:solidFill>
                <a:latin typeface="+mn-lt"/>
              </a:rPr>
              <a:t> </a:t>
            </a:r>
            <a:r>
              <a:rPr lang="en-US" sz="2000" dirty="0">
                <a:solidFill>
                  <a:schemeClr val="bg1"/>
                </a:solidFill>
                <a:latin typeface="+mn-lt"/>
              </a:rPr>
              <a:t> </a:t>
            </a:r>
            <a:r>
              <a:rPr lang="en-US" sz="2000" b="1" dirty="0">
                <a:solidFill>
                  <a:schemeClr val="bg1"/>
                </a:solidFill>
                <a:latin typeface="+mn-lt"/>
              </a:rPr>
              <a:t>with a broad worldview;</a:t>
            </a:r>
          </a:p>
          <a:p>
            <a:pPr>
              <a:buFontTx/>
              <a:buBlip>
                <a:blip r:embed="rId3"/>
              </a:buBlip>
              <a:tabLst>
                <a:tab pos="-2114550" algn="l"/>
                <a:tab pos="-1771650" algn="l"/>
                <a:tab pos="-514350" algn="l"/>
              </a:tabLst>
            </a:pPr>
            <a:r>
              <a:rPr lang="en-US" sz="2000" b="1" dirty="0">
                <a:solidFill>
                  <a:schemeClr val="bg1"/>
                </a:solidFill>
                <a:latin typeface="+mn-lt"/>
              </a:rPr>
              <a:t>  obstinate;</a:t>
            </a:r>
          </a:p>
          <a:p>
            <a:pPr>
              <a:buFontTx/>
              <a:buBlip>
                <a:blip r:embed="rId3"/>
              </a:buBlip>
              <a:tabLst>
                <a:tab pos="-2114550" algn="l"/>
                <a:tab pos="-1771650" algn="l"/>
                <a:tab pos="-514350" algn="l"/>
              </a:tabLst>
            </a:pPr>
            <a:r>
              <a:rPr lang="en-US" sz="2000" b="1" dirty="0">
                <a:solidFill>
                  <a:schemeClr val="bg1"/>
                </a:solidFill>
                <a:latin typeface="+mn-lt"/>
              </a:rPr>
              <a:t>  insistent;</a:t>
            </a:r>
          </a:p>
          <a:p>
            <a:pPr>
              <a:buFontTx/>
              <a:buBlip>
                <a:blip r:embed="rId3"/>
              </a:buBlip>
              <a:tabLst>
                <a:tab pos="-2114550" algn="l"/>
                <a:tab pos="-1771650" algn="l"/>
                <a:tab pos="-514350" algn="l"/>
              </a:tabLst>
            </a:pPr>
            <a:r>
              <a:rPr lang="en-US" sz="2000" b="1" dirty="0">
                <a:solidFill>
                  <a:schemeClr val="bg1"/>
                </a:solidFill>
                <a:latin typeface="+mn-lt"/>
              </a:rPr>
              <a:t>  decisive;</a:t>
            </a:r>
          </a:p>
          <a:p>
            <a:pPr>
              <a:buFontTx/>
              <a:buBlip>
                <a:blip r:embed="rId3"/>
              </a:buBlip>
              <a:tabLst>
                <a:tab pos="-2114550" algn="l"/>
                <a:tab pos="-1771650" algn="l"/>
                <a:tab pos="-514350" algn="l"/>
              </a:tabLst>
            </a:pPr>
            <a:r>
              <a:rPr lang="en-US" sz="2000" b="1" dirty="0">
                <a:solidFill>
                  <a:schemeClr val="bg1"/>
                </a:solidFill>
                <a:latin typeface="+mn-lt"/>
              </a:rPr>
              <a:t>  confident in myself;</a:t>
            </a:r>
          </a:p>
          <a:p>
            <a:pPr>
              <a:buFontTx/>
              <a:buBlip>
                <a:blip r:embed="rId3"/>
              </a:buBlip>
              <a:tabLst>
                <a:tab pos="-2114550" algn="l"/>
                <a:tab pos="-1771650" algn="l"/>
                <a:tab pos="-514350" algn="l"/>
              </a:tabLst>
            </a:pPr>
            <a:r>
              <a:rPr lang="en-US" sz="2000" b="1" dirty="0">
                <a:solidFill>
                  <a:schemeClr val="bg1"/>
                </a:solidFill>
                <a:latin typeface="+mn-lt"/>
              </a:rPr>
              <a:t>  courteous;</a:t>
            </a:r>
          </a:p>
          <a:p>
            <a:pPr>
              <a:buFontTx/>
              <a:buBlip>
                <a:blip r:embed="rId3"/>
              </a:buBlip>
              <a:tabLst>
                <a:tab pos="-2114550" algn="l"/>
                <a:tab pos="-1771650" algn="l"/>
                <a:tab pos="-514350" algn="l"/>
              </a:tabLst>
            </a:pPr>
            <a:r>
              <a:rPr lang="en-US" sz="2000" b="1" dirty="0">
                <a:solidFill>
                  <a:schemeClr val="bg1"/>
                </a:solidFill>
                <a:latin typeface="+mn-lt"/>
              </a:rPr>
              <a:t>  friendly tuned;</a:t>
            </a:r>
          </a:p>
          <a:p>
            <a:pPr>
              <a:buFontTx/>
              <a:buBlip>
                <a:blip r:embed="rId3"/>
              </a:buBlip>
              <a:tabLst>
                <a:tab pos="-2114550" algn="l"/>
                <a:tab pos="-1771650" algn="l"/>
                <a:tab pos="-514350" algn="l"/>
              </a:tabLst>
            </a:pPr>
            <a:r>
              <a:rPr lang="en-US" sz="2000" b="1" dirty="0">
                <a:solidFill>
                  <a:schemeClr val="bg1"/>
                </a:solidFill>
                <a:latin typeface="+mn-lt"/>
              </a:rPr>
              <a:t>  ready to help;</a:t>
            </a:r>
          </a:p>
          <a:p>
            <a:pPr>
              <a:buFontTx/>
              <a:buBlip>
                <a:blip r:embed="rId3"/>
              </a:buBlip>
              <a:tabLst>
                <a:tab pos="-2114550" algn="l"/>
                <a:tab pos="-1771650" algn="l"/>
                <a:tab pos="-514350" algn="l"/>
              </a:tabLst>
            </a:pPr>
            <a:r>
              <a:rPr lang="en-US" sz="2000" b="1" dirty="0">
                <a:solidFill>
                  <a:schemeClr val="bg1"/>
                </a:solidFill>
                <a:latin typeface="+mn-lt"/>
              </a:rPr>
              <a:t>  consider:</a:t>
            </a:r>
          </a:p>
          <a:p>
            <a:pPr>
              <a:buFontTx/>
              <a:buBlip>
                <a:blip r:embed="rId3"/>
              </a:buBlip>
              <a:tabLst>
                <a:tab pos="-2114550" algn="l"/>
                <a:tab pos="-1771650" algn="l"/>
                <a:tab pos="-514350" algn="l"/>
              </a:tabLst>
            </a:pPr>
            <a:r>
              <a:rPr lang="en-US" sz="2000" b="1" dirty="0">
                <a:solidFill>
                  <a:schemeClr val="bg1"/>
                </a:solidFill>
                <a:latin typeface="+mn-lt"/>
              </a:rPr>
              <a:t>  constructive;</a:t>
            </a:r>
          </a:p>
          <a:p>
            <a:pPr>
              <a:buFontTx/>
              <a:buBlip>
                <a:blip r:embed="rId3"/>
              </a:buBlip>
              <a:tabLst>
                <a:tab pos="-2114550" algn="l"/>
                <a:tab pos="-1771650" algn="l"/>
                <a:tab pos="-514350" algn="l"/>
              </a:tabLst>
            </a:pPr>
            <a:r>
              <a:rPr lang="en-US" sz="2000" b="1" dirty="0">
                <a:solidFill>
                  <a:schemeClr val="bg1"/>
                </a:solidFill>
                <a:latin typeface="+mn-lt"/>
              </a:rPr>
              <a:t>  informed;</a:t>
            </a:r>
          </a:p>
          <a:p>
            <a:pPr>
              <a:buFontTx/>
              <a:buBlip>
                <a:blip r:embed="rId3"/>
              </a:buBlip>
              <a:tabLst>
                <a:tab pos="-2114550" algn="l"/>
                <a:tab pos="-1771650" algn="l"/>
                <a:tab pos="-514350" algn="l"/>
              </a:tabLst>
            </a:pPr>
            <a:r>
              <a:rPr lang="en-US" sz="2000" b="1" dirty="0">
                <a:solidFill>
                  <a:schemeClr val="bg1"/>
                </a:solidFill>
                <a:latin typeface="+mn-lt"/>
              </a:rPr>
              <a:t>  modest;</a:t>
            </a:r>
            <a:endParaRPr lang="bg-BG" sz="2000" b="1" dirty="0">
              <a:solidFill>
                <a:schemeClr val="bg1"/>
              </a:solidFill>
              <a:latin typeface="+mn-lt"/>
            </a:endParaRPr>
          </a:p>
        </p:txBody>
      </p:sp>
      <p:pic>
        <p:nvPicPr>
          <p:cNvPr id="92169" name="Picture 9"/>
          <p:cNvPicPr>
            <a:picLocks noChangeAspect="1" noChangeArrowheads="1"/>
          </p:cNvPicPr>
          <p:nvPr/>
        </p:nvPicPr>
        <p:blipFill>
          <a:blip r:embed="rId4" cstate="print"/>
          <a:srcRect/>
          <a:stretch>
            <a:fillRect/>
          </a:stretch>
        </p:blipFill>
        <p:spPr bwMode="auto">
          <a:xfrm>
            <a:off x="5867400" y="1981200"/>
            <a:ext cx="2702092" cy="3200400"/>
          </a:xfrm>
          <a:prstGeom prst="rect">
            <a:avLst/>
          </a:prstGeom>
          <a:noFill/>
          <a:ln w="9525">
            <a:noFill/>
            <a:miter lim="800000"/>
            <a:headEnd/>
            <a:tailEnd/>
          </a:ln>
          <a:effectLst/>
        </p:spPr>
      </p:pic>
      <p:pic>
        <p:nvPicPr>
          <p:cNvPr id="92170" name="Picture 10"/>
          <p:cNvPicPr>
            <a:picLocks noChangeAspect="1" noChangeArrowheads="1"/>
          </p:cNvPicPr>
          <p:nvPr/>
        </p:nvPicPr>
        <p:blipFill>
          <a:blip r:embed="rId5" cstate="print"/>
          <a:srcRect/>
          <a:stretch>
            <a:fillRect/>
          </a:stretch>
        </p:blipFill>
        <p:spPr bwMode="auto">
          <a:xfrm>
            <a:off x="7082812" y="101412"/>
            <a:ext cx="1908788" cy="1270187"/>
          </a:xfrm>
          <a:prstGeom prst="rect">
            <a:avLst/>
          </a:prstGeom>
          <a:noFill/>
          <a:ln w="9525">
            <a:noFill/>
            <a:miter lim="800000"/>
            <a:headEnd/>
            <a:tailEnd/>
          </a:ln>
          <a:effectLst/>
        </p:spPr>
      </p:pic>
      <p:sp>
        <p:nvSpPr>
          <p:cNvPr id="9" name="Правоъгълник 8"/>
          <p:cNvSpPr/>
          <p:nvPr/>
        </p:nvSpPr>
        <p:spPr>
          <a:xfrm>
            <a:off x="0" y="0"/>
            <a:ext cx="89916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4.5</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3.</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b="1" dirty="0">
                <a:solidFill>
                  <a:srgbClr val="FFFF00"/>
                </a:solidFill>
                <a:effectLst>
                  <a:outerShdw blurRad="38100" dist="38100" dir="2700000" algn="tl">
                    <a:srgbClr val="000000">
                      <a:alpha val="43137"/>
                    </a:srgbClr>
                  </a:outerShdw>
                </a:effectLst>
                <a:latin typeface="Arial Black" pitchFamily="34" charset="0"/>
              </a:rPr>
              <a:t>Qualities of the auditor</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
        <p:nvSpPr>
          <p:cNvPr id="10" name="Правоъгълник 9"/>
          <p:cNvSpPr/>
          <p:nvPr/>
        </p:nvSpPr>
        <p:spPr>
          <a:xfrm>
            <a:off x="0" y="1447800"/>
            <a:ext cx="8991600" cy="461665"/>
          </a:xfrm>
          <a:prstGeom prst="rect">
            <a:avLst/>
          </a:prstGeom>
        </p:spPr>
        <p:txBody>
          <a:bodyPr wrap="square">
            <a:spAutoFit/>
          </a:bodyPr>
          <a:lstStyle/>
          <a:p>
            <a:pPr>
              <a:spcAft>
                <a:spcPts val="600"/>
              </a:spcAft>
            </a:pPr>
            <a:r>
              <a:rPr lang="en-US" altLang="ja-JP" sz="2400" b="1" dirty="0">
                <a:solidFill>
                  <a:srgbClr val="FF0000"/>
                </a:solidFill>
                <a:effectLst>
                  <a:outerShdw blurRad="38100" dist="38100" dir="2700000" algn="tl">
                    <a:srgbClr val="000000">
                      <a:alpha val="43137"/>
                    </a:srgbClr>
                  </a:outerShdw>
                </a:effectLst>
                <a:latin typeface="Gill Sans MT" pitchFamily="34" charset="0"/>
              </a:rPr>
              <a:t>4.5</a:t>
            </a:r>
            <a:r>
              <a:rPr lang="be-BY" altLang="ja-JP" sz="2400" b="1" dirty="0">
                <a:solidFill>
                  <a:srgbClr val="FF0000"/>
                </a:solidFill>
                <a:effectLst>
                  <a:outerShdw blurRad="38100" dist="38100" dir="2700000" algn="tl">
                    <a:srgbClr val="000000">
                      <a:alpha val="43137"/>
                    </a:srgbClr>
                  </a:outerShdw>
                </a:effectLst>
                <a:latin typeface="Arial Black" panose="020B0A04020102020204" pitchFamily="34" charset="0"/>
              </a:rPr>
              <a:t>.</a:t>
            </a:r>
            <a:r>
              <a:rPr lang="en-US" altLang="ja-JP" sz="2400" b="1" dirty="0">
                <a:solidFill>
                  <a:srgbClr val="FF0000"/>
                </a:solidFill>
                <a:effectLst>
                  <a:outerShdw blurRad="38100" dist="38100" dir="2700000" algn="tl">
                    <a:srgbClr val="000000">
                      <a:alpha val="43137"/>
                    </a:srgbClr>
                  </a:outerShdw>
                </a:effectLst>
                <a:latin typeface="Gill Sans MT" pitchFamily="34" charset="0"/>
              </a:rPr>
              <a:t>3.</a:t>
            </a:r>
            <a:r>
              <a:rPr lang="bg-BG" altLang="ja-JP" sz="2400" b="1" dirty="0">
                <a:solidFill>
                  <a:srgbClr val="FF0000"/>
                </a:solidFill>
                <a:effectLst>
                  <a:outerShdw blurRad="38100" dist="38100" dir="2700000" algn="tl">
                    <a:srgbClr val="000000">
                      <a:alpha val="43137"/>
                    </a:srgbClr>
                  </a:outerShdw>
                </a:effectLst>
                <a:latin typeface="Gill Sans MT" pitchFamily="34" charset="0"/>
              </a:rPr>
              <a:t>1</a:t>
            </a:r>
            <a:r>
              <a:rPr lang="en-US" altLang="ja-JP" sz="2400" b="1" dirty="0">
                <a:solidFill>
                  <a:srgbClr val="FF0000"/>
                </a:solidFill>
                <a:effectLst>
                  <a:outerShdw blurRad="38100" dist="38100" dir="2700000" algn="tl">
                    <a:srgbClr val="000000">
                      <a:alpha val="43137"/>
                    </a:srgbClr>
                  </a:outerShdw>
                </a:effectLst>
                <a:latin typeface="Gill Sans MT" pitchFamily="34" charset="0"/>
              </a:rPr>
              <a:t>.</a:t>
            </a:r>
            <a:r>
              <a:rPr lang="be-BY" altLang="ja-JP" sz="2400" b="1" dirty="0">
                <a:solidFill>
                  <a:srgbClr val="FF0000"/>
                </a:solidFill>
                <a:effectLst>
                  <a:outerShdw blurRad="38100" dist="38100" dir="2700000" algn="tl">
                    <a:srgbClr val="000000">
                      <a:alpha val="43137"/>
                    </a:srgbClr>
                  </a:outerShdw>
                </a:effectLst>
                <a:latin typeface="Arial Black" panose="020B0A04020102020204" pitchFamily="34" charset="0"/>
              </a:rPr>
              <a:t> </a:t>
            </a:r>
            <a:r>
              <a:rPr lang="en-US" altLang="ja-JP" sz="2400" b="1" dirty="0">
                <a:solidFill>
                  <a:srgbClr val="FF0000"/>
                </a:solidFill>
                <a:effectLst>
                  <a:outerShdw blurRad="38100" dist="38100" dir="2700000" algn="tl">
                    <a:srgbClr val="000000">
                      <a:alpha val="43137"/>
                    </a:srgbClr>
                  </a:outerShdw>
                </a:effectLst>
                <a:latin typeface="Gill Sans MT" pitchFamily="34" charset="0"/>
              </a:rPr>
              <a:t>Positive personal </a:t>
            </a:r>
            <a:r>
              <a:rPr lang="en-US" sz="2400" b="1" dirty="0">
                <a:solidFill>
                  <a:srgbClr val="FF0000"/>
                </a:solidFill>
                <a:effectLst>
                  <a:outerShdw blurRad="38100" dist="38100" dir="2700000" algn="tl">
                    <a:srgbClr val="000000">
                      <a:alpha val="43137"/>
                    </a:srgbClr>
                  </a:outerShdw>
                </a:effectLst>
                <a:latin typeface="Gill Sans MT" pitchFamily="34" charset="0"/>
              </a:rPr>
              <a:t>qualities of the auditor</a:t>
            </a:r>
            <a:endParaRPr lang="be-BY" altLang="ja-JP" sz="2400" b="1" dirty="0">
              <a:solidFill>
                <a:srgbClr val="FF00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Rectangle 4"/>
          <p:cNvSpPr>
            <a:spLocks noChangeArrowheads="1"/>
          </p:cNvSpPr>
          <p:nvPr/>
        </p:nvSpPr>
        <p:spPr bwMode="auto">
          <a:xfrm>
            <a:off x="2895600" y="2438400"/>
            <a:ext cx="4343400" cy="2590800"/>
          </a:xfrm>
          <a:prstGeom prst="rect">
            <a:avLst/>
          </a:prstGeom>
          <a:noFill/>
          <a:ln w="9525">
            <a:noFill/>
            <a:miter lim="800000"/>
            <a:headEnd/>
            <a:tailEnd/>
          </a:ln>
          <a:effectLst/>
        </p:spPr>
        <p:txBody>
          <a:bodyPr anchor="ctr"/>
          <a:lstStyle/>
          <a:p>
            <a:pPr algn="ctr"/>
            <a:br>
              <a:rPr lang="bg-BG" sz="2800" b="1" dirty="0">
                <a:latin typeface="Times New Roman" pitchFamily="18" charset="0"/>
              </a:rPr>
            </a:br>
            <a:endParaRPr lang="bg-BG" sz="2800" b="1" dirty="0">
              <a:latin typeface="Times New Roman" pitchFamily="18" charset="0"/>
            </a:endParaRPr>
          </a:p>
        </p:txBody>
      </p:sp>
      <p:pic>
        <p:nvPicPr>
          <p:cNvPr id="94216" name="Picture 8"/>
          <p:cNvPicPr>
            <a:picLocks noChangeAspect="1" noChangeArrowheads="1"/>
          </p:cNvPicPr>
          <p:nvPr/>
        </p:nvPicPr>
        <p:blipFill>
          <a:blip r:embed="rId3" cstate="print"/>
          <a:srcRect/>
          <a:stretch>
            <a:fillRect/>
          </a:stretch>
        </p:blipFill>
        <p:spPr bwMode="auto">
          <a:xfrm>
            <a:off x="7400004" y="96252"/>
            <a:ext cx="1599618" cy="1280087"/>
          </a:xfrm>
          <a:prstGeom prst="rect">
            <a:avLst/>
          </a:prstGeom>
          <a:noFill/>
          <a:ln w="9525">
            <a:noFill/>
            <a:miter lim="800000"/>
            <a:headEnd/>
            <a:tailEnd/>
          </a:ln>
          <a:effectLst/>
        </p:spPr>
      </p:pic>
      <p:pic>
        <p:nvPicPr>
          <p:cNvPr id="94217" name="Picture 9"/>
          <p:cNvPicPr>
            <a:picLocks noChangeAspect="1" noChangeArrowheads="1"/>
          </p:cNvPicPr>
          <p:nvPr/>
        </p:nvPicPr>
        <p:blipFill>
          <a:blip r:embed="rId4" cstate="print"/>
          <a:srcRect/>
          <a:stretch>
            <a:fillRect/>
          </a:stretch>
        </p:blipFill>
        <p:spPr bwMode="auto">
          <a:xfrm>
            <a:off x="4876800" y="1828800"/>
            <a:ext cx="2744503" cy="3733800"/>
          </a:xfrm>
          <a:prstGeom prst="rect">
            <a:avLst/>
          </a:prstGeom>
          <a:noFill/>
          <a:ln w="9525">
            <a:noFill/>
            <a:miter lim="800000"/>
            <a:headEnd/>
            <a:tailEnd/>
          </a:ln>
          <a:effectLst/>
        </p:spPr>
      </p:pic>
      <p:sp>
        <p:nvSpPr>
          <p:cNvPr id="94219" name="Rectangle 11"/>
          <p:cNvSpPr>
            <a:spLocks noChangeArrowheads="1"/>
          </p:cNvSpPr>
          <p:nvPr/>
        </p:nvSpPr>
        <p:spPr bwMode="auto">
          <a:xfrm>
            <a:off x="457200" y="1752600"/>
            <a:ext cx="5486400" cy="4401205"/>
          </a:xfrm>
          <a:prstGeom prst="rect">
            <a:avLst/>
          </a:prstGeom>
          <a:noFill/>
          <a:ln w="9525">
            <a:noFill/>
            <a:miter lim="800000"/>
            <a:headEnd/>
            <a:tailEnd/>
          </a:ln>
          <a:effectLst/>
        </p:spPr>
        <p:txBody>
          <a:bodyPr wrap="square" anchor="ctr">
            <a:spAutoFit/>
          </a:bodyPr>
          <a:lstStyle/>
          <a:p>
            <a:pPr>
              <a:buFontTx/>
              <a:buBlip>
                <a:blip r:embed="rId5"/>
              </a:buBlip>
              <a:tabLst>
                <a:tab pos="-2114550" algn="l"/>
                <a:tab pos="-1771650" algn="l"/>
                <a:tab pos="-514350" algn="l"/>
              </a:tabLst>
            </a:pPr>
            <a:r>
              <a:rPr lang="bg-BG" sz="2000" b="1" dirty="0">
                <a:solidFill>
                  <a:schemeClr val="bg1"/>
                </a:solidFill>
                <a:latin typeface="+mn-lt"/>
              </a:rPr>
              <a:t> </a:t>
            </a:r>
            <a:r>
              <a:rPr lang="en-US" sz="2000" b="1" dirty="0">
                <a:solidFill>
                  <a:schemeClr val="bg1"/>
                </a:solidFill>
                <a:latin typeface="+mn-lt"/>
              </a:rPr>
              <a:t> critical;</a:t>
            </a:r>
          </a:p>
          <a:p>
            <a:pPr>
              <a:buFontTx/>
              <a:buBlip>
                <a:blip r:embed="rId5"/>
              </a:buBlip>
              <a:tabLst>
                <a:tab pos="-2114550" algn="l"/>
                <a:tab pos="-1771650" algn="l"/>
                <a:tab pos="-514350" algn="l"/>
              </a:tabLst>
            </a:pPr>
            <a:r>
              <a:rPr lang="en-US" sz="2000" b="1" dirty="0">
                <a:solidFill>
                  <a:schemeClr val="bg1"/>
                </a:solidFill>
                <a:latin typeface="+mn-lt"/>
              </a:rPr>
              <a:t>  inclined to disputes;</a:t>
            </a:r>
          </a:p>
          <a:p>
            <a:pPr>
              <a:buFontTx/>
              <a:buBlip>
                <a:blip r:embed="rId5"/>
              </a:buBlip>
              <a:tabLst>
                <a:tab pos="-2114550" algn="l"/>
                <a:tab pos="-1771650" algn="l"/>
                <a:tab pos="-514350" algn="l"/>
              </a:tabLst>
            </a:pPr>
            <a:r>
              <a:rPr lang="en-US" sz="2000" b="1" dirty="0">
                <a:solidFill>
                  <a:schemeClr val="bg1"/>
                </a:solidFill>
                <a:latin typeface="+mn-lt"/>
              </a:rPr>
              <a:t>  overconfident;</a:t>
            </a:r>
          </a:p>
          <a:p>
            <a:pPr>
              <a:buFontTx/>
              <a:buBlip>
                <a:blip r:embed="rId5"/>
              </a:buBlip>
              <a:tabLst>
                <a:tab pos="-2114550" algn="l"/>
                <a:tab pos="-1771650" algn="l"/>
                <a:tab pos="-514350" algn="l"/>
              </a:tabLst>
            </a:pPr>
            <a:r>
              <a:rPr lang="en-US" sz="2000" b="1" dirty="0">
                <a:solidFill>
                  <a:schemeClr val="bg1"/>
                </a:solidFill>
                <a:latin typeface="+mn-lt"/>
              </a:rPr>
              <a:t>  hasty in their conclusions;</a:t>
            </a:r>
          </a:p>
          <a:p>
            <a:pPr>
              <a:buFontTx/>
              <a:buBlip>
                <a:blip r:embed="rId5"/>
              </a:buBlip>
              <a:tabLst>
                <a:tab pos="-2114550" algn="l"/>
                <a:tab pos="-1771650" algn="l"/>
                <a:tab pos="-514350" algn="l"/>
              </a:tabLst>
            </a:pPr>
            <a:r>
              <a:rPr lang="en-US" sz="2000" b="1" dirty="0">
                <a:solidFill>
                  <a:schemeClr val="bg1"/>
                </a:solidFill>
                <a:latin typeface="+mn-lt"/>
              </a:rPr>
              <a:t>  aggressive;</a:t>
            </a:r>
          </a:p>
          <a:p>
            <a:pPr>
              <a:buFontTx/>
              <a:buBlip>
                <a:blip r:embed="rId5"/>
              </a:buBlip>
              <a:tabLst>
                <a:tab pos="-2114550" algn="l"/>
                <a:tab pos="-1771650" algn="l"/>
                <a:tab pos="-514350" algn="l"/>
              </a:tabLst>
            </a:pPr>
            <a:r>
              <a:rPr lang="en-US" sz="2000" b="1" dirty="0">
                <a:solidFill>
                  <a:schemeClr val="bg1"/>
                </a:solidFill>
                <a:latin typeface="+mn-lt"/>
              </a:rPr>
              <a:t>  inattentive;</a:t>
            </a:r>
          </a:p>
          <a:p>
            <a:pPr>
              <a:buFontTx/>
              <a:buBlip>
                <a:blip r:embed="rId5"/>
              </a:buBlip>
              <a:tabLst>
                <a:tab pos="-2114550" algn="l"/>
                <a:tab pos="-1771650" algn="l"/>
                <a:tab pos="-514350" algn="l"/>
              </a:tabLst>
            </a:pPr>
            <a:r>
              <a:rPr lang="en-US" sz="2000" b="1" dirty="0">
                <a:solidFill>
                  <a:schemeClr val="bg1"/>
                </a:solidFill>
                <a:latin typeface="+mn-lt"/>
              </a:rPr>
              <a:t>  inconsistent;</a:t>
            </a:r>
          </a:p>
          <a:p>
            <a:pPr>
              <a:buFontTx/>
              <a:buBlip>
                <a:blip r:embed="rId5"/>
              </a:buBlip>
              <a:tabLst>
                <a:tab pos="-2114550" algn="l"/>
                <a:tab pos="-1771650" algn="l"/>
                <a:tab pos="-514350" algn="l"/>
              </a:tabLst>
            </a:pPr>
            <a:r>
              <a:rPr lang="en-US" sz="2000" b="1" dirty="0">
                <a:solidFill>
                  <a:schemeClr val="bg1"/>
                </a:solidFill>
                <a:latin typeface="+mn-lt"/>
              </a:rPr>
              <a:t>  inflexible;</a:t>
            </a:r>
          </a:p>
          <a:p>
            <a:pPr>
              <a:buFontTx/>
              <a:buBlip>
                <a:blip r:embed="rId5"/>
              </a:buBlip>
              <a:tabLst>
                <a:tab pos="-2114550" algn="l"/>
                <a:tab pos="-1771650" algn="l"/>
                <a:tab pos="-514350" algn="l"/>
              </a:tabLst>
            </a:pPr>
            <a:r>
              <a:rPr lang="en-US" sz="2000" b="1" dirty="0">
                <a:solidFill>
                  <a:schemeClr val="bg1"/>
                </a:solidFill>
                <a:latin typeface="+mn-lt"/>
              </a:rPr>
              <a:t>  lazy;</a:t>
            </a:r>
          </a:p>
          <a:p>
            <a:pPr>
              <a:buFontTx/>
              <a:buBlip>
                <a:blip r:embed="rId5"/>
              </a:buBlip>
              <a:tabLst>
                <a:tab pos="-2114550" algn="l"/>
                <a:tab pos="-1771650" algn="l"/>
                <a:tab pos="-514350" algn="l"/>
              </a:tabLst>
            </a:pPr>
            <a:r>
              <a:rPr lang="en-US" sz="2000" b="1" dirty="0">
                <a:solidFill>
                  <a:schemeClr val="bg1"/>
                </a:solidFill>
                <a:latin typeface="+mn-lt"/>
              </a:rPr>
              <a:t>  dishonest;</a:t>
            </a:r>
          </a:p>
          <a:p>
            <a:pPr>
              <a:buFontTx/>
              <a:buBlip>
                <a:blip r:embed="rId5"/>
              </a:buBlip>
              <a:tabLst>
                <a:tab pos="-2114550" algn="l"/>
                <a:tab pos="-1771650" algn="l"/>
                <a:tab pos="-514350" algn="l"/>
              </a:tabLst>
            </a:pPr>
            <a:r>
              <a:rPr lang="en-US" sz="2000" b="1" dirty="0">
                <a:solidFill>
                  <a:schemeClr val="bg1"/>
                </a:solidFill>
                <a:latin typeface="+mn-lt"/>
              </a:rPr>
              <a:t>  labile;</a:t>
            </a:r>
          </a:p>
          <a:p>
            <a:pPr>
              <a:buFontTx/>
              <a:buBlip>
                <a:blip r:embed="rId5"/>
              </a:buBlip>
              <a:tabLst>
                <a:tab pos="-2114550" algn="l"/>
                <a:tab pos="-1771650" algn="l"/>
                <a:tab pos="-514350" algn="l"/>
              </a:tabLst>
            </a:pPr>
            <a:r>
              <a:rPr lang="en-US" sz="2000" b="1" dirty="0">
                <a:solidFill>
                  <a:schemeClr val="bg1"/>
                </a:solidFill>
                <a:latin typeface="+mn-lt"/>
              </a:rPr>
              <a:t>  shrewish;</a:t>
            </a:r>
          </a:p>
          <a:p>
            <a:pPr>
              <a:buFontTx/>
              <a:buBlip>
                <a:blip r:embed="rId5"/>
              </a:buBlip>
              <a:tabLst>
                <a:tab pos="-2114550" algn="l"/>
                <a:tab pos="-1771650" algn="l"/>
                <a:tab pos="-514350" algn="l"/>
              </a:tabLst>
            </a:pPr>
            <a:r>
              <a:rPr lang="en-US" sz="2000" b="1" dirty="0">
                <a:solidFill>
                  <a:schemeClr val="bg1"/>
                </a:solidFill>
                <a:latin typeface="+mn-lt"/>
              </a:rPr>
              <a:t>  "knowledgeable everything";</a:t>
            </a:r>
          </a:p>
          <a:p>
            <a:pPr>
              <a:buFontTx/>
              <a:buBlip>
                <a:blip r:embed="rId5"/>
              </a:buBlip>
              <a:tabLst>
                <a:tab pos="-2114550" algn="l"/>
                <a:tab pos="-1771650" algn="l"/>
                <a:tab pos="-514350" algn="l"/>
              </a:tabLst>
            </a:pPr>
            <a:r>
              <a:rPr lang="en-US" sz="2000" b="1" dirty="0">
                <a:solidFill>
                  <a:schemeClr val="bg1"/>
                </a:solidFill>
                <a:latin typeface="+mn-lt"/>
              </a:rPr>
              <a:t>  indecisive.</a:t>
            </a:r>
            <a:endParaRPr lang="bg-BG" sz="2000" b="1" dirty="0">
              <a:solidFill>
                <a:schemeClr val="bg1"/>
              </a:solidFill>
              <a:latin typeface="+mn-lt"/>
            </a:endParaRPr>
          </a:p>
        </p:txBody>
      </p:sp>
      <p:sp>
        <p:nvSpPr>
          <p:cNvPr id="8" name="Правоъгълник 7"/>
          <p:cNvSpPr/>
          <p:nvPr/>
        </p:nvSpPr>
        <p:spPr>
          <a:xfrm>
            <a:off x="0" y="762000"/>
            <a:ext cx="8991600" cy="461665"/>
          </a:xfrm>
          <a:prstGeom prst="rect">
            <a:avLst/>
          </a:prstGeom>
        </p:spPr>
        <p:txBody>
          <a:bodyPr wrap="square">
            <a:spAutoFit/>
          </a:bodyPr>
          <a:lstStyle/>
          <a:p>
            <a:pPr>
              <a:spcAft>
                <a:spcPts val="600"/>
              </a:spcAft>
            </a:pPr>
            <a:r>
              <a:rPr lang="en-US" altLang="ja-JP" sz="2400" b="1" dirty="0">
                <a:solidFill>
                  <a:srgbClr val="FF0000"/>
                </a:solidFill>
                <a:effectLst>
                  <a:outerShdw blurRad="38100" dist="38100" dir="2700000" algn="tl">
                    <a:srgbClr val="000000">
                      <a:alpha val="43137"/>
                    </a:srgbClr>
                  </a:outerShdw>
                </a:effectLst>
                <a:latin typeface="Gill Sans MT" pitchFamily="34" charset="0"/>
              </a:rPr>
              <a:t>4.5</a:t>
            </a:r>
            <a:r>
              <a:rPr lang="be-BY" altLang="ja-JP" sz="2400" b="1" dirty="0">
                <a:solidFill>
                  <a:srgbClr val="FF0000"/>
                </a:solidFill>
                <a:effectLst>
                  <a:outerShdw blurRad="38100" dist="38100" dir="2700000" algn="tl">
                    <a:srgbClr val="000000">
                      <a:alpha val="43137"/>
                    </a:srgbClr>
                  </a:outerShdw>
                </a:effectLst>
                <a:latin typeface="Arial Black" panose="020B0A04020102020204" pitchFamily="34" charset="0"/>
              </a:rPr>
              <a:t>.</a:t>
            </a:r>
            <a:r>
              <a:rPr lang="en-US" altLang="ja-JP" sz="2400" b="1" dirty="0">
                <a:solidFill>
                  <a:srgbClr val="FF0000"/>
                </a:solidFill>
                <a:effectLst>
                  <a:outerShdw blurRad="38100" dist="38100" dir="2700000" algn="tl">
                    <a:srgbClr val="000000">
                      <a:alpha val="43137"/>
                    </a:srgbClr>
                  </a:outerShdw>
                </a:effectLst>
                <a:latin typeface="Gill Sans MT" pitchFamily="34" charset="0"/>
              </a:rPr>
              <a:t>3.2.</a:t>
            </a:r>
            <a:r>
              <a:rPr lang="be-BY" altLang="ja-JP" sz="2400" b="1" dirty="0">
                <a:solidFill>
                  <a:srgbClr val="FF0000"/>
                </a:solidFill>
                <a:effectLst>
                  <a:outerShdw blurRad="38100" dist="38100" dir="2700000" algn="tl">
                    <a:srgbClr val="000000">
                      <a:alpha val="43137"/>
                    </a:srgbClr>
                  </a:outerShdw>
                </a:effectLst>
                <a:latin typeface="Arial Black" panose="020B0A04020102020204" pitchFamily="34" charset="0"/>
              </a:rPr>
              <a:t> </a:t>
            </a:r>
            <a:r>
              <a:rPr lang="en-US" altLang="ja-JP" sz="2400" b="1" dirty="0">
                <a:solidFill>
                  <a:srgbClr val="FF0000"/>
                </a:solidFill>
                <a:effectLst>
                  <a:outerShdw blurRad="38100" dist="38100" dir="2700000" algn="tl">
                    <a:srgbClr val="000000">
                      <a:alpha val="43137"/>
                    </a:srgbClr>
                  </a:outerShdw>
                </a:effectLst>
                <a:latin typeface="Gill Sans MT" pitchFamily="34" charset="0"/>
              </a:rPr>
              <a:t>Negative personal </a:t>
            </a:r>
            <a:r>
              <a:rPr lang="en-US" sz="2400" b="1" dirty="0">
                <a:solidFill>
                  <a:srgbClr val="FF0000"/>
                </a:solidFill>
                <a:effectLst>
                  <a:outerShdw blurRad="38100" dist="38100" dir="2700000" algn="tl">
                    <a:srgbClr val="000000">
                      <a:alpha val="43137"/>
                    </a:srgbClr>
                  </a:outerShdw>
                </a:effectLst>
                <a:latin typeface="Gill Sans MT" pitchFamily="34" charset="0"/>
              </a:rPr>
              <a:t>qualities of the auditor</a:t>
            </a:r>
            <a:endParaRPr lang="be-BY" altLang="ja-JP" sz="2400" b="1" dirty="0">
              <a:solidFill>
                <a:srgbClr val="FF0000"/>
              </a:solidFill>
              <a:effectLst>
                <a:outerShdw blurRad="38100" dist="38100" dir="2700000" algn="tl">
                  <a:srgbClr val="000000">
                    <a:alpha val="43137"/>
                  </a:srgbClr>
                </a:outerShdw>
              </a:effectLst>
              <a:latin typeface="Arial Black" panose="020B0A04020102020204" pitchFamily="34" charset="0"/>
            </a:endParaRPr>
          </a:p>
        </p:txBody>
      </p:sp>
      <p:sp>
        <p:nvSpPr>
          <p:cNvPr id="9" name="Правоъгълник 8"/>
          <p:cNvSpPr/>
          <p:nvPr/>
        </p:nvSpPr>
        <p:spPr>
          <a:xfrm>
            <a:off x="0" y="0"/>
            <a:ext cx="89916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4.5</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3.</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b="1" dirty="0">
                <a:solidFill>
                  <a:srgbClr val="FFFF00"/>
                </a:solidFill>
                <a:effectLst>
                  <a:outerShdw blurRad="38100" dist="38100" dir="2700000" algn="tl">
                    <a:srgbClr val="000000">
                      <a:alpha val="43137"/>
                    </a:srgbClr>
                  </a:outerShdw>
                </a:effectLst>
                <a:latin typeface="Arial Black" pitchFamily="34" charset="0"/>
              </a:rPr>
              <a:t>Qualities of the auditor</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4"/>
          <p:cNvSpPr>
            <a:spLocks noChangeArrowheads="1"/>
          </p:cNvSpPr>
          <p:nvPr/>
        </p:nvSpPr>
        <p:spPr bwMode="auto">
          <a:xfrm>
            <a:off x="2895600" y="2438400"/>
            <a:ext cx="4343400" cy="2590800"/>
          </a:xfrm>
          <a:prstGeom prst="rect">
            <a:avLst/>
          </a:prstGeom>
          <a:noFill/>
          <a:ln w="9525">
            <a:noFill/>
            <a:miter lim="800000"/>
            <a:headEnd/>
            <a:tailEnd/>
          </a:ln>
          <a:effectLst/>
        </p:spPr>
        <p:txBody>
          <a:bodyPr anchor="ctr"/>
          <a:lstStyle/>
          <a:p>
            <a:pPr algn="ctr"/>
            <a:br>
              <a:rPr lang="bg-BG" sz="2800" b="1" dirty="0">
                <a:latin typeface="Times New Roman" pitchFamily="18" charset="0"/>
              </a:rPr>
            </a:br>
            <a:endParaRPr lang="bg-BG" sz="2800" b="1" dirty="0">
              <a:latin typeface="Times New Roman" pitchFamily="18" charset="0"/>
            </a:endParaRPr>
          </a:p>
        </p:txBody>
      </p:sp>
      <p:sp>
        <p:nvSpPr>
          <p:cNvPr id="96264" name="Rectangle 8"/>
          <p:cNvSpPr>
            <a:spLocks noChangeArrowheads="1"/>
          </p:cNvSpPr>
          <p:nvPr/>
        </p:nvSpPr>
        <p:spPr bwMode="auto">
          <a:xfrm>
            <a:off x="0" y="685800"/>
            <a:ext cx="7848600" cy="5663089"/>
          </a:xfrm>
          <a:prstGeom prst="rect">
            <a:avLst/>
          </a:prstGeom>
          <a:noFill/>
          <a:ln w="9525">
            <a:noFill/>
            <a:miter lim="800000"/>
            <a:headEnd/>
            <a:tailEnd/>
          </a:ln>
          <a:effectLst/>
        </p:spPr>
        <p:txBody>
          <a:bodyPr wrap="square" anchor="ctr">
            <a:spAutoFit/>
          </a:bodyPr>
          <a:lstStyle/>
          <a:p>
            <a:pPr indent="360363"/>
            <a:r>
              <a:rPr lang="en-US" sz="2000" b="1" dirty="0">
                <a:solidFill>
                  <a:schemeClr val="bg1"/>
                </a:solidFill>
                <a:latin typeface="+mn-lt"/>
              </a:rPr>
              <a:t>The auditor should be able to:</a:t>
            </a:r>
          </a:p>
          <a:p>
            <a:pPr indent="360363">
              <a:buFontTx/>
              <a:buChar char="-"/>
            </a:pPr>
            <a:r>
              <a:rPr lang="en-US" dirty="0">
                <a:solidFill>
                  <a:schemeClr val="bg1"/>
                </a:solidFill>
                <a:latin typeface="+mn-lt"/>
              </a:rPr>
              <a:t>to apply the principles, procedures and methods of the audit;</a:t>
            </a:r>
          </a:p>
          <a:p>
            <a:pPr indent="360363">
              <a:buFontTx/>
              <a:buChar char="-"/>
            </a:pPr>
            <a:r>
              <a:rPr lang="en-US" dirty="0">
                <a:solidFill>
                  <a:schemeClr val="bg1"/>
                </a:solidFill>
                <a:latin typeface="+mn-lt"/>
              </a:rPr>
              <a:t>to plan and organize work effectively;</a:t>
            </a:r>
          </a:p>
          <a:p>
            <a:pPr indent="360363">
              <a:buFontTx/>
              <a:buChar char="-"/>
            </a:pPr>
            <a:r>
              <a:rPr lang="en-US" dirty="0">
                <a:solidFill>
                  <a:schemeClr val="bg1"/>
                </a:solidFill>
                <a:latin typeface="+mn-lt"/>
              </a:rPr>
              <a:t>to conduct the audit within the timetable;</a:t>
            </a:r>
          </a:p>
          <a:p>
            <a:pPr indent="360363">
              <a:buFontTx/>
              <a:buChar char="-"/>
            </a:pPr>
            <a:r>
              <a:rPr lang="en-US" dirty="0">
                <a:solidFill>
                  <a:schemeClr val="bg1"/>
                </a:solidFill>
                <a:latin typeface="+mn-lt"/>
              </a:rPr>
              <a:t>to establish priorities and concentrate on the important issues;</a:t>
            </a:r>
          </a:p>
          <a:p>
            <a:pPr indent="360363">
              <a:buFontTx/>
              <a:buChar char="-"/>
            </a:pPr>
            <a:r>
              <a:rPr lang="en-US" dirty="0">
                <a:solidFill>
                  <a:schemeClr val="bg1"/>
                </a:solidFill>
                <a:latin typeface="+mn-lt"/>
              </a:rPr>
              <a:t>to collect information;</a:t>
            </a:r>
          </a:p>
          <a:p>
            <a:pPr indent="360363">
              <a:buFontTx/>
              <a:buChar char="-"/>
            </a:pPr>
            <a:r>
              <a:rPr lang="en-US" dirty="0">
                <a:solidFill>
                  <a:schemeClr val="bg1"/>
                </a:solidFill>
                <a:latin typeface="+mn-lt"/>
              </a:rPr>
              <a:t>to understand the relevance and implications of sampling in</a:t>
            </a:r>
          </a:p>
          <a:p>
            <a:pPr indent="360363"/>
            <a:r>
              <a:rPr lang="en-US" dirty="0">
                <a:solidFill>
                  <a:schemeClr val="bg1"/>
                </a:solidFill>
                <a:latin typeface="+mn-lt"/>
              </a:rPr>
              <a:t>auditing; </a:t>
            </a:r>
          </a:p>
          <a:p>
            <a:pPr indent="360363">
              <a:buFontTx/>
              <a:buChar char="-"/>
            </a:pPr>
            <a:r>
              <a:rPr lang="en-US" dirty="0">
                <a:solidFill>
                  <a:schemeClr val="bg1"/>
                </a:solidFill>
                <a:latin typeface="+mn-lt"/>
              </a:rPr>
              <a:t>to verify the accuracy of the information collected; </a:t>
            </a:r>
          </a:p>
          <a:p>
            <a:pPr indent="360363">
              <a:buFontTx/>
              <a:buChar char="-"/>
            </a:pPr>
            <a:r>
              <a:rPr lang="en-US" dirty="0">
                <a:solidFill>
                  <a:schemeClr val="bg1"/>
                </a:solidFill>
                <a:latin typeface="+mn-lt"/>
              </a:rPr>
              <a:t>to confirm the sufficiency and appropriateness of the evidences;</a:t>
            </a:r>
          </a:p>
          <a:p>
            <a:pPr indent="360363">
              <a:buFontTx/>
              <a:buChar char="-"/>
            </a:pPr>
            <a:r>
              <a:rPr lang="en-US" dirty="0">
                <a:solidFill>
                  <a:schemeClr val="bg1"/>
                </a:solidFill>
                <a:latin typeface="+mn-lt"/>
              </a:rPr>
              <a:t>to assess the factors that may affect the credibility of the findings </a:t>
            </a:r>
          </a:p>
          <a:p>
            <a:pPr indent="360363"/>
            <a:r>
              <a:rPr lang="en-US" dirty="0">
                <a:solidFill>
                  <a:schemeClr val="bg1"/>
                </a:solidFill>
                <a:latin typeface="+mn-lt"/>
              </a:rPr>
              <a:t>and  audit conclusions; </a:t>
            </a:r>
          </a:p>
          <a:p>
            <a:pPr indent="360363">
              <a:buFontTx/>
              <a:buChar char="-"/>
            </a:pPr>
            <a:r>
              <a:rPr lang="en-US" dirty="0">
                <a:solidFill>
                  <a:schemeClr val="bg1"/>
                </a:solidFill>
                <a:latin typeface="+mn-lt"/>
              </a:rPr>
              <a:t>to use work documents to record audit activities; </a:t>
            </a:r>
          </a:p>
          <a:p>
            <a:pPr indent="360363">
              <a:buFontTx/>
              <a:buChar char="-"/>
            </a:pPr>
            <a:r>
              <a:rPr lang="en-US" dirty="0">
                <a:solidFill>
                  <a:schemeClr val="bg1"/>
                </a:solidFill>
                <a:latin typeface="+mn-lt"/>
              </a:rPr>
              <a:t>to prepare audit reports; </a:t>
            </a:r>
          </a:p>
          <a:p>
            <a:pPr indent="360363">
              <a:buFontTx/>
              <a:buChar char="-"/>
            </a:pPr>
            <a:r>
              <a:rPr lang="en-US" dirty="0">
                <a:solidFill>
                  <a:schemeClr val="bg1"/>
                </a:solidFill>
                <a:latin typeface="+mn-lt"/>
              </a:rPr>
              <a:t>to observe professional secrecy and to ensure for information; </a:t>
            </a:r>
          </a:p>
          <a:p>
            <a:pPr indent="360363">
              <a:buFontTx/>
              <a:buChar char="-"/>
            </a:pPr>
            <a:r>
              <a:rPr lang="en-US" dirty="0">
                <a:solidFill>
                  <a:schemeClr val="bg1"/>
                </a:solidFill>
                <a:latin typeface="+mn-lt"/>
              </a:rPr>
              <a:t>to communicate effectively both through personal linguistic                      </a:t>
            </a:r>
          </a:p>
          <a:p>
            <a:pPr indent="360363"/>
            <a:r>
              <a:rPr lang="en-US" dirty="0">
                <a:solidFill>
                  <a:schemeClr val="bg1"/>
                </a:solidFill>
                <a:latin typeface="+mn-lt"/>
              </a:rPr>
              <a:t>skills and with the help of an interpreter; </a:t>
            </a:r>
          </a:p>
          <a:p>
            <a:pPr indent="360363">
              <a:buFontTx/>
              <a:buChar char="-"/>
            </a:pPr>
            <a:r>
              <a:rPr lang="en-US" dirty="0">
                <a:solidFill>
                  <a:schemeClr val="bg1"/>
                </a:solidFill>
                <a:latin typeface="+mn-lt"/>
              </a:rPr>
              <a:t>to be careful; </a:t>
            </a:r>
          </a:p>
          <a:p>
            <a:pPr indent="360363">
              <a:buFontTx/>
              <a:buChar char="-"/>
            </a:pPr>
            <a:r>
              <a:rPr lang="en-US" dirty="0">
                <a:solidFill>
                  <a:schemeClr val="bg1"/>
                </a:solidFill>
                <a:latin typeface="+mn-lt"/>
              </a:rPr>
              <a:t>to communicate and clarify the requirements of the audit; </a:t>
            </a:r>
          </a:p>
          <a:p>
            <a:pPr indent="360363">
              <a:buFontTx/>
              <a:buChar char="-"/>
            </a:pPr>
            <a:r>
              <a:rPr lang="en-US" dirty="0">
                <a:solidFill>
                  <a:schemeClr val="bg1"/>
                </a:solidFill>
                <a:latin typeface="+mn-lt"/>
              </a:rPr>
              <a:t>to co-operate and assist the lead auditor.</a:t>
            </a:r>
            <a:endParaRPr lang="bg-BG" dirty="0">
              <a:solidFill>
                <a:schemeClr val="bg1"/>
              </a:solidFill>
              <a:latin typeface="+mn-lt"/>
            </a:endParaRPr>
          </a:p>
        </p:txBody>
      </p:sp>
      <p:pic>
        <p:nvPicPr>
          <p:cNvPr id="96266" name="Picture 10"/>
          <p:cNvPicPr>
            <a:picLocks noChangeAspect="1" noChangeArrowheads="1"/>
          </p:cNvPicPr>
          <p:nvPr/>
        </p:nvPicPr>
        <p:blipFill>
          <a:blip r:embed="rId3" cstate="print"/>
          <a:srcRect/>
          <a:stretch>
            <a:fillRect/>
          </a:stretch>
        </p:blipFill>
        <p:spPr bwMode="auto">
          <a:xfrm>
            <a:off x="7239000" y="4953000"/>
            <a:ext cx="1905000" cy="1905000"/>
          </a:xfrm>
          <a:prstGeom prst="rect">
            <a:avLst/>
          </a:prstGeom>
          <a:noFill/>
          <a:ln w="9525">
            <a:noFill/>
            <a:miter lim="800000"/>
            <a:headEnd/>
            <a:tailEnd/>
          </a:ln>
          <a:effectLst/>
        </p:spPr>
      </p:pic>
      <p:sp>
        <p:nvSpPr>
          <p:cNvPr id="6" name="Правоъгълник 5"/>
          <p:cNvSpPr/>
          <p:nvPr/>
        </p:nvSpPr>
        <p:spPr>
          <a:xfrm>
            <a:off x="0" y="76200"/>
            <a:ext cx="89916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4.5</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b="1" dirty="0">
                <a:solidFill>
                  <a:srgbClr val="FFFF00"/>
                </a:solidFill>
                <a:effectLst>
                  <a:outerShdw blurRad="38100" dist="38100" dir="2700000" algn="tl">
                    <a:srgbClr val="000000">
                      <a:alpha val="43137"/>
                    </a:srgbClr>
                  </a:outerShdw>
                </a:effectLst>
                <a:latin typeface="Arial Black" pitchFamily="34" charset="0"/>
              </a:rPr>
              <a:t>Basic knowledge of the auditors</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pic>
        <p:nvPicPr>
          <p:cNvPr id="7" name="Picture 8" descr="Auditor05"/>
          <p:cNvPicPr>
            <a:picLocks noChangeAspect="1" noChangeArrowheads="1" noCrop="1"/>
          </p:cNvPicPr>
          <p:nvPr/>
        </p:nvPicPr>
        <p:blipFill>
          <a:blip r:embed="rId4" cstate="print"/>
          <a:srcRect/>
          <a:stretch>
            <a:fillRect/>
          </a:stretch>
        </p:blipFill>
        <p:spPr bwMode="auto">
          <a:xfrm>
            <a:off x="7696200" y="762000"/>
            <a:ext cx="1295400" cy="2391508"/>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4"/>
          <p:cNvSpPr>
            <a:spLocks noChangeArrowheads="1"/>
          </p:cNvSpPr>
          <p:nvPr/>
        </p:nvSpPr>
        <p:spPr bwMode="auto">
          <a:xfrm>
            <a:off x="2895600" y="2438400"/>
            <a:ext cx="4343400" cy="2590800"/>
          </a:xfrm>
          <a:prstGeom prst="rect">
            <a:avLst/>
          </a:prstGeom>
          <a:noFill/>
          <a:ln w="9525">
            <a:noFill/>
            <a:miter lim="800000"/>
            <a:headEnd/>
            <a:tailEnd/>
          </a:ln>
          <a:effectLst/>
        </p:spPr>
        <p:txBody>
          <a:bodyPr anchor="ctr"/>
          <a:lstStyle/>
          <a:p>
            <a:pPr algn="ctr"/>
            <a:br>
              <a:rPr lang="bg-BG" sz="2800" b="1" dirty="0">
                <a:latin typeface="Times New Roman" pitchFamily="18" charset="0"/>
              </a:rPr>
            </a:br>
            <a:endParaRPr lang="bg-BG" sz="2800" b="1" dirty="0">
              <a:latin typeface="Times New Roman" pitchFamily="18" charset="0"/>
            </a:endParaRPr>
          </a:p>
        </p:txBody>
      </p:sp>
      <p:sp>
        <p:nvSpPr>
          <p:cNvPr id="98311" name="Rectangle 7"/>
          <p:cNvSpPr>
            <a:spLocks noChangeArrowheads="1"/>
          </p:cNvSpPr>
          <p:nvPr/>
        </p:nvSpPr>
        <p:spPr bwMode="auto">
          <a:xfrm>
            <a:off x="0" y="685800"/>
            <a:ext cx="9144000" cy="3754874"/>
          </a:xfrm>
          <a:prstGeom prst="rect">
            <a:avLst/>
          </a:prstGeom>
          <a:noFill/>
          <a:ln w="9525">
            <a:noFill/>
            <a:miter lim="800000"/>
            <a:headEnd/>
            <a:tailEnd/>
          </a:ln>
          <a:effectLst/>
        </p:spPr>
        <p:txBody>
          <a:bodyPr wrap="square">
            <a:spAutoFit/>
          </a:bodyPr>
          <a:lstStyle/>
          <a:p>
            <a:r>
              <a:rPr lang="en-US" sz="2000" b="1" dirty="0">
                <a:solidFill>
                  <a:schemeClr val="bg1"/>
                </a:solidFill>
                <a:latin typeface="+mn-lt"/>
              </a:rPr>
              <a:t>Knowledge and skills management system and documents to which reference is made should include:</a:t>
            </a:r>
            <a:endParaRPr lang="bg-BG" sz="2000" b="1" dirty="0">
              <a:solidFill>
                <a:schemeClr val="bg1"/>
              </a:solidFill>
              <a:latin typeface="+mn-lt"/>
            </a:endParaRPr>
          </a:p>
          <a:p>
            <a:pPr>
              <a:buFont typeface="Century Gothic" pitchFamily="34" charset="0"/>
              <a:buChar char="-"/>
            </a:pPr>
            <a:r>
              <a:rPr lang="en-US" dirty="0">
                <a:solidFill>
                  <a:schemeClr val="bg1"/>
                </a:solidFill>
                <a:latin typeface="+mn-lt"/>
              </a:rPr>
              <a:t> implementation of management systems of organizations;</a:t>
            </a:r>
          </a:p>
          <a:p>
            <a:pPr>
              <a:buFont typeface="Century Gothic" pitchFamily="34" charset="0"/>
              <a:buChar char="-"/>
            </a:pPr>
            <a:r>
              <a:rPr lang="en-US" dirty="0">
                <a:solidFill>
                  <a:schemeClr val="bg1"/>
                </a:solidFill>
                <a:latin typeface="+mn-lt"/>
              </a:rPr>
              <a:t> interaction between the elements of a management system;</a:t>
            </a:r>
          </a:p>
          <a:p>
            <a:pPr>
              <a:buFont typeface="Century Gothic" pitchFamily="34" charset="0"/>
              <a:buChar char="-"/>
            </a:pPr>
            <a:r>
              <a:rPr lang="en-US" dirty="0">
                <a:solidFill>
                  <a:schemeClr val="bg1"/>
                </a:solidFill>
                <a:latin typeface="+mn-lt"/>
              </a:rPr>
              <a:t> standards for quality management system or food safety</a:t>
            </a:r>
          </a:p>
          <a:p>
            <a:r>
              <a:rPr lang="en-US" dirty="0">
                <a:solidFill>
                  <a:schemeClr val="bg1"/>
                </a:solidFill>
                <a:latin typeface="+mn-lt"/>
              </a:rPr>
              <a:t>  management system;</a:t>
            </a:r>
          </a:p>
          <a:p>
            <a:pPr>
              <a:buFont typeface="Century Gothic" pitchFamily="34" charset="0"/>
              <a:buChar char="-"/>
            </a:pPr>
            <a:r>
              <a:rPr lang="en-US" dirty="0">
                <a:solidFill>
                  <a:schemeClr val="bg1"/>
                </a:solidFill>
                <a:latin typeface="+mn-lt"/>
              </a:rPr>
              <a:t> applicable procedures or other documented management system used as </a:t>
            </a:r>
          </a:p>
          <a:p>
            <a:r>
              <a:rPr lang="en-US" dirty="0">
                <a:solidFill>
                  <a:schemeClr val="bg1"/>
                </a:solidFill>
                <a:latin typeface="+mn-lt"/>
              </a:rPr>
              <a:t>  audit criteria;</a:t>
            </a:r>
          </a:p>
          <a:p>
            <a:pPr>
              <a:buFont typeface="Century Gothic" pitchFamily="34" charset="0"/>
              <a:buChar char="-"/>
            </a:pPr>
            <a:r>
              <a:rPr lang="en-US" dirty="0">
                <a:solidFill>
                  <a:schemeClr val="bg1"/>
                </a:solidFill>
                <a:latin typeface="+mn-lt"/>
              </a:rPr>
              <a:t> valuation differences and priorities of the documents on which invoked;</a:t>
            </a:r>
          </a:p>
          <a:p>
            <a:pPr>
              <a:buFont typeface="Century Gothic" pitchFamily="34" charset="0"/>
              <a:buChar char="-"/>
            </a:pPr>
            <a:r>
              <a:rPr lang="en-US" dirty="0">
                <a:solidFill>
                  <a:schemeClr val="bg1"/>
                </a:solidFill>
                <a:latin typeface="+mn-lt"/>
              </a:rPr>
              <a:t> implementation of documents to which reference is made in different;</a:t>
            </a:r>
          </a:p>
          <a:p>
            <a:pPr>
              <a:buFont typeface="Century Gothic" pitchFamily="34" charset="0"/>
              <a:buChar char="-"/>
            </a:pPr>
            <a:r>
              <a:rPr lang="en-US" dirty="0">
                <a:solidFill>
                  <a:schemeClr val="bg1"/>
                </a:solidFill>
                <a:latin typeface="+mn-lt"/>
              </a:rPr>
              <a:t> other situations;</a:t>
            </a:r>
          </a:p>
          <a:p>
            <a:pPr>
              <a:buFont typeface="Century Gothic" pitchFamily="34" charset="0"/>
              <a:buChar char="-"/>
            </a:pPr>
            <a:r>
              <a:rPr lang="en-US" dirty="0">
                <a:solidFill>
                  <a:schemeClr val="bg1"/>
                </a:solidFill>
                <a:latin typeface="+mn-lt"/>
              </a:rPr>
              <a:t> information systems and technologies enabling approval;</a:t>
            </a:r>
          </a:p>
          <a:p>
            <a:pPr>
              <a:buFont typeface="Century Gothic" pitchFamily="34" charset="0"/>
              <a:buChar char="-"/>
            </a:pPr>
            <a:r>
              <a:rPr lang="en-US" dirty="0">
                <a:solidFill>
                  <a:schemeClr val="bg1"/>
                </a:solidFill>
                <a:latin typeface="+mn-lt"/>
              </a:rPr>
              <a:t> security, distribution and management of documents, data and records.</a:t>
            </a:r>
            <a:endParaRPr lang="bg-BG" dirty="0">
              <a:solidFill>
                <a:schemeClr val="bg1"/>
              </a:solidFill>
              <a:latin typeface="+mn-lt"/>
            </a:endParaRPr>
          </a:p>
        </p:txBody>
      </p:sp>
      <p:pic>
        <p:nvPicPr>
          <p:cNvPr id="98312" name="Picture 8" descr="iStock_000008946155XSmall-scaled"/>
          <p:cNvPicPr>
            <a:picLocks noChangeAspect="1" noChangeArrowheads="1"/>
          </p:cNvPicPr>
          <p:nvPr/>
        </p:nvPicPr>
        <p:blipFill>
          <a:blip r:embed="rId3" cstate="print"/>
          <a:srcRect/>
          <a:stretch>
            <a:fillRect/>
          </a:stretch>
        </p:blipFill>
        <p:spPr bwMode="auto">
          <a:xfrm>
            <a:off x="2590800" y="4572000"/>
            <a:ext cx="3429000" cy="2286000"/>
          </a:xfrm>
          <a:prstGeom prst="rect">
            <a:avLst/>
          </a:prstGeom>
          <a:noFill/>
        </p:spPr>
      </p:pic>
      <p:pic>
        <p:nvPicPr>
          <p:cNvPr id="98313" name="Picture 9"/>
          <p:cNvPicPr>
            <a:picLocks noChangeAspect="1" noChangeArrowheads="1"/>
          </p:cNvPicPr>
          <p:nvPr/>
        </p:nvPicPr>
        <p:blipFill>
          <a:blip r:embed="rId4" cstate="print"/>
          <a:srcRect/>
          <a:stretch>
            <a:fillRect/>
          </a:stretch>
        </p:blipFill>
        <p:spPr bwMode="auto">
          <a:xfrm>
            <a:off x="7467600" y="1219200"/>
            <a:ext cx="1408089" cy="1199685"/>
          </a:xfrm>
          <a:prstGeom prst="rect">
            <a:avLst/>
          </a:prstGeom>
          <a:noFill/>
          <a:ln w="9525">
            <a:noFill/>
            <a:miter lim="800000"/>
            <a:headEnd/>
            <a:tailEnd/>
          </a:ln>
          <a:effectLst/>
        </p:spPr>
      </p:pic>
      <p:sp>
        <p:nvSpPr>
          <p:cNvPr id="7" name="Правоъгълник 6"/>
          <p:cNvSpPr/>
          <p:nvPr/>
        </p:nvSpPr>
        <p:spPr>
          <a:xfrm>
            <a:off x="0" y="76200"/>
            <a:ext cx="89916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4.5</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b="1" dirty="0">
                <a:solidFill>
                  <a:srgbClr val="FFFF00"/>
                </a:solidFill>
                <a:effectLst>
                  <a:outerShdw blurRad="38100" dist="38100" dir="2700000" algn="tl">
                    <a:srgbClr val="000000">
                      <a:alpha val="43137"/>
                    </a:srgbClr>
                  </a:outerShdw>
                </a:effectLst>
                <a:latin typeface="Arial Black" pitchFamily="34" charset="0"/>
              </a:rPr>
              <a:t>Basic knowledge of the auditors</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Rectangle 4"/>
          <p:cNvSpPr>
            <a:spLocks noChangeArrowheads="1"/>
          </p:cNvSpPr>
          <p:nvPr/>
        </p:nvSpPr>
        <p:spPr bwMode="auto">
          <a:xfrm>
            <a:off x="2895600" y="2438400"/>
            <a:ext cx="4343400" cy="2590800"/>
          </a:xfrm>
          <a:prstGeom prst="rect">
            <a:avLst/>
          </a:prstGeom>
          <a:noFill/>
          <a:ln w="9525">
            <a:noFill/>
            <a:miter lim="800000"/>
            <a:headEnd/>
            <a:tailEnd/>
          </a:ln>
          <a:effectLst/>
        </p:spPr>
        <p:txBody>
          <a:bodyPr anchor="ctr"/>
          <a:lstStyle/>
          <a:p>
            <a:pPr algn="ctr"/>
            <a:br>
              <a:rPr lang="bg-BG" sz="2800" b="1" dirty="0">
                <a:latin typeface="Times New Roman" pitchFamily="18" charset="0"/>
              </a:rPr>
            </a:br>
            <a:endParaRPr lang="bg-BG" sz="2800" b="1" dirty="0">
              <a:latin typeface="Times New Roman" pitchFamily="18" charset="0"/>
            </a:endParaRPr>
          </a:p>
        </p:txBody>
      </p:sp>
      <p:sp>
        <p:nvSpPr>
          <p:cNvPr id="100360" name="Rectangle 8"/>
          <p:cNvSpPr>
            <a:spLocks noChangeArrowheads="1"/>
          </p:cNvSpPr>
          <p:nvPr/>
        </p:nvSpPr>
        <p:spPr bwMode="auto">
          <a:xfrm>
            <a:off x="0" y="838200"/>
            <a:ext cx="9144000" cy="4647426"/>
          </a:xfrm>
          <a:prstGeom prst="rect">
            <a:avLst/>
          </a:prstGeom>
          <a:noFill/>
          <a:ln w="9525">
            <a:noFill/>
            <a:miter lim="800000"/>
            <a:headEnd/>
            <a:tailEnd/>
          </a:ln>
          <a:effectLst/>
        </p:spPr>
        <p:txBody>
          <a:bodyPr wrap="square">
            <a:spAutoFit/>
          </a:bodyPr>
          <a:lstStyle/>
          <a:p>
            <a:r>
              <a:rPr lang="en-US" sz="2000" b="1" dirty="0">
                <a:solidFill>
                  <a:schemeClr val="bg1"/>
                </a:solidFill>
                <a:latin typeface="+mn-lt"/>
              </a:rPr>
              <a:t>To enable the auditor to understand the environment in which the organization operates, he should to be able know following:</a:t>
            </a:r>
          </a:p>
          <a:p>
            <a:r>
              <a:rPr lang="en-US" dirty="0">
                <a:solidFill>
                  <a:schemeClr val="bg1"/>
                </a:solidFill>
                <a:latin typeface="+mn-lt"/>
              </a:rPr>
              <a:t>- size of the organization, its structure, functions and links;</a:t>
            </a:r>
          </a:p>
          <a:p>
            <a:r>
              <a:rPr lang="en-US" dirty="0">
                <a:solidFill>
                  <a:schemeClr val="bg1"/>
                </a:solidFill>
                <a:latin typeface="+mn-lt"/>
              </a:rPr>
              <a:t>- normal commercial processes and related terminology;</a:t>
            </a:r>
          </a:p>
          <a:p>
            <a:r>
              <a:rPr lang="en-US" dirty="0">
                <a:solidFill>
                  <a:schemeClr val="bg1"/>
                </a:solidFill>
                <a:latin typeface="+mn-lt"/>
              </a:rPr>
              <a:t>- cultural and social customs of the audited organization.</a:t>
            </a:r>
          </a:p>
          <a:p>
            <a:endParaRPr lang="en-US" dirty="0">
              <a:solidFill>
                <a:schemeClr val="bg1"/>
              </a:solidFill>
              <a:latin typeface="+mn-lt"/>
            </a:endParaRPr>
          </a:p>
          <a:p>
            <a:endParaRPr lang="en-US" dirty="0">
              <a:solidFill>
                <a:schemeClr val="bg1"/>
              </a:solidFill>
              <a:latin typeface="+mn-lt"/>
            </a:endParaRPr>
          </a:p>
          <a:p>
            <a:endParaRPr lang="en-US" dirty="0">
              <a:solidFill>
                <a:schemeClr val="bg1"/>
              </a:solidFill>
              <a:latin typeface="+mn-lt"/>
            </a:endParaRPr>
          </a:p>
          <a:p>
            <a:r>
              <a:rPr lang="en-US" sz="2000" b="1" dirty="0">
                <a:solidFill>
                  <a:schemeClr val="bg1"/>
                </a:solidFill>
                <a:latin typeface="+mn-lt"/>
              </a:rPr>
              <a:t>The auditor must have knowledge and skills on the legislation:</a:t>
            </a:r>
          </a:p>
          <a:p>
            <a:r>
              <a:rPr lang="en-US" sz="2000" dirty="0">
                <a:solidFill>
                  <a:schemeClr val="bg1"/>
                </a:solidFill>
                <a:latin typeface="+mn-lt"/>
              </a:rPr>
              <a:t> - </a:t>
            </a:r>
            <a:r>
              <a:rPr lang="en-US" dirty="0">
                <a:solidFill>
                  <a:schemeClr val="bg1"/>
                </a:solidFill>
                <a:latin typeface="+mn-lt"/>
              </a:rPr>
              <a:t>local, regional and national codes;</a:t>
            </a:r>
          </a:p>
          <a:p>
            <a:r>
              <a:rPr lang="en-US" dirty="0">
                <a:solidFill>
                  <a:schemeClr val="bg1"/>
                </a:solidFill>
                <a:latin typeface="+mn-lt"/>
              </a:rPr>
              <a:t> - laws, regulations and other legislative acts of the national and international </a:t>
            </a:r>
          </a:p>
          <a:p>
            <a:r>
              <a:rPr lang="en-US" dirty="0">
                <a:solidFill>
                  <a:schemeClr val="bg1"/>
                </a:solidFill>
                <a:latin typeface="+mn-lt"/>
              </a:rPr>
              <a:t>   legislation;</a:t>
            </a:r>
          </a:p>
          <a:p>
            <a:r>
              <a:rPr lang="en-US" dirty="0">
                <a:solidFill>
                  <a:schemeClr val="bg1"/>
                </a:solidFill>
                <a:latin typeface="+mn-lt"/>
              </a:rPr>
              <a:t>- contracts and agreements;</a:t>
            </a:r>
          </a:p>
          <a:p>
            <a:pPr>
              <a:buFontTx/>
              <a:buChar char="-"/>
            </a:pPr>
            <a:r>
              <a:rPr lang="en-US" dirty="0">
                <a:solidFill>
                  <a:schemeClr val="bg1"/>
                </a:solidFill>
                <a:latin typeface="+mn-lt"/>
              </a:rPr>
              <a:t> international agreements and conventions;</a:t>
            </a:r>
          </a:p>
          <a:p>
            <a:pPr>
              <a:buFontTx/>
              <a:buChar char="-"/>
            </a:pPr>
            <a:r>
              <a:rPr lang="en-US" dirty="0">
                <a:solidFill>
                  <a:schemeClr val="bg1"/>
                </a:solidFill>
                <a:latin typeface="+mn-lt"/>
              </a:rPr>
              <a:t> directives and regulations of the European Union;</a:t>
            </a:r>
          </a:p>
          <a:p>
            <a:pPr>
              <a:buFontTx/>
              <a:buChar char="-"/>
            </a:pPr>
            <a:r>
              <a:rPr lang="en-US" dirty="0">
                <a:solidFill>
                  <a:schemeClr val="bg1"/>
                </a:solidFill>
                <a:latin typeface="+mn-lt"/>
              </a:rPr>
              <a:t> other requirements applicable to the organization.</a:t>
            </a:r>
          </a:p>
        </p:txBody>
      </p:sp>
      <p:pic>
        <p:nvPicPr>
          <p:cNvPr id="100361" name="Picture 9"/>
          <p:cNvPicPr>
            <a:picLocks noChangeAspect="1" noChangeArrowheads="1"/>
          </p:cNvPicPr>
          <p:nvPr/>
        </p:nvPicPr>
        <p:blipFill>
          <a:blip r:embed="rId3" cstate="print"/>
          <a:srcRect/>
          <a:stretch>
            <a:fillRect/>
          </a:stretch>
        </p:blipFill>
        <p:spPr bwMode="auto">
          <a:xfrm>
            <a:off x="7315200" y="1390650"/>
            <a:ext cx="1676400" cy="1676400"/>
          </a:xfrm>
          <a:prstGeom prst="rect">
            <a:avLst/>
          </a:prstGeom>
          <a:noFill/>
          <a:ln w="9525">
            <a:noFill/>
            <a:miter lim="800000"/>
            <a:headEnd/>
            <a:tailEnd/>
          </a:ln>
          <a:effectLst/>
        </p:spPr>
      </p:pic>
      <p:pic>
        <p:nvPicPr>
          <p:cNvPr id="100362" name="Picture 10" descr="379721-14117-53"/>
          <p:cNvPicPr>
            <a:picLocks noChangeAspect="1" noChangeArrowheads="1"/>
          </p:cNvPicPr>
          <p:nvPr/>
        </p:nvPicPr>
        <p:blipFill>
          <a:blip r:embed="rId4" cstate="print"/>
          <a:srcRect/>
          <a:stretch>
            <a:fillRect/>
          </a:stretch>
        </p:blipFill>
        <p:spPr bwMode="auto">
          <a:xfrm>
            <a:off x="6096000" y="4095750"/>
            <a:ext cx="1776413" cy="2667493"/>
          </a:xfrm>
          <a:prstGeom prst="rect">
            <a:avLst/>
          </a:prstGeom>
          <a:noFill/>
        </p:spPr>
      </p:pic>
      <p:sp>
        <p:nvSpPr>
          <p:cNvPr id="7" name="Правоъгълник 6"/>
          <p:cNvSpPr/>
          <p:nvPr/>
        </p:nvSpPr>
        <p:spPr>
          <a:xfrm>
            <a:off x="0" y="76200"/>
            <a:ext cx="89916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4.5</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b="1" dirty="0">
                <a:solidFill>
                  <a:srgbClr val="FFFF00"/>
                </a:solidFill>
                <a:effectLst>
                  <a:outerShdw blurRad="38100" dist="38100" dir="2700000" algn="tl">
                    <a:srgbClr val="000000">
                      <a:alpha val="43137"/>
                    </a:srgbClr>
                  </a:outerShdw>
                </a:effectLst>
                <a:latin typeface="Arial Black" pitchFamily="34" charset="0"/>
              </a:rPr>
              <a:t>Basic knowledge of the auditors</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4"/>
          <p:cNvSpPr>
            <a:spLocks noChangeArrowheads="1"/>
          </p:cNvSpPr>
          <p:nvPr/>
        </p:nvSpPr>
        <p:spPr bwMode="auto">
          <a:xfrm>
            <a:off x="2895600" y="2438400"/>
            <a:ext cx="4343400" cy="2590800"/>
          </a:xfrm>
          <a:prstGeom prst="rect">
            <a:avLst/>
          </a:prstGeom>
          <a:noFill/>
          <a:ln w="9525">
            <a:noFill/>
            <a:miter lim="800000"/>
            <a:headEnd/>
            <a:tailEnd/>
          </a:ln>
          <a:effectLst/>
        </p:spPr>
        <p:txBody>
          <a:bodyPr anchor="ctr"/>
          <a:lstStyle/>
          <a:p>
            <a:pPr algn="ctr"/>
            <a:br>
              <a:rPr lang="bg-BG" sz="2800" b="1" dirty="0">
                <a:latin typeface="Times New Roman" pitchFamily="18" charset="0"/>
              </a:rPr>
            </a:br>
            <a:endParaRPr lang="bg-BG" sz="2800" b="1" dirty="0">
              <a:latin typeface="Times New Roman" pitchFamily="18" charset="0"/>
            </a:endParaRPr>
          </a:p>
        </p:txBody>
      </p:sp>
      <p:sp>
        <p:nvSpPr>
          <p:cNvPr id="102407" name="Rectangle 7"/>
          <p:cNvSpPr>
            <a:spLocks noChangeArrowheads="1"/>
          </p:cNvSpPr>
          <p:nvPr/>
        </p:nvSpPr>
        <p:spPr bwMode="auto">
          <a:xfrm>
            <a:off x="0" y="914400"/>
            <a:ext cx="9144000" cy="3200876"/>
          </a:xfrm>
          <a:prstGeom prst="rect">
            <a:avLst/>
          </a:prstGeom>
          <a:noFill/>
          <a:ln w="9525">
            <a:noFill/>
            <a:miter lim="800000"/>
            <a:headEnd/>
            <a:tailEnd/>
          </a:ln>
          <a:effectLst/>
        </p:spPr>
        <p:txBody>
          <a:bodyPr wrap="square" anchor="ctr">
            <a:spAutoFit/>
          </a:bodyPr>
          <a:lstStyle/>
          <a:p>
            <a:pPr>
              <a:tabLst>
                <a:tab pos="588963" algn="l"/>
              </a:tabLst>
            </a:pPr>
            <a:r>
              <a:rPr lang="en-US" sz="2000" b="1" dirty="0">
                <a:solidFill>
                  <a:schemeClr val="bg1"/>
                </a:solidFill>
                <a:latin typeface="+mn-lt"/>
              </a:rPr>
              <a:t>The auditor must have the following abilities:</a:t>
            </a:r>
          </a:p>
          <a:p>
            <a:pPr>
              <a:tabLst>
                <a:tab pos="588963" algn="l"/>
              </a:tabLst>
            </a:pPr>
            <a:endParaRPr lang="en-US" sz="2000" b="1" dirty="0">
              <a:solidFill>
                <a:schemeClr val="bg1"/>
              </a:solidFill>
              <a:latin typeface="+mn-lt"/>
            </a:endParaRPr>
          </a:p>
          <a:p>
            <a:pPr>
              <a:tabLst>
                <a:tab pos="588963" algn="l"/>
              </a:tabLst>
            </a:pPr>
            <a:r>
              <a:rPr lang="en-US" dirty="0">
                <a:solidFill>
                  <a:schemeClr val="bg1"/>
                </a:solidFill>
                <a:latin typeface="+mn-lt"/>
              </a:rPr>
              <a:t>- quickly to grasp the essence of the problem, without jumping to conclusions;</a:t>
            </a:r>
          </a:p>
          <a:p>
            <a:pPr>
              <a:buFontTx/>
              <a:buChar char="-"/>
              <a:tabLst>
                <a:tab pos="588963" algn="l"/>
              </a:tabLst>
            </a:pPr>
            <a:r>
              <a:rPr lang="en-US" dirty="0">
                <a:solidFill>
                  <a:schemeClr val="bg1"/>
                </a:solidFill>
                <a:latin typeface="+mn-lt"/>
              </a:rPr>
              <a:t> to overcome the difficulties encountered by adhering to the intended purpose, </a:t>
            </a:r>
          </a:p>
          <a:p>
            <a:pPr>
              <a:tabLst>
                <a:tab pos="588963" algn="l"/>
              </a:tabLst>
            </a:pPr>
            <a:r>
              <a:rPr lang="en-US" dirty="0">
                <a:solidFill>
                  <a:schemeClr val="bg1"/>
                </a:solidFill>
                <a:latin typeface="+mn-lt"/>
              </a:rPr>
              <a:t>  ignoring obstructions;</a:t>
            </a:r>
          </a:p>
          <a:p>
            <a:pPr>
              <a:tabLst>
                <a:tab pos="588963" algn="l"/>
              </a:tabLst>
            </a:pPr>
            <a:r>
              <a:rPr lang="en-US" dirty="0">
                <a:solidFill>
                  <a:schemeClr val="bg1"/>
                </a:solidFill>
                <a:latin typeface="+mn-lt"/>
              </a:rPr>
              <a:t>- to look from different countries and to adapt to changing circumstances;</a:t>
            </a:r>
          </a:p>
          <a:p>
            <a:pPr>
              <a:tabLst>
                <a:tab pos="588963" algn="l"/>
              </a:tabLst>
            </a:pPr>
            <a:r>
              <a:rPr lang="en-US" dirty="0">
                <a:solidFill>
                  <a:schemeClr val="bg1"/>
                </a:solidFill>
                <a:latin typeface="+mn-lt"/>
              </a:rPr>
              <a:t>- to approach a problem logically and systematically;</a:t>
            </a:r>
          </a:p>
          <a:p>
            <a:pPr>
              <a:tabLst>
                <a:tab pos="588963" algn="l"/>
              </a:tabLst>
            </a:pPr>
            <a:r>
              <a:rPr lang="en-US" dirty="0">
                <a:solidFill>
                  <a:schemeClr val="bg1"/>
                </a:solidFill>
                <a:latin typeface="+mn-lt"/>
              </a:rPr>
              <a:t>- to determine the limits of its responsibility;</a:t>
            </a:r>
          </a:p>
          <a:p>
            <a:pPr>
              <a:tabLst>
                <a:tab pos="588963" algn="l"/>
              </a:tabLst>
            </a:pPr>
            <a:r>
              <a:rPr lang="en-US" dirty="0">
                <a:solidFill>
                  <a:schemeClr val="bg1"/>
                </a:solidFill>
                <a:latin typeface="+mn-lt"/>
              </a:rPr>
              <a:t>- to communicate and work with people from different levels and backgrounds;</a:t>
            </a:r>
          </a:p>
          <a:p>
            <a:pPr>
              <a:tabLst>
                <a:tab pos="588963" algn="l"/>
              </a:tabLst>
            </a:pPr>
            <a:r>
              <a:rPr lang="en-US" dirty="0">
                <a:solidFill>
                  <a:schemeClr val="bg1"/>
                </a:solidFill>
                <a:latin typeface="+mn-lt"/>
              </a:rPr>
              <a:t>- to express clearly their thoughts, ideas and assumptions in both oral or in writing;</a:t>
            </a:r>
          </a:p>
          <a:p>
            <a:pPr>
              <a:tabLst>
                <a:tab pos="588963" algn="l"/>
              </a:tabLst>
            </a:pPr>
            <a:r>
              <a:rPr lang="en-US" dirty="0">
                <a:solidFill>
                  <a:schemeClr val="bg1"/>
                </a:solidFill>
                <a:latin typeface="+mn-lt"/>
              </a:rPr>
              <a:t>- to establish and verify the correlation in various fields.</a:t>
            </a:r>
            <a:endParaRPr lang="bg-BG" dirty="0">
              <a:solidFill>
                <a:schemeClr val="bg1"/>
              </a:solidFill>
              <a:latin typeface="+mn-lt"/>
            </a:endParaRPr>
          </a:p>
        </p:txBody>
      </p:sp>
      <p:pic>
        <p:nvPicPr>
          <p:cNvPr id="102408" name="Picture 8" descr="partners"/>
          <p:cNvPicPr>
            <a:picLocks noChangeAspect="1" noChangeArrowheads="1"/>
          </p:cNvPicPr>
          <p:nvPr/>
        </p:nvPicPr>
        <p:blipFill>
          <a:blip r:embed="rId3" cstate="print"/>
          <a:srcRect/>
          <a:stretch>
            <a:fillRect/>
          </a:stretch>
        </p:blipFill>
        <p:spPr bwMode="auto">
          <a:xfrm>
            <a:off x="1905000" y="4191000"/>
            <a:ext cx="3863085" cy="2538413"/>
          </a:xfrm>
          <a:prstGeom prst="rect">
            <a:avLst/>
          </a:prstGeom>
          <a:noFill/>
        </p:spPr>
      </p:pic>
      <p:pic>
        <p:nvPicPr>
          <p:cNvPr id="102409" name="Picture 9" descr="zx60y60_456666"/>
          <p:cNvPicPr>
            <a:picLocks noChangeAspect="1" noChangeArrowheads="1"/>
          </p:cNvPicPr>
          <p:nvPr/>
        </p:nvPicPr>
        <p:blipFill>
          <a:blip r:embed="rId4" cstate="print"/>
          <a:srcRect/>
          <a:stretch>
            <a:fillRect/>
          </a:stretch>
        </p:blipFill>
        <p:spPr bwMode="auto">
          <a:xfrm>
            <a:off x="7924800" y="533400"/>
            <a:ext cx="1066800" cy="1066800"/>
          </a:xfrm>
          <a:prstGeom prst="rect">
            <a:avLst/>
          </a:prstGeom>
          <a:noFill/>
        </p:spPr>
      </p:pic>
      <p:sp>
        <p:nvSpPr>
          <p:cNvPr id="6" name="Правоъгълник 5"/>
          <p:cNvSpPr/>
          <p:nvPr/>
        </p:nvSpPr>
        <p:spPr>
          <a:xfrm>
            <a:off x="0" y="0"/>
            <a:ext cx="89916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4.5</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bg-BG"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5</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b="1" dirty="0">
                <a:solidFill>
                  <a:srgbClr val="FFFF00"/>
                </a:solidFill>
                <a:effectLst>
                  <a:outerShdw blurRad="38100" dist="38100" dir="2700000" algn="tl">
                    <a:srgbClr val="000000">
                      <a:alpha val="43137"/>
                    </a:srgbClr>
                  </a:outerShdw>
                </a:effectLst>
                <a:latin typeface="Arial Black" pitchFamily="34" charset="0"/>
              </a:rPr>
              <a:t>Main capabilities of the auditor</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5" name="Picture 7"/>
          <p:cNvPicPr>
            <a:picLocks noChangeAspect="1" noChangeArrowheads="1"/>
          </p:cNvPicPr>
          <p:nvPr/>
        </p:nvPicPr>
        <p:blipFill>
          <a:blip r:embed="rId3" cstate="print"/>
          <a:srcRect/>
          <a:stretch>
            <a:fillRect/>
          </a:stretch>
        </p:blipFill>
        <p:spPr bwMode="auto">
          <a:xfrm>
            <a:off x="5486400" y="3886200"/>
            <a:ext cx="1905000" cy="2863849"/>
          </a:xfrm>
          <a:prstGeom prst="rect">
            <a:avLst/>
          </a:prstGeom>
          <a:noFill/>
          <a:ln w="9525">
            <a:noFill/>
            <a:miter lim="800000"/>
            <a:headEnd/>
            <a:tailEnd/>
          </a:ln>
          <a:effectLst/>
        </p:spPr>
      </p:pic>
      <p:sp>
        <p:nvSpPr>
          <p:cNvPr id="104456" name="Rectangle 8"/>
          <p:cNvSpPr>
            <a:spLocks noChangeArrowheads="1"/>
          </p:cNvSpPr>
          <p:nvPr/>
        </p:nvSpPr>
        <p:spPr bwMode="auto">
          <a:xfrm>
            <a:off x="0" y="1219200"/>
            <a:ext cx="9144000" cy="2923877"/>
          </a:xfrm>
          <a:prstGeom prst="rect">
            <a:avLst/>
          </a:prstGeom>
          <a:noFill/>
          <a:ln w="9525">
            <a:noFill/>
            <a:miter lim="800000"/>
            <a:headEnd/>
            <a:tailEnd/>
          </a:ln>
          <a:effectLst/>
        </p:spPr>
        <p:txBody>
          <a:bodyPr wrap="square" anchor="ctr">
            <a:spAutoFit/>
          </a:bodyPr>
          <a:lstStyle/>
          <a:p>
            <a:pPr indent="360363"/>
            <a:r>
              <a:rPr lang="en-US" sz="2000" b="1" dirty="0">
                <a:solidFill>
                  <a:schemeClr val="bg1"/>
                </a:solidFill>
                <a:latin typeface="+mn-lt"/>
              </a:rPr>
              <a:t>Leading auditor should be able:</a:t>
            </a:r>
          </a:p>
          <a:p>
            <a:pPr indent="360363"/>
            <a:endParaRPr lang="en-US" sz="2000" b="1" dirty="0">
              <a:solidFill>
                <a:schemeClr val="bg1"/>
              </a:solidFill>
              <a:latin typeface="+mn-lt"/>
            </a:endParaRPr>
          </a:p>
          <a:p>
            <a:pPr indent="360363">
              <a:buFontTx/>
              <a:buChar char="-"/>
            </a:pPr>
            <a:r>
              <a:rPr lang="en-US" dirty="0">
                <a:solidFill>
                  <a:schemeClr val="bg1"/>
                </a:solidFill>
                <a:latin typeface="+mn-lt"/>
              </a:rPr>
              <a:t>to plan the audit and efficiently to use resources during the audit;</a:t>
            </a:r>
          </a:p>
          <a:p>
            <a:pPr indent="360363">
              <a:buFontTx/>
              <a:buChar char="-"/>
            </a:pPr>
            <a:r>
              <a:rPr lang="en-US" dirty="0">
                <a:solidFill>
                  <a:schemeClr val="bg1"/>
                </a:solidFill>
                <a:latin typeface="+mn-lt"/>
              </a:rPr>
              <a:t>to represent the auditors’ team during communications with the audit client or audited organization;</a:t>
            </a:r>
          </a:p>
          <a:p>
            <a:pPr indent="360363">
              <a:buFontTx/>
              <a:buChar char="-"/>
            </a:pPr>
            <a:r>
              <a:rPr lang="en-US" dirty="0">
                <a:solidFill>
                  <a:schemeClr val="bg1"/>
                </a:solidFill>
                <a:latin typeface="+mn-lt"/>
              </a:rPr>
              <a:t>to organize and direct the members of the audit team;</a:t>
            </a:r>
          </a:p>
          <a:p>
            <a:pPr indent="360363">
              <a:buFontTx/>
              <a:buChar char="-"/>
            </a:pPr>
            <a:r>
              <a:rPr lang="en-US" dirty="0">
                <a:solidFill>
                  <a:schemeClr val="bg1"/>
                </a:solidFill>
                <a:latin typeface="+mn-lt"/>
              </a:rPr>
              <a:t>to guide and advise the auditors-in-training;</a:t>
            </a:r>
          </a:p>
          <a:p>
            <a:pPr indent="360363">
              <a:buFontTx/>
              <a:buChar char="-"/>
            </a:pPr>
            <a:r>
              <a:rPr lang="en-US" dirty="0">
                <a:solidFill>
                  <a:schemeClr val="bg1"/>
                </a:solidFill>
                <a:latin typeface="+mn-lt"/>
              </a:rPr>
              <a:t>to lead the audit team to reach the audit conclusions;</a:t>
            </a:r>
          </a:p>
          <a:p>
            <a:pPr indent="360363">
              <a:buFontTx/>
              <a:buChar char="-"/>
            </a:pPr>
            <a:r>
              <a:rPr lang="en-US" dirty="0">
                <a:solidFill>
                  <a:schemeClr val="bg1"/>
                </a:solidFill>
                <a:latin typeface="+mn-lt"/>
              </a:rPr>
              <a:t>to prevent conflicts and to find solutions for them;</a:t>
            </a:r>
          </a:p>
          <a:p>
            <a:pPr indent="360363">
              <a:buFontTx/>
              <a:buChar char="-"/>
            </a:pPr>
            <a:r>
              <a:rPr lang="en-US" dirty="0">
                <a:solidFill>
                  <a:schemeClr val="bg1"/>
                </a:solidFill>
                <a:latin typeface="+mn-lt"/>
              </a:rPr>
              <a:t>to prepare and complete the audit report.</a:t>
            </a:r>
            <a:endParaRPr lang="bg-BG" dirty="0">
              <a:solidFill>
                <a:schemeClr val="bg1"/>
              </a:solidFill>
              <a:latin typeface="+mn-lt"/>
            </a:endParaRPr>
          </a:p>
        </p:txBody>
      </p:sp>
      <p:pic>
        <p:nvPicPr>
          <p:cNvPr id="104457" name="Picture 9" descr="Inspector"/>
          <p:cNvPicPr>
            <a:picLocks noChangeAspect="1" noChangeArrowheads="1" noCrop="1"/>
          </p:cNvPicPr>
          <p:nvPr/>
        </p:nvPicPr>
        <p:blipFill>
          <a:blip r:embed="rId4" cstate="print"/>
          <a:srcRect/>
          <a:stretch>
            <a:fillRect/>
          </a:stretch>
        </p:blipFill>
        <p:spPr bwMode="auto">
          <a:xfrm>
            <a:off x="7302798" y="99235"/>
            <a:ext cx="1752600" cy="1752600"/>
          </a:xfrm>
          <a:prstGeom prst="rect">
            <a:avLst/>
          </a:prstGeom>
          <a:noFill/>
        </p:spPr>
      </p:pic>
      <p:sp>
        <p:nvSpPr>
          <p:cNvPr id="6" name="Правоъгълник 5"/>
          <p:cNvSpPr/>
          <p:nvPr/>
        </p:nvSpPr>
        <p:spPr>
          <a:xfrm>
            <a:off x="0" y="0"/>
            <a:ext cx="6629400" cy="1154162"/>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4.5</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6.</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b="1" dirty="0">
                <a:solidFill>
                  <a:srgbClr val="FFFF00"/>
                </a:solidFill>
                <a:effectLst>
                  <a:outerShdw blurRad="38100" dist="38100" dir="2700000" algn="tl">
                    <a:srgbClr val="000000">
                      <a:alpha val="43137"/>
                    </a:srgbClr>
                  </a:outerShdw>
                </a:effectLst>
                <a:latin typeface="Arial Black" pitchFamily="34" charset="0"/>
              </a:rPr>
              <a:t>Basic knowledge  </a:t>
            </a:r>
          </a:p>
          <a:p>
            <a:pPr>
              <a:spcAft>
                <a:spcPts val="600"/>
              </a:spcAft>
            </a:pPr>
            <a:r>
              <a:rPr lang="en-US" sz="3200" b="1" dirty="0">
                <a:solidFill>
                  <a:srgbClr val="FFFF00"/>
                </a:solidFill>
                <a:effectLst>
                  <a:outerShdw blurRad="38100" dist="38100" dir="2700000" algn="tl">
                    <a:srgbClr val="000000">
                      <a:alpha val="43137"/>
                    </a:srgbClr>
                  </a:outerShdw>
                </a:effectLst>
                <a:latin typeface="Arial Black" pitchFamily="34" charset="0"/>
              </a:rPr>
              <a:t>          of the lead</a:t>
            </a:r>
            <a:r>
              <a:rPr lang="bg-BG" sz="3200" b="1" dirty="0">
                <a:solidFill>
                  <a:srgbClr val="FFFF00"/>
                </a:solidFill>
                <a:effectLst>
                  <a:outerShdw blurRad="38100" dist="38100" dir="2700000" algn="tl">
                    <a:srgbClr val="000000">
                      <a:alpha val="43137"/>
                    </a:srgbClr>
                  </a:outerShdw>
                </a:effectLst>
                <a:latin typeface="Arial Black" pitchFamily="34" charset="0"/>
              </a:rPr>
              <a:t> </a:t>
            </a:r>
            <a:r>
              <a:rPr lang="en-US" sz="3200" b="1" dirty="0">
                <a:solidFill>
                  <a:srgbClr val="FFFF00"/>
                </a:solidFill>
                <a:effectLst>
                  <a:outerShdw blurRad="38100" dist="38100" dir="2700000" algn="tl">
                    <a:srgbClr val="000000">
                      <a:alpha val="43137"/>
                    </a:srgbClr>
                  </a:outerShdw>
                </a:effectLst>
                <a:latin typeface="Arial Black" pitchFamily="34" charset="0"/>
              </a:rPr>
              <a:t>auditor</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3" name="Picture 7" descr="MP900448685[1]"/>
          <p:cNvPicPr>
            <a:picLocks noChangeAspect="1" noChangeArrowheads="1"/>
          </p:cNvPicPr>
          <p:nvPr/>
        </p:nvPicPr>
        <p:blipFill>
          <a:blip r:embed="rId3" cstate="print"/>
          <a:srcRect/>
          <a:stretch>
            <a:fillRect/>
          </a:stretch>
        </p:blipFill>
        <p:spPr bwMode="auto">
          <a:xfrm>
            <a:off x="5715000" y="3334407"/>
            <a:ext cx="2286000" cy="3429000"/>
          </a:xfrm>
          <a:prstGeom prst="rect">
            <a:avLst/>
          </a:prstGeom>
          <a:noFill/>
        </p:spPr>
      </p:pic>
      <p:pic>
        <p:nvPicPr>
          <p:cNvPr id="106504" name="Picture 8" descr="Accountant"/>
          <p:cNvPicPr>
            <a:picLocks noChangeAspect="1" noChangeArrowheads="1" noCrop="1"/>
          </p:cNvPicPr>
          <p:nvPr/>
        </p:nvPicPr>
        <p:blipFill>
          <a:blip r:embed="rId4" cstate="print"/>
          <a:srcRect/>
          <a:stretch>
            <a:fillRect/>
          </a:stretch>
        </p:blipFill>
        <p:spPr bwMode="auto">
          <a:xfrm>
            <a:off x="7848600" y="0"/>
            <a:ext cx="1295400" cy="1295400"/>
          </a:xfrm>
          <a:prstGeom prst="rect">
            <a:avLst/>
          </a:prstGeom>
          <a:noFill/>
        </p:spPr>
      </p:pic>
      <p:sp>
        <p:nvSpPr>
          <p:cNvPr id="106505" name="Rectangle 9"/>
          <p:cNvSpPr>
            <a:spLocks noChangeArrowheads="1"/>
          </p:cNvSpPr>
          <p:nvPr/>
        </p:nvSpPr>
        <p:spPr bwMode="auto">
          <a:xfrm>
            <a:off x="0" y="1219200"/>
            <a:ext cx="9144000" cy="2923877"/>
          </a:xfrm>
          <a:prstGeom prst="rect">
            <a:avLst/>
          </a:prstGeom>
          <a:noFill/>
          <a:ln w="9525">
            <a:noFill/>
            <a:miter lim="800000"/>
            <a:headEnd/>
            <a:tailEnd/>
          </a:ln>
          <a:effectLst/>
        </p:spPr>
        <p:txBody>
          <a:bodyPr wrap="square" anchor="ctr">
            <a:spAutoFit/>
          </a:bodyPr>
          <a:lstStyle/>
          <a:p>
            <a:pPr indent="360363"/>
            <a:r>
              <a:rPr lang="en-US" sz="2000" b="1" dirty="0">
                <a:solidFill>
                  <a:schemeClr val="bg1"/>
                </a:solidFill>
                <a:latin typeface="+mn-lt"/>
              </a:rPr>
              <a:t>The leading auditors should have abilities that enable them to:</a:t>
            </a:r>
          </a:p>
          <a:p>
            <a:pPr indent="360363"/>
            <a:endParaRPr lang="en-US" sz="2000" b="1" dirty="0">
              <a:solidFill>
                <a:schemeClr val="bg1"/>
              </a:solidFill>
              <a:latin typeface="+mn-lt"/>
            </a:endParaRPr>
          </a:p>
          <a:p>
            <a:pPr indent="360363">
              <a:buFont typeface="Century Gothic" pitchFamily="34" charset="0"/>
              <a:buChar char="-"/>
            </a:pPr>
            <a:r>
              <a:rPr lang="en-US" dirty="0">
                <a:solidFill>
                  <a:schemeClr val="bg1"/>
                </a:solidFill>
                <a:latin typeface="+mn-lt"/>
              </a:rPr>
              <a:t>collect all the information needed for planning the audit;</a:t>
            </a:r>
          </a:p>
          <a:p>
            <a:pPr indent="360363">
              <a:buFont typeface="Century Gothic" pitchFamily="34" charset="0"/>
              <a:buChar char="-"/>
            </a:pPr>
            <a:r>
              <a:rPr lang="en-US" dirty="0">
                <a:solidFill>
                  <a:schemeClr val="bg1"/>
                </a:solidFill>
                <a:latin typeface="+mn-lt"/>
              </a:rPr>
              <a:t>draw up a common audit plan;</a:t>
            </a:r>
          </a:p>
          <a:p>
            <a:pPr indent="360363">
              <a:buFont typeface="Century Gothic" pitchFamily="34" charset="0"/>
              <a:buChar char="-"/>
            </a:pPr>
            <a:r>
              <a:rPr lang="en-US" dirty="0">
                <a:solidFill>
                  <a:schemeClr val="bg1"/>
                </a:solidFill>
                <a:latin typeface="+mn-lt"/>
              </a:rPr>
              <a:t>present the audit team;</a:t>
            </a:r>
          </a:p>
          <a:p>
            <a:pPr indent="360363">
              <a:buFont typeface="Century Gothic" pitchFamily="34" charset="0"/>
              <a:buChar char="-"/>
            </a:pPr>
            <a:r>
              <a:rPr lang="en-US" dirty="0">
                <a:solidFill>
                  <a:schemeClr val="bg1"/>
                </a:solidFill>
                <a:latin typeface="+mn-lt"/>
              </a:rPr>
              <a:t>identify individual tasks of each team member;</a:t>
            </a:r>
          </a:p>
          <a:p>
            <a:pPr indent="360363">
              <a:buFont typeface="Century Gothic" pitchFamily="34" charset="0"/>
              <a:buChar char="-"/>
            </a:pPr>
            <a:r>
              <a:rPr lang="en-US" dirty="0">
                <a:solidFill>
                  <a:schemeClr val="bg1"/>
                </a:solidFill>
                <a:latin typeface="+mn-lt"/>
              </a:rPr>
              <a:t>guide the opening and closing meetings of the audit;</a:t>
            </a:r>
          </a:p>
          <a:p>
            <a:pPr indent="360363">
              <a:buFont typeface="Century Gothic" pitchFamily="34" charset="0"/>
              <a:buChar char="-"/>
            </a:pPr>
            <a:r>
              <a:rPr lang="en-US" dirty="0">
                <a:solidFill>
                  <a:schemeClr val="bg1"/>
                </a:solidFill>
                <a:latin typeface="+mn-lt"/>
              </a:rPr>
              <a:t>ensure the planned carrying out of the audit; </a:t>
            </a:r>
          </a:p>
          <a:p>
            <a:pPr indent="360363">
              <a:buFont typeface="Century Gothic" pitchFamily="34" charset="0"/>
              <a:buChar char="-"/>
            </a:pPr>
            <a:r>
              <a:rPr lang="en-US" dirty="0">
                <a:solidFill>
                  <a:schemeClr val="bg1"/>
                </a:solidFill>
                <a:latin typeface="+mn-lt"/>
              </a:rPr>
              <a:t>ensure that the audit results are reported </a:t>
            </a:r>
          </a:p>
          <a:p>
            <a:pPr indent="360363"/>
            <a:r>
              <a:rPr lang="en-US" dirty="0">
                <a:solidFill>
                  <a:schemeClr val="bg1"/>
                </a:solidFill>
                <a:latin typeface="+mn-lt"/>
              </a:rPr>
              <a:t>clearly, convincingly and without delay.</a:t>
            </a:r>
            <a:endParaRPr lang="bg-BG" dirty="0">
              <a:solidFill>
                <a:schemeClr val="bg1"/>
              </a:solidFill>
              <a:latin typeface="+mn-lt"/>
            </a:endParaRPr>
          </a:p>
        </p:txBody>
      </p:sp>
      <p:sp>
        <p:nvSpPr>
          <p:cNvPr id="7" name="Правоъгълник 6"/>
          <p:cNvSpPr/>
          <p:nvPr/>
        </p:nvSpPr>
        <p:spPr>
          <a:xfrm>
            <a:off x="0" y="0"/>
            <a:ext cx="8991600" cy="1154162"/>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4.5</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7.</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b="1" dirty="0">
                <a:solidFill>
                  <a:srgbClr val="FFFF00"/>
                </a:solidFill>
                <a:effectLst>
                  <a:outerShdw blurRad="38100" dist="38100" dir="2700000" algn="tl">
                    <a:srgbClr val="000000">
                      <a:alpha val="43137"/>
                    </a:srgbClr>
                  </a:outerShdw>
                </a:effectLst>
                <a:latin typeface="Arial Black" pitchFamily="34" charset="0"/>
              </a:rPr>
              <a:t>Main capabilities of </a:t>
            </a:r>
          </a:p>
          <a:p>
            <a:pPr>
              <a:spcAft>
                <a:spcPts val="600"/>
              </a:spcAft>
            </a:pPr>
            <a:r>
              <a:rPr lang="en-US" sz="3200" b="1" dirty="0">
                <a:solidFill>
                  <a:srgbClr val="FFFF00"/>
                </a:solidFill>
                <a:effectLst>
                  <a:outerShdw blurRad="38100" dist="38100" dir="2700000" algn="tl">
                    <a:srgbClr val="000000">
                      <a:alpha val="43137"/>
                    </a:srgbClr>
                  </a:outerShdw>
                </a:effectLst>
                <a:latin typeface="Arial Black" pitchFamily="34" charset="0"/>
              </a:rPr>
              <a:t>          the lead auditor</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Rectangle 4"/>
          <p:cNvSpPr>
            <a:spLocks noChangeArrowheads="1"/>
          </p:cNvSpPr>
          <p:nvPr/>
        </p:nvSpPr>
        <p:spPr bwMode="auto">
          <a:xfrm>
            <a:off x="2895600" y="2438400"/>
            <a:ext cx="4343400" cy="2590800"/>
          </a:xfrm>
          <a:prstGeom prst="rect">
            <a:avLst/>
          </a:prstGeom>
          <a:noFill/>
          <a:ln w="9525">
            <a:noFill/>
            <a:miter lim="800000"/>
            <a:headEnd/>
            <a:tailEnd/>
          </a:ln>
          <a:effectLst/>
        </p:spPr>
        <p:txBody>
          <a:bodyPr anchor="ctr"/>
          <a:lstStyle/>
          <a:p>
            <a:pPr algn="ctr"/>
            <a:br>
              <a:rPr lang="bg-BG" sz="2800" b="1" dirty="0">
                <a:latin typeface="Times New Roman" pitchFamily="18" charset="0"/>
              </a:rPr>
            </a:br>
            <a:endParaRPr lang="bg-BG" sz="2800" b="1" dirty="0">
              <a:latin typeface="Times New Roman" pitchFamily="18" charset="0"/>
            </a:endParaRPr>
          </a:p>
        </p:txBody>
      </p:sp>
      <p:pic>
        <p:nvPicPr>
          <p:cNvPr id="108551" name="Picture 7" descr="0002622_s05"/>
          <p:cNvPicPr>
            <a:picLocks noChangeAspect="1" noChangeArrowheads="1"/>
          </p:cNvPicPr>
          <p:nvPr/>
        </p:nvPicPr>
        <p:blipFill>
          <a:blip r:embed="rId3" cstate="print"/>
          <a:srcRect/>
          <a:stretch>
            <a:fillRect/>
          </a:stretch>
        </p:blipFill>
        <p:spPr bwMode="auto">
          <a:xfrm>
            <a:off x="4648200" y="5181600"/>
            <a:ext cx="1524000" cy="1524000"/>
          </a:xfrm>
          <a:prstGeom prst="rect">
            <a:avLst/>
          </a:prstGeom>
          <a:noFill/>
        </p:spPr>
      </p:pic>
      <p:sp>
        <p:nvSpPr>
          <p:cNvPr id="108552" name="Rectangle 8"/>
          <p:cNvSpPr>
            <a:spLocks noChangeArrowheads="1"/>
          </p:cNvSpPr>
          <p:nvPr/>
        </p:nvSpPr>
        <p:spPr bwMode="auto">
          <a:xfrm>
            <a:off x="152400" y="1143000"/>
            <a:ext cx="3962400" cy="4801314"/>
          </a:xfrm>
          <a:prstGeom prst="rect">
            <a:avLst/>
          </a:prstGeom>
          <a:noFill/>
          <a:ln w="9525">
            <a:noFill/>
            <a:miter lim="800000"/>
            <a:headEnd/>
            <a:tailEnd/>
          </a:ln>
          <a:effectLst/>
        </p:spPr>
        <p:txBody>
          <a:bodyPr anchor="ctr">
            <a:spAutoFit/>
          </a:bodyPr>
          <a:lstStyle/>
          <a:p>
            <a:pPr indent="360363"/>
            <a:r>
              <a:rPr lang="bg-BG" b="1" dirty="0">
                <a:solidFill>
                  <a:srgbClr val="FF0000"/>
                </a:solidFill>
                <a:effectLst>
                  <a:outerShdw blurRad="38100" dist="38100" dir="2700000" algn="tl">
                    <a:srgbClr val="000000"/>
                  </a:outerShdw>
                </a:effectLst>
                <a:latin typeface="Times New Roman" pitchFamily="18" charset="0"/>
              </a:rPr>
              <a:t>                </a:t>
            </a:r>
            <a:r>
              <a:rPr lang="en-GB" b="1" dirty="0">
                <a:solidFill>
                  <a:srgbClr val="FF0000"/>
                </a:solidFill>
                <a:effectLst>
                  <a:outerShdw blurRad="38100" dist="38100" dir="2700000" algn="tl">
                    <a:srgbClr val="000000"/>
                  </a:outerShdw>
                </a:effectLst>
              </a:rPr>
              <a:t>INTERNAL </a:t>
            </a:r>
          </a:p>
          <a:p>
            <a:pPr indent="360363"/>
            <a:r>
              <a:rPr lang="en-GB" b="1" dirty="0">
                <a:solidFill>
                  <a:srgbClr val="FF0000"/>
                </a:solidFill>
                <a:effectLst>
                  <a:outerShdw blurRad="38100" dist="38100" dir="2700000" algn="tl">
                    <a:srgbClr val="000000"/>
                  </a:outerShdw>
                </a:effectLst>
              </a:rPr>
              <a:t>                AUDITORS:</a:t>
            </a:r>
            <a:endParaRPr lang="bg-BG" b="1" dirty="0">
              <a:solidFill>
                <a:srgbClr val="FF0000"/>
              </a:solidFill>
              <a:effectLst>
                <a:outerShdw blurRad="38100" dist="38100" dir="2700000" algn="tl">
                  <a:srgbClr val="000000"/>
                </a:outerShdw>
              </a:effectLst>
              <a:latin typeface="Times New Roman" pitchFamily="18" charset="0"/>
            </a:endParaRPr>
          </a:p>
          <a:p>
            <a:pPr indent="360363"/>
            <a:endParaRPr lang="en-US" dirty="0">
              <a:solidFill>
                <a:schemeClr val="bg1"/>
              </a:solidFill>
              <a:latin typeface="+mn-lt"/>
            </a:endParaRPr>
          </a:p>
          <a:p>
            <a:pPr indent="360363"/>
            <a:endParaRPr lang="en-US" dirty="0">
              <a:solidFill>
                <a:schemeClr val="bg1"/>
              </a:solidFill>
              <a:latin typeface="+mn-lt"/>
            </a:endParaRPr>
          </a:p>
          <a:p>
            <a:pPr indent="360363"/>
            <a:endParaRPr lang="en-US" dirty="0">
              <a:solidFill>
                <a:schemeClr val="bg1"/>
              </a:solidFill>
              <a:latin typeface="+mn-lt"/>
            </a:endParaRPr>
          </a:p>
          <a:p>
            <a:pPr indent="360363"/>
            <a:endParaRPr lang="en-US" dirty="0">
              <a:solidFill>
                <a:schemeClr val="bg1"/>
              </a:solidFill>
              <a:latin typeface="+mn-lt"/>
            </a:endParaRPr>
          </a:p>
          <a:p>
            <a:pPr indent="360363"/>
            <a:endParaRPr lang="en-US" dirty="0">
              <a:solidFill>
                <a:schemeClr val="bg1"/>
              </a:solidFill>
              <a:latin typeface="+mn-lt"/>
            </a:endParaRPr>
          </a:p>
          <a:p>
            <a:pPr indent="360363"/>
            <a:r>
              <a:rPr lang="en-US" dirty="0">
                <a:solidFill>
                  <a:schemeClr val="bg1"/>
                </a:solidFill>
                <a:latin typeface="+mn-lt"/>
              </a:rPr>
              <a:t>- have limited power, depending on the top management;</a:t>
            </a:r>
          </a:p>
          <a:p>
            <a:pPr indent="360363"/>
            <a:r>
              <a:rPr lang="en-US" dirty="0">
                <a:solidFill>
                  <a:schemeClr val="bg1"/>
                </a:solidFill>
                <a:latin typeface="+mn-lt"/>
              </a:rPr>
              <a:t>- an insufficient commitment of management reduces the efficiency of their work;</a:t>
            </a:r>
          </a:p>
          <a:p>
            <a:pPr indent="360363"/>
            <a:r>
              <a:rPr lang="en-US" dirty="0">
                <a:solidFill>
                  <a:schemeClr val="bg1"/>
                </a:solidFill>
                <a:latin typeface="+mn-lt"/>
              </a:rPr>
              <a:t>- know his interlocutors, which can help of the communication;</a:t>
            </a:r>
          </a:p>
          <a:p>
            <a:pPr indent="360363"/>
            <a:r>
              <a:rPr lang="en-US" dirty="0">
                <a:solidFill>
                  <a:schemeClr val="bg1"/>
                </a:solidFill>
                <a:latin typeface="+mn-lt"/>
              </a:rPr>
              <a:t>- accompany the external auditors;</a:t>
            </a:r>
            <a:endParaRPr lang="bg-BG" dirty="0">
              <a:solidFill>
                <a:schemeClr val="bg1"/>
              </a:solidFill>
              <a:latin typeface="+mn-lt"/>
            </a:endParaRPr>
          </a:p>
        </p:txBody>
      </p:sp>
      <p:sp>
        <p:nvSpPr>
          <p:cNvPr id="108554" name="Rectangle 10"/>
          <p:cNvSpPr>
            <a:spLocks noChangeArrowheads="1"/>
          </p:cNvSpPr>
          <p:nvPr/>
        </p:nvSpPr>
        <p:spPr bwMode="auto">
          <a:xfrm>
            <a:off x="4099719" y="1143000"/>
            <a:ext cx="5029200" cy="3785652"/>
          </a:xfrm>
          <a:prstGeom prst="rect">
            <a:avLst/>
          </a:prstGeom>
          <a:noFill/>
          <a:ln w="9525">
            <a:noFill/>
            <a:miter lim="800000"/>
            <a:headEnd/>
            <a:tailEnd/>
          </a:ln>
          <a:effectLst/>
        </p:spPr>
        <p:txBody>
          <a:bodyPr wrap="square">
            <a:spAutoFit/>
          </a:bodyPr>
          <a:lstStyle/>
          <a:p>
            <a:pPr indent="360363"/>
            <a:r>
              <a:rPr lang="bg-BG" b="1" dirty="0">
                <a:solidFill>
                  <a:srgbClr val="FF0000"/>
                </a:solidFill>
                <a:effectLst>
                  <a:outerShdw blurRad="38100" dist="38100" dir="2700000" algn="tl">
                    <a:srgbClr val="000000"/>
                  </a:outerShdw>
                </a:effectLst>
                <a:latin typeface="Times New Roman" pitchFamily="18" charset="0"/>
              </a:rPr>
              <a:t>                 </a:t>
            </a:r>
            <a:r>
              <a:rPr lang="en-US" b="1" dirty="0">
                <a:solidFill>
                  <a:srgbClr val="FF0000"/>
                </a:solidFill>
                <a:effectLst>
                  <a:outerShdw blurRad="38100" dist="38100" dir="2700000" algn="tl">
                    <a:srgbClr val="000000"/>
                  </a:outerShdw>
                </a:effectLst>
                <a:latin typeface="Times New Roman" pitchFamily="18" charset="0"/>
              </a:rPr>
              <a:t>EXT</a:t>
            </a:r>
            <a:r>
              <a:rPr lang="en-GB" b="1" dirty="0">
                <a:solidFill>
                  <a:srgbClr val="FF0000"/>
                </a:solidFill>
                <a:effectLst>
                  <a:outerShdw blurRad="38100" dist="38100" dir="2700000" algn="tl">
                    <a:srgbClr val="000000"/>
                  </a:outerShdw>
                </a:effectLst>
              </a:rPr>
              <a:t>ERNAL </a:t>
            </a:r>
          </a:p>
          <a:p>
            <a:pPr indent="360363"/>
            <a:r>
              <a:rPr lang="en-GB" b="1" dirty="0">
                <a:solidFill>
                  <a:srgbClr val="FF0000"/>
                </a:solidFill>
                <a:effectLst>
                  <a:outerShdw blurRad="38100" dist="38100" dir="2700000" algn="tl">
                    <a:srgbClr val="000000"/>
                  </a:outerShdw>
                </a:effectLst>
              </a:rPr>
              <a:t>                AUDITORS:</a:t>
            </a:r>
            <a:endParaRPr lang="bg-BG" b="1" dirty="0">
              <a:solidFill>
                <a:srgbClr val="FF0000"/>
              </a:solidFill>
              <a:effectLst>
                <a:outerShdw blurRad="38100" dist="38100" dir="2700000" algn="tl">
                  <a:srgbClr val="000000"/>
                </a:outerShdw>
              </a:effectLst>
            </a:endParaRPr>
          </a:p>
          <a:p>
            <a:endParaRPr lang="bg-BG" b="1" dirty="0">
              <a:solidFill>
                <a:srgbClr val="FF0000"/>
              </a:solidFill>
              <a:effectLst>
                <a:outerShdw blurRad="38100" dist="38100" dir="2700000" algn="tl">
                  <a:srgbClr val="000000"/>
                </a:outerShdw>
              </a:effectLst>
              <a:latin typeface="Times New Roman" pitchFamily="18" charset="0"/>
            </a:endParaRPr>
          </a:p>
          <a:p>
            <a:endParaRPr lang="en-US" b="1" dirty="0">
              <a:solidFill>
                <a:srgbClr val="FF0000"/>
              </a:solidFill>
              <a:effectLst>
                <a:outerShdw blurRad="38100" dist="38100" dir="2700000" algn="tl">
                  <a:srgbClr val="000000"/>
                </a:outerShdw>
              </a:effectLst>
              <a:latin typeface="Times New Roman" pitchFamily="18" charset="0"/>
            </a:endParaRPr>
          </a:p>
          <a:p>
            <a:endParaRPr lang="en-US" b="1" dirty="0">
              <a:solidFill>
                <a:srgbClr val="FF0000"/>
              </a:solidFill>
              <a:effectLst>
                <a:outerShdw blurRad="38100" dist="38100" dir="2700000" algn="tl">
                  <a:srgbClr val="000000"/>
                </a:outerShdw>
              </a:effectLst>
            </a:endParaRPr>
          </a:p>
          <a:p>
            <a:endParaRPr lang="bg-BG" b="1" dirty="0">
              <a:solidFill>
                <a:srgbClr val="FF0000"/>
              </a:solidFill>
              <a:effectLst>
                <a:outerShdw blurRad="38100" dist="38100" dir="2700000" algn="tl">
                  <a:srgbClr val="000000"/>
                </a:outerShdw>
              </a:effectLst>
              <a:latin typeface="Times New Roman" pitchFamily="18" charset="0"/>
            </a:endParaRPr>
          </a:p>
          <a:p>
            <a:endParaRPr lang="en-US" sz="600" b="1" dirty="0">
              <a:solidFill>
                <a:srgbClr val="FF0000"/>
              </a:solidFill>
              <a:effectLst>
                <a:outerShdw blurRad="38100" dist="38100" dir="2700000" algn="tl">
                  <a:srgbClr val="000000"/>
                </a:outerShdw>
              </a:effectLst>
              <a:latin typeface="Times New Roman" pitchFamily="18" charset="0"/>
            </a:endParaRPr>
          </a:p>
          <a:p>
            <a:pPr>
              <a:buFontTx/>
              <a:buChar char="-"/>
            </a:pPr>
            <a:r>
              <a:rPr lang="en-US" dirty="0">
                <a:solidFill>
                  <a:schemeClr val="bg1"/>
                </a:solidFill>
                <a:latin typeface="+mn-lt"/>
              </a:rPr>
              <a:t> they have great power. </a:t>
            </a:r>
            <a:r>
              <a:rPr lang="en-US" b="1" dirty="0">
                <a:solidFill>
                  <a:schemeClr val="bg1"/>
                </a:solidFill>
                <a:latin typeface="+mn-lt"/>
              </a:rPr>
              <a:t>Do not misuse it!</a:t>
            </a:r>
          </a:p>
          <a:p>
            <a:pPr>
              <a:buFontTx/>
              <a:buChar char="-"/>
            </a:pPr>
            <a:r>
              <a:rPr lang="en-US" dirty="0">
                <a:solidFill>
                  <a:schemeClr val="bg1"/>
                </a:solidFill>
                <a:latin typeface="+mn-lt"/>
              </a:rPr>
              <a:t> can recommend audited. </a:t>
            </a:r>
            <a:r>
              <a:rPr lang="en-US" b="1" dirty="0">
                <a:solidFill>
                  <a:schemeClr val="bg1"/>
                </a:solidFill>
                <a:latin typeface="+mn-lt"/>
              </a:rPr>
              <a:t>Make sure your recommendations are given reasonable!</a:t>
            </a:r>
          </a:p>
          <a:p>
            <a:pPr>
              <a:buFontTx/>
              <a:buChar char="-"/>
            </a:pPr>
            <a:r>
              <a:rPr lang="en-US" dirty="0">
                <a:solidFill>
                  <a:schemeClr val="bg1"/>
                </a:solidFill>
                <a:latin typeface="+mn-lt"/>
              </a:rPr>
              <a:t> give an external look and help to detect problems;</a:t>
            </a:r>
          </a:p>
          <a:p>
            <a:pPr>
              <a:buFontTx/>
              <a:buChar char="-"/>
            </a:pPr>
            <a:r>
              <a:rPr lang="en-US" dirty="0">
                <a:solidFill>
                  <a:schemeClr val="bg1"/>
                </a:solidFill>
                <a:latin typeface="+mn-lt"/>
              </a:rPr>
              <a:t> assist in internal audits;</a:t>
            </a:r>
          </a:p>
          <a:p>
            <a:pPr>
              <a:buFontTx/>
              <a:buChar char="-"/>
            </a:pPr>
            <a:r>
              <a:rPr lang="en-US" dirty="0">
                <a:solidFill>
                  <a:schemeClr val="bg1"/>
                </a:solidFill>
                <a:latin typeface="+mn-lt"/>
              </a:rPr>
              <a:t> transmit knowledge.</a:t>
            </a:r>
            <a:endParaRPr lang="bg-BG" dirty="0">
              <a:solidFill>
                <a:schemeClr val="bg1"/>
              </a:solidFill>
              <a:latin typeface="+mn-lt"/>
            </a:endParaRPr>
          </a:p>
        </p:txBody>
      </p:sp>
      <p:pic>
        <p:nvPicPr>
          <p:cNvPr id="108555" name="Picture 11" descr="ANd9GcRAxx19NP01poZh_bj7Up2DrMo8G0r8TQQsPwtkGZEf1d7ablpqUYhVzWUg"/>
          <p:cNvPicPr>
            <a:picLocks noChangeAspect="1" noChangeArrowheads="1"/>
          </p:cNvPicPr>
          <p:nvPr/>
        </p:nvPicPr>
        <p:blipFill>
          <a:blip r:embed="rId4" cstate="print"/>
          <a:srcRect/>
          <a:stretch>
            <a:fillRect/>
          </a:stretch>
        </p:blipFill>
        <p:spPr bwMode="auto">
          <a:xfrm>
            <a:off x="137318" y="1112367"/>
            <a:ext cx="1249363" cy="1700813"/>
          </a:xfrm>
          <a:prstGeom prst="rect">
            <a:avLst/>
          </a:prstGeom>
          <a:noFill/>
        </p:spPr>
      </p:pic>
      <p:pic>
        <p:nvPicPr>
          <p:cNvPr id="108556" name="Picture 12" descr="ANd9GcRBIMlvXxxIJ3MiA7WYVBxz6rDCASdkQt2Ik_lap8yxnlyz_Lw6gQ"/>
          <p:cNvPicPr>
            <a:picLocks noChangeAspect="1" noChangeArrowheads="1"/>
          </p:cNvPicPr>
          <p:nvPr/>
        </p:nvPicPr>
        <p:blipFill>
          <a:blip r:embed="rId5" cstate="print"/>
          <a:srcRect/>
          <a:stretch>
            <a:fillRect/>
          </a:stretch>
        </p:blipFill>
        <p:spPr bwMode="auto">
          <a:xfrm>
            <a:off x="4114800" y="1143000"/>
            <a:ext cx="1286062" cy="1676400"/>
          </a:xfrm>
          <a:prstGeom prst="rect">
            <a:avLst/>
          </a:prstGeom>
          <a:noFill/>
        </p:spPr>
      </p:pic>
      <p:pic>
        <p:nvPicPr>
          <p:cNvPr id="108557" name="Picture 13"/>
          <p:cNvPicPr>
            <a:picLocks noChangeAspect="1" noChangeArrowheads="1"/>
          </p:cNvPicPr>
          <p:nvPr/>
        </p:nvPicPr>
        <p:blipFill>
          <a:blip r:embed="rId6" cstate="print"/>
          <a:srcRect/>
          <a:stretch>
            <a:fillRect/>
          </a:stretch>
        </p:blipFill>
        <p:spPr bwMode="auto">
          <a:xfrm>
            <a:off x="7696200" y="533400"/>
            <a:ext cx="1295400" cy="1676400"/>
          </a:xfrm>
          <a:prstGeom prst="rect">
            <a:avLst/>
          </a:prstGeom>
          <a:noFill/>
          <a:ln w="9525">
            <a:noFill/>
            <a:miter lim="800000"/>
            <a:headEnd/>
            <a:tailEnd/>
          </a:ln>
          <a:effectLst/>
        </p:spPr>
      </p:pic>
      <p:sp>
        <p:nvSpPr>
          <p:cNvPr id="10" name="Правоъгълник 9"/>
          <p:cNvSpPr/>
          <p:nvPr/>
        </p:nvSpPr>
        <p:spPr>
          <a:xfrm>
            <a:off x="0" y="0"/>
            <a:ext cx="8382000" cy="1154162"/>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4.5</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8.</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b="1" dirty="0">
                <a:solidFill>
                  <a:srgbClr val="FFFF00"/>
                </a:solidFill>
                <a:effectLst>
                  <a:outerShdw blurRad="38100" dist="38100" dir="2700000" algn="tl">
                    <a:srgbClr val="000000">
                      <a:alpha val="43137"/>
                    </a:srgbClr>
                  </a:outerShdw>
                </a:effectLst>
                <a:latin typeface="Arial Black" pitchFamily="34" charset="0"/>
              </a:rPr>
              <a:t>Distinction between internal</a:t>
            </a:r>
          </a:p>
          <a:p>
            <a:pPr>
              <a:spcAft>
                <a:spcPts val="600"/>
              </a:spcAft>
            </a:pPr>
            <a:r>
              <a:rPr lang="en-US" sz="3200" b="1" dirty="0">
                <a:solidFill>
                  <a:srgbClr val="FFFF00"/>
                </a:solidFill>
                <a:effectLst>
                  <a:outerShdw blurRad="38100" dist="38100" dir="2700000" algn="tl">
                    <a:srgbClr val="000000">
                      <a:alpha val="43137"/>
                    </a:srgbClr>
                  </a:outerShdw>
                </a:effectLst>
                <a:latin typeface="Arial Black" pitchFamily="34" charset="0"/>
              </a:rPr>
              <a:t>          and external auditors</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2" name="Rectangle 4"/>
          <p:cNvSpPr>
            <a:spLocks noChangeArrowheads="1"/>
          </p:cNvSpPr>
          <p:nvPr/>
        </p:nvSpPr>
        <p:spPr bwMode="auto">
          <a:xfrm>
            <a:off x="2895600" y="2438400"/>
            <a:ext cx="4343400" cy="2590800"/>
          </a:xfrm>
          <a:prstGeom prst="rect">
            <a:avLst/>
          </a:prstGeom>
          <a:noFill/>
          <a:ln w="9525">
            <a:noFill/>
            <a:miter lim="800000"/>
            <a:headEnd/>
            <a:tailEnd/>
          </a:ln>
          <a:effectLst/>
        </p:spPr>
        <p:txBody>
          <a:bodyPr anchor="ctr"/>
          <a:lstStyle/>
          <a:p>
            <a:pPr algn="ctr"/>
            <a:br>
              <a:rPr lang="bg-BG" sz="2800" b="1" dirty="0">
                <a:latin typeface="Times New Roman" pitchFamily="18" charset="0"/>
              </a:rPr>
            </a:br>
            <a:endParaRPr lang="bg-BG" sz="2800" b="1" dirty="0">
              <a:latin typeface="Times New Roman" pitchFamily="18" charset="0"/>
            </a:endParaRPr>
          </a:p>
        </p:txBody>
      </p:sp>
      <p:sp>
        <p:nvSpPr>
          <p:cNvPr id="114695" name="Rectangle 7"/>
          <p:cNvSpPr>
            <a:spLocks noChangeArrowheads="1"/>
          </p:cNvSpPr>
          <p:nvPr/>
        </p:nvSpPr>
        <p:spPr bwMode="auto">
          <a:xfrm>
            <a:off x="0" y="1828800"/>
            <a:ext cx="7391400" cy="4832092"/>
          </a:xfrm>
          <a:prstGeom prst="rect">
            <a:avLst/>
          </a:prstGeom>
          <a:noFill/>
          <a:ln w="9525">
            <a:noFill/>
            <a:miter lim="800000"/>
            <a:headEnd/>
            <a:tailEnd/>
          </a:ln>
          <a:effectLst/>
        </p:spPr>
        <p:txBody>
          <a:bodyPr wrap="square" anchor="ctr">
            <a:spAutoFit/>
          </a:bodyPr>
          <a:lstStyle/>
          <a:p>
            <a:pPr indent="360363"/>
            <a:r>
              <a:rPr lang="en-US" sz="2000" b="1" dirty="0">
                <a:solidFill>
                  <a:schemeClr val="bg1"/>
                </a:solidFill>
                <a:latin typeface="+mn-lt"/>
              </a:rPr>
              <a:t>The auditors shall have:</a:t>
            </a:r>
          </a:p>
          <a:p>
            <a:pPr indent="360363"/>
            <a:r>
              <a:rPr lang="en-US" dirty="0">
                <a:solidFill>
                  <a:schemeClr val="bg1"/>
                </a:solidFill>
                <a:latin typeface="+mn-lt"/>
              </a:rPr>
              <a:t>1) Education, enough to acquire the knowledge and abilities.</a:t>
            </a:r>
          </a:p>
          <a:p>
            <a:pPr indent="360363"/>
            <a:r>
              <a:rPr lang="en-US" dirty="0">
                <a:solidFill>
                  <a:schemeClr val="bg1"/>
                </a:solidFill>
                <a:latin typeface="+mn-lt"/>
              </a:rPr>
              <a:t>2) Professional experience that contributes to the development of knowledge and skills. Part of professional experience should be in a position that allows the development of knowledge and skills in:</a:t>
            </a:r>
          </a:p>
          <a:p>
            <a:pPr marL="715963" indent="-174625">
              <a:buFont typeface="Century Gothic" pitchFamily="34" charset="0"/>
              <a:buChar char="•"/>
            </a:pPr>
            <a:r>
              <a:rPr lang="en-US" dirty="0">
                <a:solidFill>
                  <a:schemeClr val="bg1"/>
                </a:solidFill>
                <a:latin typeface="+mn-lt"/>
              </a:rPr>
              <a:t>the</a:t>
            </a:r>
            <a:r>
              <a:rPr lang="en-US" dirty="0">
                <a:solidFill>
                  <a:schemeClr val="bg1"/>
                </a:solidFill>
              </a:rPr>
              <a:t> </a:t>
            </a:r>
            <a:r>
              <a:rPr lang="en-US" dirty="0">
                <a:solidFill>
                  <a:schemeClr val="bg1"/>
                </a:solidFill>
                <a:latin typeface="+mn-lt"/>
              </a:rPr>
              <a:t>field of quality management systems as an auditor of quality management;</a:t>
            </a:r>
          </a:p>
          <a:p>
            <a:pPr marL="715963" indent="-174625">
              <a:buFont typeface="Century Gothic" pitchFamily="34" charset="0"/>
              <a:buChar char="•"/>
            </a:pPr>
            <a:r>
              <a:rPr lang="en-US" dirty="0">
                <a:solidFill>
                  <a:schemeClr val="bg1"/>
                </a:solidFill>
                <a:latin typeface="+mn-lt"/>
              </a:rPr>
              <a:t> the field of food safety management for auditors of            food safety management systems.</a:t>
            </a:r>
          </a:p>
          <a:p>
            <a:pPr indent="360363"/>
            <a:r>
              <a:rPr lang="en-US" dirty="0">
                <a:solidFill>
                  <a:schemeClr val="bg1"/>
                </a:solidFill>
                <a:latin typeface="+mn-lt"/>
              </a:rPr>
              <a:t>3) They have to be trained auditors for the development of knowledge and skills. This training can be provided by the organization in which they work, or by an external organization.</a:t>
            </a:r>
          </a:p>
          <a:p>
            <a:pPr indent="360363"/>
            <a:r>
              <a:rPr lang="en-US" dirty="0">
                <a:solidFill>
                  <a:schemeClr val="bg1"/>
                </a:solidFill>
                <a:latin typeface="+mn-lt"/>
              </a:rPr>
              <a:t>4) Experience of previous audits of the activities.                   This experience should be gained under the supervision and with the guidance of an auditor who is competent as lead auditor in the same discipline..</a:t>
            </a:r>
            <a:endParaRPr lang="bg-BG" dirty="0">
              <a:solidFill>
                <a:schemeClr val="bg1"/>
              </a:solidFill>
              <a:latin typeface="+mn-lt"/>
            </a:endParaRPr>
          </a:p>
        </p:txBody>
      </p:sp>
      <p:pic>
        <p:nvPicPr>
          <p:cNvPr id="114696" name="Picture 8" descr="ANd9GcR9sSDFkD8VqTcL95qNtR-u1n8NljCdBE6i1NbHFDSbIODkSS-3"/>
          <p:cNvPicPr>
            <a:picLocks noChangeAspect="1" noChangeArrowheads="1"/>
          </p:cNvPicPr>
          <p:nvPr/>
        </p:nvPicPr>
        <p:blipFill>
          <a:blip r:embed="rId3" cstate="print"/>
          <a:srcRect/>
          <a:stretch>
            <a:fillRect/>
          </a:stretch>
        </p:blipFill>
        <p:spPr bwMode="auto">
          <a:xfrm>
            <a:off x="7696200" y="152400"/>
            <a:ext cx="1296987" cy="1371600"/>
          </a:xfrm>
          <a:prstGeom prst="rect">
            <a:avLst/>
          </a:prstGeom>
          <a:noFill/>
        </p:spPr>
      </p:pic>
      <p:pic>
        <p:nvPicPr>
          <p:cNvPr id="114697" name="Picture 9" descr="Image44"/>
          <p:cNvPicPr>
            <a:picLocks noChangeAspect="1" noChangeArrowheads="1" noCrop="1"/>
          </p:cNvPicPr>
          <p:nvPr/>
        </p:nvPicPr>
        <p:blipFill>
          <a:blip r:embed="rId4" cstate="print"/>
          <a:srcRect/>
          <a:stretch>
            <a:fillRect/>
          </a:stretch>
        </p:blipFill>
        <p:spPr bwMode="auto">
          <a:xfrm>
            <a:off x="7128966" y="3276600"/>
            <a:ext cx="1786434" cy="1752600"/>
          </a:xfrm>
          <a:prstGeom prst="rect">
            <a:avLst/>
          </a:prstGeom>
          <a:noFill/>
        </p:spPr>
      </p:pic>
      <p:sp>
        <p:nvSpPr>
          <p:cNvPr id="6" name="Правоъгълник 5"/>
          <p:cNvSpPr/>
          <p:nvPr/>
        </p:nvSpPr>
        <p:spPr>
          <a:xfrm>
            <a:off x="152400" y="152400"/>
            <a:ext cx="7620000" cy="1723549"/>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4.5</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9.</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b="1" dirty="0">
                <a:solidFill>
                  <a:srgbClr val="FFFF00"/>
                </a:solidFill>
                <a:effectLst>
                  <a:outerShdw blurRad="38100" dist="38100" dir="2700000" algn="tl">
                    <a:srgbClr val="000000">
                      <a:alpha val="43137"/>
                    </a:srgbClr>
                  </a:outerShdw>
                </a:effectLst>
                <a:latin typeface="Arial Black" pitchFamily="34" charset="0"/>
              </a:rPr>
              <a:t>Education, professional </a:t>
            </a:r>
          </a:p>
          <a:p>
            <a:pPr>
              <a:spcAft>
                <a:spcPts val="600"/>
              </a:spcAft>
            </a:pPr>
            <a:r>
              <a:rPr lang="en-US" sz="3200" b="1" dirty="0">
                <a:solidFill>
                  <a:srgbClr val="FFFF00"/>
                </a:solidFill>
                <a:effectLst>
                  <a:outerShdw blurRad="38100" dist="38100" dir="2700000" algn="tl">
                    <a:srgbClr val="000000">
                      <a:alpha val="43137"/>
                    </a:srgbClr>
                  </a:outerShdw>
                </a:effectLst>
                <a:latin typeface="Arial Black" pitchFamily="34" charset="0"/>
              </a:rPr>
              <a:t>          experience and training </a:t>
            </a:r>
          </a:p>
          <a:p>
            <a:pPr>
              <a:spcAft>
                <a:spcPts val="600"/>
              </a:spcAft>
            </a:pPr>
            <a:r>
              <a:rPr lang="en-US" sz="3200" b="1" dirty="0">
                <a:solidFill>
                  <a:srgbClr val="FFFF00"/>
                </a:solidFill>
                <a:effectLst>
                  <a:outerShdw blurRad="38100" dist="38100" dir="2700000" algn="tl">
                    <a:srgbClr val="000000">
                      <a:alpha val="43137"/>
                    </a:srgbClr>
                  </a:outerShdw>
                </a:effectLst>
                <a:latin typeface="Arial Black" pitchFamily="34" charset="0"/>
              </a:rPr>
              <a:t>          of auditors</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7" name="Picture 7" descr="MC900384410[1]"/>
          <p:cNvPicPr>
            <a:picLocks noChangeAspect="1" noChangeArrowheads="1"/>
          </p:cNvPicPr>
          <p:nvPr/>
        </p:nvPicPr>
        <p:blipFill>
          <a:blip r:embed="rId3" cstate="print"/>
          <a:srcRect/>
          <a:stretch>
            <a:fillRect/>
          </a:stretch>
        </p:blipFill>
        <p:spPr bwMode="auto">
          <a:xfrm>
            <a:off x="6781800" y="152400"/>
            <a:ext cx="1924793" cy="1752600"/>
          </a:xfrm>
          <a:prstGeom prst="rect">
            <a:avLst/>
          </a:prstGeom>
          <a:noFill/>
        </p:spPr>
      </p:pic>
      <p:pic>
        <p:nvPicPr>
          <p:cNvPr id="40976" name="Picture 16"/>
          <p:cNvPicPr>
            <a:picLocks noChangeAspect="1" noChangeArrowheads="1"/>
          </p:cNvPicPr>
          <p:nvPr/>
        </p:nvPicPr>
        <p:blipFill>
          <a:blip r:embed="rId4" cstate="print"/>
          <a:srcRect/>
          <a:stretch>
            <a:fillRect/>
          </a:stretch>
        </p:blipFill>
        <p:spPr bwMode="auto">
          <a:xfrm>
            <a:off x="152400" y="3581400"/>
            <a:ext cx="2438400" cy="1717675"/>
          </a:xfrm>
          <a:prstGeom prst="rect">
            <a:avLst/>
          </a:prstGeom>
          <a:noFill/>
          <a:ln w="9525">
            <a:noFill/>
            <a:miter lim="800000"/>
            <a:headEnd/>
            <a:tailEnd/>
          </a:ln>
          <a:effectLst/>
        </p:spPr>
      </p:pic>
      <p:pic>
        <p:nvPicPr>
          <p:cNvPr id="40977" name="Picture 17" descr="MP900438580[1]"/>
          <p:cNvPicPr>
            <a:picLocks noChangeAspect="1" noChangeArrowheads="1"/>
          </p:cNvPicPr>
          <p:nvPr/>
        </p:nvPicPr>
        <p:blipFill>
          <a:blip r:embed="rId5" cstate="print"/>
          <a:srcRect/>
          <a:stretch>
            <a:fillRect/>
          </a:stretch>
        </p:blipFill>
        <p:spPr bwMode="auto">
          <a:xfrm>
            <a:off x="5029200" y="3581400"/>
            <a:ext cx="2514600" cy="1754188"/>
          </a:xfrm>
          <a:prstGeom prst="rect">
            <a:avLst/>
          </a:prstGeom>
          <a:noFill/>
        </p:spPr>
      </p:pic>
      <p:sp>
        <p:nvSpPr>
          <p:cNvPr id="40978" name="AutoShape 18"/>
          <p:cNvSpPr>
            <a:spLocks noChangeArrowheads="1"/>
          </p:cNvSpPr>
          <p:nvPr/>
        </p:nvSpPr>
        <p:spPr bwMode="auto">
          <a:xfrm>
            <a:off x="2743200" y="3581400"/>
            <a:ext cx="2057400" cy="152400"/>
          </a:xfrm>
          <a:prstGeom prst="rightArrow">
            <a:avLst>
              <a:gd name="adj1" fmla="val 50000"/>
              <a:gd name="adj2" fmla="val 337500"/>
            </a:avLst>
          </a:prstGeom>
          <a:solidFill>
            <a:srgbClr val="FFFFFF"/>
          </a:solidFill>
          <a:ln w="9525">
            <a:solidFill>
              <a:srgbClr val="C00000"/>
            </a:solidFill>
            <a:miter lim="800000"/>
            <a:headEnd/>
            <a:tailEnd/>
          </a:ln>
          <a:effectLst/>
        </p:spPr>
        <p:txBody>
          <a:bodyPr wrap="none" anchor="ctr"/>
          <a:lstStyle/>
          <a:p>
            <a:endParaRPr lang="bg-BG" dirty="0">
              <a:solidFill>
                <a:srgbClr val="FF0000"/>
              </a:solidFill>
            </a:endParaRPr>
          </a:p>
        </p:txBody>
      </p:sp>
      <p:sp>
        <p:nvSpPr>
          <p:cNvPr id="40979" name="AutoShape 19"/>
          <p:cNvSpPr>
            <a:spLocks noChangeArrowheads="1"/>
          </p:cNvSpPr>
          <p:nvPr/>
        </p:nvSpPr>
        <p:spPr bwMode="auto">
          <a:xfrm flipH="1">
            <a:off x="2743200" y="5181600"/>
            <a:ext cx="2209800" cy="152400"/>
          </a:xfrm>
          <a:prstGeom prst="rightArrow">
            <a:avLst>
              <a:gd name="adj1" fmla="val 50000"/>
              <a:gd name="adj2" fmla="val 362500"/>
            </a:avLst>
          </a:prstGeom>
          <a:solidFill>
            <a:srgbClr val="FFFFFF"/>
          </a:solidFill>
          <a:ln w="9525">
            <a:solidFill>
              <a:schemeClr val="bg1"/>
            </a:solidFill>
            <a:miter lim="800000"/>
            <a:headEnd/>
            <a:tailEnd/>
          </a:ln>
          <a:effectLst/>
        </p:spPr>
        <p:txBody>
          <a:bodyPr wrap="none" anchor="ctr"/>
          <a:lstStyle/>
          <a:p>
            <a:endParaRPr lang="bg-BG" dirty="0"/>
          </a:p>
        </p:txBody>
      </p:sp>
      <p:sp>
        <p:nvSpPr>
          <p:cNvPr id="40980" name="AutoShape 20"/>
          <p:cNvSpPr>
            <a:spLocks noChangeArrowheads="1"/>
          </p:cNvSpPr>
          <p:nvPr/>
        </p:nvSpPr>
        <p:spPr bwMode="auto">
          <a:xfrm>
            <a:off x="228600" y="5562600"/>
            <a:ext cx="2362200" cy="838200"/>
          </a:xfrm>
          <a:prstGeom prst="flowChartProcess">
            <a:avLst/>
          </a:prstGeom>
          <a:noFill/>
          <a:ln w="9525">
            <a:noFill/>
            <a:miter lim="800000"/>
            <a:headEnd/>
            <a:tailEnd/>
          </a:ln>
          <a:effectLst/>
        </p:spPr>
        <p:txBody>
          <a:bodyPr wrap="none" anchor="ctr"/>
          <a:lstStyle/>
          <a:p>
            <a:pPr algn="ctr"/>
            <a:r>
              <a:rPr lang="en-US" sz="1600" b="1" dirty="0">
                <a:solidFill>
                  <a:schemeClr val="bg1"/>
                </a:solidFill>
                <a:latin typeface="+mn-lt"/>
              </a:rPr>
              <a:t>The sender encodes </a:t>
            </a:r>
          </a:p>
          <a:p>
            <a:pPr algn="ctr"/>
            <a:r>
              <a:rPr lang="en-US" sz="1600" b="1" dirty="0">
                <a:solidFill>
                  <a:schemeClr val="bg1"/>
                </a:solidFill>
                <a:latin typeface="+mn-lt"/>
              </a:rPr>
              <a:t>the information</a:t>
            </a:r>
            <a:endParaRPr lang="bg-BG" sz="1600" b="1" dirty="0">
              <a:solidFill>
                <a:schemeClr val="bg1"/>
              </a:solidFill>
              <a:latin typeface="+mn-lt"/>
            </a:endParaRPr>
          </a:p>
        </p:txBody>
      </p:sp>
      <p:sp>
        <p:nvSpPr>
          <p:cNvPr id="40981" name="AutoShape 21"/>
          <p:cNvSpPr>
            <a:spLocks noChangeArrowheads="1"/>
          </p:cNvSpPr>
          <p:nvPr/>
        </p:nvSpPr>
        <p:spPr bwMode="auto">
          <a:xfrm>
            <a:off x="4876800" y="5562600"/>
            <a:ext cx="2743200" cy="838200"/>
          </a:xfrm>
          <a:prstGeom prst="flowChartProcess">
            <a:avLst/>
          </a:prstGeom>
          <a:noFill/>
          <a:ln w="9525">
            <a:noFill/>
            <a:miter lim="800000"/>
            <a:headEnd/>
            <a:tailEnd/>
          </a:ln>
          <a:effectLst/>
        </p:spPr>
        <p:txBody>
          <a:bodyPr wrap="none" anchor="ctr"/>
          <a:lstStyle/>
          <a:p>
            <a:pPr algn="ctr"/>
            <a:r>
              <a:rPr lang="en-US" sz="1600" b="1" dirty="0">
                <a:solidFill>
                  <a:schemeClr val="bg1"/>
                </a:solidFill>
                <a:latin typeface="+mn-lt"/>
              </a:rPr>
              <a:t>Recipient deciphers and</a:t>
            </a:r>
          </a:p>
          <a:p>
            <a:pPr algn="ctr"/>
            <a:r>
              <a:rPr lang="en-US" sz="1600" b="1" dirty="0">
                <a:solidFill>
                  <a:schemeClr val="bg1"/>
                </a:solidFill>
                <a:latin typeface="+mn-lt"/>
              </a:rPr>
              <a:t>interprets this information</a:t>
            </a:r>
            <a:endParaRPr lang="bg-BG" sz="1600" b="1" dirty="0">
              <a:solidFill>
                <a:schemeClr val="bg1"/>
              </a:solidFill>
              <a:latin typeface="+mn-lt"/>
            </a:endParaRPr>
          </a:p>
        </p:txBody>
      </p:sp>
      <p:sp>
        <p:nvSpPr>
          <p:cNvPr id="40982" name="AutoShape 22"/>
          <p:cNvSpPr>
            <a:spLocks noChangeArrowheads="1"/>
          </p:cNvSpPr>
          <p:nvPr/>
        </p:nvSpPr>
        <p:spPr bwMode="auto">
          <a:xfrm>
            <a:off x="3505200" y="4800600"/>
            <a:ext cx="1219200" cy="381000"/>
          </a:xfrm>
          <a:prstGeom prst="flowChartProcess">
            <a:avLst/>
          </a:prstGeom>
          <a:noFill/>
          <a:ln w="9525">
            <a:noFill/>
            <a:miter lim="800000"/>
            <a:headEnd/>
            <a:tailEnd/>
          </a:ln>
          <a:effectLst/>
        </p:spPr>
        <p:txBody>
          <a:bodyPr wrap="none" anchor="ctr"/>
          <a:lstStyle/>
          <a:p>
            <a:r>
              <a:rPr lang="en-GB" dirty="0">
                <a:solidFill>
                  <a:srgbClr val="000099"/>
                </a:solidFill>
                <a:effectLst>
                  <a:outerShdw blurRad="38100" dist="38100" dir="2700000" algn="tl">
                    <a:srgbClr val="000000"/>
                  </a:outerShdw>
                </a:effectLst>
              </a:rPr>
              <a:t>Feedback</a:t>
            </a:r>
            <a:endParaRPr lang="bg-BG" dirty="0">
              <a:solidFill>
                <a:srgbClr val="000099"/>
              </a:solidFill>
              <a:effectLst>
                <a:outerShdw blurRad="38100" dist="38100" dir="2700000" algn="tl">
                  <a:srgbClr val="000000"/>
                </a:outerShdw>
              </a:effectLst>
              <a:latin typeface="Times New Roman" pitchFamily="18" charset="0"/>
            </a:endParaRPr>
          </a:p>
        </p:txBody>
      </p:sp>
      <p:sp>
        <p:nvSpPr>
          <p:cNvPr id="40983" name="AutoShape 23"/>
          <p:cNvSpPr>
            <a:spLocks noChangeArrowheads="1"/>
          </p:cNvSpPr>
          <p:nvPr/>
        </p:nvSpPr>
        <p:spPr bwMode="auto">
          <a:xfrm>
            <a:off x="2895600" y="3200400"/>
            <a:ext cx="1219200" cy="381000"/>
          </a:xfrm>
          <a:prstGeom prst="flowChartProcess">
            <a:avLst/>
          </a:prstGeom>
          <a:noFill/>
          <a:ln w="9525">
            <a:noFill/>
            <a:miter lim="800000"/>
            <a:headEnd/>
            <a:tailEnd/>
          </a:ln>
          <a:effectLst/>
        </p:spPr>
        <p:txBody>
          <a:bodyPr wrap="none" anchor="ctr"/>
          <a:lstStyle/>
          <a:p>
            <a:pPr algn="ctr"/>
            <a:r>
              <a:rPr lang="en-US" dirty="0">
                <a:solidFill>
                  <a:srgbClr val="FF0000"/>
                </a:solidFill>
                <a:effectLst>
                  <a:outerShdw blurRad="38100" dist="38100" dir="2700000" algn="tl">
                    <a:srgbClr val="000000"/>
                  </a:outerShdw>
                </a:effectLst>
              </a:rPr>
              <a:t>M</a:t>
            </a:r>
            <a:r>
              <a:rPr lang="en-GB" dirty="0">
                <a:solidFill>
                  <a:srgbClr val="FF0000"/>
                </a:solidFill>
                <a:effectLst>
                  <a:outerShdw blurRad="38100" dist="38100" dir="2700000" algn="tl">
                    <a:srgbClr val="000000"/>
                  </a:outerShdw>
                </a:effectLst>
              </a:rPr>
              <a:t>essage</a:t>
            </a:r>
            <a:endParaRPr lang="bg-BG" dirty="0">
              <a:solidFill>
                <a:srgbClr val="FF0000"/>
              </a:solidFill>
              <a:effectLst>
                <a:outerShdw blurRad="38100" dist="38100" dir="2700000" algn="tl">
                  <a:srgbClr val="000000"/>
                </a:outerShdw>
              </a:effectLst>
              <a:latin typeface="Times New Roman" pitchFamily="18" charset="0"/>
            </a:endParaRPr>
          </a:p>
        </p:txBody>
      </p:sp>
      <p:sp>
        <p:nvSpPr>
          <p:cNvPr id="40984" name="AutoShape 24"/>
          <p:cNvSpPr>
            <a:spLocks noChangeArrowheads="1"/>
          </p:cNvSpPr>
          <p:nvPr/>
        </p:nvSpPr>
        <p:spPr bwMode="auto">
          <a:xfrm>
            <a:off x="152400" y="1600200"/>
            <a:ext cx="1600200" cy="1143000"/>
          </a:xfrm>
          <a:prstGeom prst="cloudCallout">
            <a:avLst>
              <a:gd name="adj1" fmla="val 25387"/>
              <a:gd name="adj2" fmla="val 111439"/>
            </a:avLst>
          </a:prstGeom>
          <a:solidFill>
            <a:srgbClr val="FFFF00"/>
          </a:solidFill>
          <a:ln w="9525">
            <a:solidFill>
              <a:schemeClr val="bg1"/>
            </a:solidFill>
            <a:round/>
            <a:headEnd/>
            <a:tailEnd/>
          </a:ln>
          <a:effectLst/>
        </p:spPr>
        <p:txBody>
          <a:bodyPr/>
          <a:lstStyle/>
          <a:p>
            <a:pPr algn="ctr">
              <a:lnSpc>
                <a:spcPct val="150000"/>
              </a:lnSpc>
              <a:spcBef>
                <a:spcPts val="1800"/>
              </a:spcBef>
            </a:pPr>
            <a:r>
              <a:rPr lang="bg-BG" b="1" dirty="0">
                <a:solidFill>
                  <a:schemeClr val="bg1"/>
                </a:solidFill>
                <a:latin typeface="Times New Roman" pitchFamily="18" charset="0"/>
              </a:rPr>
              <a:t> </a:t>
            </a:r>
            <a:r>
              <a:rPr lang="en-US" b="1" dirty="0">
                <a:solidFill>
                  <a:schemeClr val="bg1"/>
                </a:solidFill>
                <a:latin typeface="+mn-lt"/>
              </a:rPr>
              <a:t>I S O</a:t>
            </a:r>
            <a:endParaRPr lang="bg-BG" b="1" dirty="0">
              <a:solidFill>
                <a:schemeClr val="bg1"/>
              </a:solidFill>
              <a:latin typeface="+mn-lt"/>
            </a:endParaRPr>
          </a:p>
        </p:txBody>
      </p:sp>
      <p:sp>
        <p:nvSpPr>
          <p:cNvPr id="40986" name="AutoShape 26"/>
          <p:cNvSpPr>
            <a:spLocks noChangeArrowheads="1"/>
          </p:cNvSpPr>
          <p:nvPr/>
        </p:nvSpPr>
        <p:spPr bwMode="auto">
          <a:xfrm flipH="1">
            <a:off x="4876800" y="1600200"/>
            <a:ext cx="1981200" cy="1524000"/>
          </a:xfrm>
          <a:prstGeom prst="cloudCallout">
            <a:avLst>
              <a:gd name="adj1" fmla="val -30481"/>
              <a:gd name="adj2" fmla="val 78060"/>
            </a:avLst>
          </a:prstGeom>
          <a:solidFill>
            <a:srgbClr val="FFFFFF"/>
          </a:solidFill>
          <a:ln w="9525">
            <a:solidFill>
              <a:schemeClr val="accent3">
                <a:lumMod val="60000"/>
                <a:lumOff val="40000"/>
              </a:schemeClr>
            </a:solidFill>
            <a:round/>
            <a:headEnd/>
            <a:tailEnd/>
          </a:ln>
          <a:effectLst/>
        </p:spPr>
        <p:txBody>
          <a:bodyPr/>
          <a:lstStyle/>
          <a:p>
            <a:pPr algn="ctr"/>
            <a:endParaRPr lang="bg-BG" dirty="0"/>
          </a:p>
        </p:txBody>
      </p:sp>
      <p:pic>
        <p:nvPicPr>
          <p:cNvPr id="40988" name="Picture 28"/>
          <p:cNvPicPr>
            <a:picLocks noChangeAspect="1" noChangeArrowheads="1"/>
          </p:cNvPicPr>
          <p:nvPr/>
        </p:nvPicPr>
        <p:blipFill>
          <a:blip r:embed="rId6" cstate="print"/>
          <a:srcRect/>
          <a:stretch>
            <a:fillRect/>
          </a:stretch>
        </p:blipFill>
        <p:spPr bwMode="auto">
          <a:xfrm>
            <a:off x="5238643" y="1828800"/>
            <a:ext cx="1334989" cy="1066800"/>
          </a:xfrm>
          <a:prstGeom prst="rect">
            <a:avLst/>
          </a:prstGeom>
          <a:noFill/>
          <a:ln w="9525">
            <a:noFill/>
            <a:miter lim="800000"/>
            <a:headEnd/>
            <a:tailEnd/>
          </a:ln>
          <a:effectLst/>
        </p:spPr>
      </p:pic>
      <p:sp>
        <p:nvSpPr>
          <p:cNvPr id="40989" name="AutoShape 29"/>
          <p:cNvSpPr>
            <a:spLocks noChangeArrowheads="1"/>
          </p:cNvSpPr>
          <p:nvPr/>
        </p:nvSpPr>
        <p:spPr bwMode="auto">
          <a:xfrm>
            <a:off x="6858000" y="2895600"/>
            <a:ext cx="533400" cy="381000"/>
          </a:xfrm>
          <a:prstGeom prst="flowChartProcess">
            <a:avLst/>
          </a:prstGeom>
          <a:noFill/>
          <a:ln w="9525">
            <a:noFill/>
            <a:miter lim="800000"/>
            <a:headEnd/>
            <a:tailEnd/>
          </a:ln>
          <a:effectLst/>
        </p:spPr>
        <p:txBody>
          <a:bodyPr wrap="none" anchor="ctr"/>
          <a:lstStyle/>
          <a:p>
            <a:pPr algn="ctr"/>
            <a:r>
              <a:rPr lang="bg-BG" sz="3200" dirty="0">
                <a:effectLst>
                  <a:outerShdw blurRad="38100" dist="38100" dir="2700000" algn="tl">
                    <a:srgbClr val="000000"/>
                  </a:outerShdw>
                </a:effectLst>
                <a:latin typeface="Aardvark" pitchFamily="34" charset="0"/>
              </a:rPr>
              <a:t>?</a:t>
            </a:r>
          </a:p>
        </p:txBody>
      </p:sp>
      <p:sp>
        <p:nvSpPr>
          <p:cNvPr id="15" name="Правоъгълник 14"/>
          <p:cNvSpPr/>
          <p:nvPr/>
        </p:nvSpPr>
        <p:spPr>
          <a:xfrm>
            <a:off x="152400" y="152400"/>
            <a:ext cx="89916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1.</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GB"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Introduction</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4" name="Контейнер за съдържание 5"/>
          <p:cNvSpPr txBox="1">
            <a:spLocks/>
          </p:cNvSpPr>
          <p:nvPr/>
        </p:nvSpPr>
        <p:spPr bwMode="auto">
          <a:xfrm>
            <a:off x="0" y="1371600"/>
            <a:ext cx="9144000" cy="1600200"/>
          </a:xfrm>
          <a:prstGeom prst="rect">
            <a:avLst/>
          </a:prstGeom>
          <a:noFill/>
          <a:ln w="9525">
            <a:noFill/>
            <a:miter lim="800000"/>
            <a:headEnd/>
            <a:tailEnd/>
          </a:ln>
        </p:spPr>
        <p:txBody>
          <a:bodyPr/>
          <a:lstStyle/>
          <a:p>
            <a:pPr algn="ctr">
              <a:spcBef>
                <a:spcPts val="1200"/>
              </a:spcBef>
            </a:pPr>
            <a:r>
              <a:rPr lang="en-GB" sz="3200" b="1" dirty="0">
                <a:solidFill>
                  <a:schemeClr val="bg1"/>
                </a:solidFill>
                <a:latin typeface="Franklin Gothic Demi Cond" pitchFamily="34" charset="0"/>
                <a:ea typeface="Verdana" pitchFamily="34" charset="0"/>
                <a:cs typeface="Verdana" pitchFamily="34" charset="0"/>
              </a:rPr>
              <a:t>4.6. </a:t>
            </a:r>
            <a:r>
              <a:rPr lang="en-GB" sz="3200" b="1" dirty="0">
                <a:solidFill>
                  <a:schemeClr val="bg1"/>
                </a:solidFill>
                <a:latin typeface="Franklin Gothic Demi Cond" pitchFamily="34" charset="0"/>
              </a:rPr>
              <a:t>The Audit Conducting</a:t>
            </a:r>
          </a:p>
        </p:txBody>
      </p:sp>
      <p:pic>
        <p:nvPicPr>
          <p:cNvPr id="22535" name="Picture 92"/>
          <p:cNvPicPr>
            <a:picLocks noChangeAspect="1" noChangeArrowheads="1"/>
          </p:cNvPicPr>
          <p:nvPr/>
        </p:nvPicPr>
        <p:blipFill>
          <a:blip r:embed="rId3" cstate="print"/>
          <a:srcRect/>
          <a:stretch>
            <a:fillRect/>
          </a:stretch>
        </p:blipFill>
        <p:spPr bwMode="auto">
          <a:xfrm>
            <a:off x="1676400" y="2286000"/>
            <a:ext cx="1914525" cy="1914525"/>
          </a:xfrm>
          <a:prstGeom prst="rect">
            <a:avLst/>
          </a:prstGeom>
          <a:noFill/>
          <a:ln w="9525">
            <a:noFill/>
            <a:miter lim="800000"/>
            <a:headEnd/>
            <a:tailEnd/>
          </a:ln>
        </p:spPr>
      </p:pic>
      <p:pic>
        <p:nvPicPr>
          <p:cNvPr id="22536" name="Picture 93"/>
          <p:cNvPicPr>
            <a:picLocks noChangeAspect="1" noChangeArrowheads="1"/>
          </p:cNvPicPr>
          <p:nvPr/>
        </p:nvPicPr>
        <p:blipFill>
          <a:blip r:embed="rId4" cstate="print"/>
          <a:srcRect/>
          <a:stretch>
            <a:fillRect/>
          </a:stretch>
        </p:blipFill>
        <p:spPr bwMode="auto">
          <a:xfrm>
            <a:off x="5791200" y="2286000"/>
            <a:ext cx="1981200" cy="1981200"/>
          </a:xfrm>
          <a:prstGeom prst="rect">
            <a:avLst/>
          </a:prstGeom>
          <a:noFill/>
          <a:ln w="9525">
            <a:noFill/>
            <a:miter lim="800000"/>
            <a:headEnd/>
            <a:tailEnd/>
          </a:ln>
        </p:spPr>
      </p:pic>
      <p:pic>
        <p:nvPicPr>
          <p:cNvPr id="22537" name="Picture 95"/>
          <p:cNvPicPr>
            <a:picLocks noChangeAspect="1" noChangeArrowheads="1"/>
          </p:cNvPicPr>
          <p:nvPr/>
        </p:nvPicPr>
        <p:blipFill>
          <a:blip r:embed="rId5" cstate="print"/>
          <a:srcRect/>
          <a:stretch>
            <a:fillRect/>
          </a:stretch>
        </p:blipFill>
        <p:spPr bwMode="auto">
          <a:xfrm>
            <a:off x="3048000" y="4343400"/>
            <a:ext cx="3019425" cy="2209800"/>
          </a:xfrm>
          <a:prstGeom prst="rect">
            <a:avLst/>
          </a:prstGeom>
          <a:noFill/>
          <a:ln w="9525">
            <a:noFill/>
            <a:miter lim="800000"/>
            <a:headEnd/>
            <a:tailEnd/>
          </a:ln>
        </p:spPr>
      </p:pic>
    </p:spTree>
  </p:cSld>
  <p:clrMapOvr>
    <a:masterClrMapping/>
  </p:clrMapOvr>
  <p:transition spd="med">
    <p:wedg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3" name="Picture 13"/>
          <p:cNvPicPr>
            <a:picLocks noChangeAspect="1" noChangeArrowheads="1"/>
          </p:cNvPicPr>
          <p:nvPr/>
        </p:nvPicPr>
        <p:blipFill>
          <a:blip r:embed="rId3" cstate="print"/>
          <a:srcRect/>
          <a:stretch>
            <a:fillRect/>
          </a:stretch>
        </p:blipFill>
        <p:spPr bwMode="auto">
          <a:xfrm>
            <a:off x="5486400" y="1295400"/>
            <a:ext cx="2984500" cy="4038600"/>
          </a:xfrm>
          <a:prstGeom prst="rect">
            <a:avLst/>
          </a:prstGeom>
          <a:noFill/>
          <a:ln w="9525">
            <a:noFill/>
            <a:miter lim="800000"/>
            <a:headEnd/>
            <a:tailEnd/>
          </a:ln>
          <a:effectLst/>
        </p:spPr>
      </p:pic>
      <p:sp>
        <p:nvSpPr>
          <p:cNvPr id="61455" name="Rectangle 15"/>
          <p:cNvSpPr>
            <a:spLocks noChangeArrowheads="1"/>
          </p:cNvSpPr>
          <p:nvPr/>
        </p:nvSpPr>
        <p:spPr bwMode="auto">
          <a:xfrm>
            <a:off x="0" y="760512"/>
            <a:ext cx="8991600" cy="2431435"/>
          </a:xfrm>
          <a:prstGeom prst="rect">
            <a:avLst/>
          </a:prstGeom>
          <a:noFill/>
          <a:ln w="9525">
            <a:noFill/>
            <a:miter lim="800000"/>
            <a:headEnd/>
            <a:tailEnd/>
          </a:ln>
          <a:effectLst/>
        </p:spPr>
        <p:txBody>
          <a:bodyPr wrap="square" anchor="ctr">
            <a:spAutoFit/>
          </a:bodyPr>
          <a:lstStyle/>
          <a:p>
            <a:pPr>
              <a:buFontTx/>
              <a:buBlip>
                <a:blip r:embed="rId4"/>
              </a:buBlip>
              <a:tabLst>
                <a:tab pos="-2114550" algn="l"/>
                <a:tab pos="-1771650" algn="l"/>
                <a:tab pos="-514350" algn="l"/>
              </a:tabLst>
            </a:pPr>
            <a:r>
              <a:rPr lang="bg-BG" sz="2400" dirty="0">
                <a:solidFill>
                  <a:schemeClr val="bg1"/>
                </a:solidFill>
                <a:latin typeface="+mn-lt"/>
              </a:rPr>
              <a:t> </a:t>
            </a:r>
            <a:r>
              <a:rPr lang="en-US" sz="2400" b="1" dirty="0">
                <a:solidFill>
                  <a:schemeClr val="bg1"/>
                </a:solidFill>
                <a:latin typeface="+mn-lt"/>
              </a:rPr>
              <a:t>Explain to the audited the need for record keeping!</a:t>
            </a:r>
          </a:p>
          <a:p>
            <a:pPr>
              <a:buFontTx/>
              <a:buBlip>
                <a:blip r:embed="rId4"/>
              </a:buBlip>
              <a:tabLst>
                <a:tab pos="-2114550" algn="l"/>
                <a:tab pos="-1771650" algn="l"/>
                <a:tab pos="-514350" algn="l"/>
              </a:tabLst>
            </a:pPr>
            <a:endParaRPr lang="en-US" sz="2400" b="1" dirty="0">
              <a:solidFill>
                <a:schemeClr val="bg1"/>
              </a:solidFill>
              <a:latin typeface="+mn-lt"/>
            </a:endParaRPr>
          </a:p>
          <a:p>
            <a:pPr>
              <a:buFontTx/>
              <a:buBlip>
                <a:blip r:embed="rId4"/>
              </a:buBlip>
              <a:tabLst>
                <a:tab pos="-2114550" algn="l"/>
                <a:tab pos="-1771650" algn="l"/>
                <a:tab pos="-514350" algn="l"/>
              </a:tabLst>
            </a:pPr>
            <a:r>
              <a:rPr lang="en-US" sz="2400" b="1" dirty="0">
                <a:solidFill>
                  <a:schemeClr val="bg1"/>
                </a:solidFill>
                <a:latin typeface="+mn-lt"/>
              </a:rPr>
              <a:t>  Keep your notes:</a:t>
            </a:r>
            <a:r>
              <a:rPr lang="bg-BG" sz="2000" dirty="0">
                <a:solidFill>
                  <a:schemeClr val="bg1"/>
                </a:solidFill>
                <a:latin typeface="+mn-lt"/>
              </a:rPr>
              <a:t>    </a:t>
            </a:r>
            <a:endParaRPr lang="en-US" sz="2000" dirty="0">
              <a:solidFill>
                <a:schemeClr val="bg1"/>
              </a:solidFill>
              <a:latin typeface="+mn-lt"/>
            </a:endParaRPr>
          </a:p>
          <a:p>
            <a:pPr>
              <a:tabLst>
                <a:tab pos="-2114550" algn="l"/>
                <a:tab pos="-1771650" algn="l"/>
                <a:tab pos="-514350" algn="l"/>
              </a:tabLst>
            </a:pPr>
            <a:r>
              <a:rPr lang="en-GB" sz="2000" b="1" dirty="0">
                <a:solidFill>
                  <a:schemeClr val="bg1"/>
                </a:solidFill>
                <a:latin typeface="+mn-lt"/>
              </a:rPr>
              <a:t>     - detailed;</a:t>
            </a:r>
          </a:p>
          <a:p>
            <a:pPr>
              <a:tabLst>
                <a:tab pos="-2114550" algn="l"/>
                <a:tab pos="-1771650" algn="l"/>
                <a:tab pos="-514350" algn="l"/>
              </a:tabLst>
            </a:pPr>
            <a:r>
              <a:rPr lang="en-GB" sz="2000" b="1" dirty="0">
                <a:solidFill>
                  <a:schemeClr val="bg1"/>
                </a:solidFill>
                <a:latin typeface="+mn-lt"/>
              </a:rPr>
              <a:t>     - exactly;</a:t>
            </a:r>
          </a:p>
          <a:p>
            <a:pPr>
              <a:tabLst>
                <a:tab pos="-2114550" algn="l"/>
                <a:tab pos="-1771650" algn="l"/>
                <a:tab pos="-514350" algn="l"/>
              </a:tabLst>
            </a:pPr>
            <a:r>
              <a:rPr lang="en-GB" sz="2000" b="1" dirty="0">
                <a:solidFill>
                  <a:schemeClr val="bg1"/>
                </a:solidFill>
                <a:latin typeface="+mn-lt"/>
              </a:rPr>
              <a:t>     - precise;</a:t>
            </a:r>
          </a:p>
          <a:p>
            <a:pPr>
              <a:tabLst>
                <a:tab pos="-2114550" algn="l"/>
                <a:tab pos="-1771650" algn="l"/>
                <a:tab pos="-514350" algn="l"/>
              </a:tabLst>
            </a:pPr>
            <a:r>
              <a:rPr lang="en-GB" sz="2000" b="1" dirty="0">
                <a:solidFill>
                  <a:schemeClr val="bg1"/>
                </a:solidFill>
                <a:latin typeface="+mn-lt"/>
              </a:rPr>
              <a:t>     - legible.</a:t>
            </a:r>
            <a:endParaRPr lang="bg-BG" sz="2000" b="1" dirty="0">
              <a:solidFill>
                <a:schemeClr val="bg1"/>
              </a:solidFill>
              <a:latin typeface="+mn-lt"/>
            </a:endParaRPr>
          </a:p>
        </p:txBody>
      </p:sp>
      <p:pic>
        <p:nvPicPr>
          <p:cNvPr id="61456" name="Picture 16"/>
          <p:cNvPicPr>
            <a:picLocks noChangeAspect="1" noChangeArrowheads="1"/>
          </p:cNvPicPr>
          <p:nvPr/>
        </p:nvPicPr>
        <p:blipFill>
          <a:blip r:embed="rId5" cstate="print"/>
          <a:srcRect/>
          <a:stretch>
            <a:fillRect/>
          </a:stretch>
        </p:blipFill>
        <p:spPr bwMode="auto">
          <a:xfrm>
            <a:off x="2133600" y="3657600"/>
            <a:ext cx="1665923" cy="2514600"/>
          </a:xfrm>
          <a:prstGeom prst="rect">
            <a:avLst/>
          </a:prstGeom>
          <a:noFill/>
          <a:ln w="9525">
            <a:noFill/>
            <a:miter lim="800000"/>
            <a:headEnd/>
            <a:tailEnd/>
          </a:ln>
          <a:effectLst/>
        </p:spPr>
      </p:pic>
      <p:sp>
        <p:nvSpPr>
          <p:cNvPr id="5" name="Правоъгълник 4"/>
          <p:cNvSpPr/>
          <p:nvPr/>
        </p:nvSpPr>
        <p:spPr>
          <a:xfrm>
            <a:off x="0" y="0"/>
            <a:ext cx="64008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4.6</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1.</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GB" sz="3200" b="1" dirty="0">
                <a:solidFill>
                  <a:srgbClr val="FFFF00"/>
                </a:solidFill>
                <a:effectLst>
                  <a:outerShdw blurRad="38100" dist="38100" dir="2700000" algn="tl">
                    <a:srgbClr val="000000">
                      <a:alpha val="43137"/>
                    </a:srgbClr>
                  </a:outerShdw>
                </a:effectLst>
                <a:latin typeface="Arial Black" pitchFamily="34" charset="0"/>
              </a:rPr>
              <a:t>General</a:t>
            </a:r>
            <a:r>
              <a:rPr lang="bg-BG" sz="3200" b="1" dirty="0">
                <a:solidFill>
                  <a:srgbClr val="FFFF00"/>
                </a:solidFill>
                <a:effectLst>
                  <a:outerShdw blurRad="38100" dist="38100" dir="2700000" algn="tl">
                    <a:srgbClr val="000000">
                      <a:alpha val="43137"/>
                    </a:srgbClr>
                  </a:outerShdw>
                </a:effectLst>
                <a:latin typeface="Arial Black" pitchFamily="34" charset="0"/>
              </a:rPr>
              <a:t> </a:t>
            </a:r>
            <a:r>
              <a:rPr lang="en-GB" sz="3200" b="1" dirty="0">
                <a:solidFill>
                  <a:srgbClr val="FFFF00"/>
                </a:solidFill>
                <a:effectLst>
                  <a:outerShdw blurRad="38100" dist="38100" dir="2700000" algn="tl">
                    <a:srgbClr val="000000">
                      <a:alpha val="43137"/>
                    </a:srgbClr>
                  </a:outerShdw>
                </a:effectLst>
                <a:latin typeface="Arial Black" pitchFamily="34" charset="0"/>
              </a:rPr>
              <a:t>state</a:t>
            </a:r>
            <a:r>
              <a:rPr lang="en-US" sz="3200" b="1" dirty="0">
                <a:solidFill>
                  <a:srgbClr val="FFFF00"/>
                </a:solidFill>
                <a:effectLst>
                  <a:outerShdw blurRad="38100" dist="38100" dir="2700000" algn="tl">
                    <a:srgbClr val="000000">
                      <a:alpha val="43137"/>
                    </a:srgbClr>
                  </a:outerShdw>
                </a:effectLst>
                <a:latin typeface="Arial Black" pitchFamily="34" charset="0"/>
              </a:rPr>
              <a:t>s</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502" name="Picture 14"/>
          <p:cNvPicPr>
            <a:picLocks noChangeAspect="1" noChangeArrowheads="1"/>
          </p:cNvPicPr>
          <p:nvPr/>
        </p:nvPicPr>
        <p:blipFill>
          <a:blip r:embed="rId3" cstate="print"/>
          <a:srcRect/>
          <a:stretch>
            <a:fillRect/>
          </a:stretch>
        </p:blipFill>
        <p:spPr bwMode="auto">
          <a:xfrm>
            <a:off x="4038600" y="3048000"/>
            <a:ext cx="3030538" cy="3057487"/>
          </a:xfrm>
          <a:prstGeom prst="rect">
            <a:avLst/>
          </a:prstGeom>
          <a:noFill/>
          <a:ln w="9525">
            <a:noFill/>
            <a:miter lim="800000"/>
            <a:headEnd/>
            <a:tailEnd/>
          </a:ln>
          <a:effectLst/>
        </p:spPr>
      </p:pic>
      <p:sp>
        <p:nvSpPr>
          <p:cNvPr id="63504" name="Rectangle 16"/>
          <p:cNvSpPr>
            <a:spLocks noChangeArrowheads="1"/>
          </p:cNvSpPr>
          <p:nvPr/>
        </p:nvSpPr>
        <p:spPr bwMode="auto">
          <a:xfrm>
            <a:off x="0" y="914400"/>
            <a:ext cx="9144000" cy="1938992"/>
          </a:xfrm>
          <a:prstGeom prst="rect">
            <a:avLst/>
          </a:prstGeom>
          <a:noFill/>
          <a:ln w="9525">
            <a:noFill/>
            <a:miter lim="800000"/>
            <a:headEnd/>
            <a:tailEnd/>
          </a:ln>
          <a:effectLst/>
        </p:spPr>
        <p:txBody>
          <a:bodyPr wrap="square" anchor="ctr">
            <a:spAutoFit/>
          </a:bodyPr>
          <a:lstStyle/>
          <a:p>
            <a:pPr>
              <a:buFontTx/>
              <a:buBlip>
                <a:blip r:embed="rId4"/>
              </a:buBlip>
              <a:tabLst>
                <a:tab pos="-2114550" algn="l"/>
                <a:tab pos="-1771650" algn="l"/>
                <a:tab pos="-514350" algn="l"/>
              </a:tabLst>
            </a:pPr>
            <a:r>
              <a:rPr lang="bg-BG" sz="2000" dirty="0">
                <a:solidFill>
                  <a:schemeClr val="bg1"/>
                </a:solidFill>
                <a:latin typeface="+mn-lt"/>
              </a:rPr>
              <a:t> </a:t>
            </a:r>
            <a:r>
              <a:rPr lang="en-US" sz="2000" dirty="0">
                <a:solidFill>
                  <a:schemeClr val="bg1"/>
                </a:solidFill>
                <a:latin typeface="+mn-lt"/>
              </a:rPr>
              <a:t> </a:t>
            </a:r>
            <a:r>
              <a:rPr lang="en-US" sz="2000" b="1" dirty="0">
                <a:solidFill>
                  <a:schemeClr val="bg1"/>
                </a:solidFill>
                <a:latin typeface="+mn-lt"/>
              </a:rPr>
              <a:t>Time is never enough!</a:t>
            </a:r>
          </a:p>
          <a:p>
            <a:pPr>
              <a:buFontTx/>
              <a:buBlip>
                <a:blip r:embed="rId4"/>
              </a:buBlip>
              <a:tabLst>
                <a:tab pos="-2114550" algn="l"/>
                <a:tab pos="-1771650" algn="l"/>
                <a:tab pos="-514350" algn="l"/>
              </a:tabLst>
            </a:pPr>
            <a:r>
              <a:rPr lang="en-US" sz="2000" b="1" dirty="0">
                <a:solidFill>
                  <a:schemeClr val="bg1"/>
                </a:solidFill>
                <a:latin typeface="+mn-lt"/>
              </a:rPr>
              <a:t>  Plan the audit carefully!</a:t>
            </a:r>
          </a:p>
          <a:p>
            <a:pPr>
              <a:buFontTx/>
              <a:buBlip>
                <a:blip r:embed="rId4"/>
              </a:buBlip>
              <a:tabLst>
                <a:tab pos="-2114550" algn="l"/>
                <a:tab pos="-1771650" algn="l"/>
                <a:tab pos="-514350" algn="l"/>
              </a:tabLst>
            </a:pPr>
            <a:r>
              <a:rPr lang="en-US" sz="2000" b="1" dirty="0">
                <a:solidFill>
                  <a:schemeClr val="bg1"/>
                </a:solidFill>
                <a:latin typeface="+mn-lt"/>
              </a:rPr>
              <a:t>  Do not allow the audit to deviate from the objective!</a:t>
            </a:r>
          </a:p>
          <a:p>
            <a:pPr>
              <a:buFontTx/>
              <a:buBlip>
                <a:blip r:embed="rId4"/>
              </a:buBlip>
              <a:tabLst>
                <a:tab pos="-2114550" algn="l"/>
                <a:tab pos="-1771650" algn="l"/>
                <a:tab pos="-514350" algn="l"/>
              </a:tabLst>
            </a:pPr>
            <a:r>
              <a:rPr lang="en-US" sz="2000" b="1" dirty="0">
                <a:solidFill>
                  <a:schemeClr val="bg1"/>
                </a:solidFill>
                <a:latin typeface="+mn-lt"/>
              </a:rPr>
              <a:t>  Do not dig deeper too much!</a:t>
            </a:r>
          </a:p>
          <a:p>
            <a:pPr>
              <a:buFontTx/>
              <a:buBlip>
                <a:blip r:embed="rId4"/>
              </a:buBlip>
              <a:tabLst>
                <a:tab pos="-2114550" algn="l"/>
                <a:tab pos="-1771650" algn="l"/>
                <a:tab pos="-514350" algn="l"/>
              </a:tabLst>
            </a:pPr>
            <a:r>
              <a:rPr lang="en-US" sz="2000" b="1" dirty="0">
                <a:solidFill>
                  <a:schemeClr val="bg1"/>
                </a:solidFill>
                <a:latin typeface="+mn-lt"/>
              </a:rPr>
              <a:t>  Do not focus on minor things!</a:t>
            </a:r>
          </a:p>
          <a:p>
            <a:pPr>
              <a:buFontTx/>
              <a:buBlip>
                <a:blip r:embed="rId4"/>
              </a:buBlip>
              <a:tabLst>
                <a:tab pos="-2114550" algn="l"/>
                <a:tab pos="-1771650" algn="l"/>
                <a:tab pos="-514350" algn="l"/>
              </a:tabLst>
            </a:pPr>
            <a:r>
              <a:rPr lang="en-US" sz="2000" b="1" dirty="0">
                <a:solidFill>
                  <a:schemeClr val="bg1"/>
                </a:solidFill>
                <a:latin typeface="+mn-lt"/>
              </a:rPr>
              <a:t>  Determine the sample size and adhere to it!</a:t>
            </a:r>
            <a:endParaRPr lang="bg-BG" sz="2000" b="1" dirty="0">
              <a:solidFill>
                <a:schemeClr val="bg1"/>
              </a:solidFill>
              <a:latin typeface="+mn-lt"/>
            </a:endParaRPr>
          </a:p>
        </p:txBody>
      </p:sp>
      <p:pic>
        <p:nvPicPr>
          <p:cNvPr id="63506" name="Picture 18"/>
          <p:cNvPicPr>
            <a:picLocks noChangeAspect="1" noChangeArrowheads="1"/>
          </p:cNvPicPr>
          <p:nvPr/>
        </p:nvPicPr>
        <p:blipFill>
          <a:blip r:embed="rId5" cstate="print"/>
          <a:srcRect/>
          <a:stretch>
            <a:fillRect/>
          </a:stretch>
        </p:blipFill>
        <p:spPr bwMode="auto">
          <a:xfrm>
            <a:off x="152400" y="3581400"/>
            <a:ext cx="3622745" cy="3190028"/>
          </a:xfrm>
          <a:prstGeom prst="rect">
            <a:avLst/>
          </a:prstGeom>
          <a:noFill/>
          <a:ln w="9525">
            <a:noFill/>
            <a:miter lim="800000"/>
            <a:headEnd/>
            <a:tailEnd/>
          </a:ln>
          <a:effectLst/>
        </p:spPr>
      </p:pic>
      <p:pic>
        <p:nvPicPr>
          <p:cNvPr id="63507" name="Picture 19"/>
          <p:cNvPicPr>
            <a:picLocks noChangeAspect="1" noChangeArrowheads="1"/>
          </p:cNvPicPr>
          <p:nvPr/>
        </p:nvPicPr>
        <p:blipFill>
          <a:blip r:embed="rId6" cstate="print"/>
          <a:srcRect/>
          <a:stretch>
            <a:fillRect/>
          </a:stretch>
        </p:blipFill>
        <p:spPr bwMode="auto">
          <a:xfrm>
            <a:off x="7467600" y="152400"/>
            <a:ext cx="1509712" cy="3232693"/>
          </a:xfrm>
          <a:prstGeom prst="rect">
            <a:avLst/>
          </a:prstGeom>
          <a:noFill/>
          <a:ln w="9525">
            <a:noFill/>
            <a:miter lim="800000"/>
            <a:headEnd/>
            <a:tailEnd/>
          </a:ln>
          <a:effectLst/>
        </p:spPr>
      </p:pic>
      <p:sp>
        <p:nvSpPr>
          <p:cNvPr id="6" name="Правоъгълник 5"/>
          <p:cNvSpPr/>
          <p:nvPr/>
        </p:nvSpPr>
        <p:spPr>
          <a:xfrm>
            <a:off x="152400" y="152400"/>
            <a:ext cx="64008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4.6</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1.</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GB" sz="3200" b="1" dirty="0">
                <a:solidFill>
                  <a:srgbClr val="FFFF00"/>
                </a:solidFill>
                <a:effectLst>
                  <a:outerShdw blurRad="38100" dist="38100" dir="2700000" algn="tl">
                    <a:srgbClr val="000000">
                      <a:alpha val="43137"/>
                    </a:srgbClr>
                  </a:outerShdw>
                </a:effectLst>
                <a:latin typeface="Arial Black" pitchFamily="34" charset="0"/>
              </a:rPr>
              <a:t>General</a:t>
            </a:r>
            <a:r>
              <a:rPr lang="bg-BG" sz="3200" b="1" dirty="0">
                <a:solidFill>
                  <a:srgbClr val="FFFF00"/>
                </a:solidFill>
                <a:effectLst>
                  <a:outerShdw blurRad="38100" dist="38100" dir="2700000" algn="tl">
                    <a:srgbClr val="000000">
                      <a:alpha val="43137"/>
                    </a:srgbClr>
                  </a:outerShdw>
                </a:effectLst>
                <a:latin typeface="Arial Black" pitchFamily="34" charset="0"/>
              </a:rPr>
              <a:t> </a:t>
            </a:r>
            <a:r>
              <a:rPr lang="en-GB" sz="3200" b="1" dirty="0">
                <a:solidFill>
                  <a:srgbClr val="FFFF00"/>
                </a:solidFill>
                <a:effectLst>
                  <a:outerShdw blurRad="38100" dist="38100" dir="2700000" algn="tl">
                    <a:srgbClr val="000000">
                      <a:alpha val="43137"/>
                    </a:srgbClr>
                  </a:outerShdw>
                </a:effectLst>
                <a:latin typeface="Arial Black" pitchFamily="34" charset="0"/>
              </a:rPr>
              <a:t>state</a:t>
            </a:r>
            <a:r>
              <a:rPr lang="en-US" sz="3200" b="1" dirty="0">
                <a:solidFill>
                  <a:srgbClr val="FFFF00"/>
                </a:solidFill>
                <a:effectLst>
                  <a:outerShdw blurRad="38100" dist="38100" dir="2700000" algn="tl">
                    <a:srgbClr val="000000">
                      <a:alpha val="43137"/>
                    </a:srgbClr>
                  </a:outerShdw>
                </a:effectLst>
                <a:latin typeface="Arial Black" pitchFamily="34" charset="0"/>
              </a:rPr>
              <a:t>s</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5"/>
          <p:cNvSpPr>
            <a:spLocks noChangeArrowheads="1"/>
          </p:cNvSpPr>
          <p:nvPr/>
        </p:nvSpPr>
        <p:spPr bwMode="auto">
          <a:xfrm>
            <a:off x="2895600" y="2438400"/>
            <a:ext cx="4343400" cy="2590800"/>
          </a:xfrm>
          <a:prstGeom prst="rect">
            <a:avLst/>
          </a:prstGeom>
          <a:noFill/>
          <a:ln w="9525">
            <a:noFill/>
            <a:miter lim="800000"/>
            <a:headEnd/>
            <a:tailEnd/>
          </a:ln>
          <a:effectLst/>
        </p:spPr>
        <p:txBody>
          <a:bodyPr anchor="ctr"/>
          <a:lstStyle/>
          <a:p>
            <a:pPr algn="ctr"/>
            <a:br>
              <a:rPr lang="bg-BG" sz="2800" b="1" dirty="0">
                <a:latin typeface="Times New Roman" pitchFamily="18" charset="0"/>
              </a:rPr>
            </a:br>
            <a:endParaRPr lang="bg-BG" sz="2800" b="1" dirty="0">
              <a:latin typeface="Times New Roman" pitchFamily="18" charset="0"/>
            </a:endParaRPr>
          </a:p>
        </p:txBody>
      </p:sp>
      <p:sp>
        <p:nvSpPr>
          <p:cNvPr id="36880" name="Rectangle 16"/>
          <p:cNvSpPr>
            <a:spLocks noChangeArrowheads="1"/>
          </p:cNvSpPr>
          <p:nvPr/>
        </p:nvSpPr>
        <p:spPr bwMode="auto">
          <a:xfrm>
            <a:off x="457200" y="2188637"/>
            <a:ext cx="4495800" cy="3785652"/>
          </a:xfrm>
          <a:prstGeom prst="rect">
            <a:avLst/>
          </a:prstGeom>
          <a:noFill/>
          <a:ln w="9525">
            <a:noFill/>
            <a:miter lim="800000"/>
            <a:headEnd/>
            <a:tailEnd/>
          </a:ln>
          <a:effectLst/>
        </p:spPr>
        <p:txBody>
          <a:bodyPr anchor="ctr">
            <a:spAutoFit/>
          </a:bodyPr>
          <a:lstStyle/>
          <a:p>
            <a:pPr>
              <a:buFontTx/>
              <a:buBlip>
                <a:blip r:embed="rId3"/>
              </a:buBlip>
              <a:tabLst>
                <a:tab pos="-2114550" algn="l"/>
                <a:tab pos="-1771650" algn="l"/>
                <a:tab pos="-514350" algn="l"/>
              </a:tabLst>
            </a:pPr>
            <a:r>
              <a:rPr lang="bg-BG" sz="2400" dirty="0">
                <a:ln>
                  <a:solidFill>
                    <a:schemeClr val="bg1"/>
                  </a:solidFill>
                </a:ln>
                <a:solidFill>
                  <a:schemeClr val="bg1"/>
                </a:solidFill>
                <a:latin typeface="+mn-lt"/>
              </a:rPr>
              <a:t> </a:t>
            </a:r>
            <a:r>
              <a:rPr lang="en-US" sz="2400" b="1" dirty="0">
                <a:ln>
                  <a:solidFill>
                    <a:schemeClr val="bg1"/>
                  </a:solidFill>
                </a:ln>
                <a:solidFill>
                  <a:schemeClr val="bg1"/>
                </a:solidFill>
                <a:latin typeface="+mn-lt"/>
              </a:rPr>
              <a:t>Interview;</a:t>
            </a:r>
          </a:p>
          <a:p>
            <a:pPr>
              <a:buFontTx/>
              <a:buBlip>
                <a:blip r:embed="rId3"/>
              </a:buBlip>
              <a:tabLst>
                <a:tab pos="-2114550" algn="l"/>
                <a:tab pos="-1771650" algn="l"/>
                <a:tab pos="-514350" algn="l"/>
              </a:tabLst>
            </a:pPr>
            <a:endParaRPr lang="en-US" sz="2400" b="1" dirty="0">
              <a:ln>
                <a:solidFill>
                  <a:schemeClr val="bg1"/>
                </a:solidFill>
              </a:ln>
              <a:solidFill>
                <a:schemeClr val="bg1"/>
              </a:solidFill>
              <a:latin typeface="+mn-lt"/>
            </a:endParaRPr>
          </a:p>
          <a:p>
            <a:pPr>
              <a:buFontTx/>
              <a:buBlip>
                <a:blip r:embed="rId3"/>
              </a:buBlip>
              <a:tabLst>
                <a:tab pos="-2114550" algn="l"/>
                <a:tab pos="-1771650" algn="l"/>
                <a:tab pos="-514350" algn="l"/>
              </a:tabLst>
            </a:pPr>
            <a:endParaRPr lang="en-US" sz="2400" b="1" dirty="0">
              <a:ln>
                <a:solidFill>
                  <a:schemeClr val="bg1"/>
                </a:solidFill>
              </a:ln>
              <a:solidFill>
                <a:schemeClr val="bg1"/>
              </a:solidFill>
              <a:latin typeface="+mn-lt"/>
            </a:endParaRPr>
          </a:p>
          <a:p>
            <a:pPr>
              <a:buFontTx/>
              <a:buBlip>
                <a:blip r:embed="rId3"/>
              </a:buBlip>
              <a:tabLst>
                <a:tab pos="-2114550" algn="l"/>
                <a:tab pos="-1771650" algn="l"/>
                <a:tab pos="-514350" algn="l"/>
              </a:tabLst>
            </a:pPr>
            <a:endParaRPr lang="en-US" sz="2400" b="1" dirty="0">
              <a:ln>
                <a:solidFill>
                  <a:schemeClr val="bg1"/>
                </a:solidFill>
              </a:ln>
              <a:solidFill>
                <a:schemeClr val="bg1"/>
              </a:solidFill>
              <a:latin typeface="+mn-lt"/>
            </a:endParaRPr>
          </a:p>
          <a:p>
            <a:pPr>
              <a:buFontTx/>
              <a:buBlip>
                <a:blip r:embed="rId3"/>
              </a:buBlip>
              <a:tabLst>
                <a:tab pos="-2114550" algn="l"/>
                <a:tab pos="-1771650" algn="l"/>
                <a:tab pos="-514350" algn="l"/>
              </a:tabLst>
            </a:pPr>
            <a:r>
              <a:rPr lang="en-US" sz="2400" b="1" dirty="0">
                <a:ln>
                  <a:solidFill>
                    <a:schemeClr val="bg1"/>
                  </a:solidFill>
                </a:ln>
                <a:solidFill>
                  <a:schemeClr val="bg1"/>
                </a:solidFill>
                <a:latin typeface="+mn-lt"/>
              </a:rPr>
              <a:t> Overview of documents;</a:t>
            </a:r>
          </a:p>
          <a:p>
            <a:pPr>
              <a:buFontTx/>
              <a:buBlip>
                <a:blip r:embed="rId3"/>
              </a:buBlip>
              <a:tabLst>
                <a:tab pos="-2114550" algn="l"/>
                <a:tab pos="-1771650" algn="l"/>
                <a:tab pos="-514350" algn="l"/>
              </a:tabLst>
            </a:pPr>
            <a:endParaRPr lang="en-US" sz="2400" b="1" dirty="0">
              <a:ln>
                <a:solidFill>
                  <a:schemeClr val="bg1"/>
                </a:solidFill>
              </a:ln>
              <a:solidFill>
                <a:schemeClr val="bg1"/>
              </a:solidFill>
              <a:latin typeface="+mn-lt"/>
            </a:endParaRPr>
          </a:p>
          <a:p>
            <a:pPr>
              <a:buFontTx/>
              <a:buBlip>
                <a:blip r:embed="rId3"/>
              </a:buBlip>
              <a:tabLst>
                <a:tab pos="-2114550" algn="l"/>
                <a:tab pos="-1771650" algn="l"/>
                <a:tab pos="-514350" algn="l"/>
              </a:tabLst>
            </a:pPr>
            <a:endParaRPr lang="en-US" sz="2400" b="1" dirty="0">
              <a:ln>
                <a:solidFill>
                  <a:schemeClr val="bg1"/>
                </a:solidFill>
              </a:ln>
              <a:solidFill>
                <a:schemeClr val="bg1"/>
              </a:solidFill>
              <a:latin typeface="+mn-lt"/>
            </a:endParaRPr>
          </a:p>
          <a:p>
            <a:pPr>
              <a:buFontTx/>
              <a:buBlip>
                <a:blip r:embed="rId3"/>
              </a:buBlip>
              <a:tabLst>
                <a:tab pos="-2114550" algn="l"/>
                <a:tab pos="-1771650" algn="l"/>
                <a:tab pos="-514350" algn="l"/>
              </a:tabLst>
            </a:pPr>
            <a:endParaRPr lang="en-US" sz="2400" b="1" dirty="0">
              <a:ln>
                <a:solidFill>
                  <a:schemeClr val="bg1"/>
                </a:solidFill>
              </a:ln>
              <a:solidFill>
                <a:schemeClr val="bg1"/>
              </a:solidFill>
              <a:latin typeface="+mn-lt"/>
            </a:endParaRPr>
          </a:p>
          <a:p>
            <a:pPr>
              <a:buFontTx/>
              <a:buBlip>
                <a:blip r:embed="rId3"/>
              </a:buBlip>
              <a:tabLst>
                <a:tab pos="-2114550" algn="l"/>
                <a:tab pos="-1771650" algn="l"/>
                <a:tab pos="-514350" algn="l"/>
              </a:tabLst>
            </a:pPr>
            <a:r>
              <a:rPr lang="en-US" sz="2400" b="1" dirty="0">
                <a:ln>
                  <a:solidFill>
                    <a:schemeClr val="bg1"/>
                  </a:solidFill>
                </a:ln>
                <a:solidFill>
                  <a:schemeClr val="bg1"/>
                </a:solidFill>
                <a:latin typeface="+mn-lt"/>
              </a:rPr>
              <a:t>  Surveillance;</a:t>
            </a:r>
            <a:r>
              <a:rPr lang="bg-BG" sz="2400" dirty="0">
                <a:ln>
                  <a:solidFill>
                    <a:schemeClr val="bg1"/>
                  </a:solidFill>
                </a:ln>
                <a:solidFill>
                  <a:schemeClr val="bg1"/>
                </a:solidFill>
                <a:latin typeface="+mn-lt"/>
              </a:rPr>
              <a:t> </a:t>
            </a:r>
          </a:p>
          <a:p>
            <a:pPr>
              <a:tabLst>
                <a:tab pos="-2114550" algn="l"/>
                <a:tab pos="-1771650" algn="l"/>
                <a:tab pos="-514350" algn="l"/>
              </a:tabLst>
            </a:pPr>
            <a:endParaRPr lang="bg-BG" sz="2400" dirty="0">
              <a:ln>
                <a:solidFill>
                  <a:schemeClr val="bg1"/>
                </a:solidFill>
              </a:ln>
              <a:solidFill>
                <a:schemeClr val="bg1"/>
              </a:solidFill>
              <a:latin typeface="+mn-lt"/>
            </a:endParaRPr>
          </a:p>
        </p:txBody>
      </p:sp>
      <p:pic>
        <p:nvPicPr>
          <p:cNvPr id="36899" name="Picture 35" descr="86075"/>
          <p:cNvPicPr>
            <a:picLocks noChangeAspect="1" noChangeArrowheads="1"/>
          </p:cNvPicPr>
          <p:nvPr/>
        </p:nvPicPr>
        <p:blipFill>
          <a:blip r:embed="rId4" cstate="print"/>
          <a:srcRect/>
          <a:stretch>
            <a:fillRect/>
          </a:stretch>
        </p:blipFill>
        <p:spPr bwMode="auto">
          <a:xfrm>
            <a:off x="6781800" y="618565"/>
            <a:ext cx="2209800" cy="2469776"/>
          </a:xfrm>
          <a:prstGeom prst="rect">
            <a:avLst/>
          </a:prstGeom>
          <a:noFill/>
        </p:spPr>
      </p:pic>
      <p:pic>
        <p:nvPicPr>
          <p:cNvPr id="36900" name="Picture 36" descr="Training_001"/>
          <p:cNvPicPr>
            <a:picLocks noChangeAspect="1" noChangeArrowheads="1"/>
          </p:cNvPicPr>
          <p:nvPr/>
        </p:nvPicPr>
        <p:blipFill>
          <a:blip r:embed="rId5" cstate="print"/>
          <a:srcRect/>
          <a:stretch>
            <a:fillRect/>
          </a:stretch>
        </p:blipFill>
        <p:spPr bwMode="auto">
          <a:xfrm>
            <a:off x="2743200" y="838200"/>
            <a:ext cx="2895600" cy="1930400"/>
          </a:xfrm>
          <a:prstGeom prst="rect">
            <a:avLst/>
          </a:prstGeom>
          <a:noFill/>
        </p:spPr>
      </p:pic>
      <p:pic>
        <p:nvPicPr>
          <p:cNvPr id="36901" name="Picture 37" descr="ANd9GcRofw41XktX6Z2VNavi5mdAHnN_bUpqCsSqDRjEbZ6pbZ7z022JIvIVGOpkgw"/>
          <p:cNvPicPr>
            <a:picLocks noChangeAspect="1" noChangeArrowheads="1"/>
          </p:cNvPicPr>
          <p:nvPr/>
        </p:nvPicPr>
        <p:blipFill>
          <a:blip r:embed="rId6" cstate="print"/>
          <a:srcRect/>
          <a:stretch>
            <a:fillRect/>
          </a:stretch>
        </p:blipFill>
        <p:spPr bwMode="auto">
          <a:xfrm>
            <a:off x="5181600" y="3124200"/>
            <a:ext cx="2057400" cy="1627188"/>
          </a:xfrm>
          <a:prstGeom prst="rect">
            <a:avLst/>
          </a:prstGeom>
          <a:noFill/>
        </p:spPr>
      </p:pic>
      <p:pic>
        <p:nvPicPr>
          <p:cNvPr id="36902" name="Picture 38"/>
          <p:cNvPicPr>
            <a:picLocks noChangeAspect="1" noChangeArrowheads="1"/>
          </p:cNvPicPr>
          <p:nvPr/>
        </p:nvPicPr>
        <p:blipFill>
          <a:blip r:embed="rId7" cstate="print"/>
          <a:srcRect/>
          <a:stretch>
            <a:fillRect/>
          </a:stretch>
        </p:blipFill>
        <p:spPr bwMode="auto">
          <a:xfrm>
            <a:off x="3048000" y="4495800"/>
            <a:ext cx="1905000" cy="2241176"/>
          </a:xfrm>
          <a:prstGeom prst="rect">
            <a:avLst/>
          </a:prstGeom>
          <a:noFill/>
          <a:ln w="9525">
            <a:noFill/>
            <a:miter lim="800000"/>
            <a:headEnd/>
            <a:tailEnd/>
          </a:ln>
          <a:effectLst/>
        </p:spPr>
      </p:pic>
      <p:sp>
        <p:nvSpPr>
          <p:cNvPr id="8" name="Правоъгълник 7"/>
          <p:cNvSpPr/>
          <p:nvPr/>
        </p:nvSpPr>
        <p:spPr>
          <a:xfrm>
            <a:off x="152400" y="152400"/>
            <a:ext cx="89916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4.6</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2.</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b="1" dirty="0">
                <a:solidFill>
                  <a:srgbClr val="FFFF00"/>
                </a:solidFill>
                <a:effectLst>
                  <a:outerShdw blurRad="38100" dist="38100" dir="2700000" algn="tl">
                    <a:srgbClr val="000000">
                      <a:alpha val="43137"/>
                    </a:srgbClr>
                  </a:outerShdw>
                </a:effectLst>
                <a:latin typeface="Arial Black" pitchFamily="34" charset="0"/>
              </a:rPr>
              <a:t>Methods for the audit</a:t>
            </a:r>
            <a:r>
              <a:rPr lang="bg-BG" sz="3200" b="1" dirty="0">
                <a:solidFill>
                  <a:srgbClr val="FFFF00"/>
                </a:solidFill>
                <a:effectLst>
                  <a:outerShdw blurRad="38100" dist="38100" dir="2700000" algn="tl">
                    <a:srgbClr val="000000">
                      <a:alpha val="43137"/>
                    </a:srgbClr>
                  </a:outerShdw>
                </a:effectLst>
                <a:latin typeface="Arial Black" pitchFamily="34" charset="0"/>
              </a:rPr>
              <a:t> </a:t>
            </a:r>
            <a:r>
              <a:rPr lang="en-US" sz="3200" b="1" dirty="0">
                <a:solidFill>
                  <a:srgbClr val="FFFF00"/>
                </a:solidFill>
                <a:effectLst>
                  <a:outerShdw blurRad="38100" dist="38100" dir="2700000" algn="tl">
                    <a:srgbClr val="000000">
                      <a:alpha val="43137"/>
                    </a:srgbClr>
                  </a:outerShdw>
                </a:effectLst>
                <a:latin typeface="Arial Black" pitchFamily="34" charset="0"/>
              </a:rPr>
              <a:t>conducting</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33" name="Picture 21"/>
          <p:cNvPicPr>
            <a:picLocks noChangeAspect="1" noChangeArrowheads="1"/>
          </p:cNvPicPr>
          <p:nvPr/>
        </p:nvPicPr>
        <p:blipFill>
          <a:blip r:embed="rId3" cstate="print"/>
          <a:srcRect/>
          <a:stretch>
            <a:fillRect/>
          </a:stretch>
        </p:blipFill>
        <p:spPr bwMode="auto">
          <a:xfrm>
            <a:off x="5943600" y="2057400"/>
            <a:ext cx="3073462" cy="2303705"/>
          </a:xfrm>
          <a:prstGeom prst="rect">
            <a:avLst/>
          </a:prstGeom>
          <a:noFill/>
          <a:ln w="9525">
            <a:noFill/>
            <a:miter lim="800000"/>
            <a:headEnd/>
            <a:tailEnd/>
          </a:ln>
          <a:effectLst/>
        </p:spPr>
      </p:pic>
      <p:sp>
        <p:nvSpPr>
          <p:cNvPr id="38934" name="Rectangle 22"/>
          <p:cNvSpPr>
            <a:spLocks noChangeArrowheads="1"/>
          </p:cNvSpPr>
          <p:nvPr/>
        </p:nvSpPr>
        <p:spPr bwMode="auto">
          <a:xfrm>
            <a:off x="0" y="1143000"/>
            <a:ext cx="7543800" cy="3416320"/>
          </a:xfrm>
          <a:prstGeom prst="rect">
            <a:avLst/>
          </a:prstGeom>
          <a:noFill/>
          <a:ln w="9525">
            <a:noFill/>
            <a:miter lim="800000"/>
            <a:headEnd/>
            <a:tailEnd/>
          </a:ln>
          <a:effectLst/>
        </p:spPr>
        <p:txBody>
          <a:bodyPr wrap="square" anchor="ctr">
            <a:spAutoFit/>
          </a:bodyPr>
          <a:lstStyle/>
          <a:p>
            <a:pPr>
              <a:buFontTx/>
              <a:buBlip>
                <a:blip r:embed="rId4"/>
              </a:buBlip>
              <a:tabLst>
                <a:tab pos="-2114550" algn="l"/>
                <a:tab pos="-1771650" algn="l"/>
                <a:tab pos="-514350" algn="l"/>
              </a:tabLst>
            </a:pPr>
            <a:r>
              <a:rPr lang="en-US" sz="2400" b="1" dirty="0">
                <a:solidFill>
                  <a:schemeClr val="bg1"/>
                </a:solidFill>
                <a:latin typeface="+mn-lt"/>
              </a:rPr>
              <a:t> The system manual;</a:t>
            </a:r>
          </a:p>
          <a:p>
            <a:pPr>
              <a:buFontTx/>
              <a:buBlip>
                <a:blip r:embed="rId4"/>
              </a:buBlip>
              <a:tabLst>
                <a:tab pos="-2114550" algn="l"/>
                <a:tab pos="-1771650" algn="l"/>
                <a:tab pos="-514350" algn="l"/>
              </a:tabLst>
            </a:pPr>
            <a:endParaRPr lang="en-US" sz="2400" b="1" dirty="0">
              <a:solidFill>
                <a:schemeClr val="bg1"/>
              </a:solidFill>
              <a:latin typeface="+mn-lt"/>
            </a:endParaRPr>
          </a:p>
          <a:p>
            <a:pPr>
              <a:buFontTx/>
              <a:buBlip>
                <a:blip r:embed="rId4"/>
              </a:buBlip>
              <a:tabLst>
                <a:tab pos="-2114550" algn="l"/>
                <a:tab pos="-1771650" algn="l"/>
                <a:tab pos="-514350" algn="l"/>
              </a:tabLst>
            </a:pPr>
            <a:r>
              <a:rPr lang="en-US" sz="2400" b="1" dirty="0">
                <a:solidFill>
                  <a:schemeClr val="bg1"/>
                </a:solidFill>
                <a:latin typeface="+mn-lt"/>
              </a:rPr>
              <a:t> OPR from HACCP or PRP from GMPs;</a:t>
            </a:r>
          </a:p>
          <a:p>
            <a:pPr>
              <a:buFontTx/>
              <a:buBlip>
                <a:blip r:embed="rId4"/>
              </a:buBlip>
              <a:tabLst>
                <a:tab pos="-2114550" algn="l"/>
                <a:tab pos="-1771650" algn="l"/>
                <a:tab pos="-514350" algn="l"/>
              </a:tabLst>
            </a:pPr>
            <a:endParaRPr lang="en-US" sz="2400" b="1" dirty="0">
              <a:solidFill>
                <a:schemeClr val="bg1"/>
              </a:solidFill>
              <a:latin typeface="+mn-lt"/>
            </a:endParaRPr>
          </a:p>
          <a:p>
            <a:pPr>
              <a:buFontTx/>
              <a:buBlip>
                <a:blip r:embed="rId4"/>
              </a:buBlip>
              <a:tabLst>
                <a:tab pos="-2114550" algn="l"/>
                <a:tab pos="-1771650" algn="l"/>
                <a:tab pos="-514350" algn="l"/>
              </a:tabLst>
            </a:pPr>
            <a:r>
              <a:rPr lang="en-US" sz="2400" b="1" dirty="0">
                <a:solidFill>
                  <a:schemeClr val="bg1"/>
                </a:solidFill>
                <a:latin typeface="+mn-lt"/>
              </a:rPr>
              <a:t> Operating procedures;</a:t>
            </a:r>
          </a:p>
          <a:p>
            <a:pPr>
              <a:buFontTx/>
              <a:buBlip>
                <a:blip r:embed="rId4"/>
              </a:buBlip>
              <a:tabLst>
                <a:tab pos="-2114550" algn="l"/>
                <a:tab pos="-1771650" algn="l"/>
                <a:tab pos="-514350" algn="l"/>
              </a:tabLst>
            </a:pPr>
            <a:endParaRPr lang="en-US" sz="2400" b="1" dirty="0">
              <a:solidFill>
                <a:schemeClr val="bg1"/>
              </a:solidFill>
              <a:latin typeface="+mn-lt"/>
            </a:endParaRPr>
          </a:p>
          <a:p>
            <a:pPr>
              <a:buFontTx/>
              <a:buBlip>
                <a:blip r:embed="rId4"/>
              </a:buBlip>
              <a:tabLst>
                <a:tab pos="-2114550" algn="l"/>
                <a:tab pos="-1771650" algn="l"/>
                <a:tab pos="-514350" algn="l"/>
              </a:tabLst>
            </a:pPr>
            <a:r>
              <a:rPr lang="en-US" sz="2400" b="1" dirty="0">
                <a:solidFill>
                  <a:schemeClr val="bg1"/>
                </a:solidFill>
                <a:latin typeface="+mn-lt"/>
              </a:rPr>
              <a:t> Working instructions;</a:t>
            </a:r>
          </a:p>
          <a:p>
            <a:pPr>
              <a:buFontTx/>
              <a:buBlip>
                <a:blip r:embed="rId4"/>
              </a:buBlip>
              <a:tabLst>
                <a:tab pos="-2114550" algn="l"/>
                <a:tab pos="-1771650" algn="l"/>
                <a:tab pos="-514350" algn="l"/>
              </a:tabLst>
            </a:pPr>
            <a:endParaRPr lang="en-US" sz="2400" b="1" dirty="0">
              <a:solidFill>
                <a:schemeClr val="bg1"/>
              </a:solidFill>
              <a:latin typeface="+mn-lt"/>
            </a:endParaRPr>
          </a:p>
          <a:p>
            <a:pPr>
              <a:buFontTx/>
              <a:buBlip>
                <a:blip r:embed="rId4"/>
              </a:buBlip>
              <a:tabLst>
                <a:tab pos="-2114550" algn="l"/>
                <a:tab pos="-1771650" algn="l"/>
                <a:tab pos="-514350" algn="l"/>
              </a:tabLst>
            </a:pPr>
            <a:r>
              <a:rPr lang="en-US" sz="2400" b="1" dirty="0">
                <a:solidFill>
                  <a:schemeClr val="bg1"/>
                </a:solidFill>
                <a:latin typeface="+mn-lt"/>
              </a:rPr>
              <a:t> Operative documents for Records;</a:t>
            </a:r>
            <a:endParaRPr lang="bg-BG" sz="2400" dirty="0">
              <a:solidFill>
                <a:schemeClr val="bg1"/>
              </a:solidFill>
              <a:latin typeface="+mn-lt"/>
            </a:endParaRPr>
          </a:p>
        </p:txBody>
      </p:sp>
      <p:pic>
        <p:nvPicPr>
          <p:cNvPr id="38936" name="Picture 24"/>
          <p:cNvPicPr>
            <a:picLocks noChangeAspect="1" noChangeArrowheads="1"/>
          </p:cNvPicPr>
          <p:nvPr/>
        </p:nvPicPr>
        <p:blipFill>
          <a:blip r:embed="rId5" cstate="print"/>
          <a:srcRect/>
          <a:stretch>
            <a:fillRect/>
          </a:stretch>
        </p:blipFill>
        <p:spPr bwMode="auto">
          <a:xfrm>
            <a:off x="1905000" y="4800600"/>
            <a:ext cx="1575435" cy="1895260"/>
          </a:xfrm>
          <a:prstGeom prst="rect">
            <a:avLst/>
          </a:prstGeom>
          <a:noFill/>
          <a:ln w="9525">
            <a:noFill/>
            <a:miter lim="800000"/>
            <a:headEnd/>
            <a:tailEnd/>
          </a:ln>
          <a:effectLst/>
        </p:spPr>
      </p:pic>
      <p:sp>
        <p:nvSpPr>
          <p:cNvPr id="5" name="Правоъгълник 4"/>
          <p:cNvSpPr/>
          <p:nvPr/>
        </p:nvSpPr>
        <p:spPr>
          <a:xfrm>
            <a:off x="0" y="0"/>
            <a:ext cx="9144000" cy="1154162"/>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4.6</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3.</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b="1" dirty="0">
                <a:solidFill>
                  <a:srgbClr val="FFFF00"/>
                </a:solidFill>
                <a:effectLst>
                  <a:outerShdw blurRad="38100" dist="38100" dir="2700000" algn="tl">
                    <a:srgbClr val="000000">
                      <a:alpha val="43137"/>
                    </a:srgbClr>
                  </a:outerShdw>
                </a:effectLst>
                <a:latin typeface="Arial Black" pitchFamily="34" charset="0"/>
              </a:rPr>
              <a:t>Review of documents and records </a:t>
            </a:r>
            <a:endParaRPr lang="bg-BG" sz="3200" b="1" dirty="0">
              <a:solidFill>
                <a:srgbClr val="FFFF00"/>
              </a:solidFill>
              <a:effectLst>
                <a:outerShdw blurRad="38100" dist="38100" dir="2700000" algn="tl">
                  <a:srgbClr val="000000">
                    <a:alpha val="43137"/>
                  </a:srgbClr>
                </a:outerShdw>
              </a:effectLst>
              <a:latin typeface="Arial Black" pitchFamily="34" charset="0"/>
            </a:endParaRPr>
          </a:p>
          <a:p>
            <a:pPr>
              <a:spcAft>
                <a:spcPts val="600"/>
              </a:spcAft>
            </a:pPr>
            <a:r>
              <a:rPr lang="bg-BG" sz="3200" b="1" dirty="0">
                <a:solidFill>
                  <a:srgbClr val="FFFF00"/>
                </a:solidFill>
                <a:effectLst>
                  <a:outerShdw blurRad="38100" dist="38100" dir="2700000" algn="tl">
                    <a:srgbClr val="000000">
                      <a:alpha val="43137"/>
                    </a:srgbClr>
                  </a:outerShdw>
                </a:effectLst>
                <a:latin typeface="Arial Black" pitchFamily="34" charset="0"/>
              </a:rPr>
              <a:t>          </a:t>
            </a:r>
            <a:r>
              <a:rPr lang="en-US" sz="3200" b="1" dirty="0">
                <a:solidFill>
                  <a:srgbClr val="FFFF00"/>
                </a:solidFill>
                <a:effectLst>
                  <a:outerShdw blurRad="38100" dist="38100" dir="2700000" algn="tl">
                    <a:srgbClr val="000000">
                      <a:alpha val="43137"/>
                    </a:srgbClr>
                  </a:outerShdw>
                </a:effectLst>
                <a:latin typeface="Arial Black" pitchFamily="34" charset="0"/>
              </a:rPr>
              <a:t>during the audit</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6" name="Picture 16"/>
          <p:cNvPicPr>
            <a:picLocks noChangeAspect="1" noChangeArrowheads="1"/>
          </p:cNvPicPr>
          <p:nvPr/>
        </p:nvPicPr>
        <p:blipFill>
          <a:blip r:embed="rId3" cstate="print"/>
          <a:srcRect/>
          <a:stretch>
            <a:fillRect/>
          </a:stretch>
        </p:blipFill>
        <p:spPr bwMode="auto">
          <a:xfrm>
            <a:off x="914400" y="3565887"/>
            <a:ext cx="4114800" cy="3169631"/>
          </a:xfrm>
          <a:prstGeom prst="rect">
            <a:avLst/>
          </a:prstGeom>
          <a:noFill/>
          <a:ln w="9525">
            <a:noFill/>
            <a:miter lim="800000"/>
            <a:headEnd/>
            <a:tailEnd/>
          </a:ln>
          <a:effectLst/>
        </p:spPr>
      </p:pic>
      <p:sp>
        <p:nvSpPr>
          <p:cNvPr id="40977" name="Rectangle 17"/>
          <p:cNvSpPr>
            <a:spLocks noChangeArrowheads="1"/>
          </p:cNvSpPr>
          <p:nvPr/>
        </p:nvSpPr>
        <p:spPr bwMode="auto">
          <a:xfrm>
            <a:off x="0" y="1143000"/>
            <a:ext cx="9220200" cy="2308324"/>
          </a:xfrm>
          <a:prstGeom prst="rect">
            <a:avLst/>
          </a:prstGeom>
          <a:noFill/>
          <a:ln w="9525">
            <a:noFill/>
            <a:miter lim="800000"/>
            <a:headEnd/>
            <a:tailEnd/>
          </a:ln>
          <a:effectLst/>
        </p:spPr>
        <p:txBody>
          <a:bodyPr wrap="square" anchor="ctr">
            <a:spAutoFit/>
          </a:bodyPr>
          <a:lstStyle/>
          <a:p>
            <a:pPr>
              <a:buFontTx/>
              <a:buBlip>
                <a:blip r:embed="rId4"/>
              </a:buBlip>
              <a:tabLst>
                <a:tab pos="-2114550" algn="l"/>
                <a:tab pos="-1771650" algn="l"/>
                <a:tab pos="-514350" algn="l"/>
              </a:tabLst>
            </a:pPr>
            <a:r>
              <a:rPr lang="en-US" sz="2000" b="1" dirty="0">
                <a:solidFill>
                  <a:schemeClr val="bg1"/>
                </a:solidFill>
                <a:latin typeface="+mn-lt"/>
              </a:rPr>
              <a:t> No time to check everything;</a:t>
            </a:r>
          </a:p>
          <a:p>
            <a:pPr>
              <a:buFontTx/>
              <a:buBlip>
                <a:blip r:embed="rId4"/>
              </a:buBlip>
              <a:tabLst>
                <a:tab pos="-2114550" algn="l"/>
                <a:tab pos="-1771650" algn="l"/>
                <a:tab pos="-514350" algn="l"/>
              </a:tabLst>
            </a:pPr>
            <a:r>
              <a:rPr lang="en-US" sz="2000" b="1" dirty="0">
                <a:solidFill>
                  <a:schemeClr val="bg1"/>
                </a:solidFill>
                <a:latin typeface="+mn-lt"/>
              </a:rPr>
              <a:t> Take a representative samples;</a:t>
            </a:r>
          </a:p>
          <a:p>
            <a:pPr>
              <a:buFontTx/>
              <a:buBlip>
                <a:blip r:embed="rId4"/>
              </a:buBlip>
              <a:tabLst>
                <a:tab pos="-2114550" algn="l"/>
                <a:tab pos="-1771650" algn="l"/>
                <a:tab pos="-514350" algn="l"/>
              </a:tabLst>
            </a:pPr>
            <a:r>
              <a:rPr lang="en-US" sz="2000" b="1" dirty="0">
                <a:solidFill>
                  <a:schemeClr val="bg1"/>
                </a:solidFill>
                <a:latin typeface="+mn-lt"/>
              </a:rPr>
              <a:t> There are no established criteria how many </a:t>
            </a:r>
          </a:p>
          <a:p>
            <a:pPr>
              <a:tabLst>
                <a:tab pos="-2114550" algn="l"/>
                <a:tab pos="-1771650" algn="l"/>
                <a:tab pos="-514350" algn="l"/>
              </a:tabLst>
            </a:pPr>
            <a:r>
              <a:rPr lang="en-US" sz="2000" b="1" dirty="0">
                <a:solidFill>
                  <a:schemeClr val="bg1"/>
                </a:solidFill>
                <a:latin typeface="+mn-lt"/>
              </a:rPr>
              <a:t>    to be the number of verified records;</a:t>
            </a:r>
          </a:p>
          <a:p>
            <a:pPr>
              <a:buFontTx/>
              <a:buBlip>
                <a:blip r:embed="rId4"/>
              </a:buBlip>
              <a:tabLst>
                <a:tab pos="-2114550" algn="l"/>
                <a:tab pos="-1771650" algn="l"/>
                <a:tab pos="-514350" algn="l"/>
              </a:tabLst>
            </a:pPr>
            <a:r>
              <a:rPr lang="en-US" sz="2000" b="1" dirty="0">
                <a:solidFill>
                  <a:schemeClr val="bg1"/>
                </a:solidFill>
                <a:latin typeface="+mn-lt"/>
              </a:rPr>
              <a:t>  It is not certain percentage;</a:t>
            </a:r>
          </a:p>
          <a:p>
            <a:pPr>
              <a:buFontTx/>
              <a:buBlip>
                <a:blip r:embed="rId4"/>
              </a:buBlip>
              <a:tabLst>
                <a:tab pos="-2114550" algn="l"/>
                <a:tab pos="-1771650" algn="l"/>
                <a:tab pos="-514350" algn="l"/>
              </a:tabLst>
            </a:pPr>
            <a:r>
              <a:rPr lang="en-US" sz="2000" b="1" dirty="0">
                <a:solidFill>
                  <a:schemeClr val="bg1"/>
                </a:solidFill>
                <a:latin typeface="+mn-lt"/>
              </a:rPr>
              <a:t>  They should cover all activities;</a:t>
            </a:r>
          </a:p>
          <a:p>
            <a:pPr>
              <a:buFontTx/>
              <a:buBlip>
                <a:blip r:embed="rId4"/>
              </a:buBlip>
              <a:tabLst>
                <a:tab pos="-2114550" algn="l"/>
                <a:tab pos="-1771650" algn="l"/>
                <a:tab pos="-514350" algn="l"/>
              </a:tabLst>
            </a:pPr>
            <a:r>
              <a:rPr lang="en-US" sz="2000" b="1" dirty="0">
                <a:solidFill>
                  <a:schemeClr val="bg1"/>
                </a:solidFill>
                <a:latin typeface="+mn-lt"/>
              </a:rPr>
              <a:t>  They have to cover a period of time relating to management;</a:t>
            </a:r>
            <a:endParaRPr lang="bg-BG" sz="2400" dirty="0">
              <a:solidFill>
                <a:schemeClr val="bg1"/>
              </a:solidFill>
              <a:latin typeface="Times New Roman" pitchFamily="18" charset="0"/>
            </a:endParaRPr>
          </a:p>
        </p:txBody>
      </p:sp>
      <p:pic>
        <p:nvPicPr>
          <p:cNvPr id="40979" name="Picture 19" descr="clock2"/>
          <p:cNvPicPr>
            <a:picLocks noChangeAspect="1" noChangeArrowheads="1"/>
          </p:cNvPicPr>
          <p:nvPr/>
        </p:nvPicPr>
        <p:blipFill>
          <a:blip r:embed="rId5" cstate="print"/>
          <a:srcRect/>
          <a:stretch>
            <a:fillRect/>
          </a:stretch>
        </p:blipFill>
        <p:spPr bwMode="auto">
          <a:xfrm>
            <a:off x="7086600" y="609600"/>
            <a:ext cx="1874837" cy="2371188"/>
          </a:xfrm>
          <a:prstGeom prst="rect">
            <a:avLst/>
          </a:prstGeom>
          <a:noFill/>
        </p:spPr>
      </p:pic>
      <p:sp>
        <p:nvSpPr>
          <p:cNvPr id="7" name="Правоъгълник 6"/>
          <p:cNvSpPr/>
          <p:nvPr/>
        </p:nvSpPr>
        <p:spPr>
          <a:xfrm>
            <a:off x="0" y="0"/>
            <a:ext cx="9144000" cy="1154162"/>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4.6</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3.</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b="1" dirty="0">
                <a:solidFill>
                  <a:srgbClr val="FFFF00"/>
                </a:solidFill>
                <a:effectLst>
                  <a:outerShdw blurRad="38100" dist="38100" dir="2700000" algn="tl">
                    <a:srgbClr val="000000">
                      <a:alpha val="43137"/>
                    </a:srgbClr>
                  </a:outerShdw>
                </a:effectLst>
                <a:latin typeface="Arial Black" pitchFamily="34" charset="0"/>
              </a:rPr>
              <a:t>Review of documents and records </a:t>
            </a:r>
            <a:endParaRPr lang="bg-BG" sz="3200" b="1" dirty="0">
              <a:solidFill>
                <a:srgbClr val="FFFF00"/>
              </a:solidFill>
              <a:effectLst>
                <a:outerShdw blurRad="38100" dist="38100" dir="2700000" algn="tl">
                  <a:srgbClr val="000000">
                    <a:alpha val="43137"/>
                  </a:srgbClr>
                </a:outerShdw>
              </a:effectLst>
              <a:latin typeface="Arial Black" pitchFamily="34" charset="0"/>
            </a:endParaRPr>
          </a:p>
          <a:p>
            <a:pPr>
              <a:spcAft>
                <a:spcPts val="600"/>
              </a:spcAft>
            </a:pPr>
            <a:r>
              <a:rPr lang="bg-BG" sz="3200" b="1" dirty="0">
                <a:solidFill>
                  <a:srgbClr val="FFFF00"/>
                </a:solidFill>
                <a:effectLst>
                  <a:outerShdw blurRad="38100" dist="38100" dir="2700000" algn="tl">
                    <a:srgbClr val="000000">
                      <a:alpha val="43137"/>
                    </a:srgbClr>
                  </a:outerShdw>
                </a:effectLst>
                <a:latin typeface="Arial Black" pitchFamily="34" charset="0"/>
              </a:rPr>
              <a:t>          </a:t>
            </a:r>
            <a:r>
              <a:rPr lang="en-US" sz="3200" b="1" dirty="0">
                <a:solidFill>
                  <a:srgbClr val="FFFF00"/>
                </a:solidFill>
                <a:effectLst>
                  <a:outerShdw blurRad="38100" dist="38100" dir="2700000" algn="tl">
                    <a:srgbClr val="000000">
                      <a:alpha val="43137"/>
                    </a:srgbClr>
                  </a:outerShdw>
                </a:effectLst>
                <a:latin typeface="Arial Black" pitchFamily="34" charset="0"/>
              </a:rPr>
              <a:t>during the audit</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26" name="Rectangle 18"/>
          <p:cNvSpPr>
            <a:spLocks noChangeArrowheads="1"/>
          </p:cNvSpPr>
          <p:nvPr/>
        </p:nvSpPr>
        <p:spPr bwMode="auto">
          <a:xfrm>
            <a:off x="0" y="1526976"/>
            <a:ext cx="7543800" cy="3662541"/>
          </a:xfrm>
          <a:prstGeom prst="rect">
            <a:avLst/>
          </a:prstGeom>
          <a:noFill/>
          <a:ln w="9525">
            <a:noFill/>
            <a:miter lim="800000"/>
            <a:headEnd/>
            <a:tailEnd/>
          </a:ln>
          <a:effectLst/>
        </p:spPr>
        <p:txBody>
          <a:bodyPr anchor="ctr">
            <a:spAutoFit/>
          </a:bodyPr>
          <a:lstStyle/>
          <a:p>
            <a:pPr>
              <a:tabLst>
                <a:tab pos="-2114550" algn="l"/>
                <a:tab pos="-1771650" algn="l"/>
                <a:tab pos="-514350" algn="l"/>
              </a:tabLst>
            </a:pPr>
            <a:r>
              <a:rPr lang="en-US" sz="2400" b="1" dirty="0">
                <a:solidFill>
                  <a:schemeClr val="bg1"/>
                </a:solidFill>
                <a:latin typeface="+mn-lt"/>
              </a:rPr>
              <a:t>Observe the physical evidence:</a:t>
            </a:r>
          </a:p>
          <a:p>
            <a:pPr>
              <a:tabLst>
                <a:tab pos="-2114550" algn="l"/>
                <a:tab pos="-1771650" algn="l"/>
                <a:tab pos="-514350" algn="l"/>
              </a:tabLst>
            </a:pPr>
            <a:endParaRPr lang="en-US" sz="2400" b="1" dirty="0">
              <a:solidFill>
                <a:schemeClr val="bg1"/>
              </a:solidFill>
              <a:latin typeface="+mn-lt"/>
            </a:endParaRPr>
          </a:p>
          <a:p>
            <a:pPr>
              <a:buFont typeface="Wingdings" pitchFamily="2" charset="2"/>
              <a:buChar char="v"/>
              <a:tabLst>
                <a:tab pos="-2114550" algn="l"/>
                <a:tab pos="-1771650" algn="l"/>
                <a:tab pos="-514350" algn="l"/>
              </a:tabLst>
            </a:pPr>
            <a:r>
              <a:rPr lang="en-US" sz="2400" b="1" dirty="0">
                <a:solidFill>
                  <a:schemeClr val="bg1"/>
                </a:solidFill>
                <a:latin typeface="+mn-lt"/>
              </a:rPr>
              <a:t> </a:t>
            </a:r>
            <a:r>
              <a:rPr lang="en-US" sz="2000" b="1" dirty="0">
                <a:solidFill>
                  <a:schemeClr val="bg1"/>
                </a:solidFill>
                <a:latin typeface="+mn-lt"/>
              </a:rPr>
              <a:t> Products;</a:t>
            </a:r>
          </a:p>
          <a:p>
            <a:pPr>
              <a:buFont typeface="Wingdings" pitchFamily="2" charset="2"/>
              <a:buChar char="v"/>
              <a:tabLst>
                <a:tab pos="-2114550" algn="l"/>
                <a:tab pos="-1771650" algn="l"/>
                <a:tab pos="-514350" algn="l"/>
              </a:tabLst>
            </a:pPr>
            <a:endParaRPr lang="en-US" sz="2000" b="1" dirty="0">
              <a:solidFill>
                <a:schemeClr val="bg1"/>
              </a:solidFill>
              <a:latin typeface="+mn-lt"/>
            </a:endParaRPr>
          </a:p>
          <a:p>
            <a:pPr>
              <a:buFont typeface="Wingdings" pitchFamily="2" charset="2"/>
              <a:buChar char="v"/>
              <a:tabLst>
                <a:tab pos="-2114550" algn="l"/>
                <a:tab pos="-1771650" algn="l"/>
                <a:tab pos="-514350" algn="l"/>
              </a:tabLst>
            </a:pPr>
            <a:r>
              <a:rPr lang="en-US" sz="2000" b="1" dirty="0">
                <a:solidFill>
                  <a:schemeClr val="bg1"/>
                </a:solidFill>
                <a:latin typeface="+mn-lt"/>
              </a:rPr>
              <a:t>  Technological equipment;</a:t>
            </a:r>
          </a:p>
          <a:p>
            <a:pPr>
              <a:buFont typeface="Wingdings" pitchFamily="2" charset="2"/>
              <a:buChar char="v"/>
              <a:tabLst>
                <a:tab pos="-2114550" algn="l"/>
                <a:tab pos="-1771650" algn="l"/>
                <a:tab pos="-514350" algn="l"/>
              </a:tabLst>
            </a:pPr>
            <a:endParaRPr lang="en-US" sz="2000" b="1" dirty="0">
              <a:solidFill>
                <a:schemeClr val="bg1"/>
              </a:solidFill>
              <a:latin typeface="+mn-lt"/>
            </a:endParaRPr>
          </a:p>
          <a:p>
            <a:pPr>
              <a:buFont typeface="Wingdings" pitchFamily="2" charset="2"/>
              <a:buChar char="v"/>
              <a:tabLst>
                <a:tab pos="-2114550" algn="l"/>
                <a:tab pos="-1771650" algn="l"/>
                <a:tab pos="-514350" algn="l"/>
              </a:tabLst>
            </a:pPr>
            <a:r>
              <a:rPr lang="en-US" sz="2000" b="1" dirty="0">
                <a:solidFill>
                  <a:schemeClr val="bg1"/>
                </a:solidFill>
                <a:latin typeface="+mn-lt"/>
              </a:rPr>
              <a:t>  Instruments;</a:t>
            </a:r>
          </a:p>
          <a:p>
            <a:pPr>
              <a:buFont typeface="Wingdings" pitchFamily="2" charset="2"/>
              <a:buChar char="v"/>
              <a:tabLst>
                <a:tab pos="-2114550" algn="l"/>
                <a:tab pos="-1771650" algn="l"/>
                <a:tab pos="-514350" algn="l"/>
              </a:tabLst>
            </a:pPr>
            <a:endParaRPr lang="en-US" sz="2000" b="1" dirty="0">
              <a:solidFill>
                <a:schemeClr val="bg1"/>
              </a:solidFill>
              <a:latin typeface="+mn-lt"/>
            </a:endParaRPr>
          </a:p>
          <a:p>
            <a:pPr>
              <a:buFont typeface="Wingdings" pitchFamily="2" charset="2"/>
              <a:buChar char="v"/>
              <a:tabLst>
                <a:tab pos="-2114550" algn="l"/>
                <a:tab pos="-1771650" algn="l"/>
                <a:tab pos="-514350" algn="l"/>
              </a:tabLst>
            </a:pPr>
            <a:r>
              <a:rPr lang="en-US" sz="2000" b="1" dirty="0">
                <a:solidFill>
                  <a:schemeClr val="bg1"/>
                </a:solidFill>
                <a:latin typeface="+mn-lt"/>
              </a:rPr>
              <a:t>  Conditions;</a:t>
            </a:r>
          </a:p>
          <a:p>
            <a:pPr>
              <a:buFont typeface="Wingdings" pitchFamily="2" charset="2"/>
              <a:buChar char="v"/>
              <a:tabLst>
                <a:tab pos="-2114550" algn="l"/>
                <a:tab pos="-1771650" algn="l"/>
                <a:tab pos="-514350" algn="l"/>
              </a:tabLst>
            </a:pPr>
            <a:endParaRPr lang="en-US" sz="2000" b="1" dirty="0">
              <a:solidFill>
                <a:schemeClr val="bg1"/>
              </a:solidFill>
              <a:latin typeface="+mn-lt"/>
            </a:endParaRPr>
          </a:p>
          <a:p>
            <a:pPr>
              <a:buFont typeface="Wingdings" pitchFamily="2" charset="2"/>
              <a:buChar char="v"/>
              <a:tabLst>
                <a:tab pos="-2114550" algn="l"/>
                <a:tab pos="-1771650" algn="l"/>
                <a:tab pos="-514350" algn="l"/>
              </a:tabLst>
            </a:pPr>
            <a:r>
              <a:rPr lang="en-US" sz="2000" b="1" dirty="0">
                <a:solidFill>
                  <a:schemeClr val="bg1"/>
                </a:solidFill>
                <a:latin typeface="+mn-lt"/>
              </a:rPr>
              <a:t>  Processes;</a:t>
            </a:r>
            <a:endParaRPr lang="bg-BG" sz="2000" dirty="0">
              <a:solidFill>
                <a:schemeClr val="bg1"/>
              </a:solidFill>
              <a:latin typeface="+mn-lt"/>
            </a:endParaRPr>
          </a:p>
        </p:txBody>
      </p:sp>
      <p:pic>
        <p:nvPicPr>
          <p:cNvPr id="43027" name="Picture 19"/>
          <p:cNvPicPr>
            <a:picLocks noChangeAspect="1" noChangeArrowheads="1"/>
          </p:cNvPicPr>
          <p:nvPr/>
        </p:nvPicPr>
        <p:blipFill>
          <a:blip r:embed="rId3" cstate="print"/>
          <a:srcRect/>
          <a:stretch>
            <a:fillRect/>
          </a:stretch>
        </p:blipFill>
        <p:spPr bwMode="auto">
          <a:xfrm>
            <a:off x="2209800" y="4495800"/>
            <a:ext cx="3161835" cy="2105038"/>
          </a:xfrm>
          <a:prstGeom prst="rect">
            <a:avLst/>
          </a:prstGeom>
          <a:noFill/>
          <a:ln w="9525">
            <a:noFill/>
            <a:miter lim="800000"/>
            <a:headEnd/>
            <a:tailEnd/>
          </a:ln>
          <a:effectLst/>
        </p:spPr>
      </p:pic>
      <p:pic>
        <p:nvPicPr>
          <p:cNvPr id="43030" name="Picture 22"/>
          <p:cNvPicPr>
            <a:picLocks noChangeAspect="1" noChangeArrowheads="1"/>
          </p:cNvPicPr>
          <p:nvPr/>
        </p:nvPicPr>
        <p:blipFill>
          <a:blip r:embed="rId4" cstate="print"/>
          <a:srcRect/>
          <a:stretch>
            <a:fillRect/>
          </a:stretch>
        </p:blipFill>
        <p:spPr bwMode="auto">
          <a:xfrm>
            <a:off x="6019800" y="1676399"/>
            <a:ext cx="2590800" cy="2700183"/>
          </a:xfrm>
          <a:prstGeom prst="rect">
            <a:avLst/>
          </a:prstGeom>
          <a:noFill/>
          <a:ln w="9525">
            <a:noFill/>
            <a:miter lim="800000"/>
            <a:headEnd/>
            <a:tailEnd/>
          </a:ln>
          <a:effectLst/>
        </p:spPr>
      </p:pic>
      <p:sp>
        <p:nvSpPr>
          <p:cNvPr id="5" name="Правоъгълник 4"/>
          <p:cNvSpPr/>
          <p:nvPr/>
        </p:nvSpPr>
        <p:spPr>
          <a:xfrm>
            <a:off x="0" y="0"/>
            <a:ext cx="9144000" cy="1077218"/>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4.6</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b="1" dirty="0">
                <a:solidFill>
                  <a:srgbClr val="FFFF00"/>
                </a:solidFill>
                <a:effectLst>
                  <a:outerShdw blurRad="38100" dist="38100" dir="2700000" algn="tl">
                    <a:srgbClr val="000000">
                      <a:alpha val="43137"/>
                    </a:srgbClr>
                  </a:outerShdw>
                </a:effectLst>
                <a:latin typeface="Arial Black" pitchFamily="34" charset="0"/>
              </a:rPr>
              <a:t>Surveillance and collecting of objective evidences during the audit</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75" name="Rectangle 19"/>
          <p:cNvSpPr>
            <a:spLocks noChangeArrowheads="1"/>
          </p:cNvSpPr>
          <p:nvPr/>
        </p:nvSpPr>
        <p:spPr bwMode="auto">
          <a:xfrm>
            <a:off x="228600" y="1219200"/>
            <a:ext cx="7391400" cy="3539430"/>
          </a:xfrm>
          <a:prstGeom prst="rect">
            <a:avLst/>
          </a:prstGeom>
          <a:noFill/>
          <a:ln w="9525">
            <a:noFill/>
            <a:miter lim="800000"/>
            <a:headEnd/>
            <a:tailEnd/>
          </a:ln>
          <a:effectLst/>
        </p:spPr>
        <p:txBody>
          <a:bodyPr anchor="ctr">
            <a:spAutoFit/>
          </a:bodyPr>
          <a:lstStyle/>
          <a:p>
            <a:pPr>
              <a:buFontTx/>
              <a:buBlip>
                <a:blip r:embed="rId3"/>
              </a:buBlip>
              <a:tabLst>
                <a:tab pos="-2114550" algn="l"/>
                <a:tab pos="-1771650" algn="l"/>
                <a:tab pos="-514350" algn="l"/>
              </a:tabLst>
            </a:pPr>
            <a:r>
              <a:rPr lang="bg-BG" sz="2400" dirty="0">
                <a:solidFill>
                  <a:schemeClr val="bg1"/>
                </a:solidFill>
                <a:latin typeface="+mn-lt"/>
              </a:rPr>
              <a:t> </a:t>
            </a:r>
            <a:r>
              <a:rPr lang="en-US" sz="2000" b="1" dirty="0">
                <a:solidFill>
                  <a:schemeClr val="bg1"/>
                </a:solidFill>
                <a:latin typeface="+mn-lt"/>
              </a:rPr>
              <a:t>Intended use?</a:t>
            </a:r>
          </a:p>
          <a:p>
            <a:pPr>
              <a:buFontTx/>
              <a:buBlip>
                <a:blip r:embed="rId3"/>
              </a:buBlip>
              <a:tabLst>
                <a:tab pos="-2114550" algn="l"/>
                <a:tab pos="-1771650" algn="l"/>
                <a:tab pos="-514350" algn="l"/>
              </a:tabLst>
            </a:pPr>
            <a:endParaRPr lang="en-US" sz="2000" b="1" dirty="0">
              <a:solidFill>
                <a:schemeClr val="bg1"/>
              </a:solidFill>
              <a:latin typeface="+mn-lt"/>
            </a:endParaRPr>
          </a:p>
          <a:p>
            <a:pPr>
              <a:buFontTx/>
              <a:buBlip>
                <a:blip r:embed="rId3"/>
              </a:buBlip>
              <a:tabLst>
                <a:tab pos="-2114550" algn="l"/>
                <a:tab pos="-1771650" algn="l"/>
                <a:tab pos="-514350" algn="l"/>
              </a:tabLst>
            </a:pPr>
            <a:r>
              <a:rPr lang="en-US" sz="2000" b="1" dirty="0">
                <a:solidFill>
                  <a:schemeClr val="bg1"/>
                </a:solidFill>
                <a:latin typeface="+mn-lt"/>
              </a:rPr>
              <a:t>  Is it necessary calibration?</a:t>
            </a:r>
          </a:p>
          <a:p>
            <a:pPr>
              <a:buFontTx/>
              <a:buBlip>
                <a:blip r:embed="rId3"/>
              </a:buBlip>
              <a:tabLst>
                <a:tab pos="-2114550" algn="l"/>
                <a:tab pos="-1771650" algn="l"/>
                <a:tab pos="-514350" algn="l"/>
              </a:tabLst>
            </a:pPr>
            <a:endParaRPr lang="en-US" sz="2000" b="1" dirty="0">
              <a:solidFill>
                <a:schemeClr val="bg1"/>
              </a:solidFill>
              <a:latin typeface="+mn-lt"/>
            </a:endParaRPr>
          </a:p>
          <a:p>
            <a:pPr>
              <a:buFontTx/>
              <a:buBlip>
                <a:blip r:embed="rId3"/>
              </a:buBlip>
              <a:tabLst>
                <a:tab pos="-2114550" algn="l"/>
                <a:tab pos="-1771650" algn="l"/>
                <a:tab pos="-514350" algn="l"/>
              </a:tabLst>
            </a:pPr>
            <a:r>
              <a:rPr lang="en-US" sz="2000" b="1" dirty="0">
                <a:solidFill>
                  <a:schemeClr val="bg1"/>
                </a:solidFill>
                <a:latin typeface="+mn-lt"/>
              </a:rPr>
              <a:t>  Was it calibrated?</a:t>
            </a:r>
          </a:p>
          <a:p>
            <a:pPr>
              <a:buFontTx/>
              <a:buBlip>
                <a:blip r:embed="rId3"/>
              </a:buBlip>
              <a:tabLst>
                <a:tab pos="-2114550" algn="l"/>
                <a:tab pos="-1771650" algn="l"/>
                <a:tab pos="-514350" algn="l"/>
              </a:tabLst>
            </a:pPr>
            <a:endParaRPr lang="en-US" sz="2000" b="1" dirty="0">
              <a:solidFill>
                <a:schemeClr val="bg1"/>
              </a:solidFill>
              <a:latin typeface="+mn-lt"/>
            </a:endParaRPr>
          </a:p>
          <a:p>
            <a:pPr>
              <a:buFontTx/>
              <a:buBlip>
                <a:blip r:embed="rId3"/>
              </a:buBlip>
              <a:tabLst>
                <a:tab pos="-2114550" algn="l"/>
                <a:tab pos="-1771650" algn="l"/>
                <a:tab pos="-514350" algn="l"/>
              </a:tabLst>
            </a:pPr>
            <a:r>
              <a:rPr lang="en-US" sz="2000" b="1" dirty="0">
                <a:solidFill>
                  <a:schemeClr val="bg1"/>
                </a:solidFill>
                <a:latin typeface="+mn-lt"/>
              </a:rPr>
              <a:t>  Are there records?</a:t>
            </a:r>
          </a:p>
          <a:p>
            <a:pPr>
              <a:buFontTx/>
              <a:buBlip>
                <a:blip r:embed="rId3"/>
              </a:buBlip>
              <a:tabLst>
                <a:tab pos="-2114550" algn="l"/>
                <a:tab pos="-1771650" algn="l"/>
                <a:tab pos="-514350" algn="l"/>
              </a:tabLst>
            </a:pPr>
            <a:endParaRPr lang="en-US" sz="2000" b="1" dirty="0">
              <a:solidFill>
                <a:schemeClr val="bg1"/>
              </a:solidFill>
              <a:latin typeface="+mn-lt"/>
            </a:endParaRPr>
          </a:p>
          <a:p>
            <a:pPr>
              <a:buFontTx/>
              <a:buBlip>
                <a:blip r:embed="rId3"/>
              </a:buBlip>
              <a:tabLst>
                <a:tab pos="-2114550" algn="l"/>
                <a:tab pos="-1771650" algn="l"/>
                <a:tab pos="-514350" algn="l"/>
              </a:tabLst>
            </a:pPr>
            <a:r>
              <a:rPr lang="en-US" sz="2000" b="1" dirty="0">
                <a:solidFill>
                  <a:schemeClr val="bg1"/>
                </a:solidFill>
                <a:latin typeface="+mn-lt"/>
              </a:rPr>
              <a:t>  What is reported?</a:t>
            </a:r>
          </a:p>
          <a:p>
            <a:pPr>
              <a:buFontTx/>
              <a:buBlip>
                <a:blip r:embed="rId3"/>
              </a:buBlip>
              <a:tabLst>
                <a:tab pos="-2114550" algn="l"/>
                <a:tab pos="-1771650" algn="l"/>
                <a:tab pos="-514350" algn="l"/>
              </a:tabLst>
            </a:pPr>
            <a:endParaRPr lang="en-US" sz="2000" b="1" dirty="0">
              <a:solidFill>
                <a:schemeClr val="bg1"/>
              </a:solidFill>
              <a:latin typeface="+mn-lt"/>
            </a:endParaRPr>
          </a:p>
          <a:p>
            <a:pPr>
              <a:buFontTx/>
              <a:buBlip>
                <a:blip r:embed="rId3"/>
              </a:buBlip>
              <a:tabLst>
                <a:tab pos="-2114550" algn="l"/>
                <a:tab pos="-1771650" algn="l"/>
                <a:tab pos="-514350" algn="l"/>
              </a:tabLst>
            </a:pPr>
            <a:r>
              <a:rPr lang="en-US" sz="2000" b="1" dirty="0">
                <a:solidFill>
                  <a:schemeClr val="bg1"/>
                </a:solidFill>
                <a:latin typeface="+mn-lt"/>
              </a:rPr>
              <a:t>  The reported it fulfills the norms?</a:t>
            </a:r>
            <a:endParaRPr lang="bg-BG" sz="2000" dirty="0">
              <a:solidFill>
                <a:schemeClr val="bg1"/>
              </a:solidFill>
              <a:latin typeface="+mn-lt"/>
            </a:endParaRPr>
          </a:p>
        </p:txBody>
      </p:sp>
      <p:pic>
        <p:nvPicPr>
          <p:cNvPr id="45076" name="Picture 20"/>
          <p:cNvPicPr>
            <a:picLocks noChangeAspect="1" noChangeArrowheads="1"/>
          </p:cNvPicPr>
          <p:nvPr/>
        </p:nvPicPr>
        <p:blipFill>
          <a:blip r:embed="rId4" cstate="print"/>
          <a:srcRect/>
          <a:stretch>
            <a:fillRect/>
          </a:stretch>
        </p:blipFill>
        <p:spPr bwMode="auto">
          <a:xfrm>
            <a:off x="6705600" y="1676400"/>
            <a:ext cx="1752599" cy="2919731"/>
          </a:xfrm>
          <a:prstGeom prst="rect">
            <a:avLst/>
          </a:prstGeom>
          <a:noFill/>
          <a:ln w="9525">
            <a:noFill/>
            <a:miter lim="800000"/>
            <a:headEnd/>
            <a:tailEnd/>
          </a:ln>
          <a:effectLst/>
        </p:spPr>
      </p:pic>
      <p:pic>
        <p:nvPicPr>
          <p:cNvPr id="45078" name="Picture 22" descr="Employee Engagement - Which direction will you take?"/>
          <p:cNvPicPr>
            <a:picLocks noChangeAspect="1" noChangeArrowheads="1"/>
          </p:cNvPicPr>
          <p:nvPr/>
        </p:nvPicPr>
        <p:blipFill>
          <a:blip r:embed="rId5" cstate="print"/>
          <a:srcRect/>
          <a:stretch>
            <a:fillRect/>
          </a:stretch>
        </p:blipFill>
        <p:spPr bwMode="auto">
          <a:xfrm>
            <a:off x="1600200" y="5029200"/>
            <a:ext cx="1828800" cy="1647265"/>
          </a:xfrm>
          <a:prstGeom prst="rect">
            <a:avLst/>
          </a:prstGeom>
          <a:noFill/>
        </p:spPr>
      </p:pic>
      <p:sp>
        <p:nvSpPr>
          <p:cNvPr id="6" name="Правоъгълник 5"/>
          <p:cNvSpPr/>
          <p:nvPr/>
        </p:nvSpPr>
        <p:spPr>
          <a:xfrm>
            <a:off x="0" y="0"/>
            <a:ext cx="9144000" cy="1077218"/>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4.6</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b="1" dirty="0">
                <a:solidFill>
                  <a:srgbClr val="FFFF00"/>
                </a:solidFill>
                <a:effectLst>
                  <a:outerShdw blurRad="38100" dist="38100" dir="2700000" algn="tl">
                    <a:srgbClr val="000000">
                      <a:alpha val="43137"/>
                    </a:srgbClr>
                  </a:outerShdw>
                </a:effectLst>
                <a:latin typeface="Arial Black" pitchFamily="34" charset="0"/>
              </a:rPr>
              <a:t>Surveillance and collecting of objective evidences during the audit</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21" name="Picture 17"/>
          <p:cNvPicPr>
            <a:picLocks noChangeAspect="1" noChangeArrowheads="1"/>
          </p:cNvPicPr>
          <p:nvPr/>
        </p:nvPicPr>
        <p:blipFill>
          <a:blip r:embed="rId3" cstate="print"/>
          <a:srcRect/>
          <a:stretch>
            <a:fillRect/>
          </a:stretch>
        </p:blipFill>
        <p:spPr bwMode="auto">
          <a:xfrm>
            <a:off x="1066800" y="3886200"/>
            <a:ext cx="2932628" cy="2514600"/>
          </a:xfrm>
          <a:prstGeom prst="rect">
            <a:avLst/>
          </a:prstGeom>
          <a:noFill/>
          <a:ln w="9525">
            <a:noFill/>
            <a:miter lim="800000"/>
            <a:headEnd/>
            <a:tailEnd/>
          </a:ln>
          <a:effectLst/>
        </p:spPr>
      </p:pic>
      <p:sp>
        <p:nvSpPr>
          <p:cNvPr id="47123" name="Rectangle 19"/>
          <p:cNvSpPr>
            <a:spLocks noChangeArrowheads="1"/>
          </p:cNvSpPr>
          <p:nvPr/>
        </p:nvSpPr>
        <p:spPr bwMode="auto">
          <a:xfrm>
            <a:off x="0" y="1786354"/>
            <a:ext cx="7391400" cy="1631216"/>
          </a:xfrm>
          <a:prstGeom prst="rect">
            <a:avLst/>
          </a:prstGeom>
          <a:noFill/>
          <a:ln w="9525">
            <a:noFill/>
            <a:miter lim="800000"/>
            <a:headEnd/>
            <a:tailEnd/>
          </a:ln>
          <a:effectLst/>
        </p:spPr>
        <p:txBody>
          <a:bodyPr anchor="ctr">
            <a:spAutoFit/>
          </a:bodyPr>
          <a:lstStyle/>
          <a:p>
            <a:pPr>
              <a:buFontTx/>
              <a:buBlip>
                <a:blip r:embed="rId4"/>
              </a:buBlip>
              <a:tabLst>
                <a:tab pos="-2114550" algn="l"/>
                <a:tab pos="-1771650" algn="l"/>
                <a:tab pos="-514350" algn="l"/>
              </a:tabLst>
            </a:pPr>
            <a:r>
              <a:rPr lang="en-US" sz="2000" b="1" dirty="0">
                <a:solidFill>
                  <a:schemeClr val="bg1"/>
                </a:solidFill>
                <a:latin typeface="+mn-lt"/>
              </a:rPr>
              <a:t>  Identification?</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Status reflective results of the measurements?</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Place and conditions of storage?</a:t>
            </a:r>
            <a:endParaRPr lang="bg-BG" sz="2400" b="1" dirty="0">
              <a:solidFill>
                <a:schemeClr val="bg1"/>
              </a:solidFill>
              <a:latin typeface="+mn-lt"/>
            </a:endParaRPr>
          </a:p>
        </p:txBody>
      </p:sp>
      <p:pic>
        <p:nvPicPr>
          <p:cNvPr id="47124" name="Picture 20" descr="fraud_250x251"/>
          <p:cNvPicPr>
            <a:picLocks noChangeAspect="1" noChangeArrowheads="1"/>
          </p:cNvPicPr>
          <p:nvPr/>
        </p:nvPicPr>
        <p:blipFill>
          <a:blip r:embed="rId5" cstate="print"/>
          <a:srcRect/>
          <a:stretch>
            <a:fillRect/>
          </a:stretch>
        </p:blipFill>
        <p:spPr bwMode="auto">
          <a:xfrm>
            <a:off x="6400800" y="1676400"/>
            <a:ext cx="2133600" cy="2144110"/>
          </a:xfrm>
          <a:prstGeom prst="rect">
            <a:avLst/>
          </a:prstGeom>
          <a:noFill/>
        </p:spPr>
      </p:pic>
      <p:sp>
        <p:nvSpPr>
          <p:cNvPr id="6" name="Правоъгълник 5"/>
          <p:cNvSpPr/>
          <p:nvPr/>
        </p:nvSpPr>
        <p:spPr>
          <a:xfrm>
            <a:off x="0" y="0"/>
            <a:ext cx="9144000" cy="1077218"/>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4.6</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b="1" dirty="0">
                <a:solidFill>
                  <a:srgbClr val="FFFF00"/>
                </a:solidFill>
                <a:effectLst>
                  <a:outerShdw blurRad="38100" dist="38100" dir="2700000" algn="tl">
                    <a:srgbClr val="000000">
                      <a:alpha val="43137"/>
                    </a:srgbClr>
                  </a:outerShdw>
                </a:effectLst>
                <a:latin typeface="Arial Black" pitchFamily="34" charset="0"/>
              </a:rPr>
              <a:t>Surveillance and collecting of objective evidences during the audit</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66" name="Picture 14"/>
          <p:cNvPicPr>
            <a:picLocks noChangeAspect="1" noChangeArrowheads="1"/>
          </p:cNvPicPr>
          <p:nvPr/>
        </p:nvPicPr>
        <p:blipFill>
          <a:blip r:embed="rId3" cstate="print"/>
          <a:srcRect/>
          <a:stretch>
            <a:fillRect/>
          </a:stretch>
        </p:blipFill>
        <p:spPr bwMode="auto">
          <a:xfrm>
            <a:off x="5486400" y="1676400"/>
            <a:ext cx="3508574" cy="2330450"/>
          </a:xfrm>
          <a:prstGeom prst="rect">
            <a:avLst/>
          </a:prstGeom>
          <a:noFill/>
          <a:ln w="9525">
            <a:noFill/>
            <a:miter lim="800000"/>
            <a:headEnd/>
            <a:tailEnd/>
          </a:ln>
          <a:effectLst/>
        </p:spPr>
      </p:pic>
      <p:sp>
        <p:nvSpPr>
          <p:cNvPr id="49168" name="Rectangle 16"/>
          <p:cNvSpPr>
            <a:spLocks noChangeArrowheads="1"/>
          </p:cNvSpPr>
          <p:nvPr/>
        </p:nvSpPr>
        <p:spPr bwMode="auto">
          <a:xfrm>
            <a:off x="0" y="1405355"/>
            <a:ext cx="7162800" cy="3477875"/>
          </a:xfrm>
          <a:prstGeom prst="rect">
            <a:avLst/>
          </a:prstGeom>
          <a:noFill/>
          <a:ln w="9525">
            <a:noFill/>
            <a:miter lim="800000"/>
            <a:headEnd/>
            <a:tailEnd/>
          </a:ln>
          <a:effectLst/>
        </p:spPr>
        <p:txBody>
          <a:bodyPr anchor="ctr">
            <a:spAutoFit/>
          </a:bodyPr>
          <a:lstStyle/>
          <a:p>
            <a:pPr>
              <a:buFontTx/>
              <a:buBlip>
                <a:blip r:embed="rId4"/>
              </a:buBlip>
              <a:tabLst>
                <a:tab pos="-2114550" algn="l"/>
                <a:tab pos="-1771650" algn="l"/>
                <a:tab pos="-514350" algn="l"/>
              </a:tabLst>
            </a:pPr>
            <a:r>
              <a:rPr lang="en-US" sz="2000" b="1" dirty="0">
                <a:solidFill>
                  <a:schemeClr val="bg1"/>
                </a:solidFill>
                <a:latin typeface="+mn-lt"/>
              </a:rPr>
              <a:t>  Select a process / provision of standard;</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Follow it;</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Choose appropriate records;</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Do they perform all activities?</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Do they perform procedures or plans?</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Is it the control effective?</a:t>
            </a:r>
            <a:endParaRPr lang="bg-BG" sz="2000" b="1" dirty="0">
              <a:solidFill>
                <a:schemeClr val="bg1"/>
              </a:solidFill>
              <a:latin typeface="+mn-lt"/>
            </a:endParaRPr>
          </a:p>
        </p:txBody>
      </p:sp>
      <p:pic>
        <p:nvPicPr>
          <p:cNvPr id="49169" name="Picture 17" descr="bank-auditor-certification-200X200"/>
          <p:cNvPicPr>
            <a:picLocks noChangeAspect="1" noChangeArrowheads="1"/>
          </p:cNvPicPr>
          <p:nvPr/>
        </p:nvPicPr>
        <p:blipFill>
          <a:blip r:embed="rId5" cstate="print"/>
          <a:srcRect/>
          <a:stretch>
            <a:fillRect/>
          </a:stretch>
        </p:blipFill>
        <p:spPr bwMode="auto">
          <a:xfrm>
            <a:off x="3657600" y="4495800"/>
            <a:ext cx="2133600" cy="2133600"/>
          </a:xfrm>
          <a:prstGeom prst="rect">
            <a:avLst/>
          </a:prstGeom>
          <a:noFill/>
        </p:spPr>
      </p:pic>
      <p:sp>
        <p:nvSpPr>
          <p:cNvPr id="6" name="Правоъгълник 5"/>
          <p:cNvSpPr/>
          <p:nvPr/>
        </p:nvSpPr>
        <p:spPr>
          <a:xfrm>
            <a:off x="0" y="0"/>
            <a:ext cx="9144000" cy="1077218"/>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4.6</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b="1" dirty="0">
                <a:solidFill>
                  <a:srgbClr val="FFFF00"/>
                </a:solidFill>
                <a:effectLst>
                  <a:outerShdw blurRad="38100" dist="38100" dir="2700000" algn="tl">
                    <a:srgbClr val="000000">
                      <a:alpha val="43137"/>
                    </a:srgbClr>
                  </a:outerShdw>
                </a:effectLst>
                <a:latin typeface="Arial Black" pitchFamily="34" charset="0"/>
              </a:rPr>
              <a:t>Surveillance and collecting of objective evidences during the audit</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23" name="Picture 15" descr="MC900435997[1]"/>
          <p:cNvPicPr>
            <a:picLocks noChangeAspect="1" noChangeArrowheads="1"/>
          </p:cNvPicPr>
          <p:nvPr/>
        </p:nvPicPr>
        <p:blipFill>
          <a:blip r:embed="rId3" cstate="print"/>
          <a:srcRect/>
          <a:stretch>
            <a:fillRect/>
          </a:stretch>
        </p:blipFill>
        <p:spPr bwMode="auto">
          <a:xfrm>
            <a:off x="5867400" y="2133600"/>
            <a:ext cx="2444771" cy="2256131"/>
          </a:xfrm>
          <a:prstGeom prst="rect">
            <a:avLst/>
          </a:prstGeom>
          <a:noFill/>
        </p:spPr>
      </p:pic>
      <p:pic>
        <p:nvPicPr>
          <p:cNvPr id="43024" name="Picture 16" descr="MC900435999[1]"/>
          <p:cNvPicPr>
            <a:picLocks noChangeAspect="1" noChangeArrowheads="1"/>
          </p:cNvPicPr>
          <p:nvPr/>
        </p:nvPicPr>
        <p:blipFill>
          <a:blip r:embed="rId4" cstate="print"/>
          <a:srcRect/>
          <a:stretch>
            <a:fillRect/>
          </a:stretch>
        </p:blipFill>
        <p:spPr bwMode="auto">
          <a:xfrm>
            <a:off x="685800" y="2133600"/>
            <a:ext cx="2286000" cy="2236470"/>
          </a:xfrm>
          <a:prstGeom prst="rect">
            <a:avLst/>
          </a:prstGeom>
          <a:noFill/>
        </p:spPr>
      </p:pic>
      <p:sp>
        <p:nvSpPr>
          <p:cNvPr id="43026" name="AutoShape 18"/>
          <p:cNvSpPr>
            <a:spLocks noChangeArrowheads="1"/>
          </p:cNvSpPr>
          <p:nvPr/>
        </p:nvSpPr>
        <p:spPr bwMode="auto">
          <a:xfrm>
            <a:off x="2514600" y="2895600"/>
            <a:ext cx="2438400" cy="1676400"/>
          </a:xfrm>
          <a:prstGeom prst="flowChartProcess">
            <a:avLst/>
          </a:prstGeom>
          <a:noFill/>
          <a:ln w="9525">
            <a:noFill/>
            <a:miter lim="800000"/>
            <a:headEnd/>
            <a:tailEnd/>
          </a:ln>
          <a:effectLst/>
        </p:spPr>
        <p:txBody>
          <a:bodyPr wrap="none" anchor="ctr"/>
          <a:lstStyle/>
          <a:p>
            <a:pPr algn="ctr"/>
            <a:endParaRPr lang="bg-BG" dirty="0">
              <a:solidFill>
                <a:srgbClr val="000099"/>
              </a:solidFill>
              <a:effectLst>
                <a:outerShdw blurRad="38100" dist="38100" dir="2700000" algn="tl">
                  <a:srgbClr val="000000"/>
                </a:outerShdw>
              </a:effectLst>
              <a:latin typeface="Times New Roman" pitchFamily="18" charset="0"/>
            </a:endParaRPr>
          </a:p>
          <a:p>
            <a:pPr algn="ctr"/>
            <a:endParaRPr lang="bg-BG" dirty="0">
              <a:solidFill>
                <a:srgbClr val="000099"/>
              </a:solidFill>
              <a:effectLst>
                <a:outerShdw blurRad="38100" dist="38100" dir="2700000" algn="tl">
                  <a:srgbClr val="000000"/>
                </a:outerShdw>
              </a:effectLst>
              <a:latin typeface="Times New Roman" pitchFamily="18" charset="0"/>
            </a:endParaRPr>
          </a:p>
          <a:p>
            <a:pPr algn="ctr"/>
            <a:endParaRPr lang="bg-BG" dirty="0">
              <a:solidFill>
                <a:srgbClr val="000099"/>
              </a:solidFill>
              <a:effectLst>
                <a:outerShdw blurRad="38100" dist="38100" dir="2700000" algn="tl">
                  <a:srgbClr val="000000"/>
                </a:outerShdw>
              </a:effectLst>
              <a:latin typeface="Times New Roman" pitchFamily="18" charset="0"/>
            </a:endParaRPr>
          </a:p>
          <a:p>
            <a:pPr algn="ctr"/>
            <a:endParaRPr lang="bg-BG" dirty="0">
              <a:solidFill>
                <a:srgbClr val="CC0000"/>
              </a:solidFill>
              <a:effectLst>
                <a:outerShdw blurRad="38100" dist="38100" dir="2700000" algn="tl">
                  <a:srgbClr val="000000"/>
                </a:outerShdw>
              </a:effectLst>
              <a:latin typeface="Times New Roman" pitchFamily="18" charset="0"/>
            </a:endParaRPr>
          </a:p>
        </p:txBody>
      </p:sp>
      <p:sp>
        <p:nvSpPr>
          <p:cNvPr id="43027" name="AutoShape 19"/>
          <p:cNvSpPr>
            <a:spLocks noChangeArrowheads="1"/>
          </p:cNvSpPr>
          <p:nvPr/>
        </p:nvSpPr>
        <p:spPr bwMode="auto">
          <a:xfrm>
            <a:off x="3733800" y="1143000"/>
            <a:ext cx="1524000" cy="381000"/>
          </a:xfrm>
          <a:prstGeom prst="flowChartProcess">
            <a:avLst/>
          </a:prstGeom>
          <a:noFill/>
          <a:ln w="9525">
            <a:noFill/>
            <a:miter lim="800000"/>
            <a:headEnd/>
            <a:tailEnd/>
          </a:ln>
          <a:effectLst/>
        </p:spPr>
        <p:txBody>
          <a:bodyPr wrap="none" anchor="ctr"/>
          <a:lstStyle/>
          <a:p>
            <a:pPr algn="ctr"/>
            <a:r>
              <a:rPr lang="en-GB" sz="2400" b="1" dirty="0">
                <a:solidFill>
                  <a:schemeClr val="bg1"/>
                </a:solidFill>
                <a:latin typeface="+mn-lt"/>
              </a:rPr>
              <a:t>Contacts during the audit</a:t>
            </a:r>
            <a:endParaRPr lang="bg-BG" sz="2400" b="1" dirty="0">
              <a:solidFill>
                <a:schemeClr val="bg1"/>
              </a:solidFill>
              <a:latin typeface="+mn-lt"/>
            </a:endParaRPr>
          </a:p>
        </p:txBody>
      </p:sp>
      <p:pic>
        <p:nvPicPr>
          <p:cNvPr id="43028" name="Picture 20"/>
          <p:cNvPicPr>
            <a:picLocks noChangeAspect="1" noChangeArrowheads="1"/>
          </p:cNvPicPr>
          <p:nvPr/>
        </p:nvPicPr>
        <p:blipFill>
          <a:blip r:embed="rId5" cstate="print"/>
          <a:srcRect/>
          <a:stretch>
            <a:fillRect/>
          </a:stretch>
        </p:blipFill>
        <p:spPr bwMode="auto">
          <a:xfrm>
            <a:off x="3124200" y="4388643"/>
            <a:ext cx="2590800" cy="2469357"/>
          </a:xfrm>
          <a:prstGeom prst="rect">
            <a:avLst/>
          </a:prstGeom>
          <a:noFill/>
          <a:ln w="9525">
            <a:noFill/>
            <a:miter lim="800000"/>
            <a:headEnd/>
            <a:tailEnd/>
          </a:ln>
          <a:effectLst/>
        </p:spPr>
      </p:pic>
      <p:sp>
        <p:nvSpPr>
          <p:cNvPr id="43031" name="Arc 23"/>
          <p:cNvSpPr>
            <a:spLocks/>
          </p:cNvSpPr>
          <p:nvPr/>
        </p:nvSpPr>
        <p:spPr bwMode="auto">
          <a:xfrm flipH="1" flipV="1">
            <a:off x="2286000" y="3816350"/>
            <a:ext cx="990600" cy="1365250"/>
          </a:xfrm>
          <a:custGeom>
            <a:avLst/>
            <a:gdLst>
              <a:gd name="G0" fmla="+- 0 0 0"/>
              <a:gd name="G1" fmla="+- 21548 0 0"/>
              <a:gd name="G2" fmla="+- 21600 0 0"/>
              <a:gd name="T0" fmla="*/ 1497 w 21600"/>
              <a:gd name="T1" fmla="*/ 0 h 21548"/>
              <a:gd name="T2" fmla="*/ 21600 w 21600"/>
              <a:gd name="T3" fmla="*/ 21548 h 21548"/>
              <a:gd name="T4" fmla="*/ 0 w 21600"/>
              <a:gd name="T5" fmla="*/ 21548 h 21548"/>
            </a:gdLst>
            <a:ahLst/>
            <a:cxnLst>
              <a:cxn ang="0">
                <a:pos x="T0" y="T1"/>
              </a:cxn>
              <a:cxn ang="0">
                <a:pos x="T2" y="T3"/>
              </a:cxn>
              <a:cxn ang="0">
                <a:pos x="T4" y="T5"/>
              </a:cxn>
            </a:cxnLst>
            <a:rect l="0" t="0" r="r" b="b"/>
            <a:pathLst>
              <a:path w="21600" h="21548" fill="none" extrusionOk="0">
                <a:moveTo>
                  <a:pt x="1497" y="-1"/>
                </a:moveTo>
                <a:cubicBezTo>
                  <a:pt x="12818" y="786"/>
                  <a:pt x="21600" y="10199"/>
                  <a:pt x="21600" y="21548"/>
                </a:cubicBezTo>
              </a:path>
              <a:path w="21600" h="21548" stroke="0" extrusionOk="0">
                <a:moveTo>
                  <a:pt x="1497" y="-1"/>
                </a:moveTo>
                <a:cubicBezTo>
                  <a:pt x="12818" y="786"/>
                  <a:pt x="21600" y="10199"/>
                  <a:pt x="21600" y="21548"/>
                </a:cubicBezTo>
                <a:lnTo>
                  <a:pt x="0" y="21548"/>
                </a:lnTo>
                <a:close/>
              </a:path>
            </a:pathLst>
          </a:custGeom>
          <a:noFill/>
          <a:ln w="31750">
            <a:solidFill>
              <a:schemeClr val="tx1"/>
            </a:solidFill>
            <a:round/>
            <a:headEnd/>
            <a:tailEnd/>
          </a:ln>
          <a:effectLst/>
        </p:spPr>
        <p:txBody>
          <a:bodyPr wrap="none" anchor="ctr"/>
          <a:lstStyle/>
          <a:p>
            <a:endParaRPr lang="bg-BG" dirty="0"/>
          </a:p>
        </p:txBody>
      </p:sp>
      <p:sp>
        <p:nvSpPr>
          <p:cNvPr id="43032" name="Arc 24"/>
          <p:cNvSpPr>
            <a:spLocks/>
          </p:cNvSpPr>
          <p:nvPr/>
        </p:nvSpPr>
        <p:spPr bwMode="auto">
          <a:xfrm flipV="1">
            <a:off x="4114800" y="3814763"/>
            <a:ext cx="1066800" cy="1366837"/>
          </a:xfrm>
          <a:custGeom>
            <a:avLst/>
            <a:gdLst>
              <a:gd name="G0" fmla="+- 0 0 0"/>
              <a:gd name="G1" fmla="+- 21248 0 0"/>
              <a:gd name="G2" fmla="+- 21600 0 0"/>
              <a:gd name="T0" fmla="*/ 3881 w 21600"/>
              <a:gd name="T1" fmla="*/ 0 h 21248"/>
              <a:gd name="T2" fmla="*/ 21600 w 21600"/>
              <a:gd name="T3" fmla="*/ 21248 h 21248"/>
              <a:gd name="T4" fmla="*/ 0 w 21600"/>
              <a:gd name="T5" fmla="*/ 21248 h 21248"/>
            </a:gdLst>
            <a:ahLst/>
            <a:cxnLst>
              <a:cxn ang="0">
                <a:pos x="T0" y="T1"/>
              </a:cxn>
              <a:cxn ang="0">
                <a:pos x="T2" y="T3"/>
              </a:cxn>
              <a:cxn ang="0">
                <a:pos x="T4" y="T5"/>
              </a:cxn>
            </a:cxnLst>
            <a:rect l="0" t="0" r="r" b="b"/>
            <a:pathLst>
              <a:path w="21600" h="21248" fill="none" extrusionOk="0">
                <a:moveTo>
                  <a:pt x="3881" y="-1"/>
                </a:moveTo>
                <a:cubicBezTo>
                  <a:pt x="14143" y="1874"/>
                  <a:pt x="21600" y="10815"/>
                  <a:pt x="21600" y="21248"/>
                </a:cubicBezTo>
              </a:path>
              <a:path w="21600" h="21248" stroke="0" extrusionOk="0">
                <a:moveTo>
                  <a:pt x="3881" y="-1"/>
                </a:moveTo>
                <a:cubicBezTo>
                  <a:pt x="14143" y="1874"/>
                  <a:pt x="21600" y="10815"/>
                  <a:pt x="21600" y="21248"/>
                </a:cubicBezTo>
                <a:lnTo>
                  <a:pt x="0" y="21248"/>
                </a:lnTo>
                <a:close/>
              </a:path>
            </a:pathLst>
          </a:custGeom>
          <a:noFill/>
          <a:ln w="31750">
            <a:solidFill>
              <a:schemeClr val="tx1"/>
            </a:solidFill>
            <a:round/>
            <a:headEnd/>
            <a:tailEnd/>
          </a:ln>
          <a:effectLst/>
        </p:spPr>
        <p:txBody>
          <a:bodyPr wrap="none" anchor="ctr"/>
          <a:lstStyle/>
          <a:p>
            <a:endParaRPr lang="bg-BG" dirty="0"/>
          </a:p>
        </p:txBody>
      </p:sp>
      <p:sp>
        <p:nvSpPr>
          <p:cNvPr id="43033" name="Rectangle 25"/>
          <p:cNvSpPr>
            <a:spLocks noChangeArrowheads="1"/>
          </p:cNvSpPr>
          <p:nvPr/>
        </p:nvSpPr>
        <p:spPr bwMode="auto">
          <a:xfrm>
            <a:off x="3124200" y="2438400"/>
            <a:ext cx="2590800" cy="1631216"/>
          </a:xfrm>
          <a:prstGeom prst="rect">
            <a:avLst/>
          </a:prstGeom>
          <a:noFill/>
          <a:ln w="9525">
            <a:noFill/>
            <a:miter lim="800000"/>
            <a:headEnd/>
            <a:tailEnd/>
          </a:ln>
          <a:effectLst/>
        </p:spPr>
        <p:txBody>
          <a:bodyPr wrap="square">
            <a:spAutoFit/>
          </a:bodyPr>
          <a:lstStyle/>
          <a:p>
            <a:pPr algn="ctr"/>
            <a:r>
              <a:rPr lang="en-GB" sz="2000" dirty="0">
                <a:solidFill>
                  <a:srgbClr val="000099"/>
                </a:solidFill>
                <a:effectLst>
                  <a:outerShdw blurRad="38100" dist="38100" dir="2700000" algn="tl">
                    <a:srgbClr val="000000"/>
                  </a:outerShdw>
                </a:effectLst>
                <a:latin typeface="+mn-lt"/>
              </a:rPr>
              <a:t>Physical</a:t>
            </a:r>
          </a:p>
          <a:p>
            <a:pPr algn="ctr"/>
            <a:endParaRPr lang="bg-BG" sz="2000" dirty="0">
              <a:solidFill>
                <a:srgbClr val="000099"/>
              </a:solidFill>
              <a:effectLst>
                <a:outerShdw blurRad="38100" dist="38100" dir="2700000" algn="tl">
                  <a:srgbClr val="000000"/>
                </a:outerShdw>
              </a:effectLst>
              <a:latin typeface="+mn-lt"/>
            </a:endParaRPr>
          </a:p>
          <a:p>
            <a:pPr algn="ctr"/>
            <a:r>
              <a:rPr lang="en-GB" sz="2000" dirty="0">
                <a:solidFill>
                  <a:srgbClr val="FFC000"/>
                </a:solidFill>
                <a:effectLst>
                  <a:outerShdw blurRad="38100" dist="38100" dir="2700000" algn="tl">
                    <a:srgbClr val="000000"/>
                  </a:outerShdw>
                </a:effectLst>
                <a:latin typeface="+mn-lt"/>
              </a:rPr>
              <a:t>Intellectual</a:t>
            </a:r>
          </a:p>
          <a:p>
            <a:pPr algn="ctr"/>
            <a:endParaRPr lang="bg-BG" sz="2000" dirty="0">
              <a:solidFill>
                <a:srgbClr val="FFFFFF"/>
              </a:solidFill>
              <a:effectLst>
                <a:outerShdw blurRad="38100" dist="38100" dir="2700000" algn="tl">
                  <a:srgbClr val="000000"/>
                </a:outerShdw>
              </a:effectLst>
              <a:latin typeface="+mn-lt"/>
            </a:endParaRPr>
          </a:p>
          <a:p>
            <a:pPr algn="ctr"/>
            <a:r>
              <a:rPr lang="en-GB" sz="2000" dirty="0">
                <a:solidFill>
                  <a:srgbClr val="CC0000"/>
                </a:solidFill>
                <a:effectLst>
                  <a:outerShdw blurRad="38100" dist="38100" dir="2700000" algn="tl">
                    <a:srgbClr val="000000"/>
                  </a:outerShdw>
                </a:effectLst>
                <a:latin typeface="+mn-lt"/>
              </a:rPr>
              <a:t>Psychological</a:t>
            </a:r>
            <a:endParaRPr lang="bg-BG" sz="2000" dirty="0">
              <a:solidFill>
                <a:srgbClr val="CC0000"/>
              </a:solidFill>
              <a:effectLst>
                <a:outerShdw blurRad="38100" dist="38100" dir="2700000" algn="tl">
                  <a:srgbClr val="000000"/>
                </a:outerShdw>
              </a:effectLst>
              <a:latin typeface="+mn-lt"/>
            </a:endParaRPr>
          </a:p>
        </p:txBody>
      </p:sp>
      <p:sp>
        <p:nvSpPr>
          <p:cNvPr id="10" name="Правоъгълник 9"/>
          <p:cNvSpPr/>
          <p:nvPr/>
        </p:nvSpPr>
        <p:spPr>
          <a:xfrm>
            <a:off x="152400" y="152400"/>
            <a:ext cx="89916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2.</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GB"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Audit approaches</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2" name="Picture 12"/>
          <p:cNvPicPr>
            <a:picLocks noChangeAspect="1" noChangeArrowheads="1"/>
          </p:cNvPicPr>
          <p:nvPr/>
        </p:nvPicPr>
        <p:blipFill>
          <a:blip r:embed="rId3" cstate="print"/>
          <a:srcRect/>
          <a:stretch>
            <a:fillRect/>
          </a:stretch>
        </p:blipFill>
        <p:spPr bwMode="auto">
          <a:xfrm>
            <a:off x="6781800" y="1981200"/>
            <a:ext cx="2209800" cy="2923840"/>
          </a:xfrm>
          <a:prstGeom prst="rect">
            <a:avLst/>
          </a:prstGeom>
          <a:noFill/>
          <a:ln w="9525">
            <a:noFill/>
            <a:miter lim="800000"/>
            <a:headEnd/>
            <a:tailEnd/>
          </a:ln>
          <a:effectLst/>
        </p:spPr>
      </p:pic>
      <p:sp>
        <p:nvSpPr>
          <p:cNvPr id="51214" name="Rectangle 14"/>
          <p:cNvSpPr>
            <a:spLocks noChangeArrowheads="1"/>
          </p:cNvSpPr>
          <p:nvPr/>
        </p:nvSpPr>
        <p:spPr bwMode="auto">
          <a:xfrm>
            <a:off x="0" y="1066800"/>
            <a:ext cx="9144000" cy="1200329"/>
          </a:xfrm>
          <a:prstGeom prst="rect">
            <a:avLst/>
          </a:prstGeom>
          <a:noFill/>
          <a:ln w="9525">
            <a:noFill/>
            <a:miter lim="800000"/>
            <a:headEnd/>
            <a:tailEnd/>
          </a:ln>
          <a:effectLst/>
        </p:spPr>
        <p:txBody>
          <a:bodyPr wrap="square" anchor="ctr">
            <a:spAutoFit/>
          </a:bodyPr>
          <a:lstStyle/>
          <a:p>
            <a:pPr>
              <a:tabLst>
                <a:tab pos="-2114550" algn="l"/>
                <a:tab pos="-1771650" algn="l"/>
                <a:tab pos="-514350" algn="l"/>
              </a:tabLst>
            </a:pPr>
            <a:r>
              <a:rPr lang="en-US" sz="2400" b="1" dirty="0">
                <a:solidFill>
                  <a:schemeClr val="bg1"/>
                </a:solidFill>
                <a:latin typeface="+mn-lt"/>
              </a:rPr>
              <a:t>Identification and management of the processes, their sequence and interaction is crucial for the efficient management of the auditing</a:t>
            </a:r>
            <a:r>
              <a:rPr lang="bg-BG" sz="2400" b="1" dirty="0">
                <a:solidFill>
                  <a:schemeClr val="bg1"/>
                </a:solidFill>
                <a:latin typeface="+mn-lt"/>
              </a:rPr>
              <a:t>!</a:t>
            </a:r>
          </a:p>
        </p:txBody>
      </p:sp>
      <p:pic>
        <p:nvPicPr>
          <p:cNvPr id="51215" name="Picture 15"/>
          <p:cNvPicPr>
            <a:picLocks noChangeAspect="1" noChangeArrowheads="1"/>
          </p:cNvPicPr>
          <p:nvPr/>
        </p:nvPicPr>
        <p:blipFill>
          <a:blip r:embed="rId4" cstate="print"/>
          <a:srcRect/>
          <a:stretch>
            <a:fillRect/>
          </a:stretch>
        </p:blipFill>
        <p:spPr bwMode="auto">
          <a:xfrm>
            <a:off x="228600" y="3429000"/>
            <a:ext cx="4163740" cy="3066678"/>
          </a:xfrm>
          <a:prstGeom prst="rect">
            <a:avLst/>
          </a:prstGeom>
          <a:noFill/>
          <a:ln w="9525">
            <a:noFill/>
            <a:miter lim="800000"/>
            <a:headEnd/>
            <a:tailEnd/>
          </a:ln>
          <a:effectLst/>
        </p:spPr>
      </p:pic>
      <p:sp>
        <p:nvSpPr>
          <p:cNvPr id="6" name="Правоъгълник 5"/>
          <p:cNvSpPr/>
          <p:nvPr/>
        </p:nvSpPr>
        <p:spPr>
          <a:xfrm>
            <a:off x="0" y="0"/>
            <a:ext cx="9144000" cy="1077218"/>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4.6</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b="1" dirty="0">
                <a:solidFill>
                  <a:srgbClr val="FFFF00"/>
                </a:solidFill>
                <a:effectLst>
                  <a:outerShdw blurRad="38100" dist="38100" dir="2700000" algn="tl">
                    <a:srgbClr val="000000">
                      <a:alpha val="43137"/>
                    </a:srgbClr>
                  </a:outerShdw>
                </a:effectLst>
                <a:latin typeface="Arial Black" pitchFamily="34" charset="0"/>
              </a:rPr>
              <a:t>Surveillance and collecting of objective evidences during the audit</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9" name="Picture 11"/>
          <p:cNvPicPr>
            <a:picLocks noChangeAspect="1" noChangeArrowheads="1"/>
          </p:cNvPicPr>
          <p:nvPr/>
        </p:nvPicPr>
        <p:blipFill>
          <a:blip r:embed="rId3" cstate="print"/>
          <a:srcRect/>
          <a:stretch>
            <a:fillRect/>
          </a:stretch>
        </p:blipFill>
        <p:spPr bwMode="auto">
          <a:xfrm>
            <a:off x="6172200" y="1648270"/>
            <a:ext cx="2209800" cy="2413740"/>
          </a:xfrm>
          <a:prstGeom prst="rect">
            <a:avLst/>
          </a:prstGeom>
          <a:noFill/>
          <a:ln w="9525">
            <a:noFill/>
            <a:miter lim="800000"/>
            <a:headEnd/>
            <a:tailEnd/>
          </a:ln>
          <a:effectLst/>
        </p:spPr>
      </p:pic>
      <p:sp>
        <p:nvSpPr>
          <p:cNvPr id="53268" name="AutoShape 20"/>
          <p:cNvSpPr>
            <a:spLocks noChangeArrowheads="1"/>
          </p:cNvSpPr>
          <p:nvPr/>
        </p:nvSpPr>
        <p:spPr bwMode="auto">
          <a:xfrm rot="5400000">
            <a:off x="1052512" y="3519488"/>
            <a:ext cx="485775" cy="914400"/>
          </a:xfrm>
          <a:prstGeom prst="upArrow">
            <a:avLst>
              <a:gd name="adj1" fmla="val 50000"/>
              <a:gd name="adj2" fmla="val 47059"/>
            </a:avLst>
          </a:prstGeom>
          <a:solidFill>
            <a:srgbClr val="FF6600"/>
          </a:solidFill>
          <a:ln w="9525">
            <a:solidFill>
              <a:schemeClr val="tx1"/>
            </a:solidFill>
            <a:miter lim="800000"/>
            <a:headEnd/>
            <a:tailEnd/>
          </a:ln>
          <a:effectLst/>
        </p:spPr>
        <p:txBody>
          <a:bodyPr wrap="none" anchor="ctr"/>
          <a:lstStyle/>
          <a:p>
            <a:endParaRPr lang="bg-BG" dirty="0"/>
          </a:p>
        </p:txBody>
      </p:sp>
      <p:sp>
        <p:nvSpPr>
          <p:cNvPr id="53269" name="AutoShape 21"/>
          <p:cNvSpPr>
            <a:spLocks noChangeArrowheads="1"/>
          </p:cNvSpPr>
          <p:nvPr/>
        </p:nvSpPr>
        <p:spPr bwMode="auto">
          <a:xfrm>
            <a:off x="1981200" y="3276600"/>
            <a:ext cx="2362200" cy="1676400"/>
          </a:xfrm>
          <a:prstGeom prst="flowChartAlternateProcess">
            <a:avLst/>
          </a:prstGeom>
          <a:solidFill>
            <a:srgbClr val="6600FF"/>
          </a:solidFill>
          <a:ln w="9525">
            <a:solidFill>
              <a:schemeClr val="tx1"/>
            </a:solidFill>
            <a:miter lim="800000"/>
            <a:headEnd/>
            <a:tailEnd/>
          </a:ln>
          <a:effectLst/>
        </p:spPr>
        <p:txBody>
          <a:bodyPr wrap="none" anchor="ctr"/>
          <a:lstStyle/>
          <a:p>
            <a:endParaRPr lang="bg-BG" dirty="0"/>
          </a:p>
        </p:txBody>
      </p:sp>
      <p:sp>
        <p:nvSpPr>
          <p:cNvPr id="53274" name="Rectangle 26"/>
          <p:cNvSpPr>
            <a:spLocks noChangeArrowheads="1"/>
          </p:cNvSpPr>
          <p:nvPr/>
        </p:nvSpPr>
        <p:spPr bwMode="auto">
          <a:xfrm>
            <a:off x="2209800" y="3352800"/>
            <a:ext cx="1981200" cy="1631216"/>
          </a:xfrm>
          <a:prstGeom prst="rect">
            <a:avLst/>
          </a:prstGeom>
          <a:noFill/>
          <a:ln w="9525">
            <a:noFill/>
            <a:miter lim="800000"/>
            <a:headEnd/>
            <a:tailEnd/>
          </a:ln>
          <a:effectLst/>
        </p:spPr>
        <p:txBody>
          <a:bodyPr wrap="square">
            <a:spAutoFit/>
          </a:bodyPr>
          <a:lstStyle/>
          <a:p>
            <a:pPr algn="ctr"/>
            <a:r>
              <a:rPr lang="en-US" sz="2000" b="1" dirty="0">
                <a:solidFill>
                  <a:srgbClr val="FFC000"/>
                </a:solidFill>
                <a:latin typeface="+mn-lt"/>
              </a:rPr>
              <a:t>Process</a:t>
            </a:r>
            <a:endParaRPr lang="ru-RU" sz="2000" b="1" dirty="0">
              <a:solidFill>
                <a:srgbClr val="FFC000"/>
              </a:solidFill>
              <a:latin typeface="+mn-lt"/>
            </a:endParaRPr>
          </a:p>
          <a:p>
            <a:pPr algn="ctr"/>
            <a:r>
              <a:rPr lang="ru-RU" sz="2000" b="1" dirty="0">
                <a:solidFill>
                  <a:schemeClr val="bg1"/>
                </a:solidFill>
                <a:effectDag name="">
                  <a:cont type="tree" name="">
                    <a:effect ref="fillLine"/>
                    <a:outerShdw dist="38100" dir="13500000" algn="br">
                      <a:srgbClr val="000000"/>
                    </a:outerShdw>
                  </a:cont>
                  <a:cont type="tree" name="">
                    <a:effect ref="fillLine"/>
                    <a:outerShdw dist="38100" dir="2700000" algn="tl">
                      <a:srgbClr val="000000"/>
                    </a:outerShdw>
                  </a:cont>
                  <a:effect ref="fillLine"/>
                </a:effectDag>
                <a:latin typeface="+mn-lt"/>
              </a:rPr>
              <a:t> </a:t>
            </a:r>
          </a:p>
          <a:p>
            <a:pPr algn="ctr"/>
            <a:r>
              <a:rPr lang="en-GB" sz="2000" b="1" dirty="0">
                <a:solidFill>
                  <a:srgbClr val="F8F7EE"/>
                </a:solidFill>
                <a:latin typeface="+mn-lt"/>
              </a:rPr>
              <a:t>Activities</a:t>
            </a:r>
          </a:p>
          <a:p>
            <a:pPr algn="ctr"/>
            <a:r>
              <a:rPr lang="en-GB" sz="2000" b="1" dirty="0">
                <a:solidFill>
                  <a:srgbClr val="F8F7EE"/>
                </a:solidFill>
                <a:latin typeface="+mn-lt"/>
              </a:rPr>
              <a:t>+</a:t>
            </a:r>
          </a:p>
          <a:p>
            <a:pPr algn="ctr"/>
            <a:r>
              <a:rPr lang="en-GB" sz="2000" b="1" dirty="0">
                <a:solidFill>
                  <a:srgbClr val="F8F7EE"/>
                </a:solidFill>
                <a:latin typeface="+mn-lt"/>
              </a:rPr>
              <a:t>Resource</a:t>
            </a:r>
            <a:endParaRPr lang="bg-BG" sz="2000" b="1" dirty="0">
              <a:solidFill>
                <a:srgbClr val="F8F7EE"/>
              </a:solidFill>
              <a:latin typeface="+mn-lt"/>
            </a:endParaRPr>
          </a:p>
        </p:txBody>
      </p:sp>
      <p:sp>
        <p:nvSpPr>
          <p:cNvPr id="53279" name="AutoShape 31"/>
          <p:cNvSpPr>
            <a:spLocks noChangeArrowheads="1"/>
          </p:cNvSpPr>
          <p:nvPr/>
        </p:nvSpPr>
        <p:spPr bwMode="auto">
          <a:xfrm rot="5400000">
            <a:off x="4900612" y="3481388"/>
            <a:ext cx="485775" cy="990600"/>
          </a:xfrm>
          <a:prstGeom prst="upArrow">
            <a:avLst>
              <a:gd name="adj1" fmla="val 50000"/>
              <a:gd name="adj2" fmla="val 50980"/>
            </a:avLst>
          </a:prstGeom>
          <a:solidFill>
            <a:srgbClr val="FF6600"/>
          </a:solidFill>
          <a:ln w="9525">
            <a:solidFill>
              <a:schemeClr val="tx1"/>
            </a:solidFill>
            <a:miter lim="800000"/>
            <a:headEnd/>
            <a:tailEnd/>
          </a:ln>
          <a:effectLst/>
        </p:spPr>
        <p:txBody>
          <a:bodyPr wrap="none" anchor="ctr"/>
          <a:lstStyle/>
          <a:p>
            <a:endParaRPr lang="bg-BG" dirty="0"/>
          </a:p>
        </p:txBody>
      </p:sp>
      <p:sp>
        <p:nvSpPr>
          <p:cNvPr id="53280" name="AutoShape 32"/>
          <p:cNvSpPr>
            <a:spLocks noChangeArrowheads="1"/>
          </p:cNvSpPr>
          <p:nvPr/>
        </p:nvSpPr>
        <p:spPr bwMode="auto">
          <a:xfrm rot="10800000">
            <a:off x="2895600" y="2362200"/>
            <a:ext cx="485775" cy="838200"/>
          </a:xfrm>
          <a:prstGeom prst="upArrow">
            <a:avLst>
              <a:gd name="adj1" fmla="val 50000"/>
              <a:gd name="adj2" fmla="val 43137"/>
            </a:avLst>
          </a:prstGeom>
          <a:solidFill>
            <a:srgbClr val="FF6600"/>
          </a:solidFill>
          <a:ln w="9525">
            <a:solidFill>
              <a:schemeClr val="tx1"/>
            </a:solidFill>
            <a:miter lim="800000"/>
            <a:headEnd/>
            <a:tailEnd/>
          </a:ln>
          <a:effectLst/>
        </p:spPr>
        <p:txBody>
          <a:bodyPr wrap="none" anchor="ctr"/>
          <a:lstStyle/>
          <a:p>
            <a:endParaRPr lang="bg-BG" dirty="0"/>
          </a:p>
        </p:txBody>
      </p:sp>
      <p:sp>
        <p:nvSpPr>
          <p:cNvPr id="53281" name="Rectangle 33"/>
          <p:cNvSpPr>
            <a:spLocks noChangeArrowheads="1"/>
          </p:cNvSpPr>
          <p:nvPr/>
        </p:nvSpPr>
        <p:spPr bwMode="auto">
          <a:xfrm>
            <a:off x="4495800" y="3276600"/>
            <a:ext cx="1981200" cy="369332"/>
          </a:xfrm>
          <a:prstGeom prst="rect">
            <a:avLst/>
          </a:prstGeom>
          <a:noFill/>
          <a:ln w="9525">
            <a:noFill/>
            <a:miter lim="800000"/>
            <a:headEnd/>
            <a:tailEnd/>
          </a:ln>
          <a:effectLst/>
        </p:spPr>
        <p:txBody>
          <a:bodyPr wrap="square">
            <a:spAutoFit/>
          </a:bodyPr>
          <a:lstStyle/>
          <a:p>
            <a:pPr algn="ctr"/>
            <a:r>
              <a:rPr lang="en-GB" b="1" dirty="0">
                <a:solidFill>
                  <a:schemeClr val="bg1"/>
                </a:solidFill>
                <a:latin typeface="+mn-lt"/>
              </a:rPr>
              <a:t>Output data</a:t>
            </a:r>
            <a:endParaRPr lang="bg-BG" b="1" dirty="0">
              <a:solidFill>
                <a:schemeClr val="bg1"/>
              </a:solidFill>
              <a:latin typeface="+mn-lt"/>
            </a:endParaRPr>
          </a:p>
        </p:txBody>
      </p:sp>
      <p:sp>
        <p:nvSpPr>
          <p:cNvPr id="53282" name="Rectangle 34"/>
          <p:cNvSpPr>
            <a:spLocks noChangeArrowheads="1"/>
          </p:cNvSpPr>
          <p:nvPr/>
        </p:nvSpPr>
        <p:spPr bwMode="auto">
          <a:xfrm>
            <a:off x="1371600" y="1295400"/>
            <a:ext cx="3733800" cy="707886"/>
          </a:xfrm>
          <a:prstGeom prst="rect">
            <a:avLst/>
          </a:prstGeom>
          <a:noFill/>
          <a:ln w="9525">
            <a:noFill/>
            <a:miter lim="800000"/>
            <a:headEnd/>
            <a:tailEnd/>
          </a:ln>
          <a:effectLst/>
        </p:spPr>
        <p:txBody>
          <a:bodyPr wrap="square">
            <a:spAutoFit/>
          </a:bodyPr>
          <a:lstStyle/>
          <a:p>
            <a:pPr algn="ctr"/>
            <a:r>
              <a:rPr lang="bg-BG" sz="2000" b="1" dirty="0">
                <a:solidFill>
                  <a:schemeClr val="bg1"/>
                </a:solidFill>
                <a:effectLst>
                  <a:outerShdw blurRad="38100" dist="38100" dir="2700000" algn="tl">
                    <a:srgbClr val="000000">
                      <a:alpha val="43137"/>
                    </a:srgbClr>
                  </a:outerShdw>
                </a:effectLst>
                <a:latin typeface="+mn-lt"/>
              </a:rPr>
              <a:t>М</a:t>
            </a:r>
            <a:r>
              <a:rPr lang="en-GB" sz="2000" b="1" dirty="0">
                <a:solidFill>
                  <a:schemeClr val="bg1"/>
                </a:solidFill>
                <a:effectLst>
                  <a:outerShdw blurRad="38100" dist="38100" dir="2700000" algn="tl">
                    <a:srgbClr val="000000">
                      <a:alpha val="43137"/>
                    </a:srgbClr>
                  </a:outerShdw>
                </a:effectLst>
                <a:latin typeface="+mn-lt"/>
              </a:rPr>
              <a:t>amazement</a:t>
            </a:r>
            <a:br>
              <a:rPr lang="en-GB" sz="2000" dirty="0">
                <a:solidFill>
                  <a:schemeClr val="bg1"/>
                </a:solidFill>
                <a:latin typeface="+mn-lt"/>
              </a:rPr>
            </a:br>
            <a:r>
              <a:rPr lang="bg-BG" sz="2000" dirty="0">
                <a:solidFill>
                  <a:schemeClr val="bg1"/>
                </a:solidFill>
                <a:latin typeface="+mn-lt"/>
              </a:rPr>
              <a:t>(</a:t>
            </a:r>
            <a:r>
              <a:rPr lang="en-GB" sz="2000" dirty="0">
                <a:solidFill>
                  <a:schemeClr val="bg1"/>
                </a:solidFill>
                <a:effectLst>
                  <a:outerShdw blurRad="38100" dist="38100" dir="2700000" algn="tl">
                    <a:srgbClr val="000000">
                      <a:alpha val="43137"/>
                    </a:srgbClr>
                  </a:outerShdw>
                </a:effectLst>
                <a:latin typeface="+mn-lt"/>
              </a:rPr>
              <a:t>for example procedures</a:t>
            </a:r>
            <a:r>
              <a:rPr lang="bg-BG" sz="2000" dirty="0">
                <a:solidFill>
                  <a:schemeClr val="bg1"/>
                </a:solidFill>
                <a:latin typeface="+mn-lt"/>
              </a:rPr>
              <a:t>)</a:t>
            </a:r>
            <a:endParaRPr lang="en-GB" sz="2000" dirty="0">
              <a:solidFill>
                <a:schemeClr val="bg1"/>
              </a:solidFill>
              <a:latin typeface="+mn-lt"/>
            </a:endParaRPr>
          </a:p>
        </p:txBody>
      </p:sp>
      <p:sp>
        <p:nvSpPr>
          <p:cNvPr id="12" name="Правоъгълник 11"/>
          <p:cNvSpPr/>
          <p:nvPr/>
        </p:nvSpPr>
        <p:spPr>
          <a:xfrm>
            <a:off x="0" y="0"/>
            <a:ext cx="9144000" cy="1077218"/>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4.6</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b="1" dirty="0">
                <a:solidFill>
                  <a:srgbClr val="FFFF00"/>
                </a:solidFill>
                <a:effectLst>
                  <a:outerShdw blurRad="38100" dist="38100" dir="2700000" algn="tl">
                    <a:srgbClr val="000000">
                      <a:alpha val="43137"/>
                    </a:srgbClr>
                  </a:outerShdw>
                </a:effectLst>
                <a:latin typeface="Arial Black" pitchFamily="34" charset="0"/>
              </a:rPr>
              <a:t>Surveillance and collecting of objective evidences during the audit</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
        <p:nvSpPr>
          <p:cNvPr id="13" name="Правоъгълник 12"/>
          <p:cNvSpPr/>
          <p:nvPr/>
        </p:nvSpPr>
        <p:spPr>
          <a:xfrm>
            <a:off x="366573" y="3124200"/>
            <a:ext cx="1499129" cy="400110"/>
          </a:xfrm>
          <a:prstGeom prst="rect">
            <a:avLst/>
          </a:prstGeom>
        </p:spPr>
        <p:txBody>
          <a:bodyPr wrap="none">
            <a:spAutoFit/>
          </a:bodyPr>
          <a:lstStyle/>
          <a:p>
            <a:pPr lvl="0" algn="ctr"/>
            <a:r>
              <a:rPr lang="en-US" sz="2000" b="1" dirty="0">
                <a:solidFill>
                  <a:prstClr val="black"/>
                </a:solidFill>
                <a:latin typeface="+mn-lt"/>
              </a:rPr>
              <a:t>In</a:t>
            </a:r>
            <a:r>
              <a:rPr lang="en-GB" sz="2000" b="1" dirty="0">
                <a:solidFill>
                  <a:prstClr val="black"/>
                </a:solidFill>
                <a:latin typeface="+mn-lt"/>
              </a:rPr>
              <a:t>put data</a:t>
            </a:r>
            <a:endParaRPr lang="bg-BG" sz="2000" b="1" dirty="0">
              <a:solidFill>
                <a:prstClr val="black"/>
              </a:solidFill>
              <a:latin typeface="+mn-l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28" name="Picture 32" descr="MP900422593[1]"/>
          <p:cNvPicPr>
            <a:picLocks noChangeAspect="1" noChangeArrowheads="1"/>
          </p:cNvPicPr>
          <p:nvPr/>
        </p:nvPicPr>
        <p:blipFill>
          <a:blip r:embed="rId3" cstate="print"/>
          <a:srcRect/>
          <a:stretch>
            <a:fillRect/>
          </a:stretch>
        </p:blipFill>
        <p:spPr bwMode="auto">
          <a:xfrm>
            <a:off x="5334000" y="1600200"/>
            <a:ext cx="3352800" cy="2235200"/>
          </a:xfrm>
          <a:prstGeom prst="rect">
            <a:avLst/>
          </a:prstGeom>
          <a:noFill/>
        </p:spPr>
      </p:pic>
      <p:sp>
        <p:nvSpPr>
          <p:cNvPr id="55329" name="AutoShape 33"/>
          <p:cNvSpPr>
            <a:spLocks noChangeArrowheads="1"/>
          </p:cNvSpPr>
          <p:nvPr/>
        </p:nvSpPr>
        <p:spPr bwMode="auto">
          <a:xfrm rot="5400000">
            <a:off x="290512" y="2605088"/>
            <a:ext cx="333375" cy="609600"/>
          </a:xfrm>
          <a:prstGeom prst="upArrow">
            <a:avLst>
              <a:gd name="adj1" fmla="val 50000"/>
              <a:gd name="adj2" fmla="val 45714"/>
            </a:avLst>
          </a:prstGeom>
          <a:solidFill>
            <a:srgbClr val="FF9900"/>
          </a:solidFill>
          <a:ln w="9525">
            <a:solidFill>
              <a:schemeClr val="tx1"/>
            </a:solidFill>
            <a:miter lim="800000"/>
            <a:headEnd/>
            <a:tailEnd/>
          </a:ln>
          <a:effectLst/>
        </p:spPr>
        <p:txBody>
          <a:bodyPr wrap="none" anchor="ctr"/>
          <a:lstStyle/>
          <a:p>
            <a:endParaRPr lang="bg-BG" dirty="0"/>
          </a:p>
        </p:txBody>
      </p:sp>
      <p:sp>
        <p:nvSpPr>
          <p:cNvPr id="55330" name="AutoShape 34"/>
          <p:cNvSpPr>
            <a:spLocks noChangeArrowheads="1"/>
          </p:cNvSpPr>
          <p:nvPr/>
        </p:nvSpPr>
        <p:spPr bwMode="auto">
          <a:xfrm>
            <a:off x="762000" y="2590800"/>
            <a:ext cx="1066800" cy="609600"/>
          </a:xfrm>
          <a:prstGeom prst="flowChartAlternateProcess">
            <a:avLst/>
          </a:prstGeom>
          <a:solidFill>
            <a:srgbClr val="6600FF"/>
          </a:solidFill>
          <a:ln w="9525">
            <a:solidFill>
              <a:schemeClr val="tx1"/>
            </a:solidFill>
            <a:miter lim="800000"/>
            <a:headEnd/>
            <a:tailEnd/>
          </a:ln>
          <a:effectLst/>
        </p:spPr>
        <p:txBody>
          <a:bodyPr wrap="none" anchor="ctr"/>
          <a:lstStyle/>
          <a:p>
            <a:endParaRPr lang="bg-BG" dirty="0"/>
          </a:p>
        </p:txBody>
      </p:sp>
      <p:sp>
        <p:nvSpPr>
          <p:cNvPr id="55331" name="Rectangle 35"/>
          <p:cNvSpPr>
            <a:spLocks noChangeArrowheads="1"/>
          </p:cNvSpPr>
          <p:nvPr/>
        </p:nvSpPr>
        <p:spPr bwMode="auto">
          <a:xfrm>
            <a:off x="762000" y="2667000"/>
            <a:ext cx="1066800" cy="584775"/>
          </a:xfrm>
          <a:prstGeom prst="rect">
            <a:avLst/>
          </a:prstGeom>
          <a:noFill/>
          <a:ln w="9525">
            <a:noFill/>
            <a:miter lim="800000"/>
            <a:headEnd/>
            <a:tailEnd/>
          </a:ln>
          <a:effectLst/>
        </p:spPr>
        <p:txBody>
          <a:bodyPr wrap="square">
            <a:spAutoFit/>
          </a:bodyPr>
          <a:lstStyle/>
          <a:p>
            <a:pPr algn="ctr"/>
            <a:r>
              <a:rPr lang="en-US" sz="1600" b="1" dirty="0">
                <a:solidFill>
                  <a:schemeClr val="bg2"/>
                </a:solidFill>
                <a:latin typeface="+mn-lt"/>
              </a:rPr>
              <a:t>Process </a:t>
            </a:r>
            <a:r>
              <a:rPr lang="ru-RU" sz="1600" b="1" dirty="0">
                <a:effectLst>
                  <a:outerShdw blurRad="38100" dist="38100" dir="2700000" algn="tl">
                    <a:srgbClr val="000000"/>
                  </a:outerShdw>
                </a:effectLst>
                <a:latin typeface="+mn-lt"/>
              </a:rPr>
              <a:t> А</a:t>
            </a:r>
          </a:p>
        </p:txBody>
      </p:sp>
      <p:sp>
        <p:nvSpPr>
          <p:cNvPr id="55332" name="AutoShape 36"/>
          <p:cNvSpPr>
            <a:spLocks noChangeArrowheads="1"/>
          </p:cNvSpPr>
          <p:nvPr/>
        </p:nvSpPr>
        <p:spPr bwMode="auto">
          <a:xfrm rot="5400000">
            <a:off x="2043112" y="2452688"/>
            <a:ext cx="333375" cy="609600"/>
          </a:xfrm>
          <a:prstGeom prst="upArrow">
            <a:avLst>
              <a:gd name="adj1" fmla="val 50000"/>
              <a:gd name="adj2" fmla="val 45714"/>
            </a:avLst>
          </a:prstGeom>
          <a:solidFill>
            <a:srgbClr val="FF9900"/>
          </a:solidFill>
          <a:ln w="9525">
            <a:solidFill>
              <a:schemeClr val="tx1"/>
            </a:solidFill>
            <a:miter lim="800000"/>
            <a:headEnd/>
            <a:tailEnd/>
          </a:ln>
          <a:effectLst/>
        </p:spPr>
        <p:txBody>
          <a:bodyPr wrap="none" anchor="ctr"/>
          <a:lstStyle/>
          <a:p>
            <a:endParaRPr lang="bg-BG" dirty="0"/>
          </a:p>
        </p:txBody>
      </p:sp>
      <p:sp>
        <p:nvSpPr>
          <p:cNvPr id="55333" name="AutoShape 37"/>
          <p:cNvSpPr>
            <a:spLocks noChangeArrowheads="1"/>
          </p:cNvSpPr>
          <p:nvPr/>
        </p:nvSpPr>
        <p:spPr bwMode="auto">
          <a:xfrm rot="10800000">
            <a:off x="1143000" y="2057400"/>
            <a:ext cx="333375" cy="533400"/>
          </a:xfrm>
          <a:prstGeom prst="upArrow">
            <a:avLst>
              <a:gd name="adj1" fmla="val 50000"/>
              <a:gd name="adj2" fmla="val 40000"/>
            </a:avLst>
          </a:prstGeom>
          <a:solidFill>
            <a:srgbClr val="FF9900"/>
          </a:solidFill>
          <a:ln w="9525">
            <a:solidFill>
              <a:schemeClr val="tx1"/>
            </a:solidFill>
            <a:miter lim="800000"/>
            <a:headEnd/>
            <a:tailEnd/>
          </a:ln>
          <a:effectLst/>
        </p:spPr>
        <p:txBody>
          <a:bodyPr wrap="none" anchor="ctr"/>
          <a:lstStyle/>
          <a:p>
            <a:endParaRPr lang="bg-BG" dirty="0"/>
          </a:p>
        </p:txBody>
      </p:sp>
      <p:sp>
        <p:nvSpPr>
          <p:cNvPr id="55334" name="Rectangle 38"/>
          <p:cNvSpPr>
            <a:spLocks noChangeArrowheads="1"/>
          </p:cNvSpPr>
          <p:nvPr/>
        </p:nvSpPr>
        <p:spPr bwMode="auto">
          <a:xfrm>
            <a:off x="685800" y="5638800"/>
            <a:ext cx="5486400" cy="923330"/>
          </a:xfrm>
          <a:prstGeom prst="rect">
            <a:avLst/>
          </a:prstGeom>
          <a:noFill/>
          <a:ln w="9525">
            <a:noFill/>
            <a:miter lim="800000"/>
            <a:headEnd/>
            <a:tailEnd/>
          </a:ln>
          <a:effectLst/>
        </p:spPr>
        <p:txBody>
          <a:bodyPr wrap="square">
            <a:spAutoFit/>
          </a:bodyPr>
          <a:lstStyle/>
          <a:p>
            <a:pPr lvl="0"/>
            <a:r>
              <a:rPr lang="en-US" dirty="0">
                <a:solidFill>
                  <a:prstClr val="black"/>
                </a:solidFill>
                <a:latin typeface="+mn-lt"/>
              </a:rPr>
              <a:t>In</a:t>
            </a:r>
            <a:r>
              <a:rPr lang="en-GB" dirty="0">
                <a:solidFill>
                  <a:prstClr val="black"/>
                </a:solidFill>
                <a:latin typeface="+mn-lt"/>
              </a:rPr>
              <a:t>put data</a:t>
            </a:r>
            <a:endParaRPr lang="bg-BG" dirty="0">
              <a:solidFill>
                <a:prstClr val="black"/>
              </a:solidFill>
              <a:latin typeface="+mn-lt"/>
            </a:endParaRPr>
          </a:p>
          <a:p>
            <a:r>
              <a:rPr lang="en-GB" dirty="0">
                <a:solidFill>
                  <a:schemeClr val="bg1"/>
                </a:solidFill>
                <a:latin typeface="+mn-lt"/>
              </a:rPr>
              <a:t>Output data</a:t>
            </a:r>
            <a:endParaRPr lang="en-US" dirty="0">
              <a:solidFill>
                <a:schemeClr val="bg1"/>
              </a:solidFill>
              <a:latin typeface="+mn-lt"/>
            </a:endParaRPr>
          </a:p>
          <a:p>
            <a:r>
              <a:rPr lang="en-GB" cap="all" dirty="0">
                <a:solidFill>
                  <a:schemeClr val="bg1"/>
                </a:solidFill>
                <a:effectLst>
                  <a:outerShdw blurRad="38100" dist="38100" dir="2700000" algn="tl">
                    <a:srgbClr val="000000">
                      <a:alpha val="43137"/>
                    </a:srgbClr>
                  </a:outerShdw>
                </a:effectLst>
                <a:latin typeface="+mn-lt"/>
              </a:rPr>
              <a:t>m</a:t>
            </a:r>
            <a:r>
              <a:rPr lang="en-GB" dirty="0">
                <a:solidFill>
                  <a:schemeClr val="bg1"/>
                </a:solidFill>
                <a:effectLst>
                  <a:outerShdw blurRad="38100" dist="38100" dir="2700000" algn="tl">
                    <a:srgbClr val="000000">
                      <a:alpha val="43137"/>
                    </a:srgbClr>
                  </a:outerShdw>
                </a:effectLst>
                <a:latin typeface="+mn-lt"/>
              </a:rPr>
              <a:t>anagement </a:t>
            </a:r>
            <a:r>
              <a:rPr lang="bg-BG" dirty="0">
                <a:solidFill>
                  <a:schemeClr val="bg1"/>
                </a:solidFill>
                <a:effectLst>
                  <a:outerShdw blurRad="38100" dist="38100" dir="2700000" algn="tl">
                    <a:srgbClr val="000000">
                      <a:alpha val="43137"/>
                    </a:srgbClr>
                  </a:outerShdw>
                </a:effectLst>
                <a:latin typeface="+mn-lt"/>
              </a:rPr>
              <a:t>(</a:t>
            </a:r>
            <a:r>
              <a:rPr lang="en-GB" dirty="0">
                <a:solidFill>
                  <a:schemeClr val="bg1"/>
                </a:solidFill>
                <a:effectLst>
                  <a:outerShdw blurRad="38100" dist="38100" dir="2700000" algn="tl">
                    <a:srgbClr val="000000">
                      <a:alpha val="43137"/>
                    </a:srgbClr>
                  </a:outerShdw>
                </a:effectLst>
                <a:latin typeface="+mn-lt"/>
              </a:rPr>
              <a:t>for example procedures</a:t>
            </a:r>
            <a:r>
              <a:rPr lang="bg-BG" dirty="0">
                <a:solidFill>
                  <a:schemeClr val="bg1"/>
                </a:solidFill>
                <a:latin typeface="+mn-lt"/>
              </a:rPr>
              <a:t>)</a:t>
            </a:r>
            <a:endParaRPr lang="en-GB" dirty="0">
              <a:solidFill>
                <a:schemeClr val="bg1"/>
              </a:solidFill>
              <a:latin typeface="+mn-lt"/>
            </a:endParaRPr>
          </a:p>
        </p:txBody>
      </p:sp>
      <p:sp>
        <p:nvSpPr>
          <p:cNvPr id="55335" name="AutoShape 39"/>
          <p:cNvSpPr>
            <a:spLocks noChangeArrowheads="1"/>
          </p:cNvSpPr>
          <p:nvPr/>
        </p:nvSpPr>
        <p:spPr bwMode="auto">
          <a:xfrm rot="10800000">
            <a:off x="4648200" y="3429000"/>
            <a:ext cx="333375" cy="609600"/>
          </a:xfrm>
          <a:prstGeom prst="upArrow">
            <a:avLst>
              <a:gd name="adj1" fmla="val 50000"/>
              <a:gd name="adj2" fmla="val 45714"/>
            </a:avLst>
          </a:prstGeom>
          <a:solidFill>
            <a:srgbClr val="FF9900"/>
          </a:solidFill>
          <a:ln w="9525">
            <a:solidFill>
              <a:schemeClr val="tx1"/>
            </a:solidFill>
            <a:miter lim="800000"/>
            <a:headEnd/>
            <a:tailEnd/>
          </a:ln>
          <a:effectLst/>
        </p:spPr>
        <p:txBody>
          <a:bodyPr wrap="none" anchor="ctr"/>
          <a:lstStyle/>
          <a:p>
            <a:endParaRPr lang="bg-BG" dirty="0"/>
          </a:p>
        </p:txBody>
      </p:sp>
      <p:sp>
        <p:nvSpPr>
          <p:cNvPr id="55336" name="AutoShape 40"/>
          <p:cNvSpPr>
            <a:spLocks noChangeArrowheads="1"/>
          </p:cNvSpPr>
          <p:nvPr/>
        </p:nvSpPr>
        <p:spPr bwMode="auto">
          <a:xfrm rot="10800000">
            <a:off x="2114550" y="3352800"/>
            <a:ext cx="333375" cy="609600"/>
          </a:xfrm>
          <a:prstGeom prst="upArrow">
            <a:avLst>
              <a:gd name="adj1" fmla="val 50000"/>
              <a:gd name="adj2" fmla="val 45714"/>
            </a:avLst>
          </a:prstGeom>
          <a:solidFill>
            <a:srgbClr val="FF9900"/>
          </a:solidFill>
          <a:ln w="9525">
            <a:solidFill>
              <a:schemeClr val="tx1"/>
            </a:solidFill>
            <a:miter lim="800000"/>
            <a:headEnd/>
            <a:tailEnd/>
          </a:ln>
          <a:effectLst/>
        </p:spPr>
        <p:txBody>
          <a:bodyPr wrap="none" anchor="ctr"/>
          <a:lstStyle/>
          <a:p>
            <a:endParaRPr lang="bg-BG" dirty="0"/>
          </a:p>
        </p:txBody>
      </p:sp>
      <p:sp>
        <p:nvSpPr>
          <p:cNvPr id="55337" name="AutoShape 41"/>
          <p:cNvSpPr>
            <a:spLocks noChangeArrowheads="1"/>
          </p:cNvSpPr>
          <p:nvPr/>
        </p:nvSpPr>
        <p:spPr bwMode="auto">
          <a:xfrm rot="10800000">
            <a:off x="3657600" y="2057400"/>
            <a:ext cx="333375" cy="533400"/>
          </a:xfrm>
          <a:prstGeom prst="upArrow">
            <a:avLst>
              <a:gd name="adj1" fmla="val 50000"/>
              <a:gd name="adj2" fmla="val 40000"/>
            </a:avLst>
          </a:prstGeom>
          <a:solidFill>
            <a:srgbClr val="FF9900"/>
          </a:solidFill>
          <a:ln w="9525">
            <a:solidFill>
              <a:schemeClr val="tx1"/>
            </a:solidFill>
            <a:miter lim="800000"/>
            <a:headEnd/>
            <a:tailEnd/>
          </a:ln>
          <a:effectLst/>
        </p:spPr>
        <p:txBody>
          <a:bodyPr wrap="none" anchor="ctr"/>
          <a:lstStyle/>
          <a:p>
            <a:endParaRPr lang="bg-BG" dirty="0"/>
          </a:p>
        </p:txBody>
      </p:sp>
      <p:sp>
        <p:nvSpPr>
          <p:cNvPr id="55338" name="AutoShape 42"/>
          <p:cNvSpPr>
            <a:spLocks noChangeArrowheads="1"/>
          </p:cNvSpPr>
          <p:nvPr/>
        </p:nvSpPr>
        <p:spPr bwMode="auto">
          <a:xfrm>
            <a:off x="4572000" y="4724400"/>
            <a:ext cx="304800" cy="609600"/>
          </a:xfrm>
          <a:prstGeom prst="upArrow">
            <a:avLst>
              <a:gd name="adj1" fmla="val 50000"/>
              <a:gd name="adj2" fmla="val 50000"/>
            </a:avLst>
          </a:prstGeom>
          <a:solidFill>
            <a:srgbClr val="FF9900"/>
          </a:solidFill>
          <a:ln w="9525">
            <a:solidFill>
              <a:schemeClr val="tx1"/>
            </a:solidFill>
            <a:miter lim="800000"/>
            <a:headEnd/>
            <a:tailEnd/>
          </a:ln>
          <a:effectLst/>
        </p:spPr>
        <p:txBody>
          <a:bodyPr wrap="none" anchor="ctr"/>
          <a:lstStyle/>
          <a:p>
            <a:endParaRPr lang="bg-BG" dirty="0"/>
          </a:p>
        </p:txBody>
      </p:sp>
      <p:sp>
        <p:nvSpPr>
          <p:cNvPr id="55339" name="AutoShape 43"/>
          <p:cNvSpPr>
            <a:spLocks noChangeArrowheads="1"/>
          </p:cNvSpPr>
          <p:nvPr/>
        </p:nvSpPr>
        <p:spPr bwMode="auto">
          <a:xfrm rot="5400000">
            <a:off x="2767012" y="2414588"/>
            <a:ext cx="333375" cy="685800"/>
          </a:xfrm>
          <a:prstGeom prst="upArrow">
            <a:avLst>
              <a:gd name="adj1" fmla="val 50000"/>
              <a:gd name="adj2" fmla="val 51429"/>
            </a:avLst>
          </a:prstGeom>
          <a:solidFill>
            <a:srgbClr val="FF9900"/>
          </a:solidFill>
          <a:ln w="9525">
            <a:solidFill>
              <a:schemeClr val="tx1"/>
            </a:solidFill>
            <a:miter lim="800000"/>
            <a:headEnd/>
            <a:tailEnd/>
          </a:ln>
          <a:effectLst/>
        </p:spPr>
        <p:txBody>
          <a:bodyPr wrap="none" anchor="ctr"/>
          <a:lstStyle/>
          <a:p>
            <a:endParaRPr lang="bg-BG" dirty="0"/>
          </a:p>
        </p:txBody>
      </p:sp>
      <p:sp>
        <p:nvSpPr>
          <p:cNvPr id="55341" name="AutoShape 45"/>
          <p:cNvSpPr>
            <a:spLocks noChangeArrowheads="1"/>
          </p:cNvSpPr>
          <p:nvPr/>
        </p:nvSpPr>
        <p:spPr bwMode="auto">
          <a:xfrm rot="5400000">
            <a:off x="990600" y="3962400"/>
            <a:ext cx="381000" cy="685800"/>
          </a:xfrm>
          <a:prstGeom prst="upArrow">
            <a:avLst>
              <a:gd name="adj1" fmla="val 50000"/>
              <a:gd name="adj2" fmla="val 45000"/>
            </a:avLst>
          </a:prstGeom>
          <a:solidFill>
            <a:srgbClr val="FF9900"/>
          </a:solidFill>
          <a:ln w="9525">
            <a:solidFill>
              <a:schemeClr val="tx1"/>
            </a:solidFill>
            <a:miter lim="800000"/>
            <a:headEnd/>
            <a:tailEnd/>
          </a:ln>
          <a:effectLst/>
        </p:spPr>
        <p:txBody>
          <a:bodyPr wrap="none" anchor="ctr"/>
          <a:lstStyle/>
          <a:p>
            <a:endParaRPr lang="bg-BG" dirty="0"/>
          </a:p>
        </p:txBody>
      </p:sp>
      <p:sp>
        <p:nvSpPr>
          <p:cNvPr id="55342" name="AutoShape 46"/>
          <p:cNvSpPr>
            <a:spLocks noChangeArrowheads="1"/>
          </p:cNvSpPr>
          <p:nvPr/>
        </p:nvSpPr>
        <p:spPr bwMode="auto">
          <a:xfrm rot="5400000">
            <a:off x="2895600" y="3962400"/>
            <a:ext cx="381000" cy="685800"/>
          </a:xfrm>
          <a:prstGeom prst="upArrow">
            <a:avLst>
              <a:gd name="adj1" fmla="val 50000"/>
              <a:gd name="adj2" fmla="val 45000"/>
            </a:avLst>
          </a:prstGeom>
          <a:solidFill>
            <a:srgbClr val="FF9900"/>
          </a:solidFill>
          <a:ln w="9525">
            <a:solidFill>
              <a:schemeClr val="tx1"/>
            </a:solidFill>
            <a:miter lim="800000"/>
            <a:headEnd/>
            <a:tailEnd/>
          </a:ln>
          <a:effectLst/>
        </p:spPr>
        <p:txBody>
          <a:bodyPr wrap="none" anchor="ctr"/>
          <a:lstStyle/>
          <a:p>
            <a:endParaRPr lang="bg-BG" dirty="0"/>
          </a:p>
        </p:txBody>
      </p:sp>
      <p:sp>
        <p:nvSpPr>
          <p:cNvPr id="55343" name="AutoShape 47"/>
          <p:cNvSpPr>
            <a:spLocks noChangeArrowheads="1"/>
          </p:cNvSpPr>
          <p:nvPr/>
        </p:nvSpPr>
        <p:spPr bwMode="auto">
          <a:xfrm>
            <a:off x="1600200" y="4038600"/>
            <a:ext cx="1066800" cy="609600"/>
          </a:xfrm>
          <a:prstGeom prst="flowChartAlternateProcess">
            <a:avLst/>
          </a:prstGeom>
          <a:solidFill>
            <a:srgbClr val="000080"/>
          </a:solidFill>
          <a:ln w="9525">
            <a:solidFill>
              <a:schemeClr val="tx1"/>
            </a:solidFill>
            <a:miter lim="800000"/>
            <a:headEnd/>
            <a:tailEnd/>
          </a:ln>
          <a:effectLst/>
        </p:spPr>
        <p:txBody>
          <a:bodyPr wrap="none" anchor="ctr"/>
          <a:lstStyle/>
          <a:p>
            <a:endParaRPr lang="bg-BG" dirty="0"/>
          </a:p>
        </p:txBody>
      </p:sp>
      <p:sp>
        <p:nvSpPr>
          <p:cNvPr id="55344" name="AutoShape 48"/>
          <p:cNvSpPr>
            <a:spLocks noChangeArrowheads="1"/>
          </p:cNvSpPr>
          <p:nvPr/>
        </p:nvSpPr>
        <p:spPr bwMode="auto">
          <a:xfrm>
            <a:off x="4191000" y="4038600"/>
            <a:ext cx="1066800" cy="609600"/>
          </a:xfrm>
          <a:prstGeom prst="flowChartAlternateProcess">
            <a:avLst/>
          </a:prstGeom>
          <a:solidFill>
            <a:srgbClr val="003300"/>
          </a:solidFill>
          <a:ln w="9525">
            <a:solidFill>
              <a:schemeClr val="tx1"/>
            </a:solidFill>
            <a:miter lim="800000"/>
            <a:headEnd/>
            <a:tailEnd/>
          </a:ln>
          <a:effectLst/>
        </p:spPr>
        <p:txBody>
          <a:bodyPr wrap="none" anchor="ctr"/>
          <a:lstStyle/>
          <a:p>
            <a:endParaRPr lang="bg-BG" dirty="0"/>
          </a:p>
        </p:txBody>
      </p:sp>
      <p:sp>
        <p:nvSpPr>
          <p:cNvPr id="55345" name="AutoShape 49"/>
          <p:cNvSpPr>
            <a:spLocks noChangeArrowheads="1"/>
          </p:cNvSpPr>
          <p:nvPr/>
        </p:nvSpPr>
        <p:spPr bwMode="auto">
          <a:xfrm>
            <a:off x="3276600" y="2590800"/>
            <a:ext cx="1066800" cy="609600"/>
          </a:xfrm>
          <a:prstGeom prst="flowChartAlternateProcess">
            <a:avLst/>
          </a:prstGeom>
          <a:solidFill>
            <a:srgbClr val="990000"/>
          </a:solidFill>
          <a:ln w="9525">
            <a:solidFill>
              <a:schemeClr val="tx1"/>
            </a:solidFill>
            <a:miter lim="800000"/>
            <a:headEnd/>
            <a:tailEnd/>
          </a:ln>
          <a:effectLst/>
        </p:spPr>
        <p:txBody>
          <a:bodyPr wrap="none" anchor="ctr"/>
          <a:lstStyle/>
          <a:p>
            <a:endParaRPr lang="bg-BG" dirty="0"/>
          </a:p>
        </p:txBody>
      </p:sp>
      <p:sp>
        <p:nvSpPr>
          <p:cNvPr id="55346" name="Rectangle 50"/>
          <p:cNvSpPr>
            <a:spLocks noChangeArrowheads="1"/>
          </p:cNvSpPr>
          <p:nvPr/>
        </p:nvSpPr>
        <p:spPr bwMode="auto">
          <a:xfrm>
            <a:off x="3124200" y="2590800"/>
            <a:ext cx="1371600" cy="646331"/>
          </a:xfrm>
          <a:prstGeom prst="rect">
            <a:avLst/>
          </a:prstGeom>
          <a:noFill/>
          <a:ln w="9525">
            <a:noFill/>
            <a:miter lim="800000"/>
            <a:headEnd/>
            <a:tailEnd/>
          </a:ln>
          <a:effectLst/>
        </p:spPr>
        <p:txBody>
          <a:bodyPr>
            <a:spAutoFit/>
          </a:bodyPr>
          <a:lstStyle/>
          <a:p>
            <a:pPr algn="ctr"/>
            <a:r>
              <a:rPr lang="en-US" b="1" dirty="0">
                <a:solidFill>
                  <a:schemeClr val="bg2"/>
                </a:solidFill>
                <a:latin typeface="+mn-lt"/>
              </a:rPr>
              <a:t>Process </a:t>
            </a:r>
            <a:r>
              <a:rPr lang="ru-RU" b="1" dirty="0">
                <a:effectLst>
                  <a:outerShdw blurRad="38100" dist="38100" dir="2700000" algn="tl">
                    <a:srgbClr val="000000"/>
                  </a:outerShdw>
                </a:effectLst>
                <a:latin typeface="+mn-lt"/>
              </a:rPr>
              <a:t> </a:t>
            </a:r>
            <a:endParaRPr lang="en-US" b="1" dirty="0">
              <a:effectLst>
                <a:outerShdw blurRad="38100" dist="38100" dir="2700000" algn="tl">
                  <a:srgbClr val="000000"/>
                </a:outerShdw>
              </a:effectLst>
              <a:latin typeface="+mn-lt"/>
            </a:endParaRPr>
          </a:p>
          <a:p>
            <a:pPr algn="ctr"/>
            <a:r>
              <a:rPr lang="en-US" b="1" dirty="0">
                <a:effectLst>
                  <a:outerShdw blurRad="38100" dist="38100" dir="2700000" algn="tl">
                    <a:srgbClr val="000000"/>
                  </a:outerShdw>
                </a:effectLst>
                <a:latin typeface="+mn-lt"/>
              </a:rPr>
              <a:t>C</a:t>
            </a:r>
            <a:endParaRPr lang="ru-RU" b="1" dirty="0">
              <a:effectLst>
                <a:outerShdw blurRad="38100" dist="38100" dir="2700000" algn="tl">
                  <a:srgbClr val="000000"/>
                </a:outerShdw>
              </a:effectLst>
              <a:latin typeface="+mn-lt"/>
            </a:endParaRPr>
          </a:p>
        </p:txBody>
      </p:sp>
      <p:sp>
        <p:nvSpPr>
          <p:cNvPr id="55347" name="AutoShape 51"/>
          <p:cNvSpPr>
            <a:spLocks noChangeArrowheads="1"/>
          </p:cNvSpPr>
          <p:nvPr/>
        </p:nvSpPr>
        <p:spPr bwMode="auto">
          <a:xfrm rot="5400000">
            <a:off x="3581400" y="3962400"/>
            <a:ext cx="381000" cy="685800"/>
          </a:xfrm>
          <a:prstGeom prst="upArrow">
            <a:avLst>
              <a:gd name="adj1" fmla="val 50000"/>
              <a:gd name="adj2" fmla="val 45000"/>
            </a:avLst>
          </a:prstGeom>
          <a:solidFill>
            <a:srgbClr val="FF9900"/>
          </a:solidFill>
          <a:ln w="9525">
            <a:solidFill>
              <a:schemeClr val="tx1"/>
            </a:solidFill>
            <a:miter lim="800000"/>
            <a:headEnd/>
            <a:tailEnd/>
          </a:ln>
          <a:effectLst/>
        </p:spPr>
        <p:txBody>
          <a:bodyPr wrap="none" anchor="ctr"/>
          <a:lstStyle/>
          <a:p>
            <a:endParaRPr lang="bg-BG" dirty="0"/>
          </a:p>
        </p:txBody>
      </p:sp>
      <p:sp>
        <p:nvSpPr>
          <p:cNvPr id="55348" name="Rectangle 52"/>
          <p:cNvSpPr>
            <a:spLocks noChangeArrowheads="1"/>
          </p:cNvSpPr>
          <p:nvPr/>
        </p:nvSpPr>
        <p:spPr bwMode="auto">
          <a:xfrm>
            <a:off x="4038600" y="4038600"/>
            <a:ext cx="1371600" cy="646331"/>
          </a:xfrm>
          <a:prstGeom prst="rect">
            <a:avLst/>
          </a:prstGeom>
          <a:noFill/>
          <a:ln w="9525">
            <a:noFill/>
            <a:miter lim="800000"/>
            <a:headEnd/>
            <a:tailEnd/>
          </a:ln>
          <a:effectLst/>
        </p:spPr>
        <p:txBody>
          <a:bodyPr>
            <a:spAutoFit/>
          </a:bodyPr>
          <a:lstStyle/>
          <a:p>
            <a:pPr algn="ctr"/>
            <a:r>
              <a:rPr lang="en-US" b="1" dirty="0">
                <a:solidFill>
                  <a:schemeClr val="bg2"/>
                </a:solidFill>
                <a:latin typeface="+mn-lt"/>
              </a:rPr>
              <a:t>Process</a:t>
            </a:r>
            <a:r>
              <a:rPr lang="ru-RU" b="1" dirty="0">
                <a:effectLst>
                  <a:outerShdw blurRad="38100" dist="38100" dir="2700000" algn="tl">
                    <a:srgbClr val="000000"/>
                  </a:outerShdw>
                </a:effectLst>
                <a:latin typeface="+mn-lt"/>
              </a:rPr>
              <a:t> </a:t>
            </a:r>
            <a:endParaRPr lang="en-US" b="1" dirty="0">
              <a:effectLst>
                <a:outerShdw blurRad="38100" dist="38100" dir="2700000" algn="tl">
                  <a:srgbClr val="000000"/>
                </a:outerShdw>
              </a:effectLst>
              <a:latin typeface="+mn-lt"/>
            </a:endParaRPr>
          </a:p>
          <a:p>
            <a:pPr algn="ctr"/>
            <a:r>
              <a:rPr lang="en-US" b="1" dirty="0">
                <a:effectLst>
                  <a:outerShdw blurRad="38100" dist="38100" dir="2700000" algn="tl">
                    <a:srgbClr val="000000"/>
                  </a:outerShdw>
                </a:effectLst>
                <a:latin typeface="+mn-lt"/>
              </a:rPr>
              <a:t>D</a:t>
            </a:r>
            <a:endParaRPr lang="ru-RU" b="1" dirty="0">
              <a:effectLst>
                <a:outerShdw blurRad="38100" dist="38100" dir="2700000" algn="tl">
                  <a:srgbClr val="000000"/>
                </a:outerShdw>
              </a:effectLst>
              <a:latin typeface="+mn-lt"/>
            </a:endParaRPr>
          </a:p>
        </p:txBody>
      </p:sp>
      <p:sp>
        <p:nvSpPr>
          <p:cNvPr id="55349" name="Rectangle 53"/>
          <p:cNvSpPr>
            <a:spLocks noChangeArrowheads="1"/>
          </p:cNvSpPr>
          <p:nvPr/>
        </p:nvSpPr>
        <p:spPr bwMode="auto">
          <a:xfrm>
            <a:off x="1447800" y="4038600"/>
            <a:ext cx="1371600" cy="646331"/>
          </a:xfrm>
          <a:prstGeom prst="rect">
            <a:avLst/>
          </a:prstGeom>
          <a:noFill/>
          <a:ln w="9525">
            <a:noFill/>
            <a:miter lim="800000"/>
            <a:headEnd/>
            <a:tailEnd/>
          </a:ln>
          <a:effectLst/>
        </p:spPr>
        <p:txBody>
          <a:bodyPr>
            <a:spAutoFit/>
          </a:bodyPr>
          <a:lstStyle/>
          <a:p>
            <a:pPr algn="ctr"/>
            <a:r>
              <a:rPr lang="en-US" b="1" dirty="0">
                <a:solidFill>
                  <a:schemeClr val="bg2"/>
                </a:solidFill>
                <a:latin typeface="+mn-lt"/>
              </a:rPr>
              <a:t>Process</a:t>
            </a:r>
            <a:endParaRPr lang="ru-RU" b="1" dirty="0">
              <a:effectLst>
                <a:outerShdw blurRad="38100" dist="38100" dir="2700000" algn="tl">
                  <a:srgbClr val="000000"/>
                </a:outerShdw>
              </a:effectLst>
              <a:latin typeface="+mn-lt"/>
            </a:endParaRPr>
          </a:p>
          <a:p>
            <a:pPr algn="ctr"/>
            <a:r>
              <a:rPr lang="ru-RU" b="1" dirty="0">
                <a:effectLst>
                  <a:outerShdw blurRad="38100" dist="38100" dir="2700000" algn="tl">
                    <a:srgbClr val="000000"/>
                  </a:outerShdw>
                </a:effectLst>
                <a:latin typeface="+mn-lt"/>
              </a:rPr>
              <a:t> В</a:t>
            </a:r>
          </a:p>
        </p:txBody>
      </p:sp>
      <p:sp>
        <p:nvSpPr>
          <p:cNvPr id="55350" name="AutoShape 54"/>
          <p:cNvSpPr>
            <a:spLocks noChangeArrowheads="1"/>
          </p:cNvSpPr>
          <p:nvPr/>
        </p:nvSpPr>
        <p:spPr bwMode="auto">
          <a:xfrm rot="5400000">
            <a:off x="5486400" y="3962400"/>
            <a:ext cx="381000" cy="685800"/>
          </a:xfrm>
          <a:prstGeom prst="upArrow">
            <a:avLst>
              <a:gd name="adj1" fmla="val 50000"/>
              <a:gd name="adj2" fmla="val 45000"/>
            </a:avLst>
          </a:prstGeom>
          <a:solidFill>
            <a:srgbClr val="FF9900"/>
          </a:solidFill>
          <a:ln w="9525">
            <a:solidFill>
              <a:schemeClr val="tx1"/>
            </a:solidFill>
            <a:miter lim="800000"/>
            <a:headEnd/>
            <a:tailEnd/>
          </a:ln>
          <a:effectLst/>
        </p:spPr>
        <p:txBody>
          <a:bodyPr wrap="none" anchor="ctr"/>
          <a:lstStyle/>
          <a:p>
            <a:endParaRPr lang="bg-BG" dirty="0"/>
          </a:p>
        </p:txBody>
      </p:sp>
      <p:sp>
        <p:nvSpPr>
          <p:cNvPr id="55352" name="AutoShape 56"/>
          <p:cNvSpPr>
            <a:spLocks noChangeArrowheads="1"/>
          </p:cNvSpPr>
          <p:nvPr/>
        </p:nvSpPr>
        <p:spPr bwMode="auto">
          <a:xfrm rot="-16200000">
            <a:off x="1943100" y="2857500"/>
            <a:ext cx="457200" cy="533400"/>
          </a:xfrm>
          <a:custGeom>
            <a:avLst/>
            <a:gdLst>
              <a:gd name="G0" fmla="+- 15145 0 0"/>
              <a:gd name="G1" fmla="+- 2893 0 0"/>
              <a:gd name="G2" fmla="+- 12158 0 2893"/>
              <a:gd name="G3" fmla="+- G2 0 2893"/>
              <a:gd name="G4" fmla="*/ G3 32768 32059"/>
              <a:gd name="G5" fmla="*/ G4 1 2"/>
              <a:gd name="G6" fmla="+- 21600 0 15145"/>
              <a:gd name="G7" fmla="*/ G6 2893 6079"/>
              <a:gd name="G8" fmla="+- G7 15145 0"/>
              <a:gd name="T0" fmla="*/ 15145 w 21600"/>
              <a:gd name="T1" fmla="*/ 0 h 21600"/>
              <a:gd name="T2" fmla="*/ 15145 w 21600"/>
              <a:gd name="T3" fmla="*/ 12158 h 21600"/>
              <a:gd name="T4" fmla="*/ 325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45" y="0"/>
                </a:lnTo>
                <a:lnTo>
                  <a:pt x="15145" y="2893"/>
                </a:lnTo>
                <a:lnTo>
                  <a:pt x="12427" y="2893"/>
                </a:lnTo>
                <a:cubicBezTo>
                  <a:pt x="5564" y="2893"/>
                  <a:pt x="0" y="7041"/>
                  <a:pt x="0" y="12158"/>
                </a:cubicBezTo>
                <a:lnTo>
                  <a:pt x="0" y="21600"/>
                </a:lnTo>
                <a:lnTo>
                  <a:pt x="6513" y="21600"/>
                </a:lnTo>
                <a:lnTo>
                  <a:pt x="6513" y="12158"/>
                </a:lnTo>
                <a:cubicBezTo>
                  <a:pt x="6513" y="10560"/>
                  <a:pt x="9161" y="9265"/>
                  <a:pt x="12427" y="9265"/>
                </a:cubicBezTo>
                <a:lnTo>
                  <a:pt x="15145" y="9265"/>
                </a:lnTo>
                <a:lnTo>
                  <a:pt x="15145" y="12158"/>
                </a:lnTo>
                <a:close/>
              </a:path>
            </a:pathLst>
          </a:custGeom>
          <a:solidFill>
            <a:srgbClr val="FF9900"/>
          </a:solidFill>
          <a:ln w="9525">
            <a:solidFill>
              <a:schemeClr val="tx1"/>
            </a:solidFill>
            <a:miter lim="800000"/>
            <a:headEnd/>
            <a:tailEnd/>
          </a:ln>
          <a:effectLst/>
        </p:spPr>
        <p:txBody>
          <a:bodyPr wrap="none" anchor="ctr"/>
          <a:lstStyle/>
          <a:p>
            <a:endParaRPr lang="bg-BG" dirty="0"/>
          </a:p>
        </p:txBody>
      </p:sp>
      <p:sp>
        <p:nvSpPr>
          <p:cNvPr id="55353" name="AutoShape 57"/>
          <p:cNvSpPr>
            <a:spLocks noChangeArrowheads="1"/>
          </p:cNvSpPr>
          <p:nvPr/>
        </p:nvSpPr>
        <p:spPr bwMode="auto">
          <a:xfrm rot="-16200000">
            <a:off x="4457700" y="2933700"/>
            <a:ext cx="457200" cy="533400"/>
          </a:xfrm>
          <a:custGeom>
            <a:avLst/>
            <a:gdLst>
              <a:gd name="G0" fmla="+- 15145 0 0"/>
              <a:gd name="G1" fmla="+- 2893 0 0"/>
              <a:gd name="G2" fmla="+- 12158 0 2893"/>
              <a:gd name="G3" fmla="+- G2 0 2893"/>
              <a:gd name="G4" fmla="*/ G3 32768 32059"/>
              <a:gd name="G5" fmla="*/ G4 1 2"/>
              <a:gd name="G6" fmla="+- 21600 0 15145"/>
              <a:gd name="G7" fmla="*/ G6 2893 6079"/>
              <a:gd name="G8" fmla="+- G7 15145 0"/>
              <a:gd name="T0" fmla="*/ 15145 w 21600"/>
              <a:gd name="T1" fmla="*/ 0 h 21600"/>
              <a:gd name="T2" fmla="*/ 15145 w 21600"/>
              <a:gd name="T3" fmla="*/ 12158 h 21600"/>
              <a:gd name="T4" fmla="*/ 325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45" y="0"/>
                </a:lnTo>
                <a:lnTo>
                  <a:pt x="15145" y="2893"/>
                </a:lnTo>
                <a:lnTo>
                  <a:pt x="12427" y="2893"/>
                </a:lnTo>
                <a:cubicBezTo>
                  <a:pt x="5564" y="2893"/>
                  <a:pt x="0" y="7041"/>
                  <a:pt x="0" y="12158"/>
                </a:cubicBezTo>
                <a:lnTo>
                  <a:pt x="0" y="21600"/>
                </a:lnTo>
                <a:lnTo>
                  <a:pt x="6513" y="21600"/>
                </a:lnTo>
                <a:lnTo>
                  <a:pt x="6513" y="12158"/>
                </a:lnTo>
                <a:cubicBezTo>
                  <a:pt x="6513" y="10560"/>
                  <a:pt x="9161" y="9265"/>
                  <a:pt x="12427" y="9265"/>
                </a:cubicBezTo>
                <a:lnTo>
                  <a:pt x="15145" y="9265"/>
                </a:lnTo>
                <a:lnTo>
                  <a:pt x="15145" y="12158"/>
                </a:lnTo>
                <a:close/>
              </a:path>
            </a:pathLst>
          </a:custGeom>
          <a:solidFill>
            <a:srgbClr val="FF9900"/>
          </a:solidFill>
          <a:ln w="9525">
            <a:solidFill>
              <a:schemeClr val="tx1"/>
            </a:solidFill>
            <a:miter lim="800000"/>
            <a:headEnd/>
            <a:tailEnd/>
          </a:ln>
          <a:effectLst/>
        </p:spPr>
        <p:txBody>
          <a:bodyPr wrap="none" anchor="ctr"/>
          <a:lstStyle/>
          <a:p>
            <a:endParaRPr lang="bg-BG" dirty="0"/>
          </a:p>
        </p:txBody>
      </p:sp>
      <p:sp>
        <p:nvSpPr>
          <p:cNvPr id="55354" name="AutoShape 58"/>
          <p:cNvSpPr>
            <a:spLocks noChangeArrowheads="1"/>
          </p:cNvSpPr>
          <p:nvPr/>
        </p:nvSpPr>
        <p:spPr bwMode="auto">
          <a:xfrm rot="5400000">
            <a:off x="4557712" y="2452688"/>
            <a:ext cx="333375" cy="609600"/>
          </a:xfrm>
          <a:prstGeom prst="upArrow">
            <a:avLst>
              <a:gd name="adj1" fmla="val 50000"/>
              <a:gd name="adj2" fmla="val 45714"/>
            </a:avLst>
          </a:prstGeom>
          <a:solidFill>
            <a:srgbClr val="FF9900"/>
          </a:solidFill>
          <a:ln w="9525">
            <a:solidFill>
              <a:schemeClr val="tx1"/>
            </a:solidFill>
            <a:miter lim="800000"/>
            <a:headEnd/>
            <a:tailEnd/>
          </a:ln>
          <a:effectLst/>
        </p:spPr>
        <p:txBody>
          <a:bodyPr wrap="none" anchor="ctr"/>
          <a:lstStyle/>
          <a:p>
            <a:endParaRPr lang="bg-BG" dirty="0"/>
          </a:p>
        </p:txBody>
      </p:sp>
      <p:sp>
        <p:nvSpPr>
          <p:cNvPr id="55355" name="AutoShape 59"/>
          <p:cNvSpPr>
            <a:spLocks noChangeArrowheads="1"/>
          </p:cNvSpPr>
          <p:nvPr/>
        </p:nvSpPr>
        <p:spPr bwMode="auto">
          <a:xfrm rot="5400000">
            <a:off x="5548312" y="6110288"/>
            <a:ext cx="333375" cy="609600"/>
          </a:xfrm>
          <a:prstGeom prst="upArrow">
            <a:avLst>
              <a:gd name="adj1" fmla="val 50000"/>
              <a:gd name="adj2" fmla="val 45714"/>
            </a:avLst>
          </a:prstGeom>
          <a:solidFill>
            <a:srgbClr val="FF9900"/>
          </a:solidFill>
          <a:ln w="9525">
            <a:solidFill>
              <a:schemeClr val="tx1"/>
            </a:solidFill>
            <a:miter lim="800000"/>
            <a:headEnd/>
            <a:tailEnd/>
          </a:ln>
          <a:effectLst/>
        </p:spPr>
        <p:txBody>
          <a:bodyPr wrap="none" anchor="ctr"/>
          <a:lstStyle/>
          <a:p>
            <a:endParaRPr lang="bg-BG" dirty="0"/>
          </a:p>
        </p:txBody>
      </p:sp>
      <p:sp>
        <p:nvSpPr>
          <p:cNvPr id="55356" name="AutoShape 60"/>
          <p:cNvSpPr>
            <a:spLocks noChangeArrowheads="1"/>
          </p:cNvSpPr>
          <p:nvPr/>
        </p:nvSpPr>
        <p:spPr bwMode="auto">
          <a:xfrm rot="5400000">
            <a:off x="5548312" y="5500688"/>
            <a:ext cx="333375" cy="609600"/>
          </a:xfrm>
          <a:prstGeom prst="upArrow">
            <a:avLst>
              <a:gd name="adj1" fmla="val 50000"/>
              <a:gd name="adj2" fmla="val 45714"/>
            </a:avLst>
          </a:prstGeom>
          <a:solidFill>
            <a:srgbClr val="FF9900"/>
          </a:solidFill>
          <a:ln w="9525">
            <a:solidFill>
              <a:schemeClr val="tx1"/>
            </a:solidFill>
            <a:miter lim="800000"/>
            <a:headEnd/>
            <a:tailEnd/>
          </a:ln>
          <a:effectLst/>
        </p:spPr>
        <p:txBody>
          <a:bodyPr wrap="none" anchor="ctr"/>
          <a:lstStyle/>
          <a:p>
            <a:endParaRPr lang="bg-BG" dirty="0"/>
          </a:p>
        </p:txBody>
      </p:sp>
      <p:sp>
        <p:nvSpPr>
          <p:cNvPr id="55357" name="AutoShape 61"/>
          <p:cNvSpPr>
            <a:spLocks noChangeArrowheads="1"/>
          </p:cNvSpPr>
          <p:nvPr/>
        </p:nvSpPr>
        <p:spPr bwMode="auto">
          <a:xfrm rot="5400000">
            <a:off x="5548312" y="5805488"/>
            <a:ext cx="333375" cy="609600"/>
          </a:xfrm>
          <a:prstGeom prst="upArrow">
            <a:avLst>
              <a:gd name="adj1" fmla="val 50000"/>
              <a:gd name="adj2" fmla="val 45714"/>
            </a:avLst>
          </a:prstGeom>
          <a:solidFill>
            <a:srgbClr val="FF9900"/>
          </a:solidFill>
          <a:ln w="9525">
            <a:solidFill>
              <a:schemeClr val="tx1"/>
            </a:solidFill>
            <a:miter lim="800000"/>
            <a:headEnd/>
            <a:tailEnd/>
          </a:ln>
          <a:effectLst/>
        </p:spPr>
        <p:txBody>
          <a:bodyPr wrap="none" anchor="ctr"/>
          <a:lstStyle/>
          <a:p>
            <a:endParaRPr lang="bg-BG" dirty="0"/>
          </a:p>
        </p:txBody>
      </p:sp>
      <p:pic>
        <p:nvPicPr>
          <p:cNvPr id="55358" name="Picture 62" descr="Clipart Illustration of a Bar Graph Of Colorful Clear Cubes On A Blue And White Grid">
            <a:hlinkClick r:id="rId4" tooltip="Clipart Illustration of a Bar Graph Of Colorful Clear Cubes On A Blue And White Grid"/>
          </p:cNvPr>
          <p:cNvPicPr>
            <a:picLocks noChangeAspect="1" noChangeArrowheads="1"/>
          </p:cNvPicPr>
          <p:nvPr/>
        </p:nvPicPr>
        <p:blipFill>
          <a:blip r:embed="rId5" cstate="print"/>
          <a:srcRect/>
          <a:stretch>
            <a:fillRect/>
          </a:stretch>
        </p:blipFill>
        <p:spPr bwMode="auto">
          <a:xfrm>
            <a:off x="6324600" y="4419600"/>
            <a:ext cx="1295400" cy="1204913"/>
          </a:xfrm>
          <a:prstGeom prst="rect">
            <a:avLst/>
          </a:prstGeom>
          <a:noFill/>
        </p:spPr>
      </p:pic>
      <p:sp>
        <p:nvSpPr>
          <p:cNvPr id="32" name="Правоъгълник 31"/>
          <p:cNvSpPr/>
          <p:nvPr/>
        </p:nvSpPr>
        <p:spPr>
          <a:xfrm>
            <a:off x="0" y="0"/>
            <a:ext cx="9144000" cy="1077218"/>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4.6</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b="1" dirty="0">
                <a:solidFill>
                  <a:srgbClr val="FFFF00"/>
                </a:solidFill>
                <a:effectLst>
                  <a:outerShdw blurRad="38100" dist="38100" dir="2700000" algn="tl">
                    <a:srgbClr val="000000">
                      <a:alpha val="43137"/>
                    </a:srgbClr>
                  </a:outerShdw>
                </a:effectLst>
                <a:latin typeface="Arial Black" pitchFamily="34" charset="0"/>
              </a:rPr>
              <a:t>Surveillance and collecting of objective evidences during the audit</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58" name="Picture 14"/>
          <p:cNvPicPr>
            <a:picLocks noChangeAspect="1" noChangeArrowheads="1"/>
          </p:cNvPicPr>
          <p:nvPr/>
        </p:nvPicPr>
        <p:blipFill>
          <a:blip r:embed="rId3" cstate="print"/>
          <a:srcRect/>
          <a:stretch>
            <a:fillRect/>
          </a:stretch>
        </p:blipFill>
        <p:spPr bwMode="auto">
          <a:xfrm>
            <a:off x="5715000" y="1066800"/>
            <a:ext cx="2892425" cy="4021912"/>
          </a:xfrm>
          <a:prstGeom prst="rect">
            <a:avLst/>
          </a:prstGeom>
          <a:noFill/>
          <a:ln w="9525">
            <a:noFill/>
            <a:miter lim="800000"/>
            <a:headEnd/>
            <a:tailEnd/>
          </a:ln>
          <a:effectLst/>
        </p:spPr>
      </p:pic>
      <p:sp>
        <p:nvSpPr>
          <p:cNvPr id="57359" name="Rectangle 15"/>
          <p:cNvSpPr>
            <a:spLocks noChangeArrowheads="1"/>
          </p:cNvSpPr>
          <p:nvPr/>
        </p:nvSpPr>
        <p:spPr bwMode="auto">
          <a:xfrm>
            <a:off x="0" y="1066800"/>
            <a:ext cx="5410200" cy="2246769"/>
          </a:xfrm>
          <a:prstGeom prst="rect">
            <a:avLst/>
          </a:prstGeom>
          <a:noFill/>
          <a:ln w="9525">
            <a:noFill/>
            <a:miter lim="800000"/>
            <a:headEnd/>
            <a:tailEnd/>
          </a:ln>
          <a:effectLst/>
        </p:spPr>
        <p:txBody>
          <a:bodyPr wrap="square" anchor="ctr">
            <a:spAutoFit/>
          </a:bodyPr>
          <a:lstStyle/>
          <a:p>
            <a:pPr>
              <a:buFontTx/>
              <a:buBlip>
                <a:blip r:embed="rId4"/>
              </a:buBlip>
              <a:tabLst>
                <a:tab pos="-2114550" algn="l"/>
                <a:tab pos="-1771650" algn="l"/>
                <a:tab pos="-514350" algn="l"/>
              </a:tabLst>
            </a:pPr>
            <a:r>
              <a:rPr lang="bg-BG" sz="2000" dirty="0">
                <a:solidFill>
                  <a:schemeClr val="bg1"/>
                </a:solidFill>
                <a:latin typeface="+mn-lt"/>
              </a:rPr>
              <a:t> </a:t>
            </a:r>
            <a:r>
              <a:rPr lang="en-US" sz="2000" b="1" dirty="0">
                <a:solidFill>
                  <a:schemeClr val="bg1"/>
                </a:solidFill>
                <a:latin typeface="+mn-lt"/>
              </a:rPr>
              <a:t>Determine the </a:t>
            </a:r>
            <a:r>
              <a:rPr lang="en-US" sz="2000" b="1" dirty="0" err="1">
                <a:solidFill>
                  <a:schemeClr val="bg1"/>
                </a:solidFill>
                <a:latin typeface="+mn-lt"/>
              </a:rPr>
              <a:t>the</a:t>
            </a:r>
            <a:r>
              <a:rPr lang="en-US" sz="2000" b="1" dirty="0">
                <a:solidFill>
                  <a:schemeClr val="bg1"/>
                </a:solidFill>
                <a:latin typeface="+mn-lt"/>
              </a:rPr>
              <a:t> target!</a:t>
            </a:r>
          </a:p>
          <a:p>
            <a:pPr>
              <a:buFontTx/>
              <a:buBlip>
                <a:blip r:embed="rId4"/>
              </a:buBlip>
              <a:tabLst>
                <a:tab pos="-2114550" algn="l"/>
                <a:tab pos="-1771650" algn="l"/>
                <a:tab pos="-514350" algn="l"/>
              </a:tabLst>
            </a:pPr>
            <a:r>
              <a:rPr lang="en-US" sz="2000" b="1" dirty="0">
                <a:solidFill>
                  <a:schemeClr val="bg1"/>
                </a:solidFill>
                <a:latin typeface="+mn-lt"/>
              </a:rPr>
              <a:t> Set flow processes!</a:t>
            </a:r>
          </a:p>
          <a:p>
            <a:pPr>
              <a:buFontTx/>
              <a:buBlip>
                <a:blip r:embed="rId4"/>
              </a:buBlip>
              <a:tabLst>
                <a:tab pos="-2114550" algn="l"/>
                <a:tab pos="-1771650" algn="l"/>
                <a:tab pos="-514350" algn="l"/>
              </a:tabLst>
            </a:pPr>
            <a:r>
              <a:rPr lang="en-US" sz="2000" b="1" dirty="0">
                <a:solidFill>
                  <a:schemeClr val="bg1"/>
                </a:solidFill>
                <a:latin typeface="+mn-lt"/>
              </a:rPr>
              <a:t> Determine the input data!</a:t>
            </a:r>
          </a:p>
          <a:p>
            <a:pPr>
              <a:buFontTx/>
              <a:buBlip>
                <a:blip r:embed="rId4"/>
              </a:buBlip>
              <a:tabLst>
                <a:tab pos="-2114550" algn="l"/>
                <a:tab pos="-1771650" algn="l"/>
                <a:tab pos="-514350" algn="l"/>
              </a:tabLst>
            </a:pPr>
            <a:r>
              <a:rPr lang="en-US" sz="2000" b="1" dirty="0">
                <a:solidFill>
                  <a:schemeClr val="bg1"/>
                </a:solidFill>
                <a:latin typeface="+mn-lt"/>
              </a:rPr>
              <a:t> Identify the planned output data!</a:t>
            </a:r>
          </a:p>
          <a:p>
            <a:pPr>
              <a:buFontTx/>
              <a:buBlip>
                <a:blip r:embed="rId4"/>
              </a:buBlip>
              <a:tabLst>
                <a:tab pos="-2114550" algn="l"/>
                <a:tab pos="-1771650" algn="l"/>
                <a:tab pos="-514350" algn="l"/>
              </a:tabLst>
            </a:pPr>
            <a:r>
              <a:rPr lang="en-US" sz="2000" b="1" dirty="0">
                <a:solidFill>
                  <a:schemeClr val="bg1"/>
                </a:solidFill>
                <a:latin typeface="+mn-lt"/>
              </a:rPr>
              <a:t> What resources are needed?</a:t>
            </a:r>
          </a:p>
          <a:p>
            <a:pPr>
              <a:buFontTx/>
              <a:buBlip>
                <a:blip r:embed="rId4"/>
              </a:buBlip>
              <a:tabLst>
                <a:tab pos="-2114550" algn="l"/>
                <a:tab pos="-1771650" algn="l"/>
                <a:tab pos="-514350" algn="l"/>
              </a:tabLst>
            </a:pPr>
            <a:r>
              <a:rPr lang="en-US" sz="2000" b="1" dirty="0">
                <a:solidFill>
                  <a:schemeClr val="bg1"/>
                </a:solidFill>
                <a:latin typeface="+mn-lt"/>
              </a:rPr>
              <a:t> What is controlled?</a:t>
            </a:r>
          </a:p>
          <a:p>
            <a:pPr>
              <a:buFontTx/>
              <a:buBlip>
                <a:blip r:embed="rId4"/>
              </a:buBlip>
              <a:tabLst>
                <a:tab pos="-2114550" algn="l"/>
                <a:tab pos="-1771650" algn="l"/>
                <a:tab pos="-514350" algn="l"/>
              </a:tabLst>
            </a:pPr>
            <a:r>
              <a:rPr lang="en-US" sz="2000" b="1" dirty="0">
                <a:solidFill>
                  <a:schemeClr val="bg1"/>
                </a:solidFill>
                <a:latin typeface="+mn-lt"/>
              </a:rPr>
              <a:t> What are the measures for surveillance?</a:t>
            </a:r>
            <a:endParaRPr lang="bg-BG" sz="2000" b="1" dirty="0">
              <a:solidFill>
                <a:schemeClr val="bg1"/>
              </a:solidFill>
              <a:latin typeface="+mn-lt"/>
            </a:endParaRPr>
          </a:p>
        </p:txBody>
      </p:sp>
      <p:pic>
        <p:nvPicPr>
          <p:cNvPr id="57360" name="Picture 16" descr="TheUseOfAnalayticalProcedureinAudit"/>
          <p:cNvPicPr>
            <a:picLocks noChangeAspect="1" noChangeArrowheads="1"/>
          </p:cNvPicPr>
          <p:nvPr/>
        </p:nvPicPr>
        <p:blipFill>
          <a:blip r:embed="rId5" cstate="print"/>
          <a:srcRect/>
          <a:stretch>
            <a:fillRect/>
          </a:stretch>
        </p:blipFill>
        <p:spPr bwMode="auto">
          <a:xfrm>
            <a:off x="838201" y="3800102"/>
            <a:ext cx="3132864" cy="2295898"/>
          </a:xfrm>
          <a:prstGeom prst="rect">
            <a:avLst/>
          </a:prstGeom>
          <a:noFill/>
        </p:spPr>
      </p:pic>
      <p:sp>
        <p:nvSpPr>
          <p:cNvPr id="6" name="Правоъгълник 5"/>
          <p:cNvSpPr/>
          <p:nvPr/>
        </p:nvSpPr>
        <p:spPr>
          <a:xfrm>
            <a:off x="0" y="0"/>
            <a:ext cx="9144000" cy="1077218"/>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4.6</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b="1" dirty="0">
                <a:solidFill>
                  <a:srgbClr val="FFFF00"/>
                </a:solidFill>
                <a:effectLst>
                  <a:outerShdw blurRad="38100" dist="38100" dir="2700000" algn="tl">
                    <a:srgbClr val="000000">
                      <a:alpha val="43137"/>
                    </a:srgbClr>
                  </a:outerShdw>
                </a:effectLst>
                <a:latin typeface="Arial Black" pitchFamily="34" charset="0"/>
              </a:rPr>
              <a:t>Surveillance and collecting of objective evidences during the audit</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8" name="Picture 6"/>
          <p:cNvPicPr>
            <a:picLocks noChangeAspect="1" noChangeArrowheads="1"/>
          </p:cNvPicPr>
          <p:nvPr/>
        </p:nvPicPr>
        <p:blipFill>
          <a:blip r:embed="rId3" cstate="print"/>
          <a:srcRect/>
          <a:stretch>
            <a:fillRect/>
          </a:stretch>
        </p:blipFill>
        <p:spPr bwMode="auto">
          <a:xfrm>
            <a:off x="533400" y="4648200"/>
            <a:ext cx="1319213" cy="1600200"/>
          </a:xfrm>
          <a:prstGeom prst="rect">
            <a:avLst/>
          </a:prstGeom>
          <a:noFill/>
          <a:ln w="9525">
            <a:noFill/>
            <a:miter lim="800000"/>
            <a:headEnd/>
            <a:tailEnd/>
          </a:ln>
          <a:effectLst/>
        </p:spPr>
      </p:pic>
      <p:sp>
        <p:nvSpPr>
          <p:cNvPr id="69640" name="Rectangle 8"/>
          <p:cNvSpPr>
            <a:spLocks noChangeArrowheads="1"/>
          </p:cNvSpPr>
          <p:nvPr/>
        </p:nvSpPr>
        <p:spPr bwMode="auto">
          <a:xfrm>
            <a:off x="0" y="1619309"/>
            <a:ext cx="7848600" cy="2246769"/>
          </a:xfrm>
          <a:prstGeom prst="rect">
            <a:avLst/>
          </a:prstGeom>
          <a:noFill/>
          <a:ln w="9525">
            <a:noFill/>
            <a:miter lim="800000"/>
            <a:headEnd/>
            <a:tailEnd/>
          </a:ln>
          <a:effectLst/>
        </p:spPr>
        <p:txBody>
          <a:bodyPr anchor="ctr">
            <a:spAutoFit/>
          </a:bodyPr>
          <a:lstStyle/>
          <a:p>
            <a:pPr>
              <a:buFontTx/>
              <a:buBlip>
                <a:blip r:embed="rId4"/>
              </a:buBlip>
              <a:tabLst>
                <a:tab pos="-2114550" algn="l"/>
                <a:tab pos="-1771650" algn="l"/>
                <a:tab pos="-514350" algn="l"/>
              </a:tabLst>
            </a:pPr>
            <a:r>
              <a:rPr lang="en-US" sz="2000" b="1" dirty="0">
                <a:solidFill>
                  <a:schemeClr val="bg1"/>
                </a:solidFill>
                <a:latin typeface="+mn-lt"/>
              </a:rPr>
              <a:t>  Are the planned output data received?</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Are they identified?</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What is the status of monitoring and measurement?</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What are the place and conditions of storage?</a:t>
            </a:r>
            <a:endParaRPr lang="bg-BG" sz="2000" b="1" dirty="0">
              <a:solidFill>
                <a:schemeClr val="bg1"/>
              </a:solidFill>
              <a:latin typeface="+mn-lt"/>
            </a:endParaRPr>
          </a:p>
        </p:txBody>
      </p:sp>
      <p:pic>
        <p:nvPicPr>
          <p:cNvPr id="69641" name="Picture 9"/>
          <p:cNvPicPr>
            <a:picLocks noChangeAspect="1" noChangeArrowheads="1"/>
          </p:cNvPicPr>
          <p:nvPr/>
        </p:nvPicPr>
        <p:blipFill>
          <a:blip r:embed="rId5" cstate="print">
            <a:lum bright="-6000" contrast="7000"/>
          </a:blip>
          <a:srcRect/>
          <a:stretch>
            <a:fillRect/>
          </a:stretch>
        </p:blipFill>
        <p:spPr bwMode="auto">
          <a:xfrm>
            <a:off x="6858000" y="1447800"/>
            <a:ext cx="2159000" cy="2590800"/>
          </a:xfrm>
          <a:prstGeom prst="rect">
            <a:avLst/>
          </a:prstGeom>
          <a:noFill/>
          <a:ln w="9525">
            <a:noFill/>
            <a:miter lim="800000"/>
            <a:headEnd/>
            <a:tailEnd/>
          </a:ln>
          <a:effectLst/>
        </p:spPr>
      </p:pic>
      <p:sp>
        <p:nvSpPr>
          <p:cNvPr id="6" name="Правоъгълник 5"/>
          <p:cNvSpPr/>
          <p:nvPr/>
        </p:nvSpPr>
        <p:spPr>
          <a:xfrm>
            <a:off x="0" y="0"/>
            <a:ext cx="9144000" cy="1077218"/>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4.6</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b="1" dirty="0">
                <a:solidFill>
                  <a:srgbClr val="FFFF00"/>
                </a:solidFill>
                <a:effectLst>
                  <a:outerShdw blurRad="38100" dist="38100" dir="2700000" algn="tl">
                    <a:srgbClr val="000000">
                      <a:alpha val="43137"/>
                    </a:srgbClr>
                  </a:outerShdw>
                </a:effectLst>
                <a:latin typeface="Arial Black" pitchFamily="34" charset="0"/>
              </a:rPr>
              <a:t>Surveillance and collecting of objective evidences during the audit</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05" name="Picture 13"/>
          <p:cNvPicPr>
            <a:picLocks noChangeAspect="1" noChangeArrowheads="1"/>
          </p:cNvPicPr>
          <p:nvPr/>
        </p:nvPicPr>
        <p:blipFill>
          <a:blip r:embed="rId3" cstate="print"/>
          <a:srcRect/>
          <a:stretch>
            <a:fillRect/>
          </a:stretch>
        </p:blipFill>
        <p:spPr bwMode="auto">
          <a:xfrm>
            <a:off x="2590800" y="5708730"/>
            <a:ext cx="1600200" cy="1141319"/>
          </a:xfrm>
          <a:prstGeom prst="rect">
            <a:avLst/>
          </a:prstGeom>
          <a:noFill/>
          <a:ln w="9525">
            <a:noFill/>
            <a:miter lim="800000"/>
            <a:headEnd/>
            <a:tailEnd/>
          </a:ln>
          <a:effectLst/>
        </p:spPr>
      </p:pic>
      <p:sp>
        <p:nvSpPr>
          <p:cNvPr id="59408" name="Rectangle 16"/>
          <p:cNvSpPr>
            <a:spLocks noChangeArrowheads="1"/>
          </p:cNvSpPr>
          <p:nvPr/>
        </p:nvSpPr>
        <p:spPr bwMode="auto">
          <a:xfrm>
            <a:off x="0" y="1247001"/>
            <a:ext cx="9144000" cy="4524315"/>
          </a:xfrm>
          <a:prstGeom prst="rect">
            <a:avLst/>
          </a:prstGeom>
          <a:noFill/>
          <a:ln w="9525">
            <a:noFill/>
            <a:miter lim="800000"/>
            <a:headEnd/>
            <a:tailEnd/>
          </a:ln>
          <a:effectLst/>
        </p:spPr>
        <p:txBody>
          <a:bodyPr wrap="square" anchor="ctr">
            <a:spAutoFit/>
          </a:bodyPr>
          <a:lstStyle/>
          <a:p>
            <a:pPr algn="ctr">
              <a:tabLst>
                <a:tab pos="-2114550" algn="l"/>
                <a:tab pos="-1771650" algn="l"/>
                <a:tab pos="-514350" algn="l"/>
              </a:tabLst>
            </a:pPr>
            <a:endParaRPr lang="bg-BG" sz="800" b="1" dirty="0">
              <a:solidFill>
                <a:schemeClr val="bg1"/>
              </a:solidFill>
              <a:latin typeface="Times New Roman" pitchFamily="18" charset="0"/>
            </a:endParaRPr>
          </a:p>
          <a:p>
            <a:pPr>
              <a:buFontTx/>
              <a:buChar char="•"/>
              <a:tabLst>
                <a:tab pos="-2114550" algn="l"/>
                <a:tab pos="-1771650" algn="l"/>
                <a:tab pos="-514350" algn="l"/>
              </a:tabLst>
            </a:pPr>
            <a:r>
              <a:rPr lang="bg-BG" sz="2000" b="1" dirty="0">
                <a:solidFill>
                  <a:schemeClr val="bg1"/>
                </a:solidFill>
                <a:latin typeface="+mn-lt"/>
              </a:rPr>
              <a:t> </a:t>
            </a:r>
            <a:r>
              <a:rPr lang="en-US" sz="2000" b="1" dirty="0">
                <a:solidFill>
                  <a:schemeClr val="bg1"/>
                </a:solidFill>
                <a:latin typeface="+mn-lt"/>
              </a:rPr>
              <a:t>Watch participation and interest in opening and closing meeting and in the intermediate meetings;</a:t>
            </a:r>
          </a:p>
          <a:p>
            <a:pPr>
              <a:buFontTx/>
              <a:buChar char="•"/>
              <a:tabLst>
                <a:tab pos="-2114550" algn="l"/>
                <a:tab pos="-1771650" algn="l"/>
                <a:tab pos="-514350" algn="l"/>
              </a:tabLst>
            </a:pPr>
            <a:r>
              <a:rPr lang="en-US" sz="2000" b="1" dirty="0">
                <a:solidFill>
                  <a:schemeClr val="bg1"/>
                </a:solidFill>
                <a:latin typeface="+mn-lt"/>
              </a:rPr>
              <a:t> Review of the documents:</a:t>
            </a:r>
          </a:p>
          <a:p>
            <a:pPr>
              <a:tabLst>
                <a:tab pos="-2114550" algn="l"/>
                <a:tab pos="-1771650" algn="l"/>
                <a:tab pos="-514350" algn="l"/>
              </a:tabLst>
            </a:pPr>
            <a:r>
              <a:rPr lang="en-US" sz="2000" dirty="0">
                <a:solidFill>
                  <a:schemeClr val="bg1"/>
                </a:solidFill>
                <a:latin typeface="+mn-lt"/>
              </a:rPr>
              <a:t>   - politics</a:t>
            </a:r>
          </a:p>
          <a:p>
            <a:pPr>
              <a:tabLst>
                <a:tab pos="-2114550" algn="l"/>
                <a:tab pos="-1771650" algn="l"/>
                <a:tab pos="-514350" algn="l"/>
              </a:tabLst>
            </a:pPr>
            <a:r>
              <a:rPr lang="en-US" sz="2000" dirty="0">
                <a:solidFill>
                  <a:schemeClr val="bg1"/>
                </a:solidFill>
                <a:latin typeface="+mn-lt"/>
              </a:rPr>
              <a:t>   - objectives;</a:t>
            </a:r>
          </a:p>
          <a:p>
            <a:pPr>
              <a:tabLst>
                <a:tab pos="-2114550" algn="l"/>
                <a:tab pos="-1771650" algn="l"/>
                <a:tab pos="-514350" algn="l"/>
              </a:tabLst>
            </a:pPr>
            <a:r>
              <a:rPr lang="en-US" sz="2000" dirty="0">
                <a:solidFill>
                  <a:schemeClr val="bg1"/>
                </a:solidFill>
                <a:latin typeface="+mn-lt"/>
              </a:rPr>
              <a:t>   - records from the management review.</a:t>
            </a:r>
          </a:p>
          <a:p>
            <a:pPr>
              <a:buFontTx/>
              <a:buChar char="•"/>
              <a:tabLst>
                <a:tab pos="-2114550" algn="l"/>
                <a:tab pos="-1771650" algn="l"/>
                <a:tab pos="-514350" algn="l"/>
              </a:tabLst>
            </a:pPr>
            <a:r>
              <a:rPr lang="en-US" sz="2000" b="1" dirty="0">
                <a:solidFill>
                  <a:schemeClr val="bg1"/>
                </a:solidFill>
                <a:latin typeface="+mn-lt"/>
              </a:rPr>
              <a:t> Interview with members of the top management:</a:t>
            </a:r>
          </a:p>
          <a:p>
            <a:pPr>
              <a:tabLst>
                <a:tab pos="-2114550" algn="l"/>
                <a:tab pos="-1771650" algn="l"/>
                <a:tab pos="-514350" algn="l"/>
              </a:tabLst>
            </a:pPr>
            <a:r>
              <a:rPr lang="en-US" sz="2000" b="1" dirty="0">
                <a:solidFill>
                  <a:schemeClr val="bg1"/>
                </a:solidFill>
                <a:latin typeface="+mn-lt"/>
              </a:rPr>
              <a:t>   </a:t>
            </a:r>
            <a:r>
              <a:rPr lang="en-US" sz="2000" dirty="0">
                <a:solidFill>
                  <a:schemeClr val="bg1"/>
                </a:solidFill>
                <a:latin typeface="+mn-lt"/>
              </a:rPr>
              <a:t>- they know "their" system?</a:t>
            </a:r>
          </a:p>
          <a:p>
            <a:pPr>
              <a:tabLst>
                <a:tab pos="-2114550" algn="l"/>
                <a:tab pos="-1771650" algn="l"/>
                <a:tab pos="-514350" algn="l"/>
              </a:tabLst>
            </a:pPr>
            <a:r>
              <a:rPr lang="en-US" sz="2000" dirty="0">
                <a:solidFill>
                  <a:schemeClr val="bg1"/>
                </a:solidFill>
                <a:latin typeface="+mn-lt"/>
              </a:rPr>
              <a:t>   - do they monitor and analyze the data? Do they make conclusions, do they take actions and do they take decisions ?</a:t>
            </a:r>
          </a:p>
          <a:p>
            <a:pPr>
              <a:buFontTx/>
              <a:buChar char="•"/>
              <a:tabLst>
                <a:tab pos="-2114550" algn="l"/>
                <a:tab pos="-1771650" algn="l"/>
                <a:tab pos="-514350" algn="l"/>
              </a:tabLst>
            </a:pPr>
            <a:r>
              <a:rPr lang="en-US" sz="2000" b="1" dirty="0">
                <a:solidFill>
                  <a:schemeClr val="bg1"/>
                </a:solidFill>
                <a:latin typeface="+mn-lt"/>
              </a:rPr>
              <a:t> Interview with staff from other levels;</a:t>
            </a:r>
          </a:p>
          <a:p>
            <a:pPr>
              <a:tabLst>
                <a:tab pos="-2114550" algn="l"/>
                <a:tab pos="-1771650" algn="l"/>
                <a:tab pos="-514350" algn="l"/>
              </a:tabLst>
            </a:pPr>
            <a:r>
              <a:rPr lang="en-US" sz="2000" b="1" dirty="0">
                <a:solidFill>
                  <a:schemeClr val="bg1"/>
                </a:solidFill>
                <a:latin typeface="+mn-lt"/>
              </a:rPr>
              <a:t>  </a:t>
            </a:r>
            <a:r>
              <a:rPr lang="en-US" sz="2000" dirty="0">
                <a:solidFill>
                  <a:schemeClr val="bg1"/>
                </a:solidFill>
                <a:latin typeface="+mn-lt"/>
              </a:rPr>
              <a:t>- do they know what processes for information exchange is determined the top management?</a:t>
            </a:r>
          </a:p>
          <a:p>
            <a:pPr>
              <a:tabLst>
                <a:tab pos="-2114550" algn="l"/>
                <a:tab pos="-1771650" algn="l"/>
                <a:tab pos="-514350" algn="l"/>
              </a:tabLst>
            </a:pPr>
            <a:r>
              <a:rPr lang="en-US" sz="2000" dirty="0">
                <a:solidFill>
                  <a:schemeClr val="bg1"/>
                </a:solidFill>
                <a:latin typeface="+mn-lt"/>
              </a:rPr>
              <a:t>  - do they realize their role in ensuring the food safety?</a:t>
            </a:r>
            <a:endParaRPr lang="bg-BG" sz="2000" dirty="0">
              <a:solidFill>
                <a:schemeClr val="bg1"/>
              </a:solidFill>
              <a:latin typeface="+mn-lt"/>
            </a:endParaRPr>
          </a:p>
        </p:txBody>
      </p:sp>
      <p:pic>
        <p:nvPicPr>
          <p:cNvPr id="59409" name="Picture 17" descr="ANd9GcRAvpxgSYJt6Na3SbKvLxxRtxgpVlYUxDxZiIeeU17cjEvZ_lkKUA"/>
          <p:cNvPicPr>
            <a:picLocks noChangeAspect="1" noChangeArrowheads="1"/>
          </p:cNvPicPr>
          <p:nvPr/>
        </p:nvPicPr>
        <p:blipFill>
          <a:blip r:embed="rId4" cstate="print"/>
          <a:srcRect/>
          <a:stretch>
            <a:fillRect/>
          </a:stretch>
        </p:blipFill>
        <p:spPr bwMode="auto">
          <a:xfrm>
            <a:off x="6429375" y="1828800"/>
            <a:ext cx="2714625" cy="1833562"/>
          </a:xfrm>
          <a:prstGeom prst="rect">
            <a:avLst/>
          </a:prstGeom>
          <a:noFill/>
        </p:spPr>
      </p:pic>
      <p:sp>
        <p:nvSpPr>
          <p:cNvPr id="5" name="Правоъгълник 4"/>
          <p:cNvSpPr/>
          <p:nvPr/>
        </p:nvSpPr>
        <p:spPr>
          <a:xfrm>
            <a:off x="0" y="0"/>
            <a:ext cx="9144000" cy="1569660"/>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4.6</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5.</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b="1" dirty="0">
                <a:solidFill>
                  <a:srgbClr val="FFFF00"/>
                </a:solidFill>
                <a:effectLst>
                  <a:outerShdw blurRad="38100" dist="38100" dir="2700000" algn="tl">
                    <a:srgbClr val="000000">
                      <a:alpha val="43137"/>
                    </a:srgbClr>
                  </a:outerShdw>
                </a:effectLst>
                <a:latin typeface="Arial Black" pitchFamily="34" charset="0"/>
              </a:rPr>
              <a:t>Obtaining of evidences of the leadership and commitment of the top management</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82" name="Контейнер за съдържание 5"/>
          <p:cNvSpPr txBox="1">
            <a:spLocks/>
          </p:cNvSpPr>
          <p:nvPr/>
        </p:nvSpPr>
        <p:spPr bwMode="auto">
          <a:xfrm>
            <a:off x="0" y="1295400"/>
            <a:ext cx="9144000" cy="1600200"/>
          </a:xfrm>
          <a:prstGeom prst="rect">
            <a:avLst/>
          </a:prstGeom>
          <a:noFill/>
          <a:ln w="9525">
            <a:noFill/>
            <a:miter lim="800000"/>
            <a:headEnd/>
            <a:tailEnd/>
          </a:ln>
        </p:spPr>
        <p:txBody>
          <a:bodyPr/>
          <a:lstStyle/>
          <a:p>
            <a:pPr algn="ctr">
              <a:spcBef>
                <a:spcPts val="1200"/>
              </a:spcBef>
            </a:pPr>
            <a:r>
              <a:rPr lang="en-GB" sz="3200" b="1" dirty="0">
                <a:solidFill>
                  <a:schemeClr val="bg1"/>
                </a:solidFill>
                <a:latin typeface="Franklin Gothic Demi Cond" pitchFamily="34" charset="0"/>
                <a:ea typeface="Verdana" pitchFamily="34" charset="0"/>
                <a:cs typeface="Verdana" pitchFamily="34" charset="0"/>
              </a:rPr>
              <a:t>4.7. </a:t>
            </a:r>
            <a:r>
              <a:rPr lang="en-GB" sz="3200" b="1" dirty="0">
                <a:solidFill>
                  <a:schemeClr val="bg1"/>
                </a:solidFill>
                <a:latin typeface="Franklin Gothic Demi Cond" pitchFamily="34" charset="0"/>
              </a:rPr>
              <a:t>Reporting during the Audit. </a:t>
            </a:r>
          </a:p>
          <a:p>
            <a:pPr algn="ctr">
              <a:spcBef>
                <a:spcPts val="1200"/>
              </a:spcBef>
            </a:pPr>
            <a:r>
              <a:rPr lang="en-GB" sz="3200" b="1" dirty="0">
                <a:solidFill>
                  <a:schemeClr val="bg1"/>
                </a:solidFill>
                <a:latin typeface="Franklin Gothic Demi Cond" pitchFamily="34" charset="0"/>
              </a:rPr>
              <a:t>The Audit Report Preparation and Presentation</a:t>
            </a:r>
          </a:p>
          <a:p>
            <a:pPr algn="ctr">
              <a:spcBef>
                <a:spcPts val="1200"/>
              </a:spcBef>
            </a:pPr>
            <a:endParaRPr lang="en-GB" sz="3200" b="1" dirty="0">
              <a:solidFill>
                <a:schemeClr val="bg1"/>
              </a:solidFill>
              <a:latin typeface="Franklin Gothic Demi Cond" pitchFamily="34" charset="0"/>
            </a:endParaRPr>
          </a:p>
        </p:txBody>
      </p:sp>
      <p:pic>
        <p:nvPicPr>
          <p:cNvPr id="24583" name="Picture 104" descr="MC900383276[1]"/>
          <p:cNvPicPr>
            <a:picLocks noChangeAspect="1" noChangeArrowheads="1"/>
          </p:cNvPicPr>
          <p:nvPr/>
        </p:nvPicPr>
        <p:blipFill>
          <a:blip r:embed="rId3" cstate="print"/>
          <a:srcRect/>
          <a:stretch>
            <a:fillRect/>
          </a:stretch>
        </p:blipFill>
        <p:spPr bwMode="auto">
          <a:xfrm>
            <a:off x="2667000" y="2438400"/>
            <a:ext cx="3962400" cy="3938588"/>
          </a:xfrm>
          <a:prstGeom prst="rect">
            <a:avLst/>
          </a:prstGeom>
          <a:noFill/>
          <a:ln w="9525">
            <a:noFill/>
            <a:miter lim="800000"/>
            <a:headEnd/>
            <a:tailEnd/>
          </a:ln>
        </p:spPr>
      </p:pic>
      <p:pic>
        <p:nvPicPr>
          <p:cNvPr id="8" name="Picture 2" descr="Редовно обучение - Университет по хранителни технологии - Пловдив">
            <a:extLst>
              <a:ext uri="{FF2B5EF4-FFF2-40B4-BE49-F238E27FC236}">
                <a16:creationId xmlns:a16="http://schemas.microsoft.com/office/drawing/2014/main" id="{046E9AC4-0672-4680-A38F-B3CC2B8923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39687"/>
            <a:ext cx="9715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University of Western Macedonia | LinkedIn">
            <a:extLst>
              <a:ext uri="{FF2B5EF4-FFF2-40B4-BE49-F238E27FC236}">
                <a16:creationId xmlns:a16="http://schemas.microsoft.com/office/drawing/2014/main" id="{4872186D-36A5-47B3-A162-F8C295731B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687"/>
            <a:ext cx="1524000" cy="152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edg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5"/>
          <p:cNvSpPr>
            <a:spLocks noChangeArrowheads="1"/>
          </p:cNvSpPr>
          <p:nvPr/>
        </p:nvSpPr>
        <p:spPr bwMode="auto">
          <a:xfrm>
            <a:off x="2895600" y="2438400"/>
            <a:ext cx="4343400" cy="2590800"/>
          </a:xfrm>
          <a:prstGeom prst="rect">
            <a:avLst/>
          </a:prstGeom>
          <a:noFill/>
          <a:ln w="9525">
            <a:noFill/>
            <a:miter lim="800000"/>
            <a:headEnd/>
            <a:tailEnd/>
          </a:ln>
          <a:effectLst/>
        </p:spPr>
        <p:txBody>
          <a:bodyPr anchor="ctr"/>
          <a:lstStyle/>
          <a:p>
            <a:pPr algn="ctr"/>
            <a:br>
              <a:rPr lang="bg-BG" sz="2800" b="1" dirty="0">
                <a:latin typeface="Times New Roman" pitchFamily="18" charset="0"/>
              </a:rPr>
            </a:br>
            <a:endParaRPr lang="bg-BG" sz="2800" b="1" dirty="0">
              <a:latin typeface="Times New Roman" pitchFamily="18" charset="0"/>
            </a:endParaRPr>
          </a:p>
        </p:txBody>
      </p:sp>
      <p:sp>
        <p:nvSpPr>
          <p:cNvPr id="36880" name="Rectangle 16"/>
          <p:cNvSpPr>
            <a:spLocks noChangeArrowheads="1"/>
          </p:cNvSpPr>
          <p:nvPr/>
        </p:nvSpPr>
        <p:spPr bwMode="auto">
          <a:xfrm>
            <a:off x="0" y="1981200"/>
            <a:ext cx="8991600" cy="3477875"/>
          </a:xfrm>
          <a:prstGeom prst="rect">
            <a:avLst/>
          </a:prstGeom>
          <a:noFill/>
          <a:ln w="9525">
            <a:noFill/>
            <a:miter lim="800000"/>
            <a:headEnd/>
            <a:tailEnd/>
          </a:ln>
          <a:effectLst/>
        </p:spPr>
        <p:txBody>
          <a:bodyPr wrap="square" anchor="ctr">
            <a:spAutoFit/>
          </a:bodyPr>
          <a:lstStyle/>
          <a:p>
            <a:pPr>
              <a:buFontTx/>
              <a:buBlip>
                <a:blip r:embed="rId3"/>
              </a:buBlip>
              <a:tabLst>
                <a:tab pos="-2114550" algn="l"/>
                <a:tab pos="-1771650" algn="l"/>
                <a:tab pos="-514350" algn="l"/>
              </a:tabLst>
            </a:pPr>
            <a:r>
              <a:rPr lang="en-US" dirty="0">
                <a:solidFill>
                  <a:schemeClr val="bg1"/>
                </a:solidFill>
                <a:latin typeface="+mn-lt"/>
              </a:rPr>
              <a:t> </a:t>
            </a:r>
            <a:r>
              <a:rPr lang="en-US" sz="2000" b="1" dirty="0">
                <a:solidFill>
                  <a:schemeClr val="bg1"/>
                </a:solidFill>
                <a:latin typeface="+mn-lt"/>
              </a:rPr>
              <a:t>Not limited to the drafting of the final report;</a:t>
            </a:r>
          </a:p>
          <a:p>
            <a:pPr>
              <a:buFontTx/>
              <a:buBlip>
                <a:blip r:embed="rId3"/>
              </a:buBlip>
              <a:tabLst>
                <a:tab pos="-2114550" algn="l"/>
                <a:tab pos="-1771650" algn="l"/>
                <a:tab pos="-514350" algn="l"/>
              </a:tabLst>
            </a:pPr>
            <a:endParaRPr lang="en-US" sz="2000" b="1" dirty="0">
              <a:solidFill>
                <a:schemeClr val="bg1"/>
              </a:solidFill>
              <a:latin typeface="+mn-lt"/>
            </a:endParaRPr>
          </a:p>
          <a:p>
            <a:pPr>
              <a:buFontTx/>
              <a:buBlip>
                <a:blip r:embed="rId3"/>
              </a:buBlip>
              <a:tabLst>
                <a:tab pos="-2114550" algn="l"/>
                <a:tab pos="-1771650" algn="l"/>
                <a:tab pos="-514350" algn="l"/>
              </a:tabLst>
            </a:pPr>
            <a:r>
              <a:rPr lang="en-US" sz="2000" b="1" dirty="0">
                <a:solidFill>
                  <a:schemeClr val="bg1"/>
                </a:solidFill>
                <a:latin typeface="+mn-lt"/>
              </a:rPr>
              <a:t> The process of notification of audit results;</a:t>
            </a:r>
          </a:p>
          <a:p>
            <a:pPr>
              <a:buFontTx/>
              <a:buBlip>
                <a:blip r:embed="rId3"/>
              </a:buBlip>
              <a:tabLst>
                <a:tab pos="-2114550" algn="l"/>
                <a:tab pos="-1771650" algn="l"/>
                <a:tab pos="-514350" algn="l"/>
              </a:tabLst>
            </a:pPr>
            <a:endParaRPr lang="en-US" sz="2000" b="1" dirty="0">
              <a:solidFill>
                <a:schemeClr val="bg1"/>
              </a:solidFill>
              <a:latin typeface="+mn-lt"/>
            </a:endParaRPr>
          </a:p>
          <a:p>
            <a:pPr>
              <a:buFontTx/>
              <a:buBlip>
                <a:blip r:embed="rId3"/>
              </a:buBlip>
              <a:tabLst>
                <a:tab pos="-2114550" algn="l"/>
                <a:tab pos="-1771650" algn="l"/>
                <a:tab pos="-514350" algn="l"/>
              </a:tabLst>
            </a:pPr>
            <a:r>
              <a:rPr lang="en-US" sz="2000" b="1" dirty="0">
                <a:solidFill>
                  <a:schemeClr val="bg1"/>
                </a:solidFill>
                <a:latin typeface="+mn-lt"/>
              </a:rPr>
              <a:t> Continuous oral and written reports;</a:t>
            </a:r>
          </a:p>
          <a:p>
            <a:pPr>
              <a:buFontTx/>
              <a:buBlip>
                <a:blip r:embed="rId3"/>
              </a:buBlip>
              <a:tabLst>
                <a:tab pos="-2114550" algn="l"/>
                <a:tab pos="-1771650" algn="l"/>
                <a:tab pos="-514350" algn="l"/>
              </a:tabLst>
            </a:pPr>
            <a:endParaRPr lang="en-US" sz="2000" b="1" dirty="0">
              <a:solidFill>
                <a:schemeClr val="bg1"/>
              </a:solidFill>
              <a:latin typeface="+mn-lt"/>
            </a:endParaRPr>
          </a:p>
          <a:p>
            <a:pPr>
              <a:buFontTx/>
              <a:buBlip>
                <a:blip r:embed="rId3"/>
              </a:buBlip>
              <a:tabLst>
                <a:tab pos="-2114550" algn="l"/>
                <a:tab pos="-1771650" algn="l"/>
                <a:tab pos="-514350" algn="l"/>
              </a:tabLst>
            </a:pPr>
            <a:r>
              <a:rPr lang="en-US" sz="2000" b="1" dirty="0">
                <a:solidFill>
                  <a:schemeClr val="bg1"/>
                </a:solidFill>
                <a:latin typeface="+mn-lt"/>
              </a:rPr>
              <a:t> Reporting results of the audit, not just inconsistencies;</a:t>
            </a:r>
          </a:p>
          <a:p>
            <a:pPr>
              <a:buFontTx/>
              <a:buBlip>
                <a:blip r:embed="rId3"/>
              </a:buBlip>
              <a:tabLst>
                <a:tab pos="-2114550" algn="l"/>
                <a:tab pos="-1771650" algn="l"/>
                <a:tab pos="-514350" algn="l"/>
              </a:tabLst>
            </a:pPr>
            <a:endParaRPr lang="en-US" sz="2000" b="1" dirty="0">
              <a:solidFill>
                <a:schemeClr val="bg1"/>
              </a:solidFill>
              <a:latin typeface="+mn-lt"/>
            </a:endParaRPr>
          </a:p>
          <a:p>
            <a:pPr>
              <a:buFontTx/>
              <a:buBlip>
                <a:blip r:embed="rId3"/>
              </a:buBlip>
              <a:tabLst>
                <a:tab pos="-2114550" algn="l"/>
                <a:tab pos="-1771650" algn="l"/>
                <a:tab pos="-514350" algn="l"/>
              </a:tabLst>
            </a:pPr>
            <a:r>
              <a:rPr lang="en-US" sz="2000" b="1" dirty="0">
                <a:solidFill>
                  <a:schemeClr val="bg1"/>
                </a:solidFill>
                <a:latin typeface="+mn-lt"/>
              </a:rPr>
              <a:t> The report should add value;</a:t>
            </a:r>
          </a:p>
          <a:p>
            <a:pPr>
              <a:buFontTx/>
              <a:buBlip>
                <a:blip r:embed="rId3"/>
              </a:buBlip>
              <a:tabLst>
                <a:tab pos="-2114550" algn="l"/>
                <a:tab pos="-1771650" algn="l"/>
                <a:tab pos="-514350" algn="l"/>
              </a:tabLst>
            </a:pPr>
            <a:endParaRPr lang="en-US" sz="2000" b="1" dirty="0">
              <a:solidFill>
                <a:schemeClr val="bg1"/>
              </a:solidFill>
              <a:latin typeface="+mn-lt"/>
            </a:endParaRPr>
          </a:p>
          <a:p>
            <a:pPr>
              <a:buFontTx/>
              <a:buBlip>
                <a:blip r:embed="rId3"/>
              </a:buBlip>
              <a:tabLst>
                <a:tab pos="-2114550" algn="l"/>
                <a:tab pos="-1771650" algn="l"/>
                <a:tab pos="-514350" algn="l"/>
              </a:tabLst>
            </a:pPr>
            <a:r>
              <a:rPr lang="en-US" sz="2000" b="1" dirty="0">
                <a:solidFill>
                  <a:schemeClr val="bg1"/>
                </a:solidFill>
                <a:latin typeface="+mn-lt"/>
              </a:rPr>
              <a:t> Reporting according to the procedures of the customer;</a:t>
            </a:r>
            <a:endParaRPr lang="bg-BG" sz="2000" b="1" dirty="0">
              <a:solidFill>
                <a:schemeClr val="bg1"/>
              </a:solidFill>
              <a:latin typeface="+mn-lt"/>
            </a:endParaRPr>
          </a:p>
        </p:txBody>
      </p:sp>
      <p:pic>
        <p:nvPicPr>
          <p:cNvPr id="36898" name="Picture 34" descr="MC900055519[1]"/>
          <p:cNvPicPr>
            <a:picLocks noChangeAspect="1" noChangeArrowheads="1"/>
          </p:cNvPicPr>
          <p:nvPr/>
        </p:nvPicPr>
        <p:blipFill>
          <a:blip r:embed="rId4" cstate="print"/>
          <a:srcRect/>
          <a:stretch>
            <a:fillRect/>
          </a:stretch>
        </p:blipFill>
        <p:spPr bwMode="auto">
          <a:xfrm>
            <a:off x="7848600" y="0"/>
            <a:ext cx="1295400" cy="839788"/>
          </a:xfrm>
          <a:prstGeom prst="rect">
            <a:avLst/>
          </a:prstGeom>
          <a:noFill/>
        </p:spPr>
      </p:pic>
      <p:pic>
        <p:nvPicPr>
          <p:cNvPr id="36900" name="Picture 36"/>
          <p:cNvPicPr>
            <a:picLocks noChangeAspect="1" noChangeArrowheads="1"/>
          </p:cNvPicPr>
          <p:nvPr/>
        </p:nvPicPr>
        <p:blipFill>
          <a:blip r:embed="rId5" cstate="print"/>
          <a:srcRect/>
          <a:stretch>
            <a:fillRect/>
          </a:stretch>
        </p:blipFill>
        <p:spPr bwMode="auto">
          <a:xfrm>
            <a:off x="5867400" y="1524000"/>
            <a:ext cx="3124200" cy="2151063"/>
          </a:xfrm>
          <a:prstGeom prst="rect">
            <a:avLst/>
          </a:prstGeom>
          <a:noFill/>
          <a:ln w="9525">
            <a:noFill/>
            <a:miter lim="800000"/>
            <a:headEnd/>
            <a:tailEnd/>
          </a:ln>
          <a:effectLst/>
        </p:spPr>
      </p:pic>
      <p:sp>
        <p:nvSpPr>
          <p:cNvPr id="6" name="Правоъгълник 5"/>
          <p:cNvSpPr/>
          <p:nvPr/>
        </p:nvSpPr>
        <p:spPr>
          <a:xfrm>
            <a:off x="0" y="0"/>
            <a:ext cx="64008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g-BG"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7</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1.</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GB" sz="3200" b="1" dirty="0">
                <a:solidFill>
                  <a:srgbClr val="FFFF00"/>
                </a:solidFill>
                <a:effectLst>
                  <a:outerShdw blurRad="38100" dist="38100" dir="2700000" algn="tl">
                    <a:srgbClr val="000000">
                      <a:alpha val="43137"/>
                    </a:srgbClr>
                  </a:outerShdw>
                </a:effectLst>
                <a:latin typeface="Arial Black" pitchFamily="34" charset="0"/>
              </a:rPr>
              <a:t>General</a:t>
            </a:r>
            <a:r>
              <a:rPr lang="bg-BG" sz="3200" b="1" dirty="0">
                <a:solidFill>
                  <a:srgbClr val="FFFF00"/>
                </a:solidFill>
                <a:effectLst>
                  <a:outerShdw blurRad="38100" dist="38100" dir="2700000" algn="tl">
                    <a:srgbClr val="000000">
                      <a:alpha val="43137"/>
                    </a:srgbClr>
                  </a:outerShdw>
                </a:effectLst>
                <a:latin typeface="Arial Black" pitchFamily="34" charset="0"/>
              </a:rPr>
              <a:t> </a:t>
            </a:r>
            <a:r>
              <a:rPr lang="en-GB" sz="3200" b="1" dirty="0">
                <a:solidFill>
                  <a:srgbClr val="FFFF00"/>
                </a:solidFill>
                <a:effectLst>
                  <a:outerShdw blurRad="38100" dist="38100" dir="2700000" algn="tl">
                    <a:srgbClr val="000000">
                      <a:alpha val="43137"/>
                    </a:srgbClr>
                  </a:outerShdw>
                </a:effectLst>
                <a:latin typeface="Arial Black" pitchFamily="34" charset="0"/>
              </a:rPr>
              <a:t>state</a:t>
            </a:r>
            <a:r>
              <a:rPr lang="en-US" sz="3200" b="1" dirty="0">
                <a:solidFill>
                  <a:srgbClr val="FFFF00"/>
                </a:solidFill>
                <a:effectLst>
                  <a:outerShdw blurRad="38100" dist="38100" dir="2700000" algn="tl">
                    <a:srgbClr val="000000">
                      <a:alpha val="43137"/>
                    </a:srgbClr>
                  </a:outerShdw>
                </a:effectLst>
                <a:latin typeface="Arial Black" pitchFamily="34" charset="0"/>
              </a:rPr>
              <a:t>s</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
        <p:nvSpPr>
          <p:cNvPr id="7" name="Правоъгълник 6"/>
          <p:cNvSpPr/>
          <p:nvPr/>
        </p:nvSpPr>
        <p:spPr>
          <a:xfrm>
            <a:off x="0" y="990600"/>
            <a:ext cx="8797600" cy="861774"/>
          </a:xfrm>
          <a:prstGeom prst="rect">
            <a:avLst/>
          </a:prstGeom>
        </p:spPr>
        <p:txBody>
          <a:bodyPr wrap="square">
            <a:spAutoFit/>
          </a:bodyPr>
          <a:lstStyle/>
          <a:p>
            <a:pPr algn="ctr">
              <a:spcBef>
                <a:spcPts val="1200"/>
              </a:spcBef>
              <a:tabLst>
                <a:tab pos="87313" algn="l"/>
                <a:tab pos="269875" algn="l"/>
              </a:tabLst>
            </a:pPr>
            <a:r>
              <a:rPr lang="en-GB" sz="2000" b="1" dirty="0">
                <a:solidFill>
                  <a:schemeClr val="bg1"/>
                </a:solidFill>
                <a:latin typeface="+mn-lt"/>
              </a:rPr>
              <a:t>The reporting during the audit, the audit report preparation and</a:t>
            </a:r>
          </a:p>
          <a:p>
            <a:pPr>
              <a:spcBef>
                <a:spcPts val="1200"/>
              </a:spcBef>
            </a:pPr>
            <a:r>
              <a:rPr lang="en-GB" sz="2000" b="1" dirty="0">
                <a:solidFill>
                  <a:schemeClr val="bg1"/>
                </a:solidFill>
                <a:latin typeface="+mn-lt"/>
              </a:rPr>
              <a:t> presentation.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31" name="Picture 19" descr="MC900389046[1]"/>
          <p:cNvPicPr>
            <a:picLocks noChangeAspect="1" noChangeArrowheads="1"/>
          </p:cNvPicPr>
          <p:nvPr/>
        </p:nvPicPr>
        <p:blipFill>
          <a:blip r:embed="rId3" cstate="print">
            <a:lum bright="-20000" contrast="20000"/>
          </a:blip>
          <a:srcRect/>
          <a:stretch>
            <a:fillRect/>
          </a:stretch>
        </p:blipFill>
        <p:spPr bwMode="auto">
          <a:xfrm>
            <a:off x="6400800" y="2286000"/>
            <a:ext cx="1887583" cy="1295400"/>
          </a:xfrm>
          <a:prstGeom prst="rect">
            <a:avLst/>
          </a:prstGeom>
          <a:noFill/>
        </p:spPr>
      </p:pic>
      <p:pic>
        <p:nvPicPr>
          <p:cNvPr id="38935" name="Picture 23"/>
          <p:cNvPicPr>
            <a:picLocks noChangeAspect="1" noChangeArrowheads="1"/>
          </p:cNvPicPr>
          <p:nvPr/>
        </p:nvPicPr>
        <p:blipFill>
          <a:blip r:embed="rId4" cstate="print"/>
          <a:srcRect/>
          <a:stretch>
            <a:fillRect/>
          </a:stretch>
        </p:blipFill>
        <p:spPr bwMode="auto">
          <a:xfrm>
            <a:off x="861806" y="4059721"/>
            <a:ext cx="4700794" cy="2430118"/>
          </a:xfrm>
          <a:prstGeom prst="rect">
            <a:avLst/>
          </a:prstGeom>
          <a:noFill/>
          <a:ln w="9525">
            <a:noFill/>
            <a:miter lim="800000"/>
            <a:headEnd/>
            <a:tailEnd/>
          </a:ln>
          <a:effectLst/>
        </p:spPr>
      </p:pic>
      <p:sp>
        <p:nvSpPr>
          <p:cNvPr id="38936" name="Rectangle 24"/>
          <p:cNvSpPr>
            <a:spLocks noChangeArrowheads="1"/>
          </p:cNvSpPr>
          <p:nvPr/>
        </p:nvSpPr>
        <p:spPr bwMode="auto">
          <a:xfrm>
            <a:off x="0" y="1600200"/>
            <a:ext cx="7772400" cy="2554545"/>
          </a:xfrm>
          <a:prstGeom prst="rect">
            <a:avLst/>
          </a:prstGeom>
          <a:noFill/>
          <a:ln w="9525">
            <a:noFill/>
            <a:miter lim="800000"/>
            <a:headEnd/>
            <a:tailEnd/>
          </a:ln>
          <a:effectLst/>
        </p:spPr>
        <p:txBody>
          <a:bodyPr anchor="ctr">
            <a:spAutoFit/>
          </a:bodyPr>
          <a:lstStyle/>
          <a:p>
            <a:pPr>
              <a:buFontTx/>
              <a:buBlip>
                <a:blip r:embed="rId5"/>
              </a:buBlip>
              <a:tabLst>
                <a:tab pos="-2114550" algn="l"/>
                <a:tab pos="-1771650" algn="l"/>
                <a:tab pos="-514350" algn="l"/>
              </a:tabLst>
            </a:pPr>
            <a:r>
              <a:rPr lang="en-US" sz="2000" b="1" dirty="0">
                <a:solidFill>
                  <a:schemeClr val="bg1"/>
                </a:solidFill>
                <a:latin typeface="+mn-lt"/>
              </a:rPr>
              <a:t> What are the characteristics defining quality of the report?</a:t>
            </a:r>
          </a:p>
          <a:p>
            <a:pPr>
              <a:buFontTx/>
              <a:buBlip>
                <a:blip r:embed="rId5"/>
              </a:buBlip>
              <a:tabLst>
                <a:tab pos="-2114550" algn="l"/>
                <a:tab pos="-1771650" algn="l"/>
                <a:tab pos="-514350" algn="l"/>
              </a:tabLst>
            </a:pPr>
            <a:endParaRPr lang="en-US" sz="2000" b="1" dirty="0">
              <a:solidFill>
                <a:schemeClr val="bg1"/>
              </a:solidFill>
              <a:latin typeface="+mn-lt"/>
            </a:endParaRPr>
          </a:p>
          <a:p>
            <a:pPr>
              <a:buFontTx/>
              <a:buBlip>
                <a:blip r:embed="rId5"/>
              </a:buBlip>
              <a:tabLst>
                <a:tab pos="-2114550" algn="l"/>
                <a:tab pos="-1771650" algn="l"/>
                <a:tab pos="-514350" algn="l"/>
              </a:tabLst>
            </a:pPr>
            <a:r>
              <a:rPr lang="en-US" sz="2000" b="1" dirty="0">
                <a:solidFill>
                  <a:schemeClr val="bg1"/>
                </a:solidFill>
                <a:latin typeface="+mn-lt"/>
              </a:rPr>
              <a:t>  Who are the recipients of the report?</a:t>
            </a:r>
          </a:p>
          <a:p>
            <a:pPr>
              <a:buFontTx/>
              <a:buBlip>
                <a:blip r:embed="rId5"/>
              </a:buBlip>
              <a:tabLst>
                <a:tab pos="-2114550" algn="l"/>
                <a:tab pos="-1771650" algn="l"/>
                <a:tab pos="-514350" algn="l"/>
              </a:tabLst>
            </a:pPr>
            <a:endParaRPr lang="en-US" sz="2000" b="1" dirty="0">
              <a:solidFill>
                <a:schemeClr val="bg1"/>
              </a:solidFill>
              <a:latin typeface="+mn-lt"/>
            </a:endParaRPr>
          </a:p>
          <a:p>
            <a:pPr>
              <a:buFontTx/>
              <a:buBlip>
                <a:blip r:embed="rId5"/>
              </a:buBlip>
              <a:tabLst>
                <a:tab pos="-2114550" algn="l"/>
                <a:tab pos="-1771650" algn="l"/>
                <a:tab pos="-514350" algn="l"/>
              </a:tabLst>
            </a:pPr>
            <a:r>
              <a:rPr lang="en-US" sz="2000" b="1" dirty="0">
                <a:solidFill>
                  <a:schemeClr val="bg1"/>
                </a:solidFill>
                <a:latin typeface="+mn-lt"/>
              </a:rPr>
              <a:t>  What are their needs?</a:t>
            </a:r>
          </a:p>
          <a:p>
            <a:pPr>
              <a:buFontTx/>
              <a:buBlip>
                <a:blip r:embed="rId5"/>
              </a:buBlip>
              <a:tabLst>
                <a:tab pos="-2114550" algn="l"/>
                <a:tab pos="-1771650" algn="l"/>
                <a:tab pos="-514350" algn="l"/>
              </a:tabLst>
            </a:pPr>
            <a:endParaRPr lang="en-US" sz="2000" b="1" dirty="0">
              <a:solidFill>
                <a:schemeClr val="bg1"/>
              </a:solidFill>
              <a:latin typeface="+mn-lt"/>
            </a:endParaRPr>
          </a:p>
          <a:p>
            <a:pPr>
              <a:buFontTx/>
              <a:buBlip>
                <a:blip r:embed="rId5"/>
              </a:buBlip>
              <a:tabLst>
                <a:tab pos="-2114550" algn="l"/>
                <a:tab pos="-1771650" algn="l"/>
                <a:tab pos="-514350" algn="l"/>
              </a:tabLst>
            </a:pPr>
            <a:r>
              <a:rPr lang="en-US" sz="2000" b="1" dirty="0">
                <a:solidFill>
                  <a:schemeClr val="bg1"/>
                </a:solidFill>
                <a:latin typeface="+mn-lt"/>
              </a:rPr>
              <a:t>  How to meet these needs?</a:t>
            </a:r>
            <a:endParaRPr lang="bg-BG" sz="2000" b="1" dirty="0">
              <a:solidFill>
                <a:schemeClr val="bg1"/>
              </a:solidFill>
              <a:latin typeface="+mn-lt"/>
            </a:endParaRPr>
          </a:p>
          <a:p>
            <a:pPr>
              <a:tabLst>
                <a:tab pos="-2114550" algn="l"/>
                <a:tab pos="-1771650" algn="l"/>
                <a:tab pos="-514350" algn="l"/>
              </a:tabLst>
            </a:pPr>
            <a:endParaRPr lang="bg-BG" sz="2000" b="1" dirty="0">
              <a:solidFill>
                <a:schemeClr val="bg1"/>
              </a:solidFill>
              <a:latin typeface="+mn-lt"/>
            </a:endParaRPr>
          </a:p>
        </p:txBody>
      </p:sp>
      <p:sp>
        <p:nvSpPr>
          <p:cNvPr id="5" name="Правоъгълник 4"/>
          <p:cNvSpPr/>
          <p:nvPr/>
        </p:nvSpPr>
        <p:spPr>
          <a:xfrm>
            <a:off x="0" y="0"/>
            <a:ext cx="9144000" cy="1569660"/>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g-BG"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7</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bg-BG"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2</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b="1" dirty="0">
                <a:solidFill>
                  <a:srgbClr val="FFFF00"/>
                </a:solidFill>
                <a:effectLst>
                  <a:outerShdw blurRad="38100" dist="38100" dir="2700000" algn="tl">
                    <a:srgbClr val="000000">
                      <a:alpha val="43137"/>
                    </a:srgbClr>
                  </a:outerShdw>
                </a:effectLst>
                <a:latin typeface="Arial Black" pitchFamily="34" charset="0"/>
              </a:rPr>
              <a:t>Questions that need to anser during the preparation and presentation of the audit report</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5" name="Picture 15" descr="j0293844"/>
          <p:cNvPicPr>
            <a:picLocks noChangeAspect="1" noChangeArrowheads="1"/>
          </p:cNvPicPr>
          <p:nvPr/>
        </p:nvPicPr>
        <p:blipFill>
          <a:blip r:embed="rId3" cstate="print">
            <a:lum bright="-30000" contrast="70000"/>
          </a:blip>
          <a:srcRect/>
          <a:stretch>
            <a:fillRect/>
          </a:stretch>
        </p:blipFill>
        <p:spPr bwMode="auto">
          <a:xfrm>
            <a:off x="7239000" y="914400"/>
            <a:ext cx="1304925" cy="1371600"/>
          </a:xfrm>
          <a:prstGeom prst="rect">
            <a:avLst/>
          </a:prstGeom>
          <a:noFill/>
        </p:spPr>
      </p:pic>
      <p:pic>
        <p:nvPicPr>
          <p:cNvPr id="40978" name="Picture 18"/>
          <p:cNvPicPr>
            <a:picLocks noChangeAspect="1" noChangeArrowheads="1"/>
          </p:cNvPicPr>
          <p:nvPr/>
        </p:nvPicPr>
        <p:blipFill>
          <a:blip r:embed="rId4" cstate="print"/>
          <a:srcRect/>
          <a:stretch>
            <a:fillRect/>
          </a:stretch>
        </p:blipFill>
        <p:spPr bwMode="auto">
          <a:xfrm>
            <a:off x="2286000" y="4191000"/>
            <a:ext cx="2057400" cy="2549618"/>
          </a:xfrm>
          <a:prstGeom prst="rect">
            <a:avLst/>
          </a:prstGeom>
          <a:noFill/>
          <a:ln w="9525">
            <a:noFill/>
            <a:miter lim="800000"/>
            <a:headEnd/>
            <a:tailEnd/>
          </a:ln>
          <a:effectLst/>
        </p:spPr>
      </p:pic>
      <p:sp>
        <p:nvSpPr>
          <p:cNvPr id="40979" name="Rectangle 19"/>
          <p:cNvSpPr>
            <a:spLocks noChangeArrowheads="1"/>
          </p:cNvSpPr>
          <p:nvPr/>
        </p:nvSpPr>
        <p:spPr bwMode="auto">
          <a:xfrm>
            <a:off x="0" y="1178243"/>
            <a:ext cx="9144000" cy="2923877"/>
          </a:xfrm>
          <a:prstGeom prst="rect">
            <a:avLst/>
          </a:prstGeom>
          <a:noFill/>
          <a:ln w="9525">
            <a:noFill/>
            <a:miter lim="800000"/>
            <a:headEnd/>
            <a:tailEnd/>
          </a:ln>
          <a:effectLst/>
        </p:spPr>
        <p:txBody>
          <a:bodyPr wrap="square" anchor="ctr">
            <a:spAutoFit/>
          </a:bodyPr>
          <a:lstStyle/>
          <a:p>
            <a:pPr>
              <a:tabLst>
                <a:tab pos="-2114550" algn="l"/>
                <a:tab pos="-1771650" algn="l"/>
                <a:tab pos="-514350" algn="l"/>
              </a:tabLst>
            </a:pPr>
            <a:r>
              <a:rPr lang="en-US" sz="2000" b="1" dirty="0">
                <a:solidFill>
                  <a:schemeClr val="bg1"/>
                </a:solidFill>
                <a:latin typeface="+mn-lt"/>
              </a:rPr>
              <a:t>  </a:t>
            </a:r>
            <a:r>
              <a:rPr lang="en-US" sz="2400" b="1" dirty="0">
                <a:solidFill>
                  <a:schemeClr val="bg1"/>
                </a:solidFill>
                <a:latin typeface="+mn-lt"/>
              </a:rPr>
              <a:t>Who are the addressees of the audit report?</a:t>
            </a:r>
          </a:p>
          <a:p>
            <a:pPr>
              <a:tabLst>
                <a:tab pos="-2114550" algn="l"/>
                <a:tab pos="-1771650" algn="l"/>
                <a:tab pos="-514350" algn="l"/>
              </a:tabLst>
            </a:pPr>
            <a:endParaRPr lang="en-US" sz="2000" b="1" dirty="0">
              <a:solidFill>
                <a:schemeClr val="bg1"/>
              </a:solidFill>
              <a:latin typeface="+mn-lt"/>
            </a:endParaRPr>
          </a:p>
          <a:p>
            <a:pPr>
              <a:buFont typeface="Arial" pitchFamily="34" charset="0"/>
              <a:buChar char="•"/>
              <a:tabLst>
                <a:tab pos="-2114550" algn="l"/>
                <a:tab pos="-1771650" algn="l"/>
                <a:tab pos="-514350" algn="l"/>
              </a:tabLst>
            </a:pPr>
            <a:r>
              <a:rPr lang="en-US" sz="2000" b="1" dirty="0">
                <a:solidFill>
                  <a:schemeClr val="bg1"/>
                </a:solidFill>
                <a:latin typeface="+mn-lt"/>
              </a:rPr>
              <a:t>  The audited organization;</a:t>
            </a:r>
          </a:p>
          <a:p>
            <a:pPr>
              <a:buFont typeface="Arial" pitchFamily="34" charset="0"/>
              <a:buChar char="•"/>
              <a:tabLst>
                <a:tab pos="-2114550" algn="l"/>
                <a:tab pos="-1771650" algn="l"/>
                <a:tab pos="-514350" algn="l"/>
              </a:tabLst>
            </a:pPr>
            <a:endParaRPr lang="en-US" sz="2000" b="1" dirty="0">
              <a:solidFill>
                <a:schemeClr val="bg1"/>
              </a:solidFill>
              <a:latin typeface="+mn-lt"/>
            </a:endParaRPr>
          </a:p>
          <a:p>
            <a:pPr>
              <a:buFont typeface="Arial" pitchFamily="34" charset="0"/>
              <a:buChar char="•"/>
              <a:tabLst>
                <a:tab pos="-2114550" algn="l"/>
                <a:tab pos="-1771650" algn="l"/>
                <a:tab pos="-514350" algn="l"/>
              </a:tabLst>
            </a:pPr>
            <a:r>
              <a:rPr lang="en-US" sz="2000" b="1" dirty="0">
                <a:solidFill>
                  <a:schemeClr val="bg1"/>
                </a:solidFill>
                <a:latin typeface="+mn-lt"/>
              </a:rPr>
              <a:t>  Management representative or coordinator of the HACCP team;</a:t>
            </a:r>
          </a:p>
          <a:p>
            <a:pPr>
              <a:buFont typeface="Arial" pitchFamily="34" charset="0"/>
              <a:buChar char="•"/>
              <a:tabLst>
                <a:tab pos="-2114550" algn="l"/>
                <a:tab pos="-1771650" algn="l"/>
                <a:tab pos="-514350" algn="l"/>
              </a:tabLst>
            </a:pPr>
            <a:endParaRPr lang="en-US" sz="2000" b="1" dirty="0">
              <a:solidFill>
                <a:schemeClr val="bg1"/>
              </a:solidFill>
              <a:latin typeface="+mn-lt"/>
            </a:endParaRPr>
          </a:p>
          <a:p>
            <a:pPr>
              <a:buFont typeface="Arial" pitchFamily="34" charset="0"/>
              <a:buChar char="•"/>
              <a:tabLst>
                <a:tab pos="-2114550" algn="l"/>
                <a:tab pos="-1771650" algn="l"/>
                <a:tab pos="-514350" algn="l"/>
              </a:tabLst>
            </a:pPr>
            <a:r>
              <a:rPr lang="en-US" sz="2000" b="1" dirty="0">
                <a:solidFill>
                  <a:schemeClr val="bg1"/>
                </a:solidFill>
                <a:latin typeface="+mn-lt"/>
              </a:rPr>
              <a:t>   The heads of departments;</a:t>
            </a:r>
          </a:p>
          <a:p>
            <a:pPr>
              <a:buFont typeface="Arial" pitchFamily="34" charset="0"/>
              <a:buChar char="•"/>
              <a:tabLst>
                <a:tab pos="-2114550" algn="l"/>
                <a:tab pos="-1771650" algn="l"/>
                <a:tab pos="-514350" algn="l"/>
              </a:tabLst>
            </a:pPr>
            <a:endParaRPr lang="en-US" sz="2000" b="1" dirty="0">
              <a:solidFill>
                <a:schemeClr val="bg1"/>
              </a:solidFill>
              <a:latin typeface="+mn-lt"/>
            </a:endParaRPr>
          </a:p>
          <a:p>
            <a:pPr>
              <a:buFont typeface="Arial" pitchFamily="34" charset="0"/>
              <a:buChar char="•"/>
              <a:tabLst>
                <a:tab pos="-2114550" algn="l"/>
                <a:tab pos="-1771650" algn="l"/>
                <a:tab pos="-514350" algn="l"/>
              </a:tabLst>
            </a:pPr>
            <a:r>
              <a:rPr lang="en-US" sz="2000" b="1" dirty="0">
                <a:solidFill>
                  <a:schemeClr val="bg1"/>
                </a:solidFill>
                <a:latin typeface="+mn-lt"/>
              </a:rPr>
              <a:t>  The top management of the audited organization;</a:t>
            </a:r>
            <a:endParaRPr lang="bg-BG" sz="2000" b="1" dirty="0">
              <a:solidFill>
                <a:schemeClr val="bg1"/>
              </a:solidFill>
              <a:latin typeface="+mn-lt"/>
            </a:endParaRPr>
          </a:p>
        </p:txBody>
      </p:sp>
      <p:sp>
        <p:nvSpPr>
          <p:cNvPr id="6" name="Правоъгълник 5"/>
          <p:cNvSpPr/>
          <p:nvPr/>
        </p:nvSpPr>
        <p:spPr>
          <a:xfrm>
            <a:off x="0" y="0"/>
            <a:ext cx="91440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4.7</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3.</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dirty="0">
                <a:solidFill>
                  <a:srgbClr val="FFFF00"/>
                </a:solidFill>
                <a:effectLst>
                  <a:outerShdw blurRad="38100" dist="38100" dir="2700000" algn="tl">
                    <a:srgbClr val="000000">
                      <a:alpha val="43137"/>
                    </a:srgbClr>
                  </a:outerShdw>
                </a:effectLst>
                <a:latin typeface="Arial Black" pitchFamily="34" charset="0"/>
              </a:rPr>
              <a:t>Addressees of the audit report</a:t>
            </a:r>
            <a:endParaRPr lang="bg-BG" sz="3200" dirty="0">
              <a:solidFill>
                <a:srgbClr val="FFFF00"/>
              </a:solidFill>
              <a:effectLst>
                <a:outerShdw blurRad="38100" dist="38100" dir="2700000" algn="tl">
                  <a:srgbClr val="000000">
                    <a:alpha val="43137"/>
                  </a:srgbClr>
                </a:outerShdw>
              </a:effectLst>
              <a:latin typeface="Arial Black"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74" name="Picture 18"/>
          <p:cNvPicPr>
            <a:picLocks noChangeAspect="1" noChangeArrowheads="1"/>
          </p:cNvPicPr>
          <p:nvPr/>
        </p:nvPicPr>
        <p:blipFill>
          <a:blip r:embed="rId3" cstate="print"/>
          <a:srcRect/>
          <a:stretch>
            <a:fillRect/>
          </a:stretch>
        </p:blipFill>
        <p:spPr bwMode="auto">
          <a:xfrm>
            <a:off x="1295400" y="3962400"/>
            <a:ext cx="3505200" cy="2614613"/>
          </a:xfrm>
          <a:prstGeom prst="rect">
            <a:avLst/>
          </a:prstGeom>
          <a:noFill/>
          <a:ln w="9525">
            <a:noFill/>
            <a:miter lim="800000"/>
            <a:headEnd/>
            <a:tailEnd/>
          </a:ln>
          <a:effectLst/>
        </p:spPr>
      </p:pic>
      <p:sp>
        <p:nvSpPr>
          <p:cNvPr id="45075" name="Rectangle 19"/>
          <p:cNvSpPr>
            <a:spLocks noChangeArrowheads="1"/>
          </p:cNvSpPr>
          <p:nvPr/>
        </p:nvSpPr>
        <p:spPr bwMode="auto">
          <a:xfrm>
            <a:off x="381000" y="2514600"/>
            <a:ext cx="2286000" cy="1323439"/>
          </a:xfrm>
          <a:prstGeom prst="rect">
            <a:avLst/>
          </a:prstGeom>
          <a:noFill/>
          <a:ln w="9525">
            <a:noFill/>
            <a:miter lim="800000"/>
            <a:headEnd/>
            <a:tailEnd/>
          </a:ln>
          <a:effectLst/>
        </p:spPr>
        <p:txBody>
          <a:bodyPr wrap="square" anchor="ctr">
            <a:spAutoFit/>
          </a:bodyPr>
          <a:lstStyle/>
          <a:p>
            <a:pPr>
              <a:buFontTx/>
              <a:buBlip>
                <a:blip r:embed="rId4"/>
              </a:buBlip>
              <a:tabLst>
                <a:tab pos="-2114550" algn="l"/>
                <a:tab pos="-1771650" algn="l"/>
                <a:tab pos="-514350" algn="l"/>
              </a:tabLst>
            </a:pPr>
            <a:r>
              <a:rPr lang="bg-BG" sz="2000" dirty="0">
                <a:solidFill>
                  <a:schemeClr val="bg1"/>
                </a:solidFill>
                <a:latin typeface="+mn-lt"/>
              </a:rPr>
              <a:t> </a:t>
            </a:r>
            <a:r>
              <a:rPr lang="en-GB" sz="2000" b="1" dirty="0">
                <a:solidFill>
                  <a:schemeClr val="bg1"/>
                </a:solidFill>
                <a:latin typeface="+mn-lt"/>
              </a:rPr>
              <a:t>hunger</a:t>
            </a:r>
          </a:p>
          <a:p>
            <a:pPr>
              <a:buFontTx/>
              <a:buBlip>
                <a:blip r:embed="rId4"/>
              </a:buBlip>
              <a:tabLst>
                <a:tab pos="-2114550" algn="l"/>
                <a:tab pos="-1771650" algn="l"/>
                <a:tab pos="-514350" algn="l"/>
              </a:tabLst>
            </a:pPr>
            <a:r>
              <a:rPr lang="en-GB" sz="2000" b="1" dirty="0">
                <a:solidFill>
                  <a:schemeClr val="bg1"/>
                </a:solidFill>
                <a:latin typeface="+mn-lt"/>
              </a:rPr>
              <a:t> thirst</a:t>
            </a:r>
          </a:p>
          <a:p>
            <a:pPr>
              <a:buFontTx/>
              <a:buBlip>
                <a:blip r:embed="rId4"/>
              </a:buBlip>
              <a:tabLst>
                <a:tab pos="-2114550" algn="l"/>
                <a:tab pos="-1771650" algn="l"/>
                <a:tab pos="-514350" algn="l"/>
              </a:tabLst>
            </a:pPr>
            <a:r>
              <a:rPr lang="en-GB" sz="2000" b="1" dirty="0">
                <a:solidFill>
                  <a:schemeClr val="bg1"/>
                </a:solidFill>
                <a:latin typeface="+mn-lt"/>
              </a:rPr>
              <a:t> tiredness</a:t>
            </a:r>
          </a:p>
          <a:p>
            <a:pPr>
              <a:buFontTx/>
              <a:buBlip>
                <a:blip r:embed="rId4"/>
              </a:buBlip>
              <a:tabLst>
                <a:tab pos="-2114550" algn="l"/>
                <a:tab pos="-1771650" algn="l"/>
                <a:tab pos="-514350" algn="l"/>
              </a:tabLst>
            </a:pPr>
            <a:r>
              <a:rPr lang="en-GB" sz="2000" b="1" dirty="0">
                <a:solidFill>
                  <a:schemeClr val="bg1"/>
                </a:solidFill>
                <a:latin typeface="+mn-lt"/>
              </a:rPr>
              <a:t> ache</a:t>
            </a:r>
            <a:endParaRPr lang="bg-BG" sz="2000" b="1" dirty="0">
              <a:latin typeface="+mn-lt"/>
            </a:endParaRPr>
          </a:p>
        </p:txBody>
      </p:sp>
      <p:pic>
        <p:nvPicPr>
          <p:cNvPr id="45076" name="Picture 20" descr="MC900384392[1]"/>
          <p:cNvPicPr>
            <a:picLocks noChangeAspect="1" noChangeArrowheads="1"/>
          </p:cNvPicPr>
          <p:nvPr/>
        </p:nvPicPr>
        <p:blipFill>
          <a:blip r:embed="rId5" cstate="print"/>
          <a:srcRect/>
          <a:stretch>
            <a:fillRect/>
          </a:stretch>
        </p:blipFill>
        <p:spPr bwMode="auto">
          <a:xfrm>
            <a:off x="6629400" y="304800"/>
            <a:ext cx="2209800" cy="2382618"/>
          </a:xfrm>
          <a:prstGeom prst="rect">
            <a:avLst/>
          </a:prstGeom>
          <a:noFill/>
        </p:spPr>
      </p:pic>
      <p:sp>
        <p:nvSpPr>
          <p:cNvPr id="45077" name="Rectangle 21"/>
          <p:cNvSpPr>
            <a:spLocks noChangeArrowheads="1"/>
          </p:cNvSpPr>
          <p:nvPr/>
        </p:nvSpPr>
        <p:spPr bwMode="auto">
          <a:xfrm>
            <a:off x="381000" y="1981200"/>
            <a:ext cx="3200400" cy="457200"/>
          </a:xfrm>
          <a:prstGeom prst="rect">
            <a:avLst/>
          </a:prstGeom>
          <a:noFill/>
          <a:ln w="9525">
            <a:noFill/>
            <a:miter lim="800000"/>
            <a:headEnd/>
            <a:tailEnd/>
          </a:ln>
          <a:effectLst/>
        </p:spPr>
        <p:txBody>
          <a:bodyPr>
            <a:spAutoFit/>
          </a:bodyPr>
          <a:lstStyle/>
          <a:p>
            <a:r>
              <a:rPr lang="en-GB" sz="2400" dirty="0">
                <a:solidFill>
                  <a:srgbClr val="000099"/>
                </a:solidFill>
                <a:effectLst>
                  <a:outerShdw blurRad="38100" dist="38100" dir="2700000" algn="tl">
                    <a:srgbClr val="000000"/>
                  </a:outerShdw>
                </a:effectLst>
                <a:latin typeface="+mn-lt"/>
              </a:rPr>
              <a:t>Physical factors </a:t>
            </a:r>
            <a:r>
              <a:rPr lang="bg-BG" sz="2400" dirty="0">
                <a:solidFill>
                  <a:srgbClr val="000099"/>
                </a:solidFill>
                <a:effectLst>
                  <a:outerShdw blurRad="38100" dist="38100" dir="2700000" algn="tl">
                    <a:srgbClr val="000000"/>
                  </a:outerShdw>
                </a:effectLst>
                <a:latin typeface="+mn-lt"/>
              </a:rPr>
              <a:t>:</a:t>
            </a:r>
          </a:p>
        </p:txBody>
      </p:sp>
      <p:sp>
        <p:nvSpPr>
          <p:cNvPr id="45078" name="Rectangle 22"/>
          <p:cNvSpPr>
            <a:spLocks noChangeArrowheads="1"/>
          </p:cNvSpPr>
          <p:nvPr/>
        </p:nvSpPr>
        <p:spPr bwMode="auto">
          <a:xfrm>
            <a:off x="3657600" y="1981200"/>
            <a:ext cx="2743200" cy="457200"/>
          </a:xfrm>
          <a:prstGeom prst="rect">
            <a:avLst/>
          </a:prstGeom>
          <a:noFill/>
          <a:ln w="9525">
            <a:noFill/>
            <a:miter lim="800000"/>
            <a:headEnd/>
            <a:tailEnd/>
          </a:ln>
          <a:effectLst/>
        </p:spPr>
        <p:txBody>
          <a:bodyPr>
            <a:spAutoFit/>
          </a:bodyPr>
          <a:lstStyle/>
          <a:p>
            <a:r>
              <a:rPr lang="en-US" sz="2400" dirty="0">
                <a:solidFill>
                  <a:srgbClr val="009900"/>
                </a:solidFill>
                <a:effectLst>
                  <a:outerShdw blurRad="38100" dist="38100" dir="2700000" algn="tl">
                    <a:srgbClr val="000000"/>
                  </a:outerShdw>
                </a:effectLst>
                <a:latin typeface="+mn-lt"/>
              </a:rPr>
              <a:t>Setting</a:t>
            </a:r>
            <a:r>
              <a:rPr lang="bg-BG" sz="2400" dirty="0">
                <a:solidFill>
                  <a:srgbClr val="009900"/>
                </a:solidFill>
                <a:effectLst>
                  <a:outerShdw blurRad="38100" dist="38100" dir="2700000" algn="tl">
                    <a:srgbClr val="000000"/>
                  </a:outerShdw>
                </a:effectLst>
                <a:latin typeface="+mn-lt"/>
              </a:rPr>
              <a:t>:</a:t>
            </a:r>
          </a:p>
        </p:txBody>
      </p:sp>
      <p:sp>
        <p:nvSpPr>
          <p:cNvPr id="45079" name="Rectangle 23"/>
          <p:cNvSpPr>
            <a:spLocks noChangeArrowheads="1"/>
          </p:cNvSpPr>
          <p:nvPr/>
        </p:nvSpPr>
        <p:spPr bwMode="auto">
          <a:xfrm>
            <a:off x="3581400" y="2514600"/>
            <a:ext cx="2971800" cy="1323439"/>
          </a:xfrm>
          <a:prstGeom prst="rect">
            <a:avLst/>
          </a:prstGeom>
          <a:noFill/>
          <a:ln w="9525">
            <a:noFill/>
            <a:miter lim="800000"/>
            <a:headEnd/>
            <a:tailEnd/>
          </a:ln>
          <a:effectLst/>
        </p:spPr>
        <p:txBody>
          <a:bodyPr anchor="ctr">
            <a:spAutoFit/>
          </a:bodyPr>
          <a:lstStyle/>
          <a:p>
            <a:pPr>
              <a:buFontTx/>
              <a:buBlip>
                <a:blip r:embed="rId4"/>
              </a:buBlip>
              <a:tabLst>
                <a:tab pos="-2114550" algn="l"/>
                <a:tab pos="-1771650" algn="l"/>
                <a:tab pos="-514350" algn="l"/>
              </a:tabLst>
            </a:pPr>
            <a:r>
              <a:rPr lang="bg-BG" sz="2000" dirty="0">
                <a:latin typeface="+mn-lt"/>
              </a:rPr>
              <a:t> </a:t>
            </a:r>
            <a:r>
              <a:rPr lang="en-US" sz="2000" b="1" dirty="0">
                <a:solidFill>
                  <a:schemeClr val="bg1"/>
                </a:solidFill>
                <a:latin typeface="+mn-lt"/>
              </a:rPr>
              <a:t>ventilation</a:t>
            </a:r>
          </a:p>
          <a:p>
            <a:pPr>
              <a:buFontTx/>
              <a:buBlip>
                <a:blip r:embed="rId4"/>
              </a:buBlip>
              <a:tabLst>
                <a:tab pos="-2114550" algn="l"/>
                <a:tab pos="-1771650" algn="l"/>
                <a:tab pos="-514350" algn="l"/>
              </a:tabLst>
            </a:pPr>
            <a:r>
              <a:rPr lang="en-US" sz="2000" b="1" dirty="0">
                <a:solidFill>
                  <a:schemeClr val="bg1"/>
                </a:solidFill>
                <a:latin typeface="+mn-lt"/>
              </a:rPr>
              <a:t> lighting</a:t>
            </a:r>
          </a:p>
          <a:p>
            <a:pPr>
              <a:buFontTx/>
              <a:buBlip>
                <a:blip r:embed="rId4"/>
              </a:buBlip>
              <a:tabLst>
                <a:tab pos="-2114550" algn="l"/>
                <a:tab pos="-1771650" algn="l"/>
                <a:tab pos="-514350" algn="l"/>
              </a:tabLst>
            </a:pPr>
            <a:r>
              <a:rPr lang="en-US" sz="2000" b="1" dirty="0">
                <a:solidFill>
                  <a:schemeClr val="bg1"/>
                </a:solidFill>
                <a:latin typeface="+mn-lt"/>
              </a:rPr>
              <a:t> temperature</a:t>
            </a:r>
          </a:p>
          <a:p>
            <a:pPr>
              <a:buFontTx/>
              <a:buBlip>
                <a:blip r:embed="rId4"/>
              </a:buBlip>
              <a:tabLst>
                <a:tab pos="-2114550" algn="l"/>
                <a:tab pos="-1771650" algn="l"/>
                <a:tab pos="-514350" algn="l"/>
              </a:tabLst>
            </a:pPr>
            <a:r>
              <a:rPr lang="en-US" sz="2000" b="1" dirty="0">
                <a:solidFill>
                  <a:schemeClr val="bg1"/>
                </a:solidFill>
                <a:latin typeface="+mn-lt"/>
              </a:rPr>
              <a:t> printing quality</a:t>
            </a:r>
            <a:endParaRPr lang="bg-BG" sz="2000" b="1" dirty="0">
              <a:latin typeface="+mn-lt"/>
            </a:endParaRPr>
          </a:p>
        </p:txBody>
      </p:sp>
      <p:sp>
        <p:nvSpPr>
          <p:cNvPr id="8" name="Правоъгълник 7"/>
          <p:cNvSpPr/>
          <p:nvPr/>
        </p:nvSpPr>
        <p:spPr>
          <a:xfrm>
            <a:off x="152400" y="152400"/>
            <a:ext cx="89916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2.</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GB"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Audit approaches</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
        <p:nvSpPr>
          <p:cNvPr id="9" name="Правоъгълник 8"/>
          <p:cNvSpPr/>
          <p:nvPr/>
        </p:nvSpPr>
        <p:spPr>
          <a:xfrm>
            <a:off x="304800" y="990600"/>
            <a:ext cx="5486400" cy="830997"/>
          </a:xfrm>
          <a:prstGeom prst="rect">
            <a:avLst/>
          </a:prstGeom>
        </p:spPr>
        <p:txBody>
          <a:bodyPr wrap="square">
            <a:spAutoFit/>
          </a:bodyPr>
          <a:lstStyle/>
          <a:p>
            <a:pPr algn="ctr"/>
            <a:r>
              <a:rPr lang="en-US" sz="2400" b="1" dirty="0">
                <a:solidFill>
                  <a:schemeClr val="bg1"/>
                </a:solidFill>
                <a:latin typeface="+mn-lt"/>
              </a:rPr>
              <a:t>Factors that affect the successful implementation of the audit:</a:t>
            </a:r>
            <a:endParaRPr lang="bg-BG" sz="2400" b="1" dirty="0">
              <a:solidFill>
                <a:schemeClr val="bg1"/>
              </a:solidFill>
              <a:latin typeface="+mn-lt"/>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21" name="Picture 13" descr="MC900383230[1]"/>
          <p:cNvPicPr>
            <a:picLocks noChangeAspect="1" noChangeArrowheads="1"/>
          </p:cNvPicPr>
          <p:nvPr/>
        </p:nvPicPr>
        <p:blipFill>
          <a:blip r:embed="rId3" cstate="print">
            <a:lum bright="-28000" contrast="20000"/>
          </a:blip>
          <a:srcRect/>
          <a:stretch>
            <a:fillRect/>
          </a:stretch>
        </p:blipFill>
        <p:spPr bwMode="auto">
          <a:xfrm>
            <a:off x="6629400" y="685800"/>
            <a:ext cx="1828800" cy="1586753"/>
          </a:xfrm>
          <a:prstGeom prst="rect">
            <a:avLst/>
          </a:prstGeom>
          <a:noFill/>
        </p:spPr>
      </p:pic>
      <p:sp>
        <p:nvSpPr>
          <p:cNvPr id="43025" name="Rectangle 17"/>
          <p:cNvSpPr>
            <a:spLocks noChangeArrowheads="1"/>
          </p:cNvSpPr>
          <p:nvPr/>
        </p:nvSpPr>
        <p:spPr bwMode="auto">
          <a:xfrm>
            <a:off x="0" y="609600"/>
            <a:ext cx="8229600" cy="4093428"/>
          </a:xfrm>
          <a:prstGeom prst="rect">
            <a:avLst/>
          </a:prstGeom>
          <a:noFill/>
          <a:ln w="9525">
            <a:noFill/>
            <a:miter lim="800000"/>
            <a:headEnd/>
            <a:tailEnd/>
          </a:ln>
          <a:effectLst/>
        </p:spPr>
        <p:txBody>
          <a:bodyPr wrap="square" anchor="ctr">
            <a:spAutoFit/>
          </a:bodyPr>
          <a:lstStyle/>
          <a:p>
            <a:pPr>
              <a:buFontTx/>
              <a:buBlip>
                <a:blip r:embed="rId4"/>
              </a:buBlip>
              <a:tabLst>
                <a:tab pos="-2114550" algn="l"/>
                <a:tab pos="-1771650" algn="l"/>
                <a:tab pos="-514350" algn="l"/>
              </a:tabLst>
            </a:pPr>
            <a:r>
              <a:rPr lang="bg-BG" sz="2000" dirty="0">
                <a:solidFill>
                  <a:schemeClr val="bg1"/>
                </a:solidFill>
                <a:latin typeface="+mn-lt"/>
              </a:rPr>
              <a:t> </a:t>
            </a:r>
            <a:r>
              <a:rPr lang="en-US" sz="2000" dirty="0">
                <a:solidFill>
                  <a:schemeClr val="bg1"/>
                </a:solidFill>
                <a:latin typeface="+mn-lt"/>
              </a:rPr>
              <a:t> </a:t>
            </a:r>
            <a:r>
              <a:rPr lang="en-US" sz="2000" b="1" dirty="0">
                <a:solidFill>
                  <a:schemeClr val="bg1"/>
                </a:solidFill>
                <a:latin typeface="+mn-lt"/>
              </a:rPr>
              <a:t>Immediately audited;</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The management of audited organization;</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Internal auditors;</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The management of the organization conducting the audit;</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The audit client;</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The members of the audit team;</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The Accreditation body;</a:t>
            </a:r>
            <a:endParaRPr lang="bg-BG" sz="2000" b="1" dirty="0">
              <a:solidFill>
                <a:schemeClr val="bg1"/>
              </a:solidFill>
              <a:latin typeface="+mn-lt"/>
            </a:endParaRPr>
          </a:p>
        </p:txBody>
      </p:sp>
      <p:pic>
        <p:nvPicPr>
          <p:cNvPr id="43026" name="Picture 18" descr="InvolvingInternalAuditorInAnIndependentAudit"/>
          <p:cNvPicPr>
            <a:picLocks noChangeAspect="1" noChangeArrowheads="1"/>
          </p:cNvPicPr>
          <p:nvPr/>
        </p:nvPicPr>
        <p:blipFill>
          <a:blip r:embed="rId5" cstate="print"/>
          <a:srcRect/>
          <a:stretch>
            <a:fillRect/>
          </a:stretch>
        </p:blipFill>
        <p:spPr bwMode="auto">
          <a:xfrm>
            <a:off x="4495800" y="3048000"/>
            <a:ext cx="3286125" cy="2808887"/>
          </a:xfrm>
          <a:prstGeom prst="rect">
            <a:avLst/>
          </a:prstGeom>
          <a:noFill/>
        </p:spPr>
      </p:pic>
      <p:sp>
        <p:nvSpPr>
          <p:cNvPr id="5" name="Правоъгълник 4"/>
          <p:cNvSpPr/>
          <p:nvPr/>
        </p:nvSpPr>
        <p:spPr>
          <a:xfrm>
            <a:off x="0" y="0"/>
            <a:ext cx="91440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4.7</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3.</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dirty="0">
                <a:solidFill>
                  <a:srgbClr val="FFFF00"/>
                </a:solidFill>
                <a:effectLst>
                  <a:outerShdw blurRad="38100" dist="38100" dir="2700000" algn="tl">
                    <a:srgbClr val="000000">
                      <a:alpha val="43137"/>
                    </a:srgbClr>
                  </a:outerShdw>
                </a:effectLst>
                <a:latin typeface="Arial Black" pitchFamily="34" charset="0"/>
              </a:rPr>
              <a:t>Addressees of the audit report</a:t>
            </a:r>
            <a:endParaRPr lang="bg-BG" sz="3200" dirty="0">
              <a:solidFill>
                <a:srgbClr val="FFFF00"/>
              </a:solidFill>
              <a:effectLst>
                <a:outerShdw blurRad="38100" dist="38100" dir="2700000" algn="tl">
                  <a:srgbClr val="000000">
                    <a:alpha val="43137"/>
                  </a:srgbClr>
                </a:outerShdw>
              </a:effectLst>
              <a:latin typeface="Arial Black"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72" name="Picture 16" descr="j0195812"/>
          <p:cNvPicPr>
            <a:picLocks noChangeAspect="1" noChangeArrowheads="1"/>
          </p:cNvPicPr>
          <p:nvPr/>
        </p:nvPicPr>
        <p:blipFill>
          <a:blip r:embed="rId3" cstate="print">
            <a:lum bright="-20000" contrast="30000"/>
          </a:blip>
          <a:srcRect/>
          <a:stretch>
            <a:fillRect/>
          </a:stretch>
        </p:blipFill>
        <p:spPr bwMode="auto">
          <a:xfrm>
            <a:off x="7010400" y="990600"/>
            <a:ext cx="1611114" cy="1658627"/>
          </a:xfrm>
          <a:prstGeom prst="rect">
            <a:avLst/>
          </a:prstGeom>
          <a:noFill/>
        </p:spPr>
      </p:pic>
      <p:pic>
        <p:nvPicPr>
          <p:cNvPr id="45075" name="Picture 19"/>
          <p:cNvPicPr>
            <a:picLocks noChangeAspect="1" noChangeArrowheads="1"/>
          </p:cNvPicPr>
          <p:nvPr/>
        </p:nvPicPr>
        <p:blipFill>
          <a:blip r:embed="rId4" cstate="print"/>
          <a:srcRect/>
          <a:stretch>
            <a:fillRect/>
          </a:stretch>
        </p:blipFill>
        <p:spPr bwMode="auto">
          <a:xfrm>
            <a:off x="1066800" y="3352800"/>
            <a:ext cx="3314700" cy="3314700"/>
          </a:xfrm>
          <a:prstGeom prst="rect">
            <a:avLst/>
          </a:prstGeom>
          <a:noFill/>
          <a:ln w="9525">
            <a:noFill/>
            <a:miter lim="800000"/>
            <a:headEnd/>
            <a:tailEnd/>
          </a:ln>
          <a:effectLst/>
        </p:spPr>
      </p:pic>
      <p:sp>
        <p:nvSpPr>
          <p:cNvPr id="45078" name="Rectangle 22"/>
          <p:cNvSpPr>
            <a:spLocks noChangeArrowheads="1"/>
          </p:cNvSpPr>
          <p:nvPr/>
        </p:nvSpPr>
        <p:spPr bwMode="auto">
          <a:xfrm>
            <a:off x="381000" y="1668829"/>
            <a:ext cx="2438400" cy="1631216"/>
          </a:xfrm>
          <a:prstGeom prst="rect">
            <a:avLst/>
          </a:prstGeom>
          <a:noFill/>
          <a:ln w="9525">
            <a:noFill/>
            <a:miter lim="800000"/>
            <a:headEnd/>
            <a:tailEnd/>
          </a:ln>
          <a:effectLst/>
        </p:spPr>
        <p:txBody>
          <a:bodyPr anchor="ctr">
            <a:spAutoFit/>
          </a:bodyPr>
          <a:lstStyle/>
          <a:p>
            <a:pPr>
              <a:buFontTx/>
              <a:buBlip>
                <a:blip r:embed="rId5"/>
              </a:buBlip>
              <a:tabLst>
                <a:tab pos="-2114550" algn="l"/>
                <a:tab pos="-1771650" algn="l"/>
                <a:tab pos="-514350" algn="l"/>
              </a:tabLst>
            </a:pPr>
            <a:r>
              <a:rPr lang="en-US" sz="2000" dirty="0">
                <a:solidFill>
                  <a:srgbClr val="C00000"/>
                </a:solidFill>
              </a:rPr>
              <a:t>  </a:t>
            </a:r>
            <a:r>
              <a:rPr lang="en-US" sz="2000" b="1" dirty="0">
                <a:solidFill>
                  <a:srgbClr val="C00000"/>
                </a:solidFill>
                <a:latin typeface="+mn-lt"/>
              </a:rPr>
              <a:t>awareness</a:t>
            </a:r>
          </a:p>
          <a:p>
            <a:pPr>
              <a:buFontTx/>
              <a:buBlip>
                <a:blip r:embed="rId5"/>
              </a:buBlip>
              <a:tabLst>
                <a:tab pos="-2114550" algn="l"/>
                <a:tab pos="-1771650" algn="l"/>
                <a:tab pos="-514350" algn="l"/>
              </a:tabLst>
            </a:pPr>
            <a:r>
              <a:rPr lang="en-US" sz="2000" b="1" dirty="0">
                <a:solidFill>
                  <a:srgbClr val="C00000"/>
                </a:solidFill>
                <a:latin typeface="+mn-lt"/>
              </a:rPr>
              <a:t>  Justification The</a:t>
            </a:r>
          </a:p>
          <a:p>
            <a:pPr>
              <a:buFontTx/>
              <a:buBlip>
                <a:blip r:embed="rId5"/>
              </a:buBlip>
              <a:tabLst>
                <a:tab pos="-2114550" algn="l"/>
                <a:tab pos="-1771650" algn="l"/>
                <a:tab pos="-514350" algn="l"/>
              </a:tabLst>
            </a:pPr>
            <a:r>
              <a:rPr lang="en-US" sz="2000" b="1" dirty="0">
                <a:solidFill>
                  <a:srgbClr val="C00000"/>
                </a:solidFill>
                <a:latin typeface="+mn-lt"/>
              </a:rPr>
              <a:t>  density</a:t>
            </a:r>
          </a:p>
          <a:p>
            <a:pPr>
              <a:buFontTx/>
              <a:buBlip>
                <a:blip r:embed="rId5"/>
              </a:buBlip>
              <a:tabLst>
                <a:tab pos="-2114550" algn="l"/>
                <a:tab pos="-1771650" algn="l"/>
                <a:tab pos="-514350" algn="l"/>
              </a:tabLst>
            </a:pPr>
            <a:r>
              <a:rPr lang="en-US" sz="2000" b="1" dirty="0">
                <a:solidFill>
                  <a:srgbClr val="C00000"/>
                </a:solidFill>
                <a:latin typeface="+mn-lt"/>
              </a:rPr>
              <a:t>  accuracy</a:t>
            </a:r>
          </a:p>
          <a:p>
            <a:pPr>
              <a:buFontTx/>
              <a:buBlip>
                <a:blip r:embed="rId5"/>
              </a:buBlip>
              <a:tabLst>
                <a:tab pos="-2114550" algn="l"/>
                <a:tab pos="-1771650" algn="l"/>
                <a:tab pos="-514350" algn="l"/>
              </a:tabLst>
            </a:pPr>
            <a:r>
              <a:rPr lang="en-US" sz="2000" b="1" dirty="0">
                <a:solidFill>
                  <a:srgbClr val="C00000"/>
                </a:solidFill>
                <a:latin typeface="+mn-lt"/>
              </a:rPr>
              <a:t>  precision</a:t>
            </a:r>
            <a:endParaRPr lang="bg-BG" sz="2000" b="1" dirty="0">
              <a:solidFill>
                <a:srgbClr val="C00000"/>
              </a:solidFill>
              <a:latin typeface="+mn-lt"/>
            </a:endParaRPr>
          </a:p>
        </p:txBody>
      </p:sp>
      <p:sp>
        <p:nvSpPr>
          <p:cNvPr id="45079" name="Rectangle 23"/>
          <p:cNvSpPr>
            <a:spLocks noChangeArrowheads="1"/>
          </p:cNvSpPr>
          <p:nvPr/>
        </p:nvSpPr>
        <p:spPr bwMode="auto">
          <a:xfrm>
            <a:off x="304800" y="990600"/>
            <a:ext cx="3200400" cy="457200"/>
          </a:xfrm>
          <a:prstGeom prst="rect">
            <a:avLst/>
          </a:prstGeom>
          <a:noFill/>
          <a:ln w="9525">
            <a:noFill/>
            <a:miter lim="800000"/>
            <a:headEnd/>
            <a:tailEnd/>
          </a:ln>
          <a:effectLst/>
        </p:spPr>
        <p:txBody>
          <a:bodyPr>
            <a:spAutoFit/>
          </a:bodyPr>
          <a:lstStyle/>
          <a:p>
            <a:r>
              <a:rPr lang="en-US" sz="2400" b="1" dirty="0">
                <a:solidFill>
                  <a:srgbClr val="C00000"/>
                </a:solidFill>
                <a:effectLst>
                  <a:outerShdw blurRad="38100" dist="38100" dir="2700000" algn="tl">
                    <a:srgbClr val="000000"/>
                  </a:outerShdw>
                </a:effectLst>
                <a:latin typeface="+mn-lt"/>
              </a:rPr>
              <a:t>Content</a:t>
            </a:r>
            <a:r>
              <a:rPr lang="bg-BG" sz="2400" b="1" dirty="0">
                <a:solidFill>
                  <a:srgbClr val="C00000"/>
                </a:solidFill>
                <a:effectLst>
                  <a:outerShdw blurRad="38100" dist="38100" dir="2700000" algn="tl">
                    <a:srgbClr val="000000"/>
                  </a:outerShdw>
                </a:effectLst>
                <a:latin typeface="+mn-lt"/>
              </a:rPr>
              <a:t>:</a:t>
            </a:r>
          </a:p>
        </p:txBody>
      </p:sp>
      <p:sp>
        <p:nvSpPr>
          <p:cNvPr id="45080" name="Rectangle 24"/>
          <p:cNvSpPr>
            <a:spLocks noChangeArrowheads="1"/>
          </p:cNvSpPr>
          <p:nvPr/>
        </p:nvSpPr>
        <p:spPr bwMode="auto">
          <a:xfrm>
            <a:off x="3505200" y="990600"/>
            <a:ext cx="2743200" cy="457200"/>
          </a:xfrm>
          <a:prstGeom prst="rect">
            <a:avLst/>
          </a:prstGeom>
          <a:noFill/>
          <a:ln w="9525">
            <a:noFill/>
            <a:miter lim="800000"/>
            <a:headEnd/>
            <a:tailEnd/>
          </a:ln>
          <a:effectLst/>
        </p:spPr>
        <p:txBody>
          <a:bodyPr>
            <a:spAutoFit/>
          </a:bodyPr>
          <a:lstStyle/>
          <a:p>
            <a:r>
              <a:rPr lang="en-US" sz="2400" b="1" dirty="0">
                <a:solidFill>
                  <a:srgbClr val="000099"/>
                </a:solidFill>
                <a:effectLst>
                  <a:outerShdw blurRad="38100" dist="38100" dir="2700000" algn="tl">
                    <a:srgbClr val="000000"/>
                  </a:outerShdw>
                </a:effectLst>
                <a:latin typeface="+mn-lt"/>
              </a:rPr>
              <a:t>Form:</a:t>
            </a:r>
            <a:endParaRPr lang="bg-BG" sz="2400" b="1" dirty="0">
              <a:solidFill>
                <a:srgbClr val="000099"/>
              </a:solidFill>
              <a:effectLst>
                <a:outerShdw blurRad="38100" dist="38100" dir="2700000" algn="tl">
                  <a:srgbClr val="000000"/>
                </a:outerShdw>
              </a:effectLst>
              <a:latin typeface="+mn-lt"/>
            </a:endParaRPr>
          </a:p>
        </p:txBody>
      </p:sp>
      <p:sp>
        <p:nvSpPr>
          <p:cNvPr id="45081" name="Rectangle 25"/>
          <p:cNvSpPr>
            <a:spLocks noChangeArrowheads="1"/>
          </p:cNvSpPr>
          <p:nvPr/>
        </p:nvSpPr>
        <p:spPr bwMode="auto">
          <a:xfrm>
            <a:off x="3429000" y="1752600"/>
            <a:ext cx="2971800" cy="1323439"/>
          </a:xfrm>
          <a:prstGeom prst="rect">
            <a:avLst/>
          </a:prstGeom>
          <a:noFill/>
          <a:ln w="9525">
            <a:noFill/>
            <a:miter lim="800000"/>
            <a:headEnd/>
            <a:tailEnd/>
          </a:ln>
          <a:effectLst/>
        </p:spPr>
        <p:txBody>
          <a:bodyPr anchor="ctr">
            <a:spAutoFit/>
          </a:bodyPr>
          <a:lstStyle/>
          <a:p>
            <a:pPr>
              <a:buFontTx/>
              <a:buBlip>
                <a:blip r:embed="rId5"/>
              </a:buBlip>
              <a:tabLst>
                <a:tab pos="-2114550" algn="l"/>
                <a:tab pos="-1771650" algn="l"/>
                <a:tab pos="-514350" algn="l"/>
              </a:tabLst>
            </a:pPr>
            <a:r>
              <a:rPr lang="bg-BG" sz="2000" dirty="0">
                <a:solidFill>
                  <a:srgbClr val="000099"/>
                </a:solidFill>
                <a:latin typeface="Times New Roman" pitchFamily="18" charset="0"/>
              </a:rPr>
              <a:t> </a:t>
            </a:r>
            <a:r>
              <a:rPr lang="en-GB" sz="2000" b="1" dirty="0">
                <a:solidFill>
                  <a:srgbClr val="000099"/>
                </a:solidFill>
                <a:latin typeface="+mn-lt"/>
              </a:rPr>
              <a:t>brevity</a:t>
            </a:r>
          </a:p>
          <a:p>
            <a:pPr>
              <a:buFontTx/>
              <a:buBlip>
                <a:blip r:embed="rId5"/>
              </a:buBlip>
              <a:tabLst>
                <a:tab pos="-2114550" algn="l"/>
                <a:tab pos="-1771650" algn="l"/>
                <a:tab pos="-514350" algn="l"/>
              </a:tabLst>
            </a:pPr>
            <a:r>
              <a:rPr lang="en-GB" sz="2000" b="1" dirty="0">
                <a:solidFill>
                  <a:srgbClr val="000099"/>
                </a:solidFill>
                <a:latin typeface="+mn-lt"/>
              </a:rPr>
              <a:t> readability</a:t>
            </a:r>
          </a:p>
          <a:p>
            <a:pPr>
              <a:buFontTx/>
              <a:buBlip>
                <a:blip r:embed="rId5"/>
              </a:buBlip>
              <a:tabLst>
                <a:tab pos="-2114550" algn="l"/>
                <a:tab pos="-1771650" algn="l"/>
                <a:tab pos="-514350" algn="l"/>
              </a:tabLst>
            </a:pPr>
            <a:r>
              <a:rPr lang="en-GB" sz="2000" b="1" dirty="0">
                <a:solidFill>
                  <a:srgbClr val="000099"/>
                </a:solidFill>
                <a:latin typeface="+mn-lt"/>
              </a:rPr>
              <a:t> transparency</a:t>
            </a:r>
          </a:p>
          <a:p>
            <a:pPr>
              <a:buFontTx/>
              <a:buBlip>
                <a:blip r:embed="rId5"/>
              </a:buBlip>
              <a:tabLst>
                <a:tab pos="-2114550" algn="l"/>
                <a:tab pos="-1771650" algn="l"/>
                <a:tab pos="-514350" algn="l"/>
              </a:tabLst>
            </a:pPr>
            <a:r>
              <a:rPr lang="en-GB" sz="2000" b="1" dirty="0">
                <a:solidFill>
                  <a:srgbClr val="000099"/>
                </a:solidFill>
                <a:latin typeface="+mn-lt"/>
              </a:rPr>
              <a:t> clarity</a:t>
            </a:r>
            <a:endParaRPr lang="bg-BG" sz="2000" b="1" dirty="0">
              <a:solidFill>
                <a:srgbClr val="000099"/>
              </a:solidFill>
              <a:latin typeface="+mn-lt"/>
            </a:endParaRPr>
          </a:p>
        </p:txBody>
      </p:sp>
      <p:sp>
        <p:nvSpPr>
          <p:cNvPr id="8" name="Правоъгълник 7"/>
          <p:cNvSpPr/>
          <p:nvPr/>
        </p:nvSpPr>
        <p:spPr>
          <a:xfrm>
            <a:off x="0" y="0"/>
            <a:ext cx="91440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4.7</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dirty="0">
                <a:solidFill>
                  <a:srgbClr val="FFFF00"/>
                </a:solidFill>
                <a:effectLst>
                  <a:outerShdw blurRad="38100" dist="38100" dir="2700000" algn="tl">
                    <a:srgbClr val="000000">
                      <a:alpha val="43137"/>
                    </a:srgbClr>
                  </a:outerShdw>
                </a:effectLst>
                <a:latin typeface="Arial Black" pitchFamily="34" charset="0"/>
              </a:rPr>
              <a:t>The audit report preparation</a:t>
            </a:r>
            <a:endParaRPr lang="bg-BG" sz="3200" dirty="0">
              <a:solidFill>
                <a:srgbClr val="FFFF00"/>
              </a:solidFill>
              <a:effectLst>
                <a:outerShdw blurRad="38100" dist="38100" dir="2700000" algn="tl">
                  <a:srgbClr val="000000">
                    <a:alpha val="43137"/>
                  </a:srgbClr>
                </a:outerShdw>
              </a:effectLst>
              <a:latin typeface="Arial Black"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22" name="Picture 18" descr="MP900438672[1]"/>
          <p:cNvPicPr>
            <a:picLocks noChangeAspect="1" noChangeArrowheads="1"/>
          </p:cNvPicPr>
          <p:nvPr/>
        </p:nvPicPr>
        <p:blipFill>
          <a:blip r:embed="rId3" cstate="print"/>
          <a:srcRect/>
          <a:stretch>
            <a:fillRect/>
          </a:stretch>
        </p:blipFill>
        <p:spPr bwMode="auto">
          <a:xfrm>
            <a:off x="1828800" y="4038600"/>
            <a:ext cx="3390900" cy="2260600"/>
          </a:xfrm>
          <a:prstGeom prst="rect">
            <a:avLst/>
          </a:prstGeom>
          <a:noFill/>
        </p:spPr>
      </p:pic>
      <p:sp>
        <p:nvSpPr>
          <p:cNvPr id="47124" name="Rectangle 20"/>
          <p:cNvSpPr>
            <a:spLocks noChangeArrowheads="1"/>
          </p:cNvSpPr>
          <p:nvPr/>
        </p:nvSpPr>
        <p:spPr bwMode="auto">
          <a:xfrm>
            <a:off x="76200" y="2057400"/>
            <a:ext cx="4267200" cy="1631216"/>
          </a:xfrm>
          <a:prstGeom prst="rect">
            <a:avLst/>
          </a:prstGeom>
          <a:noFill/>
          <a:ln w="9525">
            <a:noFill/>
            <a:miter lim="800000"/>
            <a:headEnd/>
            <a:tailEnd/>
          </a:ln>
          <a:effectLst/>
        </p:spPr>
        <p:txBody>
          <a:bodyPr anchor="ctr">
            <a:spAutoFit/>
          </a:bodyPr>
          <a:lstStyle/>
          <a:p>
            <a:pPr>
              <a:buFontTx/>
              <a:buBlip>
                <a:blip r:embed="rId4"/>
              </a:buBlip>
              <a:tabLst>
                <a:tab pos="-2114550" algn="l"/>
                <a:tab pos="-1771650" algn="l"/>
                <a:tab pos="-514350" algn="l"/>
              </a:tabLst>
            </a:pPr>
            <a:r>
              <a:rPr lang="bg-BG" sz="2000" dirty="0">
                <a:solidFill>
                  <a:srgbClr val="C00000"/>
                </a:solidFill>
                <a:latin typeface="+mn-lt"/>
              </a:rPr>
              <a:t> </a:t>
            </a:r>
            <a:r>
              <a:rPr lang="en-US" sz="2000" dirty="0">
                <a:solidFill>
                  <a:srgbClr val="C00000"/>
                </a:solidFill>
                <a:latin typeface="+mn-lt"/>
              </a:rPr>
              <a:t> </a:t>
            </a:r>
            <a:r>
              <a:rPr lang="en-US" sz="2000" b="1" dirty="0">
                <a:solidFill>
                  <a:srgbClr val="C00000"/>
                </a:solidFill>
                <a:latin typeface="+mn-lt"/>
              </a:rPr>
              <a:t>Handwriting</a:t>
            </a:r>
          </a:p>
          <a:p>
            <a:pPr>
              <a:buFontTx/>
              <a:buBlip>
                <a:blip r:embed="rId4"/>
              </a:buBlip>
              <a:tabLst>
                <a:tab pos="-2114550" algn="l"/>
                <a:tab pos="-1771650" algn="l"/>
                <a:tab pos="-514350" algn="l"/>
              </a:tabLst>
            </a:pPr>
            <a:r>
              <a:rPr lang="en-US" sz="2000" b="1" dirty="0">
                <a:solidFill>
                  <a:srgbClr val="C00000"/>
                </a:solidFill>
                <a:latin typeface="+mn-lt"/>
              </a:rPr>
              <a:t>  Font size</a:t>
            </a:r>
          </a:p>
          <a:p>
            <a:pPr>
              <a:buFontTx/>
              <a:buBlip>
                <a:blip r:embed="rId4"/>
              </a:buBlip>
              <a:tabLst>
                <a:tab pos="-2114550" algn="l"/>
                <a:tab pos="-1771650" algn="l"/>
                <a:tab pos="-514350" algn="l"/>
              </a:tabLst>
            </a:pPr>
            <a:r>
              <a:rPr lang="en-US" sz="2000" b="1" dirty="0">
                <a:solidFill>
                  <a:srgbClr val="C00000"/>
                </a:solidFill>
                <a:latin typeface="+mn-lt"/>
              </a:rPr>
              <a:t>  Line spacing</a:t>
            </a:r>
          </a:p>
          <a:p>
            <a:pPr>
              <a:buFontTx/>
              <a:buBlip>
                <a:blip r:embed="rId4"/>
              </a:buBlip>
              <a:tabLst>
                <a:tab pos="-2114550" algn="l"/>
                <a:tab pos="-1771650" algn="l"/>
                <a:tab pos="-514350" algn="l"/>
              </a:tabLst>
            </a:pPr>
            <a:r>
              <a:rPr lang="en-US" sz="2000" b="1" dirty="0">
                <a:solidFill>
                  <a:srgbClr val="C00000"/>
                </a:solidFill>
                <a:latin typeface="+mn-lt"/>
              </a:rPr>
              <a:t>  Distance between phrases</a:t>
            </a:r>
          </a:p>
          <a:p>
            <a:pPr>
              <a:buFontTx/>
              <a:buBlip>
                <a:blip r:embed="rId4"/>
              </a:buBlip>
              <a:tabLst>
                <a:tab pos="-2114550" algn="l"/>
                <a:tab pos="-1771650" algn="l"/>
                <a:tab pos="-514350" algn="l"/>
              </a:tabLst>
            </a:pPr>
            <a:r>
              <a:rPr lang="en-US" sz="2000" b="1" dirty="0">
                <a:solidFill>
                  <a:srgbClr val="C00000"/>
                </a:solidFill>
                <a:latin typeface="+mn-lt"/>
              </a:rPr>
              <a:t>  Separation of the paragraphs</a:t>
            </a:r>
            <a:endParaRPr lang="bg-BG" sz="2000" b="1" dirty="0">
              <a:solidFill>
                <a:srgbClr val="C00000"/>
              </a:solidFill>
              <a:latin typeface="+mn-lt"/>
            </a:endParaRPr>
          </a:p>
        </p:txBody>
      </p:sp>
      <p:sp>
        <p:nvSpPr>
          <p:cNvPr id="47125" name="Rectangle 21"/>
          <p:cNvSpPr>
            <a:spLocks noChangeArrowheads="1"/>
          </p:cNvSpPr>
          <p:nvPr/>
        </p:nvSpPr>
        <p:spPr bwMode="auto">
          <a:xfrm>
            <a:off x="381000" y="1600200"/>
            <a:ext cx="3200400" cy="457200"/>
          </a:xfrm>
          <a:prstGeom prst="rect">
            <a:avLst/>
          </a:prstGeom>
          <a:noFill/>
          <a:ln w="9525">
            <a:noFill/>
            <a:miter lim="800000"/>
            <a:headEnd/>
            <a:tailEnd/>
          </a:ln>
          <a:effectLst/>
        </p:spPr>
        <p:txBody>
          <a:bodyPr>
            <a:spAutoFit/>
          </a:bodyPr>
          <a:lstStyle/>
          <a:p>
            <a:r>
              <a:rPr lang="en-GB" sz="2400" b="1" dirty="0">
                <a:solidFill>
                  <a:srgbClr val="C00000"/>
                </a:solidFill>
                <a:effectLst>
                  <a:outerShdw blurRad="38100" dist="38100" dir="2700000" algn="tl">
                    <a:srgbClr val="000000"/>
                  </a:outerShdw>
                </a:effectLst>
                <a:latin typeface="+mn-lt"/>
              </a:rPr>
              <a:t>A written report</a:t>
            </a:r>
            <a:endParaRPr lang="bg-BG" sz="2400" dirty="0">
              <a:solidFill>
                <a:srgbClr val="C00000"/>
              </a:solidFill>
              <a:effectLst>
                <a:outerShdw blurRad="38100" dist="38100" dir="2700000" algn="tl">
                  <a:srgbClr val="000000"/>
                </a:outerShdw>
              </a:effectLst>
              <a:latin typeface="+mn-lt"/>
            </a:endParaRPr>
          </a:p>
        </p:txBody>
      </p:sp>
      <p:sp>
        <p:nvSpPr>
          <p:cNvPr id="47126" name="Rectangle 22"/>
          <p:cNvSpPr>
            <a:spLocks noChangeArrowheads="1"/>
          </p:cNvSpPr>
          <p:nvPr/>
        </p:nvSpPr>
        <p:spPr bwMode="auto">
          <a:xfrm>
            <a:off x="4419600" y="1524000"/>
            <a:ext cx="2743200" cy="457200"/>
          </a:xfrm>
          <a:prstGeom prst="rect">
            <a:avLst/>
          </a:prstGeom>
          <a:noFill/>
          <a:ln w="9525">
            <a:noFill/>
            <a:miter lim="800000"/>
            <a:headEnd/>
            <a:tailEnd/>
          </a:ln>
          <a:effectLst/>
        </p:spPr>
        <p:txBody>
          <a:bodyPr>
            <a:spAutoFit/>
          </a:bodyPr>
          <a:lstStyle/>
          <a:p>
            <a:r>
              <a:rPr lang="en-GB" sz="2400" b="1" dirty="0">
                <a:solidFill>
                  <a:srgbClr val="000099"/>
                </a:solidFill>
                <a:effectLst>
                  <a:outerShdw blurRad="38100" dist="38100" dir="2700000" algn="tl">
                    <a:srgbClr val="000000"/>
                  </a:outerShdw>
                </a:effectLst>
                <a:latin typeface="+mn-lt"/>
              </a:rPr>
              <a:t>An oral report:</a:t>
            </a:r>
            <a:endParaRPr lang="bg-BG" sz="2400" b="1" dirty="0">
              <a:solidFill>
                <a:srgbClr val="000099"/>
              </a:solidFill>
              <a:effectLst>
                <a:outerShdw blurRad="38100" dist="38100" dir="2700000" algn="tl">
                  <a:srgbClr val="000000"/>
                </a:outerShdw>
              </a:effectLst>
              <a:latin typeface="+mn-lt"/>
            </a:endParaRPr>
          </a:p>
        </p:txBody>
      </p:sp>
      <p:sp>
        <p:nvSpPr>
          <p:cNvPr id="47127" name="Rectangle 23"/>
          <p:cNvSpPr>
            <a:spLocks noChangeArrowheads="1"/>
          </p:cNvSpPr>
          <p:nvPr/>
        </p:nvSpPr>
        <p:spPr bwMode="auto">
          <a:xfrm>
            <a:off x="4191000" y="2057400"/>
            <a:ext cx="4953000" cy="1631216"/>
          </a:xfrm>
          <a:prstGeom prst="rect">
            <a:avLst/>
          </a:prstGeom>
          <a:noFill/>
          <a:ln w="9525">
            <a:noFill/>
            <a:miter lim="800000"/>
            <a:headEnd/>
            <a:tailEnd/>
          </a:ln>
          <a:effectLst/>
        </p:spPr>
        <p:txBody>
          <a:bodyPr wrap="square" anchor="ctr">
            <a:spAutoFit/>
          </a:bodyPr>
          <a:lstStyle/>
          <a:p>
            <a:pPr>
              <a:buFontTx/>
              <a:buBlip>
                <a:blip r:embed="rId4"/>
              </a:buBlip>
              <a:tabLst>
                <a:tab pos="-2114550" algn="l"/>
                <a:tab pos="-1771650" algn="l"/>
                <a:tab pos="-514350" algn="l"/>
              </a:tabLst>
            </a:pPr>
            <a:r>
              <a:rPr lang="bg-BG" sz="2000" dirty="0">
                <a:solidFill>
                  <a:srgbClr val="000099"/>
                </a:solidFill>
                <a:latin typeface="+mn-lt"/>
              </a:rPr>
              <a:t> </a:t>
            </a:r>
            <a:r>
              <a:rPr lang="en-US" sz="2000" b="1" dirty="0">
                <a:solidFill>
                  <a:srgbClr val="000099"/>
                </a:solidFill>
                <a:latin typeface="+mn-lt"/>
              </a:rPr>
              <a:t>Distinctly pronunciation</a:t>
            </a:r>
          </a:p>
          <a:p>
            <a:pPr>
              <a:buFontTx/>
              <a:buBlip>
                <a:blip r:embed="rId4"/>
              </a:buBlip>
              <a:tabLst>
                <a:tab pos="-2114550" algn="l"/>
                <a:tab pos="-1771650" algn="l"/>
                <a:tab pos="-514350" algn="l"/>
              </a:tabLst>
            </a:pPr>
            <a:r>
              <a:rPr lang="en-US" sz="2000" b="1" dirty="0">
                <a:solidFill>
                  <a:srgbClr val="000099"/>
                </a:solidFill>
                <a:latin typeface="+mn-lt"/>
              </a:rPr>
              <a:t> Pauses between words</a:t>
            </a:r>
          </a:p>
          <a:p>
            <a:pPr>
              <a:buFontTx/>
              <a:buBlip>
                <a:blip r:embed="rId4"/>
              </a:buBlip>
              <a:tabLst>
                <a:tab pos="-2114550" algn="l"/>
                <a:tab pos="-1771650" algn="l"/>
                <a:tab pos="-514350" algn="l"/>
              </a:tabLst>
            </a:pPr>
            <a:r>
              <a:rPr lang="en-US" sz="2000" b="1" dirty="0">
                <a:solidFill>
                  <a:srgbClr val="000099"/>
                </a:solidFill>
                <a:latin typeface="+mn-lt"/>
              </a:rPr>
              <a:t> Long pauses between sentences</a:t>
            </a:r>
          </a:p>
          <a:p>
            <a:pPr>
              <a:buFontTx/>
              <a:buBlip>
                <a:blip r:embed="rId4"/>
              </a:buBlip>
              <a:tabLst>
                <a:tab pos="-2114550" algn="l"/>
                <a:tab pos="-1771650" algn="l"/>
                <a:tab pos="-514350" algn="l"/>
              </a:tabLst>
            </a:pPr>
            <a:r>
              <a:rPr lang="en-US" sz="2000" b="1" dirty="0">
                <a:solidFill>
                  <a:srgbClr val="000099"/>
                </a:solidFill>
                <a:latin typeface="+mn-lt"/>
              </a:rPr>
              <a:t> Still more long pauses between </a:t>
            </a:r>
          </a:p>
          <a:p>
            <a:pPr>
              <a:tabLst>
                <a:tab pos="-2114550" algn="l"/>
                <a:tab pos="-1771650" algn="l"/>
                <a:tab pos="-514350" algn="l"/>
              </a:tabLst>
            </a:pPr>
            <a:r>
              <a:rPr lang="en-US" sz="2000" b="1" dirty="0">
                <a:solidFill>
                  <a:srgbClr val="000099"/>
                </a:solidFill>
                <a:latin typeface="+mn-lt"/>
              </a:rPr>
              <a:t>    topics</a:t>
            </a:r>
            <a:endParaRPr lang="bg-BG" sz="2000" b="1" dirty="0">
              <a:solidFill>
                <a:srgbClr val="000099"/>
              </a:solidFill>
              <a:latin typeface="+mn-lt"/>
            </a:endParaRPr>
          </a:p>
        </p:txBody>
      </p:sp>
      <p:pic>
        <p:nvPicPr>
          <p:cNvPr id="47128" name="Picture 24" descr="j0300520"/>
          <p:cNvPicPr>
            <a:picLocks noChangeAspect="1" noChangeArrowheads="1" noCrop="1"/>
          </p:cNvPicPr>
          <p:nvPr/>
        </p:nvPicPr>
        <p:blipFill>
          <a:blip r:embed="rId5" cstate="print"/>
          <a:srcRect/>
          <a:stretch>
            <a:fillRect/>
          </a:stretch>
        </p:blipFill>
        <p:spPr bwMode="auto">
          <a:xfrm>
            <a:off x="7467600" y="838200"/>
            <a:ext cx="1328738" cy="1143000"/>
          </a:xfrm>
          <a:prstGeom prst="rect">
            <a:avLst/>
          </a:prstGeom>
          <a:noFill/>
        </p:spPr>
      </p:pic>
      <p:sp>
        <p:nvSpPr>
          <p:cNvPr id="8" name="Правоъгълник 7"/>
          <p:cNvSpPr/>
          <p:nvPr/>
        </p:nvSpPr>
        <p:spPr>
          <a:xfrm>
            <a:off x="0" y="0"/>
            <a:ext cx="91440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4.7</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dirty="0">
                <a:solidFill>
                  <a:srgbClr val="FFFF00"/>
                </a:solidFill>
                <a:effectLst>
                  <a:outerShdw blurRad="38100" dist="38100" dir="2700000" algn="tl">
                    <a:srgbClr val="000000">
                      <a:alpha val="43137"/>
                    </a:srgbClr>
                  </a:outerShdw>
                </a:effectLst>
                <a:latin typeface="Arial Black" pitchFamily="34" charset="0"/>
              </a:rPr>
              <a:t>The audit report preparation</a:t>
            </a:r>
            <a:endParaRPr lang="bg-BG" sz="3200" dirty="0">
              <a:solidFill>
                <a:srgbClr val="FFFF00"/>
              </a:solidFill>
              <a:effectLst>
                <a:outerShdw blurRad="38100" dist="38100" dir="2700000" algn="tl">
                  <a:srgbClr val="000000">
                    <a:alpha val="43137"/>
                  </a:srgbClr>
                </a:outerShdw>
              </a:effectLst>
              <a:latin typeface="Arial Black"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68" name="Picture 16"/>
          <p:cNvPicPr>
            <a:picLocks noChangeAspect="1" noChangeArrowheads="1"/>
          </p:cNvPicPr>
          <p:nvPr/>
        </p:nvPicPr>
        <p:blipFill>
          <a:blip r:embed="rId3" cstate="print"/>
          <a:srcRect/>
          <a:stretch>
            <a:fillRect/>
          </a:stretch>
        </p:blipFill>
        <p:spPr bwMode="auto">
          <a:xfrm>
            <a:off x="2590800" y="4419600"/>
            <a:ext cx="1678502" cy="2209800"/>
          </a:xfrm>
          <a:prstGeom prst="rect">
            <a:avLst/>
          </a:prstGeom>
          <a:noFill/>
          <a:ln w="9525">
            <a:noFill/>
            <a:miter lim="800000"/>
            <a:headEnd/>
            <a:tailEnd/>
          </a:ln>
          <a:effectLst/>
        </p:spPr>
      </p:pic>
      <p:sp>
        <p:nvSpPr>
          <p:cNvPr id="49169" name="Rectangle 17"/>
          <p:cNvSpPr>
            <a:spLocks noChangeArrowheads="1"/>
          </p:cNvSpPr>
          <p:nvPr/>
        </p:nvSpPr>
        <p:spPr bwMode="auto">
          <a:xfrm>
            <a:off x="152400" y="762000"/>
            <a:ext cx="4114800" cy="3444875"/>
          </a:xfrm>
          <a:prstGeom prst="rect">
            <a:avLst/>
          </a:prstGeom>
          <a:noFill/>
          <a:ln w="9525">
            <a:noFill/>
            <a:miter lim="800000"/>
            <a:headEnd/>
            <a:tailEnd/>
          </a:ln>
          <a:effectLst/>
        </p:spPr>
        <p:txBody>
          <a:bodyPr anchor="ctr">
            <a:spAutoFit/>
          </a:bodyPr>
          <a:lstStyle/>
          <a:p>
            <a:pPr>
              <a:buFontTx/>
              <a:buBlip>
                <a:blip r:embed="rId4"/>
              </a:buBlip>
              <a:tabLst>
                <a:tab pos="-2114550" algn="l"/>
                <a:tab pos="-1771650" algn="l"/>
                <a:tab pos="-514350" algn="l"/>
              </a:tabLst>
            </a:pPr>
            <a:r>
              <a:rPr lang="en-US" sz="2000" b="1" dirty="0">
                <a:solidFill>
                  <a:schemeClr val="bg1"/>
                </a:solidFill>
                <a:latin typeface="+mn-lt"/>
              </a:rPr>
              <a:t>  Use the simple words;</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Precise formulations;</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Avoid passive voice;</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Use indirect speech;</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Avoid abbreviations;</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Avoid acronyms;</a:t>
            </a:r>
            <a:endParaRPr lang="bg-BG" sz="2000" b="1" dirty="0">
              <a:solidFill>
                <a:schemeClr val="bg1"/>
              </a:solidFill>
              <a:latin typeface="+mn-lt"/>
            </a:endParaRPr>
          </a:p>
        </p:txBody>
      </p:sp>
      <p:pic>
        <p:nvPicPr>
          <p:cNvPr id="49171" name="Picture 19"/>
          <p:cNvPicPr>
            <a:picLocks noChangeAspect="1" noChangeArrowheads="1"/>
          </p:cNvPicPr>
          <p:nvPr/>
        </p:nvPicPr>
        <p:blipFill>
          <a:blip r:embed="rId5" cstate="print"/>
          <a:srcRect/>
          <a:stretch>
            <a:fillRect/>
          </a:stretch>
        </p:blipFill>
        <p:spPr bwMode="auto">
          <a:xfrm>
            <a:off x="5638800" y="1066800"/>
            <a:ext cx="2819400" cy="2812490"/>
          </a:xfrm>
          <a:prstGeom prst="rect">
            <a:avLst/>
          </a:prstGeom>
          <a:noFill/>
          <a:ln w="9525">
            <a:noFill/>
            <a:miter lim="800000"/>
            <a:headEnd/>
            <a:tailEnd/>
          </a:ln>
          <a:effectLst/>
        </p:spPr>
      </p:pic>
      <p:sp>
        <p:nvSpPr>
          <p:cNvPr id="5" name="Правоъгълник 4"/>
          <p:cNvSpPr/>
          <p:nvPr/>
        </p:nvSpPr>
        <p:spPr>
          <a:xfrm>
            <a:off x="0" y="0"/>
            <a:ext cx="91440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4.7</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5.</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dirty="0">
                <a:solidFill>
                  <a:srgbClr val="FFFF00"/>
                </a:solidFill>
                <a:effectLst>
                  <a:outerShdw blurRad="38100" dist="38100" dir="2700000" algn="tl">
                    <a:srgbClr val="000000">
                      <a:alpha val="43137"/>
                    </a:srgbClr>
                  </a:outerShdw>
                </a:effectLst>
                <a:latin typeface="Arial Black" pitchFamily="34" charset="0"/>
              </a:rPr>
              <a:t>The audit report presentation</a:t>
            </a:r>
            <a:endParaRPr lang="bg-BG" sz="3200" dirty="0">
              <a:solidFill>
                <a:srgbClr val="FFFF00"/>
              </a:solidFill>
              <a:effectLst>
                <a:outerShdw blurRad="38100" dist="38100" dir="2700000" algn="tl">
                  <a:srgbClr val="000000">
                    <a:alpha val="43137"/>
                  </a:srgbClr>
                </a:outerShdw>
              </a:effectLst>
              <a:latin typeface="Arial Black"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3" name="Picture 13" descr="j0283209"/>
          <p:cNvPicPr>
            <a:picLocks noChangeAspect="1" noChangeArrowheads="1" noCrop="1"/>
          </p:cNvPicPr>
          <p:nvPr/>
        </p:nvPicPr>
        <p:blipFill>
          <a:blip r:embed="rId3" cstate="print"/>
          <a:srcRect/>
          <a:stretch>
            <a:fillRect/>
          </a:stretch>
        </p:blipFill>
        <p:spPr bwMode="auto">
          <a:xfrm>
            <a:off x="6858000" y="1219200"/>
            <a:ext cx="1565250" cy="1530723"/>
          </a:xfrm>
          <a:prstGeom prst="rect">
            <a:avLst/>
          </a:prstGeom>
          <a:noFill/>
        </p:spPr>
      </p:pic>
      <p:sp>
        <p:nvSpPr>
          <p:cNvPr id="51214" name="Rectangle 14"/>
          <p:cNvSpPr>
            <a:spLocks noChangeArrowheads="1"/>
          </p:cNvSpPr>
          <p:nvPr/>
        </p:nvSpPr>
        <p:spPr bwMode="auto">
          <a:xfrm>
            <a:off x="0" y="900876"/>
            <a:ext cx="7391400" cy="2862322"/>
          </a:xfrm>
          <a:prstGeom prst="rect">
            <a:avLst/>
          </a:prstGeom>
          <a:noFill/>
          <a:ln w="9525">
            <a:noFill/>
            <a:miter lim="800000"/>
            <a:headEnd/>
            <a:tailEnd/>
          </a:ln>
          <a:effectLst/>
        </p:spPr>
        <p:txBody>
          <a:bodyPr wrap="square" anchor="ctr">
            <a:spAutoFit/>
          </a:bodyPr>
          <a:lstStyle/>
          <a:p>
            <a:pPr>
              <a:buFontTx/>
              <a:buBlip>
                <a:blip r:embed="rId4"/>
              </a:buBlip>
              <a:tabLst>
                <a:tab pos="-2114550" algn="l"/>
                <a:tab pos="-1771650" algn="l"/>
                <a:tab pos="-514350" algn="l"/>
              </a:tabLst>
            </a:pPr>
            <a:r>
              <a:rPr lang="bg-BG" sz="2000" dirty="0">
                <a:solidFill>
                  <a:schemeClr val="bg1"/>
                </a:solidFill>
                <a:latin typeface="+mn-lt"/>
              </a:rPr>
              <a:t> </a:t>
            </a:r>
            <a:r>
              <a:rPr lang="en-US" sz="2000" dirty="0">
                <a:solidFill>
                  <a:schemeClr val="bg1"/>
                </a:solidFill>
                <a:latin typeface="+mn-lt"/>
              </a:rPr>
              <a:t> </a:t>
            </a:r>
            <a:r>
              <a:rPr lang="en-US" sz="2000" b="1" dirty="0">
                <a:solidFill>
                  <a:schemeClr val="bg1"/>
                </a:solidFill>
                <a:latin typeface="+mn-lt"/>
              </a:rPr>
              <a:t>Report without delay;</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Do not delay the report drafting;</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Remember - Time is never enough!</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Compose reports on nonconformities on the spot!</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Reporting on time gives additional value to the audit;</a:t>
            </a:r>
            <a:endParaRPr lang="bg-BG" sz="2000" b="1" dirty="0">
              <a:solidFill>
                <a:schemeClr val="bg1"/>
              </a:solidFill>
              <a:latin typeface="+mn-lt"/>
            </a:endParaRPr>
          </a:p>
        </p:txBody>
      </p:sp>
      <p:sp>
        <p:nvSpPr>
          <p:cNvPr id="5" name="Правоъгълник 4"/>
          <p:cNvSpPr/>
          <p:nvPr/>
        </p:nvSpPr>
        <p:spPr>
          <a:xfrm>
            <a:off x="0" y="0"/>
            <a:ext cx="91440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4.7</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5.</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dirty="0">
                <a:solidFill>
                  <a:srgbClr val="FFFF00"/>
                </a:solidFill>
                <a:effectLst>
                  <a:outerShdw blurRad="38100" dist="38100" dir="2700000" algn="tl">
                    <a:srgbClr val="000000">
                      <a:alpha val="43137"/>
                    </a:srgbClr>
                  </a:outerShdw>
                </a:effectLst>
                <a:latin typeface="Arial Black" pitchFamily="34" charset="0"/>
              </a:rPr>
              <a:t>The audit report presentation</a:t>
            </a:r>
            <a:endParaRPr lang="bg-BG" sz="3200" dirty="0">
              <a:solidFill>
                <a:srgbClr val="FFFF00"/>
              </a:solidFill>
              <a:effectLst>
                <a:outerShdw blurRad="38100" dist="38100" dir="2700000" algn="tl">
                  <a:srgbClr val="000000">
                    <a:alpha val="43137"/>
                  </a:srgbClr>
                </a:outerShdw>
              </a:effectLst>
              <a:latin typeface="Arial Black" pitchFamily="34" charset="0"/>
            </a:endParaRPr>
          </a:p>
        </p:txBody>
      </p:sp>
      <p:pic>
        <p:nvPicPr>
          <p:cNvPr id="6" name="Picture 13"/>
          <p:cNvPicPr>
            <a:picLocks noChangeAspect="1" noChangeArrowheads="1"/>
          </p:cNvPicPr>
          <p:nvPr/>
        </p:nvPicPr>
        <p:blipFill>
          <a:blip r:embed="rId5" cstate="print"/>
          <a:srcRect/>
          <a:stretch>
            <a:fillRect/>
          </a:stretch>
        </p:blipFill>
        <p:spPr bwMode="auto">
          <a:xfrm>
            <a:off x="1447800" y="3962400"/>
            <a:ext cx="3505200" cy="2329114"/>
          </a:xfrm>
          <a:prstGeom prst="rect">
            <a:avLst/>
          </a:prstGeom>
          <a:noFill/>
          <a:ln w="9525">
            <a:noFill/>
            <a:miter lim="800000"/>
            <a:headEnd/>
            <a:tailEnd/>
          </a:ln>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61" name="Rectangle 13"/>
          <p:cNvSpPr>
            <a:spLocks noChangeArrowheads="1"/>
          </p:cNvSpPr>
          <p:nvPr/>
        </p:nvSpPr>
        <p:spPr bwMode="auto">
          <a:xfrm>
            <a:off x="0" y="455712"/>
            <a:ext cx="9144000" cy="3785652"/>
          </a:xfrm>
          <a:prstGeom prst="rect">
            <a:avLst/>
          </a:prstGeom>
          <a:noFill/>
          <a:ln w="9525">
            <a:noFill/>
            <a:miter lim="800000"/>
            <a:headEnd/>
            <a:tailEnd/>
          </a:ln>
          <a:effectLst/>
        </p:spPr>
        <p:txBody>
          <a:bodyPr wrap="square" anchor="ctr">
            <a:spAutoFit/>
          </a:bodyPr>
          <a:lstStyle/>
          <a:p>
            <a:pPr>
              <a:buFontTx/>
              <a:buBlip>
                <a:blip r:embed="rId3"/>
              </a:buBlip>
              <a:tabLst>
                <a:tab pos="-2114550" algn="l"/>
                <a:tab pos="-1771650" algn="l"/>
                <a:tab pos="-514350" algn="l"/>
              </a:tabLst>
            </a:pPr>
            <a:r>
              <a:rPr lang="bg-BG" sz="2000" b="1" dirty="0">
                <a:solidFill>
                  <a:schemeClr val="bg1"/>
                </a:solidFill>
                <a:latin typeface="+mn-lt"/>
              </a:rPr>
              <a:t> </a:t>
            </a:r>
            <a:r>
              <a:rPr lang="en-US" sz="2000" b="1" dirty="0">
                <a:solidFill>
                  <a:schemeClr val="bg1"/>
                </a:solidFill>
                <a:latin typeface="+mn-lt"/>
              </a:rPr>
              <a:t>Announce the scope, objectives and criteria of the audit;</a:t>
            </a:r>
          </a:p>
          <a:p>
            <a:pPr>
              <a:buFontTx/>
              <a:buBlip>
                <a:blip r:embed="rId3"/>
              </a:buBlip>
              <a:tabLst>
                <a:tab pos="-2114550" algn="l"/>
                <a:tab pos="-1771650" algn="l"/>
                <a:tab pos="-514350" algn="l"/>
              </a:tabLst>
            </a:pPr>
            <a:r>
              <a:rPr lang="bg-BG" sz="2000" b="1" dirty="0">
                <a:solidFill>
                  <a:schemeClr val="bg1"/>
                </a:solidFill>
                <a:latin typeface="+mn-lt"/>
              </a:rPr>
              <a:t> </a:t>
            </a:r>
            <a:r>
              <a:rPr lang="en-US" sz="2000" b="1" dirty="0">
                <a:solidFill>
                  <a:schemeClr val="bg1"/>
                </a:solidFill>
                <a:latin typeface="+mn-lt"/>
              </a:rPr>
              <a:t>Introduce the audit plan;</a:t>
            </a:r>
          </a:p>
          <a:p>
            <a:pPr>
              <a:buFontTx/>
              <a:buBlip>
                <a:blip r:embed="rId3"/>
              </a:buBlip>
              <a:tabLst>
                <a:tab pos="-2114550" algn="l"/>
                <a:tab pos="-1771650" algn="l"/>
                <a:tab pos="-514350" algn="l"/>
              </a:tabLst>
            </a:pPr>
            <a:r>
              <a:rPr lang="bg-BG" sz="2000" b="1" dirty="0">
                <a:solidFill>
                  <a:schemeClr val="bg1"/>
                </a:solidFill>
                <a:latin typeface="+mn-lt"/>
              </a:rPr>
              <a:t> </a:t>
            </a:r>
            <a:r>
              <a:rPr lang="en-US" sz="2000" b="1" dirty="0">
                <a:solidFill>
                  <a:schemeClr val="bg1"/>
                </a:solidFill>
                <a:latin typeface="+mn-lt"/>
              </a:rPr>
              <a:t>Provide information about the auditors and audited;</a:t>
            </a:r>
          </a:p>
          <a:p>
            <a:pPr>
              <a:buFontTx/>
              <a:buBlip>
                <a:blip r:embed="rId3"/>
              </a:buBlip>
              <a:tabLst>
                <a:tab pos="-2114550" algn="l"/>
                <a:tab pos="-1771650" algn="l"/>
                <a:tab pos="-514350" algn="l"/>
              </a:tabLst>
            </a:pPr>
            <a:r>
              <a:rPr lang="bg-BG" sz="2000" b="1" dirty="0">
                <a:solidFill>
                  <a:schemeClr val="bg1"/>
                </a:solidFill>
                <a:latin typeface="+mn-lt"/>
              </a:rPr>
              <a:t> </a:t>
            </a:r>
            <a:r>
              <a:rPr lang="en-US" sz="2000" b="1" dirty="0">
                <a:solidFill>
                  <a:schemeClr val="bg1"/>
                </a:solidFill>
                <a:latin typeface="+mn-lt"/>
              </a:rPr>
              <a:t>Present the audit findings incl. nonconformities;</a:t>
            </a:r>
          </a:p>
          <a:p>
            <a:pPr>
              <a:buFontTx/>
              <a:buBlip>
                <a:blip r:embed="rId3"/>
              </a:buBlip>
              <a:tabLst>
                <a:tab pos="-2114550" algn="l"/>
                <a:tab pos="-1771650" algn="l"/>
                <a:tab pos="-514350" algn="l"/>
              </a:tabLst>
            </a:pPr>
            <a:r>
              <a:rPr lang="bg-BG" sz="2000" b="1" dirty="0">
                <a:solidFill>
                  <a:schemeClr val="bg1"/>
                </a:solidFill>
                <a:latin typeface="+mn-lt"/>
              </a:rPr>
              <a:t> </a:t>
            </a:r>
            <a:r>
              <a:rPr lang="en-US" sz="2000" b="1" dirty="0">
                <a:solidFill>
                  <a:schemeClr val="bg1"/>
                </a:solidFill>
                <a:latin typeface="+mn-lt"/>
              </a:rPr>
              <a:t>Allow the team of auditors to express their opinion as to whether the </a:t>
            </a:r>
          </a:p>
          <a:p>
            <a:pPr>
              <a:tabLst>
                <a:tab pos="-2114550" algn="l"/>
                <a:tab pos="-1771650" algn="l"/>
                <a:tab pos="-514350" algn="l"/>
              </a:tabLst>
            </a:pPr>
            <a:r>
              <a:rPr lang="en-US" sz="2000" b="1" dirty="0">
                <a:solidFill>
                  <a:schemeClr val="bg1"/>
                </a:solidFill>
                <a:latin typeface="+mn-lt"/>
              </a:rPr>
              <a:t>   management system complies of the audit criteria;</a:t>
            </a:r>
          </a:p>
          <a:p>
            <a:pPr>
              <a:buFontTx/>
              <a:buBlip>
                <a:blip r:embed="rId3"/>
              </a:buBlip>
              <a:tabLst>
                <a:tab pos="-2114550" algn="l"/>
                <a:tab pos="-1771650" algn="l"/>
                <a:tab pos="-514350" algn="l"/>
              </a:tabLst>
            </a:pPr>
            <a:r>
              <a:rPr lang="bg-BG" sz="2000" b="1" dirty="0">
                <a:solidFill>
                  <a:schemeClr val="bg1"/>
                </a:solidFill>
                <a:latin typeface="+mn-lt"/>
              </a:rPr>
              <a:t> </a:t>
            </a:r>
            <a:r>
              <a:rPr lang="en-US" sz="2000" b="1" dirty="0">
                <a:solidFill>
                  <a:schemeClr val="bg1"/>
                </a:solidFill>
                <a:latin typeface="+mn-lt"/>
              </a:rPr>
              <a:t>Make a onclusion on ability of the system to achieve the set </a:t>
            </a:r>
          </a:p>
          <a:p>
            <a:pPr>
              <a:tabLst>
                <a:tab pos="-2114550" algn="l"/>
                <a:tab pos="-1771650" algn="l"/>
                <a:tab pos="-514350" algn="l"/>
              </a:tabLst>
            </a:pPr>
            <a:r>
              <a:rPr lang="en-US" sz="2000" b="1" dirty="0">
                <a:solidFill>
                  <a:schemeClr val="bg1"/>
                </a:solidFill>
                <a:latin typeface="+mn-lt"/>
              </a:rPr>
              <a:t>   objectives;</a:t>
            </a:r>
          </a:p>
          <a:p>
            <a:pPr>
              <a:buFontTx/>
              <a:buBlip>
                <a:blip r:embed="rId3"/>
              </a:buBlip>
              <a:tabLst>
                <a:tab pos="-2114550" algn="l"/>
                <a:tab pos="-1771650" algn="l"/>
                <a:tab pos="-514350" algn="l"/>
              </a:tabLst>
            </a:pPr>
            <a:r>
              <a:rPr lang="bg-BG" sz="2000" b="1" dirty="0">
                <a:solidFill>
                  <a:schemeClr val="bg1"/>
                </a:solidFill>
                <a:latin typeface="+mn-lt"/>
              </a:rPr>
              <a:t> </a:t>
            </a:r>
            <a:r>
              <a:rPr lang="en-US" sz="2000" b="1" dirty="0">
                <a:solidFill>
                  <a:schemeClr val="bg1"/>
                </a:solidFill>
                <a:latin typeface="+mn-lt"/>
              </a:rPr>
              <a:t>Summarize the conclusions of the audit and any difficulties </a:t>
            </a:r>
          </a:p>
          <a:p>
            <a:pPr>
              <a:tabLst>
                <a:tab pos="-2114550" algn="l"/>
                <a:tab pos="-1771650" algn="l"/>
                <a:tab pos="-514350" algn="l"/>
              </a:tabLst>
            </a:pPr>
            <a:r>
              <a:rPr lang="en-US" sz="2000" b="1" dirty="0">
                <a:solidFill>
                  <a:schemeClr val="bg1"/>
                </a:solidFill>
                <a:latin typeface="+mn-lt"/>
              </a:rPr>
              <a:t>   encountered;</a:t>
            </a:r>
          </a:p>
          <a:p>
            <a:pPr>
              <a:buFontTx/>
              <a:buBlip>
                <a:blip r:embed="rId3"/>
              </a:buBlip>
              <a:tabLst>
                <a:tab pos="-2114550" algn="l"/>
                <a:tab pos="-1771650" algn="l"/>
                <a:tab pos="-514350" algn="l"/>
              </a:tabLst>
            </a:pPr>
            <a:r>
              <a:rPr lang="bg-BG" sz="2000" b="1" dirty="0">
                <a:solidFill>
                  <a:schemeClr val="bg1"/>
                </a:solidFill>
                <a:latin typeface="+mn-lt"/>
              </a:rPr>
              <a:t> </a:t>
            </a:r>
            <a:r>
              <a:rPr lang="en-US" sz="2000" b="1" dirty="0">
                <a:solidFill>
                  <a:schemeClr val="bg1"/>
                </a:solidFill>
                <a:latin typeface="+mn-lt"/>
              </a:rPr>
              <a:t>Sign and provide the Privacy declaration;</a:t>
            </a:r>
          </a:p>
          <a:p>
            <a:pPr>
              <a:buFontTx/>
              <a:buBlip>
                <a:blip r:embed="rId3"/>
              </a:buBlip>
              <a:tabLst>
                <a:tab pos="-2114550" algn="l"/>
                <a:tab pos="-1771650" algn="l"/>
                <a:tab pos="-514350" algn="l"/>
              </a:tabLst>
            </a:pPr>
            <a:r>
              <a:rPr lang="bg-BG" sz="2000" b="1" dirty="0">
                <a:solidFill>
                  <a:schemeClr val="bg1"/>
                </a:solidFill>
                <a:latin typeface="+mn-lt"/>
              </a:rPr>
              <a:t> </a:t>
            </a:r>
            <a:r>
              <a:rPr lang="en-US" sz="2000" b="1" dirty="0">
                <a:solidFill>
                  <a:schemeClr val="bg1"/>
                </a:solidFill>
                <a:latin typeface="+mn-lt"/>
              </a:rPr>
              <a:t>Sign the distribution list;</a:t>
            </a:r>
            <a:endParaRPr lang="bg-BG" sz="2000" b="1" dirty="0">
              <a:solidFill>
                <a:srgbClr val="FFC000"/>
              </a:solidFill>
              <a:latin typeface="+mn-lt"/>
            </a:endParaRPr>
          </a:p>
        </p:txBody>
      </p:sp>
      <p:sp>
        <p:nvSpPr>
          <p:cNvPr id="5" name="Правоъгълник 4"/>
          <p:cNvSpPr/>
          <p:nvPr/>
        </p:nvSpPr>
        <p:spPr>
          <a:xfrm>
            <a:off x="0" y="0"/>
            <a:ext cx="91440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4.7</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5.</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dirty="0">
                <a:solidFill>
                  <a:srgbClr val="FFFF00"/>
                </a:solidFill>
                <a:effectLst>
                  <a:outerShdw blurRad="38100" dist="38100" dir="2700000" algn="tl">
                    <a:srgbClr val="000000">
                      <a:alpha val="43137"/>
                    </a:srgbClr>
                  </a:outerShdw>
                </a:effectLst>
                <a:latin typeface="Arial Black" pitchFamily="34" charset="0"/>
              </a:rPr>
              <a:t>The audit report presentation</a:t>
            </a:r>
            <a:endParaRPr lang="bg-BG" sz="3200" dirty="0">
              <a:solidFill>
                <a:srgbClr val="FFFF00"/>
              </a:solidFill>
              <a:effectLst>
                <a:outerShdw blurRad="38100" dist="38100" dir="2700000" algn="tl">
                  <a:srgbClr val="000000">
                    <a:alpha val="43137"/>
                  </a:srgbClr>
                </a:outerShdw>
              </a:effectLst>
              <a:latin typeface="Arial Black" pitchFamily="34" charset="0"/>
            </a:endParaRPr>
          </a:p>
        </p:txBody>
      </p:sp>
      <p:pic>
        <p:nvPicPr>
          <p:cNvPr id="6" name="Picture 9" descr="j0195384"/>
          <p:cNvPicPr>
            <a:picLocks noChangeAspect="1" noChangeArrowheads="1"/>
          </p:cNvPicPr>
          <p:nvPr/>
        </p:nvPicPr>
        <p:blipFill>
          <a:blip r:embed="rId4" cstate="print"/>
          <a:srcRect/>
          <a:stretch>
            <a:fillRect/>
          </a:stretch>
        </p:blipFill>
        <p:spPr bwMode="auto">
          <a:xfrm>
            <a:off x="1062036" y="4648200"/>
            <a:ext cx="1604963" cy="1639111"/>
          </a:xfrm>
          <a:prstGeom prst="rect">
            <a:avLst/>
          </a:prstGeom>
          <a:noFill/>
        </p:spPr>
      </p:pic>
      <p:pic>
        <p:nvPicPr>
          <p:cNvPr id="7" name="Picture 15"/>
          <p:cNvPicPr>
            <a:picLocks noChangeAspect="1" noChangeArrowheads="1"/>
          </p:cNvPicPr>
          <p:nvPr/>
        </p:nvPicPr>
        <p:blipFill>
          <a:blip r:embed="rId5" cstate="print"/>
          <a:srcRect/>
          <a:stretch>
            <a:fillRect/>
          </a:stretch>
        </p:blipFill>
        <p:spPr bwMode="auto">
          <a:xfrm>
            <a:off x="4800600" y="3962400"/>
            <a:ext cx="2743200" cy="2157846"/>
          </a:xfrm>
          <a:prstGeom prst="rect">
            <a:avLst/>
          </a:prstGeom>
          <a:noFill/>
          <a:ln w="9525">
            <a:noFill/>
            <a:miter lim="800000"/>
            <a:headEnd/>
            <a:tailEnd/>
          </a:ln>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6" name="Picture 10" descr="MC900388928[1]"/>
          <p:cNvPicPr>
            <a:picLocks noChangeAspect="1" noChangeArrowheads="1"/>
          </p:cNvPicPr>
          <p:nvPr/>
        </p:nvPicPr>
        <p:blipFill>
          <a:blip r:embed="rId3" cstate="print"/>
          <a:srcRect/>
          <a:stretch>
            <a:fillRect/>
          </a:stretch>
        </p:blipFill>
        <p:spPr bwMode="auto">
          <a:xfrm>
            <a:off x="7151078" y="609600"/>
            <a:ext cx="1688122" cy="1371600"/>
          </a:xfrm>
          <a:prstGeom prst="rect">
            <a:avLst/>
          </a:prstGeom>
          <a:noFill/>
        </p:spPr>
      </p:pic>
      <p:sp>
        <p:nvSpPr>
          <p:cNvPr id="55310" name="Rectangle 14"/>
          <p:cNvSpPr>
            <a:spLocks noChangeArrowheads="1"/>
          </p:cNvSpPr>
          <p:nvPr/>
        </p:nvSpPr>
        <p:spPr bwMode="auto">
          <a:xfrm>
            <a:off x="0" y="685800"/>
            <a:ext cx="7620000" cy="3539430"/>
          </a:xfrm>
          <a:prstGeom prst="rect">
            <a:avLst/>
          </a:prstGeom>
          <a:noFill/>
          <a:ln w="9525">
            <a:noFill/>
            <a:miter lim="800000"/>
            <a:headEnd/>
            <a:tailEnd/>
          </a:ln>
          <a:effectLst/>
        </p:spPr>
        <p:txBody>
          <a:bodyPr anchor="ctr">
            <a:spAutoFit/>
          </a:bodyPr>
          <a:lstStyle/>
          <a:p>
            <a:pPr>
              <a:tabLst>
                <a:tab pos="-2114550" algn="l"/>
                <a:tab pos="-1771650" algn="l"/>
                <a:tab pos="-514350" algn="l"/>
              </a:tabLst>
            </a:pPr>
            <a:r>
              <a:rPr lang="en-US" sz="2400" b="1" dirty="0">
                <a:solidFill>
                  <a:schemeClr val="bg1"/>
                </a:solidFill>
                <a:latin typeface="+mn-lt"/>
              </a:rPr>
              <a:t>You have to prepare:</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General report;</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Completed checklists (if required);</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Notes of the auditors (if required);</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Reports for nonconformities;</a:t>
            </a:r>
          </a:p>
          <a:p>
            <a:pPr>
              <a:buFontTx/>
              <a:buBlip>
                <a:blip r:embed="rId4"/>
              </a:buBlip>
              <a:tabLst>
                <a:tab pos="-2114550" algn="l"/>
                <a:tab pos="-1771650" algn="l"/>
                <a:tab pos="-514350" algn="l"/>
              </a:tabLst>
            </a:pPr>
            <a:endParaRPr lang="en-US" sz="2000" b="1" dirty="0">
              <a:solidFill>
                <a:schemeClr val="bg1"/>
              </a:solidFill>
              <a:latin typeface="+mn-lt"/>
            </a:endParaRPr>
          </a:p>
          <a:p>
            <a:pPr>
              <a:buFontTx/>
              <a:buBlip>
                <a:blip r:embed="rId4"/>
              </a:buBlip>
              <a:tabLst>
                <a:tab pos="-2114550" algn="l"/>
                <a:tab pos="-1771650" algn="l"/>
                <a:tab pos="-514350" algn="l"/>
              </a:tabLst>
            </a:pPr>
            <a:r>
              <a:rPr lang="en-US" sz="2000" b="1" dirty="0">
                <a:solidFill>
                  <a:schemeClr val="bg1"/>
                </a:solidFill>
                <a:latin typeface="+mn-lt"/>
              </a:rPr>
              <a:t>  Matrix analysis;</a:t>
            </a:r>
            <a:endParaRPr lang="bg-BG" sz="2000" b="1" dirty="0">
              <a:solidFill>
                <a:schemeClr val="bg1"/>
              </a:solidFill>
              <a:latin typeface="+mn-lt"/>
            </a:endParaRPr>
          </a:p>
        </p:txBody>
      </p:sp>
      <p:sp>
        <p:nvSpPr>
          <p:cNvPr id="5" name="Правоъгълник 4"/>
          <p:cNvSpPr/>
          <p:nvPr/>
        </p:nvSpPr>
        <p:spPr>
          <a:xfrm>
            <a:off x="0" y="0"/>
            <a:ext cx="91440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4.7</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5.</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dirty="0">
                <a:solidFill>
                  <a:srgbClr val="FFFF00"/>
                </a:solidFill>
                <a:effectLst>
                  <a:outerShdw blurRad="38100" dist="38100" dir="2700000" algn="tl">
                    <a:srgbClr val="000000">
                      <a:alpha val="43137"/>
                    </a:srgbClr>
                  </a:outerShdw>
                </a:effectLst>
                <a:latin typeface="Arial Black" pitchFamily="34" charset="0"/>
              </a:rPr>
              <a:t>The audit report presentation</a:t>
            </a:r>
            <a:endParaRPr lang="bg-BG" sz="3200" dirty="0">
              <a:solidFill>
                <a:srgbClr val="FFFF00"/>
              </a:solidFill>
              <a:effectLst>
                <a:outerShdw blurRad="38100" dist="38100" dir="2700000" algn="tl">
                  <a:srgbClr val="000000">
                    <a:alpha val="43137"/>
                  </a:srgbClr>
                </a:outerShdw>
              </a:effectLst>
              <a:latin typeface="Arial Black" pitchFamily="34" charset="0"/>
            </a:endParaRPr>
          </a:p>
        </p:txBody>
      </p:sp>
      <p:pic>
        <p:nvPicPr>
          <p:cNvPr id="6" name="Picture 12"/>
          <p:cNvPicPr>
            <a:picLocks noChangeAspect="1" noChangeArrowheads="1"/>
          </p:cNvPicPr>
          <p:nvPr/>
        </p:nvPicPr>
        <p:blipFill>
          <a:blip r:embed="rId5" cstate="print"/>
          <a:srcRect/>
          <a:stretch>
            <a:fillRect/>
          </a:stretch>
        </p:blipFill>
        <p:spPr bwMode="auto">
          <a:xfrm>
            <a:off x="2819400" y="3733800"/>
            <a:ext cx="2582504" cy="3032964"/>
          </a:xfrm>
          <a:prstGeom prst="rect">
            <a:avLst/>
          </a:prstGeom>
          <a:noFill/>
          <a:ln w="9525">
            <a:noFill/>
            <a:miter lim="800000"/>
            <a:headEnd/>
            <a:tailEnd/>
          </a:ln>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57" name="Picture 13"/>
          <p:cNvPicPr>
            <a:picLocks noChangeAspect="1" noChangeArrowheads="1"/>
          </p:cNvPicPr>
          <p:nvPr/>
        </p:nvPicPr>
        <p:blipFill>
          <a:blip r:embed="rId3" cstate="print"/>
          <a:srcRect/>
          <a:stretch>
            <a:fillRect/>
          </a:stretch>
        </p:blipFill>
        <p:spPr bwMode="auto">
          <a:xfrm>
            <a:off x="8051593" y="0"/>
            <a:ext cx="1092407" cy="1447800"/>
          </a:xfrm>
          <a:prstGeom prst="rect">
            <a:avLst/>
          </a:prstGeom>
          <a:noFill/>
          <a:ln w="9525">
            <a:noFill/>
            <a:miter lim="800000"/>
            <a:headEnd/>
            <a:tailEnd/>
          </a:ln>
          <a:effectLst/>
        </p:spPr>
      </p:pic>
      <p:graphicFrame>
        <p:nvGraphicFramePr>
          <p:cNvPr id="77662" name="Group 5982"/>
          <p:cNvGraphicFramePr>
            <a:graphicFrameLocks noGrp="1"/>
          </p:cNvGraphicFramePr>
          <p:nvPr/>
        </p:nvGraphicFramePr>
        <p:xfrm>
          <a:off x="45888" y="1447800"/>
          <a:ext cx="9010651" cy="4541520"/>
        </p:xfrm>
        <a:graphic>
          <a:graphicData uri="http://schemas.openxmlformats.org/drawingml/2006/table">
            <a:tbl>
              <a:tblPr/>
              <a:tblGrid>
                <a:gridCol w="508727">
                  <a:extLst>
                    <a:ext uri="{9D8B030D-6E8A-4147-A177-3AD203B41FA5}">
                      <a16:colId xmlns:a16="http://schemas.microsoft.com/office/drawing/2014/main" val="20000"/>
                    </a:ext>
                  </a:extLst>
                </a:gridCol>
                <a:gridCol w="270320">
                  <a:extLst>
                    <a:ext uri="{9D8B030D-6E8A-4147-A177-3AD203B41FA5}">
                      <a16:colId xmlns:a16="http://schemas.microsoft.com/office/drawing/2014/main" val="20001"/>
                    </a:ext>
                  </a:extLst>
                </a:gridCol>
                <a:gridCol w="835362">
                  <a:extLst>
                    <a:ext uri="{9D8B030D-6E8A-4147-A177-3AD203B41FA5}">
                      <a16:colId xmlns:a16="http://schemas.microsoft.com/office/drawing/2014/main" val="20002"/>
                    </a:ext>
                  </a:extLst>
                </a:gridCol>
                <a:gridCol w="1267123">
                  <a:extLst>
                    <a:ext uri="{9D8B030D-6E8A-4147-A177-3AD203B41FA5}">
                      <a16:colId xmlns:a16="http://schemas.microsoft.com/office/drawing/2014/main" val="20003"/>
                    </a:ext>
                  </a:extLst>
                </a:gridCol>
                <a:gridCol w="1368492">
                  <a:extLst>
                    <a:ext uri="{9D8B030D-6E8A-4147-A177-3AD203B41FA5}">
                      <a16:colId xmlns:a16="http://schemas.microsoft.com/office/drawing/2014/main" val="20004"/>
                    </a:ext>
                  </a:extLst>
                </a:gridCol>
                <a:gridCol w="469305">
                  <a:extLst>
                    <a:ext uri="{9D8B030D-6E8A-4147-A177-3AD203B41FA5}">
                      <a16:colId xmlns:a16="http://schemas.microsoft.com/office/drawing/2014/main" val="20005"/>
                    </a:ext>
                  </a:extLst>
                </a:gridCol>
                <a:gridCol w="469305">
                  <a:extLst>
                    <a:ext uri="{9D8B030D-6E8A-4147-A177-3AD203B41FA5}">
                      <a16:colId xmlns:a16="http://schemas.microsoft.com/office/drawing/2014/main" val="20006"/>
                    </a:ext>
                  </a:extLst>
                </a:gridCol>
                <a:gridCol w="471182">
                  <a:extLst>
                    <a:ext uri="{9D8B030D-6E8A-4147-A177-3AD203B41FA5}">
                      <a16:colId xmlns:a16="http://schemas.microsoft.com/office/drawing/2014/main" val="20007"/>
                    </a:ext>
                  </a:extLst>
                </a:gridCol>
                <a:gridCol w="469305">
                  <a:extLst>
                    <a:ext uri="{9D8B030D-6E8A-4147-A177-3AD203B41FA5}">
                      <a16:colId xmlns:a16="http://schemas.microsoft.com/office/drawing/2014/main" val="20008"/>
                    </a:ext>
                  </a:extLst>
                </a:gridCol>
                <a:gridCol w="471181">
                  <a:extLst>
                    <a:ext uri="{9D8B030D-6E8A-4147-A177-3AD203B41FA5}">
                      <a16:colId xmlns:a16="http://schemas.microsoft.com/office/drawing/2014/main" val="20009"/>
                    </a:ext>
                  </a:extLst>
                </a:gridCol>
                <a:gridCol w="467428">
                  <a:extLst>
                    <a:ext uri="{9D8B030D-6E8A-4147-A177-3AD203B41FA5}">
                      <a16:colId xmlns:a16="http://schemas.microsoft.com/office/drawing/2014/main" val="20010"/>
                    </a:ext>
                  </a:extLst>
                </a:gridCol>
                <a:gridCol w="471181">
                  <a:extLst>
                    <a:ext uri="{9D8B030D-6E8A-4147-A177-3AD203B41FA5}">
                      <a16:colId xmlns:a16="http://schemas.microsoft.com/office/drawing/2014/main" val="20011"/>
                    </a:ext>
                  </a:extLst>
                </a:gridCol>
                <a:gridCol w="469305">
                  <a:extLst>
                    <a:ext uri="{9D8B030D-6E8A-4147-A177-3AD203B41FA5}">
                      <a16:colId xmlns:a16="http://schemas.microsoft.com/office/drawing/2014/main" val="20012"/>
                    </a:ext>
                  </a:extLst>
                </a:gridCol>
                <a:gridCol w="473059">
                  <a:extLst>
                    <a:ext uri="{9D8B030D-6E8A-4147-A177-3AD203B41FA5}">
                      <a16:colId xmlns:a16="http://schemas.microsoft.com/office/drawing/2014/main" val="20013"/>
                    </a:ext>
                  </a:extLst>
                </a:gridCol>
                <a:gridCol w="529376">
                  <a:extLst>
                    <a:ext uri="{9D8B030D-6E8A-4147-A177-3AD203B41FA5}">
                      <a16:colId xmlns:a16="http://schemas.microsoft.com/office/drawing/2014/main" val="20014"/>
                    </a:ext>
                  </a:extLst>
                </a:gridCol>
              </a:tblGrid>
              <a:tr h="180975">
                <a:tc gridSpan="1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C00000"/>
                          </a:solidFill>
                          <a:effectLst/>
                          <a:latin typeface="Times New Roman" pitchFamily="18" charset="0"/>
                          <a:cs typeface="Times New Roman" pitchFamily="18" charset="0"/>
                        </a:rPr>
                        <a:t>AUDIT SUMMARY REPORT FOR HACCP </a:t>
                      </a:r>
                      <a:r>
                        <a:rPr kumimoji="0" lang="en-US" sz="1200" b="1" i="0" u="none" strike="noStrike" cap="all" normalizeH="0" baseline="0" dirty="0">
                          <a:ln>
                            <a:noFill/>
                          </a:ln>
                          <a:solidFill>
                            <a:srgbClr val="C00000"/>
                          </a:solidFill>
                          <a:effectLst/>
                          <a:latin typeface="Times New Roman" pitchFamily="18" charset="0"/>
                          <a:cs typeface="Times New Roman" pitchFamily="18" charset="0"/>
                        </a:rPr>
                        <a:t>system</a:t>
                      </a: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hMerge="1">
                  <a:txBody>
                    <a:bodyPr/>
                    <a:lstStyle/>
                    <a:p>
                      <a:endParaRPr lang="bg-BG"/>
                    </a:p>
                  </a:txBody>
                  <a:tcPr/>
                </a:tc>
                <a:tc hMerge="1">
                  <a:txBody>
                    <a:bodyPr/>
                    <a:lstStyle/>
                    <a:p>
                      <a:endParaRPr lang="bg-BG"/>
                    </a:p>
                  </a:txBody>
                  <a:tcPr/>
                </a:tc>
                <a:tc hMerge="1">
                  <a:txBody>
                    <a:bodyPr/>
                    <a:lstStyle/>
                    <a:p>
                      <a:endParaRPr lang="bg-BG"/>
                    </a:p>
                  </a:txBody>
                  <a:tcPr/>
                </a:tc>
                <a:tc hMerge="1">
                  <a:txBody>
                    <a:bodyPr/>
                    <a:lstStyle/>
                    <a:p>
                      <a:endParaRPr lang="bg-BG"/>
                    </a:p>
                  </a:txBody>
                  <a:tcPr/>
                </a:tc>
                <a:tc hMerge="1">
                  <a:txBody>
                    <a:bodyPr/>
                    <a:lstStyle/>
                    <a:p>
                      <a:endParaRPr lang="bg-BG"/>
                    </a:p>
                  </a:txBody>
                  <a:tcPr/>
                </a:tc>
                <a:tc hMerge="1">
                  <a:txBody>
                    <a:bodyPr/>
                    <a:lstStyle/>
                    <a:p>
                      <a:endParaRPr lang="bg-BG"/>
                    </a:p>
                  </a:txBody>
                  <a:tcPr/>
                </a:tc>
                <a:tc hMerge="1">
                  <a:txBody>
                    <a:bodyPr/>
                    <a:lstStyle/>
                    <a:p>
                      <a:endParaRPr lang="bg-BG"/>
                    </a:p>
                  </a:txBody>
                  <a:tcPr/>
                </a:tc>
                <a:tc hMerge="1">
                  <a:txBody>
                    <a:bodyPr/>
                    <a:lstStyle/>
                    <a:p>
                      <a:endParaRPr lang="bg-BG"/>
                    </a:p>
                  </a:txBody>
                  <a:tcPr/>
                </a:tc>
                <a:tc hMerge="1">
                  <a:txBody>
                    <a:bodyPr/>
                    <a:lstStyle/>
                    <a:p>
                      <a:endParaRPr lang="bg-BG"/>
                    </a:p>
                  </a:txBody>
                  <a:tcPr/>
                </a:tc>
                <a:tc hMerge="1">
                  <a:txBody>
                    <a:bodyPr/>
                    <a:lstStyle/>
                    <a:p>
                      <a:endParaRPr lang="bg-BG"/>
                    </a:p>
                  </a:txBody>
                  <a:tcPr/>
                </a:tc>
                <a:tc hMerge="1">
                  <a:txBody>
                    <a:bodyPr/>
                    <a:lstStyle/>
                    <a:p>
                      <a:endParaRPr lang="bg-BG"/>
                    </a:p>
                  </a:txBody>
                  <a:tcPr/>
                </a:tc>
                <a:tc hMerge="1">
                  <a:txBody>
                    <a:bodyPr/>
                    <a:lstStyle/>
                    <a:p>
                      <a:endParaRPr lang="bg-BG"/>
                    </a:p>
                  </a:txBody>
                  <a:tcPr/>
                </a:tc>
                <a:tc hMerge="1">
                  <a:txBody>
                    <a:bodyPr/>
                    <a:lstStyle/>
                    <a:p>
                      <a:endParaRPr lang="bg-BG"/>
                    </a:p>
                  </a:txBody>
                  <a:tcPr/>
                </a:tc>
                <a:tc hMerge="1">
                  <a:txBody>
                    <a:bodyPr/>
                    <a:lstStyle/>
                    <a:p>
                      <a:endParaRPr lang="bg-BG"/>
                    </a:p>
                  </a:txBody>
                  <a:tcPr/>
                </a:tc>
                <a:extLst>
                  <a:ext uri="{0D108BD9-81ED-4DB2-BD59-A6C34878D82A}">
                    <a16:rowId xmlns:a16="http://schemas.microsoft.com/office/drawing/2014/main" val="10000"/>
                  </a:ext>
                </a:extLst>
              </a:tr>
              <a:tr h="152400">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Company / Site:</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hMerge="1">
                  <a:txBody>
                    <a:bodyPr/>
                    <a:lstStyle/>
                    <a:p>
                      <a:endParaRPr lang="bg-BG"/>
                    </a:p>
                  </a:txBody>
                  <a:tcPr/>
                </a:tc>
                <a:tc hMerge="1">
                  <a:txBody>
                    <a:bodyPr/>
                    <a:lstStyle/>
                    <a:p>
                      <a:endParaRPr lang="bg-BG"/>
                    </a:p>
                  </a:txBody>
                  <a:tcPr/>
                </a:tc>
                <a:tc hMerge="1">
                  <a:txBody>
                    <a:bodyPr/>
                    <a:lstStyle/>
                    <a:p>
                      <a:endParaRPr lang="bg-BG"/>
                    </a:p>
                  </a:txBody>
                  <a:tcPr/>
                </a:tc>
                <a:tc hMerge="1">
                  <a:txBody>
                    <a:bodyPr/>
                    <a:lstStyle/>
                    <a:p>
                      <a:endParaRPr lang="bg-BG"/>
                    </a:p>
                  </a:txBody>
                  <a:tcPr/>
                </a:tc>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Processes</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hMerge="1">
                  <a:txBody>
                    <a:bodyPr/>
                    <a:lstStyle/>
                    <a:p>
                      <a:endParaRPr lang="bg-BG"/>
                    </a:p>
                  </a:txBody>
                  <a:tcPr/>
                </a:tc>
                <a:tc hMerge="1">
                  <a:txBody>
                    <a:bodyPr/>
                    <a:lstStyle/>
                    <a:p>
                      <a:endParaRPr lang="bg-BG"/>
                    </a:p>
                  </a:txBody>
                  <a:tcPr/>
                </a:tc>
                <a:tc hMerge="1">
                  <a:txBody>
                    <a:bodyPr/>
                    <a:lstStyle/>
                    <a:p>
                      <a:endParaRPr lang="bg-BG"/>
                    </a:p>
                  </a:txBody>
                  <a:tcPr/>
                </a:tc>
                <a:tc hMerge="1">
                  <a:txBody>
                    <a:bodyPr/>
                    <a:lstStyle/>
                    <a:p>
                      <a:endParaRPr lang="bg-BG"/>
                    </a:p>
                  </a:txBody>
                  <a:tcPr/>
                </a:tc>
                <a:tc hMerge="1">
                  <a:txBody>
                    <a:bodyPr/>
                    <a:lstStyle/>
                    <a:p>
                      <a:endParaRPr lang="bg-BG"/>
                    </a:p>
                  </a:txBody>
                  <a:tcPr/>
                </a:tc>
                <a:tc hMerge="1">
                  <a:txBody>
                    <a:bodyPr/>
                    <a:lstStyle/>
                    <a:p>
                      <a:endParaRPr lang="bg-BG"/>
                    </a:p>
                  </a:txBody>
                  <a:tcPr/>
                </a:tc>
                <a:tc hMerge="1">
                  <a:txBody>
                    <a:bodyPr/>
                    <a:lstStyle/>
                    <a:p>
                      <a:endParaRPr lang="bg-BG"/>
                    </a:p>
                  </a:txBody>
                  <a:tcPr/>
                </a:tc>
                <a:tc hMerge="1">
                  <a:txBody>
                    <a:bodyPr/>
                    <a:lstStyle/>
                    <a:p>
                      <a:endParaRPr lang="bg-BG"/>
                    </a:p>
                  </a:txBody>
                  <a:tcPr/>
                </a:tc>
                <a:tc hMerge="1">
                  <a:txBody>
                    <a:bodyPr/>
                    <a:lstStyle/>
                    <a:p>
                      <a:endParaRPr lang="bg-BG"/>
                    </a:p>
                  </a:txBody>
                  <a:tcPr/>
                </a:tc>
                <a:extLst>
                  <a:ext uri="{0D108BD9-81ED-4DB2-BD59-A6C34878D82A}">
                    <a16:rowId xmlns:a16="http://schemas.microsoft.com/office/drawing/2014/main" val="10001"/>
                  </a:ext>
                </a:extLst>
              </a:tr>
              <a:tr h="184150">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800" b="1" i="0" u="none" strike="noStrike" cap="none" normalizeH="0" baseline="0" dirty="0">
                          <a:ln>
                            <a:noFill/>
                          </a:ln>
                          <a:solidFill>
                            <a:srgbClr val="C00000"/>
                          </a:solidFill>
                          <a:effectLst/>
                          <a:latin typeface="Times New Roman" pitchFamily="18" charset="0"/>
                          <a:cs typeface="Times New Roman" pitchFamily="18" charset="0"/>
                        </a:rPr>
                        <a:t>“DELTA  BULGARIA” AD - VARNA</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hMerge="1">
                  <a:txBody>
                    <a:bodyPr/>
                    <a:lstStyle/>
                    <a:p>
                      <a:endParaRPr lang="bg-BG"/>
                    </a:p>
                  </a:txBody>
                  <a:tcPr/>
                </a:tc>
                <a:tc hMerge="1">
                  <a:txBody>
                    <a:bodyPr/>
                    <a:lstStyle/>
                    <a:p>
                      <a:endParaRPr lang="bg-BG"/>
                    </a:p>
                  </a:txBody>
                  <a:tcPr/>
                </a:tc>
                <a:tc hMerge="1">
                  <a:txBody>
                    <a:bodyPr/>
                    <a:lstStyle/>
                    <a:p>
                      <a:endParaRPr lang="bg-BG"/>
                    </a:p>
                  </a:txBody>
                  <a:tcPr/>
                </a:tc>
                <a:tc hMerge="1">
                  <a:txBody>
                    <a:bodyPr/>
                    <a:lstStyle/>
                    <a:p>
                      <a:endParaRPr lang="bg-B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A</a:t>
                      </a:r>
                      <a:endParaRPr kumimoji="0" lang="en-US" sz="800" b="0" i="0" u="none" strike="noStrike" cap="none" normalizeH="0" baseline="0" dirty="0">
                        <a:ln>
                          <a:noFill/>
                        </a:ln>
                        <a:solidFill>
                          <a:srgbClr val="C00000"/>
                        </a:solidFill>
                        <a:effectLst/>
                        <a:latin typeface="Times New Roman" pitchFamily="18" charset="0"/>
                      </a:endParaRP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B</a:t>
                      </a:r>
                      <a:endParaRPr kumimoji="0" lang="en-US" sz="800" b="0" i="0" u="none" strike="noStrike" cap="none" normalizeH="0" baseline="0" dirty="0">
                        <a:ln>
                          <a:noFill/>
                        </a:ln>
                        <a:solidFill>
                          <a:srgbClr val="C00000"/>
                        </a:solidFill>
                        <a:effectLst/>
                        <a:latin typeface="Times New Roman" pitchFamily="18" charset="0"/>
                      </a:endParaRP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C</a:t>
                      </a:r>
                      <a:endParaRPr kumimoji="0" lang="en-US" sz="800" b="0" i="0" u="none" strike="noStrike" cap="none" normalizeH="0" baseline="0" dirty="0">
                        <a:ln>
                          <a:noFill/>
                        </a:ln>
                        <a:solidFill>
                          <a:srgbClr val="C00000"/>
                        </a:solidFill>
                        <a:effectLst/>
                        <a:latin typeface="Times New Roman" pitchFamily="18" charset="0"/>
                      </a:endParaRP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D</a:t>
                      </a:r>
                      <a:endParaRPr kumimoji="0" lang="en-US" sz="800" b="0" i="0" u="none" strike="noStrike" cap="none" normalizeH="0" baseline="0" dirty="0">
                        <a:ln>
                          <a:noFill/>
                        </a:ln>
                        <a:solidFill>
                          <a:srgbClr val="C00000"/>
                        </a:solidFill>
                        <a:effectLst/>
                        <a:latin typeface="Times New Roman" pitchFamily="18" charset="0"/>
                      </a:endParaRP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E</a:t>
                      </a:r>
                      <a:endParaRPr kumimoji="0" lang="en-US" sz="800" b="0" i="0" u="none" strike="noStrike" cap="none" normalizeH="0" baseline="0" dirty="0">
                        <a:ln>
                          <a:noFill/>
                        </a:ln>
                        <a:solidFill>
                          <a:srgbClr val="C00000"/>
                        </a:solidFill>
                        <a:effectLst/>
                        <a:latin typeface="Times New Roman" pitchFamily="18" charset="0"/>
                      </a:endParaRP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F</a:t>
                      </a:r>
                      <a:endParaRPr kumimoji="0" lang="en-US" sz="800" b="0" i="0" u="none" strike="noStrike" cap="none" normalizeH="0" baseline="0" dirty="0">
                        <a:ln>
                          <a:noFill/>
                        </a:ln>
                        <a:solidFill>
                          <a:srgbClr val="C00000"/>
                        </a:solidFill>
                        <a:effectLst/>
                        <a:latin typeface="Times New Roman" pitchFamily="18" charset="0"/>
                      </a:endParaRP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G</a:t>
                      </a:r>
                      <a:endParaRPr kumimoji="0" lang="en-US" sz="800" b="0" i="0" u="none" strike="noStrike" cap="none" normalizeH="0" baseline="0" dirty="0">
                        <a:ln>
                          <a:noFill/>
                        </a:ln>
                        <a:solidFill>
                          <a:srgbClr val="C00000"/>
                        </a:solidFill>
                        <a:effectLst/>
                        <a:latin typeface="Times New Roman" pitchFamily="18" charset="0"/>
                      </a:endParaRP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H</a:t>
                      </a:r>
                      <a:endParaRPr kumimoji="0" lang="en-US" sz="800" b="0" i="0" u="none" strike="noStrike" cap="none" normalizeH="0" baseline="0" dirty="0">
                        <a:ln>
                          <a:noFill/>
                        </a:ln>
                        <a:solidFill>
                          <a:srgbClr val="C00000"/>
                        </a:solidFill>
                        <a:effectLst/>
                        <a:latin typeface="Times New Roman" pitchFamily="18" charset="0"/>
                      </a:endParaRP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I</a:t>
                      </a:r>
                      <a:endParaRPr kumimoji="0" lang="en-US" sz="800" b="0" i="0" u="none" strike="noStrike" cap="none" normalizeH="0" baseline="0" dirty="0">
                        <a:ln>
                          <a:noFill/>
                        </a:ln>
                        <a:solidFill>
                          <a:srgbClr val="C00000"/>
                        </a:solidFill>
                        <a:effectLst/>
                        <a:latin typeface="Times New Roman" pitchFamily="18" charset="0"/>
                      </a:endParaRP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extLst>
                  <a:ext uri="{0D108BD9-81ED-4DB2-BD59-A6C34878D82A}">
                    <a16:rowId xmlns:a16="http://schemas.microsoft.com/office/drawing/2014/main" val="10002"/>
                  </a:ext>
                </a:extLst>
              </a:tr>
              <a:tr h="127000">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Auditor:</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hMerge="1">
                  <a:txBody>
                    <a:bodyPr/>
                    <a:lstStyle/>
                    <a:p>
                      <a:endParaRPr lang="bg-BG"/>
                    </a:p>
                  </a:txBody>
                  <a:tcPr/>
                </a:tc>
                <a:tc hMerge="1">
                  <a:txBody>
                    <a:bodyPr/>
                    <a:lstStyle/>
                    <a:p>
                      <a:endParaRPr lang="bg-BG"/>
                    </a:p>
                  </a:txBody>
                  <a:tcPr/>
                </a:tc>
                <a:tc hMerge="1">
                  <a:txBody>
                    <a:bodyPr/>
                    <a:lstStyle/>
                    <a:p>
                      <a:endParaRPr lang="bg-BG"/>
                    </a:p>
                  </a:txBody>
                  <a:tcPr/>
                </a:tc>
                <a:tc hMerge="1">
                  <a:txBody>
                    <a:bodyPr/>
                    <a:lstStyle/>
                    <a:p>
                      <a:endParaRPr lang="bg-BG"/>
                    </a:p>
                  </a:txBody>
                  <a:tcPr/>
                </a:tc>
                <a:tc rowSpan="8">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Manager &amp; HACCP team</a:t>
                      </a:r>
                      <a:endParaRPr kumimoji="0" lang="en-US" sz="800" b="0" i="0" u="none" strike="noStrike" cap="none" normalizeH="0" baseline="0" dirty="0">
                        <a:ln>
                          <a:noFill/>
                        </a:ln>
                        <a:solidFill>
                          <a:srgbClr val="C00000"/>
                        </a:solidFill>
                        <a:effectLst/>
                        <a:latin typeface="Times New Roman" pitchFamily="18" charset="0"/>
                      </a:endParaRPr>
                    </a:p>
                  </a:txBody>
                  <a:tcPr vert="eaVert"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rowSpan="8">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HACP plan</a:t>
                      </a:r>
                      <a:endParaRPr kumimoji="0" lang="en-US" sz="800" b="0" i="0" u="none" strike="noStrike" cap="none" normalizeH="0" baseline="0" dirty="0">
                        <a:ln>
                          <a:noFill/>
                        </a:ln>
                        <a:solidFill>
                          <a:srgbClr val="C00000"/>
                        </a:solidFill>
                        <a:effectLst/>
                        <a:latin typeface="Times New Roman" pitchFamily="18" charset="0"/>
                      </a:endParaRPr>
                    </a:p>
                  </a:txBody>
                  <a:tcPr vert="eaVert"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rowSpan="8">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GMP-s &amp; GHP-s</a:t>
                      </a:r>
                      <a:endParaRPr kumimoji="0" lang="en-US" sz="800" b="0" i="0" u="none" strike="noStrike" cap="none" normalizeH="0" baseline="0" dirty="0">
                        <a:ln>
                          <a:noFill/>
                        </a:ln>
                        <a:solidFill>
                          <a:srgbClr val="C00000"/>
                        </a:solidFill>
                        <a:effectLst/>
                        <a:latin typeface="Times New Roman" pitchFamily="18" charset="0"/>
                      </a:endParaRPr>
                    </a:p>
                  </a:txBody>
                  <a:tcPr vert="eaVert"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rowSpan="8">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af-ZA" sz="800" b="0" i="0" u="none" strike="noStrike" cap="none" normalizeH="0" baseline="0">
                          <a:ln>
                            <a:noFill/>
                          </a:ln>
                          <a:solidFill>
                            <a:srgbClr val="C00000"/>
                          </a:solidFill>
                          <a:effectLst/>
                          <a:latin typeface="Times New Roman" pitchFamily="18" charset="0"/>
                          <a:cs typeface="Times New Roman" pitchFamily="18" charset="0"/>
                        </a:rPr>
                        <a:t>Administration/Deffence of Working  Environment </a:t>
                      </a:r>
                      <a:endParaRPr kumimoji="0" lang="af-ZA" sz="800" b="0" i="0" u="none" strike="noStrike" cap="none" normalizeH="0" baseline="0">
                        <a:ln>
                          <a:noFill/>
                        </a:ln>
                        <a:solidFill>
                          <a:srgbClr val="C00000"/>
                        </a:solidFill>
                        <a:effectLst/>
                        <a:latin typeface="Times New Roman" pitchFamily="18" charset="0"/>
                      </a:endParaRPr>
                    </a:p>
                  </a:txBody>
                  <a:tcPr vert="eaVert"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rowSpan="8">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af-ZA" sz="800" b="0" i="0" u="none" strike="noStrike" cap="none" normalizeH="0" baseline="0">
                          <a:ln>
                            <a:noFill/>
                          </a:ln>
                          <a:solidFill>
                            <a:srgbClr val="C00000"/>
                          </a:solidFill>
                          <a:effectLst/>
                          <a:latin typeface="Times New Roman" pitchFamily="18" charset="0"/>
                          <a:cs typeface="Times New Roman" pitchFamily="18" charset="0"/>
                        </a:rPr>
                        <a:t>Dept. of  Production</a:t>
                      </a:r>
                      <a:endParaRPr kumimoji="0" lang="af-ZA" sz="800" b="0" i="0" u="none" strike="noStrike" cap="none" normalizeH="0" baseline="0">
                        <a:ln>
                          <a:noFill/>
                        </a:ln>
                        <a:solidFill>
                          <a:srgbClr val="C00000"/>
                        </a:solidFill>
                        <a:effectLst/>
                        <a:latin typeface="Times New Roman" pitchFamily="18" charset="0"/>
                      </a:endParaRPr>
                    </a:p>
                  </a:txBody>
                  <a:tcPr vert="eaVert"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rowSpan="8">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af-ZA" sz="800" b="0" i="0" u="none" strike="noStrike" cap="none" normalizeH="0" baseline="0">
                          <a:ln>
                            <a:noFill/>
                          </a:ln>
                          <a:solidFill>
                            <a:srgbClr val="C00000"/>
                          </a:solidFill>
                          <a:effectLst/>
                          <a:latin typeface="Times New Roman" pitchFamily="18" charset="0"/>
                          <a:cs typeface="Times New Roman" pitchFamily="18" charset="0"/>
                        </a:rPr>
                        <a:t>Dept.of Technical Assistance</a:t>
                      </a:r>
                      <a:endParaRPr kumimoji="0" lang="af-ZA" sz="800" b="0" i="0" u="none" strike="noStrike" cap="none" normalizeH="0" baseline="0">
                        <a:ln>
                          <a:noFill/>
                        </a:ln>
                        <a:solidFill>
                          <a:srgbClr val="C00000"/>
                        </a:solidFill>
                        <a:effectLst/>
                        <a:latin typeface="Times New Roman" pitchFamily="18" charset="0"/>
                      </a:endParaRPr>
                    </a:p>
                  </a:txBody>
                  <a:tcPr vert="eaVert"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rowSpan="8">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af-ZA" sz="800" b="0" i="0" u="none" strike="noStrike" cap="none" normalizeH="0" baseline="0">
                          <a:ln>
                            <a:noFill/>
                          </a:ln>
                          <a:solidFill>
                            <a:srgbClr val="C00000"/>
                          </a:solidFill>
                          <a:effectLst/>
                          <a:latin typeface="Times New Roman" pitchFamily="18" charset="0"/>
                          <a:cs typeface="Times New Roman" pitchFamily="18" charset="0"/>
                        </a:rPr>
                        <a:t>Dept. of  Purshising </a:t>
                      </a:r>
                      <a:endParaRPr kumimoji="0" lang="af-ZA" sz="800" b="0" i="0" u="none" strike="noStrike" cap="none" normalizeH="0" baseline="0">
                        <a:ln>
                          <a:noFill/>
                        </a:ln>
                        <a:solidFill>
                          <a:srgbClr val="C00000"/>
                        </a:solidFill>
                        <a:effectLst/>
                        <a:latin typeface="Times New Roman" pitchFamily="18" charset="0"/>
                      </a:endParaRPr>
                    </a:p>
                  </a:txBody>
                  <a:tcPr vert="eaVert"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rowSpan="8">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af-ZA" sz="800" b="0" i="0" u="none" strike="noStrike" cap="none" normalizeH="0" baseline="0">
                          <a:ln>
                            <a:noFill/>
                          </a:ln>
                          <a:solidFill>
                            <a:srgbClr val="C00000"/>
                          </a:solidFill>
                          <a:effectLst/>
                          <a:latin typeface="Times New Roman" pitchFamily="18" charset="0"/>
                          <a:cs typeface="Times New Roman" pitchFamily="18" charset="0"/>
                        </a:rPr>
                        <a:t>Sell’s regional Manager</a:t>
                      </a:r>
                      <a:endParaRPr kumimoji="0" lang="af-ZA" sz="800" b="0" i="0" u="none" strike="noStrike" cap="none" normalizeH="0" baseline="0">
                        <a:ln>
                          <a:noFill/>
                        </a:ln>
                        <a:solidFill>
                          <a:srgbClr val="C00000"/>
                        </a:solidFill>
                        <a:effectLst/>
                        <a:latin typeface="Times New Roman" pitchFamily="18" charset="0"/>
                      </a:endParaRPr>
                    </a:p>
                  </a:txBody>
                  <a:tcPr vert="eaVert"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rowSpan="8">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af-ZA" sz="800" b="0" i="0" u="none" strike="noStrike" cap="none" normalizeH="0" baseline="0">
                          <a:ln>
                            <a:noFill/>
                          </a:ln>
                          <a:solidFill>
                            <a:srgbClr val="C00000"/>
                          </a:solidFill>
                          <a:effectLst/>
                          <a:latin typeface="Times New Roman" pitchFamily="18" charset="0"/>
                          <a:cs typeface="Times New Roman" pitchFamily="18" charset="0"/>
                        </a:rPr>
                        <a:t>Dept. of Quality Managment</a:t>
                      </a:r>
                      <a:endParaRPr kumimoji="0" lang="af-ZA" sz="800" b="0" i="0" u="none" strike="noStrike" cap="none" normalizeH="0" baseline="0">
                        <a:ln>
                          <a:noFill/>
                        </a:ln>
                        <a:solidFill>
                          <a:srgbClr val="C00000"/>
                        </a:solidFill>
                        <a:effectLst/>
                        <a:latin typeface="Times New Roman" pitchFamily="18" charset="0"/>
                      </a:endParaRPr>
                    </a:p>
                  </a:txBody>
                  <a:tcPr vert="eaVert"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T</a:t>
                      </a:r>
                      <a:endParaRPr kumimoji="0" lang="en-US" sz="800" b="0" i="0" u="none" strike="noStrike" cap="none" normalizeH="0" baseline="0" dirty="0">
                        <a:ln>
                          <a:noFill/>
                        </a:ln>
                        <a:solidFill>
                          <a:srgbClr val="C00000"/>
                        </a:solidFill>
                        <a:effectLst/>
                        <a:latin typeface="Times New Roman" pitchFamily="18" charset="0"/>
                      </a:endParaRP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extLst>
                  <a:ext uri="{0D108BD9-81ED-4DB2-BD59-A6C34878D82A}">
                    <a16:rowId xmlns:a16="http://schemas.microsoft.com/office/drawing/2014/main" val="10003"/>
                  </a:ext>
                </a:extLst>
              </a:tr>
              <a:tr h="161925">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af-ZA" sz="800" b="1" i="0" u="none" strike="noStrike" cap="none" normalizeH="0" baseline="0" dirty="0">
                          <a:ln>
                            <a:noFill/>
                          </a:ln>
                          <a:solidFill>
                            <a:srgbClr val="C00000"/>
                          </a:solidFill>
                          <a:effectLst/>
                          <a:latin typeface="Times New Roman" pitchFamily="18" charset="0"/>
                          <a:cs typeface="Times New Roman" pitchFamily="18" charset="0"/>
                        </a:rPr>
                        <a:t>Stefan Georgiev Dragoev  /SGD/</a:t>
                      </a:r>
                      <a:endParaRPr kumimoji="0" lang="af-ZA"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hMerge="1">
                  <a:txBody>
                    <a:bodyPr/>
                    <a:lstStyle/>
                    <a:p>
                      <a:endParaRPr lang="bg-BG"/>
                    </a:p>
                  </a:txBody>
                  <a:tcPr/>
                </a:tc>
                <a:tc hMerge="1">
                  <a:txBody>
                    <a:bodyPr/>
                    <a:lstStyle/>
                    <a:p>
                      <a:endParaRPr lang="bg-BG"/>
                    </a:p>
                  </a:txBody>
                  <a:tcPr/>
                </a:tc>
                <a:tc hMerge="1">
                  <a:txBody>
                    <a:bodyPr/>
                    <a:lstStyle/>
                    <a:p>
                      <a:endParaRPr lang="bg-BG"/>
                    </a:p>
                  </a:txBody>
                  <a:tcPr/>
                </a:tc>
                <a:tc h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O</a:t>
                      </a:r>
                      <a:endParaRPr kumimoji="0" lang="en-US" sz="800" b="0" i="0" u="none" strike="noStrike" cap="none" normalizeH="0" baseline="0" dirty="0">
                        <a:ln>
                          <a:noFill/>
                        </a:ln>
                        <a:solidFill>
                          <a:srgbClr val="C00000"/>
                        </a:solidFill>
                        <a:effectLst/>
                        <a:latin typeface="Times New Roman" pitchFamily="18" charset="0"/>
                      </a:endParaRP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extLst>
                  <a:ext uri="{0D108BD9-81ED-4DB2-BD59-A6C34878D82A}">
                    <a16:rowId xmlns:a16="http://schemas.microsoft.com/office/drawing/2014/main" val="10004"/>
                  </a:ext>
                </a:extLst>
              </a:tr>
              <a:tr h="165100">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Exclusions / Justifications:</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hMerge="1">
                  <a:txBody>
                    <a:bodyPr/>
                    <a:lstStyle/>
                    <a:p>
                      <a:endParaRPr lang="bg-BG"/>
                    </a:p>
                  </a:txBody>
                  <a:tcPr/>
                </a:tc>
                <a:tc hMerge="1">
                  <a:txBody>
                    <a:bodyPr/>
                    <a:lstStyle/>
                    <a:p>
                      <a:endParaRPr lang="bg-BG"/>
                    </a:p>
                  </a:txBody>
                  <a:tcPr/>
                </a:tc>
                <a:tc hMerge="1">
                  <a:txBody>
                    <a:bodyPr/>
                    <a:lstStyle/>
                    <a:p>
                      <a:endParaRPr lang="bg-BG"/>
                    </a:p>
                  </a:txBody>
                  <a:tcPr/>
                </a:tc>
                <a:tc h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T</a:t>
                      </a:r>
                      <a:endParaRPr kumimoji="0" lang="en-US" sz="800" b="0" i="0" u="none" strike="noStrike" cap="none" normalizeH="0" baseline="0" dirty="0">
                        <a:ln>
                          <a:noFill/>
                        </a:ln>
                        <a:solidFill>
                          <a:srgbClr val="C00000"/>
                        </a:solidFill>
                        <a:effectLst/>
                        <a:latin typeface="Times New Roman" pitchFamily="18" charset="0"/>
                      </a:endParaRP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extLst>
                  <a:ext uri="{0D108BD9-81ED-4DB2-BD59-A6C34878D82A}">
                    <a16:rowId xmlns:a16="http://schemas.microsoft.com/office/drawing/2014/main" val="10005"/>
                  </a:ext>
                </a:extLst>
              </a:tr>
              <a:tr h="165100">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hMerge="1">
                  <a:txBody>
                    <a:bodyPr/>
                    <a:lstStyle/>
                    <a:p>
                      <a:endParaRPr lang="bg-BG"/>
                    </a:p>
                  </a:txBody>
                  <a:tcPr/>
                </a:tc>
                <a:tc hMerge="1">
                  <a:txBody>
                    <a:bodyPr/>
                    <a:lstStyle/>
                    <a:p>
                      <a:endParaRPr lang="bg-BG"/>
                    </a:p>
                  </a:txBody>
                  <a:tcPr/>
                </a:tc>
                <a:tc hMerge="1">
                  <a:txBody>
                    <a:bodyPr/>
                    <a:lstStyle/>
                    <a:p>
                      <a:endParaRPr lang="bg-BG"/>
                    </a:p>
                  </a:txBody>
                  <a:tcPr/>
                </a:tc>
                <a:tc h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A</a:t>
                      </a:r>
                      <a:endParaRPr kumimoji="0" lang="en-US" sz="800" b="0" i="0" u="none" strike="noStrike" cap="none" normalizeH="0" baseline="0" dirty="0">
                        <a:ln>
                          <a:noFill/>
                        </a:ln>
                        <a:solidFill>
                          <a:srgbClr val="C00000"/>
                        </a:solidFill>
                        <a:effectLst/>
                        <a:latin typeface="Times New Roman" pitchFamily="18" charset="0"/>
                      </a:endParaRP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extLst>
                  <a:ext uri="{0D108BD9-81ED-4DB2-BD59-A6C34878D82A}">
                    <a16:rowId xmlns:a16="http://schemas.microsoft.com/office/drawing/2014/main" val="10006"/>
                  </a:ext>
                </a:extLst>
              </a:tr>
              <a:tr h="165100">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hMerge="1">
                  <a:txBody>
                    <a:bodyPr/>
                    <a:lstStyle/>
                    <a:p>
                      <a:endParaRPr lang="bg-BG"/>
                    </a:p>
                  </a:txBody>
                  <a:tcPr/>
                </a:tc>
                <a:tc hMerge="1">
                  <a:txBody>
                    <a:bodyPr/>
                    <a:lstStyle/>
                    <a:p>
                      <a:endParaRPr lang="bg-BG"/>
                    </a:p>
                  </a:txBody>
                  <a:tcPr/>
                </a:tc>
                <a:tc hMerge="1">
                  <a:txBody>
                    <a:bodyPr/>
                    <a:lstStyle/>
                    <a:p>
                      <a:endParaRPr lang="bg-BG"/>
                    </a:p>
                  </a:txBody>
                  <a:tcPr/>
                </a:tc>
                <a:tc h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L</a:t>
                      </a:r>
                      <a:endParaRPr kumimoji="0" lang="en-US" sz="800" b="0" i="0" u="none" strike="noStrike" cap="none" normalizeH="0" baseline="0" dirty="0">
                        <a:ln>
                          <a:noFill/>
                        </a:ln>
                        <a:solidFill>
                          <a:srgbClr val="C00000"/>
                        </a:solidFill>
                        <a:effectLst/>
                        <a:latin typeface="Times New Roman" pitchFamily="18" charset="0"/>
                      </a:endParaRP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extLst>
                  <a:ext uri="{0D108BD9-81ED-4DB2-BD59-A6C34878D82A}">
                    <a16:rowId xmlns:a16="http://schemas.microsoft.com/office/drawing/2014/main" val="10007"/>
                  </a:ext>
                </a:extLst>
              </a:tr>
              <a:tr h="165100">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Shifts Audited: Check all that apply</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hMerge="1">
                  <a:txBody>
                    <a:bodyPr/>
                    <a:lstStyle/>
                    <a:p>
                      <a:endParaRPr lang="bg-BG"/>
                    </a:p>
                  </a:txBody>
                  <a:tcPr/>
                </a:tc>
                <a:tc hMerge="1">
                  <a:txBody>
                    <a:bodyPr/>
                    <a:lstStyle/>
                    <a:p>
                      <a:endParaRPr lang="bg-BG"/>
                    </a:p>
                  </a:txBody>
                  <a:tcPr/>
                </a:tc>
                <a:tc hMerge="1">
                  <a:txBody>
                    <a:bodyPr/>
                    <a:lstStyle/>
                    <a:p>
                      <a:endParaRPr lang="bg-BG"/>
                    </a:p>
                  </a:txBody>
                  <a:tcPr/>
                </a:tc>
                <a:tc h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S</a:t>
                      </a:r>
                      <a:endParaRPr kumimoji="0" lang="en-US" sz="800" b="0" i="0" u="none" strike="noStrike" cap="none" normalizeH="0" baseline="0" dirty="0">
                        <a:ln>
                          <a:noFill/>
                        </a:ln>
                        <a:solidFill>
                          <a:srgbClr val="C00000"/>
                        </a:solidFill>
                        <a:effectLst/>
                        <a:latin typeface="Times New Roman" pitchFamily="18" charset="0"/>
                      </a:endParaRP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extLst>
                  <a:ext uri="{0D108BD9-81ED-4DB2-BD59-A6C34878D82A}">
                    <a16:rowId xmlns:a16="http://schemas.microsoft.com/office/drawing/2014/main" val="10008"/>
                  </a:ext>
                </a:extLst>
              </a:tr>
              <a:tr h="196850">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First</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hMerge="1">
                  <a:txBody>
                    <a:bodyPr/>
                    <a:lstStyle/>
                    <a:p>
                      <a:endParaRPr lang="bg-BG"/>
                    </a:p>
                  </a:txBody>
                  <a:tcPr/>
                </a:tc>
                <a:tc hMerge="1">
                  <a:txBody>
                    <a:bodyPr/>
                    <a:lstStyle/>
                    <a:p>
                      <a:endParaRPr lang="bg-B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Second</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Third</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extLst>
                  <a:ext uri="{0D108BD9-81ED-4DB2-BD59-A6C34878D82A}">
                    <a16:rowId xmlns:a16="http://schemas.microsoft.com/office/drawing/2014/main" val="10009"/>
                  </a:ext>
                </a:extLst>
              </a:tr>
              <a:tr h="130175">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sym typeface="Symbol" pitchFamily="18" charset="2"/>
                        </a:rPr>
                        <a:t></a:t>
                      </a: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hMerge="1">
                  <a:txBody>
                    <a:bodyPr/>
                    <a:lstStyle/>
                    <a:p>
                      <a:endParaRPr lang="bg-BG"/>
                    </a:p>
                  </a:txBody>
                  <a:tcPr/>
                </a:tc>
                <a:tc hMerge="1">
                  <a:txBody>
                    <a:bodyPr/>
                    <a:lstStyle/>
                    <a:p>
                      <a:endParaRPr lang="bg-BG"/>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tc vMerge="1">
                  <a:txBody>
                    <a:bodyPr/>
                    <a:lstStyle/>
                    <a:p>
                      <a:endParaRPr lang="bg-BG"/>
                    </a:p>
                  </a:txBody>
                  <a:tcPr/>
                </a:tc>
                <a:extLst>
                  <a:ext uri="{0D108BD9-81ED-4DB2-BD59-A6C34878D82A}">
                    <a16:rowId xmlns:a16="http://schemas.microsoft.com/office/drawing/2014/main" val="10010"/>
                  </a:ext>
                </a:extLst>
              </a:tr>
              <a:tr h="177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Dates: 22</a:t>
                      </a:r>
                      <a:r>
                        <a:rPr kumimoji="0" lang="en-US" sz="800" b="0" i="0" u="none" strike="noStrike" cap="none" normalizeH="0" baseline="30000" dirty="0">
                          <a:ln>
                            <a:noFill/>
                          </a:ln>
                          <a:solidFill>
                            <a:srgbClr val="C00000"/>
                          </a:solidFill>
                          <a:effectLst/>
                          <a:latin typeface="Times New Roman" pitchFamily="18" charset="0"/>
                          <a:cs typeface="Times New Roman" pitchFamily="18" charset="0"/>
                        </a:rPr>
                        <a:t>-nd</a:t>
                      </a:r>
                      <a:r>
                        <a:rPr kumimoji="0" lang="en-US" sz="800" b="0" i="0" u="none" strike="noStrike" cap="none" normalizeH="0" baseline="0" dirty="0">
                          <a:ln>
                            <a:noFill/>
                          </a:ln>
                          <a:solidFill>
                            <a:srgbClr val="C00000"/>
                          </a:solidFill>
                          <a:effectLst/>
                          <a:latin typeface="Times New Roman" pitchFamily="18" charset="0"/>
                          <a:cs typeface="Times New Roman" pitchFamily="18" charset="0"/>
                        </a:rPr>
                        <a:t> and 23</a:t>
                      </a:r>
                      <a:r>
                        <a:rPr kumimoji="0" lang="en-US" sz="800" b="0" i="0" u="none" strike="noStrike" cap="none" normalizeH="0" baseline="30000" dirty="0">
                          <a:ln>
                            <a:noFill/>
                          </a:ln>
                          <a:solidFill>
                            <a:srgbClr val="C00000"/>
                          </a:solidFill>
                          <a:effectLst/>
                          <a:latin typeface="Times New Roman" pitchFamily="18" charset="0"/>
                          <a:cs typeface="Times New Roman" pitchFamily="18" charset="0"/>
                        </a:rPr>
                        <a:t>-rd</a:t>
                      </a:r>
                      <a:r>
                        <a:rPr kumimoji="0" lang="en-US" sz="800" b="0" i="0" u="none" strike="noStrike" cap="none" normalizeH="0" baseline="0" dirty="0">
                          <a:ln>
                            <a:noFill/>
                          </a:ln>
                          <a:solidFill>
                            <a:srgbClr val="C00000"/>
                          </a:solidFill>
                          <a:effectLst/>
                          <a:latin typeface="Times New Roman" pitchFamily="18" charset="0"/>
                          <a:cs typeface="Times New Roman" pitchFamily="18" charset="0"/>
                        </a:rPr>
                        <a:t> August 2005 </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hMerge="1">
                  <a:txBody>
                    <a:bodyPr/>
                    <a:lstStyle/>
                    <a:p>
                      <a:endParaRPr lang="bg-BG"/>
                    </a:p>
                  </a:txBody>
                  <a:tcPr/>
                </a:tc>
                <a:tc hMerge="1">
                  <a:txBody>
                    <a:bodyPr/>
                    <a:lstStyle/>
                    <a:p>
                      <a:endParaRPr lang="bg-BG"/>
                    </a:p>
                  </a:txBody>
                  <a:tcPr/>
                </a:tc>
                <a:tc hMerge="1">
                  <a:txBody>
                    <a:bodyPr/>
                    <a:lstStyle/>
                    <a:p>
                      <a:endParaRPr lang="bg-B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22/08</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22/08</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22/08</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22/08</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22/08</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23/08</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23/08</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23/08</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22 /08</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165100">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hMerge="1">
                  <a:txBody>
                    <a:bodyPr/>
                    <a:lstStyle/>
                    <a:p>
                      <a:endParaRPr lang="bg-BG"/>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Period ( A.M. /  P.M. )  </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hMerge="1">
                  <a:txBody>
                    <a:bodyPr/>
                    <a:lstStyle/>
                    <a:p>
                      <a:endParaRPr lang="bg-BG"/>
                    </a:p>
                  </a:txBody>
                  <a:tcPr/>
                </a:tc>
                <a:tc hMerge="1">
                  <a:txBody>
                    <a:bodyPr/>
                    <a:lstStyle/>
                    <a:p>
                      <a:endParaRPr lang="bg-B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AM</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PM</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AM/PM</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PM</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PM</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AM</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AM</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AM</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AM/PM</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165100">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 4.1</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hMerge="1">
                  <a:txBody>
                    <a:bodyPr/>
                    <a:lstStyle/>
                    <a:p>
                      <a:endParaRPr lang="bg-BG"/>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Management Responsibility</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hMerge="1">
                  <a:txBody>
                    <a:bodyPr/>
                    <a:lstStyle/>
                    <a:p>
                      <a:endParaRPr lang="bg-BG"/>
                    </a:p>
                  </a:txBody>
                  <a:tcPr/>
                </a:tc>
                <a:tc hMerge="1">
                  <a:txBody>
                    <a:bodyPr/>
                    <a:lstStyle/>
                    <a:p>
                      <a:endParaRPr lang="bg-B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165100">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800" b="0" i="1" u="none" strike="noStrike" cap="none" normalizeH="0" baseline="0" dirty="0">
                          <a:ln>
                            <a:noFill/>
                          </a:ln>
                          <a:solidFill>
                            <a:srgbClr val="C00000"/>
                          </a:solidFill>
                          <a:effectLst/>
                          <a:latin typeface="Times New Roman" pitchFamily="18" charset="0"/>
                          <a:cs typeface="Times New Roman" pitchFamily="18" charset="0"/>
                        </a:rPr>
                        <a:t> 4.1.1.</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hMerge="1">
                  <a:txBody>
                    <a:bodyPr/>
                    <a:lstStyle/>
                    <a:p>
                      <a:endParaRPr lang="bg-BG"/>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800" b="0" i="1" u="none" strike="noStrike" cap="none" normalizeH="0" baseline="0" dirty="0">
                          <a:ln>
                            <a:noFill/>
                          </a:ln>
                          <a:solidFill>
                            <a:srgbClr val="C00000"/>
                          </a:solidFill>
                          <a:effectLst/>
                          <a:latin typeface="Times New Roman" pitchFamily="18" charset="0"/>
                          <a:cs typeface="Times New Roman" pitchFamily="18" charset="0"/>
                        </a:rPr>
                        <a:t>Food safety policy</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hMerge="1">
                  <a:txBody>
                    <a:bodyPr/>
                    <a:lstStyle/>
                    <a:p>
                      <a:endParaRPr lang="bg-BG"/>
                    </a:p>
                  </a:txBody>
                  <a:tcPr/>
                </a:tc>
                <a:tc hMerge="1">
                  <a:txBody>
                    <a:bodyPr/>
                    <a:lstStyle/>
                    <a:p>
                      <a:endParaRPr lang="bg-B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165100">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800" b="0" i="1" u="none" strike="noStrike" cap="none" normalizeH="0" baseline="0" dirty="0">
                          <a:ln>
                            <a:noFill/>
                          </a:ln>
                          <a:solidFill>
                            <a:srgbClr val="C00000"/>
                          </a:solidFill>
                          <a:effectLst/>
                          <a:latin typeface="Times New Roman" pitchFamily="18" charset="0"/>
                          <a:cs typeface="Times New Roman" pitchFamily="18" charset="0"/>
                        </a:rPr>
                        <a:t> 4.1.2</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hMerge="1">
                  <a:txBody>
                    <a:bodyPr/>
                    <a:lstStyle/>
                    <a:p>
                      <a:endParaRPr lang="bg-BG"/>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800" b="0" i="1" u="none" strike="noStrike" cap="none" normalizeH="0" baseline="0" dirty="0">
                          <a:ln>
                            <a:noFill/>
                          </a:ln>
                          <a:solidFill>
                            <a:srgbClr val="C00000"/>
                          </a:solidFill>
                          <a:effectLst/>
                          <a:latin typeface="Times New Roman" pitchFamily="18" charset="0"/>
                          <a:cs typeface="Times New Roman" pitchFamily="18" charset="0"/>
                        </a:rPr>
                        <a:t>Organization</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hMerge="1">
                  <a:txBody>
                    <a:bodyPr/>
                    <a:lstStyle/>
                    <a:p>
                      <a:endParaRPr lang="bg-BG"/>
                    </a:p>
                  </a:txBody>
                  <a:tcPr/>
                </a:tc>
                <a:tc hMerge="1">
                  <a:txBody>
                    <a:bodyPr/>
                    <a:lstStyle/>
                    <a:p>
                      <a:endParaRPr lang="bg-B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165100">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 4.1.2.1.</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hMerge="1">
                  <a:txBody>
                    <a:bodyPr/>
                    <a:lstStyle/>
                    <a:p>
                      <a:endParaRPr lang="bg-BG"/>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Responsibility and authority</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hMerge="1">
                  <a:txBody>
                    <a:bodyPr/>
                    <a:lstStyle/>
                    <a:p>
                      <a:endParaRPr lang="bg-BG"/>
                    </a:p>
                  </a:txBody>
                  <a:tcPr/>
                </a:tc>
                <a:tc hMerge="1">
                  <a:txBody>
                    <a:bodyPr/>
                    <a:lstStyle/>
                    <a:p>
                      <a:endParaRPr lang="bg-B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165100">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 4.1.2.2.</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hMerge="1">
                  <a:txBody>
                    <a:bodyPr/>
                    <a:lstStyle/>
                    <a:p>
                      <a:endParaRPr lang="bg-BG"/>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Haccp team leder</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hMerge="1">
                  <a:txBody>
                    <a:bodyPr/>
                    <a:lstStyle/>
                    <a:p>
                      <a:endParaRPr lang="bg-BG"/>
                    </a:p>
                  </a:txBody>
                  <a:tcPr/>
                </a:tc>
                <a:tc hMerge="1">
                  <a:txBody>
                    <a:bodyPr/>
                    <a:lstStyle/>
                    <a:p>
                      <a:endParaRPr lang="bg-B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165100">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 4.1.2.3.</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hMerge="1">
                  <a:txBody>
                    <a:bodyPr/>
                    <a:lstStyle/>
                    <a:p>
                      <a:endParaRPr lang="bg-BG"/>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HACCP team</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hMerge="1">
                  <a:txBody>
                    <a:bodyPr/>
                    <a:lstStyle/>
                    <a:p>
                      <a:endParaRPr lang="bg-BG"/>
                    </a:p>
                  </a:txBody>
                  <a:tcPr/>
                </a:tc>
                <a:tc hMerge="1">
                  <a:txBody>
                    <a:bodyPr/>
                    <a:lstStyle/>
                    <a:p>
                      <a:endParaRPr lang="bg-B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165100">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 4.1.2.4.</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hMerge="1">
                  <a:txBody>
                    <a:bodyPr/>
                    <a:lstStyle/>
                    <a:p>
                      <a:endParaRPr lang="bg-BG"/>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800" b="0" i="0" u="none" strike="noStrike" cap="none" normalizeH="0" baseline="0" dirty="0">
                          <a:ln>
                            <a:noFill/>
                          </a:ln>
                          <a:solidFill>
                            <a:srgbClr val="C00000"/>
                          </a:solidFill>
                          <a:effectLst/>
                          <a:latin typeface="Times New Roman" pitchFamily="18" charset="0"/>
                          <a:cs typeface="Times New Roman" pitchFamily="18" charset="0"/>
                        </a:rPr>
                        <a:t>Completence, training and food safety awareness</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hMerge="1">
                  <a:txBody>
                    <a:bodyPr/>
                    <a:lstStyle/>
                    <a:p>
                      <a:endParaRPr lang="bg-BG"/>
                    </a:p>
                  </a:txBody>
                  <a:tcPr/>
                </a:tc>
                <a:tc hMerge="1">
                  <a:txBody>
                    <a:bodyPr/>
                    <a:lstStyle/>
                    <a:p>
                      <a:endParaRPr lang="bg-B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9"/>
                  </a:ext>
                </a:extLst>
              </a:tr>
              <a:tr h="165100">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800" b="0" i="1" u="none" strike="noStrike" cap="none" normalizeH="0" baseline="0" dirty="0">
                          <a:ln>
                            <a:noFill/>
                          </a:ln>
                          <a:solidFill>
                            <a:srgbClr val="C00000"/>
                          </a:solidFill>
                          <a:effectLst/>
                          <a:latin typeface="Times New Roman" pitchFamily="18" charset="0"/>
                          <a:cs typeface="Times New Roman" pitchFamily="18" charset="0"/>
                        </a:rPr>
                        <a:t> 4.1.3</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hMerge="1">
                  <a:txBody>
                    <a:bodyPr/>
                    <a:lstStyle/>
                    <a:p>
                      <a:endParaRPr lang="bg-BG"/>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tab pos="2171700" algn="l"/>
                        </a:tabLst>
                      </a:pPr>
                      <a:r>
                        <a:rPr kumimoji="0" lang="en-US" sz="800" b="0" i="1" u="none" strike="noStrike" cap="none" normalizeH="0" baseline="0" dirty="0">
                          <a:ln>
                            <a:noFill/>
                          </a:ln>
                          <a:solidFill>
                            <a:srgbClr val="C00000"/>
                          </a:solidFill>
                          <a:effectLst/>
                          <a:latin typeface="Times New Roman" pitchFamily="18" charset="0"/>
                          <a:cs typeface="Times New Roman" pitchFamily="18" charset="0"/>
                        </a:rPr>
                        <a:t>Management review</a:t>
                      </a:r>
                      <a:endParaRPr kumimoji="0" lang="en-US" sz="800" b="0"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E5E5E5"/>
                    </a:solidFill>
                  </a:tcPr>
                </a:tc>
                <a:tc hMerge="1">
                  <a:txBody>
                    <a:bodyPr/>
                    <a:lstStyle/>
                    <a:p>
                      <a:endParaRPr lang="bg-BG"/>
                    </a:p>
                  </a:txBody>
                  <a:tcPr/>
                </a:tc>
                <a:tc hMerge="1">
                  <a:txBody>
                    <a:bodyPr/>
                    <a:lstStyle/>
                    <a:p>
                      <a:endParaRPr lang="bg-B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600" b="0" i="0" u="none" strike="noStrike" cap="none" normalizeH="0" baseline="0" dirty="0">
                          <a:ln>
                            <a:noFill/>
                          </a:ln>
                          <a:solidFill>
                            <a:srgbClr val="C00000"/>
                          </a:solidFill>
                          <a:effectLst/>
                          <a:latin typeface="Times New Roman" pitchFamily="18" charset="0"/>
                          <a:cs typeface="Times New Roman" pitchFamily="18" charset="0"/>
                        </a:rPr>
                        <a:t>/</a:t>
                      </a:r>
                      <a:endParaRPr kumimoji="0" lang="en-US"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600" b="0" i="0" u="none" strike="noStrike" cap="none" normalizeH="0" baseline="0" dirty="0">
                        <a:ln>
                          <a:noFill/>
                        </a:ln>
                        <a:solidFill>
                          <a:srgbClr val="C00000"/>
                        </a:solidFill>
                        <a:effectLst/>
                        <a:latin typeface="Arial" pitchFamily="34"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bl>
          </a:graphicData>
        </a:graphic>
      </p:graphicFrame>
      <p:sp>
        <p:nvSpPr>
          <p:cNvPr id="77301" name="Rectangle 5621"/>
          <p:cNvSpPr>
            <a:spLocks noChangeArrowheads="1"/>
          </p:cNvSpPr>
          <p:nvPr/>
        </p:nvSpPr>
        <p:spPr bwMode="auto">
          <a:xfrm>
            <a:off x="0" y="8159750"/>
            <a:ext cx="9144000" cy="0"/>
          </a:xfrm>
          <a:prstGeom prst="rect">
            <a:avLst/>
          </a:prstGeom>
          <a:noFill/>
          <a:ln w="9525">
            <a:noFill/>
            <a:miter lim="800000"/>
            <a:headEnd/>
            <a:tailEnd/>
          </a:ln>
          <a:effectLst/>
        </p:spPr>
        <p:txBody>
          <a:bodyPr wrap="none" anchor="ctr">
            <a:spAutoFit/>
          </a:bodyPr>
          <a:lstStyle/>
          <a:p>
            <a:pPr>
              <a:tabLst>
                <a:tab pos="2171700" algn="l"/>
              </a:tabLst>
            </a:pPr>
            <a:endParaRPr lang="bg-BG" dirty="0"/>
          </a:p>
        </p:txBody>
      </p:sp>
      <p:sp>
        <p:nvSpPr>
          <p:cNvPr id="5" name="Правоъгълник 4"/>
          <p:cNvSpPr/>
          <p:nvPr/>
        </p:nvSpPr>
        <p:spPr>
          <a:xfrm>
            <a:off x="0" y="0"/>
            <a:ext cx="91440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4.7</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5.</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dirty="0">
                <a:solidFill>
                  <a:srgbClr val="FFFF00"/>
                </a:solidFill>
                <a:effectLst>
                  <a:outerShdw blurRad="38100" dist="38100" dir="2700000" algn="tl">
                    <a:srgbClr val="000000">
                      <a:alpha val="43137"/>
                    </a:srgbClr>
                  </a:outerShdw>
                </a:effectLst>
                <a:latin typeface="Arial Black" pitchFamily="34" charset="0"/>
              </a:rPr>
              <a:t>The audit report presentation</a:t>
            </a:r>
            <a:endParaRPr lang="bg-BG" sz="3200" dirty="0">
              <a:solidFill>
                <a:srgbClr val="FFFF00"/>
              </a:solidFill>
              <a:effectLst>
                <a:outerShdw blurRad="38100" dist="38100" dir="2700000" algn="tl">
                  <a:srgbClr val="000000">
                    <a:alpha val="43137"/>
                  </a:srgbClr>
                </a:outerShdw>
              </a:effectLst>
              <a:latin typeface="Arial Black" pitchFamily="34" charset="0"/>
            </a:endParaRPr>
          </a:p>
        </p:txBody>
      </p:sp>
      <p:sp>
        <p:nvSpPr>
          <p:cNvPr id="6" name="Правоъгълник 5"/>
          <p:cNvSpPr/>
          <p:nvPr/>
        </p:nvSpPr>
        <p:spPr>
          <a:xfrm>
            <a:off x="2895600" y="762000"/>
            <a:ext cx="3444213" cy="369332"/>
          </a:xfrm>
          <a:prstGeom prst="rect">
            <a:avLst/>
          </a:prstGeom>
        </p:spPr>
        <p:txBody>
          <a:bodyPr wrap="none">
            <a:spAutoFit/>
          </a:bodyPr>
          <a:lstStyle/>
          <a:p>
            <a:r>
              <a:rPr lang="en-US" b="1" dirty="0">
                <a:solidFill>
                  <a:schemeClr val="bg1"/>
                </a:solidFill>
              </a:rPr>
              <a:t>An example for a matrix analysis</a:t>
            </a:r>
            <a:endParaRPr lang="bg-BG"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30" name="Контейнер за съдържание 5"/>
          <p:cNvSpPr txBox="1">
            <a:spLocks/>
          </p:cNvSpPr>
          <p:nvPr/>
        </p:nvSpPr>
        <p:spPr bwMode="auto">
          <a:xfrm>
            <a:off x="-95250" y="1676400"/>
            <a:ext cx="9144000" cy="1600200"/>
          </a:xfrm>
          <a:prstGeom prst="rect">
            <a:avLst/>
          </a:prstGeom>
          <a:noFill/>
          <a:ln w="9525">
            <a:noFill/>
            <a:miter lim="800000"/>
            <a:headEnd/>
            <a:tailEnd/>
          </a:ln>
        </p:spPr>
        <p:txBody>
          <a:bodyPr/>
          <a:lstStyle/>
          <a:p>
            <a:pPr algn="ctr">
              <a:spcBef>
                <a:spcPts val="1200"/>
              </a:spcBef>
            </a:pPr>
            <a:r>
              <a:rPr lang="en-GB" sz="3200" b="1" dirty="0">
                <a:solidFill>
                  <a:schemeClr val="bg1"/>
                </a:solidFill>
                <a:latin typeface="Franklin Gothic Demi Cond" pitchFamily="34" charset="0"/>
                <a:ea typeface="Verdana" pitchFamily="34" charset="0"/>
                <a:cs typeface="Verdana" pitchFamily="34" charset="0"/>
              </a:rPr>
              <a:t>4.8. </a:t>
            </a:r>
            <a:r>
              <a:rPr lang="en-GB" sz="3200" b="1" dirty="0">
                <a:solidFill>
                  <a:schemeClr val="bg1"/>
                </a:solidFill>
                <a:latin typeface="Franklin Gothic Demi Cond" pitchFamily="34" charset="0"/>
              </a:rPr>
              <a:t>Report for Nonconformities and Corrective Actions</a:t>
            </a:r>
          </a:p>
          <a:p>
            <a:pPr algn="ctr">
              <a:spcBef>
                <a:spcPts val="1200"/>
              </a:spcBef>
            </a:pPr>
            <a:endParaRPr lang="en-GB" sz="3200" b="1" dirty="0">
              <a:solidFill>
                <a:schemeClr val="bg1"/>
              </a:solidFill>
              <a:latin typeface="Franklin Gothic Demi Cond" pitchFamily="34" charset="0"/>
            </a:endParaRPr>
          </a:p>
        </p:txBody>
      </p:sp>
      <p:pic>
        <p:nvPicPr>
          <p:cNvPr id="26631" name="Picture 91" descr="MC900383258[1]"/>
          <p:cNvPicPr>
            <a:picLocks noChangeAspect="1" noChangeArrowheads="1"/>
          </p:cNvPicPr>
          <p:nvPr/>
        </p:nvPicPr>
        <p:blipFill>
          <a:blip r:embed="rId3" cstate="print"/>
          <a:srcRect/>
          <a:stretch>
            <a:fillRect/>
          </a:stretch>
        </p:blipFill>
        <p:spPr bwMode="auto">
          <a:xfrm>
            <a:off x="4817544" y="2362200"/>
            <a:ext cx="3284538" cy="3354663"/>
          </a:xfrm>
          <a:prstGeom prst="rect">
            <a:avLst/>
          </a:prstGeom>
          <a:noFill/>
          <a:ln w="9525">
            <a:noFill/>
            <a:miter lim="800000"/>
            <a:headEnd/>
            <a:tailEnd/>
          </a:ln>
        </p:spPr>
      </p:pic>
      <p:pic>
        <p:nvPicPr>
          <p:cNvPr id="26632" name="Picture 90" descr="MC900383290[1]"/>
          <p:cNvPicPr>
            <a:picLocks noChangeAspect="1" noChangeArrowheads="1"/>
          </p:cNvPicPr>
          <p:nvPr/>
        </p:nvPicPr>
        <p:blipFill>
          <a:blip r:embed="rId4" cstate="print"/>
          <a:srcRect/>
          <a:stretch>
            <a:fillRect/>
          </a:stretch>
        </p:blipFill>
        <p:spPr bwMode="auto">
          <a:xfrm>
            <a:off x="34837" y="3276600"/>
            <a:ext cx="4564107" cy="3276600"/>
          </a:xfrm>
          <a:prstGeom prst="rect">
            <a:avLst/>
          </a:prstGeom>
          <a:noFill/>
          <a:ln w="9525">
            <a:noFill/>
            <a:miter lim="800000"/>
            <a:headEnd/>
            <a:tailEnd/>
          </a:ln>
        </p:spPr>
      </p:pic>
    </p:spTree>
  </p:cSld>
  <p:clrMapOvr>
    <a:masterClrMapping/>
  </p:clrMapOvr>
  <p:transition spd="med">
    <p:wedg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5"/>
          <p:cNvSpPr>
            <a:spLocks noChangeArrowheads="1"/>
          </p:cNvSpPr>
          <p:nvPr/>
        </p:nvSpPr>
        <p:spPr bwMode="auto">
          <a:xfrm>
            <a:off x="4724400" y="4648200"/>
            <a:ext cx="2514600" cy="838200"/>
          </a:xfrm>
          <a:prstGeom prst="rect">
            <a:avLst/>
          </a:prstGeom>
          <a:noFill/>
          <a:ln w="9525">
            <a:noFill/>
            <a:miter lim="800000"/>
            <a:headEnd/>
            <a:tailEnd/>
          </a:ln>
          <a:effectLst/>
        </p:spPr>
        <p:txBody>
          <a:bodyPr anchor="ctr"/>
          <a:lstStyle/>
          <a:p>
            <a:pPr algn="ctr"/>
            <a:br>
              <a:rPr lang="bg-BG" sz="2800" b="1" dirty="0">
                <a:latin typeface="Times New Roman" pitchFamily="18" charset="0"/>
              </a:rPr>
            </a:br>
            <a:endParaRPr lang="bg-BG" sz="2800" b="1" dirty="0">
              <a:latin typeface="Times New Roman" pitchFamily="18" charset="0"/>
            </a:endParaRPr>
          </a:p>
        </p:txBody>
      </p:sp>
      <p:sp>
        <p:nvSpPr>
          <p:cNvPr id="36880" name="Rectangle 16"/>
          <p:cNvSpPr>
            <a:spLocks noChangeArrowheads="1"/>
          </p:cNvSpPr>
          <p:nvPr/>
        </p:nvSpPr>
        <p:spPr bwMode="auto">
          <a:xfrm>
            <a:off x="1371600" y="622757"/>
            <a:ext cx="4038600" cy="3293209"/>
          </a:xfrm>
          <a:prstGeom prst="rect">
            <a:avLst/>
          </a:prstGeom>
          <a:noFill/>
          <a:ln w="9525">
            <a:noFill/>
            <a:miter lim="800000"/>
            <a:headEnd/>
            <a:tailEnd/>
          </a:ln>
          <a:effectLst/>
        </p:spPr>
        <p:txBody>
          <a:bodyPr wrap="square" anchor="ctr">
            <a:spAutoFit/>
          </a:bodyPr>
          <a:lstStyle/>
          <a:p>
            <a:pPr>
              <a:tabLst>
                <a:tab pos="-2114550" algn="l"/>
                <a:tab pos="-1771650" algn="l"/>
                <a:tab pos="-514350" algn="l"/>
              </a:tabLst>
            </a:pPr>
            <a:r>
              <a:rPr lang="en-US" sz="2800" b="1" dirty="0">
                <a:solidFill>
                  <a:schemeClr val="bg1"/>
                </a:solidFill>
                <a:latin typeface="Times New Roman" pitchFamily="18" charset="0"/>
              </a:rPr>
              <a:t>NONCONFORMITY</a:t>
            </a:r>
            <a:r>
              <a:rPr lang="bg-BG" sz="2800" b="1" dirty="0">
                <a:solidFill>
                  <a:schemeClr val="bg1"/>
                </a:solidFill>
                <a:latin typeface="Times New Roman" pitchFamily="18" charset="0"/>
              </a:rPr>
              <a:t>:</a:t>
            </a:r>
            <a:endParaRPr lang="en-US" sz="2800" b="1" dirty="0">
              <a:solidFill>
                <a:schemeClr val="bg1"/>
              </a:solidFill>
              <a:latin typeface="Times New Roman" pitchFamily="18" charset="0"/>
            </a:endParaRPr>
          </a:p>
          <a:p>
            <a:pPr>
              <a:tabLst>
                <a:tab pos="-2114550" algn="l"/>
                <a:tab pos="-1771650" algn="l"/>
                <a:tab pos="-514350" algn="l"/>
              </a:tabLst>
            </a:pPr>
            <a:endParaRPr lang="bg-BG" sz="2800" b="1" dirty="0">
              <a:solidFill>
                <a:schemeClr val="bg1"/>
              </a:solidFill>
              <a:latin typeface="Times New Roman" pitchFamily="18" charset="0"/>
            </a:endParaRPr>
          </a:p>
          <a:p>
            <a:pPr>
              <a:buFont typeface="Wingdings" pitchFamily="2" charset="2"/>
              <a:buChar char="v"/>
              <a:tabLst>
                <a:tab pos="-2114550" algn="l"/>
                <a:tab pos="-1771650" algn="l"/>
                <a:tab pos="-514350" algn="l"/>
              </a:tabLst>
            </a:pPr>
            <a:r>
              <a:rPr lang="bg-BG" sz="2400" b="1" dirty="0">
                <a:solidFill>
                  <a:schemeClr val="bg1"/>
                </a:solidFill>
                <a:latin typeface="Times New Roman" pitchFamily="18" charset="0"/>
              </a:rPr>
              <a:t>  “</a:t>
            </a:r>
            <a:r>
              <a:rPr lang="en-US" sz="2400" b="1" dirty="0">
                <a:solidFill>
                  <a:schemeClr val="bg1"/>
                </a:solidFill>
              </a:rPr>
              <a:t>Failure to requirements</a:t>
            </a:r>
            <a:r>
              <a:rPr lang="bg-BG" sz="2400" b="1" dirty="0">
                <a:solidFill>
                  <a:schemeClr val="bg1"/>
                </a:solidFill>
                <a:latin typeface="Times New Roman" pitchFamily="18" charset="0"/>
              </a:rPr>
              <a:t>”</a:t>
            </a:r>
          </a:p>
          <a:p>
            <a:pPr>
              <a:tabLst>
                <a:tab pos="-2114550" algn="l"/>
                <a:tab pos="-1771650" algn="l"/>
                <a:tab pos="-514350" algn="l"/>
              </a:tabLst>
            </a:pPr>
            <a:r>
              <a:rPr lang="en-US" sz="1600" dirty="0">
                <a:solidFill>
                  <a:schemeClr val="bg1"/>
                </a:solidFill>
              </a:rPr>
              <a:t>ISO 22000:20</a:t>
            </a:r>
            <a:r>
              <a:rPr lang="bg-BG" sz="1600" dirty="0">
                <a:solidFill>
                  <a:schemeClr val="bg1"/>
                </a:solidFill>
              </a:rPr>
              <a:t>18</a:t>
            </a:r>
            <a:r>
              <a:rPr lang="en-US" sz="1600" dirty="0">
                <a:solidFill>
                  <a:schemeClr val="bg1"/>
                </a:solidFill>
              </a:rPr>
              <a:t>;  </a:t>
            </a:r>
          </a:p>
          <a:p>
            <a:pPr>
              <a:tabLst>
                <a:tab pos="-2114550" algn="l"/>
                <a:tab pos="-1771650" algn="l"/>
                <a:tab pos="-514350" algn="l"/>
              </a:tabLst>
            </a:pPr>
            <a:r>
              <a:rPr lang="en-US" sz="1600" dirty="0">
                <a:solidFill>
                  <a:schemeClr val="bg1"/>
                </a:solidFill>
              </a:rPr>
              <a:t>ISO 9001:2015; </a:t>
            </a:r>
          </a:p>
          <a:p>
            <a:pPr>
              <a:tabLst>
                <a:tab pos="-2114550" algn="l"/>
                <a:tab pos="-1771650" algn="l"/>
                <a:tab pos="-514350" algn="l"/>
              </a:tabLst>
            </a:pPr>
            <a:r>
              <a:rPr lang="en-US" sz="1600" dirty="0">
                <a:solidFill>
                  <a:schemeClr val="bg1"/>
                </a:solidFill>
              </a:rPr>
              <a:t>HACCP, </a:t>
            </a:r>
          </a:p>
          <a:p>
            <a:pPr>
              <a:tabLst>
                <a:tab pos="-2114550" algn="l"/>
                <a:tab pos="-1771650" algn="l"/>
                <a:tab pos="-514350" algn="l"/>
              </a:tabLst>
            </a:pPr>
            <a:r>
              <a:rPr lang="en-US" sz="1600" dirty="0">
                <a:solidFill>
                  <a:schemeClr val="bg1"/>
                </a:solidFill>
              </a:rPr>
              <a:t>GMP-s, </a:t>
            </a:r>
          </a:p>
          <a:p>
            <a:pPr>
              <a:tabLst>
                <a:tab pos="-2114550" algn="l"/>
                <a:tab pos="-1771650" algn="l"/>
                <a:tab pos="-514350" algn="l"/>
              </a:tabLst>
            </a:pPr>
            <a:r>
              <a:rPr lang="en-US" sz="1600" dirty="0">
                <a:solidFill>
                  <a:schemeClr val="bg1"/>
                </a:solidFill>
              </a:rPr>
              <a:t>IFS, </a:t>
            </a:r>
          </a:p>
          <a:p>
            <a:pPr>
              <a:tabLst>
                <a:tab pos="-2114550" algn="l"/>
                <a:tab pos="-1771650" algn="l"/>
                <a:tab pos="-514350" algn="l"/>
              </a:tabLst>
            </a:pPr>
            <a:r>
              <a:rPr lang="en-US" sz="1600" dirty="0">
                <a:solidFill>
                  <a:schemeClr val="bg1"/>
                </a:solidFill>
              </a:rPr>
              <a:t>BRS,</a:t>
            </a:r>
          </a:p>
          <a:p>
            <a:pPr>
              <a:tabLst>
                <a:tab pos="-2114550" algn="l"/>
                <a:tab pos="-1771650" algn="l"/>
                <a:tab pos="-514350" algn="l"/>
              </a:tabLst>
            </a:pPr>
            <a:r>
              <a:rPr lang="en-US" sz="1600" dirty="0">
                <a:solidFill>
                  <a:schemeClr val="bg1"/>
                </a:solidFill>
              </a:rPr>
              <a:t>QTM, </a:t>
            </a:r>
          </a:p>
          <a:p>
            <a:pPr>
              <a:tabLst>
                <a:tab pos="-2114550" algn="l"/>
                <a:tab pos="-1771650" algn="l"/>
                <a:tab pos="-514350" algn="l"/>
              </a:tabLst>
            </a:pPr>
            <a:r>
              <a:rPr lang="en-US" sz="1600" dirty="0">
                <a:solidFill>
                  <a:schemeClr val="bg1"/>
                </a:solidFill>
              </a:rPr>
              <a:t>others.</a:t>
            </a:r>
            <a:endParaRPr lang="bg-BG" sz="1600" dirty="0">
              <a:latin typeface="Times New Roman" pitchFamily="18" charset="0"/>
            </a:endParaRPr>
          </a:p>
        </p:txBody>
      </p:sp>
      <p:pic>
        <p:nvPicPr>
          <p:cNvPr id="36895" name="Picture 31"/>
          <p:cNvPicPr>
            <a:picLocks noChangeAspect="1" noChangeArrowheads="1"/>
          </p:cNvPicPr>
          <p:nvPr/>
        </p:nvPicPr>
        <p:blipFill>
          <a:blip r:embed="rId3" cstate="print"/>
          <a:srcRect/>
          <a:stretch>
            <a:fillRect/>
          </a:stretch>
        </p:blipFill>
        <p:spPr bwMode="auto">
          <a:xfrm>
            <a:off x="4191000" y="2971800"/>
            <a:ext cx="2161858" cy="2514600"/>
          </a:xfrm>
          <a:prstGeom prst="rect">
            <a:avLst/>
          </a:prstGeom>
          <a:noFill/>
          <a:ln w="9525">
            <a:noFill/>
            <a:miter lim="800000"/>
            <a:headEnd/>
            <a:tailEnd/>
          </a:ln>
          <a:effectLst/>
        </p:spPr>
      </p:pic>
      <p:pic>
        <p:nvPicPr>
          <p:cNvPr id="36896" name="Picture 32"/>
          <p:cNvPicPr>
            <a:picLocks noChangeAspect="1" noChangeArrowheads="1"/>
          </p:cNvPicPr>
          <p:nvPr/>
        </p:nvPicPr>
        <p:blipFill>
          <a:blip r:embed="rId4" cstate="print"/>
          <a:srcRect/>
          <a:stretch>
            <a:fillRect/>
          </a:stretch>
        </p:blipFill>
        <p:spPr bwMode="auto">
          <a:xfrm>
            <a:off x="6934200" y="609600"/>
            <a:ext cx="1828800" cy="2355138"/>
          </a:xfrm>
          <a:prstGeom prst="rect">
            <a:avLst/>
          </a:prstGeom>
          <a:noFill/>
          <a:ln w="9525">
            <a:noFill/>
            <a:miter lim="800000"/>
            <a:headEnd/>
            <a:tailEnd/>
          </a:ln>
          <a:effectLst/>
        </p:spPr>
      </p:pic>
      <p:pic>
        <p:nvPicPr>
          <p:cNvPr id="36899" name="Picture 35" descr="6c9a8c91-d53b-4394-962f-1d3ada7bb5c7"/>
          <p:cNvPicPr>
            <a:picLocks noChangeAspect="1" noChangeArrowheads="1"/>
          </p:cNvPicPr>
          <p:nvPr/>
        </p:nvPicPr>
        <p:blipFill>
          <a:blip r:embed="rId5" cstate="print"/>
          <a:srcRect/>
          <a:stretch>
            <a:fillRect/>
          </a:stretch>
        </p:blipFill>
        <p:spPr bwMode="auto">
          <a:xfrm>
            <a:off x="533400" y="4000500"/>
            <a:ext cx="3124200" cy="2343150"/>
          </a:xfrm>
          <a:prstGeom prst="rect">
            <a:avLst/>
          </a:prstGeom>
          <a:noFill/>
        </p:spPr>
      </p:pic>
      <p:sp>
        <p:nvSpPr>
          <p:cNvPr id="7" name="Правоъгълник 6"/>
          <p:cNvSpPr/>
          <p:nvPr/>
        </p:nvSpPr>
        <p:spPr>
          <a:xfrm>
            <a:off x="0" y="0"/>
            <a:ext cx="91440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4.8</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1.</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dirty="0">
                <a:solidFill>
                  <a:srgbClr val="FFFF00"/>
                </a:solidFill>
                <a:effectLst>
                  <a:outerShdw blurRad="38100" dist="38100" dir="2700000" algn="tl">
                    <a:srgbClr val="000000">
                      <a:alpha val="43137"/>
                    </a:srgbClr>
                  </a:outerShdw>
                </a:effectLst>
                <a:latin typeface="Arial Black" pitchFamily="34" charset="0"/>
              </a:rPr>
              <a:t>What is this nonconformity? </a:t>
            </a:r>
            <a:endParaRPr lang="bg-BG" sz="3200" dirty="0">
              <a:solidFill>
                <a:srgbClr val="FFFF00"/>
              </a:solidFill>
              <a:effectLst>
                <a:outerShdw blurRad="38100" dist="38100" dir="2700000" algn="tl">
                  <a:srgbClr val="000000">
                    <a:alpha val="43137"/>
                  </a:srgbClr>
                </a:outerShdw>
              </a:effectLst>
              <a:latin typeface="Arial Black"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21" name="Picture 17"/>
          <p:cNvPicPr>
            <a:picLocks noChangeAspect="1" noChangeArrowheads="1"/>
          </p:cNvPicPr>
          <p:nvPr/>
        </p:nvPicPr>
        <p:blipFill>
          <a:blip r:embed="rId3" cstate="print"/>
          <a:srcRect/>
          <a:stretch>
            <a:fillRect/>
          </a:stretch>
        </p:blipFill>
        <p:spPr bwMode="auto">
          <a:xfrm>
            <a:off x="990600" y="4191000"/>
            <a:ext cx="3149600" cy="2362200"/>
          </a:xfrm>
          <a:prstGeom prst="rect">
            <a:avLst/>
          </a:prstGeom>
          <a:noFill/>
          <a:ln w="9525">
            <a:noFill/>
            <a:miter lim="800000"/>
            <a:headEnd/>
            <a:tailEnd/>
          </a:ln>
          <a:effectLst/>
        </p:spPr>
      </p:pic>
      <p:sp>
        <p:nvSpPr>
          <p:cNvPr id="47122" name="Rectangle 18"/>
          <p:cNvSpPr>
            <a:spLocks noChangeArrowheads="1"/>
          </p:cNvSpPr>
          <p:nvPr/>
        </p:nvSpPr>
        <p:spPr bwMode="auto">
          <a:xfrm>
            <a:off x="228600" y="2514600"/>
            <a:ext cx="2286000" cy="1323439"/>
          </a:xfrm>
          <a:prstGeom prst="rect">
            <a:avLst/>
          </a:prstGeom>
          <a:noFill/>
          <a:ln w="9525">
            <a:noFill/>
            <a:miter lim="800000"/>
            <a:headEnd/>
            <a:tailEnd/>
          </a:ln>
          <a:effectLst/>
        </p:spPr>
        <p:txBody>
          <a:bodyPr anchor="ctr">
            <a:spAutoFit/>
          </a:bodyPr>
          <a:lstStyle/>
          <a:p>
            <a:pPr>
              <a:buFontTx/>
              <a:buBlip>
                <a:blip r:embed="rId4"/>
              </a:buBlip>
              <a:tabLst>
                <a:tab pos="-2114550" algn="l"/>
                <a:tab pos="-1771650" algn="l"/>
                <a:tab pos="-514350" algn="l"/>
              </a:tabLst>
            </a:pPr>
            <a:r>
              <a:rPr lang="fr-FR" sz="2000" b="1" dirty="0">
                <a:solidFill>
                  <a:schemeClr val="bg1"/>
                </a:solidFill>
                <a:latin typeface="+mn-lt"/>
              </a:rPr>
              <a:t> concepts</a:t>
            </a:r>
          </a:p>
          <a:p>
            <a:pPr>
              <a:buFontTx/>
              <a:buBlip>
                <a:blip r:embed="rId4"/>
              </a:buBlip>
              <a:tabLst>
                <a:tab pos="-2114550" algn="l"/>
                <a:tab pos="-1771650" algn="l"/>
                <a:tab pos="-514350" algn="l"/>
              </a:tabLst>
            </a:pPr>
            <a:r>
              <a:rPr lang="fr-FR" sz="2000" b="1" dirty="0">
                <a:solidFill>
                  <a:schemeClr val="bg1"/>
                </a:solidFill>
                <a:latin typeface="+mn-lt"/>
              </a:rPr>
              <a:t> terminologiya</a:t>
            </a:r>
          </a:p>
          <a:p>
            <a:pPr>
              <a:buFontTx/>
              <a:buBlip>
                <a:blip r:embed="rId4"/>
              </a:buBlip>
              <a:tabLst>
                <a:tab pos="-2114550" algn="l"/>
                <a:tab pos="-1771650" algn="l"/>
                <a:tab pos="-514350" algn="l"/>
              </a:tabLst>
            </a:pPr>
            <a:r>
              <a:rPr lang="fr-FR" sz="2000" b="1" dirty="0">
                <a:solidFill>
                  <a:schemeClr val="bg1"/>
                </a:solidFill>
                <a:latin typeface="+mn-lt"/>
              </a:rPr>
              <a:t> language</a:t>
            </a:r>
          </a:p>
          <a:p>
            <a:pPr>
              <a:buFontTx/>
              <a:buBlip>
                <a:blip r:embed="rId4"/>
              </a:buBlip>
              <a:tabLst>
                <a:tab pos="-2114550" algn="l"/>
                <a:tab pos="-1771650" algn="l"/>
                <a:tab pos="-514350" algn="l"/>
              </a:tabLst>
            </a:pPr>
            <a:r>
              <a:rPr lang="fr-FR" sz="2000" b="1" dirty="0">
                <a:solidFill>
                  <a:schemeClr val="bg1"/>
                </a:solidFill>
                <a:latin typeface="+mn-lt"/>
              </a:rPr>
              <a:t> culture</a:t>
            </a:r>
            <a:endParaRPr lang="bg-BG" sz="2000" b="1" dirty="0">
              <a:solidFill>
                <a:schemeClr val="bg1"/>
              </a:solidFill>
              <a:latin typeface="+mn-lt"/>
            </a:endParaRPr>
          </a:p>
        </p:txBody>
      </p:sp>
      <p:sp>
        <p:nvSpPr>
          <p:cNvPr id="47123" name="Rectangle 19"/>
          <p:cNvSpPr>
            <a:spLocks noChangeArrowheads="1"/>
          </p:cNvSpPr>
          <p:nvPr/>
        </p:nvSpPr>
        <p:spPr bwMode="auto">
          <a:xfrm>
            <a:off x="228600" y="1981200"/>
            <a:ext cx="3200400" cy="457200"/>
          </a:xfrm>
          <a:prstGeom prst="rect">
            <a:avLst/>
          </a:prstGeom>
          <a:noFill/>
          <a:ln w="9525">
            <a:noFill/>
            <a:miter lim="800000"/>
            <a:headEnd/>
            <a:tailEnd/>
          </a:ln>
          <a:effectLst/>
        </p:spPr>
        <p:txBody>
          <a:bodyPr>
            <a:spAutoFit/>
          </a:bodyPr>
          <a:lstStyle/>
          <a:p>
            <a:r>
              <a:rPr lang="en-GB" sz="2400" dirty="0">
                <a:solidFill>
                  <a:srgbClr val="CC0000"/>
                </a:solidFill>
                <a:effectLst>
                  <a:outerShdw blurRad="38100" dist="38100" dir="2700000" algn="tl">
                    <a:srgbClr val="000000"/>
                  </a:outerShdw>
                </a:effectLst>
                <a:latin typeface="+mn-lt"/>
              </a:rPr>
              <a:t>Perception:</a:t>
            </a:r>
            <a:endParaRPr lang="bg-BG" sz="2400" dirty="0">
              <a:solidFill>
                <a:srgbClr val="CC0000"/>
              </a:solidFill>
              <a:effectLst>
                <a:outerShdw blurRad="38100" dist="38100" dir="2700000" algn="tl">
                  <a:srgbClr val="000000"/>
                </a:outerShdw>
              </a:effectLst>
              <a:latin typeface="+mn-lt"/>
            </a:endParaRPr>
          </a:p>
        </p:txBody>
      </p:sp>
      <p:sp>
        <p:nvSpPr>
          <p:cNvPr id="47124" name="Rectangle 20"/>
          <p:cNvSpPr>
            <a:spLocks noChangeArrowheads="1"/>
          </p:cNvSpPr>
          <p:nvPr/>
        </p:nvSpPr>
        <p:spPr bwMode="auto">
          <a:xfrm>
            <a:off x="3810000" y="2057400"/>
            <a:ext cx="2743200" cy="457200"/>
          </a:xfrm>
          <a:prstGeom prst="rect">
            <a:avLst/>
          </a:prstGeom>
          <a:noFill/>
          <a:ln w="9525">
            <a:noFill/>
            <a:miter lim="800000"/>
            <a:headEnd/>
            <a:tailEnd/>
          </a:ln>
          <a:effectLst/>
        </p:spPr>
        <p:txBody>
          <a:bodyPr>
            <a:spAutoFit/>
          </a:bodyPr>
          <a:lstStyle/>
          <a:p>
            <a:r>
              <a:rPr lang="en-GB" sz="2400" dirty="0">
                <a:solidFill>
                  <a:srgbClr val="000099"/>
                </a:solidFill>
                <a:effectLst>
                  <a:outerShdw blurRad="38100" dist="38100" dir="2700000" algn="tl">
                    <a:srgbClr val="000000"/>
                  </a:outerShdw>
                </a:effectLst>
                <a:latin typeface="+mn-lt"/>
              </a:rPr>
              <a:t>Notification:</a:t>
            </a:r>
            <a:endParaRPr lang="bg-BG" sz="2400" dirty="0">
              <a:solidFill>
                <a:srgbClr val="000099"/>
              </a:solidFill>
              <a:effectLst>
                <a:outerShdw blurRad="38100" dist="38100" dir="2700000" algn="tl">
                  <a:srgbClr val="000000"/>
                </a:outerShdw>
              </a:effectLst>
              <a:latin typeface="+mn-lt"/>
            </a:endParaRPr>
          </a:p>
        </p:txBody>
      </p:sp>
      <p:sp>
        <p:nvSpPr>
          <p:cNvPr id="47125" name="Rectangle 21"/>
          <p:cNvSpPr>
            <a:spLocks noChangeArrowheads="1"/>
          </p:cNvSpPr>
          <p:nvPr/>
        </p:nvSpPr>
        <p:spPr bwMode="auto">
          <a:xfrm>
            <a:off x="3810000" y="2438400"/>
            <a:ext cx="2971800" cy="1938992"/>
          </a:xfrm>
          <a:prstGeom prst="rect">
            <a:avLst/>
          </a:prstGeom>
          <a:noFill/>
          <a:ln w="9525">
            <a:noFill/>
            <a:miter lim="800000"/>
            <a:headEnd/>
            <a:tailEnd/>
          </a:ln>
          <a:effectLst/>
        </p:spPr>
        <p:txBody>
          <a:bodyPr wrap="square" anchor="ctr">
            <a:spAutoFit/>
          </a:bodyPr>
          <a:lstStyle/>
          <a:p>
            <a:pPr>
              <a:buFontTx/>
              <a:buBlip>
                <a:blip r:embed="rId4"/>
              </a:buBlip>
              <a:tabLst>
                <a:tab pos="-2114550" algn="l"/>
                <a:tab pos="-1771650" algn="l"/>
                <a:tab pos="-514350" algn="l"/>
              </a:tabLst>
            </a:pPr>
            <a:r>
              <a:rPr lang="bg-BG" sz="2000" dirty="0">
                <a:latin typeface="+mn-lt"/>
              </a:rPr>
              <a:t> </a:t>
            </a:r>
            <a:r>
              <a:rPr lang="en-US" sz="2000" b="1" dirty="0">
                <a:solidFill>
                  <a:schemeClr val="bg1"/>
                </a:solidFill>
                <a:latin typeface="+mn-lt"/>
              </a:rPr>
              <a:t>meaning</a:t>
            </a:r>
          </a:p>
          <a:p>
            <a:pPr>
              <a:buFontTx/>
              <a:buBlip>
                <a:blip r:embed="rId4"/>
              </a:buBlip>
              <a:tabLst>
                <a:tab pos="-2114550" algn="l"/>
                <a:tab pos="-1771650" algn="l"/>
                <a:tab pos="-514350" algn="l"/>
              </a:tabLst>
            </a:pPr>
            <a:r>
              <a:rPr lang="en-US" sz="2000" b="1" dirty="0">
                <a:solidFill>
                  <a:schemeClr val="bg1"/>
                </a:solidFill>
                <a:latin typeface="+mn-lt"/>
              </a:rPr>
              <a:t> example</a:t>
            </a:r>
          </a:p>
          <a:p>
            <a:pPr>
              <a:buFontTx/>
              <a:buBlip>
                <a:blip r:embed="rId4"/>
              </a:buBlip>
              <a:tabLst>
                <a:tab pos="-2114550" algn="l"/>
                <a:tab pos="-1771650" algn="l"/>
                <a:tab pos="-514350" algn="l"/>
              </a:tabLst>
            </a:pPr>
            <a:r>
              <a:rPr lang="en-US" sz="2000" b="1" dirty="0">
                <a:solidFill>
                  <a:schemeClr val="bg1"/>
                </a:solidFill>
                <a:latin typeface="+mn-lt"/>
              </a:rPr>
              <a:t> reason</a:t>
            </a:r>
          </a:p>
          <a:p>
            <a:pPr>
              <a:buFontTx/>
              <a:buBlip>
                <a:blip r:embed="rId4"/>
              </a:buBlip>
              <a:tabLst>
                <a:tab pos="-2114550" algn="l"/>
                <a:tab pos="-1771650" algn="l"/>
                <a:tab pos="-514350" algn="l"/>
              </a:tabLst>
            </a:pPr>
            <a:r>
              <a:rPr lang="en-US" sz="2000" b="1" dirty="0">
                <a:solidFill>
                  <a:schemeClr val="bg1"/>
                </a:solidFill>
                <a:latin typeface="+mn-lt"/>
              </a:rPr>
              <a:t> sequence</a:t>
            </a:r>
          </a:p>
          <a:p>
            <a:pPr>
              <a:buFontTx/>
              <a:buBlip>
                <a:blip r:embed="rId4"/>
              </a:buBlip>
              <a:tabLst>
                <a:tab pos="-2114550" algn="l"/>
                <a:tab pos="-1771650" algn="l"/>
                <a:tab pos="-514350" algn="l"/>
              </a:tabLst>
            </a:pPr>
            <a:r>
              <a:rPr lang="en-US" sz="2000" b="1" dirty="0">
                <a:solidFill>
                  <a:schemeClr val="bg1"/>
                </a:solidFill>
                <a:latin typeface="+mn-lt"/>
              </a:rPr>
              <a:t> significance</a:t>
            </a:r>
            <a:endParaRPr lang="bg-BG" sz="2000" b="1" dirty="0">
              <a:solidFill>
                <a:schemeClr val="bg1"/>
              </a:solidFill>
              <a:latin typeface="+mn-lt"/>
            </a:endParaRPr>
          </a:p>
          <a:p>
            <a:pPr>
              <a:tabLst>
                <a:tab pos="-2114550" algn="l"/>
                <a:tab pos="-1771650" algn="l"/>
                <a:tab pos="-514350" algn="l"/>
              </a:tabLst>
            </a:pPr>
            <a:endParaRPr lang="bg-BG" sz="2000" b="1" dirty="0">
              <a:solidFill>
                <a:schemeClr val="bg1"/>
              </a:solidFill>
              <a:latin typeface="+mn-lt"/>
            </a:endParaRPr>
          </a:p>
        </p:txBody>
      </p:sp>
      <p:pic>
        <p:nvPicPr>
          <p:cNvPr id="47126" name="Picture 22" descr="MC900384390[1]"/>
          <p:cNvPicPr>
            <a:picLocks noChangeAspect="1" noChangeArrowheads="1"/>
          </p:cNvPicPr>
          <p:nvPr/>
        </p:nvPicPr>
        <p:blipFill>
          <a:blip r:embed="rId5" cstate="print"/>
          <a:srcRect/>
          <a:stretch>
            <a:fillRect/>
          </a:stretch>
        </p:blipFill>
        <p:spPr bwMode="auto">
          <a:xfrm>
            <a:off x="6489538" y="457200"/>
            <a:ext cx="2447081" cy="1421466"/>
          </a:xfrm>
          <a:prstGeom prst="rect">
            <a:avLst/>
          </a:prstGeom>
          <a:noFill/>
        </p:spPr>
      </p:pic>
      <p:sp>
        <p:nvSpPr>
          <p:cNvPr id="8" name="Правоъгълник 7"/>
          <p:cNvSpPr/>
          <p:nvPr/>
        </p:nvSpPr>
        <p:spPr>
          <a:xfrm>
            <a:off x="152400" y="152400"/>
            <a:ext cx="89916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2.</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GB"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Audit approaches</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
        <p:nvSpPr>
          <p:cNvPr id="9" name="Правоъгълник 8"/>
          <p:cNvSpPr/>
          <p:nvPr/>
        </p:nvSpPr>
        <p:spPr>
          <a:xfrm>
            <a:off x="304800" y="990600"/>
            <a:ext cx="5486400" cy="830997"/>
          </a:xfrm>
          <a:prstGeom prst="rect">
            <a:avLst/>
          </a:prstGeom>
        </p:spPr>
        <p:txBody>
          <a:bodyPr wrap="square">
            <a:spAutoFit/>
          </a:bodyPr>
          <a:lstStyle/>
          <a:p>
            <a:pPr algn="ctr"/>
            <a:r>
              <a:rPr lang="en-US" sz="2400" b="1" dirty="0">
                <a:solidFill>
                  <a:schemeClr val="bg1"/>
                </a:solidFill>
                <a:latin typeface="+mn-lt"/>
              </a:rPr>
              <a:t>Factors that affect the successful implementation of the audit:</a:t>
            </a:r>
            <a:endParaRPr lang="bg-BG" sz="2400" b="1" dirty="0">
              <a:solidFill>
                <a:schemeClr val="bg1"/>
              </a:solidFill>
              <a:latin typeface="+mn-lt"/>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2" name="Picture 6"/>
          <p:cNvPicPr>
            <a:picLocks noChangeAspect="1" noChangeArrowheads="1"/>
          </p:cNvPicPr>
          <p:nvPr/>
        </p:nvPicPr>
        <p:blipFill>
          <a:blip r:embed="rId3" cstate="print"/>
          <a:srcRect/>
          <a:stretch>
            <a:fillRect/>
          </a:stretch>
        </p:blipFill>
        <p:spPr bwMode="auto">
          <a:xfrm>
            <a:off x="7239000" y="1524000"/>
            <a:ext cx="1752600" cy="1312863"/>
          </a:xfrm>
          <a:prstGeom prst="rect">
            <a:avLst/>
          </a:prstGeom>
          <a:noFill/>
          <a:ln w="9525">
            <a:noFill/>
            <a:miter lim="800000"/>
            <a:headEnd/>
            <a:tailEnd/>
          </a:ln>
          <a:effectLst/>
        </p:spPr>
      </p:pic>
      <p:pic>
        <p:nvPicPr>
          <p:cNvPr id="70664" name="Picture 8"/>
          <p:cNvPicPr>
            <a:picLocks noChangeAspect="1" noChangeArrowheads="1"/>
          </p:cNvPicPr>
          <p:nvPr/>
        </p:nvPicPr>
        <p:blipFill>
          <a:blip r:embed="rId4" cstate="print"/>
          <a:srcRect/>
          <a:stretch>
            <a:fillRect/>
          </a:stretch>
        </p:blipFill>
        <p:spPr bwMode="auto">
          <a:xfrm>
            <a:off x="6553200" y="3200400"/>
            <a:ext cx="1828800" cy="1308100"/>
          </a:xfrm>
          <a:prstGeom prst="rect">
            <a:avLst/>
          </a:prstGeom>
          <a:noFill/>
          <a:ln w="9525">
            <a:noFill/>
            <a:miter lim="800000"/>
            <a:headEnd/>
            <a:tailEnd/>
          </a:ln>
          <a:effectLst/>
        </p:spPr>
      </p:pic>
      <p:sp>
        <p:nvSpPr>
          <p:cNvPr id="70665" name="Rectangle 9"/>
          <p:cNvSpPr>
            <a:spLocks noChangeArrowheads="1"/>
          </p:cNvSpPr>
          <p:nvPr/>
        </p:nvSpPr>
        <p:spPr bwMode="auto">
          <a:xfrm>
            <a:off x="-76200" y="685800"/>
            <a:ext cx="9372600" cy="3354765"/>
          </a:xfrm>
          <a:prstGeom prst="rect">
            <a:avLst/>
          </a:prstGeom>
          <a:noFill/>
          <a:ln w="9525">
            <a:noFill/>
            <a:miter lim="800000"/>
            <a:headEnd/>
            <a:tailEnd/>
          </a:ln>
          <a:effectLst/>
        </p:spPr>
        <p:txBody>
          <a:bodyPr wrap="square" anchor="ctr">
            <a:spAutoFit/>
          </a:bodyPr>
          <a:lstStyle/>
          <a:p>
            <a:pPr>
              <a:tabLst>
                <a:tab pos="-2114550" algn="l"/>
                <a:tab pos="-1771650" algn="l"/>
                <a:tab pos="-514350" algn="l"/>
              </a:tabLst>
            </a:pPr>
            <a:r>
              <a:rPr lang="en-US" sz="2400" b="1" dirty="0">
                <a:solidFill>
                  <a:schemeClr val="bg1"/>
                </a:solidFill>
                <a:latin typeface="+mn-lt"/>
              </a:rPr>
              <a:t>The conclusions on the existence of nonconformity are made:</a:t>
            </a:r>
          </a:p>
          <a:p>
            <a:pPr>
              <a:buFontTx/>
              <a:buChar char="•"/>
              <a:tabLst>
                <a:tab pos="-2114550" algn="l"/>
                <a:tab pos="-1771650" algn="l"/>
                <a:tab pos="-514350" algn="l"/>
              </a:tabLst>
            </a:pPr>
            <a:endParaRPr lang="en-US" sz="2400" b="1" dirty="0">
              <a:solidFill>
                <a:schemeClr val="bg1"/>
              </a:solidFill>
              <a:latin typeface="+mn-lt"/>
            </a:endParaRPr>
          </a:p>
          <a:p>
            <a:pPr>
              <a:buFontTx/>
              <a:buChar char="•"/>
              <a:tabLst>
                <a:tab pos="-2114550" algn="l"/>
                <a:tab pos="-1771650" algn="l"/>
                <a:tab pos="-514350" algn="l"/>
              </a:tabLst>
            </a:pPr>
            <a:endParaRPr lang="en-US" sz="2400" b="1" dirty="0">
              <a:solidFill>
                <a:schemeClr val="bg1"/>
              </a:solidFill>
              <a:latin typeface="+mn-lt"/>
            </a:endParaRPr>
          </a:p>
          <a:p>
            <a:pPr>
              <a:buFont typeface="Wingdings" pitchFamily="2" charset="2"/>
              <a:buChar char="v"/>
              <a:tabLst>
                <a:tab pos="-2114550" algn="l"/>
                <a:tab pos="-1771650" algn="l"/>
                <a:tab pos="-514350" algn="l"/>
              </a:tabLst>
            </a:pPr>
            <a:r>
              <a:rPr lang="bg-BG" sz="2000" b="1" dirty="0">
                <a:solidFill>
                  <a:schemeClr val="bg1"/>
                </a:solidFill>
                <a:latin typeface="+mn-lt"/>
              </a:rPr>
              <a:t> </a:t>
            </a:r>
            <a:r>
              <a:rPr lang="en-US" sz="2000" b="1" dirty="0">
                <a:solidFill>
                  <a:schemeClr val="bg1"/>
                </a:solidFill>
                <a:latin typeface="+mn-lt"/>
              </a:rPr>
              <a:t>On the basis of the impact on the management system</a:t>
            </a:r>
          </a:p>
          <a:p>
            <a:pPr>
              <a:buFont typeface="Wingdings" pitchFamily="2" charset="2"/>
              <a:buChar char="v"/>
              <a:tabLst>
                <a:tab pos="-2114550" algn="l"/>
                <a:tab pos="-1771650" algn="l"/>
                <a:tab pos="-514350" algn="l"/>
              </a:tabLst>
            </a:pPr>
            <a:endParaRPr lang="en-US" sz="2000" b="1" dirty="0">
              <a:solidFill>
                <a:schemeClr val="bg1"/>
              </a:solidFill>
              <a:latin typeface="+mn-lt"/>
            </a:endParaRPr>
          </a:p>
          <a:p>
            <a:pPr>
              <a:buFont typeface="Wingdings" pitchFamily="2" charset="2"/>
              <a:buChar char="v"/>
              <a:tabLst>
                <a:tab pos="-2114550" algn="l"/>
                <a:tab pos="-1771650" algn="l"/>
                <a:tab pos="-514350" algn="l"/>
              </a:tabLst>
            </a:pPr>
            <a:endParaRPr lang="en-US" sz="2000" b="1" dirty="0">
              <a:solidFill>
                <a:schemeClr val="bg1"/>
              </a:solidFill>
              <a:latin typeface="+mn-lt"/>
            </a:endParaRPr>
          </a:p>
          <a:p>
            <a:pPr>
              <a:buFont typeface="Wingdings" pitchFamily="2" charset="2"/>
              <a:buChar char="v"/>
              <a:tabLst>
                <a:tab pos="-2114550" algn="l"/>
                <a:tab pos="-1771650" algn="l"/>
                <a:tab pos="-514350" algn="l"/>
              </a:tabLst>
            </a:pPr>
            <a:r>
              <a:rPr lang="bg-BG" sz="2000" b="1" dirty="0">
                <a:solidFill>
                  <a:schemeClr val="bg1"/>
                </a:solidFill>
                <a:latin typeface="+mn-lt"/>
              </a:rPr>
              <a:t> </a:t>
            </a:r>
            <a:r>
              <a:rPr lang="en-US" sz="2000" b="1" dirty="0">
                <a:solidFill>
                  <a:schemeClr val="bg1"/>
                </a:solidFill>
                <a:latin typeface="+mn-lt"/>
              </a:rPr>
              <a:t>They do not consider the impact of the product</a:t>
            </a:r>
          </a:p>
          <a:p>
            <a:pPr>
              <a:buFont typeface="Wingdings" pitchFamily="2" charset="2"/>
              <a:buChar char="v"/>
              <a:tabLst>
                <a:tab pos="-2114550" algn="l"/>
                <a:tab pos="-1771650" algn="l"/>
                <a:tab pos="-514350" algn="l"/>
              </a:tabLst>
            </a:pPr>
            <a:endParaRPr lang="en-US" sz="2000" b="1" dirty="0">
              <a:solidFill>
                <a:schemeClr val="bg1"/>
              </a:solidFill>
              <a:latin typeface="+mn-lt"/>
            </a:endParaRPr>
          </a:p>
          <a:p>
            <a:pPr>
              <a:buFont typeface="Wingdings" pitchFamily="2" charset="2"/>
              <a:buChar char="v"/>
              <a:tabLst>
                <a:tab pos="-2114550" algn="l"/>
                <a:tab pos="-1771650" algn="l"/>
                <a:tab pos="-514350" algn="l"/>
              </a:tabLst>
            </a:pPr>
            <a:endParaRPr lang="en-US" sz="2000" b="1" dirty="0">
              <a:solidFill>
                <a:schemeClr val="bg1"/>
              </a:solidFill>
              <a:latin typeface="+mn-lt"/>
            </a:endParaRPr>
          </a:p>
          <a:p>
            <a:pPr>
              <a:buFont typeface="Wingdings" pitchFamily="2" charset="2"/>
              <a:buChar char="v"/>
              <a:tabLst>
                <a:tab pos="-2114550" algn="l"/>
                <a:tab pos="-1771650" algn="l"/>
                <a:tab pos="-514350" algn="l"/>
              </a:tabLst>
            </a:pPr>
            <a:r>
              <a:rPr lang="bg-BG" sz="2000" b="1" dirty="0">
                <a:solidFill>
                  <a:schemeClr val="bg1"/>
                </a:solidFill>
                <a:latin typeface="+mn-lt"/>
              </a:rPr>
              <a:t> </a:t>
            </a:r>
            <a:r>
              <a:rPr lang="en-US" sz="2000" b="1" dirty="0">
                <a:solidFill>
                  <a:schemeClr val="bg1"/>
                </a:solidFill>
                <a:latin typeface="+mn-lt"/>
              </a:rPr>
              <a:t>They do not take account the financial indicators</a:t>
            </a:r>
            <a:endParaRPr lang="bg-BG" sz="2000" dirty="0">
              <a:solidFill>
                <a:schemeClr val="bg1"/>
              </a:solidFill>
              <a:latin typeface="+mn-lt"/>
            </a:endParaRPr>
          </a:p>
        </p:txBody>
      </p:sp>
      <p:pic>
        <p:nvPicPr>
          <p:cNvPr id="70666" name="Picture 10"/>
          <p:cNvPicPr>
            <a:picLocks noChangeAspect="1" noChangeArrowheads="1"/>
          </p:cNvPicPr>
          <p:nvPr/>
        </p:nvPicPr>
        <p:blipFill>
          <a:blip r:embed="rId5" cstate="print"/>
          <a:srcRect/>
          <a:stretch>
            <a:fillRect/>
          </a:stretch>
        </p:blipFill>
        <p:spPr bwMode="auto">
          <a:xfrm>
            <a:off x="228600" y="4191000"/>
            <a:ext cx="3657600" cy="2274609"/>
          </a:xfrm>
          <a:prstGeom prst="rect">
            <a:avLst/>
          </a:prstGeom>
          <a:noFill/>
          <a:ln w="9525">
            <a:noFill/>
            <a:miter lim="800000"/>
            <a:headEnd/>
            <a:tailEnd/>
          </a:ln>
          <a:effectLst/>
        </p:spPr>
      </p:pic>
      <p:sp>
        <p:nvSpPr>
          <p:cNvPr id="7" name="Правоъгълник 6"/>
          <p:cNvSpPr/>
          <p:nvPr/>
        </p:nvSpPr>
        <p:spPr>
          <a:xfrm>
            <a:off x="0" y="0"/>
            <a:ext cx="9144000" cy="584775"/>
          </a:xfrm>
          <a:prstGeom prst="rect">
            <a:avLst/>
          </a:prstGeom>
        </p:spPr>
        <p:txBody>
          <a:bodyPr wrap="square">
            <a:spAutoFit/>
          </a:bodyPr>
          <a:lstStyle/>
          <a:p>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4.8</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bg-BG"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2</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GB" sz="3200" dirty="0">
                <a:solidFill>
                  <a:srgbClr val="FFFF00"/>
                </a:solidFill>
                <a:effectLst>
                  <a:outerShdw blurRad="38100" dist="38100" dir="2700000" algn="tl">
                    <a:srgbClr val="000000">
                      <a:alpha val="43137"/>
                    </a:srgbClr>
                  </a:outerShdw>
                </a:effectLst>
                <a:latin typeface="Arial Black" pitchFamily="34" charset="0"/>
              </a:rPr>
              <a:t>How </a:t>
            </a:r>
            <a:r>
              <a:rPr lang="en-US" sz="3200" dirty="0">
                <a:solidFill>
                  <a:srgbClr val="FFFF00"/>
                </a:solidFill>
                <a:effectLst>
                  <a:outerShdw blurRad="38100" dist="38100" dir="2700000" algn="tl">
                    <a:srgbClr val="000000">
                      <a:alpha val="43137"/>
                    </a:srgbClr>
                  </a:outerShdw>
                </a:effectLst>
                <a:latin typeface="Arial Black" pitchFamily="34" charset="0"/>
              </a:rPr>
              <a:t> nonconformit</a:t>
            </a:r>
            <a:r>
              <a:rPr lang="en-GB" sz="3200" dirty="0">
                <a:solidFill>
                  <a:srgbClr val="FFFF00"/>
                </a:solidFill>
                <a:effectLst>
                  <a:outerShdw blurRad="38100" dist="38100" dir="2700000" algn="tl">
                    <a:srgbClr val="000000">
                      <a:alpha val="43137"/>
                    </a:srgbClr>
                  </a:outerShdw>
                </a:effectLst>
                <a:latin typeface="Arial Black" pitchFamily="34" charset="0"/>
              </a:rPr>
              <a:t>ies are found?</a:t>
            </a:r>
          </a:p>
        </p:txBody>
      </p:sp>
      <p:pic>
        <p:nvPicPr>
          <p:cNvPr id="70663" name="Picture 7" descr="crying_eye"/>
          <p:cNvPicPr>
            <a:picLocks noChangeAspect="1" noChangeArrowheads="1"/>
          </p:cNvPicPr>
          <p:nvPr/>
        </p:nvPicPr>
        <p:blipFill>
          <a:blip r:embed="rId6" cstate="print"/>
          <a:srcRect/>
          <a:stretch>
            <a:fillRect/>
          </a:stretch>
        </p:blipFill>
        <p:spPr bwMode="auto">
          <a:xfrm>
            <a:off x="3733800" y="4191000"/>
            <a:ext cx="1930797" cy="2286000"/>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65" name="Picture 13"/>
          <p:cNvPicPr>
            <a:picLocks noChangeAspect="1" noChangeArrowheads="1"/>
          </p:cNvPicPr>
          <p:nvPr/>
        </p:nvPicPr>
        <p:blipFill>
          <a:blip r:embed="rId3" cstate="print"/>
          <a:srcRect/>
          <a:stretch>
            <a:fillRect/>
          </a:stretch>
        </p:blipFill>
        <p:spPr bwMode="auto">
          <a:xfrm>
            <a:off x="7696200" y="2438400"/>
            <a:ext cx="1219200" cy="1219200"/>
          </a:xfrm>
          <a:prstGeom prst="rect">
            <a:avLst/>
          </a:prstGeom>
          <a:noFill/>
          <a:ln w="9525">
            <a:noFill/>
            <a:miter lim="800000"/>
            <a:headEnd/>
            <a:tailEnd/>
          </a:ln>
          <a:effectLst/>
        </p:spPr>
      </p:pic>
      <p:pic>
        <p:nvPicPr>
          <p:cNvPr id="49167" name="Picture 15"/>
          <p:cNvPicPr>
            <a:picLocks noChangeAspect="1" noChangeArrowheads="1"/>
          </p:cNvPicPr>
          <p:nvPr/>
        </p:nvPicPr>
        <p:blipFill>
          <a:blip r:embed="rId4" cstate="print"/>
          <a:srcRect/>
          <a:stretch>
            <a:fillRect/>
          </a:stretch>
        </p:blipFill>
        <p:spPr bwMode="auto">
          <a:xfrm>
            <a:off x="6172200" y="1219200"/>
            <a:ext cx="1295400" cy="1295400"/>
          </a:xfrm>
          <a:prstGeom prst="rect">
            <a:avLst/>
          </a:prstGeom>
          <a:noFill/>
          <a:ln w="9525">
            <a:noFill/>
            <a:miter lim="800000"/>
            <a:headEnd/>
            <a:tailEnd/>
          </a:ln>
          <a:effectLst/>
        </p:spPr>
      </p:pic>
      <p:pic>
        <p:nvPicPr>
          <p:cNvPr id="49171" name="Picture 19" descr="ANd9GcSr0wSmL1qF8VgCQCnRkeTs91VaLgaOeaX3gxE3oFvYDSE82RsexL4ZleOeSQ"/>
          <p:cNvPicPr>
            <a:picLocks noChangeAspect="1" noChangeArrowheads="1"/>
          </p:cNvPicPr>
          <p:nvPr/>
        </p:nvPicPr>
        <p:blipFill>
          <a:blip r:embed="rId5" cstate="print"/>
          <a:srcRect/>
          <a:stretch>
            <a:fillRect/>
          </a:stretch>
        </p:blipFill>
        <p:spPr bwMode="auto">
          <a:xfrm>
            <a:off x="5689882" y="5257800"/>
            <a:ext cx="1933084" cy="1447800"/>
          </a:xfrm>
          <a:prstGeom prst="rect">
            <a:avLst/>
          </a:prstGeom>
          <a:noFill/>
        </p:spPr>
      </p:pic>
      <p:sp>
        <p:nvSpPr>
          <p:cNvPr id="49172" name="Rectangle 20"/>
          <p:cNvSpPr>
            <a:spLocks noChangeArrowheads="1"/>
          </p:cNvSpPr>
          <p:nvPr/>
        </p:nvSpPr>
        <p:spPr bwMode="auto">
          <a:xfrm>
            <a:off x="0" y="1315997"/>
            <a:ext cx="6248400" cy="4093428"/>
          </a:xfrm>
          <a:prstGeom prst="rect">
            <a:avLst/>
          </a:prstGeom>
          <a:noFill/>
          <a:ln w="9525">
            <a:noFill/>
            <a:miter lim="800000"/>
            <a:headEnd/>
            <a:tailEnd/>
          </a:ln>
          <a:effectLst/>
        </p:spPr>
        <p:txBody>
          <a:bodyPr anchor="ctr">
            <a:spAutoFit/>
          </a:bodyPr>
          <a:lstStyle/>
          <a:p>
            <a:pPr>
              <a:tabLst>
                <a:tab pos="-2114550" algn="l"/>
                <a:tab pos="-1771650" algn="l"/>
                <a:tab pos="-514350" algn="l"/>
              </a:tabLst>
            </a:pPr>
            <a:endParaRPr lang="bg-BG" sz="2000" b="1" dirty="0">
              <a:solidFill>
                <a:schemeClr val="bg1"/>
              </a:solidFill>
              <a:latin typeface="+mn-lt"/>
            </a:endParaRPr>
          </a:p>
          <a:p>
            <a:pPr>
              <a:buFont typeface="Wingdings" pitchFamily="2" charset="2"/>
              <a:buChar char="v"/>
              <a:tabLst>
                <a:tab pos="-2114550" algn="l"/>
                <a:tab pos="-1771650" algn="l"/>
                <a:tab pos="-514350" algn="l"/>
              </a:tabLst>
            </a:pPr>
            <a:r>
              <a:rPr lang="en-US" sz="2000" b="1" dirty="0">
                <a:solidFill>
                  <a:schemeClr val="bg1"/>
                </a:solidFill>
                <a:latin typeface="+mn-lt"/>
              </a:rPr>
              <a:t>Factual proof of</a:t>
            </a:r>
            <a:r>
              <a:rPr lang="bg-BG" sz="2000" b="1" dirty="0">
                <a:solidFill>
                  <a:schemeClr val="bg1"/>
                </a:solidFill>
                <a:latin typeface="+mn-lt"/>
              </a:rPr>
              <a:t>  </a:t>
            </a:r>
            <a:r>
              <a:rPr lang="en-US" sz="2000" b="1" dirty="0">
                <a:solidFill>
                  <a:schemeClr val="bg1"/>
                </a:solidFill>
                <a:latin typeface="+mn-lt"/>
              </a:rPr>
              <a:t>differences between Manual</a:t>
            </a:r>
          </a:p>
          <a:p>
            <a:pPr>
              <a:tabLst>
                <a:tab pos="-2114550" algn="l"/>
                <a:tab pos="-1771650" algn="l"/>
                <a:tab pos="-514350" algn="l"/>
              </a:tabLst>
            </a:pPr>
            <a:r>
              <a:rPr lang="en-US" sz="2000" b="1" dirty="0">
                <a:solidFill>
                  <a:schemeClr val="bg1"/>
                </a:solidFill>
                <a:latin typeface="+mn-lt"/>
              </a:rPr>
              <a:t> </a:t>
            </a:r>
            <a:r>
              <a:rPr lang="bg-BG" sz="2000" b="1" dirty="0">
                <a:solidFill>
                  <a:schemeClr val="bg1"/>
                </a:solidFill>
                <a:latin typeface="+mn-lt"/>
              </a:rPr>
              <a:t>  </a:t>
            </a:r>
            <a:r>
              <a:rPr lang="en-US" sz="2000" b="1" dirty="0">
                <a:solidFill>
                  <a:schemeClr val="bg1"/>
                </a:solidFill>
                <a:latin typeface="+mn-lt"/>
              </a:rPr>
              <a:t>the management system and procedures;</a:t>
            </a:r>
          </a:p>
          <a:p>
            <a:pPr>
              <a:buFont typeface="Wingdings" pitchFamily="2" charset="2"/>
              <a:buChar char="v"/>
              <a:tabLst>
                <a:tab pos="-2114550" algn="l"/>
                <a:tab pos="-1771650" algn="l"/>
                <a:tab pos="-514350" algn="l"/>
              </a:tabLst>
            </a:pPr>
            <a:endParaRPr lang="en-US" sz="2000" b="1" dirty="0">
              <a:solidFill>
                <a:schemeClr val="bg1"/>
              </a:solidFill>
              <a:latin typeface="+mn-lt"/>
            </a:endParaRPr>
          </a:p>
          <a:p>
            <a:pPr>
              <a:buFont typeface="Wingdings" pitchFamily="2" charset="2"/>
              <a:buChar char="v"/>
              <a:tabLst>
                <a:tab pos="-2114550" algn="l"/>
                <a:tab pos="-1771650" algn="l"/>
                <a:tab pos="-514350" algn="l"/>
              </a:tabLst>
            </a:pPr>
            <a:r>
              <a:rPr lang="en-US" sz="2000" b="1" dirty="0">
                <a:solidFill>
                  <a:schemeClr val="bg1"/>
                </a:solidFill>
                <a:latin typeface="+mn-lt"/>
              </a:rPr>
              <a:t>Factual proof of differences between the </a:t>
            </a:r>
          </a:p>
          <a:p>
            <a:pPr>
              <a:tabLst>
                <a:tab pos="-2114550" algn="l"/>
                <a:tab pos="-1771650" algn="l"/>
                <a:tab pos="-514350" algn="l"/>
              </a:tabLst>
            </a:pPr>
            <a:r>
              <a:rPr lang="en-US" sz="2000" b="1" dirty="0">
                <a:solidFill>
                  <a:schemeClr val="bg1"/>
                </a:solidFill>
                <a:latin typeface="+mn-lt"/>
              </a:rPr>
              <a:t>   procedures and their daily application;</a:t>
            </a:r>
          </a:p>
          <a:p>
            <a:pPr>
              <a:buFont typeface="Wingdings" pitchFamily="2" charset="2"/>
              <a:buChar char="v"/>
              <a:tabLst>
                <a:tab pos="-2114550" algn="l"/>
                <a:tab pos="-1771650" algn="l"/>
                <a:tab pos="-514350" algn="l"/>
              </a:tabLst>
            </a:pPr>
            <a:endParaRPr lang="en-US" sz="2000" b="1" dirty="0">
              <a:solidFill>
                <a:schemeClr val="bg1"/>
              </a:solidFill>
              <a:latin typeface="+mn-lt"/>
            </a:endParaRPr>
          </a:p>
          <a:p>
            <a:pPr>
              <a:buFont typeface="Wingdings" pitchFamily="2" charset="2"/>
              <a:buChar char="v"/>
              <a:tabLst>
                <a:tab pos="-2114550" algn="l"/>
                <a:tab pos="-1771650" algn="l"/>
                <a:tab pos="-514350" algn="l"/>
              </a:tabLst>
            </a:pPr>
            <a:r>
              <a:rPr lang="en-US" sz="2000" b="1" dirty="0">
                <a:solidFill>
                  <a:schemeClr val="bg1"/>
                </a:solidFill>
                <a:latin typeface="+mn-lt"/>
              </a:rPr>
              <a:t> Lack of evidence confirming the</a:t>
            </a:r>
          </a:p>
          <a:p>
            <a:pPr>
              <a:tabLst>
                <a:tab pos="-2114550" algn="l"/>
                <a:tab pos="-1771650" algn="l"/>
                <a:tab pos="-514350" algn="l"/>
              </a:tabLst>
            </a:pPr>
            <a:r>
              <a:rPr lang="en-US" sz="2000" b="1" dirty="0">
                <a:solidFill>
                  <a:schemeClr val="bg1"/>
                </a:solidFill>
                <a:latin typeface="+mn-lt"/>
              </a:rPr>
              <a:t>    implementation of certain sections and      </a:t>
            </a:r>
          </a:p>
          <a:p>
            <a:pPr>
              <a:tabLst>
                <a:tab pos="-2114550" algn="l"/>
                <a:tab pos="-1771650" algn="l"/>
                <a:tab pos="-514350" algn="l"/>
              </a:tabLst>
            </a:pPr>
            <a:r>
              <a:rPr lang="en-US" sz="2000" b="1" dirty="0">
                <a:solidFill>
                  <a:schemeClr val="bg1"/>
                </a:solidFill>
                <a:latin typeface="+mn-lt"/>
              </a:rPr>
              <a:t>    requirements of the standard;</a:t>
            </a:r>
          </a:p>
          <a:p>
            <a:pPr>
              <a:tabLst>
                <a:tab pos="-2114550" algn="l"/>
                <a:tab pos="-1771650" algn="l"/>
                <a:tab pos="-514350" algn="l"/>
              </a:tabLst>
            </a:pPr>
            <a:r>
              <a:rPr lang="en-US" sz="2000" b="1" dirty="0">
                <a:solidFill>
                  <a:schemeClr val="bg1"/>
                </a:solidFill>
                <a:latin typeface="+mn-lt"/>
              </a:rPr>
              <a:t> </a:t>
            </a:r>
          </a:p>
          <a:p>
            <a:pPr>
              <a:buFont typeface="Wingdings" pitchFamily="2" charset="2"/>
              <a:buChar char="v"/>
              <a:tabLst>
                <a:tab pos="-2114550" algn="l"/>
                <a:tab pos="-1771650" algn="l"/>
                <a:tab pos="-514350" algn="l"/>
              </a:tabLst>
            </a:pPr>
            <a:r>
              <a:rPr lang="en-US" sz="2000" b="1" dirty="0">
                <a:solidFill>
                  <a:schemeClr val="bg1"/>
                </a:solidFill>
                <a:latin typeface="+mn-lt"/>
              </a:rPr>
              <a:t> Lack of evidence confirming the continued </a:t>
            </a:r>
          </a:p>
          <a:p>
            <a:pPr>
              <a:tabLst>
                <a:tab pos="-2114550" algn="l"/>
                <a:tab pos="-1771650" algn="l"/>
                <a:tab pos="-514350" algn="l"/>
              </a:tabLst>
            </a:pPr>
            <a:r>
              <a:rPr lang="en-US" sz="2000" b="1" dirty="0">
                <a:solidFill>
                  <a:schemeClr val="bg1"/>
                </a:solidFill>
                <a:latin typeface="+mn-lt"/>
              </a:rPr>
              <a:t>    implementation of all parts of the system;</a:t>
            </a:r>
          </a:p>
        </p:txBody>
      </p:sp>
      <p:pic>
        <p:nvPicPr>
          <p:cNvPr id="49174" name="Picture 22" descr="360899572"/>
          <p:cNvPicPr>
            <a:picLocks noChangeAspect="1" noChangeArrowheads="1" noCrop="1"/>
          </p:cNvPicPr>
          <p:nvPr/>
        </p:nvPicPr>
        <p:blipFill>
          <a:blip r:embed="rId6" cstate="print"/>
          <a:srcRect/>
          <a:stretch>
            <a:fillRect/>
          </a:stretch>
        </p:blipFill>
        <p:spPr bwMode="auto">
          <a:xfrm>
            <a:off x="5791200" y="3048000"/>
            <a:ext cx="1545758" cy="1905000"/>
          </a:xfrm>
          <a:prstGeom prst="rect">
            <a:avLst/>
          </a:prstGeom>
          <a:noFill/>
        </p:spPr>
      </p:pic>
      <p:sp>
        <p:nvSpPr>
          <p:cNvPr id="8" name="Правоъгълник 7"/>
          <p:cNvSpPr/>
          <p:nvPr/>
        </p:nvSpPr>
        <p:spPr>
          <a:xfrm>
            <a:off x="0" y="0"/>
            <a:ext cx="9144000" cy="1077218"/>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4.8</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bg-BG"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3</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dirty="0">
                <a:solidFill>
                  <a:srgbClr val="FFFF00"/>
                </a:solidFill>
                <a:effectLst>
                  <a:outerShdw blurRad="38100" dist="38100" dir="2700000" algn="tl">
                    <a:srgbClr val="000000">
                      <a:alpha val="43137"/>
                    </a:srgbClr>
                  </a:outerShdw>
                </a:effectLst>
                <a:latin typeface="Arial Black" pitchFamily="34" charset="0"/>
              </a:rPr>
              <a:t>Substantial</a:t>
            </a:r>
            <a:r>
              <a:rPr lang="bg-BG" sz="3200" dirty="0">
                <a:solidFill>
                  <a:srgbClr val="FFFF00"/>
                </a:solidFill>
                <a:effectLst>
                  <a:outerShdw blurRad="38100" dist="38100" dir="2700000" algn="tl">
                    <a:srgbClr val="000000">
                      <a:alpha val="43137"/>
                    </a:srgbClr>
                  </a:outerShdw>
                </a:effectLst>
                <a:latin typeface="Arial Black" pitchFamily="34" charset="0"/>
              </a:rPr>
              <a:t> </a:t>
            </a:r>
            <a:r>
              <a:rPr lang="en-US" sz="3200" dirty="0">
                <a:solidFill>
                  <a:srgbClr val="FFFF00"/>
                </a:solidFill>
                <a:effectLst>
                  <a:outerShdw blurRad="38100" dist="38100" dir="2700000" algn="tl">
                    <a:srgbClr val="000000">
                      <a:alpha val="43137"/>
                    </a:srgbClr>
                  </a:outerShdw>
                </a:effectLst>
                <a:latin typeface="Arial Black" pitchFamily="34" charset="0"/>
              </a:rPr>
              <a:t>(major) and non essential (minor) nonconformities </a:t>
            </a:r>
            <a:endParaRPr lang="bg-BG" sz="3200" dirty="0">
              <a:solidFill>
                <a:srgbClr val="FFFF00"/>
              </a:solidFill>
              <a:effectLst>
                <a:outerShdw blurRad="38100" dist="38100" dir="2700000" algn="tl">
                  <a:srgbClr val="000000">
                    <a:alpha val="43137"/>
                  </a:srgbClr>
                </a:outerShdw>
              </a:effectLst>
              <a:latin typeface="Arial Black"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4" name="Picture 10" descr="1958_26_The+Ascension+of+Christ,+1958"/>
          <p:cNvPicPr>
            <a:picLocks noChangeAspect="1" noChangeArrowheads="1"/>
          </p:cNvPicPr>
          <p:nvPr/>
        </p:nvPicPr>
        <p:blipFill>
          <a:blip r:embed="rId3" cstate="print"/>
          <a:srcRect/>
          <a:stretch>
            <a:fillRect/>
          </a:stretch>
        </p:blipFill>
        <p:spPr bwMode="auto">
          <a:xfrm>
            <a:off x="6019800" y="1447800"/>
            <a:ext cx="3021770" cy="2819400"/>
          </a:xfrm>
          <a:prstGeom prst="rect">
            <a:avLst/>
          </a:prstGeom>
          <a:noFill/>
        </p:spPr>
      </p:pic>
      <p:sp>
        <p:nvSpPr>
          <p:cNvPr id="72720" name="Rectangle 16"/>
          <p:cNvSpPr>
            <a:spLocks noChangeArrowheads="1"/>
          </p:cNvSpPr>
          <p:nvPr/>
        </p:nvSpPr>
        <p:spPr bwMode="auto">
          <a:xfrm>
            <a:off x="152400" y="1403866"/>
            <a:ext cx="6324600" cy="2677656"/>
          </a:xfrm>
          <a:prstGeom prst="rect">
            <a:avLst/>
          </a:prstGeom>
          <a:noFill/>
          <a:ln w="9525">
            <a:noFill/>
            <a:miter lim="800000"/>
            <a:headEnd/>
            <a:tailEnd/>
          </a:ln>
          <a:effectLst/>
        </p:spPr>
        <p:txBody>
          <a:bodyPr wrap="square" anchor="ctr">
            <a:spAutoFit/>
          </a:bodyPr>
          <a:lstStyle/>
          <a:p>
            <a:pPr>
              <a:tabLst>
                <a:tab pos="-2114550" algn="l"/>
                <a:tab pos="-1771650" algn="l"/>
                <a:tab pos="-514350" algn="l"/>
              </a:tabLst>
            </a:pPr>
            <a:r>
              <a:rPr lang="en-US" sz="2400" b="1" dirty="0">
                <a:solidFill>
                  <a:srgbClr val="FF3300"/>
                </a:solidFill>
                <a:effectLst>
                  <a:outerShdw blurRad="38100" dist="38100" dir="2700000" algn="tl">
                    <a:srgbClr val="000000">
                      <a:alpha val="43137"/>
                    </a:srgbClr>
                  </a:outerShdw>
                </a:effectLst>
                <a:latin typeface="+mn-lt"/>
              </a:rPr>
              <a:t>Substantial</a:t>
            </a:r>
            <a:r>
              <a:rPr lang="bg-BG" sz="2400" b="1" dirty="0">
                <a:solidFill>
                  <a:srgbClr val="FF3300"/>
                </a:solidFill>
                <a:effectLst>
                  <a:outerShdw blurRad="38100" dist="38100" dir="2700000" algn="tl">
                    <a:srgbClr val="000000">
                      <a:alpha val="43137"/>
                    </a:srgbClr>
                  </a:outerShdw>
                </a:effectLst>
                <a:latin typeface="+mn-lt"/>
              </a:rPr>
              <a:t> </a:t>
            </a:r>
            <a:r>
              <a:rPr lang="en-US" sz="2400" b="1" dirty="0">
                <a:solidFill>
                  <a:srgbClr val="FF3300"/>
                </a:solidFill>
                <a:effectLst>
                  <a:outerShdw blurRad="38100" dist="38100" dir="2700000" algn="tl">
                    <a:srgbClr val="000000">
                      <a:alpha val="43137"/>
                    </a:srgbClr>
                  </a:outerShdw>
                </a:effectLst>
                <a:latin typeface="+mn-lt"/>
              </a:rPr>
              <a:t>(major) nonconformity</a:t>
            </a:r>
          </a:p>
          <a:p>
            <a:pPr>
              <a:tabLst>
                <a:tab pos="-2114550" algn="l"/>
                <a:tab pos="-1771650" algn="l"/>
                <a:tab pos="-514350" algn="l"/>
              </a:tabLst>
            </a:pPr>
            <a:endParaRPr lang="bg-BG" sz="2400" b="1" dirty="0">
              <a:solidFill>
                <a:srgbClr val="FFC000"/>
              </a:solidFill>
              <a:effectLst>
                <a:outerShdw blurRad="38100" dist="38100" dir="2700000" algn="tl">
                  <a:srgbClr val="000000">
                    <a:alpha val="43137"/>
                  </a:srgbClr>
                </a:outerShdw>
              </a:effectLst>
              <a:latin typeface="+mn-lt"/>
            </a:endParaRPr>
          </a:p>
          <a:p>
            <a:pPr>
              <a:buFont typeface="Wingdings" pitchFamily="2" charset="2"/>
              <a:buChar char="v"/>
              <a:tabLst>
                <a:tab pos="-2114550" algn="l"/>
                <a:tab pos="-1771650" algn="l"/>
                <a:tab pos="-514350" algn="l"/>
              </a:tabLst>
            </a:pPr>
            <a:r>
              <a:rPr lang="en-US" sz="2000" b="1" dirty="0">
                <a:solidFill>
                  <a:schemeClr val="bg1"/>
                </a:solidFill>
                <a:latin typeface="+mn-lt"/>
              </a:rPr>
              <a:t>Failure of any of requirement of the standard</a:t>
            </a:r>
          </a:p>
          <a:p>
            <a:pPr>
              <a:tabLst>
                <a:tab pos="-2114550" algn="l"/>
                <a:tab pos="-1771650" algn="l"/>
                <a:tab pos="-514350" algn="l"/>
              </a:tabLst>
            </a:pPr>
            <a:r>
              <a:rPr lang="en-US" sz="2000" b="1" dirty="0">
                <a:solidFill>
                  <a:schemeClr val="bg1"/>
                </a:solidFill>
                <a:latin typeface="+mn-lt"/>
              </a:rPr>
              <a:t>    or any of the element of the audit criteria.</a:t>
            </a:r>
          </a:p>
          <a:p>
            <a:pPr>
              <a:tabLst>
                <a:tab pos="-2114550" algn="l"/>
                <a:tab pos="-1771650" algn="l"/>
                <a:tab pos="-514350" algn="l"/>
              </a:tabLst>
            </a:pPr>
            <a:endParaRPr lang="en-US" sz="2000" b="1" dirty="0">
              <a:solidFill>
                <a:schemeClr val="bg1"/>
              </a:solidFill>
              <a:latin typeface="+mn-lt"/>
            </a:endParaRPr>
          </a:p>
          <a:p>
            <a:pPr>
              <a:tabLst>
                <a:tab pos="-2114550" algn="l"/>
                <a:tab pos="-1771650" algn="l"/>
                <a:tab pos="-514350" algn="l"/>
              </a:tabLst>
            </a:pPr>
            <a:endParaRPr lang="en-US" sz="2000" b="1" dirty="0">
              <a:solidFill>
                <a:schemeClr val="bg1"/>
              </a:solidFill>
              <a:latin typeface="+mn-lt"/>
            </a:endParaRPr>
          </a:p>
          <a:p>
            <a:pPr>
              <a:tabLst>
                <a:tab pos="-2114550" algn="l"/>
                <a:tab pos="-1771650" algn="l"/>
                <a:tab pos="-514350" algn="l"/>
              </a:tabLst>
            </a:pPr>
            <a:endParaRPr lang="en-US" sz="2000" b="1" dirty="0">
              <a:solidFill>
                <a:schemeClr val="bg1"/>
              </a:solidFill>
              <a:latin typeface="+mn-lt"/>
            </a:endParaRPr>
          </a:p>
          <a:p>
            <a:pPr>
              <a:buFont typeface="Wingdings" pitchFamily="2" charset="2"/>
              <a:buChar char="v"/>
              <a:tabLst>
                <a:tab pos="-2114550" algn="l"/>
                <a:tab pos="-1771650" algn="l"/>
                <a:tab pos="-514350" algn="l"/>
              </a:tabLst>
            </a:pPr>
            <a:r>
              <a:rPr lang="en-GB" sz="2000" b="1" dirty="0">
                <a:solidFill>
                  <a:schemeClr val="bg1"/>
                </a:solidFill>
                <a:latin typeface="+mn-lt"/>
              </a:rPr>
              <a:t>   Systematic failure to requirements.</a:t>
            </a:r>
            <a:endParaRPr lang="bg-BG" sz="2000" b="1" dirty="0">
              <a:solidFill>
                <a:schemeClr val="bg1"/>
              </a:solidFill>
              <a:latin typeface="+mn-lt"/>
            </a:endParaRPr>
          </a:p>
        </p:txBody>
      </p:sp>
      <p:pic>
        <p:nvPicPr>
          <p:cNvPr id="72721" name="Picture 17"/>
          <p:cNvPicPr>
            <a:picLocks noChangeAspect="1" noChangeArrowheads="1"/>
          </p:cNvPicPr>
          <p:nvPr/>
        </p:nvPicPr>
        <p:blipFill>
          <a:blip r:embed="rId4" cstate="print"/>
          <a:srcRect/>
          <a:stretch>
            <a:fillRect/>
          </a:stretch>
        </p:blipFill>
        <p:spPr bwMode="auto">
          <a:xfrm>
            <a:off x="2819400" y="4648200"/>
            <a:ext cx="1752600" cy="1815643"/>
          </a:xfrm>
          <a:prstGeom prst="rect">
            <a:avLst/>
          </a:prstGeom>
          <a:noFill/>
          <a:ln w="9525">
            <a:noFill/>
            <a:miter lim="800000"/>
            <a:headEnd/>
            <a:tailEnd/>
          </a:ln>
          <a:effectLst/>
        </p:spPr>
      </p:pic>
      <p:sp>
        <p:nvSpPr>
          <p:cNvPr id="5" name="Правоъгълник 4"/>
          <p:cNvSpPr/>
          <p:nvPr/>
        </p:nvSpPr>
        <p:spPr>
          <a:xfrm>
            <a:off x="0" y="0"/>
            <a:ext cx="9144000" cy="1077218"/>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4.8</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bg-BG"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3</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dirty="0">
                <a:solidFill>
                  <a:srgbClr val="FFFF00"/>
                </a:solidFill>
                <a:effectLst>
                  <a:outerShdw blurRad="38100" dist="38100" dir="2700000" algn="tl">
                    <a:srgbClr val="000000">
                      <a:alpha val="43137"/>
                    </a:srgbClr>
                  </a:outerShdw>
                </a:effectLst>
                <a:latin typeface="Arial Black" pitchFamily="34" charset="0"/>
              </a:rPr>
              <a:t>Substantial</a:t>
            </a:r>
            <a:r>
              <a:rPr lang="bg-BG" sz="3200" dirty="0">
                <a:solidFill>
                  <a:srgbClr val="FFFF00"/>
                </a:solidFill>
                <a:effectLst>
                  <a:outerShdw blurRad="38100" dist="38100" dir="2700000" algn="tl">
                    <a:srgbClr val="000000">
                      <a:alpha val="43137"/>
                    </a:srgbClr>
                  </a:outerShdw>
                </a:effectLst>
                <a:latin typeface="Arial Black" pitchFamily="34" charset="0"/>
              </a:rPr>
              <a:t> </a:t>
            </a:r>
            <a:r>
              <a:rPr lang="en-US" sz="3200" dirty="0">
                <a:solidFill>
                  <a:srgbClr val="FFFF00"/>
                </a:solidFill>
                <a:effectLst>
                  <a:outerShdw blurRad="38100" dist="38100" dir="2700000" algn="tl">
                    <a:srgbClr val="000000">
                      <a:alpha val="43137"/>
                    </a:srgbClr>
                  </a:outerShdw>
                </a:effectLst>
                <a:latin typeface="Arial Black" pitchFamily="34" charset="0"/>
              </a:rPr>
              <a:t>(major) and non essential (minor) nonconformities </a:t>
            </a:r>
            <a:endParaRPr lang="bg-BG" sz="3200" dirty="0">
              <a:solidFill>
                <a:srgbClr val="FFFF00"/>
              </a:solidFill>
              <a:effectLst>
                <a:outerShdw blurRad="38100" dist="38100" dir="2700000" algn="tl">
                  <a:srgbClr val="000000">
                    <a:alpha val="43137"/>
                  </a:srgbClr>
                </a:outerShdw>
              </a:effectLst>
              <a:latin typeface="Arial Black"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64" name="Rectangle 12"/>
          <p:cNvSpPr>
            <a:spLocks noChangeArrowheads="1"/>
          </p:cNvSpPr>
          <p:nvPr/>
        </p:nvSpPr>
        <p:spPr bwMode="auto">
          <a:xfrm>
            <a:off x="152400" y="1905000"/>
            <a:ext cx="8763000" cy="1754326"/>
          </a:xfrm>
          <a:prstGeom prst="rect">
            <a:avLst/>
          </a:prstGeom>
          <a:noFill/>
          <a:ln w="9525">
            <a:noFill/>
            <a:miter lim="800000"/>
            <a:headEnd/>
            <a:tailEnd/>
          </a:ln>
          <a:effectLst/>
        </p:spPr>
        <p:txBody>
          <a:bodyPr wrap="square" anchor="ctr">
            <a:spAutoFit/>
          </a:bodyPr>
          <a:lstStyle/>
          <a:p>
            <a:pPr>
              <a:tabLst>
                <a:tab pos="-2114550" algn="l"/>
                <a:tab pos="-1771650" algn="l"/>
                <a:tab pos="-514350" algn="l"/>
              </a:tabLst>
            </a:pPr>
            <a:endParaRPr lang="bg-BG" sz="2800" b="1" dirty="0">
              <a:solidFill>
                <a:schemeClr val="bg1"/>
              </a:solidFill>
              <a:latin typeface="+mn-lt"/>
            </a:endParaRPr>
          </a:p>
          <a:p>
            <a:pPr>
              <a:buFont typeface="Wingdings" pitchFamily="2" charset="2"/>
              <a:buChar char="v"/>
              <a:tabLst>
                <a:tab pos="-2114550" algn="l"/>
                <a:tab pos="-1771650" algn="l"/>
                <a:tab pos="-514350" algn="l"/>
              </a:tabLst>
            </a:pPr>
            <a:r>
              <a:rPr lang="en-US" sz="2000" b="1" dirty="0">
                <a:solidFill>
                  <a:schemeClr val="bg1"/>
                </a:solidFill>
                <a:latin typeface="+mn-lt"/>
              </a:rPr>
              <a:t> Single failure to requirement</a:t>
            </a:r>
          </a:p>
          <a:p>
            <a:pPr>
              <a:buFont typeface="Wingdings" pitchFamily="2" charset="2"/>
              <a:buChar char="v"/>
              <a:tabLst>
                <a:tab pos="-2114550" algn="l"/>
                <a:tab pos="-1771650" algn="l"/>
                <a:tab pos="-514350" algn="l"/>
              </a:tabLst>
            </a:pPr>
            <a:endParaRPr lang="en-US" sz="2000" b="1" dirty="0">
              <a:solidFill>
                <a:schemeClr val="bg1"/>
              </a:solidFill>
              <a:latin typeface="+mn-lt"/>
            </a:endParaRPr>
          </a:p>
          <a:p>
            <a:pPr>
              <a:buFont typeface="Wingdings" pitchFamily="2" charset="2"/>
              <a:buChar char="v"/>
              <a:tabLst>
                <a:tab pos="-2114550" algn="l"/>
                <a:tab pos="-1771650" algn="l"/>
                <a:tab pos="-514350" algn="l"/>
              </a:tabLst>
            </a:pPr>
            <a:r>
              <a:rPr lang="en-US" sz="2000" b="1" dirty="0">
                <a:solidFill>
                  <a:schemeClr val="bg1"/>
                </a:solidFill>
                <a:latin typeface="+mn-lt"/>
              </a:rPr>
              <a:t> Non essential (minor)  nonconformity  could has adverse </a:t>
            </a:r>
          </a:p>
          <a:p>
            <a:pPr>
              <a:tabLst>
                <a:tab pos="-2114550" algn="l"/>
                <a:tab pos="-1771650" algn="l"/>
                <a:tab pos="-514350" algn="l"/>
              </a:tabLst>
            </a:pPr>
            <a:r>
              <a:rPr lang="en-US" sz="2000" b="1" dirty="0">
                <a:solidFill>
                  <a:schemeClr val="bg1"/>
                </a:solidFill>
                <a:latin typeface="+mn-lt"/>
              </a:rPr>
              <a:t>    consequence on the product or the financial indicators!</a:t>
            </a:r>
            <a:endParaRPr lang="bg-BG" sz="2000" b="1" dirty="0">
              <a:solidFill>
                <a:schemeClr val="bg1"/>
              </a:solidFill>
              <a:latin typeface="+mn-lt"/>
            </a:endParaRPr>
          </a:p>
        </p:txBody>
      </p:sp>
      <p:pic>
        <p:nvPicPr>
          <p:cNvPr id="74765" name="Picture 13" descr="womanlightbulb"/>
          <p:cNvPicPr>
            <a:picLocks noChangeAspect="1" noChangeArrowheads="1"/>
          </p:cNvPicPr>
          <p:nvPr/>
        </p:nvPicPr>
        <p:blipFill>
          <a:blip r:embed="rId3" cstate="print"/>
          <a:srcRect/>
          <a:stretch>
            <a:fillRect/>
          </a:stretch>
        </p:blipFill>
        <p:spPr bwMode="auto">
          <a:xfrm>
            <a:off x="2286000" y="3886200"/>
            <a:ext cx="3886200" cy="2876550"/>
          </a:xfrm>
          <a:prstGeom prst="rect">
            <a:avLst/>
          </a:prstGeom>
          <a:noFill/>
        </p:spPr>
      </p:pic>
      <p:pic>
        <p:nvPicPr>
          <p:cNvPr id="74766" name="Picture 14"/>
          <p:cNvPicPr>
            <a:picLocks noChangeAspect="1" noChangeArrowheads="1"/>
          </p:cNvPicPr>
          <p:nvPr/>
        </p:nvPicPr>
        <p:blipFill>
          <a:blip r:embed="rId4" cstate="print"/>
          <a:srcRect/>
          <a:stretch>
            <a:fillRect/>
          </a:stretch>
        </p:blipFill>
        <p:spPr bwMode="auto">
          <a:xfrm>
            <a:off x="7086600" y="1219200"/>
            <a:ext cx="1810576" cy="1382340"/>
          </a:xfrm>
          <a:prstGeom prst="rect">
            <a:avLst/>
          </a:prstGeom>
          <a:noFill/>
          <a:ln w="9525">
            <a:noFill/>
            <a:miter lim="800000"/>
            <a:headEnd/>
            <a:tailEnd/>
          </a:ln>
          <a:effectLst/>
        </p:spPr>
      </p:pic>
      <p:sp>
        <p:nvSpPr>
          <p:cNvPr id="5" name="Правоъгълник 4"/>
          <p:cNvSpPr/>
          <p:nvPr/>
        </p:nvSpPr>
        <p:spPr>
          <a:xfrm>
            <a:off x="0" y="0"/>
            <a:ext cx="9144000" cy="1077218"/>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4.8</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bg-BG"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3</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dirty="0">
                <a:solidFill>
                  <a:srgbClr val="FFFF00"/>
                </a:solidFill>
                <a:effectLst>
                  <a:outerShdw blurRad="38100" dist="38100" dir="2700000" algn="tl">
                    <a:srgbClr val="000000">
                      <a:alpha val="43137"/>
                    </a:srgbClr>
                  </a:outerShdw>
                </a:effectLst>
                <a:latin typeface="Arial Black" pitchFamily="34" charset="0"/>
              </a:rPr>
              <a:t>Substantial</a:t>
            </a:r>
            <a:r>
              <a:rPr lang="bg-BG" sz="3200" dirty="0">
                <a:solidFill>
                  <a:srgbClr val="FFFF00"/>
                </a:solidFill>
                <a:effectLst>
                  <a:outerShdw blurRad="38100" dist="38100" dir="2700000" algn="tl">
                    <a:srgbClr val="000000">
                      <a:alpha val="43137"/>
                    </a:srgbClr>
                  </a:outerShdw>
                </a:effectLst>
                <a:latin typeface="Arial Black" pitchFamily="34" charset="0"/>
              </a:rPr>
              <a:t> </a:t>
            </a:r>
            <a:r>
              <a:rPr lang="en-US" sz="3200" dirty="0">
                <a:solidFill>
                  <a:srgbClr val="FFFF00"/>
                </a:solidFill>
                <a:effectLst>
                  <a:outerShdw blurRad="38100" dist="38100" dir="2700000" algn="tl">
                    <a:srgbClr val="000000">
                      <a:alpha val="43137"/>
                    </a:srgbClr>
                  </a:outerShdw>
                </a:effectLst>
                <a:latin typeface="Arial Black" pitchFamily="34" charset="0"/>
              </a:rPr>
              <a:t>(major) and non essential (minor) nonconformities </a:t>
            </a:r>
            <a:endParaRPr lang="bg-BG" sz="3200" dirty="0">
              <a:solidFill>
                <a:srgbClr val="FFFF00"/>
              </a:solidFill>
              <a:effectLst>
                <a:outerShdw blurRad="38100" dist="38100" dir="2700000" algn="tl">
                  <a:srgbClr val="000000">
                    <a:alpha val="43137"/>
                  </a:srgbClr>
                </a:outerShdw>
              </a:effectLst>
              <a:latin typeface="Arial Black" pitchFamily="34" charset="0"/>
            </a:endParaRPr>
          </a:p>
        </p:txBody>
      </p:sp>
      <p:sp>
        <p:nvSpPr>
          <p:cNvPr id="6" name="Правоъгълник 5"/>
          <p:cNvSpPr/>
          <p:nvPr/>
        </p:nvSpPr>
        <p:spPr>
          <a:xfrm>
            <a:off x="381000" y="1371600"/>
            <a:ext cx="5894562" cy="461665"/>
          </a:xfrm>
          <a:prstGeom prst="rect">
            <a:avLst/>
          </a:prstGeom>
        </p:spPr>
        <p:txBody>
          <a:bodyPr wrap="none">
            <a:spAutoFit/>
          </a:bodyPr>
          <a:lstStyle/>
          <a:p>
            <a:pPr>
              <a:tabLst>
                <a:tab pos="-2114550" algn="l"/>
                <a:tab pos="-1771650" algn="l"/>
                <a:tab pos="-514350" algn="l"/>
              </a:tabLst>
            </a:pPr>
            <a:r>
              <a:rPr lang="en-US" sz="2400" b="1" dirty="0">
                <a:solidFill>
                  <a:srgbClr val="FF3300"/>
                </a:solidFill>
                <a:effectLst>
                  <a:outerShdw blurRad="38100" dist="38100" dir="2700000" algn="tl">
                    <a:srgbClr val="000000">
                      <a:alpha val="43137"/>
                    </a:srgbClr>
                  </a:outerShdw>
                </a:effectLst>
                <a:latin typeface="+mn-lt"/>
              </a:rPr>
              <a:t>Non essential (minor) nonconformities </a:t>
            </a:r>
            <a:endParaRPr lang="bg-BG" sz="2400" b="1" dirty="0">
              <a:solidFill>
                <a:srgbClr val="FF3300"/>
              </a:solidFill>
              <a:effectLst>
                <a:outerShdw blurRad="38100" dist="38100" dir="2700000" algn="tl">
                  <a:srgbClr val="000000">
                    <a:alpha val="43137"/>
                  </a:srgbClr>
                </a:outerShdw>
              </a:effectLst>
              <a:latin typeface="+mn-lt"/>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75" name="AutoShape 19" descr="2Q=="/>
          <p:cNvSpPr>
            <a:spLocks noChangeAspect="1" noChangeArrowheads="1"/>
          </p:cNvSpPr>
          <p:nvPr/>
        </p:nvSpPr>
        <p:spPr bwMode="auto">
          <a:xfrm>
            <a:off x="3967163" y="2714625"/>
            <a:ext cx="1209675" cy="1428750"/>
          </a:xfrm>
          <a:prstGeom prst="rect">
            <a:avLst/>
          </a:prstGeom>
          <a:noFill/>
        </p:spPr>
        <p:txBody>
          <a:bodyPr/>
          <a:lstStyle/>
          <a:p>
            <a:endParaRPr lang="bg-BG" dirty="0"/>
          </a:p>
        </p:txBody>
      </p:sp>
      <p:pic>
        <p:nvPicPr>
          <p:cNvPr id="45085" name="Picture 29"/>
          <p:cNvPicPr>
            <a:picLocks noChangeAspect="1" noChangeArrowheads="1"/>
          </p:cNvPicPr>
          <p:nvPr/>
        </p:nvPicPr>
        <p:blipFill>
          <a:blip r:embed="rId3" cstate="print"/>
          <a:srcRect/>
          <a:stretch>
            <a:fillRect/>
          </a:stretch>
        </p:blipFill>
        <p:spPr bwMode="auto">
          <a:xfrm>
            <a:off x="7858125" y="0"/>
            <a:ext cx="1285875" cy="1371600"/>
          </a:xfrm>
          <a:prstGeom prst="rect">
            <a:avLst/>
          </a:prstGeom>
          <a:noFill/>
          <a:ln w="9525">
            <a:noFill/>
            <a:miter lim="800000"/>
            <a:headEnd/>
            <a:tailEnd/>
          </a:ln>
          <a:effectLst/>
        </p:spPr>
      </p:pic>
      <p:sp>
        <p:nvSpPr>
          <p:cNvPr id="45086" name="Rectangle 30"/>
          <p:cNvSpPr>
            <a:spLocks noChangeArrowheads="1"/>
          </p:cNvSpPr>
          <p:nvPr/>
        </p:nvSpPr>
        <p:spPr bwMode="auto">
          <a:xfrm>
            <a:off x="457200" y="561688"/>
            <a:ext cx="7086600" cy="584775"/>
          </a:xfrm>
          <a:prstGeom prst="rect">
            <a:avLst/>
          </a:prstGeom>
          <a:noFill/>
          <a:ln w="9525">
            <a:noFill/>
            <a:miter lim="800000"/>
            <a:headEnd/>
            <a:tailEnd/>
          </a:ln>
          <a:effectLst/>
        </p:spPr>
        <p:txBody>
          <a:bodyPr wrap="square" anchor="ctr">
            <a:spAutoFit/>
          </a:bodyPr>
          <a:lstStyle/>
          <a:p>
            <a:pPr algn="ctr">
              <a:tabLst>
                <a:tab pos="-2114550" algn="l"/>
                <a:tab pos="-1771650" algn="l"/>
                <a:tab pos="-514350" algn="l"/>
              </a:tabLst>
            </a:pPr>
            <a:r>
              <a:rPr lang="en-US" sz="1600" b="1" dirty="0">
                <a:solidFill>
                  <a:schemeClr val="bg1"/>
                </a:solidFill>
                <a:latin typeface="+mn-lt"/>
              </a:rPr>
              <a:t>An exemplary form of</a:t>
            </a:r>
            <a:r>
              <a:rPr lang="bg-BG" sz="1600" b="1" dirty="0">
                <a:solidFill>
                  <a:schemeClr val="bg1"/>
                </a:solidFill>
                <a:latin typeface="+mn-lt"/>
              </a:rPr>
              <a:t> </a:t>
            </a:r>
            <a:endParaRPr lang="en-US" sz="1600" b="1" dirty="0">
              <a:solidFill>
                <a:schemeClr val="bg1"/>
              </a:solidFill>
              <a:latin typeface="+mn-lt"/>
            </a:endParaRPr>
          </a:p>
          <a:p>
            <a:pPr algn="ctr">
              <a:tabLst>
                <a:tab pos="-2114550" algn="l"/>
                <a:tab pos="-1771650" algn="l"/>
                <a:tab pos="-514350" algn="l"/>
              </a:tabLst>
            </a:pPr>
            <a:r>
              <a:rPr lang="en-US" sz="1600" b="1" dirty="0">
                <a:solidFill>
                  <a:schemeClr val="bg1"/>
                </a:solidFill>
                <a:latin typeface="+mn-lt"/>
              </a:rPr>
              <a:t>REPORT FOR NONCONFORMITY</a:t>
            </a:r>
            <a:endParaRPr lang="bg-BG" sz="1600" b="1" dirty="0">
              <a:solidFill>
                <a:schemeClr val="bg1"/>
              </a:solidFill>
              <a:latin typeface="+mn-lt"/>
            </a:endParaRPr>
          </a:p>
        </p:txBody>
      </p:sp>
      <p:sp>
        <p:nvSpPr>
          <p:cNvPr id="45088" name="Rectangle 32"/>
          <p:cNvSpPr>
            <a:spLocks noChangeArrowheads="1"/>
          </p:cNvSpPr>
          <p:nvPr/>
        </p:nvSpPr>
        <p:spPr bwMode="auto">
          <a:xfrm>
            <a:off x="0" y="-1531938"/>
            <a:ext cx="1127125" cy="244475"/>
          </a:xfrm>
          <a:prstGeom prst="rect">
            <a:avLst/>
          </a:prstGeom>
          <a:noFill/>
          <a:ln w="9525">
            <a:noFill/>
            <a:miter lim="800000"/>
            <a:headEnd/>
            <a:tailEnd/>
          </a:ln>
          <a:effectLst/>
        </p:spPr>
        <p:txBody>
          <a:bodyPr wrap="none" anchor="ctr">
            <a:spAutoFit/>
          </a:bodyPr>
          <a:lstStyle/>
          <a:p>
            <a:r>
              <a:rPr lang="en-US" sz="1000" dirty="0">
                <a:latin typeface="Times New Roman" pitchFamily="18" charset="0"/>
                <a:cs typeface="Times New Roman" pitchFamily="18" charset="0"/>
              </a:rPr>
              <a:t>QD-S.11.01.0</a:t>
            </a:r>
            <a:r>
              <a:rPr lang="bg-BG" sz="1000" dirty="0">
                <a:latin typeface="Times New Roman" pitchFamily="18" charset="0"/>
                <a:cs typeface="Times New Roman" pitchFamily="18" charset="0"/>
              </a:rPr>
              <a:t>8</a:t>
            </a:r>
            <a:r>
              <a:rPr lang="en-US" sz="1000" dirty="0">
                <a:latin typeface="Times New Roman" pitchFamily="18" charset="0"/>
                <a:cs typeface="Times New Roman" pitchFamily="18" charset="0"/>
              </a:rPr>
              <a:t>-01</a:t>
            </a:r>
            <a:endParaRPr lang="en-US" dirty="0"/>
          </a:p>
        </p:txBody>
      </p:sp>
      <p:sp>
        <p:nvSpPr>
          <p:cNvPr id="45089" name="Rectangle 33"/>
          <p:cNvSpPr>
            <a:spLocks noChangeArrowheads="1"/>
          </p:cNvSpPr>
          <p:nvPr/>
        </p:nvSpPr>
        <p:spPr bwMode="auto">
          <a:xfrm>
            <a:off x="0" y="-1531938"/>
            <a:ext cx="1211263" cy="0"/>
          </a:xfrm>
          <a:prstGeom prst="rect">
            <a:avLst/>
          </a:prstGeom>
          <a:noFill/>
          <a:ln w="9525">
            <a:noFill/>
            <a:miter lim="800000"/>
            <a:headEnd/>
            <a:tailEnd/>
          </a:ln>
          <a:effectLst/>
        </p:spPr>
        <p:txBody>
          <a:bodyPr wrap="none" anchor="ctr">
            <a:spAutoFit/>
          </a:bodyPr>
          <a:lstStyle/>
          <a:p>
            <a:endParaRPr lang="bg-BG" dirty="0"/>
          </a:p>
        </p:txBody>
      </p:sp>
      <p:graphicFrame>
        <p:nvGraphicFramePr>
          <p:cNvPr id="45343" name="Group 287"/>
          <p:cNvGraphicFramePr>
            <a:graphicFrameLocks noGrp="1"/>
          </p:cNvGraphicFramePr>
          <p:nvPr/>
        </p:nvGraphicFramePr>
        <p:xfrm>
          <a:off x="228600" y="1295400"/>
          <a:ext cx="7373938" cy="2103120"/>
        </p:xfrm>
        <a:graphic>
          <a:graphicData uri="http://schemas.openxmlformats.org/drawingml/2006/table">
            <a:tbl>
              <a:tblPr/>
              <a:tblGrid>
                <a:gridCol w="939800">
                  <a:extLst>
                    <a:ext uri="{9D8B030D-6E8A-4147-A177-3AD203B41FA5}">
                      <a16:colId xmlns:a16="http://schemas.microsoft.com/office/drawing/2014/main" val="20000"/>
                    </a:ext>
                  </a:extLst>
                </a:gridCol>
                <a:gridCol w="436563">
                  <a:extLst>
                    <a:ext uri="{9D8B030D-6E8A-4147-A177-3AD203B41FA5}">
                      <a16:colId xmlns:a16="http://schemas.microsoft.com/office/drawing/2014/main" val="20001"/>
                    </a:ext>
                  </a:extLst>
                </a:gridCol>
                <a:gridCol w="2913062">
                  <a:extLst>
                    <a:ext uri="{9D8B030D-6E8A-4147-A177-3AD203B41FA5}">
                      <a16:colId xmlns:a16="http://schemas.microsoft.com/office/drawing/2014/main" val="20002"/>
                    </a:ext>
                  </a:extLst>
                </a:gridCol>
                <a:gridCol w="1008063">
                  <a:extLst>
                    <a:ext uri="{9D8B030D-6E8A-4147-A177-3AD203B41FA5}">
                      <a16:colId xmlns:a16="http://schemas.microsoft.com/office/drawing/2014/main" val="20003"/>
                    </a:ext>
                  </a:extLst>
                </a:gridCol>
                <a:gridCol w="339725">
                  <a:extLst>
                    <a:ext uri="{9D8B030D-6E8A-4147-A177-3AD203B41FA5}">
                      <a16:colId xmlns:a16="http://schemas.microsoft.com/office/drawing/2014/main" val="20004"/>
                    </a:ext>
                  </a:extLst>
                </a:gridCol>
                <a:gridCol w="587375">
                  <a:extLst>
                    <a:ext uri="{9D8B030D-6E8A-4147-A177-3AD203B41FA5}">
                      <a16:colId xmlns:a16="http://schemas.microsoft.com/office/drawing/2014/main" val="20005"/>
                    </a:ext>
                  </a:extLst>
                </a:gridCol>
                <a:gridCol w="1149350">
                  <a:extLst>
                    <a:ext uri="{9D8B030D-6E8A-4147-A177-3AD203B41FA5}">
                      <a16:colId xmlns:a16="http://schemas.microsoft.com/office/drawing/2014/main" val="20006"/>
                    </a:ext>
                  </a:extLst>
                </a:gridCol>
              </a:tblGrid>
              <a:tr h="203200">
                <a:tc rowSpan="2"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2800" b="0" i="0" u="none" strike="noStrike" cap="none" normalizeH="0" baseline="0" dirty="0">
                        <a:ln>
                          <a:noFill/>
                        </a:ln>
                        <a:solidFill>
                          <a:schemeClr val="bg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rowSpan="2" hMerge="1">
                  <a:txBody>
                    <a:bodyPr/>
                    <a:lstStyle/>
                    <a:p>
                      <a:endParaRPr lang="bg-BG"/>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bg-BG" sz="1600" b="1" i="0" u="none" strike="noStrike" cap="none" normalizeH="0" baseline="0" dirty="0">
                        <a:ln>
                          <a:noFill/>
                        </a:ln>
                        <a:solidFill>
                          <a:schemeClr val="bg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dirty="0">
                          <a:ln>
                            <a:noFill/>
                          </a:ln>
                          <a:solidFill>
                            <a:schemeClr val="bg1"/>
                          </a:solidFill>
                          <a:effectLst/>
                          <a:latin typeface="+mn-lt"/>
                          <a:cs typeface="Times New Roman" pitchFamily="18" charset="0"/>
                        </a:rPr>
                        <a:t>AUDIT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a:ln>
                            <a:noFill/>
                          </a:ln>
                          <a:solidFill>
                            <a:schemeClr val="bg1"/>
                          </a:solidFill>
                          <a:effectLst/>
                          <a:latin typeface="+mn-lt"/>
                          <a:cs typeface="Times New Roman" pitchFamily="18" charset="0"/>
                        </a:rPr>
                        <a:t>OF MANAGEMENT SYSTEMS</a:t>
                      </a:r>
                      <a:endParaRPr kumimoji="0" lang="bg-BG" sz="1400" b="1" i="0" u="none" strike="noStrike" cap="none" normalizeH="0" baseline="0" dirty="0">
                        <a:ln>
                          <a:noFill/>
                        </a:ln>
                        <a:solidFill>
                          <a:schemeClr val="bg1"/>
                        </a:solidFill>
                        <a:effectLst/>
                        <a:latin typeface="+mn-lt"/>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bg-BG"/>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1" i="0" u="none" strike="noStrike" cap="none" normalizeH="0" baseline="0" dirty="0">
                          <a:ln>
                            <a:noFill/>
                          </a:ln>
                          <a:solidFill>
                            <a:schemeClr val="bg1"/>
                          </a:solidFill>
                          <a:effectLst/>
                          <a:latin typeface="+mn-lt"/>
                          <a:cs typeface="Times New Roman" pitchFamily="18" charset="0"/>
                        </a:rPr>
                        <a:t>DOSSIER:</a:t>
                      </a:r>
                      <a:endParaRPr kumimoji="0" lang="bg-BG" sz="900" b="0" i="0" u="none" strike="noStrike" cap="none" normalizeH="0" baseline="0" dirty="0">
                        <a:ln>
                          <a:noFill/>
                        </a:ln>
                        <a:solidFill>
                          <a:schemeClr val="bg1"/>
                        </a:solidFill>
                        <a:effectLst/>
                        <a:latin typeface="+mn-lt"/>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bg-B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bg-BG" sz="900" b="0" i="0" u="none" strike="noStrike" cap="none" normalizeH="0" baseline="0" dirty="0">
                          <a:ln>
                            <a:noFill/>
                          </a:ln>
                          <a:solidFill>
                            <a:schemeClr val="bg1"/>
                          </a:solidFill>
                          <a:effectLst/>
                          <a:latin typeface="+mn-lt"/>
                          <a:cs typeface="Times New Roman" pitchFamily="18" charset="0"/>
                        </a:rPr>
                        <a:t>А</a:t>
                      </a:r>
                      <a:r>
                        <a:rPr kumimoji="0" lang="en-US" sz="900" b="0" i="0" u="none" strike="noStrike" cap="none" normalizeH="0" baseline="0" dirty="0">
                          <a:ln>
                            <a:noFill/>
                          </a:ln>
                          <a:solidFill>
                            <a:schemeClr val="bg1"/>
                          </a:solidFill>
                          <a:effectLst/>
                          <a:latin typeface="+mn-lt"/>
                          <a:cs typeface="Times New Roman" pitchFamily="18" charset="0"/>
                        </a:rPr>
                        <a:t>U</a:t>
                      </a:r>
                      <a:r>
                        <a:rPr kumimoji="0" lang="bg-BG" sz="900" b="0" i="0" u="none" strike="noStrike" cap="none" normalizeH="0" baseline="0" dirty="0">
                          <a:ln>
                            <a:noFill/>
                          </a:ln>
                          <a:solidFill>
                            <a:schemeClr val="bg1"/>
                          </a:solidFill>
                          <a:effectLst/>
                          <a:latin typeface="+mn-lt"/>
                          <a:cs typeface="Times New Roman" pitchFamily="18" charset="0"/>
                        </a:rPr>
                        <a:t>-01-</a:t>
                      </a:r>
                      <a:r>
                        <a:rPr kumimoji="0" lang="en-US" sz="900" b="0" i="0" u="none" strike="noStrike" cap="none" normalizeH="0" baseline="0" dirty="0">
                          <a:ln>
                            <a:noFill/>
                          </a:ln>
                          <a:solidFill>
                            <a:schemeClr val="bg1"/>
                          </a:solidFill>
                          <a:effectLst/>
                          <a:latin typeface="+mn-lt"/>
                          <a:cs typeface="Times New Roman" pitchFamily="18" charset="0"/>
                        </a:rPr>
                        <a:t>SI</a:t>
                      </a:r>
                      <a:r>
                        <a:rPr kumimoji="0" lang="bg-BG" sz="900" b="0" i="0" u="none" strike="noStrike" cap="none" normalizeH="0" baseline="0" dirty="0">
                          <a:ln>
                            <a:noFill/>
                          </a:ln>
                          <a:solidFill>
                            <a:schemeClr val="bg1"/>
                          </a:solidFill>
                          <a:effectLst/>
                          <a:latin typeface="+mn-lt"/>
                          <a:cs typeface="Times New Roman" pitchFamily="18" charset="0"/>
                        </a:rPr>
                        <a:t>-15</a:t>
                      </a:r>
                      <a:endParaRPr kumimoji="0" lang="bg-BG" sz="1000" b="0" i="0" u="none" strike="noStrike" cap="none" normalizeH="0" baseline="0" dirty="0">
                        <a:ln>
                          <a:noFill/>
                        </a:ln>
                        <a:solidFill>
                          <a:schemeClr val="bg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a:ln>
                            <a:noFill/>
                          </a:ln>
                          <a:solidFill>
                            <a:schemeClr val="bg1"/>
                          </a:solidFill>
                          <a:effectLst/>
                          <a:latin typeface="+mn-lt"/>
                          <a:cs typeface="Times New Roman" pitchFamily="18" charset="0"/>
                        </a:rPr>
                        <a:t>date</a:t>
                      </a:r>
                      <a:r>
                        <a:rPr kumimoji="0" lang="bg-BG" sz="900" b="0" i="0" u="none" strike="noStrike" cap="none" normalizeH="0" baseline="0" dirty="0">
                          <a:ln>
                            <a:noFill/>
                          </a:ln>
                          <a:solidFill>
                            <a:schemeClr val="bg1"/>
                          </a:solidFill>
                          <a:effectLst/>
                          <a:latin typeface="+mn-lt"/>
                          <a:cs typeface="Times New Roman" pitchFamily="18" charset="0"/>
                        </a:rPr>
                        <a:t> 18.03.</a:t>
                      </a:r>
                      <a:r>
                        <a:rPr kumimoji="0" lang="ru-RU" sz="900" b="0" i="0" u="none" strike="noStrike" cap="none" normalizeH="0" baseline="0" dirty="0">
                          <a:ln>
                            <a:noFill/>
                          </a:ln>
                          <a:solidFill>
                            <a:schemeClr val="bg1"/>
                          </a:solidFill>
                          <a:effectLst/>
                          <a:latin typeface="+mn-lt"/>
                          <a:cs typeface="Times New Roman" pitchFamily="18" charset="0"/>
                        </a:rPr>
                        <a:t>2008</a:t>
                      </a:r>
                      <a:endParaRPr kumimoji="0" lang="ru-RU" sz="1800" b="0" i="0" u="none" strike="noStrike" cap="none" normalizeH="0" baseline="0" dirty="0">
                        <a:ln>
                          <a:noFill/>
                        </a:ln>
                        <a:solidFill>
                          <a:schemeClr val="bg1"/>
                        </a:solidFill>
                        <a:effectLst/>
                        <a:latin typeface="+mn-lt"/>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0">
                <a:tc gridSpan="2" vMerge="1">
                  <a:txBody>
                    <a:bodyPr/>
                    <a:lstStyle/>
                    <a:p>
                      <a:endParaRPr lang="bg-BG"/>
                    </a:p>
                  </a:txBody>
                  <a:tcPr/>
                </a:tc>
                <a:tc hMerge="1" vMerge="1">
                  <a:txBody>
                    <a:bodyPr/>
                    <a:lstStyle/>
                    <a:p>
                      <a:endParaRPr lang="bg-BG"/>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chemeClr val="bg1"/>
                          </a:solidFill>
                          <a:effectLst/>
                          <a:latin typeface="+mn-lt"/>
                          <a:cs typeface="Times New Roman" pitchFamily="18" charset="0"/>
                        </a:rPr>
                        <a:t>REPORT ON NONCONFORMITY </a:t>
                      </a:r>
                      <a:r>
                        <a:rPr kumimoji="0" lang="en-US" sz="1200" b="1" i="0" u="none" strike="noStrike" cap="none" normalizeH="0" baseline="0" dirty="0">
                          <a:ln>
                            <a:noFill/>
                          </a:ln>
                          <a:solidFill>
                            <a:schemeClr val="bg1"/>
                          </a:solidFill>
                          <a:effectLst/>
                          <a:latin typeface="+mn-lt"/>
                          <a:cs typeface="Times New Roman" pitchFamily="18" charset="0"/>
                        </a:rPr>
                        <a:t>No 1</a:t>
                      </a:r>
                      <a:endParaRPr kumimoji="0" lang="en-US" sz="1800" b="0" i="0" u="none" strike="noStrike" cap="none" normalizeH="0" baseline="0" dirty="0">
                        <a:ln>
                          <a:noFill/>
                        </a:ln>
                        <a:solidFill>
                          <a:schemeClr val="bg1"/>
                        </a:solidFill>
                        <a:effectLst/>
                        <a:latin typeface="+mn-lt"/>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bg-BG"/>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bg1"/>
                          </a:solidFill>
                          <a:effectLst/>
                          <a:latin typeface="+mn-lt"/>
                          <a:cs typeface="Times New Roman" pitchFamily="18" charset="0"/>
                        </a:rPr>
                        <a:t>Page</a:t>
                      </a:r>
                      <a:endParaRPr kumimoji="0" lang="bg-BG" sz="1800" b="0" i="0" u="none" strike="noStrike" cap="none" normalizeH="0" baseline="0" dirty="0">
                        <a:ln>
                          <a:noFill/>
                        </a:ln>
                        <a:solidFill>
                          <a:schemeClr val="bg1"/>
                        </a:solidFill>
                        <a:effectLst/>
                        <a:latin typeface="+mn-lt"/>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bg-B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bg-BG" sz="1000" b="0" i="0" u="none" strike="noStrike" cap="none" normalizeH="0" baseline="0" dirty="0">
                          <a:ln>
                            <a:noFill/>
                          </a:ln>
                          <a:solidFill>
                            <a:schemeClr val="bg1"/>
                          </a:solidFill>
                          <a:effectLst/>
                          <a:latin typeface="+mn-lt"/>
                          <a:ea typeface="Times New Roman" pitchFamily="18" charset="0"/>
                          <a:cs typeface="Tahoma" pitchFamily="34" charset="0"/>
                        </a:rPr>
                        <a:t>1/1</a:t>
                      </a:r>
                      <a:endParaRPr kumimoji="0" lang="bg-BG" sz="1800" b="0" i="0" u="none" strike="noStrike" cap="none" normalizeH="0" baseline="0" dirty="0">
                        <a:ln>
                          <a:noFill/>
                        </a:ln>
                        <a:solidFill>
                          <a:schemeClr val="bg1"/>
                        </a:solidFill>
                        <a:effectLst/>
                        <a:latin typeface="+mn-lt"/>
                        <a:ea typeface="Times New Roman" pitchFamily="18" charset="0"/>
                        <a:cs typeface="Tahoma"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8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2800" b="0" i="0" u="none" strike="noStrike" cap="none" normalizeH="0" baseline="0" dirty="0">
                        <a:ln>
                          <a:noFill/>
                        </a:ln>
                        <a:solidFill>
                          <a:schemeClr val="bg1"/>
                        </a:solidFill>
                        <a:effectLst/>
                        <a:latin typeface="Arial" pitchFamily="34" charset="0"/>
                      </a:endParaRPr>
                    </a:p>
                  </a:txBody>
                  <a:tcPr horzOverflow="overflow">
                    <a:lnL cap="flat">
                      <a:noFill/>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dirty="0">
                          <a:ln>
                            <a:noFill/>
                          </a:ln>
                          <a:solidFill>
                            <a:schemeClr val="bg1"/>
                          </a:solidFill>
                          <a:effectLst/>
                          <a:latin typeface="+mn-lt"/>
                          <a:cs typeface="Times New Roman" pitchFamily="18" charset="0"/>
                        </a:rPr>
                        <a:t>Applied standard:</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dirty="0">
                          <a:ln>
                            <a:noFill/>
                          </a:ln>
                          <a:solidFill>
                            <a:schemeClr val="bg1"/>
                          </a:solidFill>
                          <a:effectLst/>
                          <a:latin typeface="+mn-lt"/>
                          <a:cs typeface="Times New Roman" pitchFamily="18" charset="0"/>
                        </a:rPr>
                        <a:t>ISO 22000: 2005</a:t>
                      </a:r>
                      <a:endParaRPr kumimoji="0" lang="ru-RU" sz="1800" b="0" i="0" u="none" strike="noStrike" cap="none" normalizeH="0" baseline="0" dirty="0">
                        <a:ln>
                          <a:noFill/>
                        </a:ln>
                        <a:solidFill>
                          <a:schemeClr val="bg1"/>
                        </a:solidFill>
                        <a:effectLst/>
                        <a:latin typeface="+mn-lt"/>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bg-BG"/>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dirty="0">
                          <a:ln>
                            <a:noFill/>
                          </a:ln>
                          <a:solidFill>
                            <a:schemeClr val="bg1"/>
                          </a:solidFill>
                          <a:effectLst/>
                          <a:latin typeface="+mn-lt"/>
                          <a:cs typeface="Times New Roman" pitchFamily="18" charset="0"/>
                        </a:rPr>
                        <a:t>Clause of the standard</a:t>
                      </a:r>
                      <a:r>
                        <a:rPr kumimoji="0" lang="bg-BG" sz="1000" b="1" i="0" u="none" strike="noStrike" cap="none" normalizeH="0" baseline="0" dirty="0">
                          <a:ln>
                            <a:noFill/>
                          </a:ln>
                          <a:solidFill>
                            <a:schemeClr val="bg1"/>
                          </a:solidFill>
                          <a:effectLst/>
                          <a:latin typeface="+mn-lt"/>
                          <a:cs typeface="Times New Roman" pitchFamily="18" charset="0"/>
                        </a:rPr>
                        <a:t>:</a:t>
                      </a:r>
                      <a:r>
                        <a:rPr kumimoji="0" lang="en-US" sz="1000" b="1" i="0" u="none" strike="noStrike" cap="none" normalizeH="0" baseline="0" dirty="0">
                          <a:ln>
                            <a:noFill/>
                          </a:ln>
                          <a:solidFill>
                            <a:schemeClr val="bg1"/>
                          </a:solidFill>
                          <a:effectLst/>
                          <a:latin typeface="+mn-lt"/>
                          <a:cs typeface="Times New Roman" pitchFamily="18" charset="0"/>
                        </a:rPr>
                        <a:t> 5.6.</a:t>
                      </a:r>
                      <a:endParaRPr kumimoji="0" lang="en-US" sz="1800" b="0" i="0" u="none" strike="noStrike" cap="none" normalizeH="0" baseline="0" dirty="0">
                        <a:ln>
                          <a:noFill/>
                        </a:ln>
                        <a:solidFill>
                          <a:schemeClr val="bg1"/>
                        </a:solidFill>
                        <a:effectLst/>
                        <a:latin typeface="+mn-lt"/>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bg-BG"/>
                    </a:p>
                  </a:txBody>
                  <a:tcPr/>
                </a:tc>
                <a:tc hMerge="1">
                  <a:txBody>
                    <a:bodyPr/>
                    <a:lstStyle/>
                    <a:p>
                      <a:endParaRPr lang="bg-BG"/>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2800" b="0" i="0" u="none" strike="noStrike" cap="none" normalizeH="0" baseline="0" dirty="0">
                        <a:ln>
                          <a:noFill/>
                        </a:ln>
                        <a:solidFill>
                          <a:schemeClr val="bg1"/>
                        </a:solidFill>
                        <a:effectLst/>
                        <a:latin typeface="+mn-lt"/>
                      </a:endParaRPr>
                    </a:p>
                  </a:txBody>
                  <a:tcPr horzOverflow="overflow">
                    <a:lnL w="25400" cap="flat" cmpd="sng" algn="ctr">
                      <a:solidFill>
                        <a:srgbClr val="000000"/>
                      </a:solidFill>
                      <a:prstDash val="solid"/>
                      <a:round/>
                      <a:headEnd type="none" w="med" len="med"/>
                      <a:tailEnd type="none" w="med" len="med"/>
                    </a:lnL>
                    <a:lnR cap="flat">
                      <a:noFill/>
                    </a:lnR>
                    <a:lnT w="254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2"/>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2800" b="0" i="0" u="none" strike="noStrike" cap="none" normalizeH="0" baseline="0" dirty="0">
                        <a:ln>
                          <a:noFill/>
                        </a:ln>
                        <a:solidFill>
                          <a:schemeClr val="bg1"/>
                        </a:solidFill>
                        <a:effectLst/>
                        <a:latin typeface="Arial" pitchFamily="34" charset="0"/>
                      </a:endParaRPr>
                    </a:p>
                  </a:txBody>
                  <a:tcPr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2800" b="0" i="0" u="none" strike="noStrike" cap="none" normalizeH="0" baseline="0" dirty="0">
                        <a:ln>
                          <a:noFill/>
                        </a:ln>
                        <a:solidFill>
                          <a:schemeClr val="bg1"/>
                        </a:solidFill>
                        <a:effectLst/>
                        <a:latin typeface="Arial" pitchFamily="34" charset="0"/>
                      </a:endParaRPr>
                    </a:p>
                  </a:txBody>
                  <a:tcPr anchor="ctr" horzOverflow="overflow">
                    <a:lnL>
                      <a:noFill/>
                    </a:lnL>
                    <a:lnR>
                      <a:noFill/>
                    </a:lnR>
                    <a:lnT w="254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2800" b="0" i="0" u="none" strike="noStrike" cap="none" normalizeH="0" baseline="0" dirty="0">
                        <a:ln>
                          <a:noFill/>
                        </a:ln>
                        <a:solidFill>
                          <a:schemeClr val="bg1"/>
                        </a:solidFill>
                        <a:effectLst/>
                        <a:latin typeface="+mn-lt"/>
                      </a:endParaRPr>
                    </a:p>
                  </a:txBody>
                  <a:tcPr anchor="ctr" horzOverflow="overflow">
                    <a:lnL>
                      <a:noFill/>
                    </a:lnL>
                    <a:lnR>
                      <a:noFill/>
                    </a:lnR>
                    <a:lnT w="25400" cap="flat" cmpd="sng" algn="ctr">
                      <a:solidFill>
                        <a:srgbClr val="000000"/>
                      </a:solidFill>
                      <a:prstDash val="solid"/>
                      <a:round/>
                      <a:headEnd type="none" w="med" len="med"/>
                      <a:tailEnd type="none" w="med" len="med"/>
                    </a:lnT>
                    <a:lnB cap="flat">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2800" b="0" i="0" u="none" strike="noStrike" cap="none" normalizeH="0" baseline="0" dirty="0">
                        <a:ln>
                          <a:noFill/>
                        </a:ln>
                        <a:solidFill>
                          <a:schemeClr val="bg1"/>
                        </a:solidFill>
                        <a:effectLst/>
                        <a:latin typeface="+mn-lt"/>
                      </a:endParaRPr>
                    </a:p>
                  </a:txBody>
                  <a:tcPr anchor="ctr" horzOverflow="overflow">
                    <a:lnL>
                      <a:noFill/>
                    </a:lnL>
                    <a:lnR>
                      <a:noFill/>
                    </a:lnR>
                    <a:lnT w="25400" cap="flat" cmpd="sng" algn="ctr">
                      <a:solidFill>
                        <a:srgbClr val="000000"/>
                      </a:solidFill>
                      <a:prstDash val="solid"/>
                      <a:round/>
                      <a:headEnd type="none" w="med" len="med"/>
                      <a:tailEnd type="none" w="med" len="med"/>
                    </a:lnT>
                    <a:lnB cap="flat">
                      <a:noFill/>
                    </a:lnB>
                    <a:lnTlToBr>
                      <a:noFill/>
                    </a:lnTlToBr>
                    <a:lnBlToTr>
                      <a:noFill/>
                    </a:lnBlToTr>
                    <a:noFill/>
                  </a:tcPr>
                </a:tc>
                <a:tc hMerge="1">
                  <a:txBody>
                    <a:bodyPr/>
                    <a:lstStyle/>
                    <a:p>
                      <a:endParaRPr lang="bg-BG"/>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2800" b="0" i="0" u="none" strike="noStrike" cap="none" normalizeH="0" baseline="0" dirty="0">
                        <a:ln>
                          <a:noFill/>
                        </a:ln>
                        <a:solidFill>
                          <a:schemeClr val="bg1"/>
                        </a:solidFill>
                        <a:effectLst/>
                        <a:latin typeface="+mn-lt"/>
                      </a:endParaRPr>
                    </a:p>
                  </a:txBody>
                  <a:tcPr anchor="ctr" horzOverflow="overflow">
                    <a:lnL>
                      <a:noFill/>
                    </a:lnL>
                    <a:lnR>
                      <a:noFill/>
                    </a:lnR>
                    <a:lnT w="254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bg-BG" sz="2800" b="0" i="0" u="none" strike="noStrike" cap="none" normalizeH="0" baseline="0" dirty="0">
                        <a:ln>
                          <a:noFill/>
                        </a:ln>
                        <a:solidFill>
                          <a:schemeClr val="bg1"/>
                        </a:solidFill>
                        <a:effectLst/>
                        <a:latin typeface="+mn-lt"/>
                      </a:endParaRPr>
                    </a:p>
                  </a:txBody>
                  <a:tcPr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45334" name="Group 278"/>
          <p:cNvGraphicFramePr>
            <a:graphicFrameLocks noGrp="1"/>
          </p:cNvGraphicFramePr>
          <p:nvPr/>
        </p:nvGraphicFramePr>
        <p:xfrm>
          <a:off x="228600" y="2877786"/>
          <a:ext cx="7391400" cy="3230880"/>
        </p:xfrm>
        <a:graphic>
          <a:graphicData uri="http://schemas.openxmlformats.org/drawingml/2006/table">
            <a:tbl>
              <a:tblPr/>
              <a:tblGrid>
                <a:gridCol w="1143000">
                  <a:extLst>
                    <a:ext uri="{9D8B030D-6E8A-4147-A177-3AD203B41FA5}">
                      <a16:colId xmlns:a16="http://schemas.microsoft.com/office/drawing/2014/main" val="20000"/>
                    </a:ext>
                  </a:extLst>
                </a:gridCol>
                <a:gridCol w="6248400">
                  <a:extLst>
                    <a:ext uri="{9D8B030D-6E8A-4147-A177-3AD203B41FA5}">
                      <a16:colId xmlns:a16="http://schemas.microsoft.com/office/drawing/2014/main" val="20001"/>
                    </a:ext>
                  </a:extLst>
                </a:gridCol>
              </a:tblGrid>
              <a:tr h="365760">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800" b="0" i="0" u="none" strike="noStrike" cap="none" normalizeH="0" baseline="0" dirty="0">
                          <a:ln>
                            <a:noFill/>
                          </a:ln>
                          <a:solidFill>
                            <a:schemeClr val="bg1"/>
                          </a:solidFill>
                          <a:effectLst/>
                          <a:latin typeface="+mn-lt"/>
                          <a:cs typeface="Times New Roman" pitchFamily="18" charset="0"/>
                        </a:rPr>
                        <a:t>Audited organization: ............... Department: .............................. .............. Responsible person: .......................</a:t>
                      </a:r>
                      <a:endParaRPr kumimoji="0" lang="bg-BG" sz="800" b="0" i="0" u="none" strike="noStrike" cap="none" normalizeH="0" baseline="0" dirty="0">
                        <a:ln>
                          <a:noFill/>
                        </a:ln>
                        <a:solidFill>
                          <a:schemeClr val="bg1"/>
                        </a:solidFill>
                        <a:effectLst/>
                        <a:latin typeface="+mn-lt"/>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bg-BG"/>
                    </a:p>
                  </a:txBody>
                  <a:tcPr/>
                </a:tc>
                <a:extLst>
                  <a:ext uri="{0D108BD9-81ED-4DB2-BD59-A6C34878D82A}">
                    <a16:rowId xmlns:a16="http://schemas.microsoft.com/office/drawing/2014/main" val="10000"/>
                  </a:ext>
                </a:extLst>
              </a:tr>
              <a:tr h="190500">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bg1"/>
                          </a:solidFill>
                          <a:effectLst/>
                          <a:latin typeface="+mn-lt"/>
                          <a:cs typeface="Times New Roman" pitchFamily="18" charset="0"/>
                        </a:rPr>
                        <a:t>AUDITOR</a:t>
                      </a:r>
                      <a:endParaRPr kumimoji="0" lang="bg-BG" sz="800" b="0" i="0" u="none" strike="noStrike" cap="none" normalizeH="0" baseline="0" dirty="0">
                        <a:ln>
                          <a:noFill/>
                        </a:ln>
                        <a:solidFill>
                          <a:schemeClr val="bg1"/>
                        </a:solidFill>
                        <a:effectLst/>
                        <a:latin typeface="+mn-lt"/>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800" b="0" i="0" u="none" strike="noStrike" cap="none" normalizeH="0" baseline="0" dirty="0">
                          <a:ln>
                            <a:noFill/>
                          </a:ln>
                          <a:solidFill>
                            <a:schemeClr val="bg1"/>
                          </a:solidFill>
                          <a:effectLst/>
                          <a:latin typeface="+mn-lt"/>
                          <a:cs typeface="Times New Roman" pitchFamily="18" charset="0"/>
                        </a:rPr>
                        <a:t>Auditor: ................. Signature .................... Date: ....... ..................... </a:t>
                      </a:r>
                      <a:endParaRPr kumimoji="0" lang="bg-BG" sz="800" b="0" i="0" u="none" strike="noStrike" cap="none" normalizeH="0" baseline="0" dirty="0">
                        <a:ln>
                          <a:noFill/>
                        </a:ln>
                        <a:solidFill>
                          <a:schemeClr val="bg1"/>
                        </a:solidFill>
                        <a:effectLst/>
                        <a:latin typeface="+mn-lt"/>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88913">
                <a:tc vMerge="1">
                  <a:txBody>
                    <a:bodyPr/>
                    <a:lstStyle/>
                    <a:p>
                      <a:endParaRPr lang="bg-BG"/>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800" b="0" i="0" u="none" strike="noStrike" cap="none" normalizeH="0" baseline="0" dirty="0">
                          <a:ln>
                            <a:noFill/>
                          </a:ln>
                          <a:solidFill>
                            <a:schemeClr val="bg1"/>
                          </a:solidFill>
                          <a:effectLst/>
                          <a:latin typeface="+mn-lt"/>
                          <a:cs typeface="Times New Roman" pitchFamily="18" charset="0"/>
                        </a:rPr>
                        <a:t>Major nonconformity                  Minor nonconformity                 Application                           Documentation</a:t>
                      </a:r>
                      <a:endParaRPr kumimoji="0" lang="bg-BG" sz="800" b="0" i="0" u="none" strike="noStrike" cap="none" normalizeH="0" baseline="0" dirty="0">
                        <a:ln>
                          <a:noFill/>
                        </a:ln>
                        <a:solidFill>
                          <a:schemeClr val="bg1"/>
                        </a:solidFill>
                        <a:effectLst/>
                        <a:latin typeface="+mn-lt"/>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00025">
                <a:tc vMerge="1">
                  <a:txBody>
                    <a:bodyPr/>
                    <a:lstStyle/>
                    <a:p>
                      <a:endParaRPr lang="bg-BG"/>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800" b="1" i="0" u="none" strike="noStrike" cap="none" normalizeH="0" baseline="0" dirty="0">
                          <a:ln>
                            <a:noFill/>
                          </a:ln>
                          <a:solidFill>
                            <a:schemeClr val="bg1"/>
                          </a:solidFill>
                          <a:effectLst/>
                          <a:latin typeface="+mn-lt"/>
                          <a:cs typeface="Times New Roman" pitchFamily="18" charset="0"/>
                        </a:rPr>
                        <a:t>Formulation</a:t>
                      </a:r>
                      <a:r>
                        <a:rPr kumimoji="0" lang="bg-BG" sz="800" b="1" i="0" u="none" strike="noStrike" cap="none" normalizeH="0" baseline="0" dirty="0">
                          <a:ln>
                            <a:noFill/>
                          </a:ln>
                          <a:solidFill>
                            <a:schemeClr val="bg1"/>
                          </a:solidFill>
                          <a:effectLst/>
                          <a:latin typeface="+mn-lt"/>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bg-BG" sz="800" b="0" i="0" u="none" strike="noStrike" cap="none" normalizeH="0" baseline="0" dirty="0">
                          <a:ln>
                            <a:noFill/>
                          </a:ln>
                          <a:solidFill>
                            <a:schemeClr val="bg1"/>
                          </a:solidFill>
                          <a:effectLst/>
                          <a:latin typeface="+mn-lt"/>
                          <a:cs typeface="Times New Roman" pitchFamily="18" charset="0"/>
                        </a:rPr>
                        <a:t>....................................</a:t>
                      </a:r>
                      <a:endParaRPr kumimoji="0" lang="bg-BG" sz="800" b="0" i="0" u="none" strike="noStrike" cap="none" normalizeH="0" baseline="0" dirty="0">
                        <a:ln>
                          <a:noFill/>
                        </a:ln>
                        <a:solidFill>
                          <a:schemeClr val="bg1"/>
                        </a:solidFill>
                        <a:effectLst/>
                        <a:latin typeface="+mn-lt"/>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8763">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bg1"/>
                          </a:solidFill>
                          <a:effectLst/>
                          <a:latin typeface="+mn-lt"/>
                          <a:cs typeface="Times New Roman" pitchFamily="18" charset="0"/>
                        </a:rPr>
                        <a:t>AUDITED ORGANIZATION</a:t>
                      </a:r>
                      <a:endParaRPr kumimoji="0" lang="bg-BG" sz="800" b="0" i="0" u="none" strike="noStrike" cap="none" normalizeH="0" baseline="0" dirty="0">
                        <a:ln>
                          <a:noFill/>
                        </a:ln>
                        <a:solidFill>
                          <a:schemeClr val="bg1"/>
                        </a:solidFill>
                        <a:effectLst/>
                        <a:latin typeface="+mn-lt"/>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bg1"/>
                          </a:solidFill>
                          <a:effectLst/>
                          <a:latin typeface="+mn-lt"/>
                          <a:cs typeface="Times New Roman" pitchFamily="18" charset="0"/>
                        </a:rPr>
                        <a:t>The reason for the </a:t>
                      </a:r>
                      <a:r>
                        <a:rPr kumimoji="0" lang="en-GB" sz="800" b="1" i="0" u="none" strike="noStrike" cap="none" normalizeH="0" baseline="0" dirty="0">
                          <a:ln>
                            <a:noFill/>
                          </a:ln>
                          <a:solidFill>
                            <a:schemeClr val="bg1"/>
                          </a:solidFill>
                          <a:effectLst/>
                          <a:latin typeface="+mn-lt"/>
                          <a:cs typeface="Times New Roman" pitchFamily="18" charset="0"/>
                        </a:rPr>
                        <a:t>nonconformity</a:t>
                      </a:r>
                      <a:r>
                        <a:rPr kumimoji="0" lang="bg-BG" sz="800" b="1" i="0" u="none" strike="noStrike" cap="none" normalizeH="0" baseline="0" dirty="0">
                          <a:ln>
                            <a:noFill/>
                          </a:ln>
                          <a:solidFill>
                            <a:schemeClr val="bg1"/>
                          </a:solidFill>
                          <a:effectLst/>
                          <a:latin typeface="+mn-lt"/>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bg-BG" sz="800" b="0" i="0" u="none" strike="noStrike" cap="none" normalizeH="0" baseline="0" dirty="0">
                          <a:ln>
                            <a:noFill/>
                          </a:ln>
                          <a:solidFill>
                            <a:schemeClr val="bg1"/>
                          </a:solidFill>
                          <a:effectLst/>
                          <a:latin typeface="+mn-lt"/>
                          <a:cs typeface="Times New Roman" pitchFamily="18" charset="0"/>
                        </a:rPr>
                        <a:t>................................................</a:t>
                      </a:r>
                      <a:endParaRPr kumimoji="0" lang="bg-BG" sz="800" b="0" i="0" u="none" strike="noStrike" cap="none" normalizeH="0" baseline="0" dirty="0">
                        <a:ln>
                          <a:noFill/>
                        </a:ln>
                        <a:solidFill>
                          <a:schemeClr val="bg1"/>
                        </a:solidFill>
                        <a:effectLst/>
                        <a:latin typeface="+mn-lt"/>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98450">
                <a:tc vMerge="1">
                  <a:txBody>
                    <a:bodyPr/>
                    <a:lstStyle/>
                    <a:p>
                      <a:endParaRPr lang="bg-BG"/>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800" b="1" i="0" u="none" strike="noStrike" cap="none" normalizeH="0" baseline="0" dirty="0">
                          <a:ln>
                            <a:noFill/>
                          </a:ln>
                          <a:solidFill>
                            <a:schemeClr val="bg1"/>
                          </a:solidFill>
                          <a:effectLst/>
                          <a:latin typeface="+mn-lt"/>
                          <a:cs typeface="Times New Roman" pitchFamily="18" charset="0"/>
                        </a:rPr>
                        <a:t>Responsible person for correction / corrective action</a:t>
                      </a:r>
                      <a:r>
                        <a:rPr kumimoji="0" lang="bg-BG" sz="800" b="1" i="0" u="none" strike="noStrike" cap="none" normalizeH="0" baseline="0" dirty="0">
                          <a:ln>
                            <a:noFill/>
                          </a:ln>
                          <a:solidFill>
                            <a:schemeClr val="bg1"/>
                          </a:solidFill>
                          <a:effectLst/>
                          <a:latin typeface="+mn-lt"/>
                          <a:cs typeface="Times New Roman" pitchFamily="18" charset="0"/>
                        </a:rPr>
                        <a:t>:</a:t>
                      </a:r>
                      <a:r>
                        <a:rPr kumimoji="0" lang="bg-BG" sz="800" b="0" i="0" u="none" strike="noStrike" cap="none" normalizeH="0" baseline="0" dirty="0">
                          <a:ln>
                            <a:noFill/>
                          </a:ln>
                          <a:solidFill>
                            <a:schemeClr val="bg1"/>
                          </a:solidFill>
                          <a:effectLst/>
                          <a:latin typeface="+mn-lt"/>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800" b="0" i="0" u="none" strike="noStrike" cap="none" normalizeH="0" baseline="0" dirty="0">
                          <a:ln>
                            <a:noFill/>
                          </a:ln>
                          <a:solidFill>
                            <a:schemeClr val="bg1"/>
                          </a:solidFill>
                          <a:effectLst/>
                          <a:latin typeface="+mn-lt"/>
                          <a:cs typeface="Times New Roman" pitchFamily="18" charset="0"/>
                        </a:rPr>
                        <a:t>Signature ....................                                                              Date: ....... ..................... </a:t>
                      </a:r>
                      <a:endParaRPr kumimoji="0" lang="bg-BG" sz="800" b="0" i="0" u="none" strike="noStrike" cap="none" normalizeH="0" baseline="0" dirty="0">
                        <a:ln>
                          <a:noFill/>
                        </a:ln>
                        <a:solidFill>
                          <a:schemeClr val="bg1"/>
                        </a:solidFill>
                        <a:effectLst/>
                        <a:latin typeface="+mn-lt"/>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20675">
                <a:tc vMerge="1">
                  <a:txBody>
                    <a:bodyPr/>
                    <a:lstStyle/>
                    <a:p>
                      <a:endParaRPr lang="bg-BG"/>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800" b="1" i="0" u="none" strike="noStrike" cap="none" normalizeH="0" baseline="0" dirty="0">
                          <a:ln>
                            <a:noFill/>
                          </a:ln>
                          <a:solidFill>
                            <a:schemeClr val="bg1"/>
                          </a:solidFill>
                          <a:effectLst/>
                          <a:latin typeface="+mn-lt"/>
                          <a:cs typeface="Times New Roman" pitchFamily="18" charset="0"/>
                        </a:rPr>
                        <a:t>Actions taken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800" b="0" i="1" u="none" strike="noStrike" cap="none" normalizeH="0" baseline="0" dirty="0">
                          <a:ln>
                            <a:noFill/>
                          </a:ln>
                          <a:solidFill>
                            <a:schemeClr val="bg1"/>
                          </a:solidFill>
                          <a:effectLst/>
                          <a:latin typeface="+mn-lt"/>
                          <a:cs typeface="Times New Roman" pitchFamily="18" charset="0"/>
                        </a:rPr>
                        <a:t>1. Correction: ..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800" b="0" i="1" u="none" strike="noStrike" cap="none" normalizeH="0" baseline="0" dirty="0">
                          <a:ln>
                            <a:noFill/>
                          </a:ln>
                          <a:solidFill>
                            <a:schemeClr val="bg1"/>
                          </a:solidFill>
                          <a:effectLst/>
                          <a:latin typeface="+mn-lt"/>
                          <a:cs typeface="Times New Roman" pitchFamily="18" charset="0"/>
                        </a:rPr>
                        <a:t>2. Corrective action: ...........................</a:t>
                      </a:r>
                      <a:r>
                        <a:rPr kumimoji="0" lang="bg-BG" sz="800" b="0" i="0" u="none" strike="noStrike" cap="none" normalizeH="0" baseline="0" dirty="0">
                          <a:ln>
                            <a:noFill/>
                          </a:ln>
                          <a:solidFill>
                            <a:schemeClr val="bg1"/>
                          </a:solidFill>
                          <a:effectLst/>
                          <a:latin typeface="+mn-lt"/>
                          <a:cs typeface="Times New Roman" pitchFamily="18" charset="0"/>
                        </a:rPr>
                        <a:t>                                                                                    Срок: ........................</a:t>
                      </a:r>
                      <a:endParaRPr kumimoji="0" lang="bg-BG" sz="800" b="0" i="0" u="none" strike="noStrike" cap="none" normalizeH="0" baseline="0" dirty="0">
                        <a:ln>
                          <a:noFill/>
                        </a:ln>
                        <a:solidFill>
                          <a:schemeClr val="bg1"/>
                        </a:solidFill>
                        <a:effectLst/>
                        <a:latin typeface="+mn-lt"/>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6351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bg1"/>
                          </a:solidFill>
                          <a:effectLst/>
                          <a:latin typeface="+mn-lt"/>
                          <a:cs typeface="Times New Roman" pitchFamily="18" charset="0"/>
                        </a:rPr>
                        <a:t>LEAD AUDITOR</a:t>
                      </a:r>
                      <a:endParaRPr kumimoji="0" lang="bg-BG" sz="800" b="1" i="0" u="none" strike="noStrike" cap="none" normalizeH="0" baseline="0" dirty="0">
                        <a:ln>
                          <a:noFill/>
                        </a:ln>
                        <a:solidFill>
                          <a:schemeClr val="bg1"/>
                        </a:solidFill>
                        <a:effectLst/>
                        <a:latin typeface="+mn-lt"/>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bg1"/>
                          </a:solidFill>
                          <a:effectLst/>
                          <a:latin typeface="+mn-lt"/>
                          <a:cs typeface="Times New Roman" pitchFamily="18" charset="0"/>
                        </a:rPr>
                        <a:t>The check will be carried out:                                                In documents                                            On site</a:t>
                      </a:r>
                      <a:endParaRPr kumimoji="0" lang="bg-BG" sz="800" b="0" i="0" u="none" strike="noStrike" cap="none" normalizeH="0" baseline="0" dirty="0">
                        <a:ln>
                          <a:noFill/>
                        </a:ln>
                        <a:solidFill>
                          <a:schemeClr val="bg1"/>
                        </a:solidFill>
                        <a:effectLst/>
                        <a:latin typeface="+mn-lt"/>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80975">
                <a:tc vMerge="1">
                  <a:txBody>
                    <a:bodyPr/>
                    <a:lstStyle/>
                    <a:p>
                      <a:endParaRPr lang="bg-BG"/>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bg-BG" sz="800" b="0" i="0" u="none" strike="noStrike" cap="none" normalizeH="0" baseline="0" dirty="0">
                          <a:ln>
                            <a:noFill/>
                          </a:ln>
                          <a:solidFill>
                            <a:schemeClr val="bg1"/>
                          </a:solidFill>
                          <a:effectLst/>
                          <a:latin typeface="+mn-lt"/>
                          <a:cs typeface="Times New Roman" pitchFamily="18" charset="0"/>
                        </a:rPr>
                        <a:t>Съгласувал: ................... </a:t>
                      </a:r>
                      <a:r>
                        <a:rPr kumimoji="0" lang="en-US" sz="800" b="0" i="0" u="none" strike="noStrike" cap="none" normalizeH="0" baseline="0" dirty="0">
                          <a:ln>
                            <a:noFill/>
                          </a:ln>
                          <a:solidFill>
                            <a:schemeClr val="bg1"/>
                          </a:solidFill>
                          <a:effectLst/>
                          <a:latin typeface="+mn-lt"/>
                          <a:cs typeface="Times New Roman" pitchFamily="18" charset="0"/>
                        </a:rPr>
                        <a:t>                                                                                                                            </a:t>
                      </a:r>
                      <a:r>
                        <a:rPr kumimoji="0" lang="en-GB" sz="800" b="0" i="0" u="none" strike="noStrike" cap="none" normalizeH="0" baseline="0" dirty="0">
                          <a:ln>
                            <a:noFill/>
                          </a:ln>
                          <a:solidFill>
                            <a:schemeClr val="bg1"/>
                          </a:solidFill>
                          <a:effectLst/>
                          <a:latin typeface="+mn-lt"/>
                          <a:cs typeface="Times New Roman" pitchFamily="18" charset="0"/>
                        </a:rPr>
                        <a:t>Date: ....... ..................... </a:t>
                      </a:r>
                      <a:endParaRPr kumimoji="0" lang="bg-BG" sz="800" b="0" i="0" u="none" strike="noStrike" cap="none" normalizeH="0" baseline="0" dirty="0">
                        <a:ln>
                          <a:noFill/>
                        </a:ln>
                        <a:solidFill>
                          <a:schemeClr val="bg1"/>
                        </a:solidFill>
                        <a:effectLst/>
                        <a:latin typeface="+mn-lt"/>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6192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800" b="1" i="0" u="none" strike="noStrike" cap="all" normalizeH="0" baseline="0" dirty="0">
                          <a:ln>
                            <a:noFill/>
                          </a:ln>
                          <a:solidFill>
                            <a:schemeClr val="bg1"/>
                          </a:solidFill>
                          <a:effectLst/>
                          <a:latin typeface="+mn-lt"/>
                          <a:cs typeface="Times New Roman" pitchFamily="18" charset="0"/>
                        </a:rPr>
                        <a:t>verified</a:t>
                      </a:r>
                      <a:endParaRPr kumimoji="0" lang="bg-BG" sz="800" b="0" i="0" u="none" strike="noStrike" cap="all" normalizeH="0" baseline="0" dirty="0">
                        <a:ln>
                          <a:noFill/>
                        </a:ln>
                        <a:solidFill>
                          <a:schemeClr val="bg1"/>
                        </a:solidFill>
                        <a:effectLst/>
                        <a:latin typeface="+mn-lt"/>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0" i="0" u="none" strike="noStrike" cap="none" normalizeH="0" baseline="0" dirty="0">
                          <a:ln>
                            <a:noFill/>
                          </a:ln>
                          <a:solidFill>
                            <a:schemeClr val="bg1"/>
                          </a:solidFill>
                          <a:effectLst/>
                          <a:latin typeface="+mn-lt"/>
                          <a:cs typeface="Times New Roman" pitchFamily="18" charset="0"/>
                        </a:rPr>
                        <a:t>Checked by</a:t>
                      </a:r>
                      <a:r>
                        <a:rPr kumimoji="0" lang="bg-BG" sz="800" b="0" i="0" u="none" strike="noStrike" cap="none" normalizeH="0" baseline="0" dirty="0">
                          <a:ln>
                            <a:noFill/>
                          </a:ln>
                          <a:solidFill>
                            <a:schemeClr val="bg1"/>
                          </a:solidFill>
                          <a:effectLst/>
                          <a:latin typeface="+mn-lt"/>
                          <a:cs typeface="Times New Roman" pitchFamily="18" charset="0"/>
                        </a:rPr>
                        <a:t>:    ..................... </a:t>
                      </a:r>
                      <a:r>
                        <a:rPr kumimoji="0" lang="en-US" sz="800" b="0" i="0" u="none" strike="noStrike" cap="none" normalizeH="0" baseline="0" dirty="0">
                          <a:ln>
                            <a:noFill/>
                          </a:ln>
                          <a:solidFill>
                            <a:schemeClr val="bg1"/>
                          </a:solidFill>
                          <a:effectLst/>
                          <a:latin typeface="+mn-lt"/>
                          <a:cs typeface="Times New Roman" pitchFamily="18" charset="0"/>
                        </a:rPr>
                        <a:t>                                                  </a:t>
                      </a:r>
                      <a:r>
                        <a:rPr kumimoji="0" lang="en-GB" sz="800" b="0" i="0" u="none" strike="noStrike" cap="none" normalizeH="0" baseline="0" dirty="0">
                          <a:ln>
                            <a:noFill/>
                          </a:ln>
                          <a:solidFill>
                            <a:schemeClr val="bg1"/>
                          </a:solidFill>
                          <a:effectLst/>
                          <a:latin typeface="+mn-lt"/>
                          <a:cs typeface="Times New Roman" pitchFamily="18" charset="0"/>
                        </a:rPr>
                        <a:t>Signature ....................                               Date: ....... ..................... </a:t>
                      </a:r>
                      <a:endParaRPr kumimoji="0" lang="bg-BG" sz="800" b="0"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bg-BG" sz="800" b="0" i="0" u="none" strike="noStrike" cap="none" normalizeH="0" baseline="0" dirty="0">
                        <a:ln>
                          <a:noFill/>
                        </a:ln>
                        <a:solidFill>
                          <a:schemeClr val="bg1"/>
                        </a:solidFill>
                        <a:effectLst/>
                        <a:latin typeface="+mn-lt"/>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180975">
                <a:tc vMerge="1">
                  <a:txBody>
                    <a:bodyPr/>
                    <a:lstStyle/>
                    <a:p>
                      <a:endParaRPr lang="bg-BG"/>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bg-BG" sz="800" b="0" i="0" u="none" strike="noStrike" cap="none" normalizeH="0" baseline="0" dirty="0">
                          <a:ln>
                            <a:noFill/>
                          </a:ln>
                          <a:solidFill>
                            <a:schemeClr val="bg1"/>
                          </a:solidFill>
                          <a:effectLst/>
                          <a:latin typeface="+mn-lt"/>
                        </a:rPr>
                        <a:t>...............</a:t>
                      </a: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10" name="Правоъгълник 9"/>
          <p:cNvSpPr/>
          <p:nvPr/>
        </p:nvSpPr>
        <p:spPr>
          <a:xfrm>
            <a:off x="0" y="0"/>
            <a:ext cx="91440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4.8</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bg-BG"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dirty="0">
                <a:solidFill>
                  <a:srgbClr val="FFFF00"/>
                </a:solidFill>
                <a:effectLst>
                  <a:outerShdw blurRad="38100" dist="38100" dir="2700000" algn="tl">
                    <a:srgbClr val="000000">
                      <a:alpha val="43137"/>
                    </a:srgbClr>
                  </a:outerShdw>
                </a:effectLst>
                <a:latin typeface="Arial Black" pitchFamily="34" charset="0"/>
              </a:rPr>
              <a:t>Report on nonconformity </a:t>
            </a:r>
            <a:endParaRPr lang="bg-BG" sz="3200" dirty="0">
              <a:solidFill>
                <a:srgbClr val="FFFF00"/>
              </a:solidFill>
              <a:effectLst>
                <a:outerShdw blurRad="38100" dist="38100" dir="2700000" algn="tl">
                  <a:srgbClr val="000000">
                    <a:alpha val="43137"/>
                  </a:srgbClr>
                </a:outerShdw>
              </a:effectLst>
              <a:latin typeface="Arial Black" pitchFamily="34" charset="0"/>
            </a:endParaRPr>
          </a:p>
        </p:txBody>
      </p:sp>
      <p:pic>
        <p:nvPicPr>
          <p:cNvPr id="12" name="Картина 11">
            <a:extLst>
              <a:ext uri="{FF2B5EF4-FFF2-40B4-BE49-F238E27FC236}">
                <a16:creationId xmlns:a16="http://schemas.microsoft.com/office/drawing/2014/main" id="{8857D78F-BCEE-4D99-B859-9A9B3045198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228600" y="1295400"/>
            <a:ext cx="1371600" cy="1033739"/>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23" name="Picture 19" descr="ANd9GcSSBv_md2ocRFTc1fxbEqP7Gl6ZhQpk2yP0d1Ymp06CsD6Z3DvoCw"/>
          <p:cNvPicPr>
            <a:picLocks noChangeAspect="1" noChangeArrowheads="1"/>
          </p:cNvPicPr>
          <p:nvPr/>
        </p:nvPicPr>
        <p:blipFill>
          <a:blip r:embed="rId3" cstate="print"/>
          <a:srcRect/>
          <a:stretch>
            <a:fillRect/>
          </a:stretch>
        </p:blipFill>
        <p:spPr bwMode="auto">
          <a:xfrm>
            <a:off x="3497317" y="4746962"/>
            <a:ext cx="2286000" cy="2133600"/>
          </a:xfrm>
          <a:prstGeom prst="rect">
            <a:avLst/>
          </a:prstGeom>
          <a:noFill/>
        </p:spPr>
      </p:pic>
      <p:pic>
        <p:nvPicPr>
          <p:cNvPr id="47125" name="Picture 21"/>
          <p:cNvPicPr>
            <a:picLocks noChangeAspect="1" noChangeArrowheads="1"/>
          </p:cNvPicPr>
          <p:nvPr/>
        </p:nvPicPr>
        <p:blipFill>
          <a:blip r:embed="rId4" cstate="print"/>
          <a:srcRect/>
          <a:stretch>
            <a:fillRect/>
          </a:stretch>
        </p:blipFill>
        <p:spPr bwMode="auto">
          <a:xfrm>
            <a:off x="8077200" y="304800"/>
            <a:ext cx="971551" cy="685800"/>
          </a:xfrm>
          <a:prstGeom prst="rect">
            <a:avLst/>
          </a:prstGeom>
          <a:noFill/>
          <a:ln w="9525">
            <a:noFill/>
            <a:miter lim="800000"/>
            <a:headEnd/>
            <a:tailEnd/>
          </a:ln>
          <a:effectLst/>
        </p:spPr>
      </p:pic>
      <p:sp>
        <p:nvSpPr>
          <p:cNvPr id="47127" name="Rectangle 23"/>
          <p:cNvSpPr>
            <a:spLocks noChangeArrowheads="1"/>
          </p:cNvSpPr>
          <p:nvPr/>
        </p:nvSpPr>
        <p:spPr bwMode="auto">
          <a:xfrm>
            <a:off x="0" y="838200"/>
            <a:ext cx="9144000" cy="3908762"/>
          </a:xfrm>
          <a:prstGeom prst="rect">
            <a:avLst/>
          </a:prstGeom>
          <a:noFill/>
          <a:ln w="9525">
            <a:noFill/>
            <a:miter lim="800000"/>
            <a:headEnd/>
            <a:tailEnd/>
          </a:ln>
          <a:effectLst/>
        </p:spPr>
        <p:txBody>
          <a:bodyPr wrap="square" anchor="ctr">
            <a:spAutoFit/>
          </a:bodyPr>
          <a:lstStyle/>
          <a:p>
            <a:pPr>
              <a:tabLst>
                <a:tab pos="-2114550" algn="l"/>
                <a:tab pos="-1771650" algn="l"/>
                <a:tab pos="-514350" algn="l"/>
              </a:tabLst>
            </a:pPr>
            <a:r>
              <a:rPr lang="en-US" sz="2400" b="1" dirty="0">
                <a:solidFill>
                  <a:schemeClr val="bg1"/>
                </a:solidFill>
                <a:latin typeface="+mn-lt"/>
              </a:rPr>
              <a:t>The report or nonconformity have to have next qualities:</a:t>
            </a:r>
          </a:p>
          <a:p>
            <a:pPr>
              <a:tabLst>
                <a:tab pos="-2114550" algn="l"/>
                <a:tab pos="-1771650" algn="l"/>
                <a:tab pos="-514350" algn="l"/>
              </a:tabLst>
            </a:pPr>
            <a:endParaRPr lang="en-US" sz="2400" b="1" dirty="0">
              <a:solidFill>
                <a:schemeClr val="bg1"/>
              </a:solidFill>
              <a:latin typeface="+mn-lt"/>
            </a:endParaRPr>
          </a:p>
          <a:p>
            <a:pPr>
              <a:buFont typeface="Wingdings" pitchFamily="2" charset="2"/>
              <a:buChar char="v"/>
              <a:tabLst>
                <a:tab pos="-2114550" algn="l"/>
                <a:tab pos="-1771650" algn="l"/>
                <a:tab pos="-514350" algn="l"/>
              </a:tabLst>
            </a:pPr>
            <a:r>
              <a:rPr lang="en-US" sz="2000" b="1" dirty="0">
                <a:solidFill>
                  <a:schemeClr val="bg1"/>
                </a:solidFill>
                <a:latin typeface="+mn-lt"/>
              </a:rPr>
              <a:t> Precision and clarity</a:t>
            </a:r>
          </a:p>
          <a:p>
            <a:pPr>
              <a:tabLst>
                <a:tab pos="-2114550" algn="l"/>
                <a:tab pos="-1771650" algn="l"/>
                <a:tab pos="-514350" algn="l"/>
              </a:tabLst>
            </a:pPr>
            <a:endParaRPr lang="en-US" sz="2000" b="1" dirty="0">
              <a:solidFill>
                <a:schemeClr val="bg1"/>
              </a:solidFill>
              <a:latin typeface="+mn-lt"/>
            </a:endParaRPr>
          </a:p>
          <a:p>
            <a:pPr>
              <a:buFont typeface="Wingdings" pitchFamily="2" charset="2"/>
              <a:buChar char="v"/>
              <a:tabLst>
                <a:tab pos="-2114550" algn="l"/>
                <a:tab pos="-1771650" algn="l"/>
                <a:tab pos="-514350" algn="l"/>
              </a:tabLst>
            </a:pPr>
            <a:r>
              <a:rPr lang="en-US" sz="2000" b="1" dirty="0">
                <a:solidFill>
                  <a:schemeClr val="bg1"/>
                </a:solidFill>
                <a:latin typeface="+mn-lt"/>
              </a:rPr>
              <a:t> Tight and comprehensive</a:t>
            </a:r>
          </a:p>
          <a:p>
            <a:pPr algn="ctr">
              <a:buFont typeface="Wingdings" pitchFamily="2" charset="2"/>
              <a:buChar char="v"/>
              <a:tabLst>
                <a:tab pos="-2114550" algn="l"/>
                <a:tab pos="-1771650" algn="l"/>
                <a:tab pos="-514350" algn="l"/>
              </a:tabLst>
            </a:pPr>
            <a:endParaRPr lang="en-US" sz="2000" b="1" dirty="0">
              <a:solidFill>
                <a:schemeClr val="bg1"/>
              </a:solidFill>
              <a:latin typeface="+mn-lt"/>
            </a:endParaRPr>
          </a:p>
          <a:p>
            <a:pPr>
              <a:buFont typeface="Wingdings" pitchFamily="2" charset="2"/>
              <a:buChar char="v"/>
              <a:tabLst>
                <a:tab pos="-2114550" algn="l"/>
                <a:tab pos="-1771650" algn="l"/>
                <a:tab pos="-514350" algn="l"/>
              </a:tabLst>
            </a:pPr>
            <a:r>
              <a:rPr lang="en-US" sz="2000" b="1" dirty="0">
                <a:solidFill>
                  <a:schemeClr val="bg1"/>
                </a:solidFill>
                <a:latin typeface="+mn-lt"/>
              </a:rPr>
              <a:t> Exhaustiveness</a:t>
            </a:r>
          </a:p>
          <a:p>
            <a:pPr>
              <a:tabLst>
                <a:tab pos="-2114550" algn="l"/>
                <a:tab pos="-1771650" algn="l"/>
                <a:tab pos="-514350" algn="l"/>
              </a:tabLst>
            </a:pPr>
            <a:r>
              <a:rPr lang="en-US" sz="2000" b="1" dirty="0">
                <a:solidFill>
                  <a:schemeClr val="bg1"/>
                </a:solidFill>
                <a:latin typeface="+mn-lt"/>
              </a:rPr>
              <a:t>   </a:t>
            </a:r>
          </a:p>
          <a:p>
            <a:pPr>
              <a:buFont typeface="Wingdings" pitchFamily="2" charset="2"/>
              <a:buChar char="v"/>
              <a:tabLst>
                <a:tab pos="-2114550" algn="l"/>
                <a:tab pos="-1771650" algn="l"/>
                <a:tab pos="-514350" algn="l"/>
              </a:tabLst>
            </a:pPr>
            <a:r>
              <a:rPr lang="en-US" sz="2000" b="1" dirty="0">
                <a:solidFill>
                  <a:schemeClr val="bg1"/>
                </a:solidFill>
                <a:latin typeface="+mn-lt"/>
              </a:rPr>
              <a:t> To describe the problem (incl. reference to the evidence)</a:t>
            </a:r>
          </a:p>
          <a:p>
            <a:pPr>
              <a:buFont typeface="Wingdings" pitchFamily="2" charset="2"/>
              <a:buChar char="v"/>
              <a:tabLst>
                <a:tab pos="-2114550" algn="l"/>
                <a:tab pos="-1771650" algn="l"/>
                <a:tab pos="-514350" algn="l"/>
              </a:tabLst>
            </a:pPr>
            <a:r>
              <a:rPr lang="en-US" sz="2000" b="1" dirty="0">
                <a:solidFill>
                  <a:schemeClr val="bg1"/>
                </a:solidFill>
                <a:latin typeface="+mn-lt"/>
              </a:rPr>
              <a:t>  To explain their failing (incl. reference to the standard and the point)</a:t>
            </a:r>
          </a:p>
          <a:p>
            <a:pPr>
              <a:tabLst>
                <a:tab pos="-2114550" algn="l"/>
                <a:tab pos="-1771650" algn="l"/>
                <a:tab pos="-514350" algn="l"/>
              </a:tabLst>
            </a:pPr>
            <a:r>
              <a:rPr lang="en-US" sz="2000" dirty="0">
                <a:solidFill>
                  <a:schemeClr val="bg1"/>
                </a:solidFill>
                <a:latin typeface="+mn-lt"/>
              </a:rPr>
              <a:t> -</a:t>
            </a:r>
            <a:r>
              <a:rPr lang="en-US" sz="2000" b="1" dirty="0">
                <a:solidFill>
                  <a:schemeClr val="bg1"/>
                </a:solidFill>
                <a:latin typeface="+mn-lt"/>
              </a:rPr>
              <a:t> </a:t>
            </a:r>
            <a:r>
              <a:rPr lang="en-US" sz="2000" dirty="0">
                <a:solidFill>
                  <a:schemeClr val="bg1"/>
                </a:solidFill>
                <a:latin typeface="+mn-lt"/>
              </a:rPr>
              <a:t>To help audited to examine the cause;</a:t>
            </a:r>
          </a:p>
          <a:p>
            <a:pPr>
              <a:tabLst>
                <a:tab pos="-2114550" algn="l"/>
                <a:tab pos="-1771650" algn="l"/>
                <a:tab pos="-514350" algn="l"/>
              </a:tabLst>
            </a:pPr>
            <a:r>
              <a:rPr lang="en-US" sz="2000" dirty="0">
                <a:solidFill>
                  <a:schemeClr val="bg1"/>
                </a:solidFill>
                <a:latin typeface="+mn-lt"/>
              </a:rPr>
              <a:t> - As a self-check, to avoid "invention of requirements"</a:t>
            </a:r>
            <a:endParaRPr lang="bg-BG" sz="2000" dirty="0">
              <a:solidFill>
                <a:schemeClr val="bg1"/>
              </a:solidFill>
              <a:latin typeface="+mn-lt"/>
            </a:endParaRPr>
          </a:p>
        </p:txBody>
      </p:sp>
      <p:sp>
        <p:nvSpPr>
          <p:cNvPr id="12" name="Правоъгълник 11"/>
          <p:cNvSpPr/>
          <p:nvPr/>
        </p:nvSpPr>
        <p:spPr>
          <a:xfrm>
            <a:off x="0" y="0"/>
            <a:ext cx="91440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4.8</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bg-BG"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dirty="0">
                <a:solidFill>
                  <a:srgbClr val="FFFF00"/>
                </a:solidFill>
                <a:effectLst>
                  <a:outerShdw blurRad="38100" dist="38100" dir="2700000" algn="tl">
                    <a:srgbClr val="000000">
                      <a:alpha val="43137"/>
                    </a:srgbClr>
                  </a:outerShdw>
                </a:effectLst>
                <a:latin typeface="Arial Black" pitchFamily="34" charset="0"/>
              </a:rPr>
              <a:t>Report on nonconformity </a:t>
            </a:r>
            <a:endParaRPr lang="bg-BG" sz="3200" dirty="0">
              <a:solidFill>
                <a:srgbClr val="FFFF00"/>
              </a:solidFill>
              <a:effectLst>
                <a:outerShdw blurRad="38100" dist="38100" dir="2700000" algn="tl">
                  <a:srgbClr val="000000">
                    <a:alpha val="43137"/>
                  </a:srgbClr>
                </a:outerShdw>
              </a:effectLst>
              <a:latin typeface="Arial Black" pitchFamily="34" charset="0"/>
            </a:endParaRPr>
          </a:p>
        </p:txBody>
      </p:sp>
      <p:pic>
        <p:nvPicPr>
          <p:cNvPr id="47124" name="Picture 20"/>
          <p:cNvPicPr>
            <a:picLocks noChangeAspect="1" noChangeArrowheads="1"/>
          </p:cNvPicPr>
          <p:nvPr/>
        </p:nvPicPr>
        <p:blipFill>
          <a:blip r:embed="rId5" cstate="print"/>
          <a:srcRect/>
          <a:stretch>
            <a:fillRect/>
          </a:stretch>
        </p:blipFill>
        <p:spPr bwMode="auto">
          <a:xfrm>
            <a:off x="3733800" y="1371600"/>
            <a:ext cx="1371600" cy="1046163"/>
          </a:xfrm>
          <a:prstGeom prst="rect">
            <a:avLst/>
          </a:prstGeom>
          <a:noFill/>
          <a:ln w="9525">
            <a:noFill/>
            <a:miter lim="800000"/>
            <a:headEnd/>
            <a:tailEnd/>
          </a:ln>
          <a:effectLst/>
        </p:spPr>
      </p:pic>
      <p:pic>
        <p:nvPicPr>
          <p:cNvPr id="47128" name="Picture 24"/>
          <p:cNvPicPr>
            <a:picLocks noChangeAspect="1" noChangeArrowheads="1"/>
          </p:cNvPicPr>
          <p:nvPr/>
        </p:nvPicPr>
        <p:blipFill>
          <a:blip r:embed="rId6" cstate="print"/>
          <a:srcRect/>
          <a:stretch>
            <a:fillRect/>
          </a:stretch>
        </p:blipFill>
        <p:spPr bwMode="auto">
          <a:xfrm>
            <a:off x="7315200" y="2209800"/>
            <a:ext cx="1219200" cy="1219200"/>
          </a:xfrm>
          <a:prstGeom prst="rect">
            <a:avLst/>
          </a:prstGeom>
          <a:noFill/>
          <a:ln w="9525">
            <a:noFill/>
            <a:miter lim="800000"/>
            <a:headEnd/>
            <a:tailEnd/>
          </a:ln>
          <a:effectLst/>
        </p:spPr>
      </p:pic>
      <p:pic>
        <p:nvPicPr>
          <p:cNvPr id="47120" name="Picture 16"/>
          <p:cNvPicPr>
            <a:picLocks noChangeAspect="1" noChangeArrowheads="1"/>
          </p:cNvPicPr>
          <p:nvPr/>
        </p:nvPicPr>
        <p:blipFill>
          <a:blip r:embed="rId7" cstate="print"/>
          <a:srcRect/>
          <a:stretch>
            <a:fillRect/>
          </a:stretch>
        </p:blipFill>
        <p:spPr bwMode="auto">
          <a:xfrm>
            <a:off x="5562600" y="1600200"/>
            <a:ext cx="1150883" cy="1371600"/>
          </a:xfrm>
          <a:prstGeom prst="rect">
            <a:avLst/>
          </a:prstGeom>
          <a:noFill/>
          <a:ln w="9525">
            <a:noFill/>
            <a:miter lim="800000"/>
            <a:headEnd/>
            <a:tailEnd/>
          </a:ln>
          <a:effec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6" name="Picture 26" descr="ANd9GcT4s0nUV9GXfuyGq4DO8V7NZFng2kgEWQK_F0atEXGDOL586AXFYw"/>
          <p:cNvPicPr>
            <a:picLocks noChangeAspect="1" noChangeArrowheads="1"/>
          </p:cNvPicPr>
          <p:nvPr/>
        </p:nvPicPr>
        <p:blipFill>
          <a:blip r:embed="rId3" cstate="print"/>
          <a:srcRect/>
          <a:stretch>
            <a:fillRect/>
          </a:stretch>
        </p:blipFill>
        <p:spPr bwMode="auto">
          <a:xfrm>
            <a:off x="8093084" y="1"/>
            <a:ext cx="1050916" cy="914400"/>
          </a:xfrm>
          <a:prstGeom prst="rect">
            <a:avLst/>
          </a:prstGeom>
          <a:noFill/>
        </p:spPr>
      </p:pic>
      <p:sp>
        <p:nvSpPr>
          <p:cNvPr id="40987" name="AutoShape 27"/>
          <p:cNvSpPr>
            <a:spLocks noChangeArrowheads="1"/>
          </p:cNvSpPr>
          <p:nvPr/>
        </p:nvSpPr>
        <p:spPr bwMode="auto">
          <a:xfrm flipH="1">
            <a:off x="0" y="609600"/>
            <a:ext cx="2209800" cy="990600"/>
          </a:xfrm>
          <a:prstGeom prst="wedgeRoundRectCallout">
            <a:avLst>
              <a:gd name="adj1" fmla="val 1371"/>
              <a:gd name="adj2" fmla="val 139946"/>
              <a:gd name="adj3" fmla="val 16667"/>
            </a:avLst>
          </a:prstGeom>
          <a:solidFill>
            <a:schemeClr val="accent1">
              <a:lumMod val="20000"/>
              <a:lumOff val="80000"/>
            </a:schemeClr>
          </a:solidFill>
          <a:ln w="9525">
            <a:solidFill>
              <a:srgbClr val="800000"/>
            </a:solidFill>
            <a:miter lim="800000"/>
            <a:headEnd/>
            <a:tailEnd/>
          </a:ln>
          <a:effectLst/>
        </p:spPr>
        <p:txBody>
          <a:bodyPr/>
          <a:lstStyle/>
          <a:p>
            <a:pPr algn="ctr"/>
            <a:r>
              <a:rPr lang="en-GB" sz="1200" b="1" dirty="0">
                <a:solidFill>
                  <a:srgbClr val="990000"/>
                </a:solidFill>
                <a:latin typeface="+mn-lt"/>
              </a:rPr>
              <a:t>Attention!</a:t>
            </a:r>
            <a:endParaRPr lang="bg-BG" sz="1200" b="1" dirty="0">
              <a:solidFill>
                <a:srgbClr val="990000"/>
              </a:solidFill>
              <a:latin typeface="+mn-lt"/>
            </a:endParaRPr>
          </a:p>
          <a:p>
            <a:pPr algn="ctr"/>
            <a:r>
              <a:rPr lang="en-US" sz="1200" dirty="0">
                <a:solidFill>
                  <a:srgbClr val="990000"/>
                </a:solidFill>
                <a:latin typeface="+mn-lt"/>
              </a:rPr>
              <a:t>There is another meaning</a:t>
            </a:r>
          </a:p>
          <a:p>
            <a:pPr algn="ctr"/>
            <a:r>
              <a:rPr lang="en-US" sz="1200" dirty="0">
                <a:solidFill>
                  <a:srgbClr val="990000"/>
                </a:solidFill>
                <a:latin typeface="+mn-lt"/>
              </a:rPr>
              <a:t>(Associated with quality or responsibility of the article)</a:t>
            </a:r>
            <a:endParaRPr lang="bg-BG" sz="1200" dirty="0">
              <a:solidFill>
                <a:srgbClr val="990000"/>
              </a:solidFill>
              <a:latin typeface="+mn-lt"/>
            </a:endParaRPr>
          </a:p>
        </p:txBody>
      </p:sp>
      <p:sp>
        <p:nvSpPr>
          <p:cNvPr id="40988" name="AutoShape 28"/>
          <p:cNvSpPr>
            <a:spLocks noChangeArrowheads="1"/>
          </p:cNvSpPr>
          <p:nvPr/>
        </p:nvSpPr>
        <p:spPr bwMode="auto">
          <a:xfrm flipH="1">
            <a:off x="990600" y="6172200"/>
            <a:ext cx="1905000" cy="533400"/>
          </a:xfrm>
          <a:prstGeom prst="wedgeRoundRectCallout">
            <a:avLst>
              <a:gd name="adj1" fmla="val 82594"/>
              <a:gd name="adj2" fmla="val -206650"/>
              <a:gd name="adj3" fmla="val 16667"/>
            </a:avLst>
          </a:prstGeom>
          <a:solidFill>
            <a:schemeClr val="accent1">
              <a:lumMod val="20000"/>
              <a:lumOff val="80000"/>
            </a:schemeClr>
          </a:solidFill>
          <a:ln w="9525">
            <a:solidFill>
              <a:srgbClr val="800000"/>
            </a:solidFill>
            <a:miter lim="800000"/>
            <a:headEnd/>
            <a:tailEnd/>
          </a:ln>
          <a:effectLst/>
        </p:spPr>
        <p:txBody>
          <a:bodyPr/>
          <a:lstStyle/>
          <a:p>
            <a:pPr algn="ctr"/>
            <a:r>
              <a:rPr lang="en-US" sz="1200" b="1" dirty="0">
                <a:solidFill>
                  <a:srgbClr val="990000"/>
                </a:solidFill>
                <a:latin typeface="+mn-lt"/>
              </a:rPr>
              <a:t>As you would expect by the customer?</a:t>
            </a:r>
            <a:endParaRPr lang="bg-BG" sz="1200" b="1" dirty="0">
              <a:solidFill>
                <a:srgbClr val="990000"/>
              </a:solidFill>
              <a:latin typeface="+mn-lt"/>
            </a:endParaRPr>
          </a:p>
        </p:txBody>
      </p:sp>
      <p:sp>
        <p:nvSpPr>
          <p:cNvPr id="40992" name="AutoShape 32"/>
          <p:cNvSpPr>
            <a:spLocks noChangeArrowheads="1"/>
          </p:cNvSpPr>
          <p:nvPr/>
        </p:nvSpPr>
        <p:spPr bwMode="auto">
          <a:xfrm>
            <a:off x="381000" y="3886200"/>
            <a:ext cx="1752600" cy="480060"/>
          </a:xfrm>
          <a:prstGeom prst="plaque">
            <a:avLst>
              <a:gd name="adj" fmla="val 16667"/>
            </a:avLst>
          </a:prstGeom>
          <a:solidFill>
            <a:srgbClr val="C00000"/>
          </a:solidFill>
          <a:ln w="9525">
            <a:solidFill>
              <a:srgbClr val="672C27"/>
            </a:solidFill>
            <a:miter lim="800000"/>
            <a:headEnd/>
            <a:tailEnd/>
          </a:ln>
          <a:effectLst/>
        </p:spPr>
        <p:txBody>
          <a:bodyPr wrap="square" anchor="ctr">
            <a:spAutoFit/>
          </a:bodyPr>
          <a:lstStyle/>
          <a:p>
            <a:pPr algn="ctr"/>
            <a:r>
              <a:rPr lang="en-US" b="1" dirty="0">
                <a:solidFill>
                  <a:schemeClr val="bg2"/>
                </a:solidFill>
                <a:latin typeface="+mn-lt"/>
              </a:rPr>
              <a:t>D</a:t>
            </a:r>
            <a:r>
              <a:rPr lang="en-GB" b="1" dirty="0">
                <a:solidFill>
                  <a:schemeClr val="bg2"/>
                </a:solidFill>
                <a:latin typeface="+mn-lt"/>
              </a:rPr>
              <a:t>efect</a:t>
            </a:r>
            <a:endParaRPr lang="bg-BG" b="1" dirty="0">
              <a:solidFill>
                <a:schemeClr val="bg2"/>
              </a:solidFill>
              <a:latin typeface="+mn-lt"/>
            </a:endParaRPr>
          </a:p>
        </p:txBody>
      </p:sp>
      <p:sp>
        <p:nvSpPr>
          <p:cNvPr id="40993" name="AutoShape 33"/>
          <p:cNvSpPr>
            <a:spLocks noChangeArrowheads="1"/>
          </p:cNvSpPr>
          <p:nvPr/>
        </p:nvSpPr>
        <p:spPr bwMode="auto">
          <a:xfrm>
            <a:off x="2971800" y="4343400"/>
            <a:ext cx="1828800" cy="480060"/>
          </a:xfrm>
          <a:prstGeom prst="plaque">
            <a:avLst>
              <a:gd name="adj" fmla="val 16667"/>
            </a:avLst>
          </a:prstGeom>
          <a:solidFill>
            <a:srgbClr val="CCCCFF"/>
          </a:solidFill>
          <a:ln w="9525">
            <a:solidFill>
              <a:srgbClr val="672C27"/>
            </a:solidFill>
            <a:miter lim="800000"/>
            <a:headEnd/>
            <a:tailEnd/>
          </a:ln>
          <a:effectLst/>
        </p:spPr>
        <p:txBody>
          <a:bodyPr wrap="square" anchor="ctr">
            <a:spAutoFit/>
          </a:bodyPr>
          <a:lstStyle/>
          <a:p>
            <a:pPr algn="ctr"/>
            <a:r>
              <a:rPr lang="en-GB" b="1" dirty="0">
                <a:solidFill>
                  <a:schemeClr val="bg1"/>
                </a:solidFill>
                <a:latin typeface="+mn-lt"/>
              </a:rPr>
              <a:t>Require</a:t>
            </a:r>
            <a:endParaRPr lang="bg-BG" b="1" dirty="0">
              <a:solidFill>
                <a:schemeClr val="bg1"/>
              </a:solidFill>
              <a:latin typeface="+mn-lt"/>
            </a:endParaRPr>
          </a:p>
        </p:txBody>
      </p:sp>
      <p:sp>
        <p:nvSpPr>
          <p:cNvPr id="40994" name="AutoShape 34"/>
          <p:cNvSpPr>
            <a:spLocks noChangeArrowheads="1"/>
          </p:cNvSpPr>
          <p:nvPr/>
        </p:nvSpPr>
        <p:spPr bwMode="auto">
          <a:xfrm>
            <a:off x="6291049" y="2743200"/>
            <a:ext cx="1506483" cy="480060"/>
          </a:xfrm>
          <a:prstGeom prst="plaque">
            <a:avLst>
              <a:gd name="adj" fmla="val 16667"/>
            </a:avLst>
          </a:prstGeom>
          <a:solidFill>
            <a:srgbClr val="FFFF00"/>
          </a:solidFill>
          <a:ln w="9525">
            <a:solidFill>
              <a:srgbClr val="672C27"/>
            </a:solidFill>
            <a:miter lim="800000"/>
            <a:headEnd/>
            <a:tailEnd/>
          </a:ln>
          <a:effectLst/>
        </p:spPr>
        <p:txBody>
          <a:bodyPr wrap="none" anchor="ctr">
            <a:spAutoFit/>
          </a:bodyPr>
          <a:lstStyle/>
          <a:p>
            <a:pPr algn="ctr"/>
            <a:r>
              <a:rPr lang="en-GB" b="1" dirty="0">
                <a:solidFill>
                  <a:schemeClr val="bg1"/>
                </a:solidFill>
                <a:latin typeface="+mn-lt"/>
              </a:rPr>
              <a:t>Conformity</a:t>
            </a:r>
            <a:endParaRPr lang="bg-BG" b="1" dirty="0">
              <a:solidFill>
                <a:schemeClr val="bg1"/>
              </a:solidFill>
              <a:latin typeface="+mn-lt"/>
            </a:endParaRPr>
          </a:p>
        </p:txBody>
      </p:sp>
      <p:sp>
        <p:nvSpPr>
          <p:cNvPr id="40995" name="AutoShape 35"/>
          <p:cNvSpPr>
            <a:spLocks noChangeArrowheads="1"/>
          </p:cNvSpPr>
          <p:nvPr/>
        </p:nvSpPr>
        <p:spPr bwMode="auto">
          <a:xfrm>
            <a:off x="5454733" y="5791200"/>
            <a:ext cx="2025360" cy="480060"/>
          </a:xfrm>
          <a:prstGeom prst="plaque">
            <a:avLst>
              <a:gd name="adj" fmla="val 16667"/>
            </a:avLst>
          </a:prstGeom>
          <a:solidFill>
            <a:srgbClr val="FFFF00"/>
          </a:solidFill>
          <a:ln w="9525">
            <a:solidFill>
              <a:srgbClr val="672C27"/>
            </a:solidFill>
            <a:miter lim="800000"/>
            <a:headEnd/>
            <a:tailEnd/>
          </a:ln>
          <a:effectLst/>
        </p:spPr>
        <p:txBody>
          <a:bodyPr wrap="none" anchor="ctr">
            <a:spAutoFit/>
          </a:bodyPr>
          <a:lstStyle/>
          <a:p>
            <a:pPr algn="ctr"/>
            <a:r>
              <a:rPr lang="en-GB" b="1" dirty="0">
                <a:solidFill>
                  <a:schemeClr val="bg1"/>
                </a:solidFill>
                <a:latin typeface="+mn-lt"/>
              </a:rPr>
              <a:t>Non-conformity</a:t>
            </a:r>
            <a:endParaRPr lang="bg-BG" b="1" dirty="0">
              <a:solidFill>
                <a:schemeClr val="bg1"/>
              </a:solidFill>
              <a:latin typeface="+mn-lt"/>
            </a:endParaRPr>
          </a:p>
        </p:txBody>
      </p:sp>
      <p:sp>
        <p:nvSpPr>
          <p:cNvPr id="40996" name="Rectangle 36"/>
          <p:cNvSpPr>
            <a:spLocks noChangeArrowheads="1"/>
          </p:cNvSpPr>
          <p:nvPr/>
        </p:nvSpPr>
        <p:spPr bwMode="auto">
          <a:xfrm>
            <a:off x="0" y="4495800"/>
            <a:ext cx="2447925" cy="838200"/>
          </a:xfrm>
          <a:prstGeom prst="rect">
            <a:avLst/>
          </a:prstGeom>
          <a:solidFill>
            <a:srgbClr val="FFFFFF"/>
          </a:solidFill>
          <a:ln w="9525">
            <a:solidFill>
              <a:srgbClr val="000080"/>
            </a:solidFill>
            <a:miter lim="800000"/>
            <a:headEnd/>
            <a:tailEnd/>
          </a:ln>
          <a:effectLst/>
        </p:spPr>
        <p:txBody>
          <a:bodyPr wrap="none" anchor="ctr"/>
          <a:lstStyle/>
          <a:p>
            <a:pPr algn="ctr"/>
            <a:r>
              <a:rPr lang="en-US" sz="1200" dirty="0">
                <a:solidFill>
                  <a:srgbClr val="000066"/>
                </a:solidFill>
                <a:latin typeface="+mn-lt"/>
              </a:rPr>
              <a:t>Failure to comply of requirement</a:t>
            </a:r>
          </a:p>
          <a:p>
            <a:pPr algn="ctr"/>
            <a:r>
              <a:rPr lang="en-US" sz="1200" dirty="0">
                <a:solidFill>
                  <a:srgbClr val="000066"/>
                </a:solidFill>
                <a:latin typeface="+mn-lt"/>
              </a:rPr>
              <a:t>concerning the expected</a:t>
            </a:r>
          </a:p>
          <a:p>
            <a:pPr algn="ctr"/>
            <a:r>
              <a:rPr lang="en-US" sz="1200" dirty="0">
                <a:solidFill>
                  <a:srgbClr val="000066"/>
                </a:solidFill>
                <a:latin typeface="+mn-lt"/>
              </a:rPr>
              <a:t>or definitely use</a:t>
            </a:r>
            <a:endParaRPr lang="bg-BG" sz="1200" dirty="0">
              <a:solidFill>
                <a:srgbClr val="000066"/>
              </a:solidFill>
              <a:latin typeface="+mn-lt"/>
            </a:endParaRPr>
          </a:p>
        </p:txBody>
      </p:sp>
      <p:sp>
        <p:nvSpPr>
          <p:cNvPr id="40997" name="Rectangle 37"/>
          <p:cNvSpPr>
            <a:spLocks noChangeArrowheads="1"/>
          </p:cNvSpPr>
          <p:nvPr/>
        </p:nvSpPr>
        <p:spPr bwMode="auto">
          <a:xfrm>
            <a:off x="2667000" y="5181600"/>
            <a:ext cx="2219325" cy="609600"/>
          </a:xfrm>
          <a:prstGeom prst="rect">
            <a:avLst/>
          </a:prstGeom>
          <a:solidFill>
            <a:srgbClr val="FFFFFF"/>
          </a:solidFill>
          <a:ln w="9525">
            <a:solidFill>
              <a:srgbClr val="000080"/>
            </a:solidFill>
            <a:miter lim="800000"/>
            <a:headEnd/>
            <a:tailEnd/>
          </a:ln>
          <a:effectLst/>
        </p:spPr>
        <p:txBody>
          <a:bodyPr wrap="none" anchor="ctr"/>
          <a:lstStyle/>
          <a:p>
            <a:pPr algn="ctr"/>
            <a:r>
              <a:rPr lang="en-US" sz="1200" dirty="0">
                <a:solidFill>
                  <a:srgbClr val="000066"/>
                </a:solidFill>
                <a:latin typeface="+mn-lt"/>
              </a:rPr>
              <a:t>Formulated need or</a:t>
            </a:r>
          </a:p>
          <a:p>
            <a:pPr algn="ctr"/>
            <a:r>
              <a:rPr lang="en-US" sz="1200" dirty="0">
                <a:solidFill>
                  <a:srgbClr val="000066"/>
                </a:solidFill>
                <a:latin typeface="+mn-lt"/>
              </a:rPr>
              <a:t>pending, which is usually</a:t>
            </a:r>
          </a:p>
          <a:p>
            <a:pPr algn="ctr"/>
            <a:r>
              <a:rPr lang="en-US" sz="1200" dirty="0">
                <a:solidFill>
                  <a:srgbClr val="000066"/>
                </a:solidFill>
                <a:latin typeface="+mn-lt"/>
              </a:rPr>
              <a:t>implies or mandatory</a:t>
            </a:r>
            <a:endParaRPr lang="bg-BG" sz="1200" dirty="0">
              <a:solidFill>
                <a:srgbClr val="000066"/>
              </a:solidFill>
              <a:latin typeface="+mn-lt"/>
            </a:endParaRPr>
          </a:p>
        </p:txBody>
      </p:sp>
      <p:sp>
        <p:nvSpPr>
          <p:cNvPr id="40998" name="Rectangle 38"/>
          <p:cNvSpPr>
            <a:spLocks noChangeArrowheads="1"/>
          </p:cNvSpPr>
          <p:nvPr/>
        </p:nvSpPr>
        <p:spPr bwMode="auto">
          <a:xfrm>
            <a:off x="5867400" y="3505200"/>
            <a:ext cx="2514600" cy="381000"/>
          </a:xfrm>
          <a:prstGeom prst="rect">
            <a:avLst/>
          </a:prstGeom>
          <a:solidFill>
            <a:srgbClr val="FFFFFF"/>
          </a:solidFill>
          <a:ln w="9525">
            <a:solidFill>
              <a:srgbClr val="000080"/>
            </a:solidFill>
            <a:miter lim="800000"/>
            <a:headEnd/>
            <a:tailEnd/>
          </a:ln>
          <a:effectLst/>
        </p:spPr>
        <p:txBody>
          <a:bodyPr wrap="none" anchor="ctr"/>
          <a:lstStyle/>
          <a:p>
            <a:pPr algn="ctr"/>
            <a:r>
              <a:rPr lang="en-GB" sz="1200" dirty="0">
                <a:solidFill>
                  <a:srgbClr val="000066"/>
                </a:solidFill>
                <a:latin typeface="+mn-lt"/>
              </a:rPr>
              <a:t>Implementation of requirement</a:t>
            </a:r>
            <a:endParaRPr lang="bg-BG" sz="1200" dirty="0">
              <a:solidFill>
                <a:srgbClr val="000066"/>
              </a:solidFill>
              <a:latin typeface="+mn-lt"/>
            </a:endParaRPr>
          </a:p>
        </p:txBody>
      </p:sp>
      <p:sp>
        <p:nvSpPr>
          <p:cNvPr id="40999" name="Rectangle 39"/>
          <p:cNvSpPr>
            <a:spLocks noChangeArrowheads="1"/>
          </p:cNvSpPr>
          <p:nvPr/>
        </p:nvSpPr>
        <p:spPr bwMode="auto">
          <a:xfrm>
            <a:off x="5105400" y="6324600"/>
            <a:ext cx="2819400" cy="381000"/>
          </a:xfrm>
          <a:prstGeom prst="rect">
            <a:avLst/>
          </a:prstGeom>
          <a:solidFill>
            <a:srgbClr val="FFFFFF"/>
          </a:solidFill>
          <a:ln w="9525">
            <a:solidFill>
              <a:srgbClr val="000080"/>
            </a:solidFill>
            <a:miter lim="800000"/>
            <a:headEnd/>
            <a:tailEnd/>
          </a:ln>
          <a:effectLst/>
        </p:spPr>
        <p:txBody>
          <a:bodyPr wrap="none" anchor="ctr"/>
          <a:lstStyle/>
          <a:p>
            <a:pPr algn="ctr"/>
            <a:r>
              <a:rPr lang="en-US" sz="1200" dirty="0">
                <a:solidFill>
                  <a:srgbClr val="000066"/>
                </a:solidFill>
                <a:latin typeface="+mn-lt"/>
              </a:rPr>
              <a:t>Failure to comply of requirement</a:t>
            </a:r>
            <a:endParaRPr lang="bg-BG" sz="1200" dirty="0">
              <a:solidFill>
                <a:srgbClr val="000066"/>
              </a:solidFill>
              <a:latin typeface="+mn-lt"/>
            </a:endParaRPr>
          </a:p>
        </p:txBody>
      </p:sp>
      <p:sp>
        <p:nvSpPr>
          <p:cNvPr id="41000" name="AutoShape 40"/>
          <p:cNvSpPr>
            <a:spLocks noChangeArrowheads="1"/>
          </p:cNvSpPr>
          <p:nvPr/>
        </p:nvSpPr>
        <p:spPr bwMode="auto">
          <a:xfrm>
            <a:off x="2514600" y="533400"/>
            <a:ext cx="3276600" cy="990600"/>
          </a:xfrm>
          <a:prstGeom prst="flowChartAlternateProcess">
            <a:avLst/>
          </a:prstGeom>
          <a:solidFill>
            <a:srgbClr val="CCFF99"/>
          </a:solidFill>
          <a:ln w="9525">
            <a:solidFill>
              <a:schemeClr val="hlink"/>
            </a:solidFill>
            <a:miter lim="800000"/>
            <a:headEnd/>
            <a:tailEnd/>
          </a:ln>
          <a:effectLst/>
        </p:spPr>
        <p:txBody>
          <a:bodyPr wrap="none" anchor="ctr"/>
          <a:lstStyle/>
          <a:p>
            <a:pPr algn="ctr"/>
            <a:r>
              <a:rPr lang="en-GB" sz="1400" b="1" dirty="0">
                <a:solidFill>
                  <a:schemeClr val="bg1"/>
                </a:solidFill>
                <a:latin typeface="+mn-lt"/>
              </a:rPr>
              <a:t>Understanding of the differences:</a:t>
            </a:r>
            <a:endParaRPr lang="en-US" sz="1400" b="1" dirty="0">
              <a:solidFill>
                <a:schemeClr val="bg1"/>
              </a:solidFill>
              <a:latin typeface="+mn-lt"/>
            </a:endParaRPr>
          </a:p>
          <a:p>
            <a:pPr algn="ctr"/>
            <a:r>
              <a:rPr lang="en-US" sz="1200" dirty="0">
                <a:solidFill>
                  <a:schemeClr val="bg1"/>
                </a:solidFill>
                <a:latin typeface="+mn-lt"/>
              </a:rPr>
              <a:t>Accordance with  ≠  Regulatory</a:t>
            </a:r>
          </a:p>
          <a:p>
            <a:pPr algn="ctr"/>
            <a:r>
              <a:rPr lang="en-US" sz="1200" dirty="0">
                <a:solidFill>
                  <a:schemeClr val="bg1"/>
                </a:solidFill>
                <a:latin typeface="+mn-lt"/>
              </a:rPr>
              <a:t>       audit criteria         compliance</a:t>
            </a:r>
          </a:p>
        </p:txBody>
      </p:sp>
      <p:pic>
        <p:nvPicPr>
          <p:cNvPr id="41001" name="Picture 41" descr="zx500y290_201846"/>
          <p:cNvPicPr>
            <a:picLocks noChangeAspect="1" noChangeArrowheads="1"/>
          </p:cNvPicPr>
          <p:nvPr/>
        </p:nvPicPr>
        <p:blipFill>
          <a:blip r:embed="rId4" cstate="print"/>
          <a:srcRect/>
          <a:stretch>
            <a:fillRect/>
          </a:stretch>
        </p:blipFill>
        <p:spPr bwMode="auto">
          <a:xfrm>
            <a:off x="5410200" y="4343400"/>
            <a:ext cx="2087554" cy="1424718"/>
          </a:xfrm>
          <a:prstGeom prst="rect">
            <a:avLst/>
          </a:prstGeom>
          <a:noFill/>
        </p:spPr>
      </p:pic>
      <p:pic>
        <p:nvPicPr>
          <p:cNvPr id="41002" name="Picture 42" descr="2m76dd1"/>
          <p:cNvPicPr>
            <a:picLocks noChangeAspect="1" noChangeArrowheads="1"/>
          </p:cNvPicPr>
          <p:nvPr/>
        </p:nvPicPr>
        <p:blipFill>
          <a:blip r:embed="rId5" cstate="print"/>
          <a:srcRect/>
          <a:stretch>
            <a:fillRect/>
          </a:stretch>
        </p:blipFill>
        <p:spPr bwMode="auto">
          <a:xfrm>
            <a:off x="6172200" y="1295400"/>
            <a:ext cx="1813485" cy="1405856"/>
          </a:xfrm>
          <a:prstGeom prst="rect">
            <a:avLst/>
          </a:prstGeom>
          <a:noFill/>
        </p:spPr>
      </p:pic>
      <p:sp>
        <p:nvSpPr>
          <p:cNvPr id="41004" name="Line 44"/>
          <p:cNvSpPr>
            <a:spLocks noChangeShapeType="1"/>
          </p:cNvSpPr>
          <p:nvPr/>
        </p:nvSpPr>
        <p:spPr bwMode="auto">
          <a:xfrm flipH="1">
            <a:off x="4800600" y="2971800"/>
            <a:ext cx="1371600" cy="1600200"/>
          </a:xfrm>
          <a:prstGeom prst="line">
            <a:avLst/>
          </a:prstGeom>
          <a:noFill/>
          <a:ln w="9525">
            <a:solidFill>
              <a:schemeClr val="bg1"/>
            </a:solidFill>
            <a:round/>
            <a:headEnd type="triangle" w="med" len="med"/>
            <a:tailEnd type="triangle" w="med" len="med"/>
          </a:ln>
          <a:effectLst/>
        </p:spPr>
        <p:txBody>
          <a:bodyPr/>
          <a:lstStyle/>
          <a:p>
            <a:endParaRPr lang="bg-BG" dirty="0"/>
          </a:p>
        </p:txBody>
      </p:sp>
      <p:sp>
        <p:nvSpPr>
          <p:cNvPr id="41005" name="Line 45"/>
          <p:cNvSpPr>
            <a:spLocks noChangeShapeType="1"/>
          </p:cNvSpPr>
          <p:nvPr/>
        </p:nvSpPr>
        <p:spPr bwMode="auto">
          <a:xfrm flipH="1" flipV="1">
            <a:off x="4800600" y="4648200"/>
            <a:ext cx="685800" cy="1371600"/>
          </a:xfrm>
          <a:prstGeom prst="line">
            <a:avLst/>
          </a:prstGeom>
          <a:noFill/>
          <a:ln w="9525">
            <a:solidFill>
              <a:schemeClr val="bg1"/>
            </a:solidFill>
            <a:round/>
            <a:headEnd type="triangle" w="med" len="med"/>
            <a:tailEnd type="triangle" w="med" len="med"/>
          </a:ln>
          <a:effectLst/>
        </p:spPr>
        <p:txBody>
          <a:bodyPr/>
          <a:lstStyle/>
          <a:p>
            <a:endParaRPr lang="bg-BG" dirty="0"/>
          </a:p>
        </p:txBody>
      </p:sp>
      <p:sp>
        <p:nvSpPr>
          <p:cNvPr id="41006" name="Line 46"/>
          <p:cNvSpPr>
            <a:spLocks noChangeShapeType="1"/>
          </p:cNvSpPr>
          <p:nvPr/>
        </p:nvSpPr>
        <p:spPr bwMode="auto">
          <a:xfrm flipH="1" flipV="1">
            <a:off x="2133600" y="4191000"/>
            <a:ext cx="762000" cy="381000"/>
          </a:xfrm>
          <a:prstGeom prst="line">
            <a:avLst/>
          </a:prstGeom>
          <a:noFill/>
          <a:ln w="9525">
            <a:solidFill>
              <a:schemeClr val="bg1"/>
            </a:solidFill>
            <a:round/>
            <a:headEnd type="triangle" w="med" len="med"/>
            <a:tailEnd type="triangle" w="med" len="med"/>
          </a:ln>
          <a:effectLst/>
        </p:spPr>
        <p:txBody>
          <a:bodyPr/>
          <a:lstStyle/>
          <a:p>
            <a:endParaRPr lang="bg-BG" dirty="0"/>
          </a:p>
        </p:txBody>
      </p:sp>
      <p:pic>
        <p:nvPicPr>
          <p:cNvPr id="41007" name="Picture 47" descr="avatar-1"/>
          <p:cNvPicPr>
            <a:picLocks noChangeAspect="1" noChangeArrowheads="1"/>
          </p:cNvPicPr>
          <p:nvPr/>
        </p:nvPicPr>
        <p:blipFill>
          <a:blip r:embed="rId6" cstate="print"/>
          <a:srcRect/>
          <a:stretch>
            <a:fillRect/>
          </a:stretch>
        </p:blipFill>
        <p:spPr bwMode="auto">
          <a:xfrm>
            <a:off x="2971800" y="2057400"/>
            <a:ext cx="1725613" cy="2235276"/>
          </a:xfrm>
          <a:prstGeom prst="rect">
            <a:avLst/>
          </a:prstGeom>
          <a:noFill/>
        </p:spPr>
      </p:pic>
      <p:pic>
        <p:nvPicPr>
          <p:cNvPr id="41008" name="Picture 48" descr="blogadiction">
            <a:hlinkClick r:id="rId7"/>
          </p:cNvPr>
          <p:cNvPicPr>
            <a:picLocks noChangeAspect="1" noChangeArrowheads="1"/>
          </p:cNvPicPr>
          <p:nvPr/>
        </p:nvPicPr>
        <p:blipFill>
          <a:blip r:embed="rId8" cstate="print"/>
          <a:srcRect/>
          <a:stretch>
            <a:fillRect/>
          </a:stretch>
        </p:blipFill>
        <p:spPr bwMode="auto">
          <a:xfrm>
            <a:off x="304800" y="2514600"/>
            <a:ext cx="1938438" cy="1295400"/>
          </a:xfrm>
          <a:prstGeom prst="rect">
            <a:avLst/>
          </a:prstGeom>
          <a:noFill/>
        </p:spPr>
      </p:pic>
      <p:sp>
        <p:nvSpPr>
          <p:cNvPr id="25" name="Правоъгълник 24"/>
          <p:cNvSpPr/>
          <p:nvPr/>
        </p:nvSpPr>
        <p:spPr>
          <a:xfrm>
            <a:off x="0" y="0"/>
            <a:ext cx="91440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4.8</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bg-BG"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5</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dirty="0">
                <a:solidFill>
                  <a:srgbClr val="FFFF00"/>
                </a:solidFill>
                <a:effectLst>
                  <a:outerShdw blurRad="38100" dist="38100" dir="2700000" algn="tl">
                    <a:srgbClr val="000000">
                      <a:alpha val="43137"/>
                    </a:srgbClr>
                  </a:outerShdw>
                </a:effectLst>
                <a:latin typeface="Arial Black" pitchFamily="34" charset="0"/>
              </a:rPr>
              <a:t>Reporting of nonconformities </a:t>
            </a:r>
            <a:endParaRPr lang="bg-BG" sz="3200" dirty="0">
              <a:solidFill>
                <a:srgbClr val="FFFF00"/>
              </a:solidFill>
              <a:effectLst>
                <a:outerShdw blurRad="38100" dist="38100" dir="2700000" algn="tl">
                  <a:srgbClr val="000000">
                    <a:alpha val="43137"/>
                  </a:srgbClr>
                </a:outerShdw>
              </a:effectLst>
              <a:latin typeface="Arial Black"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39" name="Rectangle 27"/>
          <p:cNvSpPr>
            <a:spLocks noChangeArrowheads="1"/>
          </p:cNvSpPr>
          <p:nvPr/>
        </p:nvSpPr>
        <p:spPr bwMode="auto">
          <a:xfrm>
            <a:off x="0" y="685800"/>
            <a:ext cx="9144000" cy="5632311"/>
          </a:xfrm>
          <a:prstGeom prst="rect">
            <a:avLst/>
          </a:prstGeom>
          <a:noFill/>
          <a:ln w="9525">
            <a:noFill/>
            <a:miter lim="800000"/>
            <a:headEnd/>
            <a:tailEnd/>
          </a:ln>
          <a:effectLst/>
        </p:spPr>
        <p:txBody>
          <a:bodyPr wrap="square" anchor="ctr">
            <a:spAutoFit/>
          </a:bodyPr>
          <a:lstStyle/>
          <a:p>
            <a:pPr>
              <a:tabLst>
                <a:tab pos="-2114550" algn="l"/>
                <a:tab pos="-1771650" algn="l"/>
                <a:tab pos="-514350" algn="l"/>
              </a:tabLst>
            </a:pPr>
            <a:endParaRPr lang="bg-BG" sz="2000" b="1" dirty="0">
              <a:solidFill>
                <a:schemeClr val="bg1"/>
              </a:solidFill>
              <a:latin typeface="+mn-lt"/>
            </a:endParaRPr>
          </a:p>
          <a:p>
            <a:pPr marL="187325" indent="-187325">
              <a:buFontTx/>
              <a:buChar char="•"/>
              <a:tabLst>
                <a:tab pos="-2114550" algn="l"/>
                <a:tab pos="-1771650" algn="l"/>
                <a:tab pos="-514350" algn="l"/>
              </a:tabLst>
            </a:pPr>
            <a:r>
              <a:rPr lang="en-US" sz="2000" b="1" dirty="0">
                <a:solidFill>
                  <a:schemeClr val="bg1"/>
                </a:solidFill>
                <a:latin typeface="+mn-lt"/>
              </a:rPr>
              <a:t>Be positive</a:t>
            </a:r>
          </a:p>
          <a:p>
            <a:pPr marL="187325" indent="-187325">
              <a:tabLst>
                <a:tab pos="-2114550" algn="l"/>
                <a:tab pos="-1771650" algn="l"/>
                <a:tab pos="-514350" algn="l"/>
              </a:tabLst>
            </a:pPr>
            <a:endParaRPr lang="en-US" sz="2000" b="1" dirty="0">
              <a:solidFill>
                <a:schemeClr val="bg1"/>
              </a:solidFill>
              <a:latin typeface="+mn-lt"/>
            </a:endParaRPr>
          </a:p>
          <a:p>
            <a:pPr marL="187325" indent="-187325">
              <a:tabLst>
                <a:tab pos="-2114550" algn="l"/>
                <a:tab pos="-1771650" algn="l"/>
                <a:tab pos="-514350" algn="l"/>
              </a:tabLst>
            </a:pPr>
            <a:endParaRPr lang="en-US" sz="2000" b="1" dirty="0">
              <a:solidFill>
                <a:schemeClr val="bg1"/>
              </a:solidFill>
              <a:latin typeface="+mn-lt"/>
            </a:endParaRPr>
          </a:p>
          <a:p>
            <a:pPr marL="187325" indent="-187325">
              <a:tabLst>
                <a:tab pos="-2114550" algn="l"/>
                <a:tab pos="-1771650" algn="l"/>
                <a:tab pos="-514350" algn="l"/>
              </a:tabLst>
            </a:pPr>
            <a:endParaRPr lang="en-US" sz="2000" b="1" dirty="0">
              <a:solidFill>
                <a:schemeClr val="bg1"/>
              </a:solidFill>
              <a:latin typeface="+mn-lt"/>
            </a:endParaRPr>
          </a:p>
          <a:p>
            <a:pPr marL="187325" indent="-187325">
              <a:tabLst>
                <a:tab pos="-2114550" algn="l"/>
                <a:tab pos="-1771650" algn="l"/>
                <a:tab pos="-514350" algn="l"/>
              </a:tabLst>
            </a:pPr>
            <a:endParaRPr lang="en-US" sz="2000" b="1" dirty="0">
              <a:solidFill>
                <a:schemeClr val="bg1"/>
              </a:solidFill>
              <a:latin typeface="+mn-lt"/>
            </a:endParaRPr>
          </a:p>
          <a:p>
            <a:pPr marL="187325" indent="-187325">
              <a:tabLst>
                <a:tab pos="-2114550" algn="l"/>
                <a:tab pos="-1771650" algn="l"/>
                <a:tab pos="-514350" algn="l"/>
              </a:tabLst>
            </a:pPr>
            <a:endParaRPr lang="en-US" sz="2000" b="1" dirty="0">
              <a:solidFill>
                <a:schemeClr val="bg1"/>
              </a:solidFill>
              <a:latin typeface="+mn-lt"/>
            </a:endParaRPr>
          </a:p>
          <a:p>
            <a:pPr marL="187325" indent="-187325">
              <a:tabLst>
                <a:tab pos="-2114550" algn="l"/>
                <a:tab pos="-1771650" algn="l"/>
                <a:tab pos="-514350" algn="l"/>
              </a:tabLst>
            </a:pPr>
            <a:endParaRPr lang="en-US" sz="2000" b="1" dirty="0">
              <a:solidFill>
                <a:schemeClr val="bg1"/>
              </a:solidFill>
              <a:latin typeface="+mn-lt"/>
            </a:endParaRPr>
          </a:p>
          <a:p>
            <a:pPr marL="187325" indent="-187325">
              <a:buFontTx/>
              <a:buChar char="•"/>
              <a:tabLst>
                <a:tab pos="-2114550" algn="l"/>
                <a:tab pos="-1771650" algn="l"/>
                <a:tab pos="-514350" algn="l"/>
              </a:tabLst>
            </a:pPr>
            <a:r>
              <a:rPr lang="en-US" sz="2000" b="1" dirty="0">
                <a:solidFill>
                  <a:schemeClr val="bg1"/>
                </a:solidFill>
                <a:latin typeface="+mn-lt"/>
              </a:rPr>
              <a:t> Do not consider the nonconformity                                                                                       as a disadvantage</a:t>
            </a:r>
          </a:p>
          <a:p>
            <a:pPr marL="187325" indent="-187325">
              <a:tabLst>
                <a:tab pos="-2114550" algn="l"/>
                <a:tab pos="-1771650" algn="l"/>
                <a:tab pos="-514350" algn="l"/>
              </a:tabLst>
            </a:pPr>
            <a:endParaRPr lang="en-US" sz="2000" b="1" dirty="0">
              <a:solidFill>
                <a:schemeClr val="bg1"/>
              </a:solidFill>
              <a:latin typeface="+mn-lt"/>
            </a:endParaRPr>
          </a:p>
          <a:p>
            <a:pPr marL="187325" indent="-187325">
              <a:tabLst>
                <a:tab pos="-2114550" algn="l"/>
                <a:tab pos="-1771650" algn="l"/>
                <a:tab pos="-514350" algn="l"/>
              </a:tabLst>
            </a:pPr>
            <a:endParaRPr lang="en-US" sz="2000" b="1" dirty="0">
              <a:solidFill>
                <a:schemeClr val="bg1"/>
              </a:solidFill>
              <a:latin typeface="+mn-lt"/>
            </a:endParaRPr>
          </a:p>
          <a:p>
            <a:pPr marL="187325" indent="-187325">
              <a:tabLst>
                <a:tab pos="-2114550" algn="l"/>
                <a:tab pos="-1771650" algn="l"/>
                <a:tab pos="-514350" algn="l"/>
              </a:tabLst>
            </a:pPr>
            <a:endParaRPr lang="en-US" sz="2000" b="1" dirty="0">
              <a:solidFill>
                <a:schemeClr val="bg1"/>
              </a:solidFill>
              <a:latin typeface="+mn-lt"/>
            </a:endParaRPr>
          </a:p>
          <a:p>
            <a:pPr marL="187325" indent="-187325">
              <a:tabLst>
                <a:tab pos="-2114550" algn="l"/>
                <a:tab pos="-1771650" algn="l"/>
                <a:tab pos="-514350" algn="l"/>
              </a:tabLst>
            </a:pPr>
            <a:endParaRPr lang="en-US" sz="2000" b="1" dirty="0">
              <a:solidFill>
                <a:schemeClr val="bg1"/>
              </a:solidFill>
              <a:latin typeface="+mn-lt"/>
            </a:endParaRPr>
          </a:p>
          <a:p>
            <a:pPr marL="187325" indent="-187325">
              <a:tabLst>
                <a:tab pos="-2114550" algn="l"/>
                <a:tab pos="-1771650" algn="l"/>
                <a:tab pos="-514350" algn="l"/>
              </a:tabLst>
            </a:pPr>
            <a:endParaRPr lang="en-US" sz="2000" b="1" dirty="0">
              <a:solidFill>
                <a:schemeClr val="bg1"/>
              </a:solidFill>
              <a:latin typeface="+mn-lt"/>
            </a:endParaRPr>
          </a:p>
          <a:p>
            <a:pPr marL="187325" indent="-187325">
              <a:buFontTx/>
              <a:buChar char="•"/>
              <a:tabLst>
                <a:tab pos="-2114550" algn="l"/>
                <a:tab pos="-1771650" algn="l"/>
                <a:tab pos="-514350" algn="l"/>
              </a:tabLst>
            </a:pPr>
            <a:r>
              <a:rPr lang="en-US" sz="2000" b="1" dirty="0">
                <a:solidFill>
                  <a:schemeClr val="bg1"/>
                </a:solidFill>
                <a:latin typeface="+mn-lt"/>
              </a:rPr>
              <a:t>The discovery of nonconformity provides                                                                            an opportunity for the system improvement</a:t>
            </a:r>
          </a:p>
          <a:p>
            <a:pPr marL="187325" indent="-187325">
              <a:tabLst>
                <a:tab pos="-2114550" algn="l"/>
                <a:tab pos="-1771650" algn="l"/>
                <a:tab pos="-514350" algn="l"/>
              </a:tabLst>
            </a:pPr>
            <a:r>
              <a:rPr lang="en-US" sz="2000" b="1" dirty="0">
                <a:solidFill>
                  <a:schemeClr val="bg1"/>
                </a:solidFill>
                <a:latin typeface="+mn-lt"/>
              </a:rPr>
              <a:t>   by the entering a corrective actions</a:t>
            </a:r>
            <a:endParaRPr lang="bg-BG" sz="2000" dirty="0">
              <a:solidFill>
                <a:schemeClr val="bg1"/>
              </a:solidFill>
              <a:latin typeface="+mn-lt"/>
            </a:endParaRPr>
          </a:p>
        </p:txBody>
      </p:sp>
      <p:pic>
        <p:nvPicPr>
          <p:cNvPr id="38931" name="Picture 19"/>
          <p:cNvPicPr>
            <a:picLocks noChangeAspect="1" noChangeArrowheads="1"/>
          </p:cNvPicPr>
          <p:nvPr/>
        </p:nvPicPr>
        <p:blipFill>
          <a:blip r:embed="rId3" cstate="print"/>
          <a:srcRect/>
          <a:stretch>
            <a:fillRect/>
          </a:stretch>
        </p:blipFill>
        <p:spPr bwMode="auto">
          <a:xfrm>
            <a:off x="5638800" y="4953000"/>
            <a:ext cx="1828800" cy="1462088"/>
          </a:xfrm>
          <a:prstGeom prst="rect">
            <a:avLst/>
          </a:prstGeom>
          <a:noFill/>
          <a:ln w="9525">
            <a:noFill/>
            <a:miter lim="800000"/>
            <a:headEnd/>
            <a:tailEnd/>
          </a:ln>
          <a:effectLst/>
        </p:spPr>
      </p:pic>
      <p:pic>
        <p:nvPicPr>
          <p:cNvPr id="38932" name="Picture 20"/>
          <p:cNvPicPr>
            <a:picLocks noChangeAspect="1" noChangeArrowheads="1"/>
          </p:cNvPicPr>
          <p:nvPr/>
        </p:nvPicPr>
        <p:blipFill>
          <a:blip r:embed="rId4" cstate="print"/>
          <a:srcRect/>
          <a:stretch>
            <a:fillRect/>
          </a:stretch>
        </p:blipFill>
        <p:spPr bwMode="auto">
          <a:xfrm>
            <a:off x="4953000" y="1828800"/>
            <a:ext cx="2743200" cy="2743200"/>
          </a:xfrm>
          <a:prstGeom prst="rect">
            <a:avLst/>
          </a:prstGeom>
          <a:noFill/>
          <a:ln w="9525">
            <a:noFill/>
            <a:miter lim="800000"/>
            <a:headEnd/>
            <a:tailEnd/>
          </a:ln>
          <a:effectLst/>
        </p:spPr>
      </p:pic>
      <p:pic>
        <p:nvPicPr>
          <p:cNvPr id="38934" name="Picture 22" descr="kkkk1111"/>
          <p:cNvPicPr>
            <a:picLocks noChangeAspect="1" noChangeArrowheads="1"/>
          </p:cNvPicPr>
          <p:nvPr/>
        </p:nvPicPr>
        <p:blipFill>
          <a:blip r:embed="rId5" cstate="print"/>
          <a:srcRect/>
          <a:stretch>
            <a:fillRect/>
          </a:stretch>
        </p:blipFill>
        <p:spPr bwMode="auto">
          <a:xfrm>
            <a:off x="2133600" y="810063"/>
            <a:ext cx="2590800" cy="1773731"/>
          </a:xfrm>
          <a:prstGeom prst="rect">
            <a:avLst/>
          </a:prstGeom>
          <a:noFill/>
        </p:spPr>
      </p:pic>
      <p:pic>
        <p:nvPicPr>
          <p:cNvPr id="38938" name="Picture 26" descr="index"/>
          <p:cNvPicPr>
            <a:picLocks noChangeAspect="1" noChangeArrowheads="1"/>
          </p:cNvPicPr>
          <p:nvPr/>
        </p:nvPicPr>
        <p:blipFill>
          <a:blip r:embed="rId6" cstate="print"/>
          <a:srcRect/>
          <a:stretch>
            <a:fillRect/>
          </a:stretch>
        </p:blipFill>
        <p:spPr bwMode="auto">
          <a:xfrm>
            <a:off x="8091486" y="0"/>
            <a:ext cx="1052513" cy="990600"/>
          </a:xfrm>
          <a:prstGeom prst="rect">
            <a:avLst/>
          </a:prstGeom>
          <a:noFill/>
        </p:spPr>
      </p:pic>
      <p:sp>
        <p:nvSpPr>
          <p:cNvPr id="11" name="Правоъгълник 10"/>
          <p:cNvSpPr/>
          <p:nvPr/>
        </p:nvSpPr>
        <p:spPr>
          <a:xfrm>
            <a:off x="0" y="0"/>
            <a:ext cx="91440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4.8</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bg-BG"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5</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dirty="0">
                <a:solidFill>
                  <a:srgbClr val="FFFF00"/>
                </a:solidFill>
                <a:effectLst>
                  <a:outerShdw blurRad="38100" dist="38100" dir="2700000" algn="tl">
                    <a:srgbClr val="000000">
                      <a:alpha val="43137"/>
                    </a:srgbClr>
                  </a:outerShdw>
                </a:effectLst>
                <a:latin typeface="Arial Black" pitchFamily="34" charset="0"/>
              </a:rPr>
              <a:t>Reporting of nonconformities </a:t>
            </a:r>
            <a:endParaRPr lang="bg-BG" sz="3200" dirty="0">
              <a:solidFill>
                <a:srgbClr val="FFFF00"/>
              </a:solidFill>
              <a:effectLst>
                <a:outerShdw blurRad="38100" dist="38100" dir="2700000" algn="tl">
                  <a:srgbClr val="000000">
                    <a:alpha val="43137"/>
                  </a:srgbClr>
                </a:outerShdw>
              </a:effectLst>
              <a:latin typeface="Arial Black"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28" name="AutoShape 20" descr="2Q=="/>
          <p:cNvSpPr>
            <a:spLocks noChangeAspect="1" noChangeArrowheads="1"/>
          </p:cNvSpPr>
          <p:nvPr/>
        </p:nvSpPr>
        <p:spPr bwMode="auto">
          <a:xfrm>
            <a:off x="3967163" y="2714625"/>
            <a:ext cx="1209675" cy="1428750"/>
          </a:xfrm>
          <a:prstGeom prst="rect">
            <a:avLst/>
          </a:prstGeom>
          <a:noFill/>
        </p:spPr>
        <p:txBody>
          <a:bodyPr/>
          <a:lstStyle/>
          <a:p>
            <a:endParaRPr lang="bg-BG" dirty="0"/>
          </a:p>
        </p:txBody>
      </p:sp>
      <p:pic>
        <p:nvPicPr>
          <p:cNvPr id="43039" name="Picture 31" descr="MC900295306[1]"/>
          <p:cNvPicPr>
            <a:picLocks noChangeAspect="1" noChangeArrowheads="1"/>
          </p:cNvPicPr>
          <p:nvPr/>
        </p:nvPicPr>
        <p:blipFill>
          <a:blip r:embed="rId3" cstate="print"/>
          <a:srcRect/>
          <a:stretch>
            <a:fillRect/>
          </a:stretch>
        </p:blipFill>
        <p:spPr bwMode="auto">
          <a:xfrm>
            <a:off x="7977580" y="0"/>
            <a:ext cx="1166420" cy="990600"/>
          </a:xfrm>
          <a:prstGeom prst="rect">
            <a:avLst/>
          </a:prstGeom>
          <a:noFill/>
        </p:spPr>
      </p:pic>
      <p:pic>
        <p:nvPicPr>
          <p:cNvPr id="43040" name="Picture 32"/>
          <p:cNvPicPr>
            <a:picLocks noChangeAspect="1" noChangeArrowheads="1"/>
          </p:cNvPicPr>
          <p:nvPr/>
        </p:nvPicPr>
        <p:blipFill>
          <a:blip r:embed="rId4" cstate="print"/>
          <a:srcRect/>
          <a:stretch>
            <a:fillRect/>
          </a:stretch>
        </p:blipFill>
        <p:spPr bwMode="auto">
          <a:xfrm>
            <a:off x="5181600" y="1066800"/>
            <a:ext cx="3276600" cy="4355967"/>
          </a:xfrm>
          <a:prstGeom prst="rect">
            <a:avLst/>
          </a:prstGeom>
          <a:noFill/>
          <a:ln w="9525">
            <a:noFill/>
            <a:miter lim="800000"/>
            <a:headEnd/>
            <a:tailEnd/>
          </a:ln>
          <a:effectLst/>
        </p:spPr>
      </p:pic>
      <p:sp>
        <p:nvSpPr>
          <p:cNvPr id="43043" name="Rectangle 35"/>
          <p:cNvSpPr>
            <a:spLocks noChangeArrowheads="1"/>
          </p:cNvSpPr>
          <p:nvPr/>
        </p:nvSpPr>
        <p:spPr bwMode="auto">
          <a:xfrm>
            <a:off x="0" y="1066800"/>
            <a:ext cx="5181600" cy="3416320"/>
          </a:xfrm>
          <a:prstGeom prst="rect">
            <a:avLst/>
          </a:prstGeom>
          <a:noFill/>
          <a:ln w="9525">
            <a:noFill/>
            <a:miter lim="800000"/>
            <a:headEnd/>
            <a:tailEnd/>
          </a:ln>
          <a:effectLst/>
        </p:spPr>
        <p:txBody>
          <a:bodyPr wrap="square" anchor="ctr">
            <a:spAutoFit/>
          </a:bodyPr>
          <a:lstStyle/>
          <a:p>
            <a:pPr>
              <a:tabLst>
                <a:tab pos="-2114550" algn="l"/>
                <a:tab pos="-1771650" algn="l"/>
                <a:tab pos="-514350" algn="l"/>
              </a:tabLst>
            </a:pPr>
            <a:endParaRPr lang="bg-BG" b="1" dirty="0">
              <a:latin typeface="+mn-lt"/>
            </a:endParaRPr>
          </a:p>
          <a:p>
            <a:pPr marL="173038" indent="-173038">
              <a:buFontTx/>
              <a:buChar char="•"/>
              <a:tabLst>
                <a:tab pos="-2114550" algn="l"/>
                <a:tab pos="-1771650" algn="l"/>
                <a:tab pos="-514350" algn="l"/>
              </a:tabLst>
            </a:pPr>
            <a:r>
              <a:rPr lang="en-US" b="1" dirty="0">
                <a:solidFill>
                  <a:schemeClr val="bg1"/>
                </a:solidFill>
                <a:latin typeface="+mn-lt"/>
              </a:rPr>
              <a:t>Report in accordance with the procedures of the customers;</a:t>
            </a:r>
          </a:p>
          <a:p>
            <a:pPr marL="173038" indent="-173038">
              <a:buFontTx/>
              <a:buChar char="•"/>
              <a:tabLst>
                <a:tab pos="-2114550" algn="l"/>
                <a:tab pos="-1771650" algn="l"/>
                <a:tab pos="-514350" algn="l"/>
              </a:tabLst>
            </a:pPr>
            <a:endParaRPr lang="en-US" b="1" dirty="0">
              <a:solidFill>
                <a:schemeClr val="bg1"/>
              </a:solidFill>
              <a:latin typeface="+mn-lt"/>
            </a:endParaRPr>
          </a:p>
          <a:p>
            <a:pPr marL="173038" indent="-173038">
              <a:buFontTx/>
              <a:buChar char="•"/>
              <a:tabLst>
                <a:tab pos="-2114550" algn="l"/>
                <a:tab pos="-1771650" algn="l"/>
                <a:tab pos="-514350" algn="l"/>
              </a:tabLst>
            </a:pPr>
            <a:r>
              <a:rPr lang="en-US" b="1" dirty="0">
                <a:solidFill>
                  <a:schemeClr val="bg1"/>
                </a:solidFill>
                <a:latin typeface="+mn-lt"/>
              </a:rPr>
              <a:t>There are no formal rules, but some recommended are available;</a:t>
            </a:r>
          </a:p>
          <a:p>
            <a:pPr marL="173038" indent="-173038">
              <a:buFontTx/>
              <a:buChar char="•"/>
              <a:tabLst>
                <a:tab pos="-2114550" algn="l"/>
                <a:tab pos="-1771650" algn="l"/>
                <a:tab pos="-514350" algn="l"/>
              </a:tabLst>
            </a:pPr>
            <a:endParaRPr lang="en-US" b="1" dirty="0">
              <a:solidFill>
                <a:schemeClr val="bg1"/>
              </a:solidFill>
              <a:latin typeface="+mn-lt"/>
            </a:endParaRPr>
          </a:p>
          <a:p>
            <a:pPr marL="173038" indent="-173038">
              <a:buFontTx/>
              <a:buChar char="•"/>
              <a:tabLst>
                <a:tab pos="-2114550" algn="l"/>
                <a:tab pos="-1771650" algn="l"/>
                <a:tab pos="-514350" algn="l"/>
              </a:tabLst>
            </a:pPr>
            <a:r>
              <a:rPr lang="en-US" b="1" dirty="0">
                <a:solidFill>
                  <a:schemeClr val="bg1"/>
                </a:solidFill>
                <a:latin typeface="+mn-lt"/>
              </a:rPr>
              <a:t>Usually it has a characteristic form for reporting</a:t>
            </a:r>
          </a:p>
          <a:p>
            <a:pPr marL="173038" indent="-173038">
              <a:buFontTx/>
              <a:buChar char="•"/>
              <a:tabLst>
                <a:tab pos="-2114550" algn="l"/>
                <a:tab pos="-1771650" algn="l"/>
                <a:tab pos="-514350" algn="l"/>
              </a:tabLst>
            </a:pPr>
            <a:endParaRPr lang="en-US" b="1" dirty="0">
              <a:solidFill>
                <a:schemeClr val="bg1"/>
              </a:solidFill>
              <a:latin typeface="+mn-lt"/>
            </a:endParaRPr>
          </a:p>
          <a:p>
            <a:pPr marL="173038" indent="-173038">
              <a:buFontTx/>
              <a:buChar char="•"/>
              <a:tabLst>
                <a:tab pos="-2114550" algn="l"/>
                <a:tab pos="-1771650" algn="l"/>
                <a:tab pos="-514350" algn="l"/>
              </a:tabLst>
            </a:pPr>
            <a:r>
              <a:rPr lang="en-US" b="1" dirty="0">
                <a:solidFill>
                  <a:schemeClr val="bg1"/>
                </a:solidFill>
                <a:latin typeface="+mn-lt"/>
              </a:rPr>
              <a:t>Some organizations require in general report to be included records  also;</a:t>
            </a:r>
            <a:r>
              <a:rPr lang="en-US" b="1" dirty="0">
                <a:solidFill>
                  <a:schemeClr val="bg1"/>
                </a:solidFill>
              </a:rPr>
              <a:t> </a:t>
            </a:r>
            <a:endParaRPr lang="bg-BG" dirty="0">
              <a:latin typeface="+mn-lt"/>
            </a:endParaRPr>
          </a:p>
        </p:txBody>
      </p:sp>
      <p:sp>
        <p:nvSpPr>
          <p:cNvPr id="6" name="Правоъгълник 5"/>
          <p:cNvSpPr/>
          <p:nvPr/>
        </p:nvSpPr>
        <p:spPr>
          <a:xfrm>
            <a:off x="0" y="0"/>
            <a:ext cx="91440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4.8</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bg-BG"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5</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dirty="0">
                <a:solidFill>
                  <a:srgbClr val="FFFF00"/>
                </a:solidFill>
                <a:effectLst>
                  <a:outerShdw blurRad="38100" dist="38100" dir="2700000" algn="tl">
                    <a:srgbClr val="000000">
                      <a:alpha val="43137"/>
                    </a:srgbClr>
                  </a:outerShdw>
                </a:effectLst>
                <a:latin typeface="Arial Black" pitchFamily="34" charset="0"/>
              </a:rPr>
              <a:t>Reporting of nonconformities </a:t>
            </a:r>
            <a:endParaRPr lang="bg-BG" sz="3200" dirty="0">
              <a:solidFill>
                <a:srgbClr val="FFFF00"/>
              </a:solidFill>
              <a:effectLst>
                <a:outerShdw blurRad="38100" dist="38100" dir="2700000" algn="tl">
                  <a:srgbClr val="000000">
                    <a:alpha val="43137"/>
                  </a:srgbClr>
                </a:outerShdw>
              </a:effectLst>
              <a:latin typeface="Arial Black"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7" name="Rectangle 7"/>
          <p:cNvSpPr>
            <a:spLocks noChangeArrowheads="1"/>
          </p:cNvSpPr>
          <p:nvPr/>
        </p:nvSpPr>
        <p:spPr bwMode="auto">
          <a:xfrm>
            <a:off x="0" y="609600"/>
            <a:ext cx="5867400" cy="3416320"/>
          </a:xfrm>
          <a:prstGeom prst="rect">
            <a:avLst/>
          </a:prstGeom>
          <a:noFill/>
          <a:ln w="9525">
            <a:noFill/>
            <a:miter lim="800000"/>
            <a:headEnd/>
            <a:tailEnd/>
          </a:ln>
          <a:effectLst/>
        </p:spPr>
        <p:txBody>
          <a:bodyPr anchor="ctr">
            <a:spAutoFit/>
          </a:bodyPr>
          <a:lstStyle/>
          <a:p>
            <a:pPr>
              <a:tabLst>
                <a:tab pos="-2114550" algn="l"/>
                <a:tab pos="-1771650" algn="l"/>
                <a:tab pos="-514350" algn="l"/>
              </a:tabLst>
            </a:pPr>
            <a:endParaRPr lang="bg-BG" b="1" dirty="0">
              <a:solidFill>
                <a:schemeClr val="bg1"/>
              </a:solidFill>
              <a:latin typeface="+mn-lt"/>
            </a:endParaRPr>
          </a:p>
          <a:p>
            <a:pPr>
              <a:buFontTx/>
              <a:buChar char="•"/>
              <a:tabLst>
                <a:tab pos="-2114550" algn="l"/>
                <a:tab pos="-1771650" algn="l"/>
                <a:tab pos="-514350" algn="l"/>
              </a:tabLst>
            </a:pPr>
            <a:r>
              <a:rPr lang="bg-BG" b="1" dirty="0">
                <a:solidFill>
                  <a:schemeClr val="bg1"/>
                </a:solidFill>
                <a:latin typeface="+mn-lt"/>
              </a:rPr>
              <a:t> </a:t>
            </a:r>
            <a:r>
              <a:rPr lang="en-US" b="1" dirty="0">
                <a:solidFill>
                  <a:schemeClr val="bg1"/>
                </a:solidFill>
                <a:latin typeface="+mn-lt"/>
              </a:rPr>
              <a:t>Be careful, don’t do hasty conclusions!</a:t>
            </a:r>
          </a:p>
          <a:p>
            <a:pPr>
              <a:buFontTx/>
              <a:buChar char="•"/>
              <a:tabLst>
                <a:tab pos="-2114550" algn="l"/>
                <a:tab pos="-1771650" algn="l"/>
                <a:tab pos="-514350" algn="l"/>
              </a:tabLst>
            </a:pPr>
            <a:endParaRPr lang="en-US" b="1" dirty="0">
              <a:solidFill>
                <a:schemeClr val="bg1"/>
              </a:solidFill>
              <a:latin typeface="+mn-lt"/>
            </a:endParaRPr>
          </a:p>
          <a:p>
            <a:pPr>
              <a:buFontTx/>
              <a:buChar char="•"/>
              <a:tabLst>
                <a:tab pos="-2114550" algn="l"/>
                <a:tab pos="-1771650" algn="l"/>
                <a:tab pos="-514350" algn="l"/>
              </a:tabLst>
            </a:pPr>
            <a:r>
              <a:rPr lang="en-US" b="1" dirty="0">
                <a:solidFill>
                  <a:schemeClr val="bg1"/>
                </a:solidFill>
                <a:latin typeface="+mn-lt"/>
              </a:rPr>
              <a:t> Don’t judge by initial impression!</a:t>
            </a:r>
          </a:p>
          <a:p>
            <a:pPr>
              <a:buFontTx/>
              <a:buChar char="•"/>
              <a:tabLst>
                <a:tab pos="-2114550" algn="l"/>
                <a:tab pos="-1771650" algn="l"/>
                <a:tab pos="-514350" algn="l"/>
              </a:tabLst>
            </a:pPr>
            <a:endParaRPr lang="en-US" b="1" dirty="0">
              <a:solidFill>
                <a:schemeClr val="bg1"/>
              </a:solidFill>
              <a:latin typeface="+mn-lt"/>
            </a:endParaRPr>
          </a:p>
          <a:p>
            <a:pPr>
              <a:buFontTx/>
              <a:buChar char="•"/>
              <a:tabLst>
                <a:tab pos="-2114550" algn="l"/>
                <a:tab pos="-1771650" algn="l"/>
                <a:tab pos="-514350" algn="l"/>
              </a:tabLst>
            </a:pPr>
            <a:r>
              <a:rPr lang="en-US" b="1" dirty="0">
                <a:solidFill>
                  <a:schemeClr val="bg1"/>
                </a:solidFill>
                <a:latin typeface="+mn-lt"/>
              </a:rPr>
              <a:t> Make sure you have enough evidence!</a:t>
            </a:r>
          </a:p>
          <a:p>
            <a:pPr>
              <a:buFontTx/>
              <a:buChar char="•"/>
              <a:tabLst>
                <a:tab pos="-2114550" algn="l"/>
                <a:tab pos="-1771650" algn="l"/>
                <a:tab pos="-514350" algn="l"/>
              </a:tabLst>
            </a:pPr>
            <a:endParaRPr lang="en-US" b="1" dirty="0">
              <a:solidFill>
                <a:schemeClr val="bg1"/>
              </a:solidFill>
              <a:latin typeface="+mn-lt"/>
            </a:endParaRPr>
          </a:p>
          <a:p>
            <a:pPr>
              <a:buFontTx/>
              <a:buChar char="•"/>
              <a:tabLst>
                <a:tab pos="-2114550" algn="l"/>
                <a:tab pos="-1771650" algn="l"/>
                <a:tab pos="-514350" algn="l"/>
              </a:tabLst>
            </a:pPr>
            <a:r>
              <a:rPr lang="en-US" b="1" dirty="0">
                <a:solidFill>
                  <a:schemeClr val="bg1"/>
                </a:solidFill>
                <a:latin typeface="+mn-lt"/>
              </a:rPr>
              <a:t> Make sure that the evidence is objective!</a:t>
            </a:r>
          </a:p>
          <a:p>
            <a:pPr>
              <a:buFontTx/>
              <a:buChar char="•"/>
              <a:tabLst>
                <a:tab pos="-2114550" algn="l"/>
                <a:tab pos="-1771650" algn="l"/>
                <a:tab pos="-514350" algn="l"/>
              </a:tabLst>
            </a:pPr>
            <a:endParaRPr lang="en-US" b="1" dirty="0">
              <a:solidFill>
                <a:schemeClr val="bg1"/>
              </a:solidFill>
              <a:latin typeface="+mn-lt"/>
            </a:endParaRPr>
          </a:p>
          <a:p>
            <a:pPr>
              <a:buFontTx/>
              <a:buChar char="•"/>
              <a:tabLst>
                <a:tab pos="-2114550" algn="l"/>
                <a:tab pos="-1771650" algn="l"/>
                <a:tab pos="-514350" algn="l"/>
              </a:tabLst>
            </a:pPr>
            <a:r>
              <a:rPr lang="en-US" b="1" dirty="0">
                <a:solidFill>
                  <a:schemeClr val="bg1"/>
                </a:solidFill>
                <a:latin typeface="+mn-lt"/>
              </a:rPr>
              <a:t> If in doubt, study the situation!</a:t>
            </a:r>
          </a:p>
          <a:p>
            <a:pPr>
              <a:buFontTx/>
              <a:buChar char="•"/>
              <a:tabLst>
                <a:tab pos="-2114550" algn="l"/>
                <a:tab pos="-1771650" algn="l"/>
                <a:tab pos="-514350" algn="l"/>
              </a:tabLst>
            </a:pPr>
            <a:endParaRPr lang="en-US" b="1" dirty="0">
              <a:solidFill>
                <a:schemeClr val="bg1"/>
              </a:solidFill>
              <a:latin typeface="+mn-lt"/>
            </a:endParaRPr>
          </a:p>
          <a:p>
            <a:pPr>
              <a:buFontTx/>
              <a:buChar char="•"/>
              <a:tabLst>
                <a:tab pos="-2114550" algn="l"/>
                <a:tab pos="-1771650" algn="l"/>
                <a:tab pos="-514350" algn="l"/>
              </a:tabLst>
            </a:pPr>
            <a:r>
              <a:rPr lang="en-US" b="1" dirty="0">
                <a:solidFill>
                  <a:schemeClr val="bg1"/>
                </a:solidFill>
                <a:latin typeface="+mn-lt"/>
              </a:rPr>
              <a:t>Determine guidelines for further study!</a:t>
            </a:r>
            <a:endParaRPr lang="bg-BG" b="1" dirty="0">
              <a:solidFill>
                <a:schemeClr val="bg1"/>
              </a:solidFill>
              <a:latin typeface="+mn-lt"/>
            </a:endParaRPr>
          </a:p>
        </p:txBody>
      </p:sp>
      <p:pic>
        <p:nvPicPr>
          <p:cNvPr id="76808" name="Picture 8" descr="MP900316782[1]"/>
          <p:cNvPicPr>
            <a:picLocks noChangeAspect="1" noChangeArrowheads="1"/>
          </p:cNvPicPr>
          <p:nvPr/>
        </p:nvPicPr>
        <p:blipFill>
          <a:blip r:embed="rId3" cstate="print"/>
          <a:srcRect/>
          <a:stretch>
            <a:fillRect/>
          </a:stretch>
        </p:blipFill>
        <p:spPr bwMode="auto">
          <a:xfrm>
            <a:off x="1524000" y="4038600"/>
            <a:ext cx="3872476" cy="2613025"/>
          </a:xfrm>
          <a:prstGeom prst="rect">
            <a:avLst/>
          </a:prstGeom>
          <a:noFill/>
        </p:spPr>
      </p:pic>
      <p:pic>
        <p:nvPicPr>
          <p:cNvPr id="76809" name="Picture 9"/>
          <p:cNvPicPr>
            <a:picLocks noChangeAspect="1" noChangeArrowheads="1"/>
          </p:cNvPicPr>
          <p:nvPr/>
        </p:nvPicPr>
        <p:blipFill>
          <a:blip r:embed="rId4" cstate="print"/>
          <a:srcRect/>
          <a:stretch>
            <a:fillRect/>
          </a:stretch>
        </p:blipFill>
        <p:spPr bwMode="auto">
          <a:xfrm>
            <a:off x="6629400" y="1219200"/>
            <a:ext cx="1905000" cy="2540000"/>
          </a:xfrm>
          <a:prstGeom prst="rect">
            <a:avLst/>
          </a:prstGeom>
          <a:noFill/>
          <a:ln w="9525">
            <a:noFill/>
            <a:miter lim="800000"/>
            <a:headEnd/>
            <a:tailEnd/>
          </a:ln>
          <a:effectLst/>
        </p:spPr>
      </p:pic>
      <p:sp>
        <p:nvSpPr>
          <p:cNvPr id="5" name="Правоъгълник 4"/>
          <p:cNvSpPr/>
          <p:nvPr/>
        </p:nvSpPr>
        <p:spPr>
          <a:xfrm>
            <a:off x="0" y="0"/>
            <a:ext cx="91440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4.8</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bg-BG"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5</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200" dirty="0">
                <a:solidFill>
                  <a:srgbClr val="FFFF00"/>
                </a:solidFill>
                <a:effectLst>
                  <a:outerShdw blurRad="38100" dist="38100" dir="2700000" algn="tl">
                    <a:srgbClr val="000000">
                      <a:alpha val="43137"/>
                    </a:srgbClr>
                  </a:outerShdw>
                </a:effectLst>
                <a:latin typeface="Arial Black" pitchFamily="34" charset="0"/>
              </a:rPr>
              <a:t>Reporting of nonconformities </a:t>
            </a:r>
            <a:endParaRPr lang="bg-BG" sz="3200" dirty="0">
              <a:solidFill>
                <a:srgbClr val="FFFF00"/>
              </a:solidFill>
              <a:effectLst>
                <a:outerShdw blurRad="38100" dist="38100" dir="2700000" algn="tl">
                  <a:srgbClr val="000000">
                    <a:alpha val="43137"/>
                  </a:srgbClr>
                </a:outerShdw>
              </a:effectLst>
              <a:latin typeface="Arial Black"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68" name="Rectangle 16"/>
          <p:cNvSpPr>
            <a:spLocks noChangeArrowheads="1"/>
          </p:cNvSpPr>
          <p:nvPr/>
        </p:nvSpPr>
        <p:spPr bwMode="auto">
          <a:xfrm>
            <a:off x="304800" y="2743200"/>
            <a:ext cx="2590800" cy="1631216"/>
          </a:xfrm>
          <a:prstGeom prst="rect">
            <a:avLst/>
          </a:prstGeom>
          <a:noFill/>
          <a:ln w="9525">
            <a:noFill/>
            <a:miter lim="800000"/>
            <a:headEnd/>
            <a:tailEnd/>
          </a:ln>
          <a:effectLst/>
        </p:spPr>
        <p:txBody>
          <a:bodyPr wrap="square" anchor="ctr">
            <a:spAutoFit/>
          </a:bodyPr>
          <a:lstStyle/>
          <a:p>
            <a:pPr>
              <a:buFontTx/>
              <a:buBlip>
                <a:blip r:embed="rId3"/>
              </a:buBlip>
              <a:tabLst>
                <a:tab pos="-2114550" algn="l"/>
                <a:tab pos="-1771650" algn="l"/>
                <a:tab pos="-514350" algn="l"/>
              </a:tabLst>
            </a:pPr>
            <a:r>
              <a:rPr lang="bg-BG" sz="2000" dirty="0">
                <a:solidFill>
                  <a:schemeClr val="bg1"/>
                </a:solidFill>
                <a:latin typeface="+mn-lt"/>
              </a:rPr>
              <a:t> </a:t>
            </a:r>
            <a:r>
              <a:rPr lang="en-US" sz="2000" b="1" dirty="0">
                <a:solidFill>
                  <a:schemeClr val="bg1"/>
                </a:solidFill>
                <a:latin typeface="+mn-lt"/>
              </a:rPr>
              <a:t>self-respect</a:t>
            </a:r>
          </a:p>
          <a:p>
            <a:pPr>
              <a:buFontTx/>
              <a:buBlip>
                <a:blip r:embed="rId3"/>
              </a:buBlip>
              <a:tabLst>
                <a:tab pos="-2114550" algn="l"/>
                <a:tab pos="-1771650" algn="l"/>
                <a:tab pos="-514350" algn="l"/>
              </a:tabLst>
            </a:pPr>
            <a:r>
              <a:rPr lang="bg-BG" sz="2000" b="1" dirty="0">
                <a:solidFill>
                  <a:schemeClr val="bg1"/>
                </a:solidFill>
                <a:latin typeface="+mn-lt"/>
              </a:rPr>
              <a:t> </a:t>
            </a:r>
            <a:r>
              <a:rPr lang="en-US" sz="2000" b="1" dirty="0">
                <a:solidFill>
                  <a:schemeClr val="bg1"/>
                </a:solidFill>
                <a:latin typeface="+mn-lt"/>
              </a:rPr>
              <a:t>safety</a:t>
            </a:r>
          </a:p>
          <a:p>
            <a:pPr>
              <a:buFontTx/>
              <a:buBlip>
                <a:blip r:embed="rId3"/>
              </a:buBlip>
              <a:tabLst>
                <a:tab pos="-2114550" algn="l"/>
                <a:tab pos="-1771650" algn="l"/>
                <a:tab pos="-514350" algn="l"/>
              </a:tabLst>
            </a:pPr>
            <a:r>
              <a:rPr lang="bg-BG" sz="2000" b="1" dirty="0">
                <a:solidFill>
                  <a:schemeClr val="bg1"/>
                </a:solidFill>
                <a:latin typeface="+mn-lt"/>
              </a:rPr>
              <a:t> </a:t>
            </a:r>
            <a:r>
              <a:rPr lang="en-US" sz="2000" b="1" dirty="0">
                <a:solidFill>
                  <a:schemeClr val="bg1"/>
                </a:solidFill>
                <a:latin typeface="+mn-lt"/>
              </a:rPr>
              <a:t>confidence</a:t>
            </a:r>
          </a:p>
          <a:p>
            <a:pPr>
              <a:buFontTx/>
              <a:buBlip>
                <a:blip r:embed="rId3"/>
              </a:buBlip>
              <a:tabLst>
                <a:tab pos="-2114550" algn="l"/>
                <a:tab pos="-1771650" algn="l"/>
                <a:tab pos="-514350" algn="l"/>
              </a:tabLst>
            </a:pPr>
            <a:r>
              <a:rPr lang="bg-BG" sz="2000" b="1" dirty="0">
                <a:solidFill>
                  <a:schemeClr val="bg1"/>
                </a:solidFill>
                <a:latin typeface="+mn-lt"/>
              </a:rPr>
              <a:t> </a:t>
            </a:r>
            <a:r>
              <a:rPr lang="en-US" sz="2000" b="1" dirty="0">
                <a:solidFill>
                  <a:schemeClr val="bg1"/>
                </a:solidFill>
                <a:latin typeface="+mn-lt"/>
              </a:rPr>
              <a:t>fear</a:t>
            </a:r>
          </a:p>
          <a:p>
            <a:pPr>
              <a:buFontTx/>
              <a:buBlip>
                <a:blip r:embed="rId3"/>
              </a:buBlip>
              <a:tabLst>
                <a:tab pos="-2114550" algn="l"/>
                <a:tab pos="-1771650" algn="l"/>
                <a:tab pos="-514350" algn="l"/>
              </a:tabLst>
            </a:pPr>
            <a:r>
              <a:rPr lang="bg-BG" sz="2000" b="1" dirty="0">
                <a:solidFill>
                  <a:schemeClr val="bg1"/>
                </a:solidFill>
                <a:latin typeface="+mn-lt"/>
              </a:rPr>
              <a:t> </a:t>
            </a:r>
            <a:r>
              <a:rPr lang="en-US" sz="2000" b="1" dirty="0">
                <a:solidFill>
                  <a:schemeClr val="bg1"/>
                </a:solidFill>
                <a:latin typeface="+mn-lt"/>
              </a:rPr>
              <a:t>embarrassment</a:t>
            </a:r>
            <a:endParaRPr lang="bg-BG" sz="2000" b="1" dirty="0">
              <a:solidFill>
                <a:schemeClr val="bg1"/>
              </a:solidFill>
              <a:latin typeface="+mn-lt"/>
            </a:endParaRPr>
          </a:p>
        </p:txBody>
      </p:sp>
      <p:sp>
        <p:nvSpPr>
          <p:cNvPr id="49169" name="Rectangle 17"/>
          <p:cNvSpPr>
            <a:spLocks noChangeArrowheads="1"/>
          </p:cNvSpPr>
          <p:nvPr/>
        </p:nvSpPr>
        <p:spPr bwMode="auto">
          <a:xfrm>
            <a:off x="304800" y="2209800"/>
            <a:ext cx="3124200" cy="457200"/>
          </a:xfrm>
          <a:prstGeom prst="rect">
            <a:avLst/>
          </a:prstGeom>
          <a:noFill/>
          <a:ln w="9525">
            <a:noFill/>
            <a:miter lim="800000"/>
            <a:headEnd/>
            <a:tailEnd/>
          </a:ln>
          <a:effectLst/>
        </p:spPr>
        <p:txBody>
          <a:bodyPr wrap="square">
            <a:spAutoFit/>
          </a:bodyPr>
          <a:lstStyle/>
          <a:p>
            <a:r>
              <a:rPr lang="en-GB" sz="2400" dirty="0">
                <a:solidFill>
                  <a:srgbClr val="5B5BFF"/>
                </a:solidFill>
                <a:effectLst>
                  <a:outerShdw blurRad="38100" dist="38100" dir="2700000" algn="tl">
                    <a:srgbClr val="000000"/>
                  </a:outerShdw>
                </a:effectLst>
                <a:latin typeface="+mn-lt"/>
              </a:rPr>
              <a:t>Emotional comfort:</a:t>
            </a:r>
            <a:endParaRPr lang="bg-BG" sz="2400" dirty="0">
              <a:solidFill>
                <a:srgbClr val="5B5BFF"/>
              </a:solidFill>
              <a:effectLst>
                <a:outerShdw blurRad="38100" dist="38100" dir="2700000" algn="tl">
                  <a:srgbClr val="000000"/>
                </a:outerShdw>
              </a:effectLst>
              <a:latin typeface="+mn-lt"/>
            </a:endParaRPr>
          </a:p>
        </p:txBody>
      </p:sp>
      <p:pic>
        <p:nvPicPr>
          <p:cNvPr id="49172" name="Picture 20"/>
          <p:cNvPicPr>
            <a:picLocks noChangeAspect="1" noChangeArrowheads="1"/>
          </p:cNvPicPr>
          <p:nvPr/>
        </p:nvPicPr>
        <p:blipFill>
          <a:blip r:embed="rId4" cstate="print"/>
          <a:srcRect/>
          <a:stretch>
            <a:fillRect/>
          </a:stretch>
        </p:blipFill>
        <p:spPr bwMode="auto">
          <a:xfrm>
            <a:off x="6477000" y="228600"/>
            <a:ext cx="2057400" cy="2057400"/>
          </a:xfrm>
          <a:prstGeom prst="rect">
            <a:avLst/>
          </a:prstGeom>
          <a:noFill/>
          <a:ln w="9525">
            <a:noFill/>
            <a:miter lim="800000"/>
            <a:headEnd/>
            <a:tailEnd/>
          </a:ln>
          <a:effectLst/>
        </p:spPr>
      </p:pic>
      <p:pic>
        <p:nvPicPr>
          <p:cNvPr id="49173" name="Picture 21" descr="26925"/>
          <p:cNvPicPr>
            <a:picLocks noChangeAspect="1" noChangeArrowheads="1"/>
          </p:cNvPicPr>
          <p:nvPr/>
        </p:nvPicPr>
        <p:blipFill>
          <a:blip r:embed="rId5" cstate="print"/>
          <a:srcRect/>
          <a:stretch>
            <a:fillRect/>
          </a:stretch>
        </p:blipFill>
        <p:spPr bwMode="auto">
          <a:xfrm>
            <a:off x="3429000" y="2667000"/>
            <a:ext cx="3106737" cy="3962400"/>
          </a:xfrm>
          <a:prstGeom prst="rect">
            <a:avLst/>
          </a:prstGeom>
          <a:noFill/>
        </p:spPr>
      </p:pic>
      <p:sp>
        <p:nvSpPr>
          <p:cNvPr id="6" name="Правоъгълник 5"/>
          <p:cNvSpPr/>
          <p:nvPr/>
        </p:nvSpPr>
        <p:spPr>
          <a:xfrm>
            <a:off x="152400" y="152400"/>
            <a:ext cx="89916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2.</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GB"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Audit approaches</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
        <p:nvSpPr>
          <p:cNvPr id="7" name="Правоъгълник 6"/>
          <p:cNvSpPr/>
          <p:nvPr/>
        </p:nvSpPr>
        <p:spPr>
          <a:xfrm>
            <a:off x="304800" y="990600"/>
            <a:ext cx="5486400" cy="830997"/>
          </a:xfrm>
          <a:prstGeom prst="rect">
            <a:avLst/>
          </a:prstGeom>
        </p:spPr>
        <p:txBody>
          <a:bodyPr wrap="square">
            <a:spAutoFit/>
          </a:bodyPr>
          <a:lstStyle/>
          <a:p>
            <a:pPr algn="ctr"/>
            <a:r>
              <a:rPr lang="en-US" sz="2400" b="1" dirty="0">
                <a:solidFill>
                  <a:schemeClr val="bg1"/>
                </a:solidFill>
                <a:latin typeface="+mn-lt"/>
              </a:rPr>
              <a:t>Factors that affect the successful implementation of the audit:</a:t>
            </a:r>
            <a:endParaRPr lang="bg-BG" sz="2400" b="1" dirty="0">
              <a:solidFill>
                <a:schemeClr val="bg1"/>
              </a:solidFill>
              <a:latin typeface="+mn-lt"/>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6" name="Picture 8"/>
          <p:cNvPicPr>
            <a:picLocks noChangeAspect="1" noChangeArrowheads="1"/>
          </p:cNvPicPr>
          <p:nvPr/>
        </p:nvPicPr>
        <p:blipFill>
          <a:blip r:embed="rId3" cstate="print"/>
          <a:srcRect/>
          <a:stretch>
            <a:fillRect/>
          </a:stretch>
        </p:blipFill>
        <p:spPr bwMode="auto">
          <a:xfrm>
            <a:off x="685800" y="4495800"/>
            <a:ext cx="1674484" cy="1447800"/>
          </a:xfrm>
          <a:prstGeom prst="rect">
            <a:avLst/>
          </a:prstGeom>
          <a:noFill/>
          <a:ln w="9525">
            <a:noFill/>
            <a:miter lim="800000"/>
            <a:headEnd/>
            <a:tailEnd/>
          </a:ln>
          <a:effectLst/>
        </p:spPr>
      </p:pic>
      <p:pic>
        <p:nvPicPr>
          <p:cNvPr id="78857" name="Picture 9" descr="19631cd24d3e0b791ab3b6dmb7"/>
          <p:cNvPicPr>
            <a:picLocks noChangeAspect="1" noChangeArrowheads="1" noCrop="1"/>
          </p:cNvPicPr>
          <p:nvPr/>
        </p:nvPicPr>
        <p:blipFill>
          <a:blip r:embed="rId4" cstate="print"/>
          <a:srcRect/>
          <a:stretch>
            <a:fillRect/>
          </a:stretch>
        </p:blipFill>
        <p:spPr bwMode="auto">
          <a:xfrm>
            <a:off x="3962400" y="838200"/>
            <a:ext cx="3124200" cy="4375537"/>
          </a:xfrm>
          <a:prstGeom prst="rect">
            <a:avLst/>
          </a:prstGeom>
          <a:noFill/>
        </p:spPr>
      </p:pic>
      <p:sp>
        <p:nvSpPr>
          <p:cNvPr id="78858" name="Rectangle 10"/>
          <p:cNvSpPr>
            <a:spLocks noChangeArrowheads="1"/>
          </p:cNvSpPr>
          <p:nvPr/>
        </p:nvSpPr>
        <p:spPr bwMode="auto">
          <a:xfrm>
            <a:off x="152400" y="1895506"/>
            <a:ext cx="3810000" cy="2062103"/>
          </a:xfrm>
          <a:prstGeom prst="rect">
            <a:avLst/>
          </a:prstGeom>
          <a:noFill/>
          <a:ln w="9525">
            <a:noFill/>
            <a:miter lim="800000"/>
            <a:headEnd/>
            <a:tailEnd/>
          </a:ln>
          <a:effectLst/>
        </p:spPr>
        <p:txBody>
          <a:bodyPr anchor="ctr">
            <a:spAutoFit/>
          </a:bodyPr>
          <a:lstStyle/>
          <a:p>
            <a:pPr algn="ctr">
              <a:tabLst>
                <a:tab pos="-2114550" algn="l"/>
                <a:tab pos="-1771650" algn="l"/>
                <a:tab pos="-514350" algn="l"/>
              </a:tabLst>
            </a:pPr>
            <a:r>
              <a:rPr lang="en-GB" sz="2800" b="1" dirty="0">
                <a:solidFill>
                  <a:schemeClr val="bg1"/>
                </a:solidFill>
                <a:latin typeface="+mn-lt"/>
              </a:rPr>
              <a:t>Corrective action</a:t>
            </a:r>
          </a:p>
          <a:p>
            <a:pPr algn="ctr">
              <a:tabLst>
                <a:tab pos="-2114550" algn="l"/>
                <a:tab pos="-1771650" algn="l"/>
                <a:tab pos="-514350" algn="l"/>
              </a:tabLst>
            </a:pPr>
            <a:endParaRPr lang="bg-BG" sz="2000" b="1" dirty="0">
              <a:solidFill>
                <a:schemeClr val="bg1"/>
              </a:solidFill>
              <a:latin typeface="+mn-lt"/>
            </a:endParaRPr>
          </a:p>
          <a:p>
            <a:pPr algn="ctr">
              <a:tabLst>
                <a:tab pos="-2114550" algn="l"/>
                <a:tab pos="-1771650" algn="l"/>
                <a:tab pos="-514350" algn="l"/>
              </a:tabLst>
            </a:pPr>
            <a:r>
              <a:rPr lang="en-US" sz="2000" b="1" dirty="0">
                <a:solidFill>
                  <a:schemeClr val="bg1"/>
                </a:solidFill>
                <a:latin typeface="+mn-lt"/>
              </a:rPr>
              <a:t>"Action to eliminate the cause of a detected nonconformity or other undesirable situation"</a:t>
            </a:r>
            <a:endParaRPr lang="bg-BG" sz="2000" b="1" dirty="0">
              <a:solidFill>
                <a:schemeClr val="bg1"/>
              </a:solidFill>
              <a:latin typeface="+mn-lt"/>
            </a:endParaRPr>
          </a:p>
        </p:txBody>
      </p:sp>
      <p:sp>
        <p:nvSpPr>
          <p:cNvPr id="78860" name="Rectangle 12"/>
          <p:cNvSpPr>
            <a:spLocks noChangeArrowheads="1"/>
          </p:cNvSpPr>
          <p:nvPr/>
        </p:nvSpPr>
        <p:spPr bwMode="auto">
          <a:xfrm>
            <a:off x="2895600" y="5105400"/>
            <a:ext cx="4876800" cy="1373188"/>
          </a:xfrm>
          <a:prstGeom prst="rect">
            <a:avLst/>
          </a:prstGeom>
          <a:noFill/>
          <a:ln w="9525">
            <a:noFill/>
            <a:miter lim="800000"/>
            <a:headEnd/>
            <a:tailEnd/>
          </a:ln>
          <a:effectLst/>
        </p:spPr>
        <p:txBody>
          <a:bodyPr anchor="ctr">
            <a:spAutoFit/>
          </a:bodyPr>
          <a:lstStyle/>
          <a:p>
            <a:pPr algn="ctr">
              <a:tabLst>
                <a:tab pos="-2114550" algn="l"/>
                <a:tab pos="-1771650" algn="l"/>
                <a:tab pos="-514350" algn="l"/>
              </a:tabLst>
            </a:pPr>
            <a:r>
              <a:rPr lang="en-US" sz="2800" b="1" dirty="0">
                <a:solidFill>
                  <a:schemeClr val="bg1"/>
                </a:solidFill>
                <a:latin typeface="+mn-lt"/>
              </a:rPr>
              <a:t>Do not remove only the symptoms! </a:t>
            </a:r>
          </a:p>
          <a:p>
            <a:pPr algn="ctr">
              <a:tabLst>
                <a:tab pos="-2114550" algn="l"/>
                <a:tab pos="-1771650" algn="l"/>
                <a:tab pos="-514350" algn="l"/>
              </a:tabLst>
            </a:pPr>
            <a:r>
              <a:rPr lang="en-GB" sz="2800" b="1" dirty="0">
                <a:solidFill>
                  <a:schemeClr val="bg1"/>
                </a:solidFill>
                <a:latin typeface="+mn-lt"/>
              </a:rPr>
              <a:t>Remove the reasons!</a:t>
            </a:r>
            <a:endParaRPr lang="bg-BG" sz="2000" b="1" dirty="0">
              <a:solidFill>
                <a:schemeClr val="bg1"/>
              </a:solidFill>
              <a:latin typeface="+mn-lt"/>
            </a:endParaRPr>
          </a:p>
        </p:txBody>
      </p:sp>
      <p:sp>
        <p:nvSpPr>
          <p:cNvPr id="6" name="Правоъгълник 5"/>
          <p:cNvSpPr/>
          <p:nvPr/>
        </p:nvSpPr>
        <p:spPr>
          <a:xfrm>
            <a:off x="0" y="0"/>
            <a:ext cx="91440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4.8</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bg-BG"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6</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altLang="ja-JP" sz="3200" dirty="0">
                <a:solidFill>
                  <a:srgbClr val="FFFF00"/>
                </a:solidFill>
                <a:effectLst>
                  <a:outerShdw blurRad="38100" dist="38100" dir="2700000" algn="tl">
                    <a:srgbClr val="000000">
                      <a:alpha val="43137"/>
                    </a:srgbClr>
                  </a:outerShdw>
                </a:effectLst>
                <a:latin typeface="Arial Black" pitchFamily="34" charset="0"/>
              </a:rPr>
              <a:t>Corrective action</a:t>
            </a:r>
            <a:r>
              <a:rPr lang="en-US" sz="3200" dirty="0">
                <a:solidFill>
                  <a:srgbClr val="FFFF00"/>
                </a:solidFill>
                <a:effectLst>
                  <a:outerShdw blurRad="38100" dist="38100" dir="2700000" algn="tl">
                    <a:srgbClr val="000000">
                      <a:alpha val="43137"/>
                    </a:srgbClr>
                  </a:outerShdw>
                </a:effectLst>
                <a:latin typeface="Arial Black" pitchFamily="34" charset="0"/>
              </a:rPr>
              <a:t> </a:t>
            </a:r>
            <a:endParaRPr lang="bg-BG" sz="3200" dirty="0">
              <a:solidFill>
                <a:srgbClr val="FFFF00"/>
              </a:solidFill>
              <a:effectLst>
                <a:outerShdw blurRad="38100" dist="38100" dir="2700000" algn="tl">
                  <a:srgbClr val="000000">
                    <a:alpha val="43137"/>
                  </a:srgbClr>
                </a:outerShdw>
              </a:effectLst>
              <a:latin typeface="Arial Black"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4" name="AutoShape 8"/>
          <p:cNvSpPr>
            <a:spLocks noChangeArrowheads="1"/>
          </p:cNvSpPr>
          <p:nvPr/>
        </p:nvSpPr>
        <p:spPr bwMode="auto">
          <a:xfrm>
            <a:off x="914400" y="838200"/>
            <a:ext cx="1981200" cy="381000"/>
          </a:xfrm>
          <a:prstGeom prst="flowChartProcess">
            <a:avLst/>
          </a:prstGeom>
          <a:solidFill>
            <a:srgbClr val="F2E2C4"/>
          </a:solidFill>
          <a:ln w="9525">
            <a:solidFill>
              <a:schemeClr val="bg1"/>
            </a:solidFill>
            <a:miter lim="800000"/>
            <a:headEnd/>
            <a:tailEnd/>
          </a:ln>
          <a:effectLst/>
        </p:spPr>
        <p:txBody>
          <a:bodyPr wrap="none" anchor="ctr"/>
          <a:lstStyle/>
          <a:p>
            <a:pPr algn="ctr"/>
            <a:r>
              <a:rPr lang="en-US" b="1" dirty="0">
                <a:solidFill>
                  <a:schemeClr val="bg1"/>
                </a:solidFill>
                <a:latin typeface="+mn-lt"/>
              </a:rPr>
              <a:t>Auditor</a:t>
            </a:r>
            <a:endParaRPr lang="bg-BG" b="1" dirty="0">
              <a:solidFill>
                <a:schemeClr val="bg1"/>
              </a:solidFill>
              <a:latin typeface="+mn-lt"/>
            </a:endParaRPr>
          </a:p>
        </p:txBody>
      </p:sp>
      <p:sp>
        <p:nvSpPr>
          <p:cNvPr id="80905" name="AutoShape 9"/>
          <p:cNvSpPr>
            <a:spLocks noChangeArrowheads="1"/>
          </p:cNvSpPr>
          <p:nvPr/>
        </p:nvSpPr>
        <p:spPr bwMode="auto">
          <a:xfrm>
            <a:off x="4419600" y="838200"/>
            <a:ext cx="2895600" cy="381000"/>
          </a:xfrm>
          <a:prstGeom prst="flowChartProcess">
            <a:avLst/>
          </a:prstGeom>
          <a:solidFill>
            <a:srgbClr val="F2E2C4"/>
          </a:solidFill>
          <a:ln w="9525">
            <a:solidFill>
              <a:schemeClr val="bg1"/>
            </a:solidFill>
            <a:miter lim="800000"/>
            <a:headEnd/>
            <a:tailEnd/>
          </a:ln>
          <a:effectLst/>
        </p:spPr>
        <p:txBody>
          <a:bodyPr wrap="none" anchor="ctr"/>
          <a:lstStyle/>
          <a:p>
            <a:pPr algn="ctr"/>
            <a:r>
              <a:rPr lang="en-US" b="1" dirty="0">
                <a:solidFill>
                  <a:schemeClr val="bg1"/>
                </a:solidFill>
                <a:latin typeface="+mn-lt"/>
              </a:rPr>
              <a:t>Audited organization</a:t>
            </a:r>
            <a:endParaRPr lang="bg-BG" b="1" dirty="0">
              <a:solidFill>
                <a:schemeClr val="bg1"/>
              </a:solidFill>
              <a:latin typeface="+mn-lt"/>
            </a:endParaRPr>
          </a:p>
        </p:txBody>
      </p:sp>
      <p:sp>
        <p:nvSpPr>
          <p:cNvPr id="80906" name="AutoShape 10"/>
          <p:cNvSpPr>
            <a:spLocks noChangeArrowheads="1"/>
          </p:cNvSpPr>
          <p:nvPr/>
        </p:nvSpPr>
        <p:spPr bwMode="auto">
          <a:xfrm>
            <a:off x="381000" y="1524000"/>
            <a:ext cx="3200400" cy="914400"/>
          </a:xfrm>
          <a:prstGeom prst="flowChartProcess">
            <a:avLst/>
          </a:prstGeom>
          <a:solidFill>
            <a:srgbClr val="FFFF00"/>
          </a:solidFill>
          <a:ln w="9525">
            <a:solidFill>
              <a:schemeClr val="tx1"/>
            </a:solidFill>
            <a:miter lim="800000"/>
            <a:headEnd/>
            <a:tailEnd/>
          </a:ln>
          <a:effectLst/>
        </p:spPr>
        <p:txBody>
          <a:bodyPr wrap="none" anchor="ctr"/>
          <a:lstStyle/>
          <a:p>
            <a:pPr algn="ctr"/>
            <a:r>
              <a:rPr lang="en-GB" dirty="0">
                <a:solidFill>
                  <a:schemeClr val="bg1"/>
                </a:solidFill>
                <a:latin typeface="+mn-lt"/>
              </a:rPr>
              <a:t>Indicate, note </a:t>
            </a:r>
          </a:p>
          <a:p>
            <a:pPr algn="ctr"/>
            <a:r>
              <a:rPr lang="en-GB" dirty="0">
                <a:solidFill>
                  <a:schemeClr val="bg1"/>
                </a:solidFill>
                <a:latin typeface="+mn-lt"/>
              </a:rPr>
              <a:t>and announce</a:t>
            </a:r>
            <a:endParaRPr lang="bg-BG" dirty="0">
              <a:solidFill>
                <a:schemeClr val="bg1"/>
              </a:solidFill>
              <a:latin typeface="+mn-lt"/>
            </a:endParaRPr>
          </a:p>
        </p:txBody>
      </p:sp>
      <p:sp>
        <p:nvSpPr>
          <p:cNvPr id="80907" name="AutoShape 11"/>
          <p:cNvSpPr>
            <a:spLocks noChangeArrowheads="1"/>
          </p:cNvSpPr>
          <p:nvPr/>
        </p:nvSpPr>
        <p:spPr bwMode="auto">
          <a:xfrm>
            <a:off x="381000" y="3124200"/>
            <a:ext cx="3200400" cy="914400"/>
          </a:xfrm>
          <a:prstGeom prst="flowChartProcess">
            <a:avLst/>
          </a:prstGeom>
          <a:solidFill>
            <a:srgbClr val="66FF33"/>
          </a:solidFill>
          <a:ln w="9525">
            <a:solidFill>
              <a:schemeClr val="tx1"/>
            </a:solidFill>
            <a:miter lim="800000"/>
            <a:headEnd/>
            <a:tailEnd/>
          </a:ln>
          <a:effectLst/>
        </p:spPr>
        <p:txBody>
          <a:bodyPr wrap="none" anchor="ctr"/>
          <a:lstStyle/>
          <a:p>
            <a:pPr algn="ctr"/>
            <a:r>
              <a:rPr lang="en-US" dirty="0">
                <a:solidFill>
                  <a:schemeClr val="bg1"/>
                </a:solidFill>
                <a:latin typeface="+mn-lt"/>
              </a:rPr>
              <a:t>Preparing the report</a:t>
            </a:r>
          </a:p>
          <a:p>
            <a:pPr algn="ctr"/>
            <a:r>
              <a:rPr lang="en-US" dirty="0">
                <a:solidFill>
                  <a:schemeClr val="bg1"/>
                </a:solidFill>
                <a:latin typeface="+mn-lt"/>
              </a:rPr>
              <a:t>for nonconformity</a:t>
            </a:r>
            <a:endParaRPr lang="bg-BG" dirty="0">
              <a:solidFill>
                <a:schemeClr val="bg1"/>
              </a:solidFill>
              <a:latin typeface="+mn-lt"/>
            </a:endParaRPr>
          </a:p>
        </p:txBody>
      </p:sp>
      <p:sp>
        <p:nvSpPr>
          <p:cNvPr id="80908" name="AutoShape 12"/>
          <p:cNvSpPr>
            <a:spLocks noChangeArrowheads="1"/>
          </p:cNvSpPr>
          <p:nvPr/>
        </p:nvSpPr>
        <p:spPr bwMode="auto">
          <a:xfrm>
            <a:off x="381000" y="4343400"/>
            <a:ext cx="3200400" cy="914400"/>
          </a:xfrm>
          <a:prstGeom prst="flowChartProcess">
            <a:avLst/>
          </a:prstGeom>
          <a:solidFill>
            <a:srgbClr val="C00000"/>
          </a:solidFill>
          <a:ln w="9525">
            <a:solidFill>
              <a:schemeClr val="tx1"/>
            </a:solidFill>
            <a:miter lim="800000"/>
            <a:headEnd/>
            <a:tailEnd/>
          </a:ln>
          <a:effectLst/>
        </p:spPr>
        <p:txBody>
          <a:bodyPr wrap="none" anchor="ctr"/>
          <a:lstStyle/>
          <a:p>
            <a:pPr algn="ctr"/>
            <a:r>
              <a:rPr lang="en-GB" dirty="0">
                <a:solidFill>
                  <a:schemeClr val="bg2"/>
                </a:solidFill>
                <a:latin typeface="+mn-lt"/>
              </a:rPr>
              <a:t>Give a consent</a:t>
            </a:r>
            <a:endParaRPr lang="bg-BG" dirty="0">
              <a:solidFill>
                <a:schemeClr val="bg2"/>
              </a:solidFill>
              <a:latin typeface="+mn-lt"/>
            </a:endParaRPr>
          </a:p>
        </p:txBody>
      </p:sp>
      <p:sp>
        <p:nvSpPr>
          <p:cNvPr id="80909" name="AutoShape 13"/>
          <p:cNvSpPr>
            <a:spLocks noChangeArrowheads="1"/>
          </p:cNvSpPr>
          <p:nvPr/>
        </p:nvSpPr>
        <p:spPr bwMode="auto">
          <a:xfrm>
            <a:off x="457200" y="5886450"/>
            <a:ext cx="3200400" cy="914400"/>
          </a:xfrm>
          <a:prstGeom prst="flowChartProcess">
            <a:avLst/>
          </a:prstGeom>
          <a:solidFill>
            <a:srgbClr val="000099"/>
          </a:solidFill>
          <a:ln w="9525">
            <a:solidFill>
              <a:schemeClr val="tx1"/>
            </a:solidFill>
            <a:miter lim="800000"/>
            <a:headEnd/>
            <a:tailEnd/>
          </a:ln>
          <a:effectLst/>
        </p:spPr>
        <p:txBody>
          <a:bodyPr wrap="none" anchor="ctr"/>
          <a:lstStyle/>
          <a:p>
            <a:pPr algn="ctr"/>
            <a:r>
              <a:rPr lang="en-GB" dirty="0">
                <a:latin typeface="+mn-lt"/>
              </a:rPr>
              <a:t>Review</a:t>
            </a:r>
            <a:endParaRPr lang="bg-BG" dirty="0">
              <a:latin typeface="+mn-lt"/>
            </a:endParaRPr>
          </a:p>
        </p:txBody>
      </p:sp>
      <p:sp>
        <p:nvSpPr>
          <p:cNvPr id="80910" name="AutoShape 14"/>
          <p:cNvSpPr>
            <a:spLocks noChangeArrowheads="1"/>
          </p:cNvSpPr>
          <p:nvPr/>
        </p:nvSpPr>
        <p:spPr bwMode="auto">
          <a:xfrm>
            <a:off x="4114800" y="1524000"/>
            <a:ext cx="3200400" cy="914400"/>
          </a:xfrm>
          <a:prstGeom prst="flowChartProcess">
            <a:avLst/>
          </a:prstGeom>
          <a:solidFill>
            <a:srgbClr val="FFFF00"/>
          </a:solidFill>
          <a:ln w="9525">
            <a:solidFill>
              <a:schemeClr val="tx1"/>
            </a:solidFill>
            <a:miter lim="800000"/>
            <a:headEnd/>
            <a:tailEnd/>
          </a:ln>
          <a:effectLst/>
        </p:spPr>
        <p:txBody>
          <a:bodyPr wrap="none" anchor="ctr"/>
          <a:lstStyle/>
          <a:p>
            <a:pPr algn="ctr"/>
            <a:r>
              <a:rPr lang="en-GB" dirty="0">
                <a:solidFill>
                  <a:schemeClr val="bg1"/>
                </a:solidFill>
                <a:latin typeface="+mn-lt"/>
              </a:rPr>
              <a:t>Give a consent</a:t>
            </a:r>
            <a:endParaRPr lang="bg-BG" dirty="0">
              <a:solidFill>
                <a:schemeClr val="bg1"/>
              </a:solidFill>
              <a:latin typeface="+mn-lt"/>
            </a:endParaRPr>
          </a:p>
        </p:txBody>
      </p:sp>
      <p:sp>
        <p:nvSpPr>
          <p:cNvPr id="80911" name="AutoShape 15"/>
          <p:cNvSpPr>
            <a:spLocks noChangeArrowheads="1"/>
          </p:cNvSpPr>
          <p:nvPr/>
        </p:nvSpPr>
        <p:spPr bwMode="auto">
          <a:xfrm>
            <a:off x="4114800" y="3048000"/>
            <a:ext cx="3200400" cy="914400"/>
          </a:xfrm>
          <a:prstGeom prst="flowChartProcess">
            <a:avLst/>
          </a:prstGeom>
          <a:solidFill>
            <a:srgbClr val="66FF33"/>
          </a:solidFill>
          <a:ln w="9525">
            <a:solidFill>
              <a:schemeClr val="tx1"/>
            </a:solidFill>
            <a:miter lim="800000"/>
            <a:headEnd/>
            <a:tailEnd/>
          </a:ln>
          <a:effectLst/>
        </p:spPr>
        <p:txBody>
          <a:bodyPr wrap="none" anchor="ctr"/>
          <a:lstStyle/>
          <a:p>
            <a:pPr algn="ctr"/>
            <a:r>
              <a:rPr lang="en-GB" dirty="0">
                <a:solidFill>
                  <a:schemeClr val="bg1"/>
                </a:solidFill>
                <a:latin typeface="+mn-lt"/>
              </a:rPr>
              <a:t>Confirmation and studying</a:t>
            </a:r>
            <a:endParaRPr lang="bg-BG" dirty="0">
              <a:solidFill>
                <a:schemeClr val="bg1"/>
              </a:solidFill>
              <a:latin typeface="+mn-lt"/>
            </a:endParaRPr>
          </a:p>
        </p:txBody>
      </p:sp>
      <p:sp>
        <p:nvSpPr>
          <p:cNvPr id="80912" name="AutoShape 16"/>
          <p:cNvSpPr>
            <a:spLocks noChangeArrowheads="1"/>
          </p:cNvSpPr>
          <p:nvPr/>
        </p:nvSpPr>
        <p:spPr bwMode="auto">
          <a:xfrm>
            <a:off x="4114800" y="4343400"/>
            <a:ext cx="3200400" cy="914400"/>
          </a:xfrm>
          <a:prstGeom prst="flowChartProcess">
            <a:avLst/>
          </a:prstGeom>
          <a:solidFill>
            <a:srgbClr val="C00000"/>
          </a:solidFill>
          <a:ln w="9525">
            <a:solidFill>
              <a:schemeClr val="tx1"/>
            </a:solidFill>
            <a:miter lim="800000"/>
            <a:headEnd/>
            <a:tailEnd/>
          </a:ln>
          <a:effectLst/>
        </p:spPr>
        <p:txBody>
          <a:bodyPr wrap="none" anchor="ctr"/>
          <a:lstStyle/>
          <a:p>
            <a:pPr algn="ctr"/>
            <a:r>
              <a:rPr lang="en-GB" dirty="0">
                <a:latin typeface="+mn-lt"/>
              </a:rPr>
              <a:t>Offering of</a:t>
            </a:r>
          </a:p>
          <a:p>
            <a:pPr algn="ctr"/>
            <a:r>
              <a:rPr lang="en-GB" dirty="0">
                <a:latin typeface="+mn-lt"/>
              </a:rPr>
              <a:t>the corrective action</a:t>
            </a:r>
            <a:endParaRPr lang="bg-BG" dirty="0">
              <a:latin typeface="+mn-lt"/>
            </a:endParaRPr>
          </a:p>
        </p:txBody>
      </p:sp>
      <p:sp>
        <p:nvSpPr>
          <p:cNvPr id="80913" name="AutoShape 17"/>
          <p:cNvSpPr>
            <a:spLocks noChangeArrowheads="1"/>
          </p:cNvSpPr>
          <p:nvPr/>
        </p:nvSpPr>
        <p:spPr bwMode="auto">
          <a:xfrm>
            <a:off x="4114800" y="5905500"/>
            <a:ext cx="3200400" cy="914400"/>
          </a:xfrm>
          <a:prstGeom prst="flowChartProcess">
            <a:avLst/>
          </a:prstGeom>
          <a:solidFill>
            <a:srgbClr val="000099"/>
          </a:solidFill>
          <a:ln w="9525">
            <a:solidFill>
              <a:schemeClr val="tx1"/>
            </a:solidFill>
            <a:miter lim="800000"/>
            <a:headEnd/>
            <a:tailEnd/>
          </a:ln>
          <a:effectLst/>
        </p:spPr>
        <p:txBody>
          <a:bodyPr wrap="none" anchor="ctr"/>
          <a:lstStyle/>
          <a:p>
            <a:pPr algn="ctr"/>
            <a:r>
              <a:rPr lang="en-GB" dirty="0">
                <a:latin typeface="+mn-lt"/>
              </a:rPr>
              <a:t>Implementation, verification</a:t>
            </a:r>
          </a:p>
          <a:p>
            <a:pPr algn="ctr"/>
            <a:r>
              <a:rPr lang="en-GB" dirty="0">
                <a:latin typeface="+mn-lt"/>
              </a:rPr>
              <a:t>and communication</a:t>
            </a:r>
            <a:endParaRPr lang="bg-BG" dirty="0">
              <a:latin typeface="+mn-lt"/>
            </a:endParaRPr>
          </a:p>
        </p:txBody>
      </p:sp>
      <p:sp>
        <p:nvSpPr>
          <p:cNvPr id="80914" name="Line 18"/>
          <p:cNvSpPr>
            <a:spLocks noChangeShapeType="1"/>
          </p:cNvSpPr>
          <p:nvPr/>
        </p:nvSpPr>
        <p:spPr bwMode="auto">
          <a:xfrm>
            <a:off x="3581400" y="1981200"/>
            <a:ext cx="533400" cy="0"/>
          </a:xfrm>
          <a:prstGeom prst="line">
            <a:avLst/>
          </a:prstGeom>
          <a:noFill/>
          <a:ln w="19050">
            <a:solidFill>
              <a:schemeClr val="bg1"/>
            </a:solidFill>
            <a:round/>
            <a:headEnd/>
            <a:tailEnd type="triangle" w="med" len="med"/>
          </a:ln>
          <a:effectLst/>
        </p:spPr>
        <p:txBody>
          <a:bodyPr/>
          <a:lstStyle/>
          <a:p>
            <a:endParaRPr lang="bg-BG" dirty="0"/>
          </a:p>
        </p:txBody>
      </p:sp>
      <p:sp>
        <p:nvSpPr>
          <p:cNvPr id="80915" name="Line 19"/>
          <p:cNvSpPr>
            <a:spLocks noChangeShapeType="1"/>
          </p:cNvSpPr>
          <p:nvPr/>
        </p:nvSpPr>
        <p:spPr bwMode="auto">
          <a:xfrm>
            <a:off x="1981200" y="2819400"/>
            <a:ext cx="0" cy="304800"/>
          </a:xfrm>
          <a:prstGeom prst="line">
            <a:avLst/>
          </a:prstGeom>
          <a:noFill/>
          <a:ln w="19050">
            <a:solidFill>
              <a:schemeClr val="bg1"/>
            </a:solidFill>
            <a:round/>
            <a:headEnd/>
            <a:tailEnd type="triangle" w="med" len="med"/>
          </a:ln>
          <a:effectLst/>
        </p:spPr>
        <p:txBody>
          <a:bodyPr/>
          <a:lstStyle/>
          <a:p>
            <a:endParaRPr lang="bg-BG" dirty="0"/>
          </a:p>
        </p:txBody>
      </p:sp>
      <p:sp>
        <p:nvSpPr>
          <p:cNvPr id="80916" name="Line 20"/>
          <p:cNvSpPr>
            <a:spLocks noChangeShapeType="1"/>
          </p:cNvSpPr>
          <p:nvPr/>
        </p:nvSpPr>
        <p:spPr bwMode="auto">
          <a:xfrm>
            <a:off x="1981200" y="2819400"/>
            <a:ext cx="3733800" cy="0"/>
          </a:xfrm>
          <a:prstGeom prst="line">
            <a:avLst/>
          </a:prstGeom>
          <a:noFill/>
          <a:ln w="19050">
            <a:solidFill>
              <a:schemeClr val="bg1"/>
            </a:solidFill>
            <a:round/>
            <a:headEnd/>
            <a:tailEnd/>
          </a:ln>
          <a:effectLst/>
        </p:spPr>
        <p:txBody>
          <a:bodyPr/>
          <a:lstStyle/>
          <a:p>
            <a:endParaRPr lang="bg-BG" dirty="0"/>
          </a:p>
        </p:txBody>
      </p:sp>
      <p:sp>
        <p:nvSpPr>
          <p:cNvPr id="80917" name="Line 21"/>
          <p:cNvSpPr>
            <a:spLocks noChangeShapeType="1"/>
          </p:cNvSpPr>
          <p:nvPr/>
        </p:nvSpPr>
        <p:spPr bwMode="auto">
          <a:xfrm flipV="1">
            <a:off x="5715000" y="2438400"/>
            <a:ext cx="0" cy="381000"/>
          </a:xfrm>
          <a:prstGeom prst="line">
            <a:avLst/>
          </a:prstGeom>
          <a:noFill/>
          <a:ln w="19050">
            <a:solidFill>
              <a:schemeClr val="bg1"/>
            </a:solidFill>
            <a:round/>
            <a:headEnd/>
            <a:tailEnd/>
          </a:ln>
          <a:effectLst/>
        </p:spPr>
        <p:txBody>
          <a:bodyPr/>
          <a:lstStyle/>
          <a:p>
            <a:endParaRPr lang="bg-BG" dirty="0"/>
          </a:p>
        </p:txBody>
      </p:sp>
      <p:sp>
        <p:nvSpPr>
          <p:cNvPr id="80918" name="Line 22"/>
          <p:cNvSpPr>
            <a:spLocks noChangeShapeType="1"/>
          </p:cNvSpPr>
          <p:nvPr/>
        </p:nvSpPr>
        <p:spPr bwMode="auto">
          <a:xfrm>
            <a:off x="3581400" y="3581400"/>
            <a:ext cx="533400" cy="0"/>
          </a:xfrm>
          <a:prstGeom prst="line">
            <a:avLst/>
          </a:prstGeom>
          <a:noFill/>
          <a:ln w="19050">
            <a:solidFill>
              <a:schemeClr val="bg1"/>
            </a:solidFill>
            <a:round/>
            <a:headEnd/>
            <a:tailEnd type="triangle" w="med" len="med"/>
          </a:ln>
          <a:effectLst/>
        </p:spPr>
        <p:txBody>
          <a:bodyPr/>
          <a:lstStyle/>
          <a:p>
            <a:endParaRPr lang="bg-BG" dirty="0"/>
          </a:p>
        </p:txBody>
      </p:sp>
      <p:sp>
        <p:nvSpPr>
          <p:cNvPr id="80919" name="Line 23"/>
          <p:cNvSpPr>
            <a:spLocks noChangeShapeType="1"/>
          </p:cNvSpPr>
          <p:nvPr/>
        </p:nvSpPr>
        <p:spPr bwMode="auto">
          <a:xfrm flipH="1" flipV="1">
            <a:off x="3581400" y="4800600"/>
            <a:ext cx="533400" cy="0"/>
          </a:xfrm>
          <a:prstGeom prst="line">
            <a:avLst/>
          </a:prstGeom>
          <a:noFill/>
          <a:ln w="19050">
            <a:solidFill>
              <a:schemeClr val="bg1"/>
            </a:solidFill>
            <a:round/>
            <a:headEnd/>
            <a:tailEnd type="triangle" w="med" len="med"/>
          </a:ln>
          <a:effectLst/>
        </p:spPr>
        <p:txBody>
          <a:bodyPr/>
          <a:lstStyle/>
          <a:p>
            <a:endParaRPr lang="bg-BG" dirty="0"/>
          </a:p>
        </p:txBody>
      </p:sp>
      <p:sp>
        <p:nvSpPr>
          <p:cNvPr id="80920" name="Line 24"/>
          <p:cNvSpPr>
            <a:spLocks noChangeShapeType="1"/>
          </p:cNvSpPr>
          <p:nvPr/>
        </p:nvSpPr>
        <p:spPr bwMode="auto">
          <a:xfrm flipH="1" flipV="1">
            <a:off x="3657600" y="6324600"/>
            <a:ext cx="457200" cy="0"/>
          </a:xfrm>
          <a:prstGeom prst="line">
            <a:avLst/>
          </a:prstGeom>
          <a:noFill/>
          <a:ln w="19050">
            <a:solidFill>
              <a:schemeClr val="bg1"/>
            </a:solidFill>
            <a:round/>
            <a:headEnd/>
            <a:tailEnd type="triangle" w="med" len="med"/>
          </a:ln>
          <a:effectLst/>
        </p:spPr>
        <p:txBody>
          <a:bodyPr/>
          <a:lstStyle/>
          <a:p>
            <a:endParaRPr lang="bg-BG" dirty="0"/>
          </a:p>
        </p:txBody>
      </p:sp>
      <p:sp>
        <p:nvSpPr>
          <p:cNvPr id="80921" name="Line 25"/>
          <p:cNvSpPr>
            <a:spLocks noChangeShapeType="1"/>
          </p:cNvSpPr>
          <p:nvPr/>
        </p:nvSpPr>
        <p:spPr bwMode="auto">
          <a:xfrm flipH="1">
            <a:off x="5715000" y="3962400"/>
            <a:ext cx="0" cy="381000"/>
          </a:xfrm>
          <a:prstGeom prst="line">
            <a:avLst/>
          </a:prstGeom>
          <a:noFill/>
          <a:ln w="19050">
            <a:solidFill>
              <a:schemeClr val="bg1"/>
            </a:solidFill>
            <a:round/>
            <a:headEnd/>
            <a:tailEnd type="triangle" w="med" len="med"/>
          </a:ln>
          <a:effectLst/>
        </p:spPr>
        <p:txBody>
          <a:bodyPr/>
          <a:lstStyle/>
          <a:p>
            <a:endParaRPr lang="bg-BG" dirty="0"/>
          </a:p>
        </p:txBody>
      </p:sp>
      <p:sp>
        <p:nvSpPr>
          <p:cNvPr id="80922" name="Line 26"/>
          <p:cNvSpPr>
            <a:spLocks noChangeShapeType="1"/>
          </p:cNvSpPr>
          <p:nvPr/>
        </p:nvSpPr>
        <p:spPr bwMode="auto">
          <a:xfrm>
            <a:off x="2057400" y="5638800"/>
            <a:ext cx="3657600" cy="0"/>
          </a:xfrm>
          <a:prstGeom prst="line">
            <a:avLst/>
          </a:prstGeom>
          <a:noFill/>
          <a:ln w="19050">
            <a:solidFill>
              <a:schemeClr val="bg1"/>
            </a:solidFill>
            <a:round/>
            <a:headEnd/>
            <a:tailEnd/>
          </a:ln>
          <a:effectLst/>
        </p:spPr>
        <p:txBody>
          <a:bodyPr/>
          <a:lstStyle/>
          <a:p>
            <a:endParaRPr lang="bg-BG" dirty="0"/>
          </a:p>
        </p:txBody>
      </p:sp>
      <p:sp>
        <p:nvSpPr>
          <p:cNvPr id="80923" name="Line 27"/>
          <p:cNvSpPr>
            <a:spLocks noChangeShapeType="1"/>
          </p:cNvSpPr>
          <p:nvPr/>
        </p:nvSpPr>
        <p:spPr bwMode="auto">
          <a:xfrm flipH="1" flipV="1">
            <a:off x="2057400" y="5638800"/>
            <a:ext cx="0" cy="228600"/>
          </a:xfrm>
          <a:prstGeom prst="line">
            <a:avLst/>
          </a:prstGeom>
          <a:noFill/>
          <a:ln w="19050">
            <a:solidFill>
              <a:schemeClr val="bg1"/>
            </a:solidFill>
            <a:round/>
            <a:headEnd/>
            <a:tailEnd/>
          </a:ln>
          <a:effectLst/>
        </p:spPr>
        <p:txBody>
          <a:bodyPr/>
          <a:lstStyle/>
          <a:p>
            <a:endParaRPr lang="bg-BG" dirty="0"/>
          </a:p>
        </p:txBody>
      </p:sp>
      <p:sp>
        <p:nvSpPr>
          <p:cNvPr id="80924" name="Line 28"/>
          <p:cNvSpPr>
            <a:spLocks noChangeShapeType="1"/>
          </p:cNvSpPr>
          <p:nvPr/>
        </p:nvSpPr>
        <p:spPr bwMode="auto">
          <a:xfrm flipV="1">
            <a:off x="5715000" y="5257800"/>
            <a:ext cx="0" cy="381000"/>
          </a:xfrm>
          <a:prstGeom prst="line">
            <a:avLst/>
          </a:prstGeom>
          <a:noFill/>
          <a:ln w="9525">
            <a:solidFill>
              <a:schemeClr val="bg1"/>
            </a:solidFill>
            <a:round/>
            <a:headEnd/>
            <a:tailEnd type="triangle" w="med" len="med"/>
          </a:ln>
          <a:effectLst/>
        </p:spPr>
        <p:txBody>
          <a:bodyPr/>
          <a:lstStyle/>
          <a:p>
            <a:endParaRPr lang="bg-BG" dirty="0"/>
          </a:p>
        </p:txBody>
      </p:sp>
      <p:sp>
        <p:nvSpPr>
          <p:cNvPr id="23" name="Правоъгълник 22"/>
          <p:cNvSpPr/>
          <p:nvPr/>
        </p:nvSpPr>
        <p:spPr>
          <a:xfrm>
            <a:off x="0" y="0"/>
            <a:ext cx="9144000" cy="584775"/>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4.8</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bg-BG"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6</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altLang="ja-JP" sz="3200" dirty="0">
                <a:solidFill>
                  <a:srgbClr val="FFFF00"/>
                </a:solidFill>
                <a:effectLst>
                  <a:outerShdw blurRad="38100" dist="38100" dir="2700000" algn="tl">
                    <a:srgbClr val="000000">
                      <a:alpha val="43137"/>
                    </a:srgbClr>
                  </a:outerShdw>
                </a:effectLst>
                <a:latin typeface="Arial Black" pitchFamily="34" charset="0"/>
              </a:rPr>
              <a:t>Corrective action</a:t>
            </a:r>
            <a:r>
              <a:rPr lang="en-US" sz="3200" dirty="0">
                <a:solidFill>
                  <a:srgbClr val="FFFF00"/>
                </a:solidFill>
                <a:effectLst>
                  <a:outerShdw blurRad="38100" dist="38100" dir="2700000" algn="tl">
                    <a:srgbClr val="000000">
                      <a:alpha val="43137"/>
                    </a:srgbClr>
                  </a:outerShdw>
                </a:effectLst>
                <a:latin typeface="Arial Black" pitchFamily="34" charset="0"/>
              </a:rPr>
              <a:t> </a:t>
            </a:r>
            <a:endParaRPr lang="bg-BG" sz="3200" dirty="0">
              <a:solidFill>
                <a:srgbClr val="FFFF00"/>
              </a:solidFill>
              <a:effectLst>
                <a:outerShdw blurRad="38100" dist="38100" dir="2700000" algn="tl">
                  <a:srgbClr val="000000">
                    <a:alpha val="43137"/>
                  </a:srgbClr>
                </a:outerShdw>
              </a:effectLst>
              <a:latin typeface="Arial Black"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04" name="Picture 12"/>
          <p:cNvPicPr>
            <a:picLocks noChangeAspect="1" noChangeArrowheads="1"/>
          </p:cNvPicPr>
          <p:nvPr/>
        </p:nvPicPr>
        <p:blipFill>
          <a:blip r:embed="rId3" cstate="print"/>
          <a:srcRect/>
          <a:stretch>
            <a:fillRect/>
          </a:stretch>
        </p:blipFill>
        <p:spPr bwMode="auto">
          <a:xfrm>
            <a:off x="1905000" y="3835779"/>
            <a:ext cx="4133850" cy="2750759"/>
          </a:xfrm>
          <a:prstGeom prst="rect">
            <a:avLst/>
          </a:prstGeom>
          <a:noFill/>
          <a:ln w="9525">
            <a:noFill/>
            <a:miter lim="800000"/>
            <a:headEnd/>
            <a:tailEnd/>
          </a:ln>
          <a:effectLst/>
        </p:spPr>
      </p:pic>
      <p:sp>
        <p:nvSpPr>
          <p:cNvPr id="59405" name="Rectangle 13"/>
          <p:cNvSpPr>
            <a:spLocks noChangeArrowheads="1"/>
          </p:cNvSpPr>
          <p:nvPr/>
        </p:nvSpPr>
        <p:spPr bwMode="auto">
          <a:xfrm>
            <a:off x="0" y="2133600"/>
            <a:ext cx="7162800" cy="1631216"/>
          </a:xfrm>
          <a:prstGeom prst="rect">
            <a:avLst/>
          </a:prstGeom>
          <a:noFill/>
          <a:ln w="9525">
            <a:noFill/>
            <a:miter lim="800000"/>
            <a:headEnd/>
            <a:tailEnd/>
          </a:ln>
          <a:effectLst/>
        </p:spPr>
        <p:txBody>
          <a:bodyPr wrap="square" anchor="ctr">
            <a:spAutoFit/>
          </a:bodyPr>
          <a:lstStyle/>
          <a:p>
            <a:pPr>
              <a:buFontTx/>
              <a:buBlip>
                <a:blip r:embed="rId4"/>
              </a:buBlip>
              <a:tabLst>
                <a:tab pos="-2114550" algn="l"/>
                <a:tab pos="-1771650" algn="l"/>
                <a:tab pos="-514350" algn="l"/>
              </a:tabLst>
            </a:pPr>
            <a:r>
              <a:rPr lang="bg-BG" sz="2000" dirty="0">
                <a:latin typeface="+mn-lt"/>
              </a:rPr>
              <a:t> </a:t>
            </a:r>
            <a:r>
              <a:rPr lang="en-US" sz="2000" b="1" dirty="0">
                <a:solidFill>
                  <a:schemeClr val="bg1"/>
                </a:solidFill>
                <a:latin typeface="+mn-lt"/>
              </a:rPr>
              <a:t>place (</a:t>
            </a:r>
            <a:r>
              <a:rPr lang="en-US" sz="2000" b="1" i="1" dirty="0">
                <a:solidFill>
                  <a:schemeClr val="bg1"/>
                </a:solidFill>
                <a:latin typeface="+mn-lt"/>
              </a:rPr>
              <a:t>Where You audited?)</a:t>
            </a:r>
          </a:p>
          <a:p>
            <a:pPr>
              <a:buFontTx/>
              <a:buBlip>
                <a:blip r:embed="rId4"/>
              </a:buBlip>
              <a:tabLst>
                <a:tab pos="-2114550" algn="l"/>
                <a:tab pos="-1771650" algn="l"/>
                <a:tab pos="-514350" algn="l"/>
              </a:tabLst>
            </a:pPr>
            <a:r>
              <a:rPr lang="en-US" sz="2000" b="1" dirty="0">
                <a:solidFill>
                  <a:schemeClr val="bg1"/>
                </a:solidFill>
                <a:latin typeface="+mn-lt"/>
              </a:rPr>
              <a:t> time (</a:t>
            </a:r>
            <a:r>
              <a:rPr lang="en-US" sz="2000" b="1" i="1" dirty="0">
                <a:solidFill>
                  <a:schemeClr val="bg1"/>
                </a:solidFill>
                <a:latin typeface="+mn-lt"/>
              </a:rPr>
              <a:t>What time of day You audited?)</a:t>
            </a:r>
          </a:p>
          <a:p>
            <a:pPr>
              <a:buFontTx/>
              <a:buBlip>
                <a:blip r:embed="rId4"/>
              </a:buBlip>
              <a:tabLst>
                <a:tab pos="-2114550" algn="l"/>
                <a:tab pos="-1771650" algn="l"/>
                <a:tab pos="-514350" algn="l"/>
              </a:tabLst>
            </a:pPr>
            <a:r>
              <a:rPr lang="en-US" sz="2000" b="1" dirty="0">
                <a:solidFill>
                  <a:schemeClr val="bg1"/>
                </a:solidFill>
                <a:latin typeface="+mn-lt"/>
              </a:rPr>
              <a:t> visual contact (</a:t>
            </a:r>
            <a:r>
              <a:rPr lang="en-US" sz="2000" b="1" i="1" dirty="0">
                <a:solidFill>
                  <a:schemeClr val="bg1"/>
                </a:solidFill>
                <a:latin typeface="+mn-lt"/>
              </a:rPr>
              <a:t>How long?</a:t>
            </a:r>
            <a:r>
              <a:rPr lang="en-US" sz="2000" b="1" dirty="0">
                <a:solidFill>
                  <a:schemeClr val="bg1"/>
                </a:solidFill>
                <a:latin typeface="+mn-lt"/>
              </a:rPr>
              <a:t>)</a:t>
            </a:r>
          </a:p>
          <a:p>
            <a:pPr>
              <a:buFontTx/>
              <a:buBlip>
                <a:blip r:embed="rId4"/>
              </a:buBlip>
              <a:tabLst>
                <a:tab pos="-2114550" algn="l"/>
                <a:tab pos="-1771650" algn="l"/>
                <a:tab pos="-514350" algn="l"/>
              </a:tabLst>
            </a:pPr>
            <a:r>
              <a:rPr lang="en-US" sz="2000" b="1" dirty="0">
                <a:solidFill>
                  <a:schemeClr val="bg1"/>
                </a:solidFill>
                <a:latin typeface="+mn-lt"/>
              </a:rPr>
              <a:t> body language (</a:t>
            </a:r>
            <a:r>
              <a:rPr lang="en-US" sz="2000" b="1" i="1" dirty="0">
                <a:solidFill>
                  <a:schemeClr val="bg1"/>
                </a:solidFill>
                <a:latin typeface="+mn-lt"/>
              </a:rPr>
              <a:t>Monitoring and control</a:t>
            </a:r>
            <a:r>
              <a:rPr lang="en-US" sz="2000" b="1" dirty="0">
                <a:solidFill>
                  <a:schemeClr val="bg1"/>
                </a:solidFill>
                <a:latin typeface="+mn-lt"/>
              </a:rPr>
              <a:t>!)</a:t>
            </a:r>
          </a:p>
          <a:p>
            <a:pPr>
              <a:buFontTx/>
              <a:buBlip>
                <a:blip r:embed="rId4"/>
              </a:buBlip>
              <a:tabLst>
                <a:tab pos="-2114550" algn="l"/>
                <a:tab pos="-1771650" algn="l"/>
                <a:tab pos="-514350" algn="l"/>
              </a:tabLst>
            </a:pPr>
            <a:r>
              <a:rPr lang="en-US" sz="2000" b="1" dirty="0">
                <a:solidFill>
                  <a:schemeClr val="bg1"/>
                </a:solidFill>
                <a:latin typeface="+mn-lt"/>
              </a:rPr>
              <a:t> features of culture (</a:t>
            </a:r>
            <a:r>
              <a:rPr lang="en-US" sz="2000" b="1" i="1" dirty="0">
                <a:solidFill>
                  <a:schemeClr val="bg1"/>
                </a:solidFill>
                <a:latin typeface="+mn-lt"/>
              </a:rPr>
              <a:t>It have to be study if necessary?</a:t>
            </a:r>
            <a:r>
              <a:rPr lang="en-US" sz="2000" b="1" dirty="0">
                <a:solidFill>
                  <a:schemeClr val="bg1"/>
                </a:solidFill>
                <a:latin typeface="+mn-lt"/>
              </a:rPr>
              <a:t>)</a:t>
            </a:r>
            <a:endParaRPr lang="bg-BG" sz="2000" b="1" dirty="0">
              <a:solidFill>
                <a:schemeClr val="bg1"/>
              </a:solidFill>
              <a:latin typeface="+mn-lt"/>
            </a:endParaRPr>
          </a:p>
        </p:txBody>
      </p:sp>
      <p:sp>
        <p:nvSpPr>
          <p:cNvPr id="59406" name="Rectangle 14"/>
          <p:cNvSpPr>
            <a:spLocks noChangeArrowheads="1"/>
          </p:cNvSpPr>
          <p:nvPr/>
        </p:nvSpPr>
        <p:spPr bwMode="auto">
          <a:xfrm>
            <a:off x="0" y="1524000"/>
            <a:ext cx="6934200" cy="461665"/>
          </a:xfrm>
          <a:prstGeom prst="rect">
            <a:avLst/>
          </a:prstGeom>
          <a:noFill/>
          <a:ln w="9525">
            <a:noFill/>
            <a:miter lim="800000"/>
            <a:headEnd/>
            <a:tailEnd/>
          </a:ln>
          <a:effectLst/>
        </p:spPr>
        <p:txBody>
          <a:bodyPr wrap="square">
            <a:spAutoFit/>
          </a:bodyPr>
          <a:lstStyle/>
          <a:p>
            <a:r>
              <a:rPr lang="en-US" sz="2400" dirty="0">
                <a:solidFill>
                  <a:srgbClr val="000066"/>
                </a:solidFill>
                <a:effectLst>
                  <a:outerShdw blurRad="38100" dist="38100" dir="2700000" algn="tl">
                    <a:srgbClr val="000000"/>
                  </a:outerShdw>
                </a:effectLst>
                <a:latin typeface="+mn-lt"/>
              </a:rPr>
              <a:t>Creating an atmosphere of communication:</a:t>
            </a:r>
            <a:endParaRPr lang="bg-BG" sz="2400" dirty="0">
              <a:solidFill>
                <a:srgbClr val="000066"/>
              </a:solidFill>
              <a:effectLst>
                <a:outerShdw blurRad="38100" dist="38100" dir="2700000" algn="tl">
                  <a:srgbClr val="000000"/>
                </a:outerShdw>
              </a:effectLst>
              <a:latin typeface="+mn-lt"/>
            </a:endParaRPr>
          </a:p>
        </p:txBody>
      </p:sp>
      <p:pic>
        <p:nvPicPr>
          <p:cNvPr id="59409" name="Picture 17"/>
          <p:cNvPicPr>
            <a:picLocks noChangeAspect="1" noChangeArrowheads="1"/>
          </p:cNvPicPr>
          <p:nvPr/>
        </p:nvPicPr>
        <p:blipFill>
          <a:blip r:embed="rId5" cstate="print"/>
          <a:srcRect/>
          <a:stretch>
            <a:fillRect/>
          </a:stretch>
        </p:blipFill>
        <p:spPr bwMode="auto">
          <a:xfrm>
            <a:off x="6781800" y="152400"/>
            <a:ext cx="2229954" cy="3124199"/>
          </a:xfrm>
          <a:prstGeom prst="rect">
            <a:avLst/>
          </a:prstGeom>
          <a:noFill/>
          <a:ln w="9525">
            <a:noFill/>
            <a:miter lim="800000"/>
            <a:headEnd/>
            <a:tailEnd/>
          </a:ln>
          <a:effectLst/>
        </p:spPr>
      </p:pic>
      <p:sp>
        <p:nvSpPr>
          <p:cNvPr id="6" name="Правоъгълник 5"/>
          <p:cNvSpPr/>
          <p:nvPr/>
        </p:nvSpPr>
        <p:spPr>
          <a:xfrm>
            <a:off x="152400" y="152400"/>
            <a:ext cx="6400800" cy="1077218"/>
          </a:xfrm>
          <a:prstGeom prst="rect">
            <a:avLst/>
          </a:prstGeom>
        </p:spPr>
        <p:txBody>
          <a:bodyPr wrap="square">
            <a:spAutoFit/>
          </a:bodyPr>
          <a:lstStyle/>
          <a:p>
            <a:pPr>
              <a:spcAft>
                <a:spcPts val="600"/>
              </a:spcAft>
            </a:pP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4.</a:t>
            </a:r>
            <a:r>
              <a:rPr lang="en-US"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3.</a:t>
            </a:r>
            <a:r>
              <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GB" sz="3200" b="1" dirty="0">
                <a:solidFill>
                  <a:srgbClr val="FFFF00"/>
                </a:solidFill>
                <a:effectLst>
                  <a:outerShdw blurRad="38100" dist="38100" dir="2700000" algn="tl">
                    <a:srgbClr val="000000">
                      <a:alpha val="43137"/>
                    </a:srgbClr>
                  </a:outerShdw>
                </a:effectLst>
                <a:latin typeface="Arial Black" pitchFamily="34" charset="0"/>
              </a:rPr>
              <a:t>Psychology of the Audit Communications</a:t>
            </a:r>
            <a:endParaRPr lang="be-BY" altLang="ja-JP" sz="32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Живост">
  <a:themeElements>
    <a:clrScheme name="По избор 2">
      <a:dk1>
        <a:sysClr val="windowText" lastClr="000000"/>
      </a:dk1>
      <a:lt1>
        <a:sysClr val="window" lastClr="FFFFFF"/>
      </a:lt1>
      <a:dk2>
        <a:srgbClr val="FFFFFF"/>
      </a:dk2>
      <a:lt2>
        <a:srgbClr val="4F271C"/>
      </a:lt2>
      <a:accent1>
        <a:srgbClr val="3891A7"/>
      </a:accent1>
      <a:accent2>
        <a:srgbClr val="FFFFFF"/>
      </a:accent2>
      <a:accent3>
        <a:srgbClr val="C32D2E"/>
      </a:accent3>
      <a:accent4>
        <a:srgbClr val="84AA33"/>
      </a:accent4>
      <a:accent5>
        <a:srgbClr val="964305"/>
      </a:accent5>
      <a:accent6>
        <a:srgbClr val="F88630"/>
      </a:accent6>
      <a:hlink>
        <a:srgbClr val="8DC765"/>
      </a:hlink>
      <a:folHlink>
        <a:srgbClr val="AA8A14"/>
      </a:folHlink>
    </a:clrScheme>
    <a:fontScheme name="Живост">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Живост">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6120</TotalTime>
  <Words>4910</Words>
  <Application>Microsoft Office PowerPoint</Application>
  <PresentationFormat>Презентация на цял екран (4:3)</PresentationFormat>
  <Paragraphs>1083</Paragraphs>
  <Slides>81</Slides>
  <Notes>81</Notes>
  <HiddenSlides>0</HiddenSlides>
  <MMClips>0</MMClips>
  <ScaleCrop>false</ScaleCrop>
  <HeadingPairs>
    <vt:vector size="6" baseType="variant">
      <vt:variant>
        <vt:lpstr>Използвани шрифтове</vt:lpstr>
      </vt:variant>
      <vt:variant>
        <vt:i4>11</vt:i4>
      </vt:variant>
      <vt:variant>
        <vt:lpstr>Тема</vt:lpstr>
      </vt:variant>
      <vt:variant>
        <vt:i4>1</vt:i4>
      </vt:variant>
      <vt:variant>
        <vt:lpstr>Заглавия на слайдовете</vt:lpstr>
      </vt:variant>
      <vt:variant>
        <vt:i4>81</vt:i4>
      </vt:variant>
    </vt:vector>
  </HeadingPairs>
  <TitlesOfParts>
    <vt:vector size="93" baseType="lpstr">
      <vt:lpstr>Aardvark</vt:lpstr>
      <vt:lpstr>Arial</vt:lpstr>
      <vt:lpstr>Arial Black</vt:lpstr>
      <vt:lpstr>Century Gothic</vt:lpstr>
      <vt:lpstr>Franklin Gothic Demi Cond</vt:lpstr>
      <vt:lpstr>Gill Sans MT</vt:lpstr>
      <vt:lpstr>Hebar</vt:lpstr>
      <vt:lpstr>Times New Roman</vt:lpstr>
      <vt:lpstr>Verdana</vt:lpstr>
      <vt:lpstr>Wingdings</vt:lpstr>
      <vt:lpstr>Wingdings 2</vt:lpstr>
      <vt:lpstr>Живост</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Системата НАССР  (анализ на опасностите и контрол  на критичните точки)  в хранително-вкусовата промишленост</dc:title>
  <dc:creator>Dragoev</dc:creator>
  <cp:lastModifiedBy>Stefan Dragoev</cp:lastModifiedBy>
  <cp:revision>420</cp:revision>
  <dcterms:created xsi:type="dcterms:W3CDTF">2005-03-27T17:06:28Z</dcterms:created>
  <dcterms:modified xsi:type="dcterms:W3CDTF">2021-10-09T15:19:02Z</dcterms:modified>
</cp:coreProperties>
</file>