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9A6CBB-5389-4056-BD91-1BF40367D58E}" v="2" dt="2021-11-21T18:33:55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5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0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0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6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3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7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5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0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2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610334BF-0422-4A9A-BE46-AEB8C348B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8F2823-0279-49D8-928D-754B2225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E45E95-311C-41C7-A882-6E43F0806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299D5D-ECC5-41EB-B830-C3A35FB35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7516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C91735-5EFE-44D1-8CC6-FDF0D11B6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33F926C-2613-475D-AEE4-CD7D87D3B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76658AF-C801-4CEE-8396-E4A8AB913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105525" cy="2387600"/>
          </a:xfrm>
        </p:spPr>
        <p:txBody>
          <a:bodyPr>
            <a:normAutofit/>
          </a:bodyPr>
          <a:lstStyle/>
          <a:p>
            <a:pPr algn="l"/>
            <a:r>
              <a:rPr lang="el-GR" dirty="0">
                <a:solidFill>
                  <a:srgbClr val="FFFFFF"/>
                </a:solidFill>
              </a:rPr>
              <a:t>Έρευνα δημοσίων σχέσεων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D32A06-E9FE-4F5A-88A6-84905A72C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5675" y="0"/>
            <a:ext cx="4883277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Αριθμοί μετοχών σε ψηφιακή οθόνη">
            <a:extLst>
              <a:ext uri="{FF2B5EF4-FFF2-40B4-BE49-F238E27FC236}">
                <a16:creationId xmlns:a16="http://schemas.microsoft.com/office/drawing/2014/main" id="{2251A47D-12ED-4B6E-BC97-C4783C4BB7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41037" r="17485" b="-2"/>
          <a:stretch/>
        </p:blipFill>
        <p:spPr>
          <a:xfrm>
            <a:off x="7305675" y="-3319"/>
            <a:ext cx="48832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7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28C133-B5DF-40D4-90FE-B1EC9405A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Έρευνα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C5A11E-56B9-492F-A364-943655352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ένστικτο, η διαίσθηση και το προαίσθημα είναι σημαντικά για έναν επαγγελματία αλλά δεν αρκούν μόνο αυτά. </a:t>
            </a:r>
          </a:p>
          <a:p>
            <a:r>
              <a:rPr lang="el-GR" dirty="0"/>
              <a:t>Κάθε πρόγραμμα πρέπει να ξεκινά</a:t>
            </a:r>
            <a:r>
              <a:rPr lang="en-US" dirty="0"/>
              <a:t> </a:t>
            </a:r>
            <a:r>
              <a:rPr lang="el-GR" dirty="0"/>
              <a:t>αλλά και να </a:t>
            </a:r>
            <a:r>
              <a:rPr lang="el-GR" dirty="0" err="1"/>
              <a:t>τελείωνει</a:t>
            </a:r>
            <a:r>
              <a:rPr lang="el-GR" dirty="0"/>
              <a:t> με έρευνα</a:t>
            </a:r>
          </a:p>
          <a:p>
            <a:r>
              <a:rPr lang="el-GR" dirty="0"/>
              <a:t>Μετρήσεις, ανάλυση και αξιολόγηση της κατάστασης σε κάθε στάδιο του προγράμματος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685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DE8FF3-1707-481B-8899-067381489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Outputs</a:t>
            </a:r>
            <a:r>
              <a:rPr lang="el-GR" dirty="0"/>
              <a:t> </a:t>
            </a:r>
            <a:r>
              <a:rPr lang="en-US" dirty="0"/>
              <a:t>and outcomes?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BCA0CA-89D8-46EC-86BF-71FA6E2FA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Outputs (</a:t>
            </a:r>
            <a:r>
              <a:rPr lang="el-GR" dirty="0"/>
              <a:t>αποτέλεσμα, άμεση απόδοση)</a:t>
            </a:r>
          </a:p>
          <a:p>
            <a:endParaRPr lang="el-GR" dirty="0"/>
          </a:p>
          <a:p>
            <a:r>
              <a:rPr lang="en-US" dirty="0"/>
              <a:t>Outcomes (</a:t>
            </a:r>
            <a:r>
              <a:rPr lang="el-GR" dirty="0"/>
              <a:t>επίδραση στην ενημέρωση</a:t>
            </a:r>
            <a:r>
              <a:rPr lang="en-US" dirty="0"/>
              <a:t>, </a:t>
            </a:r>
            <a:r>
              <a:rPr lang="el-GR" dirty="0"/>
              <a:t>στάση</a:t>
            </a:r>
            <a:r>
              <a:rPr lang="en-US" dirty="0"/>
              <a:t> </a:t>
            </a:r>
            <a:r>
              <a:rPr lang="el-GR" dirty="0"/>
              <a:t>και συμπεριφορά)</a:t>
            </a:r>
          </a:p>
          <a:p>
            <a:pPr marL="2286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290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714986-00ED-4C4C-9496-7366987E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Βραχυπρόθεσμα – μακροπρόθεσμα αποτελέσματα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45209C-705B-46D1-9433-3B6A71E7C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8656"/>
            <a:ext cx="10515600" cy="4257769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Διάκριση ανάμεσα στη μέτρηση της </a:t>
            </a:r>
          </a:p>
          <a:p>
            <a:pPr lvl="1"/>
            <a:r>
              <a:rPr lang="el-GR" dirty="0"/>
              <a:t>άμεσης απόδοσης που είναι βραχυπρόθεσμη (π.χ. πόσα δελτία τύπου στείλαμε) </a:t>
            </a:r>
          </a:p>
          <a:p>
            <a:pPr lvl="1"/>
            <a:r>
              <a:rPr lang="el-GR" dirty="0"/>
              <a:t>Τελικής απόδοσης που είναι μακροπρόθεσμη (π.χ. αν άλλαξε η στάση του κοινού)</a:t>
            </a:r>
          </a:p>
          <a:p>
            <a:r>
              <a:rPr lang="el-GR" dirty="0"/>
              <a:t>Σημαντική η ανάλυση του περιεχομένου των ΜΜΕ μέσω της αποδελτίωσης.</a:t>
            </a:r>
          </a:p>
          <a:p>
            <a:r>
              <a:rPr lang="el-GR" dirty="0"/>
              <a:t>Σημαντικός ο συνδυασμός μετρήσεων π.χ. και ανάλυση περιεχομένου και ομάδες εστίασης, και ανάλυση σχολίων (</a:t>
            </a:r>
            <a:r>
              <a:rPr lang="en-US" dirty="0"/>
              <a:t>sentiment analysis), </a:t>
            </a:r>
            <a:r>
              <a:rPr lang="el-GR" dirty="0"/>
              <a:t>δημοσκοπήσεις κλπ.</a:t>
            </a:r>
          </a:p>
          <a:p>
            <a:r>
              <a:rPr lang="el-GR" dirty="0"/>
              <a:t>Μη συγκρίνετε την απόδοση της διαφήμισης με τις δημόσιες σχέσεις. Οι διαφημίσεις ελέγχονται.</a:t>
            </a:r>
          </a:p>
          <a:p>
            <a:r>
              <a:rPr lang="el-GR" dirty="0"/>
              <a:t>Για να είναι αξιόπιστη η μέτρηση της αποτελεσματικότητας των δημοσίων σχέσεων πρέπει να είναι σαφείς οι στόχοι.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182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602468-8AFD-4348-B90F-52022DADC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Μέθοδοι έρευνας που χρησιμοποιούνται στις δημόσιες σχέσεις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780D15-906D-4659-8CBD-6464B1EAA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Δημοσκοπήσεις που αποκαλύπτουν στάσεις, γνώμες και συμπεριφορές</a:t>
            </a:r>
          </a:p>
          <a:p>
            <a:r>
              <a:rPr lang="el-GR" dirty="0"/>
              <a:t>Έλεγχος επικοινωνίας που εντοπίζει αποκλίσεις ανάμεσα στην πραγματική και την αντιλαμβανόμενη επικοινωνία.</a:t>
            </a:r>
          </a:p>
          <a:p>
            <a:r>
              <a:rPr lang="el-GR" dirty="0"/>
              <a:t>Ανάλυση περιεχομένου στα δημοσιεύματα</a:t>
            </a:r>
          </a:p>
          <a:p>
            <a:r>
              <a:rPr lang="el-GR" dirty="0"/>
              <a:t>Έρευνες αναγνωσιμότητας</a:t>
            </a:r>
          </a:p>
          <a:p>
            <a:r>
              <a:rPr lang="el-GR" dirty="0"/>
              <a:t>Μελέτες περιπτώσεων</a:t>
            </a:r>
          </a:p>
        </p:txBody>
      </p:sp>
    </p:spTree>
    <p:extLst>
      <p:ext uri="{BB962C8B-B14F-4D97-AF65-F5344CB8AC3E}">
        <p14:creationId xmlns:p14="http://schemas.microsoft.com/office/powerpoint/2010/main" val="1589937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ABE00A-787A-4DE4-BDF6-59F1601F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Αξιολόγηση – μέτρηση αποτελεσματικότητας των δημοσίων σχέσεων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6DC588-888E-4C79-A88E-49FF992D0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Μέτρηση </a:t>
            </a:r>
            <a:r>
              <a:rPr lang="el-GR" dirty="0" err="1"/>
              <a:t>αναγνωρισιμότητας</a:t>
            </a:r>
            <a:r>
              <a:rPr lang="el-GR" dirty="0"/>
              <a:t> και αφομοίωσης (σύγκριση αρχικών και τελικών γνώσεων)</a:t>
            </a:r>
          </a:p>
          <a:p>
            <a:r>
              <a:rPr lang="el-GR" dirty="0"/>
              <a:t>Μέτρηση ανάκλησης και συγκράτησης του μηνύματος (αν το κοινό θυμάται τι λέει το μήνυμα μακροχρόνια)</a:t>
            </a:r>
          </a:p>
          <a:p>
            <a:r>
              <a:rPr lang="el-GR" dirty="0"/>
              <a:t>Μέτρηση στάσεων και προτιμήσεων – προδιαθέσεις, συναισθήματα και κίνητρα</a:t>
            </a:r>
          </a:p>
          <a:p>
            <a:r>
              <a:rPr lang="el-GR" dirty="0"/>
              <a:t>Μετρήσεις συμπεριφοράς</a:t>
            </a:r>
          </a:p>
        </p:txBody>
      </p:sp>
    </p:spTree>
    <p:extLst>
      <p:ext uri="{BB962C8B-B14F-4D97-AF65-F5344CB8AC3E}">
        <p14:creationId xmlns:p14="http://schemas.microsoft.com/office/powerpoint/2010/main" val="307193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022359-44A3-48E5-86D1-344E32B5F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Έρευνα στο διαδίκτυο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55D0D9-A360-4DBA-A305-D67E2DA2D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Μοναδικούς χρήστες/επισκέπτες</a:t>
            </a:r>
          </a:p>
          <a:p>
            <a:r>
              <a:rPr lang="el-GR" dirty="0"/>
              <a:t>Επανερχόμενους χρήστες/επισκέπτες</a:t>
            </a:r>
          </a:p>
          <a:p>
            <a:r>
              <a:rPr lang="el-GR" dirty="0"/>
              <a:t>Συνολικός χρόνος παραμονής στον </a:t>
            </a:r>
            <a:r>
              <a:rPr lang="el-GR" dirty="0" err="1"/>
              <a:t>ιστότοπο</a:t>
            </a:r>
            <a:endParaRPr lang="el-GR" dirty="0"/>
          </a:p>
          <a:p>
            <a:r>
              <a:rPr lang="el-GR" dirty="0"/>
              <a:t>Κατάταξη </a:t>
            </a:r>
            <a:r>
              <a:rPr lang="el-GR" dirty="0" err="1"/>
              <a:t>ιστοτόπου</a:t>
            </a:r>
            <a:r>
              <a:rPr lang="el-GR" dirty="0"/>
              <a:t> </a:t>
            </a:r>
          </a:p>
          <a:p>
            <a:r>
              <a:rPr lang="el-GR" dirty="0"/>
              <a:t>Πωλήσεις μέσω </a:t>
            </a:r>
            <a:r>
              <a:rPr lang="el-GR" dirty="0" err="1"/>
              <a:t>ιστοτόπων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271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669C43-4FAF-4AEC-9D03-9D919D664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Μέτρηση αποτελεσματικότητας στα κοινωνικά μέσα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B22AA1-8D93-44EB-8B3C-9825CF21F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Αριθμός αναφορών από </a:t>
            </a:r>
            <a:r>
              <a:rPr lang="en-US" dirty="0"/>
              <a:t>bloggers </a:t>
            </a:r>
            <a:r>
              <a:rPr lang="el-GR" dirty="0"/>
              <a:t>και </a:t>
            </a:r>
            <a:r>
              <a:rPr lang="en-US" dirty="0"/>
              <a:t>influencers</a:t>
            </a:r>
          </a:p>
          <a:p>
            <a:r>
              <a:rPr lang="el-GR" dirty="0"/>
              <a:t>Αναλυτικά στοιχεία από </a:t>
            </a:r>
            <a:r>
              <a:rPr lang="en-US" dirty="0"/>
              <a:t>twitter </a:t>
            </a:r>
            <a:r>
              <a:rPr lang="el-GR" dirty="0"/>
              <a:t>π.χ. αριθμός χρηστών που χρησιμοποίησαν ένα </a:t>
            </a:r>
            <a:r>
              <a:rPr lang="en-US" dirty="0"/>
              <a:t>hashtag, </a:t>
            </a:r>
            <a:r>
              <a:rPr lang="el-GR" dirty="0"/>
              <a:t>αριθμός νέων ακολούθων μιας εκστρατείας, κόστος </a:t>
            </a:r>
            <a:r>
              <a:rPr lang="el-GR" dirty="0" err="1"/>
              <a:t>ανα</a:t>
            </a:r>
            <a:r>
              <a:rPr lang="el-GR" dirty="0"/>
              <a:t> </a:t>
            </a:r>
            <a:r>
              <a:rPr lang="el-GR" dirty="0" err="1"/>
              <a:t>κλίκ</a:t>
            </a:r>
            <a:r>
              <a:rPr lang="el-GR" dirty="0"/>
              <a:t> χορηγούμενης διαφήμισης στο </a:t>
            </a:r>
            <a:r>
              <a:rPr lang="en-US" dirty="0"/>
              <a:t>twitter</a:t>
            </a:r>
          </a:p>
          <a:p>
            <a:r>
              <a:rPr lang="el-GR" dirty="0"/>
              <a:t>Αναλυτικά στοιχεία στο </a:t>
            </a:r>
            <a:r>
              <a:rPr lang="en-US" dirty="0"/>
              <a:t>Facebook </a:t>
            </a:r>
            <a:r>
              <a:rPr lang="el-GR" dirty="0"/>
              <a:t>π.χ. </a:t>
            </a:r>
            <a:r>
              <a:rPr lang="en-US" dirty="0"/>
              <a:t>Likes, </a:t>
            </a:r>
            <a:r>
              <a:rPr lang="el-GR" dirty="0"/>
              <a:t>κόστος και ποσοστά κλικ στις διαφημίσεις στο </a:t>
            </a:r>
            <a:r>
              <a:rPr lang="en-US" dirty="0"/>
              <a:t>Facebook</a:t>
            </a:r>
          </a:p>
          <a:p>
            <a:r>
              <a:rPr lang="el-GR" dirty="0"/>
              <a:t>Αναλυτικά στοιχεία για </a:t>
            </a:r>
            <a:r>
              <a:rPr lang="en-US" dirty="0"/>
              <a:t>YouTube, </a:t>
            </a:r>
            <a:r>
              <a:rPr lang="el-GR" dirty="0"/>
              <a:t>π.χ. </a:t>
            </a:r>
            <a:r>
              <a:rPr lang="en-US" dirty="0"/>
              <a:t>Views, </a:t>
            </a:r>
            <a:r>
              <a:rPr lang="el-GR" dirty="0"/>
              <a:t>αριθμός εγγεγραμμένων χρηστών</a:t>
            </a:r>
          </a:p>
        </p:txBody>
      </p:sp>
    </p:spTree>
    <p:extLst>
      <p:ext uri="{BB962C8B-B14F-4D97-AF65-F5344CB8AC3E}">
        <p14:creationId xmlns:p14="http://schemas.microsoft.com/office/powerpoint/2010/main" val="2435873521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_2SEEDS">
      <a:dk1>
        <a:srgbClr val="000000"/>
      </a:dk1>
      <a:lt1>
        <a:srgbClr val="FFFFFF"/>
      </a:lt1>
      <a:dk2>
        <a:srgbClr val="1B2830"/>
      </a:dk2>
      <a:lt2>
        <a:srgbClr val="F3F2F0"/>
      </a:lt2>
      <a:accent1>
        <a:srgbClr val="205BCC"/>
      </a:accent1>
      <a:accent2>
        <a:srgbClr val="31B1D9"/>
      </a:accent2>
      <a:accent3>
        <a:srgbClr val="4236DF"/>
      </a:accent3>
      <a:accent4>
        <a:srgbClr val="CC3620"/>
      </a:accent4>
      <a:accent5>
        <a:srgbClr val="DE9032"/>
      </a:accent5>
      <a:accent6>
        <a:srgbClr val="B7B11D"/>
      </a:accent6>
      <a:hlink>
        <a:srgbClr val="AB8439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352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Sabon Next LT</vt:lpstr>
      <vt:lpstr>Wingdings</vt:lpstr>
      <vt:lpstr>LuminousVTI</vt:lpstr>
      <vt:lpstr>Έρευνα δημοσίων σχέσεων</vt:lpstr>
      <vt:lpstr>Έρευνα</vt:lpstr>
      <vt:lpstr>Outputs and outcomes?</vt:lpstr>
      <vt:lpstr>Βραχυπρόθεσμα – μακροπρόθεσμα αποτελέσματα</vt:lpstr>
      <vt:lpstr>Μέθοδοι έρευνας που χρησιμοποιούνται στις δημόσιες σχέσεις</vt:lpstr>
      <vt:lpstr>Αξιολόγηση – μέτρηση αποτελεσματικότητας των δημοσίων σχέσεων</vt:lpstr>
      <vt:lpstr>Έρευνα στο διαδίκτυο</vt:lpstr>
      <vt:lpstr>Μέτρηση αποτελεσματικότητας στα κοινωνικά μέσα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Έρευνα δημοσίων σχέσεων</dc:title>
  <dc:creator>AMALIA TRIANTAFYLLIDOU</dc:creator>
  <cp:lastModifiedBy>ΤΡΙΑΝΤΑΦΥΛΛΙΔΟΥ ΑΜΑΛΙΑ</cp:lastModifiedBy>
  <cp:revision>2</cp:revision>
  <dcterms:created xsi:type="dcterms:W3CDTF">2021-11-21T17:59:30Z</dcterms:created>
  <dcterms:modified xsi:type="dcterms:W3CDTF">2023-12-15T14:52:29Z</dcterms:modified>
</cp:coreProperties>
</file>