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58" r:id="rId14"/>
    <p:sldId id="259" r:id="rId15"/>
    <p:sldId id="257" r:id="rId16"/>
    <p:sldId id="261" r:id="rId17"/>
    <p:sldId id="262" r:id="rId18"/>
    <p:sldId id="260"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D3F1D1C4-C2D9-4231-9FB2-B2D9D97AA41D}"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2342CEA3-3058-4D43-AE35-B3DA76CB4003}"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D3F1D1C4-C2D9-4231-9FB2-B2D9D97AA41D}"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D3F1D1C4-C2D9-4231-9FB2-B2D9D97AA41D}"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2342CEA3-3058-4D43-AE35-B3DA76CB4003}" type="datetimeFigureOut">
              <a:rPr lang="el-GR" smtClean="0"/>
              <a:pPr/>
              <a:t>8/12/2022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342CEA3-3058-4D43-AE35-B3DA76CB4003}" type="datetimeFigureOut">
              <a:rPr lang="el-GR" smtClean="0"/>
              <a:pPr/>
              <a:t>8/12/2022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F1D1C4-C2D9-4231-9FB2-B2D9D97AA41D}"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371600" y="3429000"/>
            <a:ext cx="6400800" cy="1143000"/>
          </a:xfrm>
        </p:spPr>
        <p:txBody>
          <a:bodyPr>
            <a:normAutofit lnSpcReduction="10000"/>
          </a:bodyPr>
          <a:lstStyle/>
          <a:p>
            <a:r>
              <a:rPr lang="el-GR" dirty="0" smtClean="0"/>
              <a:t>Ενότητα </a:t>
            </a:r>
            <a:r>
              <a:rPr lang="el-GR" dirty="0" smtClean="0"/>
              <a:t>3</a:t>
            </a:r>
            <a:endParaRPr lang="el-GR" dirty="0" smtClean="0"/>
          </a:p>
          <a:p>
            <a:r>
              <a:rPr lang="el-GR" dirty="0" smtClean="0"/>
              <a:t>Μάθημα: Ψυχολογία της Υγείας</a:t>
            </a:r>
          </a:p>
          <a:p>
            <a:r>
              <a:rPr lang="el-GR" dirty="0" smtClean="0"/>
              <a:t>Διδάσκουσα: Δρ. Μαρία Κάλφα</a:t>
            </a:r>
          </a:p>
          <a:p>
            <a:r>
              <a:rPr lang="el-GR" dirty="0" smtClean="0"/>
              <a:t>2022-2023</a:t>
            </a:r>
          </a:p>
          <a:p>
            <a:endParaRPr lang="el-GR" dirty="0"/>
          </a:p>
        </p:txBody>
      </p:sp>
      <p:sp>
        <p:nvSpPr>
          <p:cNvPr id="2" name="1 - Τίτλος"/>
          <p:cNvSpPr>
            <a:spLocks noGrp="1"/>
          </p:cNvSpPr>
          <p:nvPr>
            <p:ph type="ctrTitle"/>
          </p:nvPr>
        </p:nvSpPr>
        <p:spPr>
          <a:solidFill>
            <a:schemeClr val="accent2">
              <a:lumMod val="40000"/>
              <a:lumOff val="60000"/>
            </a:schemeClr>
          </a:solidFill>
        </p:spPr>
        <p:txBody>
          <a:bodyPr>
            <a:normAutofit/>
          </a:bodyPr>
          <a:lstStyle/>
          <a:p>
            <a:r>
              <a:rPr lang="el-GR" sz="3200" b="1" dirty="0" smtClean="0"/>
              <a:t>Κοινωνικές αναπαραστάσεις της υγείας</a:t>
            </a:r>
            <a:endParaRPr lang="el-GR"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Προπαγάνδα </a:t>
            </a:r>
            <a:endParaRPr lang="el-GR" sz="2800" b="1" dirty="0"/>
          </a:p>
        </p:txBody>
      </p:sp>
      <p:sp>
        <p:nvSpPr>
          <p:cNvPr id="3" name="2 - Θέση περιεχομένου"/>
          <p:cNvSpPr>
            <a:spLocks noGrp="1"/>
          </p:cNvSpPr>
          <p:nvPr>
            <p:ph sz="quarter" idx="1"/>
          </p:nvPr>
        </p:nvSpPr>
        <p:spPr/>
        <p:txBody>
          <a:bodyPr/>
          <a:lstStyle/>
          <a:p>
            <a:pPr>
              <a:buNone/>
            </a:pPr>
            <a:r>
              <a:rPr lang="el-GR" i="1" dirty="0" smtClean="0"/>
              <a:t>Η προπαγάνδα παράγει </a:t>
            </a:r>
            <a:r>
              <a:rPr lang="el-GR" i="1" dirty="0" smtClean="0"/>
              <a:t>στερεότυπα</a:t>
            </a:r>
            <a:r>
              <a:rPr lang="el-GR" dirty="0" smtClean="0"/>
              <a:t>.</a:t>
            </a:r>
          </a:p>
          <a:p>
            <a:pPr>
              <a:buNone/>
            </a:pPr>
            <a:endParaRPr lang="el-GR" dirty="0" smtClean="0"/>
          </a:p>
          <a:p>
            <a:pPr>
              <a:buFont typeface="Wingdings" pitchFamily="2" charset="2"/>
              <a:buChar char="q"/>
            </a:pPr>
            <a:r>
              <a:rPr lang="el-GR" dirty="0" smtClean="0"/>
              <a:t>Εντάσσεται </a:t>
            </a:r>
            <a:r>
              <a:rPr lang="el-GR" dirty="0" smtClean="0"/>
              <a:t>στα πλαίσια κοινωνικών σχέσεων έντονου </a:t>
            </a:r>
            <a:r>
              <a:rPr lang="el-GR" dirty="0" smtClean="0"/>
              <a:t>ανταγωνισμού</a:t>
            </a:r>
          </a:p>
          <a:p>
            <a:pPr>
              <a:buFont typeface="Wingdings" pitchFamily="2" charset="2"/>
              <a:buChar char="q"/>
            </a:pPr>
            <a:endParaRPr lang="el-GR" dirty="0" smtClean="0"/>
          </a:p>
          <a:p>
            <a:pPr>
              <a:buFont typeface="Wingdings" pitchFamily="2" charset="2"/>
              <a:buChar char="q"/>
            </a:pPr>
            <a:r>
              <a:rPr lang="el-GR" dirty="0" smtClean="0"/>
              <a:t>Δεν </a:t>
            </a:r>
            <a:r>
              <a:rPr lang="el-GR" dirty="0" smtClean="0"/>
              <a:t>δίνει συγκρουσιακές </a:t>
            </a:r>
            <a:r>
              <a:rPr lang="el-GR" dirty="0" smtClean="0"/>
              <a:t>απόψεις</a:t>
            </a:r>
          </a:p>
          <a:p>
            <a:pPr>
              <a:buFont typeface="Wingdings" pitchFamily="2" charset="2"/>
              <a:buChar char="q"/>
            </a:pPr>
            <a:endParaRPr lang="el-GR" dirty="0" smtClean="0"/>
          </a:p>
          <a:p>
            <a:pPr>
              <a:buFont typeface="Wingdings" pitchFamily="2" charset="2"/>
              <a:buChar char="q"/>
            </a:pPr>
            <a:r>
              <a:rPr lang="el-GR" dirty="0" smtClean="0"/>
              <a:t>Διάκριση </a:t>
            </a:r>
            <a:r>
              <a:rPr lang="el-GR" dirty="0" smtClean="0"/>
              <a:t>ανάμεσα στο σωστό και λάθος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t>Διάδοση </a:t>
            </a:r>
            <a:endParaRPr lang="el-GR" sz="2800" b="1" dirty="0"/>
          </a:p>
        </p:txBody>
      </p:sp>
      <p:sp>
        <p:nvSpPr>
          <p:cNvPr id="3" name="2 - Θέση περιεχομένου"/>
          <p:cNvSpPr>
            <a:spLocks noGrp="1"/>
          </p:cNvSpPr>
          <p:nvPr>
            <p:ph sz="quarter" idx="1"/>
          </p:nvPr>
        </p:nvSpPr>
        <p:spPr/>
        <p:txBody>
          <a:bodyPr/>
          <a:lstStyle/>
          <a:p>
            <a:pPr>
              <a:buFont typeface="Wingdings" pitchFamily="2" charset="2"/>
              <a:buChar char="q"/>
            </a:pPr>
            <a:r>
              <a:rPr lang="el-GR" dirty="0" smtClean="0"/>
              <a:t>Καταιγισμός της κοινής γνώμης </a:t>
            </a:r>
            <a:endParaRPr lang="el-GR" dirty="0" smtClean="0"/>
          </a:p>
          <a:p>
            <a:pPr>
              <a:buFont typeface="Wingdings" pitchFamily="2" charset="2"/>
              <a:buChar char="q"/>
            </a:pPr>
            <a:endParaRPr lang="el-GR" dirty="0" smtClean="0"/>
          </a:p>
          <a:p>
            <a:pPr>
              <a:buFont typeface="Wingdings" pitchFamily="2" charset="2"/>
              <a:buChar char="q"/>
            </a:pPr>
            <a:r>
              <a:rPr lang="el-GR" dirty="0" smtClean="0"/>
              <a:t>Το θέμα γίνεται ομαδικό, όπου ο καθένας μπορεί να έχει </a:t>
            </a:r>
            <a:r>
              <a:rPr lang="el-GR" dirty="0" err="1" smtClean="0"/>
              <a:t>ό,τι</a:t>
            </a:r>
            <a:r>
              <a:rPr lang="el-GR" dirty="0" smtClean="0"/>
              <a:t> γνώμη </a:t>
            </a:r>
            <a:r>
              <a:rPr lang="el-GR" dirty="0" smtClean="0"/>
              <a:t>θέλει</a:t>
            </a:r>
          </a:p>
          <a:p>
            <a:pPr>
              <a:buFont typeface="Wingdings" pitchFamily="2" charset="2"/>
              <a:buChar char="q"/>
            </a:pPr>
            <a:endParaRPr lang="el-GR" dirty="0" smtClean="0"/>
          </a:p>
          <a:p>
            <a:pPr>
              <a:buFont typeface="Wingdings" pitchFamily="2" charset="2"/>
              <a:buChar char="q"/>
            </a:pPr>
            <a:r>
              <a:rPr lang="el-GR" dirty="0" smtClean="0"/>
              <a:t>Σκοπός της διάδοσης είναι η διατήρηση του ενδιαφέροντος της </a:t>
            </a:r>
            <a:r>
              <a:rPr lang="el-GR" dirty="0" smtClean="0"/>
              <a:t>επικοινωνίας.</a:t>
            </a:r>
            <a:endParaRPr lang="el-G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428604"/>
            <a:ext cx="8534400" cy="544638"/>
          </a:xfrm>
        </p:spPr>
        <p:txBody>
          <a:bodyPr>
            <a:noAutofit/>
          </a:bodyPr>
          <a:lstStyle/>
          <a:p>
            <a:r>
              <a:rPr lang="el-GR" sz="2800" b="1" dirty="0" smtClean="0"/>
              <a:t>Γενικά χαρακτηριστικά των κοινωνικών αναπαραστάσεων</a:t>
            </a:r>
            <a:endParaRPr lang="el-GR" sz="2800" b="1" dirty="0"/>
          </a:p>
        </p:txBody>
      </p:sp>
      <p:sp>
        <p:nvSpPr>
          <p:cNvPr id="3" name="2 - Θέση περιεχομένου"/>
          <p:cNvSpPr>
            <a:spLocks noGrp="1"/>
          </p:cNvSpPr>
          <p:nvPr>
            <p:ph sz="quarter" idx="1"/>
          </p:nvPr>
        </p:nvSpPr>
        <p:spPr>
          <a:xfrm>
            <a:off x="301752" y="2143116"/>
            <a:ext cx="8503920" cy="3955932"/>
          </a:xfrm>
        </p:spPr>
        <p:txBody>
          <a:bodyPr/>
          <a:lstStyle/>
          <a:p>
            <a:pPr>
              <a:buFont typeface="Wingdings" pitchFamily="2" charset="2"/>
              <a:buChar char="q"/>
            </a:pPr>
            <a:r>
              <a:rPr lang="el-GR" b="1" u="sng" dirty="0" err="1" smtClean="0"/>
              <a:t>Αντικειμενικοποίηση</a:t>
            </a:r>
            <a:r>
              <a:rPr lang="en-US" dirty="0" smtClean="0"/>
              <a:t>: </a:t>
            </a:r>
            <a:r>
              <a:rPr lang="el-GR" dirty="0" smtClean="0"/>
              <a:t>Καθιστά συγκεκριμένο το αφηρημένο, μετατρέπει μια έννοια σε εικόνα</a:t>
            </a:r>
            <a:r>
              <a:rPr lang="el-GR" dirty="0" smtClean="0"/>
              <a:t>.</a:t>
            </a:r>
          </a:p>
          <a:p>
            <a:pPr>
              <a:buFont typeface="Wingdings" pitchFamily="2" charset="2"/>
              <a:buChar char="q"/>
            </a:pPr>
            <a:endParaRPr lang="el-GR" dirty="0" smtClean="0"/>
          </a:p>
          <a:p>
            <a:pPr>
              <a:buFont typeface="Wingdings" pitchFamily="2" charset="2"/>
              <a:buChar char="q"/>
            </a:pPr>
            <a:r>
              <a:rPr lang="el-GR" b="1" u="sng" dirty="0" smtClean="0"/>
              <a:t>Επικέντρωση</a:t>
            </a:r>
            <a:r>
              <a:rPr lang="en-US" dirty="0" smtClean="0"/>
              <a:t>: </a:t>
            </a:r>
            <a:r>
              <a:rPr lang="el-GR" dirty="0" smtClean="0"/>
              <a:t>Επιτρέπει να ενσωματώσουμε στη γνωστική μας δομή κάτι που είναι άγνωστο.</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pPr>
              <a:lnSpc>
                <a:spcPct val="80000"/>
              </a:lnSpc>
              <a:buFontTx/>
              <a:buNone/>
            </a:pPr>
            <a:r>
              <a:rPr lang="fr-CA" sz="2400" dirty="0" smtClean="0">
                <a:latin typeface="Times New Roman" pitchFamily="18" charset="0"/>
              </a:rPr>
              <a:t> </a:t>
            </a:r>
            <a:r>
              <a:rPr lang="fr-CA" sz="2400" dirty="0" smtClean="0">
                <a:latin typeface="Arial" pitchFamily="34" charset="0"/>
                <a:cs typeface="Arial" pitchFamily="34" charset="0"/>
              </a:rPr>
              <a:t>H </a:t>
            </a:r>
            <a:r>
              <a:rPr lang="en-US" sz="2400" dirty="0" err="1" smtClean="0">
                <a:latin typeface="Arial" pitchFamily="34" charset="0"/>
                <a:cs typeface="Arial" pitchFamily="34" charset="0"/>
              </a:rPr>
              <a:t>Herzlich</a:t>
            </a:r>
            <a:r>
              <a:rPr lang="el-GR" sz="2400" dirty="0" smtClean="0">
                <a:latin typeface="Arial" pitchFamily="34" charset="0"/>
                <a:cs typeface="Arial" pitchFamily="34" charset="0"/>
              </a:rPr>
              <a:t> (1969) μελέτησε τον παραγόμενο λόγο για την υγεία και την ασθένεια: </a:t>
            </a:r>
            <a:endParaRPr lang="en-US" sz="2400" dirty="0" smtClean="0">
              <a:latin typeface="Arial" pitchFamily="34" charset="0"/>
              <a:cs typeface="Arial" pitchFamily="34" charset="0"/>
            </a:endParaRPr>
          </a:p>
          <a:p>
            <a:pPr>
              <a:lnSpc>
                <a:spcPct val="80000"/>
              </a:lnSpc>
              <a:buFontTx/>
              <a:buNone/>
            </a:pPr>
            <a:endParaRPr lang="en-US" sz="2400" dirty="0" smtClean="0">
              <a:latin typeface="Arial" pitchFamily="34" charset="0"/>
              <a:cs typeface="Arial" pitchFamily="34" charset="0"/>
            </a:endParaRPr>
          </a:p>
          <a:p>
            <a:pPr>
              <a:lnSpc>
                <a:spcPct val="80000"/>
              </a:lnSpc>
              <a:buFontTx/>
              <a:buNone/>
            </a:pPr>
            <a:endParaRPr lang="en-US" sz="2400" dirty="0" smtClean="0">
              <a:latin typeface="Arial" pitchFamily="34" charset="0"/>
              <a:cs typeface="Arial" pitchFamily="34" charset="0"/>
            </a:endParaRPr>
          </a:p>
          <a:p>
            <a:pPr>
              <a:lnSpc>
                <a:spcPct val="80000"/>
              </a:lnSpc>
              <a:buFont typeface="Wingdings" pitchFamily="2" charset="2"/>
              <a:buChar char="q"/>
            </a:pPr>
            <a:r>
              <a:rPr lang="el-GR" sz="2400" dirty="0" smtClean="0">
                <a:latin typeface="Arial" pitchFamily="34" charset="0"/>
                <a:cs typeface="Arial" pitchFamily="34" charset="0"/>
              </a:rPr>
              <a:t>τι </a:t>
            </a:r>
            <a:r>
              <a:rPr lang="el-GR" sz="2400" dirty="0" smtClean="0">
                <a:latin typeface="Arial" pitchFamily="34" charset="0"/>
                <a:cs typeface="Arial" pitchFamily="34" charset="0"/>
              </a:rPr>
              <a:t>σκέφτονται οι </a:t>
            </a:r>
            <a:r>
              <a:rPr lang="el-GR" sz="2400" dirty="0" smtClean="0">
                <a:latin typeface="Arial" pitchFamily="34" charset="0"/>
                <a:cs typeface="Arial" pitchFamily="34" charset="0"/>
              </a:rPr>
              <a:t>άνθρωποι</a:t>
            </a:r>
            <a:endParaRPr lang="en-US" sz="2400" dirty="0" smtClean="0">
              <a:latin typeface="Arial" pitchFamily="34" charset="0"/>
              <a:cs typeface="Arial" pitchFamily="34" charset="0"/>
            </a:endParaRPr>
          </a:p>
          <a:p>
            <a:pPr>
              <a:lnSpc>
                <a:spcPct val="80000"/>
              </a:lnSpc>
              <a:buFont typeface="Wingdings" pitchFamily="2" charset="2"/>
              <a:buChar char="q"/>
            </a:pPr>
            <a:endParaRPr lang="en-US" sz="2400" dirty="0" smtClean="0">
              <a:latin typeface="Arial" pitchFamily="34" charset="0"/>
              <a:cs typeface="Arial" pitchFamily="34" charset="0"/>
            </a:endParaRPr>
          </a:p>
          <a:p>
            <a:pPr>
              <a:lnSpc>
                <a:spcPct val="80000"/>
              </a:lnSpc>
              <a:buFont typeface="Wingdings" pitchFamily="2" charset="2"/>
              <a:buChar char="q"/>
            </a:pPr>
            <a:r>
              <a:rPr lang="el-GR" sz="2400" dirty="0" smtClean="0">
                <a:latin typeface="Arial" pitchFamily="34" charset="0"/>
                <a:cs typeface="Arial" pitchFamily="34" charset="0"/>
              </a:rPr>
              <a:t> </a:t>
            </a:r>
            <a:r>
              <a:rPr lang="el-GR" sz="2400" dirty="0" smtClean="0">
                <a:latin typeface="Arial" pitchFamily="34" charset="0"/>
                <a:cs typeface="Arial" pitchFamily="34" charset="0"/>
              </a:rPr>
              <a:t>πως αναφέρονται σε αυτό το αντιθετικό </a:t>
            </a:r>
            <a:r>
              <a:rPr lang="el-GR" sz="2400" dirty="0" smtClean="0">
                <a:latin typeface="Arial" pitchFamily="34" charset="0"/>
                <a:cs typeface="Arial" pitchFamily="34" charset="0"/>
              </a:rPr>
              <a:t>δίπολο</a:t>
            </a:r>
            <a:endParaRPr lang="en-US" sz="2400" dirty="0" smtClean="0">
              <a:latin typeface="Arial" pitchFamily="34" charset="0"/>
              <a:cs typeface="Arial" pitchFamily="34" charset="0"/>
            </a:endParaRPr>
          </a:p>
          <a:p>
            <a:pPr>
              <a:lnSpc>
                <a:spcPct val="80000"/>
              </a:lnSpc>
              <a:buFont typeface="Wingdings" pitchFamily="2" charset="2"/>
              <a:buChar char="q"/>
            </a:pPr>
            <a:endParaRPr lang="en-US" sz="2400" dirty="0" smtClean="0">
              <a:latin typeface="Arial" pitchFamily="34" charset="0"/>
              <a:cs typeface="Arial" pitchFamily="34" charset="0"/>
            </a:endParaRPr>
          </a:p>
          <a:p>
            <a:pPr>
              <a:lnSpc>
                <a:spcPct val="80000"/>
              </a:lnSpc>
              <a:buFont typeface="Wingdings" pitchFamily="2" charset="2"/>
              <a:buChar char="q"/>
            </a:pPr>
            <a:r>
              <a:rPr lang="el-GR" sz="2400" dirty="0" smtClean="0">
                <a:latin typeface="Arial" pitchFamily="34" charset="0"/>
                <a:cs typeface="Arial" pitchFamily="34" charset="0"/>
              </a:rPr>
              <a:t> </a:t>
            </a:r>
            <a:r>
              <a:rPr lang="el-GR" sz="2400" dirty="0" smtClean="0">
                <a:latin typeface="Arial" pitchFamily="34" charset="0"/>
                <a:cs typeface="Arial" pitchFamily="34" charset="0"/>
              </a:rPr>
              <a:t>πώς το συζητούν και πώς το </a:t>
            </a:r>
            <a:r>
              <a:rPr lang="el-GR" sz="2400" dirty="0" err="1" smtClean="0">
                <a:latin typeface="Arial" pitchFamily="34" charset="0"/>
                <a:cs typeface="Arial" pitchFamily="34" charset="0"/>
              </a:rPr>
              <a:t>νοηματοδοτούν</a:t>
            </a:r>
            <a:r>
              <a:rPr lang="el-GR" sz="2400" dirty="0" smtClean="0">
                <a:latin typeface="Arial" pitchFamily="34" charset="0"/>
                <a:cs typeface="Arial" pitchFamily="34" charset="0"/>
              </a:rPr>
              <a:t>. </a:t>
            </a:r>
          </a:p>
          <a:p>
            <a:pPr>
              <a:lnSpc>
                <a:spcPct val="80000"/>
              </a:lnSpc>
              <a:buFont typeface="Wingdings" pitchFamily="2" charset="2"/>
              <a:buChar char="q"/>
            </a:pPr>
            <a:endParaRPr lang="el-GR" sz="1200" dirty="0" smtClean="0">
              <a:latin typeface="Arial" pitchFamily="34" charset="0"/>
              <a:cs typeface="Arial" pitchFamily="34" charset="0"/>
            </a:endParaRPr>
          </a:p>
          <a:p>
            <a:pPr>
              <a:lnSpc>
                <a:spcPct val="80000"/>
              </a:lnSpc>
              <a:buFontTx/>
              <a:buNone/>
            </a:pPr>
            <a:endParaRPr lang="el-GR"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pPr>
              <a:lnSpc>
                <a:spcPct val="80000"/>
              </a:lnSpc>
              <a:buFontTx/>
              <a:buNone/>
            </a:pPr>
            <a:r>
              <a:rPr lang="el-GR" sz="3200" dirty="0" smtClean="0">
                <a:latin typeface="Arial" pitchFamily="34" charset="0"/>
                <a:cs typeface="Arial" pitchFamily="34" charset="0"/>
              </a:rPr>
              <a:t>Οι κοινωνικές αναπαραστάσεις της υγείας και της ασθένειας φαίνεται να επηρεάζονται από τις </a:t>
            </a:r>
            <a:r>
              <a:rPr lang="el-GR" sz="3200" dirty="0" err="1" smtClean="0">
                <a:latin typeface="Arial" pitchFamily="34" charset="0"/>
                <a:cs typeface="Arial" pitchFamily="34" charset="0"/>
              </a:rPr>
              <a:t>κοινωνικοπολιτισμικές</a:t>
            </a:r>
            <a:r>
              <a:rPr lang="el-GR" sz="3200" dirty="0" smtClean="0">
                <a:latin typeface="Arial" pitchFamily="34" charset="0"/>
                <a:cs typeface="Arial" pitchFamily="34" charset="0"/>
              </a:rPr>
              <a:t> συνθήκες: </a:t>
            </a:r>
            <a:endParaRPr lang="en-US" sz="3200" dirty="0" smtClean="0">
              <a:latin typeface="Arial" pitchFamily="34" charset="0"/>
              <a:cs typeface="Arial" pitchFamily="34" charset="0"/>
            </a:endParaRPr>
          </a:p>
          <a:p>
            <a:pPr>
              <a:lnSpc>
                <a:spcPct val="80000"/>
              </a:lnSpc>
              <a:buFontTx/>
              <a:buNone/>
            </a:pPr>
            <a:endParaRPr lang="el-GR" sz="3200" dirty="0" smtClean="0">
              <a:latin typeface="Arial" pitchFamily="34" charset="0"/>
              <a:cs typeface="Arial" pitchFamily="34" charset="0"/>
            </a:endParaRPr>
          </a:p>
          <a:p>
            <a:pPr>
              <a:lnSpc>
                <a:spcPct val="80000"/>
              </a:lnSpc>
              <a:buFontTx/>
              <a:buNone/>
            </a:pPr>
            <a:endParaRPr lang="el-GR" sz="900" dirty="0" smtClean="0">
              <a:latin typeface="Arial" pitchFamily="34" charset="0"/>
              <a:cs typeface="Arial" pitchFamily="34" charset="0"/>
            </a:endParaRPr>
          </a:p>
          <a:p>
            <a:pPr>
              <a:lnSpc>
                <a:spcPct val="80000"/>
              </a:lnSpc>
            </a:pPr>
            <a:r>
              <a:rPr lang="el-GR" sz="2800" dirty="0" smtClean="0">
                <a:latin typeface="Arial" pitchFamily="34" charset="0"/>
                <a:cs typeface="Arial" pitchFamily="34" charset="0"/>
              </a:rPr>
              <a:t>την πολιτισμική επικέντρωση των αντιλήψεων και συμπεριφορών που σχετίζονται με την υγεία και την ασθένεια (ανθρωπολογική προσέγγιση), </a:t>
            </a:r>
            <a:endParaRPr lang="en-US" sz="2800" dirty="0" smtClean="0">
              <a:latin typeface="Arial" pitchFamily="34" charset="0"/>
              <a:cs typeface="Arial" pitchFamily="34" charset="0"/>
            </a:endParaRPr>
          </a:p>
          <a:p>
            <a:pPr>
              <a:lnSpc>
                <a:spcPct val="80000"/>
              </a:lnSpc>
            </a:pPr>
            <a:endParaRPr lang="el-GR" sz="2800" dirty="0" smtClean="0">
              <a:latin typeface="Arial" pitchFamily="34" charset="0"/>
              <a:cs typeface="Arial" pitchFamily="34" charset="0"/>
            </a:endParaRPr>
          </a:p>
          <a:p>
            <a:pPr>
              <a:lnSpc>
                <a:spcPct val="80000"/>
              </a:lnSpc>
            </a:pPr>
            <a:r>
              <a:rPr lang="el-GR" sz="2800" dirty="0" smtClean="0">
                <a:latin typeface="Arial" pitchFamily="34" charset="0"/>
                <a:cs typeface="Arial" pitchFamily="34" charset="0"/>
              </a:rPr>
              <a:t>τη σημασία των κοινωνικών συμπεριφορών ως προς την υγεία και την ασθένεια (ιατρική ψυχολογία).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Σύννεφο"/>
          <p:cNvSpPr/>
          <p:nvPr/>
        </p:nvSpPr>
        <p:spPr>
          <a:xfrm>
            <a:off x="928662" y="642918"/>
            <a:ext cx="6715172" cy="5143512"/>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000" i="1" dirty="0" smtClean="0">
                <a:solidFill>
                  <a:schemeClr val="tx1"/>
                </a:solidFill>
                <a:latin typeface="Arial" pitchFamily="34" charset="0"/>
                <a:cs typeface="Arial" pitchFamily="34" charset="0"/>
              </a:rPr>
              <a:t>Η έννοια των κοινωνικών αναπαραστάσεων είναι κεντρική στην κατανόηση των ψυχικών και κοινωνικών διεργασιών και λειτουργιών στην ατομική, συλλογική και κοινωνική  δράση, στις σχέσεις των κοινωνικών υποκειμένων μεταξύ τους και με το περιβάλλον </a:t>
            </a:r>
            <a:r>
              <a:rPr lang="el-GR" sz="2000" i="1" dirty="0" smtClean="0">
                <a:solidFill>
                  <a:schemeClr val="tx1"/>
                </a:solidFill>
                <a:latin typeface="Arial" pitchFamily="34" charset="0"/>
                <a:cs typeface="Arial" pitchFamily="34" charset="0"/>
              </a:rPr>
              <a:t>τους</a:t>
            </a:r>
            <a:r>
              <a:rPr lang="en-US" sz="2000" i="1" dirty="0" smtClean="0">
                <a:solidFill>
                  <a:schemeClr val="tx1"/>
                </a:solidFill>
                <a:latin typeface="Arial" pitchFamily="34" charset="0"/>
                <a:cs typeface="Arial" pitchFamily="34" charset="0"/>
              </a:rPr>
              <a:t>.</a:t>
            </a:r>
            <a:endParaRPr lang="el-GR" i="1"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28600"/>
            <a:ext cx="9144000" cy="842946"/>
          </a:xfrm>
        </p:spPr>
        <p:txBody>
          <a:bodyPr>
            <a:normAutofit fontScale="90000"/>
          </a:bodyPr>
          <a:lstStyle/>
          <a:p>
            <a:r>
              <a:rPr lang="el-GR" b="1" dirty="0" smtClean="0"/>
              <a:t>Κοινωνικές αναπαραστάσεις και μεταδοτικότητα</a:t>
            </a:r>
            <a:endParaRPr lang="el-GR" b="1" dirty="0"/>
          </a:p>
        </p:txBody>
      </p:sp>
      <p:sp>
        <p:nvSpPr>
          <p:cNvPr id="3" name="2 - Θέση περιεχομένου"/>
          <p:cNvSpPr>
            <a:spLocks noGrp="1"/>
          </p:cNvSpPr>
          <p:nvPr>
            <p:ph sz="quarter" idx="1"/>
          </p:nvPr>
        </p:nvSpPr>
        <p:spPr/>
        <p:txBody>
          <a:bodyPr/>
          <a:lstStyle/>
          <a:p>
            <a:pPr>
              <a:buFont typeface="Wingdings" pitchFamily="2" charset="2"/>
              <a:buChar char="q"/>
            </a:pPr>
            <a:r>
              <a:rPr lang="en-US" dirty="0" smtClean="0"/>
              <a:t>AIDS</a:t>
            </a:r>
          </a:p>
          <a:p>
            <a:pPr>
              <a:buFont typeface="Wingdings" pitchFamily="2" charset="2"/>
              <a:buChar char="q"/>
            </a:pPr>
            <a:endParaRPr lang="en-US" dirty="0" smtClean="0"/>
          </a:p>
          <a:p>
            <a:pPr>
              <a:buFont typeface="Wingdings" pitchFamily="2" charset="2"/>
              <a:buChar char="q"/>
            </a:pPr>
            <a:r>
              <a:rPr lang="el-GR" dirty="0" smtClean="0"/>
              <a:t>ΦΥΜΑΤΙΩΣΗ</a:t>
            </a:r>
          </a:p>
          <a:p>
            <a:pPr>
              <a:buFont typeface="Wingdings" pitchFamily="2" charset="2"/>
              <a:buChar char="q"/>
            </a:pPr>
            <a:endParaRPr lang="el-GR" dirty="0" smtClean="0"/>
          </a:p>
          <a:p>
            <a:pPr>
              <a:buFont typeface="Wingdings" pitchFamily="2" charset="2"/>
              <a:buChar char="q"/>
            </a:pPr>
            <a:r>
              <a:rPr lang="el-GR" dirty="0" smtClean="0"/>
              <a:t>ΛΕΠΡΑ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pPr>
              <a:buNone/>
            </a:pPr>
            <a:r>
              <a:rPr lang="el-GR" sz="2400" dirty="0" smtClean="0">
                <a:latin typeface="Times New Roman" pitchFamily="18" charset="0"/>
              </a:rPr>
              <a:t>Η ιδέα της μεταδοτικότητας εκδηλώνεται και μέσα από πρακτικές όπως : </a:t>
            </a:r>
          </a:p>
          <a:p>
            <a:endParaRPr lang="el-GR" sz="1200" dirty="0" smtClean="0">
              <a:latin typeface="Times New Roman" pitchFamily="18" charset="0"/>
            </a:endParaRPr>
          </a:p>
          <a:p>
            <a:pPr>
              <a:buFont typeface="Wingdings" pitchFamily="2" charset="2"/>
              <a:buBlip>
                <a:blip r:embed="rId2"/>
              </a:buBlip>
            </a:pPr>
            <a:endParaRPr lang="el-GR" sz="1200" dirty="0" smtClean="0">
              <a:latin typeface="Times New Roman" pitchFamily="18" charset="0"/>
            </a:endParaRPr>
          </a:p>
          <a:p>
            <a:r>
              <a:rPr lang="el-GR" sz="2400" dirty="0" smtClean="0">
                <a:latin typeface="Times New Roman" pitchFamily="18" charset="0"/>
              </a:rPr>
              <a:t>περιορισμός του χώρου μετακίνησης </a:t>
            </a:r>
            <a:endParaRPr lang="el-GR" sz="2400" dirty="0" smtClean="0">
              <a:latin typeface="Times New Roman" pitchFamily="18" charset="0"/>
            </a:endParaRPr>
          </a:p>
          <a:p>
            <a:endParaRPr lang="el-GR" sz="2400" dirty="0" smtClean="0">
              <a:latin typeface="Times New Roman" pitchFamily="18" charset="0"/>
            </a:endParaRPr>
          </a:p>
          <a:p>
            <a:endParaRPr lang="el-GR" sz="1200" dirty="0" smtClean="0">
              <a:latin typeface="Times New Roman" pitchFamily="18" charset="0"/>
            </a:endParaRPr>
          </a:p>
          <a:p>
            <a:r>
              <a:rPr lang="el-GR" sz="2400" dirty="0" smtClean="0">
                <a:latin typeface="Times New Roman" pitchFamily="18" charset="0"/>
              </a:rPr>
              <a:t>διαχωρισμός των </a:t>
            </a:r>
            <a:r>
              <a:rPr lang="el-GR" sz="2400" dirty="0" smtClean="0">
                <a:latin typeface="Times New Roman" pitchFamily="18" charset="0"/>
              </a:rPr>
              <a:t>δωματίων</a:t>
            </a:r>
          </a:p>
          <a:p>
            <a:endParaRPr lang="el-GR" sz="2400" dirty="0" smtClean="0">
              <a:latin typeface="Times New Roman" pitchFamily="18" charset="0"/>
            </a:endParaRPr>
          </a:p>
          <a:p>
            <a:r>
              <a:rPr lang="el-GR" sz="2400" dirty="0" smtClean="0">
                <a:latin typeface="Times New Roman" pitchFamily="18" charset="0"/>
              </a:rPr>
              <a:t>χ</a:t>
            </a:r>
            <a:r>
              <a:rPr lang="el-GR" sz="2400" dirty="0" smtClean="0">
                <a:latin typeface="Times New Roman" pitchFamily="18" charset="0"/>
              </a:rPr>
              <a:t>ρήση ξεχωριστών αντικειμένων</a:t>
            </a:r>
            <a:endParaRPr lang="el-GR" sz="2400" dirty="0" smtClean="0">
              <a:latin typeface="Times New Roman" pitchFamily="18" charset="0"/>
            </a:endParaRP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ΜΑΡΩ\Desktop\αρχείο λήψης.png"/>
          <p:cNvPicPr>
            <a:picLocks noChangeAspect="1" noChangeArrowheads="1"/>
          </p:cNvPicPr>
          <p:nvPr/>
        </p:nvPicPr>
        <p:blipFill>
          <a:blip r:embed="rId2"/>
          <a:srcRect/>
          <a:stretch>
            <a:fillRect/>
          </a:stretch>
        </p:blipFill>
        <p:spPr bwMode="auto">
          <a:xfrm>
            <a:off x="5072042" y="2786042"/>
            <a:ext cx="4071958" cy="4071958"/>
          </a:xfrm>
          <a:prstGeom prst="rect">
            <a:avLst/>
          </a:prstGeom>
          <a:noFill/>
        </p:spPr>
      </p:pic>
      <p:sp>
        <p:nvSpPr>
          <p:cNvPr id="5" name="4 - Σύννεφο"/>
          <p:cNvSpPr/>
          <p:nvPr/>
        </p:nvSpPr>
        <p:spPr>
          <a:xfrm>
            <a:off x="357158" y="357166"/>
            <a:ext cx="3571900" cy="3214710"/>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buClr>
                <a:srgbClr val="CC3399"/>
              </a:buClr>
            </a:pPr>
            <a:r>
              <a:rPr lang="el-GR" dirty="0" smtClean="0">
                <a:solidFill>
                  <a:schemeClr val="tx1"/>
                </a:solidFill>
                <a:latin typeface="Times New Roman" pitchFamily="18" charset="0"/>
              </a:rPr>
              <a:t>Η κούραση δηλώνει μια ενδιάμεση κατάσταση μεταξύ υγείας και ασθένειας.</a:t>
            </a:r>
            <a:endParaRPr lang="el-GR" dirty="0">
              <a:solidFill>
                <a:schemeClr val="tx1"/>
              </a:solidFill>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Σύννεφο"/>
          <p:cNvSpPr/>
          <p:nvPr/>
        </p:nvSpPr>
        <p:spPr>
          <a:xfrm>
            <a:off x="1357290" y="428604"/>
            <a:ext cx="5857916" cy="4214842"/>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solidFill>
                  <a:schemeClr val="tx1"/>
                </a:solidFill>
              </a:rPr>
              <a:t>Η κοινωνική </a:t>
            </a:r>
            <a:r>
              <a:rPr lang="el-GR" sz="2800" dirty="0" smtClean="0">
                <a:solidFill>
                  <a:schemeClr val="tx1"/>
                </a:solidFill>
              </a:rPr>
              <a:t>αναπαράσταση για την υγεία/ασθένεια μεταβάλλεται. </a:t>
            </a:r>
            <a:endParaRPr lang="el-GR" sz="2800" dirty="0">
              <a:solidFill>
                <a:schemeClr val="tx1"/>
              </a:solidFill>
            </a:endParaRPr>
          </a:p>
        </p:txBody>
      </p:sp>
      <p:sp>
        <p:nvSpPr>
          <p:cNvPr id="7" name="6 - Ορθογώνιο"/>
          <p:cNvSpPr/>
          <p:nvPr/>
        </p:nvSpPr>
        <p:spPr>
          <a:xfrm>
            <a:off x="4714876" y="5500702"/>
            <a:ext cx="3571900" cy="71438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ΠΑΡΑΔΕΙΓΜΑΤΑ;</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Γνωστική θεωρία-Σκέψη και αναπαράσταση</a:t>
            </a:r>
            <a:endParaRPr lang="el-GR" sz="2800" b="1" dirty="0"/>
          </a:p>
        </p:txBody>
      </p:sp>
      <p:sp>
        <p:nvSpPr>
          <p:cNvPr id="3" name="2 - Θέση περιεχομένου"/>
          <p:cNvSpPr>
            <a:spLocks noGrp="1"/>
          </p:cNvSpPr>
          <p:nvPr>
            <p:ph sz="quarter" idx="1"/>
          </p:nvPr>
        </p:nvSpPr>
        <p:spPr/>
        <p:txBody>
          <a:bodyPr/>
          <a:lstStyle/>
          <a:p>
            <a:r>
              <a:rPr lang="el-GR" dirty="0" smtClean="0"/>
              <a:t>Δηλώνει πώς αναπαριστούμε τις πληροφορίες και πώς </a:t>
            </a:r>
            <a:r>
              <a:rPr lang="el-GR" dirty="0" smtClean="0"/>
              <a:t>σκεφτόμαστε</a:t>
            </a:r>
          </a:p>
          <a:p>
            <a:endParaRPr lang="el-GR" dirty="0" smtClean="0"/>
          </a:p>
          <a:p>
            <a:r>
              <a:rPr lang="el-GR" dirty="0" smtClean="0"/>
              <a:t>Νοερή ιδέα ή εικόνα, η οποία εμπερικλείει την </a:t>
            </a:r>
            <a:r>
              <a:rPr lang="el-GR" dirty="0" smtClean="0"/>
              <a:t>πληροφορία</a:t>
            </a:r>
          </a:p>
          <a:p>
            <a:endParaRPr lang="el-GR" dirty="0" smtClean="0"/>
          </a:p>
          <a:p>
            <a:r>
              <a:rPr lang="el-GR" dirty="0" smtClean="0"/>
              <a:t>Ένα είδος «νευρικού ίχνους» ή ως ένα πρότυπο δραστηριότητας στους νευρώνες του </a:t>
            </a:r>
            <a:r>
              <a:rPr lang="el-GR" dirty="0" smtClean="0"/>
              <a:t>εγκεφάλου.</a:t>
            </a:r>
            <a:endParaRPr lang="el-GR"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r>
              <a:rPr lang="el-GR" dirty="0" smtClean="0"/>
              <a:t>Κωδικοποίηση πληροφοριών, έτσι ώστε να </a:t>
            </a:r>
            <a:r>
              <a:rPr lang="el-GR" dirty="0" smtClean="0"/>
              <a:t>αποθηκευτούν</a:t>
            </a:r>
          </a:p>
          <a:p>
            <a:endParaRPr lang="el-GR" dirty="0" smtClean="0"/>
          </a:p>
          <a:p>
            <a:r>
              <a:rPr lang="el-GR" dirty="0" smtClean="0"/>
              <a:t>Αναπαράσταση της γνώσης</a:t>
            </a:r>
            <a:r>
              <a:rPr lang="en-US" dirty="0" smtClean="0"/>
              <a:t>: </a:t>
            </a:r>
            <a:r>
              <a:rPr lang="el-GR" dirty="0" smtClean="0"/>
              <a:t>μοντέλα της μνήμης, γνωστικά σχήματα (σχήματα και σενάρια), δομές της γνώσης (σχέδια ή γνωστικοί χάρτες)</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Κοινωνικές αναπαραστάσεις</a:t>
            </a:r>
            <a:endParaRPr lang="el-GR" dirty="0"/>
          </a:p>
        </p:txBody>
      </p:sp>
      <p:sp>
        <p:nvSpPr>
          <p:cNvPr id="3" name="2 - Θέση περιεχομένου"/>
          <p:cNvSpPr>
            <a:spLocks noGrp="1"/>
          </p:cNvSpPr>
          <p:nvPr>
            <p:ph sz="quarter" idx="1"/>
          </p:nvPr>
        </p:nvSpPr>
        <p:spPr>
          <a:xfrm>
            <a:off x="301752" y="2071678"/>
            <a:ext cx="8503920" cy="4027370"/>
          </a:xfrm>
        </p:spPr>
        <p:txBody>
          <a:bodyPr/>
          <a:lstStyle/>
          <a:p>
            <a:pPr>
              <a:lnSpc>
                <a:spcPct val="80000"/>
              </a:lnSpc>
              <a:buFont typeface="Wingdings" pitchFamily="2" charset="2"/>
              <a:buChar char="q"/>
            </a:pPr>
            <a:r>
              <a:rPr lang="el-GR" sz="2400" dirty="0" smtClean="0"/>
              <a:t>Γνωστικά συστήματα, διανοητικά σχήματα, προκατασκευασμένες ιδέες, σκέψεις, κρίσεις, προσδοκίες, γνώση για μια συγκεκριμένη ομάδα ή </a:t>
            </a:r>
            <a:r>
              <a:rPr lang="el-GR" sz="2400" dirty="0" smtClean="0"/>
              <a:t>κατηγορία.</a:t>
            </a:r>
          </a:p>
          <a:p>
            <a:pPr>
              <a:lnSpc>
                <a:spcPct val="80000"/>
              </a:lnSpc>
              <a:buFont typeface="Wingdings" pitchFamily="2" charset="2"/>
              <a:buChar char="q"/>
            </a:pPr>
            <a:endParaRPr lang="el-GR" sz="2400" dirty="0" smtClean="0"/>
          </a:p>
          <a:p>
            <a:pPr>
              <a:lnSpc>
                <a:spcPct val="80000"/>
              </a:lnSpc>
              <a:buFont typeface="Wingdings" pitchFamily="2" charset="2"/>
              <a:buChar char="q"/>
            </a:pPr>
            <a:r>
              <a:rPr lang="el-GR" sz="2400" dirty="0" smtClean="0"/>
              <a:t>Οι </a:t>
            </a:r>
            <a:r>
              <a:rPr lang="el-GR" sz="2400" dirty="0" smtClean="0"/>
              <a:t>άνθρωποι προσπαθούν να κατανοήσουν ή να αξιολογήσουν τη συμπεριφορά των συνανθρώπων τους, τις πράξεις, την ιδεολογία και να επικοινωνήσουν μεταξύ </a:t>
            </a:r>
            <a:r>
              <a:rPr lang="el-GR" sz="2400" dirty="0" smtClean="0"/>
              <a:t>τους.</a:t>
            </a:r>
            <a:endParaRPr lang="el-GR" sz="2400"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Ιδεολογία και κοινωνικές αναπαραστάσεις</a:t>
            </a:r>
            <a:endParaRPr lang="el-GR" sz="2800" b="1" dirty="0"/>
          </a:p>
        </p:txBody>
      </p:sp>
      <p:sp>
        <p:nvSpPr>
          <p:cNvPr id="3" name="2 - Θέση περιεχομένου"/>
          <p:cNvSpPr>
            <a:spLocks noGrp="1"/>
          </p:cNvSpPr>
          <p:nvPr>
            <p:ph sz="quarter" idx="1"/>
          </p:nvPr>
        </p:nvSpPr>
        <p:spPr/>
        <p:txBody>
          <a:bodyPr/>
          <a:lstStyle/>
          <a:p>
            <a:pPr>
              <a:buFont typeface="Wingdings" pitchFamily="2" charset="2"/>
              <a:buChar char="q"/>
            </a:pPr>
            <a:r>
              <a:rPr lang="el-GR" dirty="0" smtClean="0"/>
              <a:t>Μέρος της </a:t>
            </a:r>
            <a:r>
              <a:rPr lang="el-GR" dirty="0" smtClean="0"/>
              <a:t>ιδεολογίας</a:t>
            </a:r>
          </a:p>
          <a:p>
            <a:pPr>
              <a:buFont typeface="Wingdings" pitchFamily="2" charset="2"/>
              <a:buChar char="q"/>
            </a:pPr>
            <a:endParaRPr lang="el-GR" dirty="0" smtClean="0"/>
          </a:p>
          <a:p>
            <a:pPr>
              <a:buFont typeface="Wingdings" pitchFamily="2" charset="2"/>
              <a:buChar char="q"/>
            </a:pPr>
            <a:r>
              <a:rPr lang="el-GR" dirty="0" smtClean="0"/>
              <a:t>Άμεσα προσλαμβανόμενη και συγκεκριμένη </a:t>
            </a:r>
            <a:r>
              <a:rPr lang="el-GR" dirty="0" smtClean="0"/>
              <a:t>πληροφορία</a:t>
            </a:r>
          </a:p>
          <a:p>
            <a:pPr>
              <a:buFont typeface="Wingdings" pitchFamily="2" charset="2"/>
              <a:buChar char="q"/>
            </a:pPr>
            <a:endParaRPr lang="el-GR" dirty="0" smtClean="0"/>
          </a:p>
          <a:p>
            <a:pPr>
              <a:buFont typeface="Wingdings" pitchFamily="2" charset="2"/>
              <a:buChar char="q"/>
            </a:pPr>
            <a:r>
              <a:rPr lang="el-GR" dirty="0" smtClean="0"/>
              <a:t>Συνιστά γνωστική έννοια, αλλά περιέχει επίσης και την έννοια της επιρροής στο επίπεδο </a:t>
            </a:r>
            <a:r>
              <a:rPr lang="el-GR" dirty="0" smtClean="0"/>
              <a:t>συμπεριφοράς.</a:t>
            </a:r>
            <a:endParaRPr lang="el-GR" dirty="0" smtClean="0"/>
          </a:p>
          <a:p>
            <a:pPr>
              <a:buFont typeface="Wingdings" pitchFamily="2" charset="2"/>
              <a:buNone/>
            </a:pPr>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Λειτουργία κοινωνικών αναπαραστάσεων</a:t>
            </a:r>
            <a:endParaRPr lang="el-GR" sz="2800" b="1" dirty="0"/>
          </a:p>
        </p:txBody>
      </p:sp>
      <p:sp>
        <p:nvSpPr>
          <p:cNvPr id="3" name="2 - Θέση περιεχομένου"/>
          <p:cNvSpPr>
            <a:spLocks noGrp="1"/>
          </p:cNvSpPr>
          <p:nvPr>
            <p:ph sz="quarter" idx="1"/>
          </p:nvPr>
        </p:nvSpPr>
        <p:spPr/>
        <p:txBody>
          <a:bodyPr>
            <a:normAutofit fontScale="92500" lnSpcReduction="10000"/>
          </a:bodyPr>
          <a:lstStyle/>
          <a:p>
            <a:pPr>
              <a:buFont typeface="Wingdings" pitchFamily="2" charset="2"/>
              <a:buChar char="q"/>
            </a:pPr>
            <a:r>
              <a:rPr lang="el-GR" sz="2800" dirty="0" smtClean="0"/>
              <a:t>Συμμετέχουν ενεργά στη διαμόρφωση της ατομικής </a:t>
            </a:r>
            <a:r>
              <a:rPr lang="el-GR" sz="2800" dirty="0" smtClean="0"/>
              <a:t>συμπεριφοράς</a:t>
            </a:r>
          </a:p>
          <a:p>
            <a:pPr>
              <a:buFont typeface="Wingdings" pitchFamily="2" charset="2"/>
              <a:buChar char="q"/>
            </a:pPr>
            <a:endParaRPr lang="el-GR" sz="2800" dirty="0" smtClean="0"/>
          </a:p>
          <a:p>
            <a:pPr>
              <a:buFont typeface="Wingdings" pitchFamily="2" charset="2"/>
              <a:buChar char="q"/>
            </a:pPr>
            <a:r>
              <a:rPr lang="el-GR" sz="2800" dirty="0" smtClean="0"/>
              <a:t>Ως ιδέες, έννοιες, κατηγορίες και κίνητρα μετατρέπουν την ατομική συμπεριφορά σε συλλογική πρακτική, συλλογικά φαινόμενα ή </a:t>
            </a:r>
            <a:r>
              <a:rPr lang="el-GR" sz="2800" dirty="0" smtClean="0"/>
              <a:t>συγκινήσεις.</a:t>
            </a:r>
          </a:p>
          <a:p>
            <a:pPr>
              <a:buFont typeface="Wingdings" pitchFamily="2" charset="2"/>
              <a:buChar char="q"/>
            </a:pPr>
            <a:endParaRPr lang="el-GR" sz="2800" dirty="0" smtClean="0"/>
          </a:p>
          <a:p>
            <a:pPr>
              <a:buFont typeface="Wingdings" pitchFamily="2" charset="2"/>
              <a:buChar char="q"/>
            </a:pPr>
            <a:r>
              <a:rPr lang="el-GR" sz="2800" dirty="0" smtClean="0"/>
              <a:t> Εφαρμόζονται σε κοινωνικές </a:t>
            </a:r>
            <a:r>
              <a:rPr lang="el-GR" sz="2800" dirty="0" smtClean="0"/>
              <a:t>ανταλλαγές.</a:t>
            </a:r>
          </a:p>
          <a:p>
            <a:pPr>
              <a:buFont typeface="Wingdings" pitchFamily="2" charset="2"/>
              <a:buChar char="q"/>
            </a:pPr>
            <a:endParaRPr lang="el-GR" sz="2800" dirty="0" smtClean="0"/>
          </a:p>
          <a:p>
            <a:pPr>
              <a:buFont typeface="Wingdings" pitchFamily="2" charset="2"/>
              <a:buChar char="q"/>
            </a:pPr>
            <a:r>
              <a:rPr lang="el-GR" sz="2800" dirty="0" smtClean="0"/>
              <a:t>Πραγματικότητες στη διάρκεια συλλογικής ζωής του </a:t>
            </a:r>
            <a:r>
              <a:rPr lang="el-GR" sz="2800" dirty="0" smtClean="0"/>
              <a:t>ατόμου.</a:t>
            </a:r>
            <a:endParaRPr lang="el-GR" sz="2800"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Επίπεδα εμφάνισης</a:t>
            </a:r>
            <a:endParaRPr lang="el-GR" sz="2800" b="1" dirty="0"/>
          </a:p>
        </p:txBody>
      </p:sp>
      <p:sp>
        <p:nvSpPr>
          <p:cNvPr id="3" name="2 - Θέση περιεχομένου"/>
          <p:cNvSpPr>
            <a:spLocks noGrp="1"/>
          </p:cNvSpPr>
          <p:nvPr>
            <p:ph sz="quarter" idx="1"/>
          </p:nvPr>
        </p:nvSpPr>
        <p:spPr/>
        <p:txBody>
          <a:bodyPr/>
          <a:lstStyle/>
          <a:p>
            <a:r>
              <a:rPr lang="el-GR" dirty="0" smtClean="0"/>
              <a:t>Καθημερινός λόγος</a:t>
            </a:r>
            <a:r>
              <a:rPr lang="en-US" dirty="0" smtClean="0"/>
              <a:t>: </a:t>
            </a:r>
            <a:r>
              <a:rPr lang="el-GR" dirty="0" err="1" smtClean="0"/>
              <a:t>απλο</a:t>
            </a:r>
            <a:r>
              <a:rPr lang="en-US" dirty="0" smtClean="0">
                <a:latin typeface="Arial" charset="0"/>
                <a:cs typeface="Arial" charset="0"/>
              </a:rPr>
              <a:t>ï</a:t>
            </a:r>
            <a:r>
              <a:rPr lang="el-GR" dirty="0" err="1" smtClean="0">
                <a:latin typeface="Arial" charset="0"/>
                <a:cs typeface="Arial" charset="0"/>
              </a:rPr>
              <a:t>κές</a:t>
            </a:r>
            <a:r>
              <a:rPr lang="el-GR" dirty="0" smtClean="0">
                <a:latin typeface="Arial" charset="0"/>
                <a:cs typeface="Arial" charset="0"/>
              </a:rPr>
              <a:t> συζητήσεις, κουτσομπολιό, οικογενειακές </a:t>
            </a:r>
            <a:r>
              <a:rPr lang="el-GR" dirty="0" smtClean="0">
                <a:latin typeface="Arial" charset="0"/>
                <a:cs typeface="Arial" charset="0"/>
              </a:rPr>
              <a:t>συζητήσεις.</a:t>
            </a:r>
          </a:p>
          <a:p>
            <a:pPr>
              <a:buNone/>
            </a:pPr>
            <a:endParaRPr lang="el-GR" dirty="0" smtClean="0">
              <a:latin typeface="Arial" charset="0"/>
              <a:cs typeface="Arial" charset="0"/>
            </a:endParaRPr>
          </a:p>
          <a:p>
            <a:r>
              <a:rPr lang="el-GR" dirty="0" smtClean="0">
                <a:latin typeface="Arial" charset="0"/>
                <a:cs typeface="Arial" charset="0"/>
              </a:rPr>
              <a:t>Θέματα συζητήσεων</a:t>
            </a:r>
            <a:r>
              <a:rPr lang="en-US" dirty="0" smtClean="0">
                <a:latin typeface="Arial" charset="0"/>
                <a:cs typeface="Arial" charset="0"/>
              </a:rPr>
              <a:t>: </a:t>
            </a:r>
            <a:r>
              <a:rPr lang="el-GR" dirty="0" smtClean="0">
                <a:latin typeface="Arial" charset="0"/>
                <a:cs typeface="Arial" charset="0"/>
              </a:rPr>
              <a:t>Θρησκευτικά, ψυχολογικά ή προσωπικά </a:t>
            </a:r>
            <a:r>
              <a:rPr lang="el-GR" dirty="0" smtClean="0">
                <a:latin typeface="Arial" charset="0"/>
                <a:cs typeface="Arial" charset="0"/>
              </a:rPr>
              <a:t>θέματα.</a:t>
            </a:r>
          </a:p>
          <a:p>
            <a:endParaRPr lang="el-GR" dirty="0" smtClean="0">
              <a:latin typeface="Arial" charset="0"/>
              <a:cs typeface="Arial" charset="0"/>
            </a:endParaRPr>
          </a:p>
          <a:p>
            <a:r>
              <a:rPr lang="el-GR" dirty="0" smtClean="0">
                <a:latin typeface="Arial" charset="0"/>
                <a:cs typeface="Arial" charset="0"/>
              </a:rPr>
              <a:t>Διαδίδονται σαν </a:t>
            </a:r>
            <a:r>
              <a:rPr lang="el-GR" dirty="0" smtClean="0">
                <a:latin typeface="Arial" charset="0"/>
                <a:cs typeface="Arial" charset="0"/>
              </a:rPr>
              <a:t>φήμες.</a:t>
            </a:r>
            <a:endParaRPr lang="en-US" dirty="0" smtClean="0">
              <a:latin typeface="Arial" charset="0"/>
              <a:cs typeface="Arial" charset="0"/>
            </a:endParaRP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b="1" dirty="0" smtClean="0"/>
              <a:t>Κοινωνικές αναπαραστάσεις για την ψυχανάλυση (</a:t>
            </a:r>
            <a:r>
              <a:rPr lang="en-US" sz="2800" b="1" dirty="0" err="1" smtClean="0"/>
              <a:t>Moscovici</a:t>
            </a:r>
            <a:r>
              <a:rPr lang="en-US" sz="2800" b="1" dirty="0" smtClean="0"/>
              <a:t>)</a:t>
            </a:r>
            <a:endParaRPr lang="el-GR" sz="2800" b="1" dirty="0"/>
          </a:p>
        </p:txBody>
      </p:sp>
      <p:sp>
        <p:nvSpPr>
          <p:cNvPr id="3" name="2 - Θέση περιεχομένου"/>
          <p:cNvSpPr>
            <a:spLocks noGrp="1"/>
          </p:cNvSpPr>
          <p:nvPr>
            <p:ph sz="quarter" idx="1"/>
          </p:nvPr>
        </p:nvSpPr>
        <p:spPr/>
        <p:txBody>
          <a:bodyPr/>
          <a:lstStyle/>
          <a:p>
            <a:pPr>
              <a:lnSpc>
                <a:spcPct val="90000"/>
              </a:lnSpc>
              <a:buFont typeface="Wingdings" pitchFamily="2" charset="2"/>
              <a:buChar char="q"/>
            </a:pPr>
            <a:r>
              <a:rPr lang="el-GR" dirty="0" smtClean="0"/>
              <a:t>Τρεις διαφορετικές σχέσεις από τη μελέτη του </a:t>
            </a:r>
            <a:r>
              <a:rPr lang="en-US" dirty="0" err="1" smtClean="0"/>
              <a:t>Moscovici</a:t>
            </a:r>
            <a:r>
              <a:rPr lang="en-US" dirty="0" smtClean="0"/>
              <a:t>: </a:t>
            </a:r>
            <a:r>
              <a:rPr lang="el-GR" i="1" dirty="0" smtClean="0"/>
              <a:t>η διάδοση, η μετάδοση και η </a:t>
            </a:r>
            <a:r>
              <a:rPr lang="el-GR" i="1" dirty="0" smtClean="0"/>
              <a:t>προπαγάνδα</a:t>
            </a:r>
          </a:p>
          <a:p>
            <a:pPr>
              <a:lnSpc>
                <a:spcPct val="90000"/>
              </a:lnSpc>
              <a:buFont typeface="Wingdings" pitchFamily="2" charset="2"/>
              <a:buChar char="q"/>
            </a:pPr>
            <a:endParaRPr lang="el-GR" i="1" dirty="0" smtClean="0"/>
          </a:p>
          <a:p>
            <a:pPr>
              <a:lnSpc>
                <a:spcPct val="90000"/>
              </a:lnSpc>
              <a:buFont typeface="Wingdings" pitchFamily="2" charset="2"/>
              <a:buChar char="q"/>
            </a:pPr>
            <a:r>
              <a:rPr lang="el-GR" i="1" dirty="0" smtClean="0"/>
              <a:t>Η διάδοση παράγει κυρίως </a:t>
            </a:r>
            <a:r>
              <a:rPr lang="el-GR" i="1" dirty="0" smtClean="0"/>
              <a:t>γνώμες</a:t>
            </a:r>
          </a:p>
          <a:p>
            <a:pPr>
              <a:lnSpc>
                <a:spcPct val="90000"/>
              </a:lnSpc>
              <a:buFont typeface="Wingdings" pitchFamily="2" charset="2"/>
              <a:buChar char="q"/>
            </a:pPr>
            <a:endParaRPr lang="el-GR" i="1" dirty="0" smtClean="0"/>
          </a:p>
          <a:p>
            <a:pPr>
              <a:lnSpc>
                <a:spcPct val="90000"/>
              </a:lnSpc>
              <a:buFont typeface="Wingdings" pitchFamily="2" charset="2"/>
              <a:buChar char="q"/>
            </a:pPr>
            <a:r>
              <a:rPr lang="el-GR" dirty="0" smtClean="0"/>
              <a:t>Δεν </a:t>
            </a:r>
            <a:r>
              <a:rPr lang="el-GR" dirty="0" smtClean="0"/>
              <a:t>γίνεται διάκριση ανάμεσα στον πομπό και το δέκτη</a:t>
            </a:r>
            <a:r>
              <a:rPr lang="en-US" dirty="0" smtClean="0"/>
              <a:t>. </a:t>
            </a:r>
            <a:endParaRPr lang="el-GR" dirty="0" smtClean="0"/>
          </a:p>
          <a:p>
            <a:pPr>
              <a:lnSpc>
                <a:spcPct val="90000"/>
              </a:lnSpc>
              <a:buFont typeface="Wingdings" pitchFamily="2" charset="2"/>
              <a:buChar char="q"/>
            </a:pPr>
            <a:endParaRPr lang="el-GR" dirty="0" smtClean="0"/>
          </a:p>
          <a:p>
            <a:pPr>
              <a:lnSpc>
                <a:spcPct val="90000"/>
              </a:lnSpc>
              <a:buFont typeface="Wingdings" pitchFamily="2" charset="2"/>
              <a:buChar char="q"/>
            </a:pPr>
            <a:r>
              <a:rPr lang="el-GR" dirty="0" smtClean="0"/>
              <a:t>Διάδοση </a:t>
            </a:r>
            <a:r>
              <a:rPr lang="el-GR" dirty="0" smtClean="0"/>
              <a:t>της κοινής γνώμης.</a:t>
            </a:r>
          </a:p>
          <a:p>
            <a:pPr>
              <a:lnSpc>
                <a:spcPct val="90000"/>
              </a:lnSpc>
              <a:buFont typeface="Wingdings" pitchFamily="2" charset="2"/>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t>Μετάδοση </a:t>
            </a:r>
            <a:endParaRPr lang="el-GR" sz="2800" b="1" dirty="0"/>
          </a:p>
        </p:txBody>
      </p:sp>
      <p:sp>
        <p:nvSpPr>
          <p:cNvPr id="3" name="2 - Θέση περιεχομένου"/>
          <p:cNvSpPr>
            <a:spLocks noGrp="1"/>
          </p:cNvSpPr>
          <p:nvPr>
            <p:ph sz="quarter" idx="1"/>
          </p:nvPr>
        </p:nvSpPr>
        <p:spPr/>
        <p:txBody>
          <a:bodyPr>
            <a:normAutofit fontScale="92500"/>
          </a:bodyPr>
          <a:lstStyle/>
          <a:p>
            <a:pPr>
              <a:buNone/>
            </a:pPr>
            <a:r>
              <a:rPr lang="el-GR" sz="2800" i="1" dirty="0" smtClean="0"/>
              <a:t>Η μετάδοση διαμορφώνει στάσεις</a:t>
            </a:r>
            <a:r>
              <a:rPr lang="el-GR" sz="2800" i="1" dirty="0" smtClean="0"/>
              <a:t>.</a:t>
            </a:r>
          </a:p>
          <a:p>
            <a:pPr>
              <a:buNone/>
            </a:pPr>
            <a:endParaRPr lang="el-GR" sz="2800" dirty="0" smtClean="0"/>
          </a:p>
          <a:p>
            <a:pPr>
              <a:buFont typeface="Wingdings" pitchFamily="2" charset="2"/>
              <a:buChar char="q"/>
            </a:pPr>
            <a:r>
              <a:rPr lang="el-GR" sz="2800" dirty="0" smtClean="0"/>
              <a:t>Η </a:t>
            </a:r>
            <a:r>
              <a:rPr lang="el-GR" sz="2800" dirty="0" smtClean="0"/>
              <a:t>μετάδοση γίνεται από μέλη μιας ομάδας, η οποία έχει μια πίστη και μια πεποίθηση για τον κόσμο</a:t>
            </a:r>
            <a:r>
              <a:rPr lang="el-GR" sz="2800" dirty="0" smtClean="0"/>
              <a:t>.</a:t>
            </a:r>
          </a:p>
          <a:p>
            <a:pPr>
              <a:buFont typeface="Wingdings" pitchFamily="2" charset="2"/>
              <a:buChar char="q"/>
            </a:pPr>
            <a:endParaRPr lang="el-GR" sz="2800" dirty="0" smtClean="0"/>
          </a:p>
          <a:p>
            <a:pPr>
              <a:buFont typeface="Wingdings" pitchFamily="2" charset="2"/>
              <a:buChar char="q"/>
            </a:pPr>
            <a:r>
              <a:rPr lang="el-GR" sz="2800" dirty="0" smtClean="0"/>
              <a:t>Στα </a:t>
            </a:r>
            <a:r>
              <a:rPr lang="el-GR" sz="2800" dirty="0" smtClean="0"/>
              <a:t>πλαίσια των δικών της απόψεων προσαρμόζει και διασκευάζει άλλες γνώσεις</a:t>
            </a:r>
            <a:r>
              <a:rPr lang="el-GR" sz="2800" dirty="0" smtClean="0"/>
              <a:t>.</a:t>
            </a:r>
          </a:p>
          <a:p>
            <a:pPr>
              <a:buFont typeface="Wingdings" pitchFamily="2" charset="2"/>
              <a:buChar char="q"/>
            </a:pPr>
            <a:endParaRPr lang="el-GR" sz="2800" dirty="0" smtClean="0"/>
          </a:p>
          <a:p>
            <a:pPr>
              <a:buFont typeface="Wingdings" pitchFamily="2" charset="2"/>
              <a:buChar char="q"/>
            </a:pPr>
            <a:r>
              <a:rPr lang="el-GR" sz="2800" dirty="0" smtClean="0"/>
              <a:t>Στη </a:t>
            </a:r>
            <a:r>
              <a:rPr lang="el-GR" sz="2800" dirty="0" smtClean="0"/>
              <a:t>μελέτη του </a:t>
            </a:r>
            <a:r>
              <a:rPr lang="en-US" sz="2800" dirty="0" err="1" smtClean="0"/>
              <a:t>Moscovici</a:t>
            </a:r>
            <a:r>
              <a:rPr lang="el-GR" sz="2800" dirty="0" smtClean="0"/>
              <a:t>,  η μετάδοση αντιστοιχεί στα έντυπα της εκκλησίας.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TotalTime>
  <Words>595</Words>
  <PresentationFormat>Προβολή στην οθόνη (4:3)</PresentationFormat>
  <Paragraphs>105</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Δημοτικός</vt:lpstr>
      <vt:lpstr>Κοινωνικές αναπαραστάσεις της υγείας</vt:lpstr>
      <vt:lpstr>Γνωστική θεωρία-Σκέψη και αναπαράσταση</vt:lpstr>
      <vt:lpstr>Διαφάνεια 3</vt:lpstr>
      <vt:lpstr>Κοινωνικές αναπαραστάσεις</vt:lpstr>
      <vt:lpstr>Ιδεολογία και κοινωνικές αναπαραστάσεις</vt:lpstr>
      <vt:lpstr>Λειτουργία κοινωνικών αναπαραστάσεων</vt:lpstr>
      <vt:lpstr>Επίπεδα εμφάνισης</vt:lpstr>
      <vt:lpstr>Κοινωνικές αναπαραστάσεις για την ψυχανάλυση (Moscovici)</vt:lpstr>
      <vt:lpstr>Μετάδοση </vt:lpstr>
      <vt:lpstr>Προπαγάνδα </vt:lpstr>
      <vt:lpstr>Διάδοση </vt:lpstr>
      <vt:lpstr>Γενικά χαρακτηριστικά των κοινωνικών αναπαραστάσεων</vt:lpstr>
      <vt:lpstr>Διαφάνεια 13</vt:lpstr>
      <vt:lpstr>Διαφάνεια 14</vt:lpstr>
      <vt:lpstr>Διαφάνεια 15</vt:lpstr>
      <vt:lpstr>Κοινωνικές αναπαραστάσεις και μεταδοτικότητα</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Κοινωνικές αναπαραστάσεις της υγείας</dc:title>
  <dc:creator>ΜΑΡΩ</dc:creator>
  <cp:lastModifiedBy>Κριτής</cp:lastModifiedBy>
  <cp:revision>11</cp:revision>
  <dcterms:created xsi:type="dcterms:W3CDTF">2022-12-08T21:37:20Z</dcterms:created>
  <dcterms:modified xsi:type="dcterms:W3CDTF">2022-12-08T22:12:39Z</dcterms:modified>
</cp:coreProperties>
</file>