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16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DC70B8C-0503-41E0-BFD8-B3A70AC06981}" type="datetimeFigureOut">
              <a:rPr lang="en-US" smtClean="0"/>
              <a:t>12/14/2021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C4F6979-81F4-484F-B2AE-4870F6BEE69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C70B8C-0503-41E0-BFD8-B3A70AC06981}"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F6979-81F4-484F-B2AE-4870F6BEE69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C70B8C-0503-41E0-BFD8-B3A70AC06981}"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F6979-81F4-484F-B2AE-4870F6BEE69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C70B8C-0503-41E0-BFD8-B3A70AC06981}"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F6979-81F4-484F-B2AE-4870F6BEE69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DC70B8C-0503-41E0-BFD8-B3A70AC06981}"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F6979-81F4-484F-B2AE-4870F6BEE69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DC70B8C-0503-41E0-BFD8-B3A70AC06981}"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F6979-81F4-484F-B2AE-4870F6BEE69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DC70B8C-0503-41E0-BFD8-B3A70AC06981}"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4F6979-81F4-484F-B2AE-4870F6BEE69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DC70B8C-0503-41E0-BFD8-B3A70AC06981}"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4F6979-81F4-484F-B2AE-4870F6BEE69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70B8C-0503-41E0-BFD8-B3A70AC06981}"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4F6979-81F4-484F-B2AE-4870F6BEE69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DC70B8C-0503-41E0-BFD8-B3A70AC06981}"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F6979-81F4-484F-B2AE-4870F6BEE69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DC70B8C-0503-41E0-BFD8-B3A70AC06981}"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C4F6979-81F4-484F-B2AE-4870F6BEE69A}"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DC70B8C-0503-41E0-BFD8-B3A70AC06981}" type="datetimeFigureOut">
              <a:rPr lang="en-US" smtClean="0"/>
              <a:t>12/14/2021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C4F6979-81F4-484F-B2AE-4870F6BEE69A}"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dirty="0" smtClean="0"/>
              <a:t>Παιδιατρική Ψυχολογία</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4383771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a:t>Κοινωνική</a:t>
            </a:r>
            <a:r>
              <a:rPr lang="en-US" dirty="0"/>
              <a:t> </a:t>
            </a:r>
            <a:r>
              <a:rPr lang="en-US" dirty="0" err="1" smtClean="0"/>
              <a:t>Στήριξη</a:t>
            </a:r>
            <a:r>
              <a:rPr lang="en-US" dirty="0" smtClean="0"/>
              <a:t>/</a:t>
            </a:r>
            <a:r>
              <a:rPr lang="el-GR" dirty="0" smtClean="0"/>
              <a:t>Στρες</a:t>
            </a:r>
            <a:endParaRPr lang="en-US" dirty="0"/>
          </a:p>
        </p:txBody>
      </p:sp>
      <p:sp>
        <p:nvSpPr>
          <p:cNvPr id="3" name="Content Placeholder 2"/>
          <p:cNvSpPr>
            <a:spLocks noGrp="1"/>
          </p:cNvSpPr>
          <p:nvPr>
            <p:ph idx="1"/>
          </p:nvPr>
        </p:nvSpPr>
        <p:spPr/>
        <p:txBody>
          <a:bodyPr>
            <a:normAutofit lnSpcReduction="10000"/>
          </a:bodyPr>
          <a:lstStyle/>
          <a:p>
            <a:r>
              <a:rPr lang="en-US" dirty="0" smtClean="0"/>
              <a:t>Τα </a:t>
            </a:r>
            <a:r>
              <a:rPr lang="en-US" dirty="0"/>
              <a:t>πα</a:t>
            </a:r>
            <a:r>
              <a:rPr lang="en-US" dirty="0" err="1"/>
              <a:t>ιδιά</a:t>
            </a:r>
            <a:r>
              <a:rPr lang="en-US" dirty="0"/>
              <a:t> </a:t>
            </a:r>
            <a:r>
              <a:rPr lang="en-US" dirty="0" err="1"/>
              <a:t>με</a:t>
            </a:r>
            <a:r>
              <a:rPr lang="en-US" dirty="0"/>
              <a:t> </a:t>
            </a:r>
            <a:r>
              <a:rPr lang="en-US" dirty="0" err="1"/>
              <a:t>χρόνιες</a:t>
            </a:r>
            <a:r>
              <a:rPr lang="en-US" dirty="0"/>
              <a:t> α</a:t>
            </a:r>
            <a:r>
              <a:rPr lang="en-US" dirty="0" err="1"/>
              <a:t>σθένειες</a:t>
            </a:r>
            <a:r>
              <a:rPr lang="en-US" dirty="0"/>
              <a:t> </a:t>
            </a:r>
            <a:r>
              <a:rPr lang="en-US" dirty="0" err="1"/>
              <a:t>είν</a:t>
            </a:r>
            <a:r>
              <a:rPr lang="en-US" dirty="0"/>
              <a:t>αι ευάλωτα σε αρνητικά συναισθήματα και ειδικά το άγχος, ειδικά αν δεν υπάρχουν καλες σχέσεις μεταξύ </a:t>
            </a:r>
            <a:r>
              <a:rPr lang="en-US" dirty="0" smtClean="0"/>
              <a:t>τ</a:t>
            </a:r>
            <a:r>
              <a:rPr lang="el-GR" dirty="0" smtClean="0"/>
              <a:t>ης οικογένειας </a:t>
            </a:r>
            <a:r>
              <a:rPr lang="en-US" dirty="0" smtClean="0"/>
              <a:t>ή </a:t>
            </a:r>
            <a:r>
              <a:rPr lang="en-US" dirty="0"/>
              <a:t>με άλλους ανθρώπους που μπορούν να εμπιστευτούν. </a:t>
            </a:r>
            <a:r>
              <a:rPr lang="en-US" dirty="0" err="1"/>
              <a:t>Σημ</a:t>
            </a:r>
            <a:r>
              <a:rPr lang="en-US" dirty="0"/>
              <a:t>αντική η συμμετοχή των γονιών και θεραπευτή στις συζητήσεις με έκφραση ανησυχιών. Πα</a:t>
            </a:r>
            <a:r>
              <a:rPr lang="en-US" dirty="0" err="1"/>
              <a:t>ράδειγμ</a:t>
            </a:r>
            <a:r>
              <a:rPr lang="en-US" dirty="0"/>
              <a:t>α παιδιά με καρκίνο  </a:t>
            </a:r>
          </a:p>
          <a:p>
            <a:r>
              <a:rPr lang="en-US" dirty="0" err="1"/>
              <a:t>Δι</a:t>
            </a:r>
            <a:r>
              <a:rPr lang="en-US" dirty="0"/>
              <a:t>αχείριση του </a:t>
            </a:r>
            <a:r>
              <a:rPr lang="en-US" dirty="0" smtClean="0"/>
              <a:t>Στρες</a:t>
            </a:r>
            <a:r>
              <a:rPr lang="el-GR" dirty="0" smtClean="0"/>
              <a:t> – </a:t>
            </a:r>
            <a:r>
              <a:rPr lang="en-US" dirty="0" err="1" smtClean="0"/>
              <a:t>Το</a:t>
            </a:r>
            <a:r>
              <a:rPr lang="en-US" dirty="0" smtClean="0"/>
              <a:t> </a:t>
            </a:r>
            <a:r>
              <a:rPr lang="en-US" dirty="0" err="1"/>
              <a:t>στρες</a:t>
            </a:r>
            <a:r>
              <a:rPr lang="en-US" dirty="0"/>
              <a:t> μπ</a:t>
            </a:r>
            <a:r>
              <a:rPr lang="en-US" dirty="0" err="1"/>
              <a:t>ορεί</a:t>
            </a:r>
            <a:r>
              <a:rPr lang="en-US" dirty="0"/>
              <a:t> να επ</a:t>
            </a:r>
            <a:r>
              <a:rPr lang="en-US" dirty="0" err="1"/>
              <a:t>ηρεάσει</a:t>
            </a:r>
            <a:r>
              <a:rPr lang="en-US" dirty="0"/>
              <a:t> και να </a:t>
            </a:r>
            <a:r>
              <a:rPr lang="en-US" dirty="0" err="1"/>
              <a:t>δυσκολέψει</a:t>
            </a:r>
            <a:r>
              <a:rPr lang="en-US" dirty="0"/>
              <a:t> </a:t>
            </a:r>
            <a:r>
              <a:rPr lang="en-US" dirty="0" err="1"/>
              <a:t>την</a:t>
            </a:r>
            <a:r>
              <a:rPr lang="en-US" dirty="0"/>
              <a:t> </a:t>
            </a:r>
            <a:r>
              <a:rPr lang="en-US" dirty="0" err="1"/>
              <a:t>τήρηση</a:t>
            </a:r>
            <a:r>
              <a:rPr lang="en-US" dirty="0"/>
              <a:t> </a:t>
            </a:r>
            <a:r>
              <a:rPr lang="en-US" dirty="0" err="1"/>
              <a:t>της</a:t>
            </a:r>
            <a:r>
              <a:rPr lang="en-US" dirty="0"/>
              <a:t> </a:t>
            </a:r>
            <a:r>
              <a:rPr lang="en-US" dirty="0" err="1"/>
              <a:t>θερ</a:t>
            </a:r>
            <a:r>
              <a:rPr lang="en-US" dirty="0"/>
              <a:t>απευτικής αγωγής. Η </a:t>
            </a:r>
            <a:r>
              <a:rPr lang="en-US" dirty="0" err="1"/>
              <a:t>δι</a:t>
            </a:r>
            <a:r>
              <a:rPr lang="en-US" dirty="0"/>
              <a:t>αχείριση του στρες λοιπόν είναι απαραίτητη </a:t>
            </a:r>
          </a:p>
          <a:p>
            <a:endParaRPr lang="en-US" dirty="0"/>
          </a:p>
        </p:txBody>
      </p:sp>
    </p:spTree>
    <p:extLst>
      <p:ext uri="{BB962C8B-B14F-4D97-AF65-F5344CB8AC3E}">
        <p14:creationId xmlns:p14="http://schemas.microsoft.com/office/powerpoint/2010/main" val="1871771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a:t>Δι</a:t>
            </a:r>
            <a:r>
              <a:rPr lang="en-US" dirty="0"/>
              <a:t>αλείπων </a:t>
            </a:r>
            <a:r>
              <a:rPr lang="en-US" dirty="0" smtClean="0"/>
              <a:t>πόνος</a:t>
            </a:r>
            <a:endParaRPr lang="en-US" dirty="0"/>
          </a:p>
        </p:txBody>
      </p:sp>
      <p:sp>
        <p:nvSpPr>
          <p:cNvPr id="3" name="Content Placeholder 2"/>
          <p:cNvSpPr>
            <a:spLocks noGrp="1"/>
          </p:cNvSpPr>
          <p:nvPr>
            <p:ph idx="1"/>
          </p:nvPr>
        </p:nvSpPr>
        <p:spPr/>
        <p:txBody>
          <a:bodyPr>
            <a:normAutofit/>
          </a:bodyPr>
          <a:lstStyle/>
          <a:p>
            <a:r>
              <a:rPr lang="en-US" dirty="0" smtClean="0"/>
              <a:t>Τα </a:t>
            </a:r>
            <a:r>
              <a:rPr lang="en-US" dirty="0"/>
              <a:t>πα</a:t>
            </a:r>
            <a:r>
              <a:rPr lang="en-US" dirty="0" err="1"/>
              <a:t>ιδιά</a:t>
            </a:r>
            <a:r>
              <a:rPr lang="en-US" dirty="0"/>
              <a:t> α</a:t>
            </a:r>
            <a:r>
              <a:rPr lang="en-US" dirty="0" err="1"/>
              <a:t>ισθάνοντ</a:t>
            </a:r>
            <a:r>
              <a:rPr lang="en-US" dirty="0"/>
              <a:t>αι περιστασιακά πόνο και αναπτύσσουν συμπεριφορές που συνδέονται με αυτόν. </a:t>
            </a:r>
            <a:endParaRPr lang="el-GR" dirty="0" smtClean="0"/>
          </a:p>
          <a:p>
            <a:r>
              <a:rPr lang="en-US" dirty="0" smtClean="0"/>
              <a:t>Μπ</a:t>
            </a:r>
            <a:r>
              <a:rPr lang="en-US" dirty="0" err="1" smtClean="0"/>
              <a:t>ορεί</a:t>
            </a:r>
            <a:r>
              <a:rPr lang="en-US" dirty="0" smtClean="0"/>
              <a:t> </a:t>
            </a:r>
            <a:r>
              <a:rPr lang="en-US" dirty="0"/>
              <a:t>να παρα</a:t>
            </a:r>
            <a:r>
              <a:rPr lang="en-US" dirty="0" err="1"/>
              <a:t>μένουν</a:t>
            </a:r>
            <a:r>
              <a:rPr lang="en-US" dirty="0"/>
              <a:t> </a:t>
            </a:r>
            <a:r>
              <a:rPr lang="en-US" dirty="0" err="1"/>
              <a:t>στο</a:t>
            </a:r>
            <a:r>
              <a:rPr lang="en-US" dirty="0"/>
              <a:t> σπ</a:t>
            </a:r>
            <a:r>
              <a:rPr lang="en-US" dirty="0" err="1"/>
              <a:t>ίτι</a:t>
            </a:r>
            <a:r>
              <a:rPr lang="en-US" dirty="0"/>
              <a:t> α</a:t>
            </a:r>
            <a:r>
              <a:rPr lang="en-US" dirty="0" err="1"/>
              <a:t>ντί</a:t>
            </a:r>
            <a:r>
              <a:rPr lang="en-US" dirty="0"/>
              <a:t> </a:t>
            </a:r>
            <a:r>
              <a:rPr lang="el-GR" dirty="0" smtClean="0"/>
              <a:t>να πάνε </a:t>
            </a:r>
            <a:r>
              <a:rPr lang="en-US" dirty="0" err="1" smtClean="0"/>
              <a:t>σχολείο</a:t>
            </a:r>
            <a:r>
              <a:rPr lang="en-US" dirty="0"/>
              <a:t>, κα</a:t>
            </a:r>
            <a:r>
              <a:rPr lang="en-US" dirty="0" err="1"/>
              <a:t>θηλωμέν</a:t>
            </a:r>
            <a:r>
              <a:rPr lang="en-US" dirty="0"/>
              <a:t>α στο κρεβάτι για μεγάλες χρονικές περιόδους και εμφάνιση ρεαλιστικών συμπτωμάτων αν και πολύ συχνά το μαθαίνουν από κάποιον στο σπίτι και το συνεχίζουν αφού ενισχύεται η συμπεριφορά με αποφυγή αρνητικών καταστάσεων </a:t>
            </a:r>
            <a:endParaRPr lang="el-GR" dirty="0" smtClean="0"/>
          </a:p>
        </p:txBody>
      </p:sp>
    </p:spTree>
    <p:extLst>
      <p:ext uri="{BB962C8B-B14F-4D97-AF65-F5344CB8AC3E}">
        <p14:creationId xmlns:p14="http://schemas.microsoft.com/office/powerpoint/2010/main" val="1924231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err="1"/>
              <a:t>Προ</a:t>
            </a:r>
            <a:r>
              <a:rPr lang="en-US" dirty="0"/>
              <a:t>βλήματα Πρόσληψης </a:t>
            </a:r>
            <a:r>
              <a:rPr lang="en-US" dirty="0" smtClean="0"/>
              <a:t>Τροφής</a:t>
            </a:r>
            <a:endParaRPr lang="en-US" dirty="0"/>
          </a:p>
        </p:txBody>
      </p:sp>
      <p:sp>
        <p:nvSpPr>
          <p:cNvPr id="3" name="Content Placeholder 2"/>
          <p:cNvSpPr>
            <a:spLocks noGrp="1"/>
          </p:cNvSpPr>
          <p:nvPr>
            <p:ph idx="1"/>
          </p:nvPr>
        </p:nvSpPr>
        <p:spPr/>
        <p:txBody>
          <a:bodyPr>
            <a:normAutofit lnSpcReduction="10000"/>
          </a:bodyPr>
          <a:lstStyle/>
          <a:p>
            <a:r>
              <a:rPr lang="en-US" b="1" dirty="0" err="1"/>
              <a:t>Άρνηση</a:t>
            </a:r>
            <a:r>
              <a:rPr lang="en-US" b="1" dirty="0"/>
              <a:t> </a:t>
            </a:r>
            <a:r>
              <a:rPr lang="en-US" b="1" dirty="0" err="1" smtClean="0"/>
              <a:t>Πρόσληψης</a:t>
            </a:r>
            <a:r>
              <a:rPr lang="el-GR" b="1" dirty="0" smtClean="0"/>
              <a:t> τροφής</a:t>
            </a:r>
            <a:endParaRPr lang="en-US" b="1" dirty="0"/>
          </a:p>
          <a:p>
            <a:r>
              <a:rPr lang="en-US" dirty="0"/>
              <a:t>Πα</a:t>
            </a:r>
            <a:r>
              <a:rPr lang="en-US" dirty="0" err="1"/>
              <a:t>ιδιά</a:t>
            </a:r>
            <a:r>
              <a:rPr lang="en-US" dirty="0"/>
              <a:t> α</a:t>
            </a:r>
            <a:r>
              <a:rPr lang="en-US" dirty="0" err="1"/>
              <a:t>ρνούντ</a:t>
            </a:r>
            <a:r>
              <a:rPr lang="en-US" dirty="0"/>
              <a:t>αι να φάνε συγκεκριμένα ή και όλα τα φαγητά, ειδικά αυτά με ενοχλήσεις στο στομάχι ή άλλο είδος πόνου σχετικό με το φαγητό, ακόμα και μυικών προβλημάτων ή σωματικών ατελειών. </a:t>
            </a:r>
            <a:r>
              <a:rPr lang="en-US" dirty="0" err="1"/>
              <a:t>Αγνοούμε</a:t>
            </a:r>
            <a:r>
              <a:rPr lang="en-US" dirty="0"/>
              <a:t> α</a:t>
            </a:r>
            <a:r>
              <a:rPr lang="en-US" dirty="0" err="1"/>
              <a:t>νε</a:t>
            </a:r>
            <a:r>
              <a:rPr lang="en-US" dirty="0"/>
              <a:t>πιθύμητες συμπεριφορές και επαινούμε </a:t>
            </a:r>
            <a:r>
              <a:rPr lang="en-US" dirty="0" smtClean="0"/>
              <a:t>επιθυμητές</a:t>
            </a:r>
            <a:endParaRPr lang="en-US" dirty="0"/>
          </a:p>
          <a:p>
            <a:r>
              <a:rPr lang="en-US" b="1" dirty="0" err="1"/>
              <a:t>Αδυν</a:t>
            </a:r>
            <a:r>
              <a:rPr lang="en-US" b="1" dirty="0"/>
              <a:t>αμία στην ανάπτυξη</a:t>
            </a:r>
          </a:p>
          <a:p>
            <a:r>
              <a:rPr lang="en-US" dirty="0" err="1"/>
              <a:t>Μερικές</a:t>
            </a:r>
            <a:r>
              <a:rPr lang="en-US" dirty="0"/>
              <a:t> </a:t>
            </a:r>
            <a:r>
              <a:rPr lang="en-US" dirty="0" err="1"/>
              <a:t>φορές</a:t>
            </a:r>
            <a:r>
              <a:rPr lang="en-US" dirty="0"/>
              <a:t> α</a:t>
            </a:r>
            <a:r>
              <a:rPr lang="en-US" dirty="0" err="1"/>
              <a:t>δυν</a:t>
            </a:r>
            <a:r>
              <a:rPr lang="en-US" dirty="0"/>
              <a:t>αμία στην ανάπτυξη στο σπίτι κυρίως λόγο αμέλειας, κακοποίησης, ακατάλληλη ή μετά βίας χορήγηση τροφής, ενδοοικογενειακές συγκρούσεις, κλπ. </a:t>
            </a:r>
          </a:p>
          <a:p>
            <a:endParaRPr lang="en-US" dirty="0"/>
          </a:p>
        </p:txBody>
      </p:sp>
    </p:spTree>
    <p:extLst>
      <p:ext uri="{BB962C8B-B14F-4D97-AF65-F5344CB8AC3E}">
        <p14:creationId xmlns:p14="http://schemas.microsoft.com/office/powerpoint/2010/main" val="3558131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smtClean="0"/>
              <a:t>Πρόληψη</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a:t>Μετά</a:t>
            </a:r>
            <a:r>
              <a:rPr lang="en-US" dirty="0"/>
              <a:t> </a:t>
            </a:r>
            <a:r>
              <a:rPr lang="en-US" dirty="0" err="1"/>
              <a:t>την</a:t>
            </a:r>
            <a:r>
              <a:rPr lang="en-US" dirty="0"/>
              <a:t> </a:t>
            </a:r>
            <a:r>
              <a:rPr lang="en-US" dirty="0" err="1"/>
              <a:t>έρευν</a:t>
            </a:r>
            <a:r>
              <a:rPr lang="en-US" dirty="0"/>
              <a:t>α για χρόνιες ασθένειες, δεύτερη πιο σημαντική κατεύθυνση είναι η πρόληψη  </a:t>
            </a:r>
          </a:p>
          <a:p>
            <a:r>
              <a:rPr lang="en-US" b="1" dirty="0" err="1"/>
              <a:t>Ακούσιοι</a:t>
            </a:r>
            <a:r>
              <a:rPr lang="en-US" b="1" dirty="0"/>
              <a:t> </a:t>
            </a:r>
            <a:r>
              <a:rPr lang="en-US" b="1" dirty="0" err="1"/>
              <a:t>τρ</a:t>
            </a:r>
            <a:r>
              <a:rPr lang="en-US" b="1" dirty="0"/>
              <a:t>αυματισμοί</a:t>
            </a:r>
            <a:r>
              <a:rPr lang="en-US" dirty="0"/>
              <a:t> </a:t>
            </a:r>
            <a:r>
              <a:rPr lang="en-US" dirty="0" smtClean="0"/>
              <a:t>– κύρια </a:t>
            </a:r>
            <a:r>
              <a:rPr lang="en-US" dirty="0"/>
              <a:t>αιτία θανάτου παιδιών σε ανεπτυγμένες χώρες </a:t>
            </a:r>
            <a:endParaRPr lang="el-GR" dirty="0" smtClean="0"/>
          </a:p>
          <a:p>
            <a:r>
              <a:rPr lang="en-US" dirty="0" err="1" smtClean="0"/>
              <a:t>Περισσότεροι</a:t>
            </a:r>
            <a:r>
              <a:rPr lang="en-US" dirty="0" smtClean="0"/>
              <a:t> </a:t>
            </a:r>
            <a:r>
              <a:rPr lang="en-US" dirty="0"/>
              <a:t>στο σπίτι λόγω πτώσης, εγκαύματος, τραυματισμού με μαχαίρι, κατάποσης δηλητηριωδών ουσιών ή ακούσιων πυροβολισμών από όπλο γονέα. </a:t>
            </a:r>
            <a:endParaRPr lang="el-GR" dirty="0" smtClean="0"/>
          </a:p>
          <a:p>
            <a:r>
              <a:rPr lang="en-US" dirty="0" smtClean="0"/>
              <a:t>Κα</a:t>
            </a:r>
            <a:r>
              <a:rPr lang="en-US" dirty="0" err="1" smtClean="0"/>
              <a:t>λύτερη</a:t>
            </a:r>
            <a:r>
              <a:rPr lang="en-US" dirty="0" smtClean="0"/>
              <a:t> </a:t>
            </a:r>
            <a:r>
              <a:rPr lang="en-US" dirty="0"/>
              <a:t>επίβ</a:t>
            </a:r>
            <a:r>
              <a:rPr lang="en-US" dirty="0" err="1"/>
              <a:t>λεψη</a:t>
            </a:r>
            <a:r>
              <a:rPr lang="en-US" dirty="0"/>
              <a:t> = απ</a:t>
            </a:r>
            <a:r>
              <a:rPr lang="en-US" dirty="0" err="1"/>
              <a:t>οφυγή</a:t>
            </a:r>
            <a:r>
              <a:rPr lang="en-US" dirty="0"/>
              <a:t> α</a:t>
            </a:r>
            <a:r>
              <a:rPr lang="en-US" dirty="0" err="1"/>
              <a:t>υτών</a:t>
            </a:r>
            <a:r>
              <a:rPr lang="en-US" dirty="0"/>
              <a:t> </a:t>
            </a:r>
            <a:endParaRPr lang="el-GR" dirty="0" smtClean="0"/>
          </a:p>
          <a:p>
            <a:r>
              <a:rPr lang="en-US" dirty="0" err="1" smtClean="0"/>
              <a:t>Εκ</a:t>
            </a:r>
            <a:r>
              <a:rPr lang="en-US" dirty="0" smtClean="0"/>
              <a:t>παίδευση </a:t>
            </a:r>
            <a:r>
              <a:rPr lang="en-US" dirty="0"/>
              <a:t>γονιών σε </a:t>
            </a:r>
            <a:r>
              <a:rPr lang="en-US" dirty="0" smtClean="0"/>
              <a:t>διάφορα</a:t>
            </a:r>
            <a:endParaRPr lang="en-US" dirty="0" smtClean="0"/>
          </a:p>
          <a:p>
            <a:r>
              <a:rPr lang="en-US" dirty="0" err="1" smtClean="0"/>
              <a:t>Εκ</a:t>
            </a:r>
            <a:r>
              <a:rPr lang="en-US" dirty="0" smtClean="0"/>
              <a:t>παίδευση </a:t>
            </a:r>
            <a:r>
              <a:rPr lang="en-US" dirty="0"/>
              <a:t>στην ασφάλεια και από πλευράς των παιδιών των ίδιων </a:t>
            </a:r>
          </a:p>
          <a:p>
            <a:endParaRPr lang="en-US" dirty="0"/>
          </a:p>
        </p:txBody>
      </p:sp>
    </p:spTree>
    <p:extLst>
      <p:ext uri="{BB962C8B-B14F-4D97-AF65-F5344CB8AC3E}">
        <p14:creationId xmlns:p14="http://schemas.microsoft.com/office/powerpoint/2010/main" val="2219272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a:t>Προ</a:t>
            </a:r>
            <a:r>
              <a:rPr lang="en-US" dirty="0"/>
              <a:t>αγωγή </a:t>
            </a:r>
            <a:r>
              <a:rPr lang="en-US" dirty="0" smtClean="0"/>
              <a:t>υγείας</a:t>
            </a:r>
            <a:endParaRPr lang="en-US" dirty="0"/>
          </a:p>
        </p:txBody>
      </p:sp>
      <p:sp>
        <p:nvSpPr>
          <p:cNvPr id="3" name="Content Placeholder 2"/>
          <p:cNvSpPr>
            <a:spLocks noGrp="1"/>
          </p:cNvSpPr>
          <p:nvPr>
            <p:ph idx="1"/>
          </p:nvPr>
        </p:nvSpPr>
        <p:spPr/>
        <p:txBody>
          <a:bodyPr/>
          <a:lstStyle/>
          <a:p>
            <a:r>
              <a:rPr lang="en-US" dirty="0" err="1" smtClean="0"/>
              <a:t>Κά</a:t>
            </a:r>
            <a:r>
              <a:rPr lang="en-US" dirty="0" smtClean="0"/>
              <a:t>πνισμα </a:t>
            </a:r>
            <a:r>
              <a:rPr lang="en-US" dirty="0"/>
              <a:t>στους εφήβους</a:t>
            </a:r>
          </a:p>
          <a:p>
            <a:r>
              <a:rPr lang="en-US" dirty="0" err="1" smtClean="0"/>
              <a:t>Υγι</a:t>
            </a:r>
            <a:r>
              <a:rPr lang="el-GR" dirty="0" err="1" smtClean="0"/>
              <a:t>εί</a:t>
            </a:r>
            <a:r>
              <a:rPr lang="en-US" dirty="0" smtClean="0"/>
              <a:t>ς </a:t>
            </a:r>
            <a:r>
              <a:rPr lang="en-US" dirty="0" err="1"/>
              <a:t>δι</a:t>
            </a:r>
            <a:r>
              <a:rPr lang="en-US" dirty="0"/>
              <a:t>ατροφικές συνήθειες</a:t>
            </a:r>
          </a:p>
          <a:p>
            <a:r>
              <a:rPr lang="en-US" dirty="0"/>
              <a:t>Επα</a:t>
            </a:r>
            <a:r>
              <a:rPr lang="en-US" dirty="0" err="1"/>
              <a:t>ρκής</a:t>
            </a:r>
            <a:r>
              <a:rPr lang="en-US" dirty="0"/>
              <a:t> </a:t>
            </a:r>
            <a:r>
              <a:rPr lang="en-US" dirty="0" err="1"/>
              <a:t>άσκηση</a:t>
            </a:r>
            <a:r>
              <a:rPr lang="en-US" dirty="0"/>
              <a:t> </a:t>
            </a:r>
          </a:p>
        </p:txBody>
      </p:sp>
    </p:spTree>
    <p:extLst>
      <p:ext uri="{BB962C8B-B14F-4D97-AF65-F5344CB8AC3E}">
        <p14:creationId xmlns:p14="http://schemas.microsoft.com/office/powerpoint/2010/main" val="1582877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l-GR" dirty="0" smtClean="0"/>
              <a:t>Συνεργασία ψυχολόγων και άλλων επαγγελματιών υγείας</a:t>
            </a:r>
            <a:endParaRPr lang="en-US" dirty="0"/>
          </a:p>
        </p:txBody>
      </p:sp>
      <p:sp>
        <p:nvSpPr>
          <p:cNvPr id="3" name="Content Placeholder 2"/>
          <p:cNvSpPr>
            <a:spLocks noGrp="1"/>
          </p:cNvSpPr>
          <p:nvPr>
            <p:ph idx="1"/>
          </p:nvPr>
        </p:nvSpPr>
        <p:spPr/>
        <p:txBody>
          <a:bodyPr>
            <a:normAutofit lnSpcReduction="10000"/>
          </a:bodyPr>
          <a:lstStyle/>
          <a:p>
            <a:r>
              <a:rPr lang="el-GR" dirty="0" smtClean="0"/>
              <a:t>Στενή επαφή μεταξύ των δύο διασφαλίζει ότι τα παιδιά θα λάβουν βοήθεια προτού τα συναισθηματικά προβλήματα ή τα προβλήματα στη συμπεριφορά τους γίνουν σοβαρά</a:t>
            </a:r>
          </a:p>
          <a:p>
            <a:r>
              <a:rPr lang="el-GR" dirty="0" smtClean="0"/>
              <a:t>Οι επισκέψεις των παιδιών σε χώρους υποδοχής υπηρεσιών υγείας προσφέρουν μια μοναδική ευκαιρία για προαγωγή υγιών και ασφαλών μορφών συμπεριφοράς από τα παιδιά και τις οικογένειές τους και για διδασκαλία δεξιοτήτων </a:t>
            </a:r>
            <a:r>
              <a:rPr lang="el-GR" dirty="0" err="1" smtClean="0"/>
              <a:t>γονεϊκής</a:t>
            </a:r>
            <a:r>
              <a:rPr lang="el-GR" dirty="0" smtClean="0"/>
              <a:t> φροντίδας (αποφυγή τραυματισμών, διατροφικές συνήθειες και σωματική άσκηση)</a:t>
            </a:r>
            <a:endParaRPr lang="en-US" dirty="0"/>
          </a:p>
        </p:txBody>
      </p:sp>
    </p:spTree>
    <p:extLst>
      <p:ext uri="{BB962C8B-B14F-4D97-AF65-F5344CB8AC3E}">
        <p14:creationId xmlns:p14="http://schemas.microsoft.com/office/powerpoint/2010/main" val="1393954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Μέθοδοι Αξιολόγησης Παιδιών</a:t>
            </a:r>
            <a:endParaRPr lang="en-US" dirty="0"/>
          </a:p>
        </p:txBody>
      </p:sp>
      <p:sp>
        <p:nvSpPr>
          <p:cNvPr id="3" name="Content Placeholder 2"/>
          <p:cNvSpPr>
            <a:spLocks noGrp="1"/>
          </p:cNvSpPr>
          <p:nvPr>
            <p:ph idx="1"/>
          </p:nvPr>
        </p:nvSpPr>
        <p:spPr>
          <a:xfrm>
            <a:off x="457200" y="1935480"/>
            <a:ext cx="8229600" cy="4661872"/>
          </a:xfrm>
        </p:spPr>
        <p:txBody>
          <a:bodyPr>
            <a:normAutofit/>
          </a:bodyPr>
          <a:lstStyle/>
          <a:p>
            <a:r>
              <a:rPr lang="el-GR" dirty="0" smtClean="0"/>
              <a:t>Ανάλογα με τα προβλήματα και τις ανάγκες, αξιολόγηση περιλαμβάνει τεστ νοημοσύνης, τεστ ικανοτήτων και συμπεριφοράς για νοητικές λειτουργίες (δυνατά και αδύνατα σημεία), μαθησιακές δυσκολίες ή </a:t>
            </a:r>
            <a:r>
              <a:rPr lang="el-GR" dirty="0" err="1" smtClean="0"/>
              <a:t>συμπεριφορικές</a:t>
            </a:r>
            <a:r>
              <a:rPr lang="el-GR" dirty="0" smtClean="0"/>
              <a:t> διαταραχές. </a:t>
            </a:r>
          </a:p>
          <a:p>
            <a:r>
              <a:rPr lang="el-GR" dirty="0" smtClean="0"/>
              <a:t>Κάποιες φορές, αξιολόγηση αναπτυξιακού επιπέδου (αν μπορεί να κάνει πράγματα βάσει ηλικίας)</a:t>
            </a:r>
          </a:p>
          <a:p>
            <a:r>
              <a:rPr lang="el-GR" dirty="0" smtClean="0"/>
              <a:t>Χρειάζεται εις βάθος διερεύνηση για να επιλέξει κάποιος ένα εργαλείο αξιολόγησης. </a:t>
            </a:r>
          </a:p>
        </p:txBody>
      </p:sp>
    </p:spTree>
    <p:extLst>
      <p:ext uri="{BB962C8B-B14F-4D97-AF65-F5344CB8AC3E}">
        <p14:creationId xmlns:p14="http://schemas.microsoft.com/office/powerpoint/2010/main" val="722241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Επανέλεγχος</a:t>
            </a:r>
            <a:endParaRPr lang="en-US" dirty="0"/>
          </a:p>
        </p:txBody>
      </p:sp>
      <p:sp>
        <p:nvSpPr>
          <p:cNvPr id="3" name="Content Placeholder 2"/>
          <p:cNvSpPr>
            <a:spLocks noGrp="1"/>
          </p:cNvSpPr>
          <p:nvPr>
            <p:ph idx="1"/>
          </p:nvPr>
        </p:nvSpPr>
        <p:spPr/>
        <p:txBody>
          <a:bodyPr>
            <a:normAutofit fontScale="92500" lnSpcReduction="10000"/>
          </a:bodyPr>
          <a:lstStyle/>
          <a:p>
            <a:r>
              <a:rPr lang="el-GR" dirty="0" smtClean="0"/>
              <a:t>Όταν η παρακολούθηση είναι σε ιατρείο (εσωτερικά ή εξωτερικά), δεν υπάρχει ανάλυση του φυσικού περιβάλλοντος του παιδιού άρα επιβάλλεται και αυτή στην αξιολόγηση. Γι’ αυτό βασίζεται κάποιος στη συνέντευξη με το γονιό και το δάσκαλο, σε κλίμακες αξιολόγησης και ερωτηματολόγια που συμπληρώνουν οι γονείς και οι δάσκαλοι και σε ημερολόγια καταγραφής</a:t>
            </a:r>
          </a:p>
          <a:p>
            <a:r>
              <a:rPr lang="el-GR" dirty="0" smtClean="0"/>
              <a:t>Άρα οι συναντήσεις επανελέγχου και τα τηλεφωνήματα στο σπίτι βοηθούν στη επίτευξη του στόχου της διατήρησης της βελτίωσης. </a:t>
            </a:r>
          </a:p>
          <a:p>
            <a:r>
              <a:rPr lang="el-GR" dirty="0" smtClean="0"/>
              <a:t>Σημασία να βοηθήσει ο ειδικός να βοηθήσουν οι άλλοι τον εαυτό τους</a:t>
            </a:r>
            <a:endParaRPr lang="en-US" dirty="0"/>
          </a:p>
        </p:txBody>
      </p:sp>
    </p:spTree>
    <p:extLst>
      <p:ext uri="{BB962C8B-B14F-4D97-AF65-F5344CB8AC3E}">
        <p14:creationId xmlns:p14="http://schemas.microsoft.com/office/powerpoint/2010/main" val="377736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Επικοινωνία</a:t>
            </a:r>
            <a:endParaRPr lang="en-US" dirty="0"/>
          </a:p>
        </p:txBody>
      </p:sp>
      <p:sp>
        <p:nvSpPr>
          <p:cNvPr id="3" name="Content Placeholder 2"/>
          <p:cNvSpPr>
            <a:spLocks noGrp="1"/>
          </p:cNvSpPr>
          <p:nvPr>
            <p:ph idx="1"/>
          </p:nvPr>
        </p:nvSpPr>
        <p:spPr/>
        <p:txBody>
          <a:bodyPr/>
          <a:lstStyle/>
          <a:p>
            <a:r>
              <a:rPr lang="el-GR" dirty="0" smtClean="0"/>
              <a:t>Η πιστή τήρηση από τους γονείς των ιατρικών συστάσεων επηρεάζεται από</a:t>
            </a:r>
            <a:r>
              <a:rPr lang="en-US" dirty="0" smtClean="0"/>
              <a:t>:</a:t>
            </a:r>
          </a:p>
          <a:p>
            <a:pPr lvl="1"/>
            <a:r>
              <a:rPr lang="el-GR" dirty="0" smtClean="0"/>
              <a:t>Αντίληψη για τη σοβαρότητα των συμπτωμάτων </a:t>
            </a:r>
          </a:p>
          <a:p>
            <a:pPr lvl="1"/>
            <a:r>
              <a:rPr lang="el-GR" dirty="0" smtClean="0"/>
              <a:t>Αντίληψη για τα οφέλη από τη θεραπευτική αντιμετώπιση</a:t>
            </a:r>
          </a:p>
          <a:p>
            <a:pPr lvl="1"/>
            <a:r>
              <a:rPr lang="el-GR" dirty="0" smtClean="0"/>
              <a:t>Προσπάθειες να χειριστούν οι γονείς το παιδί με το δικό τους τρόπο</a:t>
            </a:r>
          </a:p>
          <a:p>
            <a:r>
              <a:rPr lang="el-GR" dirty="0" smtClean="0"/>
              <a:t>Η επικοινωνία μεταξύ επαγγελματία υγείας και γονιών βοηθάει αφάνταστα αυτή τη διαδικασία λόγω διευκρίνησης των ανησυχιών</a:t>
            </a:r>
          </a:p>
          <a:p>
            <a:pPr lvl="1"/>
            <a:endParaRPr lang="en-US" dirty="0"/>
          </a:p>
        </p:txBody>
      </p:sp>
    </p:spTree>
    <p:extLst>
      <p:ext uri="{BB962C8B-B14F-4D97-AF65-F5344CB8AC3E}">
        <p14:creationId xmlns:p14="http://schemas.microsoft.com/office/powerpoint/2010/main" val="2088677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Οικογενειακοί Παράγοντες</a:t>
            </a:r>
            <a:endParaRPr lang="en-US" dirty="0"/>
          </a:p>
        </p:txBody>
      </p:sp>
      <p:sp>
        <p:nvSpPr>
          <p:cNvPr id="3" name="Content Placeholder 2"/>
          <p:cNvSpPr>
            <a:spLocks noGrp="1"/>
          </p:cNvSpPr>
          <p:nvPr>
            <p:ph idx="1"/>
          </p:nvPr>
        </p:nvSpPr>
        <p:spPr/>
        <p:txBody>
          <a:bodyPr/>
          <a:lstStyle/>
          <a:p>
            <a:r>
              <a:rPr lang="el-GR" dirty="0" smtClean="0"/>
              <a:t>Σημαντική και η επικοινωνία μεταξύ των μελών της οικογένειας όπως για παράδειγμα ποιος θα αναλάβει ποια καθήκοντα για την αντιμετώπιση της διαταραχής του παιδιού. </a:t>
            </a:r>
          </a:p>
          <a:p>
            <a:r>
              <a:rPr lang="el-GR" dirty="0" smtClean="0"/>
              <a:t>Σημαντική και η φύση και ποιότητα της αλληλεπίδρασης (υπακοή όταν υπάρξει αίτημα από συγκεκριμένα άτομα και ανυπακοή με άλλα). Άρα μπορεί να χρειαστεί βελτίωση της σχέσης με άτομα που το φροντίζουν ή εμπλοκή πιο αποτελεσματικού ατόμου</a:t>
            </a:r>
            <a:endParaRPr lang="en-US" dirty="0"/>
          </a:p>
        </p:txBody>
      </p:sp>
    </p:spTree>
    <p:extLst>
      <p:ext uri="{BB962C8B-B14F-4D97-AF65-F5344CB8AC3E}">
        <p14:creationId xmlns:p14="http://schemas.microsoft.com/office/powerpoint/2010/main" val="1449289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l-GR" dirty="0" smtClean="0"/>
              <a:t>Επίπεδο Ανάπτυξης του Παιδιού</a:t>
            </a:r>
            <a:endParaRPr lang="en-US" dirty="0"/>
          </a:p>
        </p:txBody>
      </p:sp>
      <p:sp>
        <p:nvSpPr>
          <p:cNvPr id="3" name="Content Placeholder 2"/>
          <p:cNvSpPr>
            <a:spLocks noGrp="1"/>
          </p:cNvSpPr>
          <p:nvPr>
            <p:ph idx="1"/>
          </p:nvPr>
        </p:nvSpPr>
        <p:spPr/>
        <p:txBody>
          <a:bodyPr>
            <a:normAutofit fontScale="92500" lnSpcReduction="20000"/>
          </a:bodyPr>
          <a:lstStyle/>
          <a:p>
            <a:r>
              <a:rPr lang="el-GR" dirty="0" smtClean="0"/>
              <a:t>Σημασία γνώσης της γνωστικής ανάπτυξης του παιδιού και ρεαλιστικές προσδοκίες </a:t>
            </a:r>
            <a:r>
              <a:rPr lang="el-GR" dirty="0" smtClean="0"/>
              <a:t>(πχ παιδί  με λίγες </a:t>
            </a:r>
            <a:r>
              <a:rPr lang="el-GR" dirty="0" smtClean="0"/>
              <a:t>ευθύνες </a:t>
            </a:r>
            <a:r>
              <a:rPr lang="el-GR" dirty="0" smtClean="0"/>
              <a:t>βάσει </a:t>
            </a:r>
            <a:r>
              <a:rPr lang="el-GR" dirty="0" smtClean="0"/>
              <a:t>της ηλικίας και γνωστικής ανάπτυξης και προσοχή στην καθυστέρηση των καθηκόντων)</a:t>
            </a:r>
          </a:p>
          <a:p>
            <a:r>
              <a:rPr lang="el-GR" dirty="0" smtClean="0"/>
              <a:t>Διδασκαλία παιδιών στις Στρατηγικές Αντιμετώπισης Προβλημάτων</a:t>
            </a:r>
          </a:p>
          <a:p>
            <a:pPr lvl="1"/>
            <a:r>
              <a:rPr lang="el-GR" dirty="0" smtClean="0"/>
              <a:t>Χαλάρωση – βαθιές αναπνοές, προοδευτική μυϊκή χαλάρωση</a:t>
            </a:r>
          </a:p>
          <a:p>
            <a:pPr lvl="1"/>
            <a:r>
              <a:rPr lang="el-GR" dirty="0" smtClean="0"/>
              <a:t>Απόσπαση προσοχής – η προσοχή του παιδιού στρέφεται σε κάτι άλλο ουδέτερο (φουσκώνουν μπαλόνια για πάρτι, μετρούν, κοιτάζουν ένα αντικείμενο μέσα στο δωμάτιο, συζήτηση με </a:t>
            </a:r>
            <a:r>
              <a:rPr lang="el-GR" dirty="0" smtClean="0"/>
              <a:t>ενήλικα</a:t>
            </a:r>
            <a:r>
              <a:rPr lang="el-GR" dirty="0" smtClean="0"/>
              <a:t>, </a:t>
            </a:r>
            <a:r>
              <a:rPr lang="el-GR" dirty="0" err="1" smtClean="0"/>
              <a:t>κατευθυντική</a:t>
            </a:r>
            <a:r>
              <a:rPr lang="el-GR" dirty="0" smtClean="0"/>
              <a:t> ονειροπόληση, βιντεοταινία κατά τη διάρκεια της θεραπείας, κλπ</a:t>
            </a:r>
          </a:p>
          <a:p>
            <a:r>
              <a:rPr lang="el-GR" dirty="0" smtClean="0"/>
              <a:t>Ενθάρρυνση, στρατηγικές αντιμετώπισης και προσοχή με επίπονες </a:t>
            </a:r>
            <a:r>
              <a:rPr lang="el-GR" dirty="0" smtClean="0"/>
              <a:t>διαδικασίες</a:t>
            </a:r>
            <a:endParaRPr lang="en-US" dirty="0"/>
          </a:p>
        </p:txBody>
      </p:sp>
    </p:spTree>
    <p:extLst>
      <p:ext uri="{BB962C8B-B14F-4D97-AF65-F5344CB8AC3E}">
        <p14:creationId xmlns:p14="http://schemas.microsoft.com/office/powerpoint/2010/main" val="2124074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Γονείς και Παιδιά</a:t>
            </a:r>
            <a:endParaRPr lang="en-US" dirty="0"/>
          </a:p>
        </p:txBody>
      </p:sp>
      <p:sp>
        <p:nvSpPr>
          <p:cNvPr id="3" name="Content Placeholder 2"/>
          <p:cNvSpPr>
            <a:spLocks noGrp="1"/>
          </p:cNvSpPr>
          <p:nvPr>
            <p:ph idx="1"/>
          </p:nvPr>
        </p:nvSpPr>
        <p:spPr/>
        <p:txBody>
          <a:bodyPr>
            <a:normAutofit lnSpcReduction="10000"/>
          </a:bodyPr>
          <a:lstStyle/>
          <a:p>
            <a:r>
              <a:rPr lang="el-GR" dirty="0" smtClean="0"/>
              <a:t>Οι ενήλικοι πρέπει να αποφεύγουν να</a:t>
            </a:r>
            <a:r>
              <a:rPr lang="en-US" dirty="0" smtClean="0"/>
              <a:t>:</a:t>
            </a:r>
          </a:p>
          <a:p>
            <a:pPr lvl="1"/>
            <a:r>
              <a:rPr lang="el-GR" dirty="0" smtClean="0"/>
              <a:t>Αγνοούν το παιδί</a:t>
            </a:r>
            <a:endParaRPr lang="en-US" dirty="0" smtClean="0"/>
          </a:p>
          <a:p>
            <a:pPr lvl="1"/>
            <a:r>
              <a:rPr lang="el-GR" dirty="0" smtClean="0"/>
              <a:t>Επικριτικοί μαζί του</a:t>
            </a:r>
          </a:p>
          <a:p>
            <a:pPr lvl="1"/>
            <a:r>
              <a:rPr lang="el-GR" dirty="0" smtClean="0"/>
              <a:t>Υπερβολικά συμπονετικοί</a:t>
            </a:r>
          </a:p>
          <a:p>
            <a:r>
              <a:rPr lang="el-GR" dirty="0" smtClean="0"/>
              <a:t>Οι ενήλικοι πρέπει να</a:t>
            </a:r>
            <a:r>
              <a:rPr lang="en-US" dirty="0" smtClean="0"/>
              <a:t>:</a:t>
            </a:r>
            <a:endParaRPr lang="el-GR" dirty="0" smtClean="0"/>
          </a:p>
          <a:p>
            <a:pPr lvl="1"/>
            <a:r>
              <a:rPr lang="el-GR" dirty="0" smtClean="0"/>
              <a:t>Είναι ειλικρινείς</a:t>
            </a:r>
          </a:p>
          <a:p>
            <a:pPr lvl="1"/>
            <a:r>
              <a:rPr lang="el-GR" dirty="0" smtClean="0"/>
              <a:t>Αποσπούν την προσοχή του παιδιού</a:t>
            </a:r>
          </a:p>
          <a:p>
            <a:pPr lvl="1"/>
            <a:r>
              <a:rPr lang="el-GR" dirty="0" smtClean="0"/>
              <a:t>Καθοδηγούν το παιδί</a:t>
            </a:r>
          </a:p>
          <a:p>
            <a:r>
              <a:rPr lang="el-GR" dirty="0" smtClean="0"/>
              <a:t>Αναζήτηση και απόκτηση πληροφοριών από πλευράς του παιδιού συνδυάζεται με καλύτερη αντιμετώπιση </a:t>
            </a:r>
            <a:endParaRPr lang="en-US" dirty="0"/>
          </a:p>
        </p:txBody>
      </p:sp>
    </p:spTree>
    <p:extLst>
      <p:ext uri="{BB962C8B-B14F-4D97-AF65-F5344CB8AC3E}">
        <p14:creationId xmlns:p14="http://schemas.microsoft.com/office/powerpoint/2010/main" val="1516812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Υπ</a:t>
            </a:r>
            <a:r>
              <a:rPr lang="en-US" dirty="0" err="1"/>
              <a:t>οστηρικτική</a:t>
            </a:r>
            <a:r>
              <a:rPr lang="en-US" dirty="0"/>
              <a:t> </a:t>
            </a:r>
            <a:r>
              <a:rPr lang="en-US" dirty="0" err="1" smtClean="0"/>
              <a:t>Θερ</a:t>
            </a:r>
            <a:r>
              <a:rPr lang="en-US" dirty="0" smtClean="0"/>
              <a:t>απεία</a:t>
            </a:r>
            <a:endParaRPr lang="en-US" dirty="0"/>
          </a:p>
        </p:txBody>
      </p:sp>
      <p:sp>
        <p:nvSpPr>
          <p:cNvPr id="3" name="Content Placeholder 2"/>
          <p:cNvSpPr>
            <a:spLocks noGrp="1"/>
          </p:cNvSpPr>
          <p:nvPr>
            <p:ph idx="1"/>
          </p:nvPr>
        </p:nvSpPr>
        <p:spPr/>
        <p:txBody>
          <a:bodyPr/>
          <a:lstStyle/>
          <a:p>
            <a:r>
              <a:rPr lang="en-US" dirty="0" err="1" smtClean="0"/>
              <a:t>Σημ</a:t>
            </a:r>
            <a:r>
              <a:rPr lang="en-US" dirty="0" smtClean="0"/>
              <a:t>αντική </a:t>
            </a:r>
            <a:r>
              <a:rPr lang="en-US" dirty="0"/>
              <a:t>η παροχή βοήθειας σε παιδιά και οικογένειες ώστε να προσαρμοστούν στις χρόνιες ασθένειες και στις ειδικές ανάγκες τους </a:t>
            </a:r>
            <a:endParaRPr lang="en-US" dirty="0" smtClean="0"/>
          </a:p>
          <a:p>
            <a:pPr lvl="1"/>
            <a:r>
              <a:rPr lang="en-US" dirty="0" err="1" smtClean="0"/>
              <a:t>εντο</a:t>
            </a:r>
            <a:r>
              <a:rPr lang="en-US" dirty="0" smtClean="0"/>
              <a:t>πισμός </a:t>
            </a:r>
            <a:r>
              <a:rPr lang="en-US" dirty="0"/>
              <a:t>απαραίτητων πηγών </a:t>
            </a:r>
            <a:r>
              <a:rPr lang="en-US" dirty="0" smtClean="0"/>
              <a:t>στήριξης</a:t>
            </a:r>
          </a:p>
          <a:p>
            <a:pPr lvl="1"/>
            <a:r>
              <a:rPr lang="en-US" dirty="0" err="1" smtClean="0"/>
              <a:t>εκ</a:t>
            </a:r>
            <a:r>
              <a:rPr lang="en-US" dirty="0" smtClean="0"/>
              <a:t>παίδευση </a:t>
            </a:r>
            <a:r>
              <a:rPr lang="en-US" dirty="0"/>
              <a:t>δεξιοτήτων που αφορούν το χειρισμό των σχέσεων με τους </a:t>
            </a:r>
            <a:r>
              <a:rPr lang="en-US" dirty="0" smtClean="0"/>
              <a:t>συνομήλικους</a:t>
            </a:r>
          </a:p>
          <a:p>
            <a:pPr lvl="1"/>
            <a:r>
              <a:rPr lang="en-US" dirty="0" smtClean="0"/>
              <a:t>π</a:t>
            </a:r>
            <a:r>
              <a:rPr lang="en-US" dirty="0" err="1" smtClean="0"/>
              <a:t>εριορισμούς</a:t>
            </a:r>
            <a:r>
              <a:rPr lang="en-US" dirty="0" smtClean="0"/>
              <a:t> </a:t>
            </a:r>
            <a:r>
              <a:rPr lang="en-US" dirty="0"/>
              <a:t>στον τρόπο ζωής και </a:t>
            </a:r>
            <a:endParaRPr lang="en-US" dirty="0" smtClean="0"/>
          </a:p>
          <a:p>
            <a:pPr lvl="1"/>
            <a:r>
              <a:rPr lang="en-US" dirty="0" smtClean="0"/>
              <a:t>α</a:t>
            </a:r>
            <a:r>
              <a:rPr lang="en-US" dirty="0" err="1" smtClean="0"/>
              <a:t>ρνητικά</a:t>
            </a:r>
            <a:r>
              <a:rPr lang="en-US" dirty="0" smtClean="0"/>
              <a:t> </a:t>
            </a:r>
            <a:r>
              <a:rPr lang="en-US" dirty="0"/>
              <a:t>συναισθήματα </a:t>
            </a:r>
          </a:p>
          <a:p>
            <a:endParaRPr lang="en-US" dirty="0"/>
          </a:p>
        </p:txBody>
      </p:sp>
    </p:spTree>
    <p:extLst>
      <p:ext uri="{BB962C8B-B14F-4D97-AF65-F5344CB8AC3E}">
        <p14:creationId xmlns:p14="http://schemas.microsoft.com/office/powerpoint/2010/main" val="24059625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2184</TotalTime>
  <Words>794</Words>
  <Application>Microsoft Office PowerPoint</Application>
  <PresentationFormat>On-screen Show (4:3)</PresentationFormat>
  <Paragraphs>65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Calibri</vt:lpstr>
      <vt:lpstr>Constantia</vt:lpstr>
      <vt:lpstr>Wingdings 2</vt:lpstr>
      <vt:lpstr>Flow</vt:lpstr>
      <vt:lpstr>Παιδιατρική Ψυχολογία</vt:lpstr>
      <vt:lpstr>Συνεργασία ψυχολόγων και άλλων επαγγελματιών υγείας</vt:lpstr>
      <vt:lpstr>Μέθοδοι Αξιολόγησης Παιδιών</vt:lpstr>
      <vt:lpstr>Επανέλεγχος</vt:lpstr>
      <vt:lpstr>Επικοινωνία</vt:lpstr>
      <vt:lpstr>Οικογενειακοί Παράγοντες</vt:lpstr>
      <vt:lpstr>Επίπεδο Ανάπτυξης του Παιδιού</vt:lpstr>
      <vt:lpstr>Γονείς και Παιδιά</vt:lpstr>
      <vt:lpstr>Υποστηρικτική Θεραπεία</vt:lpstr>
      <vt:lpstr>Κοινωνική Στήριξη/Στρες</vt:lpstr>
      <vt:lpstr>Διαλείπων πόνος</vt:lpstr>
      <vt:lpstr>Προβλήματα Πρόσληψης Τροφής</vt:lpstr>
      <vt:lpstr>Πρόληψη</vt:lpstr>
      <vt:lpstr>Προαγωγή υγείας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 13 Ψυχιατρικά Νοσοκομεία</dc:title>
  <dc:creator>Marios Argyrides</dc:creator>
  <cp:lastModifiedBy>FLORA AIKATERINI</cp:lastModifiedBy>
  <cp:revision>32</cp:revision>
  <dcterms:created xsi:type="dcterms:W3CDTF">2013-11-21T07:50:35Z</dcterms:created>
  <dcterms:modified xsi:type="dcterms:W3CDTF">2021-12-15T09:42:08Z</dcterms:modified>
</cp:coreProperties>
</file>