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6" r:id="rId1"/>
  </p:sldMasterIdLst>
  <p:notesMasterIdLst>
    <p:notesMasterId r:id="rId67"/>
  </p:notesMasterIdLst>
  <p:handoutMasterIdLst>
    <p:handoutMasterId r:id="rId68"/>
  </p:handoutMasterIdLst>
  <p:sldIdLst>
    <p:sldId id="256" r:id="rId2"/>
    <p:sldId id="626" r:id="rId3"/>
    <p:sldId id="453" r:id="rId4"/>
    <p:sldId id="675" r:id="rId5"/>
    <p:sldId id="612" r:id="rId6"/>
    <p:sldId id="613" r:id="rId7"/>
    <p:sldId id="614" r:id="rId8"/>
    <p:sldId id="615" r:id="rId9"/>
    <p:sldId id="628" r:id="rId10"/>
    <p:sldId id="458" r:id="rId11"/>
    <p:sldId id="621" r:id="rId12"/>
    <p:sldId id="685" r:id="rId13"/>
    <p:sldId id="457" r:id="rId14"/>
    <p:sldId id="462" r:id="rId15"/>
    <p:sldId id="623" r:id="rId16"/>
    <p:sldId id="622" r:id="rId17"/>
    <p:sldId id="492" r:id="rId18"/>
    <p:sldId id="619" r:id="rId19"/>
    <p:sldId id="620" r:id="rId20"/>
    <p:sldId id="684" r:id="rId21"/>
    <p:sldId id="624" r:id="rId22"/>
    <p:sldId id="491" r:id="rId23"/>
    <p:sldId id="461" r:id="rId24"/>
    <p:sldId id="665" r:id="rId25"/>
    <p:sldId id="661" r:id="rId26"/>
    <p:sldId id="662" r:id="rId27"/>
    <p:sldId id="663" r:id="rId28"/>
    <p:sldId id="664" r:id="rId29"/>
    <p:sldId id="494" r:id="rId30"/>
    <p:sldId id="477" r:id="rId31"/>
    <p:sldId id="629" r:id="rId32"/>
    <p:sldId id="262" r:id="rId33"/>
    <p:sldId id="280" r:id="rId34"/>
    <p:sldId id="669" r:id="rId35"/>
    <p:sldId id="670" r:id="rId36"/>
    <p:sldId id="671" r:id="rId37"/>
    <p:sldId id="508" r:id="rId38"/>
    <p:sldId id="686" r:id="rId39"/>
    <p:sldId id="679" r:id="rId40"/>
    <p:sldId id="285" r:id="rId41"/>
    <p:sldId id="680" r:id="rId42"/>
    <p:sldId id="678" r:id="rId43"/>
    <p:sldId id="630" r:id="rId44"/>
    <p:sldId id="632" r:id="rId45"/>
    <p:sldId id="633" r:id="rId46"/>
    <p:sldId id="634" r:id="rId47"/>
    <p:sldId id="305" r:id="rId48"/>
    <p:sldId id="674" r:id="rId49"/>
    <p:sldId id="636" r:id="rId50"/>
    <p:sldId id="677" r:id="rId51"/>
    <p:sldId id="637" r:id="rId52"/>
    <p:sldId id="641" r:id="rId53"/>
    <p:sldId id="642" r:id="rId54"/>
    <p:sldId id="643" r:id="rId55"/>
    <p:sldId id="681" r:id="rId56"/>
    <p:sldId id="687" r:id="rId57"/>
    <p:sldId id="644" r:id="rId58"/>
    <p:sldId id="657" r:id="rId59"/>
    <p:sldId id="647" r:id="rId60"/>
    <p:sldId id="648" r:id="rId61"/>
    <p:sldId id="649" r:id="rId62"/>
    <p:sldId id="682" r:id="rId63"/>
    <p:sldId id="659" r:id="rId64"/>
    <p:sldId id="672" r:id="rId65"/>
    <p:sldId id="673" r:id="rId66"/>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b="1"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b="1"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b="1"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b="1" kern="1200">
        <a:solidFill>
          <a:schemeClr val="tx1"/>
        </a:solidFill>
        <a:latin typeface="Arial" charset="0"/>
        <a:ea typeface="MS PGothic" charset="-128"/>
        <a:cs typeface="+mn-cs"/>
      </a:defRPr>
    </a:lvl5pPr>
    <a:lvl6pPr marL="2286000" algn="l" defTabSz="914400" rtl="0" eaLnBrk="1" latinLnBrk="0" hangingPunct="1">
      <a:defRPr b="1" kern="1200">
        <a:solidFill>
          <a:schemeClr val="tx1"/>
        </a:solidFill>
        <a:latin typeface="Arial" charset="0"/>
        <a:ea typeface="MS PGothic" charset="-128"/>
        <a:cs typeface="+mn-cs"/>
      </a:defRPr>
    </a:lvl6pPr>
    <a:lvl7pPr marL="2743200" algn="l" defTabSz="914400" rtl="0" eaLnBrk="1" latinLnBrk="0" hangingPunct="1">
      <a:defRPr b="1" kern="1200">
        <a:solidFill>
          <a:schemeClr val="tx1"/>
        </a:solidFill>
        <a:latin typeface="Arial" charset="0"/>
        <a:ea typeface="MS PGothic" charset="-128"/>
        <a:cs typeface="+mn-cs"/>
      </a:defRPr>
    </a:lvl7pPr>
    <a:lvl8pPr marL="3200400" algn="l" defTabSz="914400" rtl="0" eaLnBrk="1" latinLnBrk="0" hangingPunct="1">
      <a:defRPr b="1" kern="1200">
        <a:solidFill>
          <a:schemeClr val="tx1"/>
        </a:solidFill>
        <a:latin typeface="Arial" charset="0"/>
        <a:ea typeface="MS PGothic" charset="-128"/>
        <a:cs typeface="+mn-cs"/>
      </a:defRPr>
    </a:lvl8pPr>
    <a:lvl9pPr marL="3657600" algn="l" defTabSz="914400" rtl="0" eaLnBrk="1" latinLnBrk="0" hangingPunct="1">
      <a:defRPr b="1"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F66"/>
    <a:srgbClr val="ECF1F5"/>
    <a:srgbClr val="0070C0"/>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72"/>
    <p:restoredTop sz="96121" autoAdjust="0"/>
  </p:normalViewPr>
  <p:slideViewPr>
    <p:cSldViewPr>
      <p:cViewPr varScale="1">
        <p:scale>
          <a:sx n="117" d="100"/>
          <a:sy n="117" d="100"/>
        </p:scale>
        <p:origin x="1384" y="16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varScale="1">
      <p:scale>
        <a:sx n="100" d="100"/>
        <a:sy n="100" d="100"/>
      </p:scale>
      <p:origin x="0" y="7288"/>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_rels/viewProps.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13.xml"/><Relationship Id="rId1" Type="http://schemas.openxmlformats.org/officeDocument/2006/relationships/slide" Target="slides/slide10.xml"/><Relationship Id="rId6" Type="http://schemas.openxmlformats.org/officeDocument/2006/relationships/slide" Target="slides/slide38.xml"/><Relationship Id="rId5" Type="http://schemas.openxmlformats.org/officeDocument/2006/relationships/slide" Target="slides/slide37.xml"/><Relationship Id="rId4"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b="0">
                <a:latin typeface="Times New Roman" charset="0"/>
                <a:ea typeface="MS PGothic" charset="0"/>
                <a:cs typeface="MS PGothic" charset="0"/>
              </a:defRPr>
            </a:lvl1pPr>
          </a:lstStyle>
          <a:p>
            <a:pPr>
              <a:defRPr/>
            </a:pPr>
            <a:endParaRPr lang="el-GR"/>
          </a:p>
        </p:txBody>
      </p:sp>
      <p:sp>
        <p:nvSpPr>
          <p:cNvPr id="15363"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b="0">
                <a:latin typeface="Times New Roman" charset="0"/>
                <a:ea typeface="MS PGothic" charset="0"/>
                <a:cs typeface="MS PGothic" charset="0"/>
              </a:defRPr>
            </a:lvl1pPr>
          </a:lstStyle>
          <a:p>
            <a:pPr>
              <a:defRPr/>
            </a:pPr>
            <a:endParaRPr lang="el-GR"/>
          </a:p>
        </p:txBody>
      </p:sp>
      <p:sp>
        <p:nvSpPr>
          <p:cNvPr id="15364"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b="0">
                <a:latin typeface="Times New Roman" charset="0"/>
                <a:ea typeface="MS PGothic" charset="0"/>
                <a:cs typeface="MS PGothic" charset="0"/>
              </a:defRPr>
            </a:lvl1pPr>
          </a:lstStyle>
          <a:p>
            <a:pPr>
              <a:defRPr/>
            </a:pPr>
            <a:endParaRPr lang="el-GR"/>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b="0">
                <a:latin typeface="Times New Roman" charset="0"/>
              </a:defRPr>
            </a:lvl1pPr>
          </a:lstStyle>
          <a:p>
            <a:fld id="{B1506781-A769-654F-8990-5B9ECF9CCED1}" type="slidenum">
              <a:rPr lang="el-GR" altLang="en-US"/>
              <a:pPr/>
              <a:t>‹#›</a:t>
            </a:fld>
            <a:endParaRPr lang="el-GR" altLang="en-US"/>
          </a:p>
        </p:txBody>
      </p:sp>
    </p:spTree>
    <p:extLst>
      <p:ext uri="{BB962C8B-B14F-4D97-AF65-F5344CB8AC3E}">
        <p14:creationId xmlns:p14="http://schemas.microsoft.com/office/powerpoint/2010/main" val="1784118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b="0">
                <a:latin typeface="Times New Roman" charset="0"/>
                <a:ea typeface="MS PGothic" charset="0"/>
                <a:cs typeface="MS PGothic" charset="0"/>
              </a:defRPr>
            </a:lvl1pPr>
          </a:lstStyle>
          <a:p>
            <a:pPr>
              <a:defRPr/>
            </a:pPr>
            <a:endParaRPr lang="el-GR"/>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b="0">
                <a:latin typeface="Times New Roman" charset="0"/>
                <a:ea typeface="MS PGothic" charset="0"/>
                <a:cs typeface="MS PGothic" charset="0"/>
              </a:defRPr>
            </a:lvl1pPr>
          </a:lstStyle>
          <a:p>
            <a:pPr>
              <a:defRPr/>
            </a:pPr>
            <a:endParaRPr lang="el-GR"/>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l-GR" altLang="en-US"/>
              <a:t>Κάντε κλικ για επεξεργασία των στυλ κειμένου στο υπόδειγμα</a:t>
            </a:r>
          </a:p>
          <a:p>
            <a:pPr lvl="1"/>
            <a:r>
              <a:rPr lang="el-GR" altLang="en-US"/>
              <a:t>Δεύτερο επίπεδο</a:t>
            </a:r>
          </a:p>
          <a:p>
            <a:pPr lvl="2"/>
            <a:r>
              <a:rPr lang="el-GR" altLang="en-US"/>
              <a:t>Τρίτο επίπεδο</a:t>
            </a:r>
          </a:p>
          <a:p>
            <a:pPr lvl="3"/>
            <a:r>
              <a:rPr lang="el-GR" altLang="en-US"/>
              <a:t>Τέταρτο επίπεδο</a:t>
            </a:r>
          </a:p>
          <a:p>
            <a:pPr lvl="4"/>
            <a:r>
              <a:rPr lang="el-GR" altLang="en-US"/>
              <a:t>Πέμπτο επίπεδο</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b="0">
                <a:latin typeface="Times New Roman" charset="0"/>
                <a:ea typeface="MS PGothic" charset="0"/>
                <a:cs typeface="MS PGothic" charset="0"/>
              </a:defRPr>
            </a:lvl1pPr>
          </a:lstStyle>
          <a:p>
            <a:pPr>
              <a:defRPr/>
            </a:pPr>
            <a:endParaRPr lang="el-GR"/>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b="0">
                <a:latin typeface="Times New Roman" charset="0"/>
              </a:defRPr>
            </a:lvl1pPr>
          </a:lstStyle>
          <a:p>
            <a:fld id="{F70B0E89-A6C5-7E4C-876F-51C0FD77DD4B}" type="slidenum">
              <a:rPr lang="el-GR" altLang="en-US"/>
              <a:pPr/>
              <a:t>‹#›</a:t>
            </a:fld>
            <a:endParaRPr lang="el-GR" altLang="en-US"/>
          </a:p>
        </p:txBody>
      </p:sp>
    </p:spTree>
    <p:extLst>
      <p:ext uri="{BB962C8B-B14F-4D97-AF65-F5344CB8AC3E}">
        <p14:creationId xmlns:p14="http://schemas.microsoft.com/office/powerpoint/2010/main" val="761634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Arial"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Arial" charset="0"/>
        <a:cs typeface="Arial"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Arial" charset="0"/>
        <a:cs typeface="Arial"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Arial" charset="0"/>
        <a:cs typeface="Arial"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5729A013-2509-8541-B95D-4C924DE0C6AF}" type="slidenum">
              <a:rPr lang="el-GR" altLang="en-US" sz="1200" b="0">
                <a:latin typeface="Times New Roman" charset="0"/>
              </a:rPr>
              <a:pPr/>
              <a:t>1</a:t>
            </a:fld>
            <a:endParaRPr lang="el-GR" altLang="en-US" sz="1200" b="0">
              <a:latin typeface="Times New Roman" charset="0"/>
            </a:endParaRPr>
          </a:p>
        </p:txBody>
      </p:sp>
      <p:sp>
        <p:nvSpPr>
          <p:cNvPr id="17410" name="Rectangle 2050"/>
          <p:cNvSpPr>
            <a:spLocks noGrp="1" noRot="1" noChangeAspect="1" noChangeArrowheads="1" noTextEdit="1"/>
          </p:cNvSpPr>
          <p:nvPr>
            <p:ph type="sldImg"/>
          </p:nvPr>
        </p:nvSpPr>
        <p:spPr>
          <a:ln/>
        </p:spPr>
      </p:sp>
      <p:sp>
        <p:nvSpPr>
          <p:cNvPr id="17411" name="Rectangle 2051"/>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36971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EA2F78B4-E588-D147-9CFE-A4F56337ACB2}" type="slidenum">
              <a:rPr lang="el-GR" altLang="en-US" sz="1200" b="0">
                <a:latin typeface="Times New Roman" charset="0"/>
              </a:rPr>
              <a:pPr/>
              <a:t>10</a:t>
            </a:fld>
            <a:endParaRPr lang="el-GR" altLang="en-US" sz="1200" b="0">
              <a:latin typeface="Times New Roman"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1070731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8131C7FB-25B1-8944-A419-64FD67CD9451}" type="slidenum">
              <a:rPr lang="el-GR" altLang="en-US" sz="1200" b="0">
                <a:latin typeface="Times New Roman" charset="0"/>
              </a:rPr>
              <a:pPr/>
              <a:t>11</a:t>
            </a:fld>
            <a:endParaRPr lang="el-GR" altLang="en-US" sz="1200" b="0">
              <a:latin typeface="Times New Roman"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2027027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8131C7FB-25B1-8944-A419-64FD67CD9451}" type="slidenum">
              <a:rPr lang="el-GR" altLang="en-US" sz="1200" b="0">
                <a:latin typeface="Times New Roman" charset="0"/>
              </a:rPr>
              <a:pPr/>
              <a:t>12</a:t>
            </a:fld>
            <a:endParaRPr lang="el-GR" altLang="en-US" sz="1200" b="0">
              <a:latin typeface="Times New Roman"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2027027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43E7F89F-C5BC-1F40-84E7-D736B7DD9C7F}" type="slidenum">
              <a:rPr lang="el-GR" altLang="en-US" sz="1200" b="0">
                <a:latin typeface="Times New Roman" charset="0"/>
              </a:rPr>
              <a:pPr/>
              <a:t>13</a:t>
            </a:fld>
            <a:endParaRPr lang="el-GR" altLang="en-US" sz="1200" b="0">
              <a:latin typeface="Times New Roman"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567187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3385245B-75D3-5346-BB53-30EEBBB40926}" type="slidenum">
              <a:rPr lang="el-GR" altLang="en-US" sz="1200" b="0">
                <a:latin typeface="Times New Roman" charset="0"/>
              </a:rPr>
              <a:pPr/>
              <a:t>14</a:t>
            </a:fld>
            <a:endParaRPr lang="el-GR" altLang="en-US" sz="1200" b="0">
              <a:latin typeface="Times New Roman"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46521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193C46E5-0F57-D545-AED7-D918B13610CB}" type="slidenum">
              <a:rPr lang="el-GR" altLang="en-US" sz="1200" b="0">
                <a:latin typeface="Times New Roman" charset="0"/>
              </a:rPr>
              <a:pPr/>
              <a:t>15</a:t>
            </a:fld>
            <a:endParaRPr lang="el-GR" altLang="en-US" sz="1200" b="0">
              <a:latin typeface="Times New Roman"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198012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D37DD3A1-E7F3-A940-9622-BD129D050898}" type="slidenum">
              <a:rPr lang="el-GR" altLang="en-US" sz="1200" b="0">
                <a:latin typeface="Times New Roman" charset="0"/>
              </a:rPr>
              <a:pPr/>
              <a:t>16</a:t>
            </a:fld>
            <a:endParaRPr lang="el-GR" altLang="en-US" sz="1200" b="0">
              <a:latin typeface="Times New Roman"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1552271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34898195-6FF3-3642-BA44-D22B8E742211}" type="slidenum">
              <a:rPr lang="el-GR" altLang="en-US" sz="1200" b="0">
                <a:latin typeface="Times New Roman" charset="0"/>
              </a:rPr>
              <a:pPr/>
              <a:t>17</a:t>
            </a:fld>
            <a:endParaRPr lang="el-GR" altLang="en-US" sz="1200" b="0">
              <a:latin typeface="Times New Roman"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1393672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endParaRPr>
          </a:p>
        </p:txBody>
      </p:sp>
      <p:sp>
        <p:nvSpPr>
          <p:cNvPr id="48131"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BC9821C3-12FD-F441-8437-244D60098AC6}" type="slidenum">
              <a:rPr lang="el-GR" altLang="en-US" sz="1200" b="0">
                <a:latin typeface="Times New Roman" charset="0"/>
              </a:rPr>
              <a:pPr/>
              <a:t>18</a:t>
            </a:fld>
            <a:endParaRPr lang="el-GR" altLang="en-US" sz="1200" b="0">
              <a:latin typeface="Times New Roman" charset="0"/>
            </a:endParaRPr>
          </a:p>
        </p:txBody>
      </p:sp>
    </p:spTree>
    <p:extLst>
      <p:ext uri="{BB962C8B-B14F-4D97-AF65-F5344CB8AC3E}">
        <p14:creationId xmlns:p14="http://schemas.microsoft.com/office/powerpoint/2010/main" val="852527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endParaRPr>
          </a:p>
        </p:txBody>
      </p:sp>
      <p:sp>
        <p:nvSpPr>
          <p:cNvPr id="50179"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1FB120F8-26FA-774D-94B4-9776DC6F5623}" type="slidenum">
              <a:rPr lang="el-GR" altLang="en-US" sz="1200" b="0">
                <a:latin typeface="Times New Roman" charset="0"/>
              </a:rPr>
              <a:pPr/>
              <a:t>19</a:t>
            </a:fld>
            <a:endParaRPr lang="el-GR" altLang="en-US" sz="1200" b="0">
              <a:latin typeface="Times New Roman" charset="0"/>
            </a:endParaRPr>
          </a:p>
        </p:txBody>
      </p:sp>
    </p:spTree>
    <p:extLst>
      <p:ext uri="{BB962C8B-B14F-4D97-AF65-F5344CB8AC3E}">
        <p14:creationId xmlns:p14="http://schemas.microsoft.com/office/powerpoint/2010/main" val="422211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endParaRPr>
          </a:p>
        </p:txBody>
      </p:sp>
      <p:sp>
        <p:nvSpPr>
          <p:cNvPr id="21507"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D7B1107C-F040-9E4D-BCD0-A90BA27CF893}" type="slidenum">
              <a:rPr lang="el-GR" altLang="en-US" sz="1200" b="0">
                <a:latin typeface="Times New Roman" charset="0"/>
              </a:rPr>
              <a:pPr/>
              <a:t>2</a:t>
            </a:fld>
            <a:endParaRPr lang="el-GR" altLang="en-US" sz="1200" b="0">
              <a:latin typeface="Times New Roman" charset="0"/>
            </a:endParaRPr>
          </a:p>
        </p:txBody>
      </p:sp>
    </p:spTree>
    <p:extLst>
      <p:ext uri="{BB962C8B-B14F-4D97-AF65-F5344CB8AC3E}">
        <p14:creationId xmlns:p14="http://schemas.microsoft.com/office/powerpoint/2010/main" val="418256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endParaRPr>
          </a:p>
        </p:txBody>
      </p:sp>
      <p:sp>
        <p:nvSpPr>
          <p:cNvPr id="50179"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1FB120F8-26FA-774D-94B4-9776DC6F5623}" type="slidenum">
              <a:rPr lang="el-GR" altLang="en-US" sz="1200" b="0">
                <a:latin typeface="Times New Roman" charset="0"/>
              </a:rPr>
              <a:pPr/>
              <a:t>20</a:t>
            </a:fld>
            <a:endParaRPr lang="el-GR" altLang="en-US" sz="1200" b="0">
              <a:latin typeface="Times New Roman" charset="0"/>
            </a:endParaRPr>
          </a:p>
        </p:txBody>
      </p:sp>
    </p:spTree>
    <p:extLst>
      <p:ext uri="{BB962C8B-B14F-4D97-AF65-F5344CB8AC3E}">
        <p14:creationId xmlns:p14="http://schemas.microsoft.com/office/powerpoint/2010/main" val="422211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endParaRPr>
          </a:p>
        </p:txBody>
      </p:sp>
      <p:sp>
        <p:nvSpPr>
          <p:cNvPr id="54275"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92C47948-C5AC-1747-92E5-3E7D143FF546}" type="slidenum">
              <a:rPr lang="el-GR" altLang="en-US" sz="1200" b="0">
                <a:latin typeface="Times New Roman" charset="0"/>
              </a:rPr>
              <a:pPr/>
              <a:t>21</a:t>
            </a:fld>
            <a:endParaRPr lang="el-GR" altLang="en-US" sz="1200" b="0">
              <a:latin typeface="Times New Roman" charset="0"/>
            </a:endParaRPr>
          </a:p>
        </p:txBody>
      </p:sp>
    </p:spTree>
    <p:extLst>
      <p:ext uri="{BB962C8B-B14F-4D97-AF65-F5344CB8AC3E}">
        <p14:creationId xmlns:p14="http://schemas.microsoft.com/office/powerpoint/2010/main" val="1515063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F9D4E513-8383-B949-959B-5922128E0BA0}" type="slidenum">
              <a:rPr lang="el-GR" altLang="en-US" sz="1200" b="0">
                <a:latin typeface="Times New Roman" charset="0"/>
              </a:rPr>
              <a:pPr/>
              <a:t>22</a:t>
            </a:fld>
            <a:endParaRPr lang="el-GR" altLang="en-US" sz="1200" b="0">
              <a:latin typeface="Times New Roman"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964961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A7B87DC9-3302-D74D-9388-C692106A8CCF}" type="slidenum">
              <a:rPr lang="el-GR" altLang="en-US" sz="1200" b="0">
                <a:latin typeface="Times New Roman" charset="0"/>
              </a:rPr>
              <a:pPr/>
              <a:t>23</a:t>
            </a:fld>
            <a:endParaRPr lang="el-GR" altLang="en-US" sz="1200" b="0">
              <a:latin typeface="Times New Roman"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310638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354146B4-1A80-B44F-94A8-51FF2685E83A}" type="slidenum">
              <a:rPr lang="el-GR" altLang="en-US" sz="1200" b="0">
                <a:latin typeface="Times New Roman" charset="0"/>
              </a:rPr>
              <a:pPr/>
              <a:t>24</a:t>
            </a:fld>
            <a:endParaRPr lang="el-GR" altLang="en-US" sz="1200" b="0">
              <a:latin typeface="Times New Roman"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367296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endParaRPr>
          </a:p>
        </p:txBody>
      </p:sp>
      <p:sp>
        <p:nvSpPr>
          <p:cNvPr id="62467"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605FE9AD-42C7-EF44-BCBC-9162E9655A36}" type="slidenum">
              <a:rPr lang="el-GR" altLang="en-US" sz="1200" b="0">
                <a:latin typeface="Times New Roman" charset="0"/>
              </a:rPr>
              <a:pPr/>
              <a:t>25</a:t>
            </a:fld>
            <a:endParaRPr lang="el-GR" altLang="en-US" sz="1200" b="0">
              <a:latin typeface="Times New Roman" charset="0"/>
            </a:endParaRPr>
          </a:p>
        </p:txBody>
      </p:sp>
    </p:spTree>
    <p:extLst>
      <p:ext uri="{BB962C8B-B14F-4D97-AF65-F5344CB8AC3E}">
        <p14:creationId xmlns:p14="http://schemas.microsoft.com/office/powerpoint/2010/main" val="1288173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endParaRPr>
          </a:p>
        </p:txBody>
      </p:sp>
      <p:sp>
        <p:nvSpPr>
          <p:cNvPr id="64515"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068FF3CF-6253-B243-BA2B-F2D4B551030C}" type="slidenum">
              <a:rPr lang="el-GR" altLang="en-US" sz="1200" b="0">
                <a:latin typeface="Times New Roman" charset="0"/>
              </a:rPr>
              <a:pPr/>
              <a:t>26</a:t>
            </a:fld>
            <a:endParaRPr lang="el-GR" altLang="en-US" sz="1200" b="0">
              <a:latin typeface="Times New Roman" charset="0"/>
            </a:endParaRPr>
          </a:p>
        </p:txBody>
      </p:sp>
    </p:spTree>
    <p:extLst>
      <p:ext uri="{BB962C8B-B14F-4D97-AF65-F5344CB8AC3E}">
        <p14:creationId xmlns:p14="http://schemas.microsoft.com/office/powerpoint/2010/main" val="1545100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endParaRPr>
          </a:p>
        </p:txBody>
      </p:sp>
      <p:sp>
        <p:nvSpPr>
          <p:cNvPr id="66563"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5D66E8E5-3D0A-8F42-B4AD-85DAE9ED5705}" type="slidenum">
              <a:rPr lang="el-GR" altLang="en-US" sz="1200" b="0">
                <a:latin typeface="Times New Roman" charset="0"/>
              </a:rPr>
              <a:pPr/>
              <a:t>27</a:t>
            </a:fld>
            <a:endParaRPr lang="el-GR" altLang="en-US" sz="1200" b="0">
              <a:latin typeface="Times New Roman" charset="0"/>
            </a:endParaRPr>
          </a:p>
        </p:txBody>
      </p:sp>
    </p:spTree>
    <p:extLst>
      <p:ext uri="{BB962C8B-B14F-4D97-AF65-F5344CB8AC3E}">
        <p14:creationId xmlns:p14="http://schemas.microsoft.com/office/powerpoint/2010/main" val="1125373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endParaRPr>
          </a:p>
        </p:txBody>
      </p:sp>
      <p:sp>
        <p:nvSpPr>
          <p:cNvPr id="68611"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BC149B33-9E8D-D047-8613-1AF3F2E4251B}" type="slidenum">
              <a:rPr lang="el-GR" altLang="en-US" sz="1200" b="0">
                <a:latin typeface="Times New Roman" charset="0"/>
              </a:rPr>
              <a:pPr/>
              <a:t>28</a:t>
            </a:fld>
            <a:endParaRPr lang="el-GR" altLang="en-US" sz="1200" b="0">
              <a:latin typeface="Times New Roman" charset="0"/>
            </a:endParaRPr>
          </a:p>
        </p:txBody>
      </p:sp>
    </p:spTree>
    <p:extLst>
      <p:ext uri="{BB962C8B-B14F-4D97-AF65-F5344CB8AC3E}">
        <p14:creationId xmlns:p14="http://schemas.microsoft.com/office/powerpoint/2010/main" val="1260254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endParaRPr>
          </a:p>
        </p:txBody>
      </p:sp>
      <p:sp>
        <p:nvSpPr>
          <p:cNvPr id="70659"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734412DB-806F-6145-909E-22C118F22F81}" type="slidenum">
              <a:rPr lang="el-GR" altLang="en-US" sz="1200" b="0">
                <a:latin typeface="Times New Roman" charset="0"/>
              </a:rPr>
              <a:pPr/>
              <a:t>29</a:t>
            </a:fld>
            <a:endParaRPr lang="el-GR" altLang="en-US" sz="1200" b="0">
              <a:latin typeface="Times New Roman" charset="0"/>
            </a:endParaRPr>
          </a:p>
        </p:txBody>
      </p:sp>
    </p:spTree>
    <p:extLst>
      <p:ext uri="{BB962C8B-B14F-4D97-AF65-F5344CB8AC3E}">
        <p14:creationId xmlns:p14="http://schemas.microsoft.com/office/powerpoint/2010/main" val="468490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endParaRPr>
          </a:p>
        </p:txBody>
      </p:sp>
      <p:sp>
        <p:nvSpPr>
          <p:cNvPr id="19459"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9A40E37F-E497-4D48-81AF-7F5002EFDCA3}" type="slidenum">
              <a:rPr lang="el-GR" altLang="en-US" sz="1200" b="0">
                <a:latin typeface="Times New Roman" charset="0"/>
              </a:rPr>
              <a:pPr/>
              <a:t>3</a:t>
            </a:fld>
            <a:endParaRPr lang="el-GR" altLang="en-US" sz="1200" b="0">
              <a:latin typeface="Times New Roman" charset="0"/>
            </a:endParaRPr>
          </a:p>
        </p:txBody>
      </p:sp>
    </p:spTree>
    <p:extLst>
      <p:ext uri="{BB962C8B-B14F-4D97-AF65-F5344CB8AC3E}">
        <p14:creationId xmlns:p14="http://schemas.microsoft.com/office/powerpoint/2010/main" val="1190487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C7ABC460-E16A-CC4D-82B0-3FD25A7F516C}" type="slidenum">
              <a:rPr lang="el-GR" altLang="en-US" sz="1200" b="0">
                <a:latin typeface="Times New Roman" charset="0"/>
              </a:rPr>
              <a:pPr/>
              <a:t>30</a:t>
            </a:fld>
            <a:endParaRPr lang="el-GR" altLang="en-US" sz="1200" b="0">
              <a:latin typeface="Times New Roman"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1244867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BF7369FD-EC95-3F41-AECA-DD5956343D9D}" type="slidenum">
              <a:rPr lang="el-GR" altLang="en-US" sz="1200" b="0">
                <a:latin typeface="Times New Roman" charset="0"/>
              </a:rPr>
              <a:pPr/>
              <a:t>31</a:t>
            </a:fld>
            <a:endParaRPr lang="el-GR" altLang="en-US" sz="1200" b="0">
              <a:latin typeface="Times New Roman" charset="0"/>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1704618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8DE22650-CD43-B441-8BF7-3900D7F08F7B}" type="slidenum">
              <a:rPr lang="el-GR" altLang="en-US" sz="1200" b="0">
                <a:latin typeface="Times New Roman" charset="0"/>
              </a:rPr>
              <a:pPr/>
              <a:t>32</a:t>
            </a:fld>
            <a:endParaRPr lang="el-GR" altLang="en-US" sz="1200" b="0">
              <a:latin typeface="Times New Roman" charset="0"/>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20955979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3791A84C-A7ED-D34F-8A47-CCA30BDBDF5F}" type="slidenum">
              <a:rPr lang="el-GR" altLang="en-US" sz="1200" b="0">
                <a:latin typeface="Times New Roman" charset="0"/>
              </a:rPr>
              <a:pPr/>
              <a:t>33</a:t>
            </a:fld>
            <a:endParaRPr lang="el-GR" altLang="en-US" sz="1200" b="0">
              <a:latin typeface="Times New Roman"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1982413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450ABA96-412B-724B-AE2D-2FA9BE7633E2}" type="slidenum">
              <a:rPr lang="el-GR" altLang="en-US" sz="1200" b="0">
                <a:latin typeface="Times New Roman" charset="0"/>
              </a:rPr>
              <a:pPr/>
              <a:t>34</a:t>
            </a:fld>
            <a:endParaRPr lang="el-GR" altLang="en-US" sz="1200" b="0">
              <a:latin typeface="Times New Roman"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220508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33A245EB-3D91-634B-B5E7-683788838CD8}" type="slidenum">
              <a:rPr lang="el-GR" altLang="en-US" sz="1200" b="0">
                <a:latin typeface="Times New Roman" charset="0"/>
              </a:rPr>
              <a:pPr/>
              <a:t>35</a:t>
            </a:fld>
            <a:endParaRPr lang="el-GR" altLang="en-US" sz="1200" b="0">
              <a:latin typeface="Times New Roman"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16691019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7BEF1798-C27D-284C-B8F1-106205552192}" type="slidenum">
              <a:rPr lang="el-GR" altLang="en-US" sz="1200" b="0">
                <a:latin typeface="Times New Roman" charset="0"/>
              </a:rPr>
              <a:pPr/>
              <a:t>36</a:t>
            </a:fld>
            <a:endParaRPr lang="el-GR" altLang="en-US" sz="1200" b="0">
              <a:latin typeface="Times New Roman"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168701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8F15FDD7-C689-8044-B486-64924B063294}" type="slidenum">
              <a:rPr lang="el-GR" altLang="en-US" sz="1200" b="0">
                <a:latin typeface="Times New Roman" charset="0"/>
              </a:rPr>
              <a:pPr/>
              <a:t>37</a:t>
            </a:fld>
            <a:endParaRPr lang="el-GR" altLang="en-US" sz="1200" b="0">
              <a:latin typeface="Times New Roman" charset="0"/>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694083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8F15FDD7-C689-8044-B486-64924B063294}" type="slidenum">
              <a:rPr lang="el-GR" altLang="en-US" sz="1200" b="0">
                <a:latin typeface="Times New Roman" charset="0"/>
              </a:rPr>
              <a:pPr/>
              <a:t>38</a:t>
            </a:fld>
            <a:endParaRPr lang="el-GR" altLang="en-US" sz="1200" b="0">
              <a:latin typeface="Times New Roman" charset="0"/>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694083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FEC2DFEA-34E6-2547-AF58-5C03CF5E893A}" type="slidenum">
              <a:rPr lang="el-GR" altLang="en-US" sz="1200" b="0">
                <a:latin typeface="Times New Roman" charset="0"/>
              </a:rPr>
              <a:pPr/>
              <a:t>39</a:t>
            </a:fld>
            <a:endParaRPr lang="el-GR" altLang="en-US" sz="1200" b="0">
              <a:latin typeface="Times New Roman" charset="0"/>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461879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endParaRPr>
          </a:p>
        </p:txBody>
      </p:sp>
      <p:sp>
        <p:nvSpPr>
          <p:cNvPr id="19459"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9A40E37F-E497-4D48-81AF-7F5002EFDCA3}" type="slidenum">
              <a:rPr lang="el-GR" altLang="en-US" sz="1200" b="0">
                <a:latin typeface="Times New Roman" charset="0"/>
              </a:rPr>
              <a:pPr/>
              <a:t>4</a:t>
            </a:fld>
            <a:endParaRPr lang="el-GR" altLang="en-US" sz="1200" b="0">
              <a:latin typeface="Times New Roman" charset="0"/>
            </a:endParaRPr>
          </a:p>
        </p:txBody>
      </p:sp>
    </p:spTree>
    <p:extLst>
      <p:ext uri="{BB962C8B-B14F-4D97-AF65-F5344CB8AC3E}">
        <p14:creationId xmlns:p14="http://schemas.microsoft.com/office/powerpoint/2010/main" val="15271323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FEC2DFEA-34E6-2547-AF58-5C03CF5E893A}" type="slidenum">
              <a:rPr lang="el-GR" altLang="en-US" sz="1200" b="0">
                <a:latin typeface="Times New Roman" charset="0"/>
              </a:rPr>
              <a:pPr/>
              <a:t>40</a:t>
            </a:fld>
            <a:endParaRPr lang="el-GR" altLang="en-US" sz="1200" b="0">
              <a:latin typeface="Times New Roman" charset="0"/>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4618794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FEC2DFEA-34E6-2547-AF58-5C03CF5E893A}" type="slidenum">
              <a:rPr lang="el-GR" altLang="en-US" sz="1200" b="0">
                <a:latin typeface="Times New Roman" charset="0"/>
              </a:rPr>
              <a:pPr/>
              <a:t>41</a:t>
            </a:fld>
            <a:endParaRPr lang="el-GR" altLang="en-US" sz="1200" b="0">
              <a:latin typeface="Times New Roman" charset="0"/>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4618794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FEC2DFEA-34E6-2547-AF58-5C03CF5E893A}" type="slidenum">
              <a:rPr lang="el-GR" altLang="en-US" sz="1200" b="0">
                <a:latin typeface="Times New Roman" charset="0"/>
              </a:rPr>
              <a:pPr/>
              <a:t>42</a:t>
            </a:fld>
            <a:endParaRPr lang="el-GR" altLang="en-US" sz="1200" b="0">
              <a:latin typeface="Times New Roman" charset="0"/>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4618794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ln/>
        </p:spPr>
      </p:sp>
      <p:sp>
        <p:nvSpPr>
          <p:cNvPr id="91138"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endParaRPr>
          </a:p>
        </p:txBody>
      </p:sp>
      <p:sp>
        <p:nvSpPr>
          <p:cNvPr id="91139"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00609D32-55D6-BE47-AE6A-7D01D429E636}" type="slidenum">
              <a:rPr lang="el-GR" altLang="en-US" sz="1200" b="0">
                <a:latin typeface="Times New Roman" charset="0"/>
              </a:rPr>
              <a:pPr/>
              <a:t>43</a:t>
            </a:fld>
            <a:endParaRPr lang="el-GR" altLang="en-US" sz="1200" b="0">
              <a:latin typeface="Times New Roman" charset="0"/>
            </a:endParaRPr>
          </a:p>
        </p:txBody>
      </p:sp>
    </p:spTree>
    <p:extLst>
      <p:ext uri="{BB962C8B-B14F-4D97-AF65-F5344CB8AC3E}">
        <p14:creationId xmlns:p14="http://schemas.microsoft.com/office/powerpoint/2010/main" val="18022343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3F4C2832-9300-A849-A432-FB213C3172E3}" type="slidenum">
              <a:rPr lang="el-GR" altLang="en-US" sz="1200" b="0">
                <a:latin typeface="Times New Roman" charset="0"/>
              </a:rPr>
              <a:pPr/>
              <a:t>44</a:t>
            </a:fld>
            <a:endParaRPr lang="el-GR" altLang="en-US" sz="1200" b="0">
              <a:latin typeface="Times New Roman" charset="0"/>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9779295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696B4E59-39E2-F24C-93EF-634C0DDD97F5}" type="slidenum">
              <a:rPr lang="el-GR" altLang="en-US" sz="1200" b="0">
                <a:latin typeface="Times New Roman" charset="0"/>
              </a:rPr>
              <a:pPr/>
              <a:t>45</a:t>
            </a:fld>
            <a:endParaRPr lang="el-GR" altLang="en-US" sz="1200" b="0">
              <a:latin typeface="Times New Roman" charset="0"/>
            </a:endParaRP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13694114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DEF55FEF-C5AA-A74B-99A6-A29C687EF633}" type="slidenum">
              <a:rPr lang="el-GR" altLang="en-US" sz="1200" b="0">
                <a:latin typeface="Times New Roman" charset="0"/>
              </a:rPr>
              <a:pPr/>
              <a:t>46</a:t>
            </a:fld>
            <a:endParaRPr lang="el-GR" altLang="en-US" sz="1200" b="0">
              <a:latin typeface="Times New Roman"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11165330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40300DA6-F8AC-CA46-8D6A-D7BD8A28C1E4}" type="slidenum">
              <a:rPr lang="el-GR" altLang="en-US" sz="1200" b="0">
                <a:latin typeface="Times New Roman" charset="0"/>
              </a:rPr>
              <a:pPr/>
              <a:t>47</a:t>
            </a:fld>
            <a:endParaRPr lang="el-GR" altLang="en-US" sz="1200" b="0">
              <a:latin typeface="Times New Roman" charset="0"/>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3127691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51F5EB27-2CF3-A141-832F-118947C6A481}" type="slidenum">
              <a:rPr lang="el-GR" altLang="en-US" sz="1200" b="0">
                <a:latin typeface="Times New Roman" charset="0"/>
              </a:rPr>
              <a:pPr/>
              <a:t>48</a:t>
            </a:fld>
            <a:endParaRPr lang="el-GR" altLang="en-US" sz="1200" b="0">
              <a:latin typeface="Times New Roman" charset="0"/>
            </a:endParaRP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18302569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64045182-38E7-9943-A0CB-C1036C4D2F41}" type="slidenum">
              <a:rPr lang="el-GR" altLang="en-US" sz="1200" b="0">
                <a:latin typeface="Times New Roman" charset="0"/>
              </a:rPr>
              <a:pPr/>
              <a:t>49</a:t>
            </a:fld>
            <a:endParaRPr lang="el-GR" altLang="en-US" sz="1200" b="0">
              <a:latin typeface="Times New Roman"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159317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endParaRPr>
          </a:p>
        </p:txBody>
      </p:sp>
      <p:sp>
        <p:nvSpPr>
          <p:cNvPr id="23555"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91218BF9-9997-9C41-911B-A88C081644CE}" type="slidenum">
              <a:rPr lang="el-GR" altLang="en-US" sz="1200" b="0">
                <a:latin typeface="Times New Roman" charset="0"/>
              </a:rPr>
              <a:pPr/>
              <a:t>5</a:t>
            </a:fld>
            <a:endParaRPr lang="el-GR" altLang="en-US" sz="1200" b="0">
              <a:latin typeface="Times New Roman" charset="0"/>
            </a:endParaRPr>
          </a:p>
        </p:txBody>
      </p:sp>
    </p:spTree>
    <p:extLst>
      <p:ext uri="{BB962C8B-B14F-4D97-AF65-F5344CB8AC3E}">
        <p14:creationId xmlns:p14="http://schemas.microsoft.com/office/powerpoint/2010/main" val="9245987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AFA1178A-7A33-9B4E-93E3-A8D31C9232B0}" type="slidenum">
              <a:rPr lang="el-GR" altLang="en-US" sz="1200" b="0">
                <a:latin typeface="Times New Roman" charset="0"/>
              </a:rPr>
              <a:pPr/>
              <a:t>50</a:t>
            </a:fld>
            <a:endParaRPr lang="el-GR" altLang="en-US" sz="1200" b="0">
              <a:latin typeface="Times New Roman" charset="0"/>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20879722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AFA1178A-7A33-9B4E-93E3-A8D31C9232B0}" type="slidenum">
              <a:rPr lang="el-GR" altLang="en-US" sz="1200" b="0">
                <a:latin typeface="Times New Roman" charset="0"/>
              </a:rPr>
              <a:pPr/>
              <a:t>51</a:t>
            </a:fld>
            <a:endParaRPr lang="el-GR" altLang="en-US" sz="1200" b="0">
              <a:latin typeface="Times New Roman" charset="0"/>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18828840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9D2A87A9-7904-6A47-8C01-24FDD280D89D}" type="slidenum">
              <a:rPr lang="el-GR" altLang="en-US" sz="1200" b="0">
                <a:latin typeface="Times New Roman" charset="0"/>
              </a:rPr>
              <a:pPr/>
              <a:t>52</a:t>
            </a:fld>
            <a:endParaRPr lang="el-GR" altLang="en-US" sz="1200" b="0">
              <a:latin typeface="Times New Roman" charset="0"/>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18190568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CFDCDDB0-F419-8A41-A0E1-35B791E1CA9D}" type="slidenum">
              <a:rPr lang="el-GR" altLang="en-US" sz="1200" b="0">
                <a:latin typeface="Times New Roman" charset="0"/>
              </a:rPr>
              <a:pPr/>
              <a:t>53</a:t>
            </a:fld>
            <a:endParaRPr lang="el-GR" altLang="en-US" sz="1200" b="0">
              <a:latin typeface="Times New Roman" charset="0"/>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13108254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89724BB1-A0F4-0A46-97E7-3317606F9C10}" type="slidenum">
              <a:rPr lang="el-GR" altLang="en-US" sz="1200" b="0">
                <a:latin typeface="Times New Roman" charset="0"/>
              </a:rPr>
              <a:pPr/>
              <a:t>54</a:t>
            </a:fld>
            <a:endParaRPr lang="el-GR" altLang="en-US" sz="1200" b="0">
              <a:latin typeface="Times New Roman" charset="0"/>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89229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ln/>
        </p:spPr>
      </p:sp>
      <p:sp>
        <p:nvSpPr>
          <p:cNvPr id="91138"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endParaRPr>
          </a:p>
        </p:txBody>
      </p:sp>
      <p:sp>
        <p:nvSpPr>
          <p:cNvPr id="91139"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00609D32-55D6-BE47-AE6A-7D01D429E636}" type="slidenum">
              <a:rPr lang="el-GR" altLang="en-US" sz="1200" b="0">
                <a:latin typeface="Times New Roman" charset="0"/>
              </a:rPr>
              <a:pPr/>
              <a:t>55</a:t>
            </a:fld>
            <a:endParaRPr lang="el-GR" altLang="en-US" sz="1200" b="0">
              <a:latin typeface="Times New Roman" charset="0"/>
            </a:endParaRPr>
          </a:p>
        </p:txBody>
      </p:sp>
    </p:spTree>
    <p:extLst>
      <p:ext uri="{BB962C8B-B14F-4D97-AF65-F5344CB8AC3E}">
        <p14:creationId xmlns:p14="http://schemas.microsoft.com/office/powerpoint/2010/main" val="34340898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a:ln/>
        </p:spPr>
      </p:sp>
      <p:sp>
        <p:nvSpPr>
          <p:cNvPr id="93186"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endParaRPr>
          </a:p>
        </p:txBody>
      </p:sp>
      <p:sp>
        <p:nvSpPr>
          <p:cNvPr id="93187"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4D400588-2C18-7E4E-8A18-E293BB2801A1}" type="slidenum">
              <a:rPr lang="el-GR" altLang="en-US" sz="1200" b="0">
                <a:latin typeface="Times New Roman" charset="0"/>
              </a:rPr>
              <a:pPr/>
              <a:t>56</a:t>
            </a:fld>
            <a:endParaRPr lang="el-GR" altLang="en-US" sz="1200" b="0">
              <a:latin typeface="Times New Roman" charset="0"/>
            </a:endParaRPr>
          </a:p>
        </p:txBody>
      </p:sp>
    </p:spTree>
    <p:extLst>
      <p:ext uri="{BB962C8B-B14F-4D97-AF65-F5344CB8AC3E}">
        <p14:creationId xmlns:p14="http://schemas.microsoft.com/office/powerpoint/2010/main" val="20439177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1A2A157C-3B91-0646-B62D-E40BBF58C7BE}" type="slidenum">
              <a:rPr lang="el-GR" altLang="en-US" sz="1200" b="0">
                <a:latin typeface="Times New Roman" charset="0"/>
              </a:rPr>
              <a:pPr/>
              <a:t>57</a:t>
            </a:fld>
            <a:endParaRPr lang="el-GR" altLang="en-US" sz="1200" b="0">
              <a:latin typeface="Times New Roman" charset="0"/>
            </a:endParaRP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17909767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EA236E02-6364-3A41-A2AC-E1B1FDB2DF0B}" type="slidenum">
              <a:rPr lang="el-GR" altLang="en-US" sz="1200" b="0">
                <a:latin typeface="Times New Roman" charset="0"/>
              </a:rPr>
              <a:pPr/>
              <a:t>58</a:t>
            </a:fld>
            <a:endParaRPr lang="el-GR" altLang="en-US" sz="1200" b="0">
              <a:latin typeface="Times New Roman" charset="0"/>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18150543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88661668-C367-8E43-9C99-FD78C8F1FB33}" type="slidenum">
              <a:rPr lang="el-GR" altLang="en-US" sz="1200" b="0">
                <a:latin typeface="Times New Roman" charset="0"/>
              </a:rPr>
              <a:pPr/>
              <a:t>59</a:t>
            </a:fld>
            <a:endParaRPr lang="el-GR" altLang="en-US" sz="1200" b="0">
              <a:latin typeface="Times New Roman" charset="0"/>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613036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endParaRPr>
          </a:p>
        </p:txBody>
      </p:sp>
      <p:sp>
        <p:nvSpPr>
          <p:cNvPr id="25603"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953BA61B-0BC6-D342-8739-D840538738D7}" type="slidenum">
              <a:rPr lang="el-GR" altLang="en-US" sz="1200" b="0">
                <a:latin typeface="Times New Roman" charset="0"/>
              </a:rPr>
              <a:pPr/>
              <a:t>6</a:t>
            </a:fld>
            <a:endParaRPr lang="el-GR" altLang="en-US" sz="1200" b="0">
              <a:latin typeface="Times New Roman" charset="0"/>
            </a:endParaRPr>
          </a:p>
        </p:txBody>
      </p:sp>
    </p:spTree>
    <p:extLst>
      <p:ext uri="{BB962C8B-B14F-4D97-AF65-F5344CB8AC3E}">
        <p14:creationId xmlns:p14="http://schemas.microsoft.com/office/powerpoint/2010/main" val="5391349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8A902EAD-36BF-394D-A377-5193CC9CB1C0}" type="slidenum">
              <a:rPr lang="el-GR" altLang="en-US" sz="1200" b="0">
                <a:latin typeface="Times New Roman" charset="0"/>
              </a:rPr>
              <a:pPr/>
              <a:t>60</a:t>
            </a:fld>
            <a:endParaRPr lang="el-GR" altLang="en-US" sz="1200" b="0">
              <a:latin typeface="Times New Roman" charset="0"/>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18224428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E9D0A900-C38C-A544-8DAD-4109C558CAB8}" type="slidenum">
              <a:rPr lang="el-GR" altLang="en-US" sz="1200" b="0">
                <a:latin typeface="Times New Roman" charset="0"/>
              </a:rPr>
              <a:pPr/>
              <a:t>61</a:t>
            </a:fld>
            <a:endParaRPr lang="el-GR" altLang="en-US" sz="1200" b="0">
              <a:latin typeface="Times New Roman" charset="0"/>
            </a:endParaRP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2370337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88661668-C367-8E43-9C99-FD78C8F1FB33}" type="slidenum">
              <a:rPr lang="el-GR" altLang="en-US" sz="1200" b="0">
                <a:latin typeface="Times New Roman" charset="0"/>
              </a:rPr>
              <a:pPr/>
              <a:t>62</a:t>
            </a:fld>
            <a:endParaRPr lang="el-GR" altLang="en-US" sz="1200" b="0">
              <a:latin typeface="Times New Roman" charset="0"/>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41899612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A915763F-F934-B344-A92C-6BED1DD09529}" type="slidenum">
              <a:rPr lang="el-GR" altLang="en-US" sz="1200" b="0">
                <a:latin typeface="Times New Roman" charset="0"/>
              </a:rPr>
              <a:pPr/>
              <a:t>63</a:t>
            </a:fld>
            <a:endParaRPr lang="el-GR" altLang="en-US" sz="1200" b="0">
              <a:latin typeface="Times New Roman" charset="0"/>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18821972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D30720C3-EBD2-3544-86DC-6E081CC786B7}" type="slidenum">
              <a:rPr lang="el-GR" altLang="en-US" sz="1200" b="0">
                <a:latin typeface="Times New Roman" charset="0"/>
              </a:rPr>
              <a:pPr/>
              <a:t>64</a:t>
            </a:fld>
            <a:endParaRPr lang="el-GR" altLang="en-US" sz="1200" b="0">
              <a:latin typeface="Times New Roman" charset="0"/>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l-GR" altLang="en-US">
              <a:latin typeface="Times New Roman" charset="0"/>
              <a:ea typeface="MS PGothic" charset="-128"/>
            </a:endParaRPr>
          </a:p>
        </p:txBody>
      </p:sp>
    </p:spTree>
    <p:extLst>
      <p:ext uri="{BB962C8B-B14F-4D97-AF65-F5344CB8AC3E}">
        <p14:creationId xmlns:p14="http://schemas.microsoft.com/office/powerpoint/2010/main" val="16552621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a:ln/>
        </p:spPr>
      </p:sp>
      <p:sp>
        <p:nvSpPr>
          <p:cNvPr id="138242"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endParaRPr>
          </a:p>
        </p:txBody>
      </p:sp>
      <p:sp>
        <p:nvSpPr>
          <p:cNvPr id="138243"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34F933D5-541F-0D46-888B-852372C60D9C}" type="slidenum">
              <a:rPr lang="el-GR" altLang="en-US" sz="1200" b="0">
                <a:latin typeface="Times New Roman" charset="0"/>
              </a:rPr>
              <a:pPr/>
              <a:t>65</a:t>
            </a:fld>
            <a:endParaRPr lang="el-GR" altLang="en-US" sz="1200" b="0">
              <a:latin typeface="Times New Roman" charset="0"/>
            </a:endParaRPr>
          </a:p>
        </p:txBody>
      </p:sp>
    </p:spTree>
    <p:extLst>
      <p:ext uri="{BB962C8B-B14F-4D97-AF65-F5344CB8AC3E}">
        <p14:creationId xmlns:p14="http://schemas.microsoft.com/office/powerpoint/2010/main" val="1487354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endParaRPr>
          </a:p>
        </p:txBody>
      </p:sp>
      <p:sp>
        <p:nvSpPr>
          <p:cNvPr id="27651"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C037FEE7-DA66-E848-80FB-08C7489228E7}" type="slidenum">
              <a:rPr lang="el-GR" altLang="en-US" sz="1200" b="0">
                <a:latin typeface="Times New Roman" charset="0"/>
              </a:rPr>
              <a:pPr/>
              <a:t>7</a:t>
            </a:fld>
            <a:endParaRPr lang="el-GR" altLang="en-US" sz="1200" b="0">
              <a:latin typeface="Times New Roman" charset="0"/>
            </a:endParaRPr>
          </a:p>
        </p:txBody>
      </p:sp>
    </p:spTree>
    <p:extLst>
      <p:ext uri="{BB962C8B-B14F-4D97-AF65-F5344CB8AC3E}">
        <p14:creationId xmlns:p14="http://schemas.microsoft.com/office/powerpoint/2010/main" val="1008387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endParaRPr>
          </a:p>
        </p:txBody>
      </p:sp>
      <p:sp>
        <p:nvSpPr>
          <p:cNvPr id="31747"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D7C81808-AB4E-C94E-B304-BDFE78E8E731}" type="slidenum">
              <a:rPr lang="el-GR" altLang="en-US" sz="1200" b="0">
                <a:latin typeface="Times New Roman" charset="0"/>
              </a:rPr>
              <a:pPr/>
              <a:t>8</a:t>
            </a:fld>
            <a:endParaRPr lang="el-GR" altLang="en-US" sz="1200" b="0">
              <a:latin typeface="Times New Roman" charset="0"/>
            </a:endParaRPr>
          </a:p>
        </p:txBody>
      </p:sp>
    </p:spTree>
    <p:extLst>
      <p:ext uri="{BB962C8B-B14F-4D97-AF65-F5344CB8AC3E}">
        <p14:creationId xmlns:p14="http://schemas.microsoft.com/office/powerpoint/2010/main" val="246538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endParaRPr>
          </a:p>
        </p:txBody>
      </p:sp>
      <p:sp>
        <p:nvSpPr>
          <p:cNvPr id="29699"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3DB2ED32-F006-054B-B3E1-46C1AA189C2D}" type="slidenum">
              <a:rPr lang="el-GR" altLang="en-US" sz="1200" b="0">
                <a:latin typeface="Times New Roman" charset="0"/>
              </a:rPr>
              <a:pPr/>
              <a:t>9</a:t>
            </a:fld>
            <a:endParaRPr lang="el-GR" altLang="en-US" sz="1200" b="0">
              <a:latin typeface="Times New Roman" charset="0"/>
            </a:endParaRPr>
          </a:p>
        </p:txBody>
      </p:sp>
    </p:spTree>
    <p:extLst>
      <p:ext uri="{BB962C8B-B14F-4D97-AF65-F5344CB8AC3E}">
        <p14:creationId xmlns:p14="http://schemas.microsoft.com/office/powerpoint/2010/main" val="3425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charset="0"/>
              <a:cs typeface="MS PGothic" charset="0"/>
            </a:endParaRPr>
          </a:p>
        </p:txBody>
      </p:sp>
      <p:sp useBgFill="1">
        <p:nvSpPr>
          <p:cNvPr id="5" name="Rounded Rectangle 4"/>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charset="0"/>
              <a:cs typeface="MS PGothic" charset="0"/>
            </a:endParaRPr>
          </a:p>
        </p:txBody>
      </p:sp>
      <p:sp>
        <p:nvSpPr>
          <p:cNvPr id="6" name="Rectangle 5"/>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charset="0"/>
                <a:ea typeface="MS PGothic" charset="0"/>
                <a:cs typeface="MS PGothic" charset="0"/>
              </a:defRPr>
            </a:lvl1pPr>
            <a:lvl2pPr marL="742950" indent="-285750">
              <a:defRPr b="1">
                <a:solidFill>
                  <a:schemeClr val="tx1"/>
                </a:solidFill>
                <a:latin typeface="Arial" charset="0"/>
                <a:ea typeface="MS PGothic" charset="0"/>
                <a:cs typeface="MS PGothic" charset="0"/>
              </a:defRPr>
            </a:lvl2pPr>
            <a:lvl3pPr marL="1143000" indent="-228600">
              <a:defRPr b="1">
                <a:solidFill>
                  <a:schemeClr val="tx1"/>
                </a:solidFill>
                <a:latin typeface="Arial" charset="0"/>
                <a:ea typeface="MS PGothic" charset="0"/>
                <a:cs typeface="MS PGothic" charset="0"/>
              </a:defRPr>
            </a:lvl3pPr>
            <a:lvl4pPr marL="1600200" indent="-228600">
              <a:defRPr b="1">
                <a:solidFill>
                  <a:schemeClr val="tx1"/>
                </a:solidFill>
                <a:latin typeface="Arial" charset="0"/>
                <a:ea typeface="MS PGothic" charset="0"/>
                <a:cs typeface="MS PGothic" charset="0"/>
              </a:defRPr>
            </a:lvl4pPr>
            <a:lvl5pPr marL="2057400" indent="-22860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algn="ctr" eaLnBrk="1" hangingPunct="1">
              <a:defRPr/>
            </a:pPr>
            <a:endParaRPr lang="en-US">
              <a:solidFill>
                <a:srgbClr val="FFFFFF"/>
              </a:solidFill>
              <a:latin typeface="Century Gothic" charset="0"/>
            </a:endParaRPr>
          </a:p>
        </p:txBody>
      </p:sp>
      <p:sp>
        <p:nvSpPr>
          <p:cNvPr id="7" name="Rectangle 6"/>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charset="0"/>
                <a:ea typeface="MS PGothic" charset="0"/>
                <a:cs typeface="MS PGothic" charset="0"/>
              </a:defRPr>
            </a:lvl1pPr>
            <a:lvl2pPr marL="742950" indent="-285750">
              <a:defRPr b="1">
                <a:solidFill>
                  <a:schemeClr val="tx1"/>
                </a:solidFill>
                <a:latin typeface="Arial" charset="0"/>
                <a:ea typeface="MS PGothic" charset="0"/>
                <a:cs typeface="MS PGothic" charset="0"/>
              </a:defRPr>
            </a:lvl2pPr>
            <a:lvl3pPr marL="1143000" indent="-228600">
              <a:defRPr b="1">
                <a:solidFill>
                  <a:schemeClr val="tx1"/>
                </a:solidFill>
                <a:latin typeface="Arial" charset="0"/>
                <a:ea typeface="MS PGothic" charset="0"/>
                <a:cs typeface="MS PGothic" charset="0"/>
              </a:defRPr>
            </a:lvl3pPr>
            <a:lvl4pPr marL="1600200" indent="-228600">
              <a:defRPr b="1">
                <a:solidFill>
                  <a:schemeClr val="tx1"/>
                </a:solidFill>
                <a:latin typeface="Arial" charset="0"/>
                <a:ea typeface="MS PGothic" charset="0"/>
                <a:cs typeface="MS PGothic" charset="0"/>
              </a:defRPr>
            </a:lvl4pPr>
            <a:lvl5pPr marL="2057400" indent="-22860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algn="ctr" eaLnBrk="1" hangingPunct="1">
              <a:defRPr/>
            </a:pPr>
            <a:endParaRPr lang="en-US">
              <a:solidFill>
                <a:srgbClr val="FFFFFF"/>
              </a:solidFill>
              <a:latin typeface="Century Gothic" charset="0"/>
            </a:endParaRPr>
          </a:p>
        </p:txBody>
      </p:sp>
      <p:sp>
        <p:nvSpPr>
          <p:cNvPr id="8" name="Rectangle 7"/>
          <p:cNvSpPr/>
          <p:nvPr/>
        </p:nvSpPr>
        <p:spPr>
          <a:xfrm>
            <a:off x="7712075" y="3136900"/>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charset="0"/>
              <a:cs typeface="MS PGothic" charset="0"/>
            </a:endParaRPr>
          </a:p>
        </p:txBody>
      </p:sp>
      <p:sp>
        <p:nvSpPr>
          <p:cNvPr id="9" name="Rectangle 8"/>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charset="0"/>
              <a:cs typeface="MS PGothic" charset="0"/>
            </a:endParaRPr>
          </a:p>
        </p:txBody>
      </p:sp>
      <p:sp>
        <p:nvSpPr>
          <p:cNvPr id="10" name="Rectangle 9"/>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charset="0"/>
              <a:cs typeface="MS PGothic" charset="0"/>
            </a:endParaRPr>
          </a:p>
        </p:txBody>
      </p:sp>
      <p:sp>
        <p:nvSpPr>
          <p:cNvPr id="11" name="Rectangle 10"/>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charset="0"/>
              <a:cs typeface="MS PGothic" charset="0"/>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oAutofit/>
          </a:bodyPr>
          <a:lstStyle>
            <a:lvl1pPr>
              <a:defRPr sz="4000">
                <a:solidFill>
                  <a:schemeClr val="accent1">
                    <a:lumMod val="50000"/>
                  </a:schemeClr>
                </a:solidFill>
              </a:defRPr>
            </a:lvl1pPr>
          </a:lstStyle>
          <a:p>
            <a:r>
              <a:rPr lang="el-GR"/>
              <a:t>Click to edit Master title style</a:t>
            </a:r>
            <a:endParaRPr lang="en-US" dirty="0"/>
          </a:p>
        </p:txBody>
      </p:sp>
      <p:sp>
        <p:nvSpPr>
          <p:cNvPr id="12" name="Date Placeholder 3"/>
          <p:cNvSpPr>
            <a:spLocks noGrp="1"/>
          </p:cNvSpPr>
          <p:nvPr>
            <p:ph type="dt" sz="half" idx="10"/>
          </p:nvPr>
        </p:nvSpPr>
        <p:spPr/>
        <p:txBody>
          <a:bodyPr/>
          <a:lstStyle>
            <a:lvl1pPr>
              <a:defRPr/>
            </a:lvl1pPr>
          </a:lstStyle>
          <a:p>
            <a:fld id="{3ACEAFE8-F0A1-1644-8F01-6ACD5F8BDC6B}" type="datetime10">
              <a:rPr lang="el-GR" altLang="en-US"/>
              <a:pPr/>
              <a:t>12:15</a:t>
            </a:fld>
            <a:endParaRPr lang="el-GR" altLang="en-US"/>
          </a:p>
        </p:txBody>
      </p:sp>
      <p:sp>
        <p:nvSpPr>
          <p:cNvPr id="13" name="Footer Placeholder 4"/>
          <p:cNvSpPr>
            <a:spLocks noGrp="1"/>
          </p:cNvSpPr>
          <p:nvPr>
            <p:ph type="ftr" sz="quarter" idx="11"/>
          </p:nvPr>
        </p:nvSpPr>
        <p:spPr/>
        <p:txBody>
          <a:bodyPr/>
          <a:lstStyle>
            <a:lvl1pPr>
              <a:defRPr/>
            </a:lvl1pPr>
          </a:lstStyle>
          <a:p>
            <a:pPr>
              <a:defRPr/>
            </a:pPr>
            <a:endParaRPr lang="el-GR"/>
          </a:p>
        </p:txBody>
      </p:sp>
      <p:sp>
        <p:nvSpPr>
          <p:cNvPr id="14" name="Slide Number Placeholder 5"/>
          <p:cNvSpPr>
            <a:spLocks noGrp="1"/>
          </p:cNvSpPr>
          <p:nvPr>
            <p:ph type="sldNum" sz="quarter" idx="12"/>
          </p:nvPr>
        </p:nvSpPr>
        <p:spPr>
          <a:xfrm>
            <a:off x="7786688" y="4625975"/>
            <a:ext cx="762000" cy="457200"/>
          </a:xfrm>
        </p:spPr>
        <p:txBody>
          <a:bodyPr/>
          <a:lstStyle>
            <a:lvl1pPr algn="ctr">
              <a:defRPr sz="2800">
                <a:solidFill>
                  <a:srgbClr val="47534C"/>
                </a:solidFill>
              </a:defRPr>
            </a:lvl1pPr>
          </a:lstStyle>
          <a:p>
            <a:fld id="{EA45A5EB-C2F8-D244-8FA1-45C9A01857F0}" type="slidenum">
              <a:rPr lang="el-GR" altLang="en-US"/>
              <a:pPr/>
              <a:t>‹#›</a:t>
            </a:fld>
            <a:endParaRPr lang="el-GR" altLang="en-US"/>
          </a:p>
        </p:txBody>
      </p:sp>
    </p:spTree>
    <p:extLst>
      <p:ext uri="{BB962C8B-B14F-4D97-AF65-F5344CB8AC3E}">
        <p14:creationId xmlns:p14="http://schemas.microsoft.com/office/powerpoint/2010/main" val="32665858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Date Placeholder 3"/>
          <p:cNvSpPr>
            <a:spLocks noGrp="1"/>
          </p:cNvSpPr>
          <p:nvPr>
            <p:ph type="dt" sz="half" idx="10"/>
          </p:nvPr>
        </p:nvSpPr>
        <p:spPr/>
        <p:txBody>
          <a:bodyPr/>
          <a:lstStyle>
            <a:lvl1pPr>
              <a:defRPr/>
            </a:lvl1pPr>
          </a:lstStyle>
          <a:p>
            <a:fld id="{DC89E8D5-0718-7A42-992B-D40D5BE99C87}" type="datetime10">
              <a:rPr lang="el-GR" altLang="en-US"/>
              <a:pPr/>
              <a:t>12:15</a:t>
            </a:fld>
            <a:endParaRPr lang="el-GR" altLang="en-US"/>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fld id="{60E63C8F-DD15-FF43-8A2D-D17B2CCD1E60}" type="slidenum">
              <a:rPr lang="el-GR" altLang="en-US"/>
              <a:pPr/>
              <a:t>‹#›</a:t>
            </a:fld>
            <a:endParaRPr lang="el-GR" altLang="en-US"/>
          </a:p>
        </p:txBody>
      </p:sp>
    </p:spTree>
    <p:extLst>
      <p:ext uri="{BB962C8B-B14F-4D97-AF65-F5344CB8AC3E}">
        <p14:creationId xmlns:p14="http://schemas.microsoft.com/office/powerpoint/2010/main" val="178401471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charset="0"/>
              <a:cs typeface="MS PGothic" charset="0"/>
            </a:endParaRPr>
          </a:p>
        </p:txBody>
      </p:sp>
      <p:sp>
        <p:nvSpPr>
          <p:cNvPr id="5" name="Rectangle 4"/>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charset="0"/>
              <a:cs typeface="MS PGothic" charset="0"/>
            </a:endParaRPr>
          </a:p>
        </p:txBody>
      </p:sp>
      <p:sp>
        <p:nvSpPr>
          <p:cNvPr id="2" name="Vertical Title 1"/>
          <p:cNvSpPr>
            <a:spLocks noGrp="1"/>
          </p:cNvSpPr>
          <p:nvPr>
            <p:ph type="title" orient="vert"/>
          </p:nvPr>
        </p:nvSpPr>
        <p:spPr>
          <a:xfrm>
            <a:off x="7048577" y="395427"/>
            <a:ext cx="1485531" cy="5788981"/>
          </a:xfrm>
        </p:spPr>
        <p:txBody>
          <a:bodyPr vert="eaVert"/>
          <a:lstStyle/>
          <a:p>
            <a:r>
              <a:rPr lang="el-GR"/>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dirty="0"/>
          </a:p>
        </p:txBody>
      </p:sp>
      <p:sp>
        <p:nvSpPr>
          <p:cNvPr id="6" name="Date Placeholder 3"/>
          <p:cNvSpPr>
            <a:spLocks noGrp="1"/>
          </p:cNvSpPr>
          <p:nvPr>
            <p:ph type="dt" sz="half" idx="10"/>
          </p:nvPr>
        </p:nvSpPr>
        <p:spPr/>
        <p:txBody>
          <a:bodyPr/>
          <a:lstStyle>
            <a:lvl1pPr>
              <a:defRPr/>
            </a:lvl1pPr>
          </a:lstStyle>
          <a:p>
            <a:fld id="{FEBAC53A-D397-7C43-8304-272BD92E4B8D}" type="datetime10">
              <a:rPr lang="el-GR" altLang="en-US"/>
              <a:pPr/>
              <a:t>12:15</a:t>
            </a:fld>
            <a:endParaRPr lang="el-GR" altLang="en-US"/>
          </a:p>
        </p:txBody>
      </p:sp>
      <p:sp>
        <p:nvSpPr>
          <p:cNvPr id="7" name="Footer Placeholder 4"/>
          <p:cNvSpPr>
            <a:spLocks noGrp="1"/>
          </p:cNvSpPr>
          <p:nvPr>
            <p:ph type="ftr" sz="quarter" idx="11"/>
          </p:nvPr>
        </p:nvSpPr>
        <p:spPr/>
        <p:txBody>
          <a:bodyPr/>
          <a:lstStyle>
            <a:lvl1pPr>
              <a:defRPr/>
            </a:lvl1pPr>
          </a:lstStyle>
          <a:p>
            <a:pPr>
              <a:defRPr/>
            </a:pPr>
            <a:endParaRPr lang="el-GR"/>
          </a:p>
        </p:txBody>
      </p:sp>
      <p:sp>
        <p:nvSpPr>
          <p:cNvPr id="8" name="Slide Number Placeholder 5"/>
          <p:cNvSpPr>
            <a:spLocks noGrp="1"/>
          </p:cNvSpPr>
          <p:nvPr>
            <p:ph type="sldNum" sz="quarter" idx="12"/>
          </p:nvPr>
        </p:nvSpPr>
        <p:spPr/>
        <p:txBody>
          <a:bodyPr/>
          <a:lstStyle>
            <a:lvl1pPr>
              <a:defRPr/>
            </a:lvl1pPr>
          </a:lstStyle>
          <a:p>
            <a:fld id="{A216B85C-D306-8141-9490-180E832A54CB}" type="slidenum">
              <a:rPr lang="el-GR" altLang="en-US"/>
              <a:pPr/>
              <a:t>‹#›</a:t>
            </a:fld>
            <a:endParaRPr lang="el-GR" altLang="en-US"/>
          </a:p>
        </p:txBody>
      </p:sp>
    </p:spTree>
    <p:extLst>
      <p:ext uri="{BB962C8B-B14F-4D97-AF65-F5344CB8AC3E}">
        <p14:creationId xmlns:p14="http://schemas.microsoft.com/office/powerpoint/2010/main" val="166719744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1_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9906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457200" y="1219200"/>
            <a:ext cx="4038600" cy="4910138"/>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219200"/>
            <a:ext cx="4038600" cy="4910138"/>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Date Placeholder 3"/>
          <p:cNvSpPr>
            <a:spLocks noGrp="1"/>
          </p:cNvSpPr>
          <p:nvPr>
            <p:ph type="dt" sz="half" idx="10"/>
          </p:nvPr>
        </p:nvSpPr>
        <p:spPr/>
        <p:txBody>
          <a:bodyPr/>
          <a:lstStyle>
            <a:lvl1pPr>
              <a:defRPr/>
            </a:lvl1pPr>
          </a:lstStyle>
          <a:p>
            <a:fld id="{5A4BCCF5-CDC0-C845-B0E5-E1A79E85EA29}" type="datetime10">
              <a:rPr lang="el-GR" altLang="en-US"/>
              <a:pPr/>
              <a:t>12:15</a:t>
            </a:fld>
            <a:endParaRPr lang="el-GR" altLang="en-US"/>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fld id="{0B0CC1ED-5F82-A34C-A192-E769EE447840}" type="slidenum">
              <a:rPr lang="el-GR" altLang="en-US"/>
              <a:pPr/>
              <a:t>‹#›</a:t>
            </a:fld>
            <a:endParaRPr lang="el-GR" altLang="en-US"/>
          </a:p>
        </p:txBody>
      </p:sp>
    </p:spTree>
    <p:extLst>
      <p:ext uri="{BB962C8B-B14F-4D97-AF65-F5344CB8AC3E}">
        <p14:creationId xmlns:p14="http://schemas.microsoft.com/office/powerpoint/2010/main" val="3783147383"/>
      </p:ext>
    </p:extLst>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Content Placeholder 2"/>
          <p:cNvSpPr>
            <a:spLocks noGrp="1"/>
          </p:cNvSpPr>
          <p:nvPr>
            <p:ph idx="1"/>
          </p:nvPr>
        </p:nvSpPr>
        <p:spPr/>
        <p:txBody>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Date Placeholder 3"/>
          <p:cNvSpPr>
            <a:spLocks noGrp="1"/>
          </p:cNvSpPr>
          <p:nvPr>
            <p:ph type="dt" sz="half" idx="10"/>
          </p:nvPr>
        </p:nvSpPr>
        <p:spPr/>
        <p:txBody>
          <a:bodyPr/>
          <a:lstStyle>
            <a:lvl1pPr>
              <a:defRPr/>
            </a:lvl1pPr>
          </a:lstStyle>
          <a:p>
            <a:fld id="{FA4D173E-FFF3-1149-B671-12B2A5E8AC04}" type="datetime10">
              <a:rPr lang="el-GR" altLang="en-US"/>
              <a:pPr/>
              <a:t>12:15</a:t>
            </a:fld>
            <a:endParaRPr lang="el-GR" altLang="en-US"/>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fld id="{F62DABE2-DFF4-5A47-ACCF-9CC4C2086E1F}" type="slidenum">
              <a:rPr lang="el-GR" altLang="en-US"/>
              <a:pPr/>
              <a:t>‹#›</a:t>
            </a:fld>
            <a:endParaRPr lang="el-GR" altLang="en-US"/>
          </a:p>
        </p:txBody>
      </p:sp>
    </p:spTree>
    <p:extLst>
      <p:ext uri="{BB962C8B-B14F-4D97-AF65-F5344CB8AC3E}">
        <p14:creationId xmlns:p14="http://schemas.microsoft.com/office/powerpoint/2010/main" val="126297673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charset="0"/>
              <a:cs typeface="MS PGothic" charset="0"/>
            </a:endParaRPr>
          </a:p>
        </p:txBody>
      </p:sp>
      <p:sp useBgFill="1">
        <p:nvSpPr>
          <p:cNvPr id="5" name="Rounded Rectangle 4"/>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charset="0"/>
              <a:cs typeface="MS PGothic" charset="0"/>
            </a:endParaRPr>
          </a:p>
        </p:txBody>
      </p:sp>
      <p:sp>
        <p:nvSpPr>
          <p:cNvPr id="6" name="Rectangle 5"/>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charset="0"/>
                <a:ea typeface="MS PGothic" charset="0"/>
                <a:cs typeface="MS PGothic" charset="0"/>
              </a:defRPr>
            </a:lvl1pPr>
            <a:lvl2pPr marL="742950" indent="-285750">
              <a:defRPr b="1">
                <a:solidFill>
                  <a:schemeClr val="tx1"/>
                </a:solidFill>
                <a:latin typeface="Arial" charset="0"/>
                <a:ea typeface="MS PGothic" charset="0"/>
                <a:cs typeface="MS PGothic" charset="0"/>
              </a:defRPr>
            </a:lvl2pPr>
            <a:lvl3pPr marL="1143000" indent="-228600">
              <a:defRPr b="1">
                <a:solidFill>
                  <a:schemeClr val="tx1"/>
                </a:solidFill>
                <a:latin typeface="Arial" charset="0"/>
                <a:ea typeface="MS PGothic" charset="0"/>
                <a:cs typeface="MS PGothic" charset="0"/>
              </a:defRPr>
            </a:lvl3pPr>
            <a:lvl4pPr marL="1600200" indent="-228600">
              <a:defRPr b="1">
                <a:solidFill>
                  <a:schemeClr val="tx1"/>
                </a:solidFill>
                <a:latin typeface="Arial" charset="0"/>
                <a:ea typeface="MS PGothic" charset="0"/>
                <a:cs typeface="MS PGothic" charset="0"/>
              </a:defRPr>
            </a:lvl4pPr>
            <a:lvl5pPr marL="2057400" indent="-22860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algn="ctr" eaLnBrk="1" hangingPunct="1">
              <a:defRPr/>
            </a:pPr>
            <a:endParaRPr lang="en-US">
              <a:solidFill>
                <a:srgbClr val="FFFFFF"/>
              </a:solidFill>
              <a:latin typeface="Century Gothic" charset="0"/>
            </a:endParaRPr>
          </a:p>
        </p:txBody>
      </p:sp>
      <p:sp>
        <p:nvSpPr>
          <p:cNvPr id="7" name="Rectangle 6"/>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charset="0"/>
              <a:cs typeface="MS PGothic" charset="0"/>
            </a:endParaRPr>
          </a:p>
        </p:txBody>
      </p:sp>
      <p:sp>
        <p:nvSpPr>
          <p:cNvPr id="8" name="Rectangle 7"/>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charset="0"/>
              <a:cs typeface="MS PGothic" charset="0"/>
            </a:endParaRPr>
          </a:p>
        </p:txBody>
      </p:sp>
      <p:sp>
        <p:nvSpPr>
          <p:cNvPr id="9" name="Rectangle 8"/>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charset="0"/>
              <a:cs typeface="MS PGothic" charset="0"/>
            </a:endParaRPr>
          </a:p>
        </p:txBody>
      </p:sp>
      <p:sp>
        <p:nvSpPr>
          <p:cNvPr id="2" name="Title 1"/>
          <p:cNvSpPr>
            <a:spLocks noGrp="1"/>
          </p:cNvSpPr>
          <p:nvPr>
            <p:ph type="title"/>
          </p:nvPr>
        </p:nvSpPr>
        <p:spPr>
          <a:xfrm>
            <a:off x="736456" y="3200399"/>
            <a:ext cx="7696200" cy="1295401"/>
          </a:xfrm>
        </p:spPr>
        <p:txBody>
          <a:bodyPr anchor="b">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l-GR"/>
              <a:t>Click to edit Master title style</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Click to edit Master text styles</a:t>
            </a:r>
          </a:p>
        </p:txBody>
      </p:sp>
      <p:sp>
        <p:nvSpPr>
          <p:cNvPr id="10" name="Date Placeholder 3"/>
          <p:cNvSpPr>
            <a:spLocks noGrp="1"/>
          </p:cNvSpPr>
          <p:nvPr>
            <p:ph type="dt" sz="half" idx="10"/>
          </p:nvPr>
        </p:nvSpPr>
        <p:spPr/>
        <p:txBody>
          <a:bodyPr/>
          <a:lstStyle>
            <a:lvl1pPr>
              <a:defRPr/>
            </a:lvl1pPr>
          </a:lstStyle>
          <a:p>
            <a:fld id="{7072229A-8B09-A243-A0FF-A091F29AD23A}" type="datetime10">
              <a:rPr lang="el-GR" altLang="en-US"/>
              <a:pPr/>
              <a:t>12:15</a:t>
            </a:fld>
            <a:endParaRPr lang="el-GR" altLang="en-US"/>
          </a:p>
        </p:txBody>
      </p:sp>
      <p:sp>
        <p:nvSpPr>
          <p:cNvPr id="11" name="Footer Placeholder 4"/>
          <p:cNvSpPr>
            <a:spLocks noGrp="1"/>
          </p:cNvSpPr>
          <p:nvPr>
            <p:ph type="ftr" sz="quarter" idx="11"/>
          </p:nvPr>
        </p:nvSpPr>
        <p:spPr/>
        <p:txBody>
          <a:bodyPr/>
          <a:lstStyle>
            <a:lvl1pPr>
              <a:defRPr/>
            </a:lvl1pPr>
          </a:lstStyle>
          <a:p>
            <a:pPr>
              <a:defRPr/>
            </a:pPr>
            <a:endParaRPr lang="el-GR"/>
          </a:p>
        </p:txBody>
      </p:sp>
      <p:sp>
        <p:nvSpPr>
          <p:cNvPr id="12" name="Slide Number Placeholder 5"/>
          <p:cNvSpPr>
            <a:spLocks noGrp="1"/>
          </p:cNvSpPr>
          <p:nvPr>
            <p:ph type="sldNum" sz="quarter" idx="12"/>
          </p:nvPr>
        </p:nvSpPr>
        <p:spPr/>
        <p:txBody>
          <a:bodyPr/>
          <a:lstStyle>
            <a:lvl1pPr>
              <a:defRPr/>
            </a:lvl1pPr>
          </a:lstStyle>
          <a:p>
            <a:fld id="{5C5BAD64-BA12-C447-8B12-2D5044D30BA9}" type="slidenum">
              <a:rPr lang="el-GR" altLang="en-US"/>
              <a:pPr/>
              <a:t>‹#›</a:t>
            </a:fld>
            <a:endParaRPr lang="el-GR" altLang="en-US"/>
          </a:p>
        </p:txBody>
      </p:sp>
    </p:spTree>
    <p:extLst>
      <p:ext uri="{BB962C8B-B14F-4D97-AF65-F5344CB8AC3E}">
        <p14:creationId xmlns:p14="http://schemas.microsoft.com/office/powerpoint/2010/main" val="118256913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l-GR"/>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dirty="0"/>
          </a:p>
        </p:txBody>
      </p:sp>
      <p:sp>
        <p:nvSpPr>
          <p:cNvPr id="5" name="Date Placeholder 3"/>
          <p:cNvSpPr>
            <a:spLocks noGrp="1"/>
          </p:cNvSpPr>
          <p:nvPr>
            <p:ph type="dt" sz="half" idx="10"/>
          </p:nvPr>
        </p:nvSpPr>
        <p:spPr/>
        <p:txBody>
          <a:bodyPr/>
          <a:lstStyle>
            <a:lvl1pPr>
              <a:defRPr/>
            </a:lvl1pPr>
          </a:lstStyle>
          <a:p>
            <a:fld id="{739C4879-E1D5-D24E-A675-A1E3751BE40F}" type="datetime10">
              <a:rPr lang="el-GR" altLang="en-US"/>
              <a:pPr/>
              <a:t>12:15</a:t>
            </a:fld>
            <a:endParaRPr lang="el-GR" altLang="en-US"/>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fld id="{B2F83BA5-6CF2-DD4B-A63A-B08BB2612D92}" type="slidenum">
              <a:rPr lang="el-GR" altLang="en-US"/>
              <a:pPr/>
              <a:t>‹#›</a:t>
            </a:fld>
            <a:endParaRPr lang="el-GR" altLang="en-US"/>
          </a:p>
        </p:txBody>
      </p:sp>
    </p:spTree>
    <p:extLst>
      <p:ext uri="{BB962C8B-B14F-4D97-AF65-F5344CB8AC3E}">
        <p14:creationId xmlns:p14="http://schemas.microsoft.com/office/powerpoint/2010/main" val="112153416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l-GR"/>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dirty="0"/>
          </a:p>
        </p:txBody>
      </p:sp>
      <p:sp>
        <p:nvSpPr>
          <p:cNvPr id="7" name="Date Placeholder 3"/>
          <p:cNvSpPr>
            <a:spLocks noGrp="1"/>
          </p:cNvSpPr>
          <p:nvPr>
            <p:ph type="dt" sz="half" idx="10"/>
          </p:nvPr>
        </p:nvSpPr>
        <p:spPr/>
        <p:txBody>
          <a:bodyPr/>
          <a:lstStyle>
            <a:lvl1pPr>
              <a:defRPr/>
            </a:lvl1pPr>
          </a:lstStyle>
          <a:p>
            <a:fld id="{79B0E325-A427-294D-BBF2-89CABDB6962A}" type="datetime10">
              <a:rPr lang="el-GR" altLang="en-US"/>
              <a:pPr/>
              <a:t>12:15</a:t>
            </a:fld>
            <a:endParaRPr lang="el-GR" altLang="en-US"/>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fld id="{B6243DD3-755D-B644-826A-23B37C0FEDD4}" type="slidenum">
              <a:rPr lang="el-GR" altLang="en-US"/>
              <a:pPr/>
              <a:t>‹#›</a:t>
            </a:fld>
            <a:endParaRPr lang="el-GR" altLang="en-US"/>
          </a:p>
        </p:txBody>
      </p:sp>
    </p:spTree>
    <p:extLst>
      <p:ext uri="{BB962C8B-B14F-4D97-AF65-F5344CB8AC3E}">
        <p14:creationId xmlns:p14="http://schemas.microsoft.com/office/powerpoint/2010/main" val="116069101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Date Placeholder 3"/>
          <p:cNvSpPr>
            <a:spLocks noGrp="1"/>
          </p:cNvSpPr>
          <p:nvPr>
            <p:ph type="dt" sz="half" idx="10"/>
          </p:nvPr>
        </p:nvSpPr>
        <p:spPr/>
        <p:txBody>
          <a:bodyPr/>
          <a:lstStyle>
            <a:lvl1pPr>
              <a:defRPr/>
            </a:lvl1pPr>
          </a:lstStyle>
          <a:p>
            <a:fld id="{2771C76A-FECB-C84F-8017-FB251379E01C}" type="datetime10">
              <a:rPr lang="el-GR" altLang="en-US"/>
              <a:pPr/>
              <a:t>12:15</a:t>
            </a:fld>
            <a:endParaRPr lang="el-GR" altLang="en-US"/>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fld id="{E4EEB107-F16D-844F-933B-5600B145E5BC}" type="slidenum">
              <a:rPr lang="el-GR" altLang="en-US"/>
              <a:pPr/>
              <a:t>‹#›</a:t>
            </a:fld>
            <a:endParaRPr lang="el-GR" altLang="en-US"/>
          </a:p>
        </p:txBody>
      </p:sp>
    </p:spTree>
    <p:extLst>
      <p:ext uri="{BB962C8B-B14F-4D97-AF65-F5344CB8AC3E}">
        <p14:creationId xmlns:p14="http://schemas.microsoft.com/office/powerpoint/2010/main" val="213992340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charset="0"/>
              <a:cs typeface="MS PGothic" charset="0"/>
            </a:endParaRPr>
          </a:p>
        </p:txBody>
      </p:sp>
      <p:sp useBgFill="1">
        <p:nvSpPr>
          <p:cNvPr id="3" name="Rounded Rectangle 2"/>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charset="0"/>
              <a:cs typeface="MS PGothic" charset="0"/>
            </a:endParaRPr>
          </a:p>
        </p:txBody>
      </p:sp>
      <p:sp>
        <p:nvSpPr>
          <p:cNvPr id="4" name="Date Placeholder 1"/>
          <p:cNvSpPr>
            <a:spLocks noGrp="1"/>
          </p:cNvSpPr>
          <p:nvPr>
            <p:ph type="dt" sz="half" idx="10"/>
          </p:nvPr>
        </p:nvSpPr>
        <p:spPr/>
        <p:txBody>
          <a:bodyPr/>
          <a:lstStyle>
            <a:lvl1pPr>
              <a:defRPr/>
            </a:lvl1pPr>
          </a:lstStyle>
          <a:p>
            <a:fld id="{DECA342D-FB86-B644-AB21-99C95FC7AC1F}" type="datetime10">
              <a:rPr lang="el-GR" altLang="en-US"/>
              <a:pPr/>
              <a:t>12:15</a:t>
            </a:fld>
            <a:endParaRPr lang="el-GR" altLang="en-US"/>
          </a:p>
        </p:txBody>
      </p:sp>
      <p:sp>
        <p:nvSpPr>
          <p:cNvPr id="5" name="Footer Placeholder 2"/>
          <p:cNvSpPr>
            <a:spLocks noGrp="1"/>
          </p:cNvSpPr>
          <p:nvPr>
            <p:ph type="ftr" sz="quarter" idx="11"/>
          </p:nvPr>
        </p:nvSpPr>
        <p:spPr/>
        <p:txBody>
          <a:bodyPr/>
          <a:lstStyle>
            <a:lvl1pPr>
              <a:defRPr/>
            </a:lvl1pPr>
          </a:lstStyle>
          <a:p>
            <a:pPr>
              <a:defRPr/>
            </a:pPr>
            <a:endParaRPr lang="el-GR"/>
          </a:p>
        </p:txBody>
      </p:sp>
      <p:sp>
        <p:nvSpPr>
          <p:cNvPr id="6" name="Slide Number Placeholder 3"/>
          <p:cNvSpPr>
            <a:spLocks noGrp="1"/>
          </p:cNvSpPr>
          <p:nvPr>
            <p:ph type="sldNum" sz="quarter" idx="12"/>
          </p:nvPr>
        </p:nvSpPr>
        <p:spPr/>
        <p:txBody>
          <a:bodyPr/>
          <a:lstStyle>
            <a:lvl1pPr>
              <a:defRPr/>
            </a:lvl1pPr>
          </a:lstStyle>
          <a:p>
            <a:fld id="{E392AC4E-B98D-064A-B17D-FF03490B7DBE}" type="slidenum">
              <a:rPr lang="el-GR" altLang="en-US"/>
              <a:pPr/>
              <a:t>‹#›</a:t>
            </a:fld>
            <a:endParaRPr lang="el-GR" altLang="en-US"/>
          </a:p>
        </p:txBody>
      </p:sp>
    </p:spTree>
    <p:extLst>
      <p:ext uri="{BB962C8B-B14F-4D97-AF65-F5344CB8AC3E}">
        <p14:creationId xmlns:p14="http://schemas.microsoft.com/office/powerpoint/2010/main" val="47829896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charset="0"/>
              <a:cs typeface="MS PGothic" charset="0"/>
            </a:endParaRPr>
          </a:p>
        </p:txBody>
      </p:sp>
      <p:sp useBgFill="1">
        <p:nvSpPr>
          <p:cNvPr id="6" name="Rounded Rectangle 5"/>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charset="0"/>
              <a:cs typeface="MS PGothic" charset="0"/>
            </a:endParaRPr>
          </a:p>
        </p:txBody>
      </p:sp>
      <p:sp>
        <p:nvSpPr>
          <p:cNvPr id="7" name="Rectangle 6"/>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charset="0"/>
                <a:ea typeface="MS PGothic" charset="0"/>
                <a:cs typeface="MS PGothic" charset="0"/>
              </a:defRPr>
            </a:lvl1pPr>
            <a:lvl2pPr marL="742950" indent="-285750">
              <a:defRPr b="1">
                <a:solidFill>
                  <a:schemeClr val="tx1"/>
                </a:solidFill>
                <a:latin typeface="Arial" charset="0"/>
                <a:ea typeface="MS PGothic" charset="0"/>
                <a:cs typeface="MS PGothic" charset="0"/>
              </a:defRPr>
            </a:lvl2pPr>
            <a:lvl3pPr marL="1143000" indent="-228600">
              <a:defRPr b="1">
                <a:solidFill>
                  <a:schemeClr val="tx1"/>
                </a:solidFill>
                <a:latin typeface="Arial" charset="0"/>
                <a:ea typeface="MS PGothic" charset="0"/>
                <a:cs typeface="MS PGothic" charset="0"/>
              </a:defRPr>
            </a:lvl3pPr>
            <a:lvl4pPr marL="1600200" indent="-228600">
              <a:defRPr b="1">
                <a:solidFill>
                  <a:schemeClr val="tx1"/>
                </a:solidFill>
                <a:latin typeface="Arial" charset="0"/>
                <a:ea typeface="MS PGothic" charset="0"/>
                <a:cs typeface="MS PGothic" charset="0"/>
              </a:defRPr>
            </a:lvl4pPr>
            <a:lvl5pPr marL="2057400" indent="-22860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algn="ctr" eaLnBrk="1" hangingPunct="1">
              <a:defRPr/>
            </a:pPr>
            <a:endParaRPr lang="en-US">
              <a:solidFill>
                <a:srgbClr val="FFFFFF"/>
              </a:solidFill>
              <a:latin typeface="Century Gothic" charset="0"/>
            </a:endParaRPr>
          </a:p>
        </p:txBody>
      </p:sp>
      <p:sp>
        <p:nvSpPr>
          <p:cNvPr id="8" name="Rectangle 7"/>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charset="0"/>
              <a:cs typeface="MS PGothic" charset="0"/>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Click to edit Master text styles</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el-GR"/>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fld id="{89539A7E-18DA-BD47-8852-4D9C58834617}" type="datetime10">
              <a:rPr lang="el-GR" altLang="en-US"/>
              <a:pPr/>
              <a:t>12:15</a:t>
            </a:fld>
            <a:endParaRPr lang="el-GR" altLang="en-US"/>
          </a:p>
        </p:txBody>
      </p:sp>
      <p:sp>
        <p:nvSpPr>
          <p:cNvPr id="10" name="Footer Placeholder 5"/>
          <p:cNvSpPr>
            <a:spLocks noGrp="1"/>
          </p:cNvSpPr>
          <p:nvPr>
            <p:ph type="ftr" sz="quarter" idx="11"/>
          </p:nvPr>
        </p:nvSpPr>
        <p:spPr/>
        <p:txBody>
          <a:bodyPr/>
          <a:lstStyle>
            <a:lvl1pPr>
              <a:defRPr/>
            </a:lvl1pPr>
          </a:lstStyle>
          <a:p>
            <a:pPr>
              <a:defRPr/>
            </a:pPr>
            <a:endParaRPr lang="el-GR"/>
          </a:p>
        </p:txBody>
      </p:sp>
      <p:sp>
        <p:nvSpPr>
          <p:cNvPr id="11" name="Slide Number Placeholder 6"/>
          <p:cNvSpPr>
            <a:spLocks noGrp="1"/>
          </p:cNvSpPr>
          <p:nvPr>
            <p:ph type="sldNum" sz="quarter" idx="12"/>
          </p:nvPr>
        </p:nvSpPr>
        <p:spPr/>
        <p:txBody>
          <a:bodyPr/>
          <a:lstStyle>
            <a:lvl1pPr>
              <a:defRPr/>
            </a:lvl1pPr>
          </a:lstStyle>
          <a:p>
            <a:fld id="{0A1C755E-91E3-4449-BC4D-AD09DE4DC671}" type="slidenum">
              <a:rPr lang="el-GR" altLang="en-US"/>
              <a:pPr/>
              <a:t>‹#›</a:t>
            </a:fld>
            <a:endParaRPr lang="el-GR" altLang="en-US"/>
          </a:p>
        </p:txBody>
      </p:sp>
    </p:spTree>
    <p:extLst>
      <p:ext uri="{BB962C8B-B14F-4D97-AF65-F5344CB8AC3E}">
        <p14:creationId xmlns:p14="http://schemas.microsoft.com/office/powerpoint/2010/main" val="73932999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charset="0"/>
              <a:cs typeface="MS PGothic" charset="0"/>
            </a:endParaRPr>
          </a:p>
        </p:txBody>
      </p:sp>
      <p:sp useBgFill="1">
        <p:nvSpPr>
          <p:cNvPr id="6" name="Rounded Rectangle 5"/>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charset="0"/>
              <a:cs typeface="MS PGothic" charset="0"/>
            </a:endParaRPr>
          </a:p>
        </p:txBody>
      </p:sp>
      <p:sp>
        <p:nvSpPr>
          <p:cNvPr id="7" name="Rectangle 6"/>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charset="0"/>
                <a:ea typeface="MS PGothic" charset="0"/>
                <a:cs typeface="MS PGothic" charset="0"/>
              </a:defRPr>
            </a:lvl1pPr>
            <a:lvl2pPr marL="742950" indent="-285750">
              <a:defRPr b="1">
                <a:solidFill>
                  <a:schemeClr val="tx1"/>
                </a:solidFill>
                <a:latin typeface="Arial" charset="0"/>
                <a:ea typeface="MS PGothic" charset="0"/>
                <a:cs typeface="MS PGothic" charset="0"/>
              </a:defRPr>
            </a:lvl2pPr>
            <a:lvl3pPr marL="1143000" indent="-228600">
              <a:defRPr b="1">
                <a:solidFill>
                  <a:schemeClr val="tx1"/>
                </a:solidFill>
                <a:latin typeface="Arial" charset="0"/>
                <a:ea typeface="MS PGothic" charset="0"/>
                <a:cs typeface="MS PGothic" charset="0"/>
              </a:defRPr>
            </a:lvl3pPr>
            <a:lvl4pPr marL="1600200" indent="-228600">
              <a:defRPr b="1">
                <a:solidFill>
                  <a:schemeClr val="tx1"/>
                </a:solidFill>
                <a:latin typeface="Arial" charset="0"/>
                <a:ea typeface="MS PGothic" charset="0"/>
                <a:cs typeface="MS PGothic" charset="0"/>
              </a:defRPr>
            </a:lvl4pPr>
            <a:lvl5pPr marL="2057400" indent="-22860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algn="ctr" eaLnBrk="1" hangingPunct="1">
              <a:defRPr/>
            </a:pPr>
            <a:endParaRPr lang="en-US">
              <a:solidFill>
                <a:srgbClr val="FFFFFF"/>
              </a:solidFill>
              <a:latin typeface="Century Gothic" charset="0"/>
            </a:endParaRPr>
          </a:p>
        </p:txBody>
      </p:sp>
      <p:sp>
        <p:nvSpPr>
          <p:cNvPr id="8" name="Rectangle 7"/>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charset="0"/>
              <a:cs typeface="MS PGothic" charset="0"/>
            </a:endParaRPr>
          </a:p>
        </p:txBody>
      </p:sp>
      <p:sp>
        <p:nvSpPr>
          <p:cNvPr id="9" name="Rectangle 8"/>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charset="0"/>
              <a:cs typeface="MS PGothic" charset="0"/>
            </a:endParaRPr>
          </a:p>
        </p:txBody>
      </p:sp>
      <p:sp>
        <p:nvSpPr>
          <p:cNvPr id="10" name="Rectangle 9"/>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charset="0"/>
              <a:cs typeface="MS PGothic" charset="0"/>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a:t>Drag picture to placeholder or click icon to add</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Click to edit Master text styles</a:t>
            </a:r>
          </a:p>
        </p:txBody>
      </p:sp>
      <p:sp>
        <p:nvSpPr>
          <p:cNvPr id="2" name="Title 1"/>
          <p:cNvSpPr>
            <a:spLocks noGrp="1"/>
          </p:cNvSpPr>
          <p:nvPr>
            <p:ph type="title"/>
          </p:nvPr>
        </p:nvSpPr>
        <p:spPr>
          <a:xfrm>
            <a:off x="914400" y="5105400"/>
            <a:ext cx="7328514" cy="523043"/>
          </a:xfrm>
        </p:spPr>
        <p:txBody>
          <a:bodyPr/>
          <a:lstStyle>
            <a:lvl1pPr algn="ctr">
              <a:defRPr sz="2000" b="0">
                <a:solidFill>
                  <a:schemeClr val="accent1">
                    <a:lumMod val="75000"/>
                  </a:schemeClr>
                </a:solidFill>
              </a:defRPr>
            </a:lvl1pPr>
          </a:lstStyle>
          <a:p>
            <a:r>
              <a:rPr lang="el-GR"/>
              <a:t>Click to edit Master title style</a:t>
            </a:r>
            <a:endParaRPr lang="en-US" dirty="0"/>
          </a:p>
        </p:txBody>
      </p:sp>
      <p:sp>
        <p:nvSpPr>
          <p:cNvPr id="11" name="Date Placeholder 4"/>
          <p:cNvSpPr>
            <a:spLocks noGrp="1"/>
          </p:cNvSpPr>
          <p:nvPr>
            <p:ph type="dt" sz="half" idx="10"/>
          </p:nvPr>
        </p:nvSpPr>
        <p:spPr/>
        <p:txBody>
          <a:bodyPr/>
          <a:lstStyle>
            <a:lvl1pPr>
              <a:defRPr/>
            </a:lvl1pPr>
          </a:lstStyle>
          <a:p>
            <a:fld id="{BA93F915-9083-6241-9FB5-963712784629}" type="datetime10">
              <a:rPr lang="el-GR" altLang="en-US"/>
              <a:pPr/>
              <a:t>12:15</a:t>
            </a:fld>
            <a:endParaRPr lang="el-GR" altLang="en-US"/>
          </a:p>
        </p:txBody>
      </p:sp>
      <p:sp>
        <p:nvSpPr>
          <p:cNvPr id="12" name="Slide Number Placeholder 6"/>
          <p:cNvSpPr>
            <a:spLocks noGrp="1"/>
          </p:cNvSpPr>
          <p:nvPr>
            <p:ph type="sldNum" sz="quarter" idx="11"/>
          </p:nvPr>
        </p:nvSpPr>
        <p:spPr/>
        <p:txBody>
          <a:bodyPr/>
          <a:lstStyle>
            <a:lvl1pPr>
              <a:defRPr/>
            </a:lvl1pPr>
          </a:lstStyle>
          <a:p>
            <a:fld id="{9FC92418-18DB-D247-82C8-4709DFAE8A04}" type="slidenum">
              <a:rPr lang="el-GR" altLang="en-US"/>
              <a:pPr/>
              <a:t>‹#›</a:t>
            </a:fld>
            <a:endParaRPr lang="el-GR" altLang="en-US"/>
          </a:p>
        </p:txBody>
      </p:sp>
      <p:sp>
        <p:nvSpPr>
          <p:cNvPr id="13" name="Footer Placeholder 5"/>
          <p:cNvSpPr>
            <a:spLocks noGrp="1"/>
          </p:cNvSpPr>
          <p:nvPr>
            <p:ph type="ftr" sz="quarter" idx="12"/>
          </p:nvPr>
        </p:nvSpPr>
        <p:spPr/>
        <p:txBody>
          <a:bodyPr/>
          <a:lstStyle>
            <a:lvl1pPr>
              <a:defRPr/>
            </a:lvl1pPr>
          </a:lstStyle>
          <a:p>
            <a:pPr>
              <a:defRPr/>
            </a:pPr>
            <a:endParaRPr lang="el-GR"/>
          </a:p>
        </p:txBody>
      </p:sp>
    </p:spTree>
    <p:extLst>
      <p:ext uri="{BB962C8B-B14F-4D97-AF65-F5344CB8AC3E}">
        <p14:creationId xmlns:p14="http://schemas.microsoft.com/office/powerpoint/2010/main" val="57891165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charset="0"/>
              <a:cs typeface="MS PGothic" charset="0"/>
            </a:endParaRPr>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charset="0"/>
              <a:cs typeface="MS PGothic" charset="0"/>
            </a:endParaRPr>
          </a:p>
        </p:txBody>
      </p:sp>
      <p:sp>
        <p:nvSpPr>
          <p:cNvPr id="1028"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l-GR" altLang="en-US"/>
              <a:t>Click to edit Master text styles</a:t>
            </a:r>
          </a:p>
          <a:p>
            <a:pPr lvl="1"/>
            <a:r>
              <a:rPr lang="el-GR" altLang="en-US"/>
              <a:t>Second level</a:t>
            </a:r>
          </a:p>
          <a:p>
            <a:pPr lvl="2"/>
            <a:r>
              <a:rPr lang="el-GR" altLang="en-US"/>
              <a:t>Third level</a:t>
            </a:r>
          </a:p>
          <a:p>
            <a:pPr lvl="3"/>
            <a:r>
              <a:rPr lang="el-GR" altLang="en-US"/>
              <a:t>Fourth level</a:t>
            </a:r>
          </a:p>
          <a:p>
            <a:pPr lvl="4"/>
            <a:r>
              <a:rPr lang="el-GR"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chemeClr val="tx2"/>
                </a:solidFill>
              </a:defRPr>
            </a:lvl1pPr>
          </a:lstStyle>
          <a:p>
            <a:fld id="{6A793DE1-50B5-0C49-A7D7-AA68127D6610}" type="datetime10">
              <a:rPr lang="el-GR" altLang="en-US"/>
              <a:pPr/>
              <a:t>12:15</a:t>
            </a:fld>
            <a:endParaRPr lang="el-GR"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chemeClr val="tx2"/>
                </a:solidFill>
                <a:ea typeface="ＭＳ Ｐゴシック" charset="0"/>
                <a:cs typeface="ＭＳ Ｐゴシック" charset="0"/>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defRPr>
            </a:lvl1pPr>
          </a:lstStyle>
          <a:p>
            <a:fld id="{A7060DF8-693E-7942-A88F-D16C6B2279AA}" type="slidenum">
              <a:rPr lang="el-GR" altLang="en-US"/>
              <a:pPr/>
              <a:t>‹#›</a:t>
            </a:fld>
            <a:endParaRPr lang="el-GR" alt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charset="0"/>
                <a:ea typeface="MS PGothic" charset="0"/>
                <a:cs typeface="MS PGothic" charset="0"/>
              </a:defRPr>
            </a:lvl1pPr>
            <a:lvl2pPr marL="742950" indent="-285750">
              <a:defRPr b="1">
                <a:solidFill>
                  <a:schemeClr val="tx1"/>
                </a:solidFill>
                <a:latin typeface="Arial" charset="0"/>
                <a:ea typeface="MS PGothic" charset="0"/>
                <a:cs typeface="MS PGothic" charset="0"/>
              </a:defRPr>
            </a:lvl2pPr>
            <a:lvl3pPr marL="1143000" indent="-228600">
              <a:defRPr b="1">
                <a:solidFill>
                  <a:schemeClr val="tx1"/>
                </a:solidFill>
                <a:latin typeface="Arial" charset="0"/>
                <a:ea typeface="MS PGothic" charset="0"/>
                <a:cs typeface="MS PGothic" charset="0"/>
              </a:defRPr>
            </a:lvl3pPr>
            <a:lvl4pPr marL="1600200" indent="-228600">
              <a:defRPr b="1">
                <a:solidFill>
                  <a:schemeClr val="tx1"/>
                </a:solidFill>
                <a:latin typeface="Arial" charset="0"/>
                <a:ea typeface="MS PGothic" charset="0"/>
                <a:cs typeface="MS PGothic" charset="0"/>
              </a:defRPr>
            </a:lvl4pPr>
            <a:lvl5pPr marL="2057400" indent="-22860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algn="ctr" eaLnBrk="1" hangingPunct="1">
              <a:defRPr/>
            </a:pPr>
            <a:endParaRPr lang="en-US">
              <a:solidFill>
                <a:srgbClr val="FFFFFF"/>
              </a:solidFill>
              <a:latin typeface="Century Gothic" charset="0"/>
            </a:endParaRPr>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charset="0"/>
              <a:cs typeface="MS PGothic" charset="0"/>
            </a:endParaRPr>
          </a:p>
        </p:txBody>
      </p:sp>
      <p:sp>
        <p:nvSpPr>
          <p:cNvPr id="2" name="Title Placeholder 1"/>
          <p:cNvSpPr>
            <a:spLocks noGrp="1"/>
          </p:cNvSpPr>
          <p:nvPr>
            <p:ph type="title"/>
          </p:nvPr>
        </p:nvSpPr>
        <p:spPr>
          <a:xfrm>
            <a:off x="425450" y="407988"/>
            <a:ext cx="8261350" cy="1039812"/>
          </a:xfrm>
          <a:prstGeom prst="rect">
            <a:avLst/>
          </a:prstGeom>
        </p:spPr>
        <p:txBody>
          <a:bodyPr vert="horz" wrap="square" lIns="91440" tIns="45720" rIns="91440" bIns="45720" numCol="1" anchor="ctr" anchorCtr="0" compatLnSpc="1">
            <a:prstTxWarp prst="textNoShape">
              <a:avLst/>
            </a:prstTxWarp>
            <a:normAutofit/>
          </a:bodyPr>
          <a:lstStyle/>
          <a:p>
            <a:pPr lvl="0"/>
            <a:r>
              <a:rPr lang="el-GR"/>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4311" r:id="rId1"/>
    <p:sldLayoutId id="2147484305" r:id="rId2"/>
    <p:sldLayoutId id="2147484312" r:id="rId3"/>
    <p:sldLayoutId id="2147484306" r:id="rId4"/>
    <p:sldLayoutId id="2147484307" r:id="rId5"/>
    <p:sldLayoutId id="2147484308" r:id="rId6"/>
    <p:sldLayoutId id="2147484313" r:id="rId7"/>
    <p:sldLayoutId id="2147484314" r:id="rId8"/>
    <p:sldLayoutId id="2147484315" r:id="rId9"/>
    <p:sldLayoutId id="2147484309" r:id="rId10"/>
    <p:sldLayoutId id="2147484316" r:id="rId11"/>
    <p:sldLayoutId id="2147484317" r:id="rId12"/>
  </p:sldLayoutIdLst>
  <p:transition spd="med">
    <p:wipe/>
  </p:transition>
  <p:hf hdr="0" ftr="0" dt="0"/>
  <p:txStyles>
    <p:titleStyle>
      <a:lvl1pPr algn="ctr" rtl="0" eaLnBrk="0" fontAlgn="base" hangingPunct="0">
        <a:spcBef>
          <a:spcPct val="0"/>
        </a:spcBef>
        <a:spcAft>
          <a:spcPct val="0"/>
        </a:spcAft>
        <a:defRPr sz="3500" kern="1200" cap="all">
          <a:solidFill>
            <a:srgbClr val="6B7D7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3500">
          <a:solidFill>
            <a:srgbClr val="6B7D72"/>
          </a:solidFill>
          <a:latin typeface="Book Antiqua" pitchFamily="18" charset="0"/>
          <a:ea typeface="MS PGothic" panose="020B0600070205080204" pitchFamily="34" charset="-128"/>
          <a:cs typeface="MS PGothic" charset="0"/>
        </a:defRPr>
      </a:lvl2pPr>
      <a:lvl3pPr algn="ctr" rtl="0" eaLnBrk="0" fontAlgn="base" hangingPunct="0">
        <a:spcBef>
          <a:spcPct val="0"/>
        </a:spcBef>
        <a:spcAft>
          <a:spcPct val="0"/>
        </a:spcAft>
        <a:defRPr sz="3500">
          <a:solidFill>
            <a:srgbClr val="6B7D72"/>
          </a:solidFill>
          <a:latin typeface="Book Antiqua" pitchFamily="18" charset="0"/>
          <a:ea typeface="MS PGothic" panose="020B0600070205080204" pitchFamily="34" charset="-128"/>
          <a:cs typeface="MS PGothic" charset="0"/>
        </a:defRPr>
      </a:lvl3pPr>
      <a:lvl4pPr algn="ctr" rtl="0" eaLnBrk="0" fontAlgn="base" hangingPunct="0">
        <a:spcBef>
          <a:spcPct val="0"/>
        </a:spcBef>
        <a:spcAft>
          <a:spcPct val="0"/>
        </a:spcAft>
        <a:defRPr sz="3500">
          <a:solidFill>
            <a:srgbClr val="6B7D72"/>
          </a:solidFill>
          <a:latin typeface="Book Antiqua" pitchFamily="18" charset="0"/>
          <a:ea typeface="MS PGothic" panose="020B0600070205080204" pitchFamily="34" charset="-128"/>
          <a:cs typeface="MS PGothic" charset="0"/>
        </a:defRPr>
      </a:lvl4pPr>
      <a:lvl5pPr algn="ctr" rtl="0" eaLnBrk="0" fontAlgn="base" hangingPunct="0">
        <a:spcBef>
          <a:spcPct val="0"/>
        </a:spcBef>
        <a:spcAft>
          <a:spcPct val="0"/>
        </a:spcAft>
        <a:defRPr sz="3500">
          <a:solidFill>
            <a:srgbClr val="6B7D72"/>
          </a:solidFill>
          <a:latin typeface="Book Antiqua" pitchFamily="18" charset="0"/>
          <a:ea typeface="MS PGothic" panose="020B0600070205080204" pitchFamily="34" charset="-128"/>
          <a:cs typeface="MS PGothic" charset="0"/>
        </a:defRPr>
      </a:lvl5pPr>
      <a:lvl6pPr marL="457200" algn="ctr" rtl="0" fontAlgn="base">
        <a:spcBef>
          <a:spcPct val="0"/>
        </a:spcBef>
        <a:spcAft>
          <a:spcPct val="0"/>
        </a:spcAft>
        <a:defRPr sz="3500">
          <a:solidFill>
            <a:srgbClr val="6B7D72"/>
          </a:solidFill>
          <a:latin typeface="Book Antiqua" pitchFamily="18" charset="0"/>
          <a:ea typeface="ＭＳ Ｐゴシック" pitchFamily="34" charset="-128"/>
        </a:defRPr>
      </a:lvl6pPr>
      <a:lvl7pPr marL="914400" algn="ctr" rtl="0" fontAlgn="base">
        <a:spcBef>
          <a:spcPct val="0"/>
        </a:spcBef>
        <a:spcAft>
          <a:spcPct val="0"/>
        </a:spcAft>
        <a:defRPr sz="3500">
          <a:solidFill>
            <a:srgbClr val="6B7D72"/>
          </a:solidFill>
          <a:latin typeface="Book Antiqua" pitchFamily="18" charset="0"/>
          <a:ea typeface="ＭＳ Ｐゴシック" pitchFamily="34" charset="-128"/>
        </a:defRPr>
      </a:lvl7pPr>
      <a:lvl8pPr marL="1371600" algn="ctr" rtl="0" fontAlgn="base">
        <a:spcBef>
          <a:spcPct val="0"/>
        </a:spcBef>
        <a:spcAft>
          <a:spcPct val="0"/>
        </a:spcAft>
        <a:defRPr sz="3500">
          <a:solidFill>
            <a:srgbClr val="6B7D72"/>
          </a:solidFill>
          <a:latin typeface="Book Antiqua" pitchFamily="18" charset="0"/>
          <a:ea typeface="ＭＳ Ｐゴシック" pitchFamily="34" charset="-128"/>
        </a:defRPr>
      </a:lvl8pPr>
      <a:lvl9pPr marL="1828800" algn="ctr" rtl="0" fontAlgn="base">
        <a:spcBef>
          <a:spcPct val="0"/>
        </a:spcBef>
        <a:spcAft>
          <a:spcPct val="0"/>
        </a:spcAft>
        <a:defRPr sz="3500">
          <a:solidFill>
            <a:srgbClr val="6B7D72"/>
          </a:solidFill>
          <a:latin typeface="Book Antiqua" pitchFamily="18" charset="0"/>
          <a:ea typeface="ＭＳ Ｐゴシック" pitchFamily="34" charset="-128"/>
        </a:defRPr>
      </a:lvl9pPr>
    </p:titleStyle>
    <p:bodyStyle>
      <a:lvl1pPr marL="342900" indent="-22860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S PGothic" panose="020B0600070205080204" pitchFamily="34" charset="-128"/>
          <a:cs typeface="MS PGothic" charset="0"/>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S PGothic" panose="020B0600070205080204" pitchFamily="34" charset="-128"/>
          <a:cs typeface="MS PGothic" charset="0"/>
        </a:defRPr>
      </a:lvl2pPr>
      <a:lvl3pPr marL="914400" indent="-228600" algn="l" rtl="0" eaLnBrk="0" fontAlgn="base" hangingPunct="0">
        <a:spcBef>
          <a:spcPct val="20000"/>
        </a:spcBef>
        <a:spcAft>
          <a:spcPct val="0"/>
        </a:spcAft>
        <a:buClr>
          <a:srgbClr val="B5AE53"/>
        </a:buClr>
        <a:buFont typeface="Arial" charset="0"/>
        <a:buChar char="•"/>
        <a:defRPr kern="1200">
          <a:solidFill>
            <a:schemeClr val="tx2"/>
          </a:solidFill>
          <a:latin typeface="+mn-lt"/>
          <a:ea typeface="MS PGothic" panose="020B0600070205080204" pitchFamily="34" charset="-128"/>
          <a:cs typeface="MS PGothic" charset="0"/>
        </a:defRPr>
      </a:lvl3pPr>
      <a:lvl4pPr marL="1279525" indent="-228600" algn="l" rtl="0" eaLnBrk="0" fontAlgn="base" hangingPunct="0">
        <a:spcBef>
          <a:spcPct val="20000"/>
        </a:spcBef>
        <a:spcAft>
          <a:spcPct val="0"/>
        </a:spcAft>
        <a:buClr>
          <a:srgbClr val="848058"/>
        </a:buClr>
        <a:buFont typeface="Arial" charset="0"/>
        <a:buChar char="•"/>
        <a:defRPr sz="1600" kern="1200">
          <a:solidFill>
            <a:schemeClr val="tx2"/>
          </a:solidFill>
          <a:latin typeface="+mn-lt"/>
          <a:ea typeface="MS PGothic" panose="020B0600070205080204" pitchFamily="34" charset="-128"/>
          <a:cs typeface="MS PGothic" charset="0"/>
        </a:defRPr>
      </a:lvl4pPr>
      <a:lvl5pPr marL="1554163" indent="-228600" algn="l" rtl="0" eaLnBrk="0" fontAlgn="base" hangingPunct="0">
        <a:spcBef>
          <a:spcPct val="20000"/>
        </a:spcBef>
        <a:spcAft>
          <a:spcPct val="0"/>
        </a:spcAft>
        <a:buClr>
          <a:srgbClr val="E8B54D"/>
        </a:buClr>
        <a:buFont typeface="Arial" charset="0"/>
        <a:buChar char="•"/>
        <a:defRPr sz="1600" kern="1200">
          <a:solidFill>
            <a:schemeClr val="tx2"/>
          </a:solidFill>
          <a:latin typeface="+mn-lt"/>
          <a:ea typeface="MS PGothic" panose="020B0600070205080204" pitchFamily="34" charset="-128"/>
          <a:cs typeface="MS PGothic" charset="0"/>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4101" name="Rectangle 5"/>
          <p:cNvSpPr>
            <a:spLocks noGrp="1" noChangeArrowheads="1"/>
          </p:cNvSpPr>
          <p:nvPr>
            <p:ph type="subTitle" idx="1"/>
          </p:nvPr>
        </p:nvSpPr>
        <p:spPr>
          <a:xfrm>
            <a:off x="1727685" y="3140968"/>
            <a:ext cx="5580620" cy="2227263"/>
          </a:xfrm>
        </p:spPr>
        <p:txBody>
          <a:bodyPr>
            <a:normAutofit/>
          </a:bodyPr>
          <a:lstStyle/>
          <a:p>
            <a:pPr eaLnBrk="1" hangingPunct="1">
              <a:spcBef>
                <a:spcPts val="0"/>
              </a:spcBef>
            </a:pPr>
            <a:r>
              <a:rPr lang="el-GR" altLang="en-US" sz="2200" b="1" cap="none" dirty="0">
                <a:solidFill>
                  <a:schemeClr val="tx1"/>
                </a:solidFill>
                <a:latin typeface="Candara" charset="0"/>
                <a:ea typeface="MS PGothic" charset="-128"/>
              </a:rPr>
              <a:t>ΜΑΡΙΑΝΝΑ ΤΖΕΚΑΚΗ, ΑΠΘ</a:t>
            </a:r>
          </a:p>
          <a:p>
            <a:pPr eaLnBrk="1" hangingPunct="1">
              <a:spcBef>
                <a:spcPts val="0"/>
              </a:spcBef>
            </a:pPr>
            <a:r>
              <a:rPr lang="el-GR" altLang="en-US" sz="2200" b="1" cap="none" dirty="0">
                <a:solidFill>
                  <a:schemeClr val="tx1"/>
                </a:solidFill>
                <a:latin typeface="Candara" charset="0"/>
                <a:ea typeface="MS PGothic" charset="-128"/>
              </a:rPr>
              <a:t>ΚΩΝΣΤΑΝΤΙΝΟΣ ΧΡΗΣΤΟΥ, ΑΠΘ</a:t>
            </a:r>
          </a:p>
          <a:p>
            <a:pPr eaLnBrk="1" hangingPunct="1">
              <a:spcBef>
                <a:spcPts val="0"/>
              </a:spcBef>
            </a:pPr>
            <a:r>
              <a:rPr lang="el-GR" altLang="en-US" sz="2200" b="1" cap="none" dirty="0">
                <a:solidFill>
                  <a:schemeClr val="tx1"/>
                </a:solidFill>
                <a:latin typeface="Candara" charset="0"/>
                <a:ea typeface="MS PGothic" charset="-128"/>
              </a:rPr>
              <a:t>Ξ</a:t>
            </a:r>
            <a:r>
              <a:rPr lang="en-US" altLang="en-US" sz="2200" b="1" cap="none" dirty="0">
                <a:solidFill>
                  <a:schemeClr val="tx1"/>
                </a:solidFill>
                <a:latin typeface="Candara" charset="0"/>
                <a:ea typeface="MS PGothic" charset="-128"/>
              </a:rPr>
              <a:t>ENIA</a:t>
            </a:r>
            <a:r>
              <a:rPr lang="el-GR" altLang="en-US" sz="2200" b="1" cap="none" dirty="0">
                <a:solidFill>
                  <a:schemeClr val="tx1"/>
                </a:solidFill>
                <a:latin typeface="Candara" charset="0"/>
                <a:ea typeface="MS PGothic" charset="-128"/>
              </a:rPr>
              <a:t> ΒΑΜΒΑΚΟΥΣΗ, ΠΙ</a:t>
            </a:r>
          </a:p>
          <a:p>
            <a:pPr eaLnBrk="1" hangingPunct="1">
              <a:spcBef>
                <a:spcPts val="0"/>
              </a:spcBef>
            </a:pPr>
            <a:r>
              <a:rPr lang="el-GR" altLang="en-US" sz="2200" b="1" cap="none" dirty="0">
                <a:solidFill>
                  <a:schemeClr val="tx1"/>
                </a:solidFill>
                <a:latin typeface="Candara" charset="0"/>
                <a:ea typeface="MS PGothic" charset="-128"/>
              </a:rPr>
              <a:t>ΑΓΓΕΛΟΣ ΜΑΡΚΟΥ, ΔΠΘ</a:t>
            </a:r>
          </a:p>
        </p:txBody>
      </p:sp>
      <p:sp>
        <p:nvSpPr>
          <p:cNvPr id="16386" name="Rectangle 4"/>
          <p:cNvSpPr>
            <a:spLocks noGrp="1" noChangeArrowheads="1"/>
          </p:cNvSpPr>
          <p:nvPr>
            <p:ph type="ctrTitle"/>
          </p:nvPr>
        </p:nvSpPr>
        <p:spPr bwMode="auto">
          <a:xfrm>
            <a:off x="971550" y="1376363"/>
            <a:ext cx="7377113" cy="1212850"/>
          </a:xfrm>
        </p:spPr>
        <p:txBody>
          <a:bodyPr/>
          <a:lstStyle/>
          <a:p>
            <a:pPr eaLnBrk="1" hangingPunct="1"/>
            <a:r>
              <a:rPr lang="el-GR" altLang="en-US" b="1" cap="none" dirty="0">
                <a:solidFill>
                  <a:srgbClr val="47534C"/>
                </a:solidFill>
                <a:latin typeface="Candara" charset="0"/>
                <a:ea typeface="MS PGothic" charset="-128"/>
              </a:rPr>
              <a:t>Μεθοδολογία Εκπαιδευτικής Έρευνας στη ΜΕ</a:t>
            </a:r>
          </a:p>
        </p:txBody>
      </p:sp>
      <p:sp>
        <p:nvSpPr>
          <p:cNvPr id="2" name="TextBox 1"/>
          <p:cNvSpPr txBox="1"/>
          <p:nvPr/>
        </p:nvSpPr>
        <p:spPr>
          <a:xfrm>
            <a:off x="3671900" y="5759968"/>
            <a:ext cx="1604350" cy="369332"/>
          </a:xfrm>
          <a:prstGeom prst="rect">
            <a:avLst/>
          </a:prstGeom>
          <a:noFill/>
        </p:spPr>
        <p:txBody>
          <a:bodyPr wrap="none" rtlCol="0">
            <a:spAutoFit/>
          </a:bodyPr>
          <a:lstStyle/>
          <a:p>
            <a:r>
              <a:rPr lang="el-GR" b="0" dirty="0"/>
              <a:t>Α’ ΕΞΑΜΗΝΟ</a:t>
            </a:r>
            <a:endParaRPr lang="en-US" b="0" dirty="0"/>
          </a:p>
        </p:txBody>
      </p:sp>
    </p:spTree>
  </p:cSld>
  <p:clrMapOvr>
    <a:masterClrMapping/>
  </p:clrMapOvr>
  <p:transition spd="med">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bwMode="auto"/>
        <p:txBody>
          <a:bodyPr/>
          <a:lstStyle/>
          <a:p>
            <a:pPr eaLnBrk="1" hangingPunct="1"/>
            <a:r>
              <a:rPr lang="el-GR" altLang="en-US" sz="3600" b="1" i="1" cap="none">
                <a:latin typeface="Candara" charset="0"/>
                <a:ea typeface="MS PGothic" charset="-128"/>
              </a:rPr>
              <a:t>Ας κάνουμε μια δοκιμή!</a:t>
            </a:r>
            <a:endParaRPr lang="el-GR" altLang="en-US" sz="3600" i="1" cap="none">
              <a:latin typeface="Candara" charset="0"/>
              <a:ea typeface="MS PGothic" charset="-128"/>
            </a:endParaRPr>
          </a:p>
        </p:txBody>
      </p:sp>
      <p:sp>
        <p:nvSpPr>
          <p:cNvPr id="429059" name="Rectangle 3"/>
          <p:cNvSpPr>
            <a:spLocks noGrp="1" noChangeArrowheads="1"/>
          </p:cNvSpPr>
          <p:nvPr>
            <p:ph idx="1"/>
          </p:nvPr>
        </p:nvSpPr>
        <p:spPr>
          <a:xfrm>
            <a:off x="519113" y="1603375"/>
            <a:ext cx="8142287" cy="4491038"/>
          </a:xfrm>
        </p:spPr>
        <p:txBody>
          <a:bodyPr/>
          <a:lstStyle/>
          <a:p>
            <a:pPr marL="357188" indent="-357188" algn="just" eaLnBrk="1" hangingPunct="1">
              <a:lnSpc>
                <a:spcPct val="70000"/>
              </a:lnSpc>
              <a:buSzPct val="120000"/>
            </a:pPr>
            <a:r>
              <a:rPr lang="el-GR" altLang="en-US" dirty="0">
                <a:solidFill>
                  <a:schemeClr val="tx1"/>
                </a:solidFill>
                <a:latin typeface="Candara" charset="0"/>
                <a:ea typeface="MS PGothic" charset="-128"/>
              </a:rPr>
              <a:t>Ας υποθέσουμε ότι θέλουμε να κάνουμε μια έρευνα με θέμα:</a:t>
            </a:r>
          </a:p>
          <a:p>
            <a:pPr marL="357188" indent="0" algn="just" eaLnBrk="1" hangingPunct="1">
              <a:lnSpc>
                <a:spcPct val="70000"/>
              </a:lnSpc>
              <a:buFont typeface="Wingdings" charset="2"/>
              <a:buNone/>
            </a:pPr>
            <a:r>
              <a:rPr lang="el-GR" altLang="en-US" b="1" i="1" dirty="0">
                <a:solidFill>
                  <a:schemeClr val="accent1"/>
                </a:solidFill>
                <a:latin typeface="Candara" charset="0"/>
                <a:ea typeface="MS PGothic" charset="-128"/>
              </a:rPr>
              <a:t>Έχουν οι εκπαιδευτικοί ανησυχίες απέναντι στις καινοτομίες στην εκπαίδευση;</a:t>
            </a:r>
          </a:p>
          <a:p>
            <a:pPr marL="357188" indent="-357188" algn="just" eaLnBrk="1" hangingPunct="1">
              <a:lnSpc>
                <a:spcPct val="70000"/>
              </a:lnSpc>
              <a:buFont typeface="Wingdings" charset="2"/>
              <a:buNone/>
            </a:pPr>
            <a:r>
              <a:rPr lang="el-GR" altLang="en-US" b="1" i="1" dirty="0">
                <a:solidFill>
                  <a:schemeClr val="accent1"/>
                </a:solidFill>
                <a:latin typeface="Candara" charset="0"/>
                <a:ea typeface="MS PGothic" charset="-128"/>
              </a:rPr>
              <a:t>	Με ποιους παράγοντες σχετίζονται οι ανησυχίες τους;</a:t>
            </a:r>
          </a:p>
          <a:p>
            <a:pPr marL="357188" indent="-357188" algn="just" eaLnBrk="1" hangingPunct="1">
              <a:lnSpc>
                <a:spcPct val="70000"/>
              </a:lnSpc>
              <a:buFont typeface="Wingdings" charset="2"/>
              <a:buNone/>
            </a:pPr>
            <a:endParaRPr lang="el-GR" altLang="en-US" dirty="0">
              <a:latin typeface="Candara" charset="0"/>
              <a:ea typeface="MS PGothic" charset="-128"/>
            </a:endParaRPr>
          </a:p>
          <a:p>
            <a:pPr marL="804863" indent="-357188" algn="just" eaLnBrk="1" hangingPunct="1">
              <a:lnSpc>
                <a:spcPct val="70000"/>
              </a:lnSpc>
              <a:buFontTx/>
              <a:buChar char="-"/>
            </a:pPr>
            <a:r>
              <a:rPr lang="el-GR" altLang="en-US" dirty="0">
                <a:solidFill>
                  <a:schemeClr val="tx1"/>
                </a:solidFill>
                <a:latin typeface="Candara" charset="0"/>
                <a:ea typeface="MS PGothic" charset="-128"/>
              </a:rPr>
              <a:t>Τι σημαίνει ‘ανησυχίες’; Και τι καινοτομία στην εκπαίδευση;</a:t>
            </a:r>
          </a:p>
          <a:p>
            <a:pPr marL="804863" indent="-357188" algn="just" eaLnBrk="1" hangingPunct="1">
              <a:lnSpc>
                <a:spcPct val="70000"/>
              </a:lnSpc>
              <a:buFontTx/>
              <a:buChar char="-"/>
            </a:pPr>
            <a:r>
              <a:rPr lang="el-GR" altLang="en-US" dirty="0">
                <a:solidFill>
                  <a:schemeClr val="tx1"/>
                </a:solidFill>
                <a:latin typeface="Candara" charset="0"/>
                <a:ea typeface="MS PGothic" charset="-128"/>
              </a:rPr>
              <a:t>Πώς μετριούνται;</a:t>
            </a:r>
          </a:p>
          <a:p>
            <a:pPr marL="804863" indent="-357188" algn="just" eaLnBrk="1" hangingPunct="1">
              <a:lnSpc>
                <a:spcPct val="70000"/>
              </a:lnSpc>
              <a:buFontTx/>
              <a:buChar char="-"/>
            </a:pPr>
            <a:r>
              <a:rPr lang="el-GR" altLang="en-US" dirty="0">
                <a:solidFill>
                  <a:schemeClr val="tx1"/>
                </a:solidFill>
                <a:latin typeface="Candara" charset="0"/>
                <a:ea typeface="MS PGothic" charset="-128"/>
              </a:rPr>
              <a:t>Με τι μπορεί να σχετίζονται; </a:t>
            </a:r>
          </a:p>
          <a:p>
            <a:pPr marL="804863" indent="-357188" algn="just" eaLnBrk="1" hangingPunct="1">
              <a:lnSpc>
                <a:spcPct val="70000"/>
              </a:lnSpc>
              <a:buFontTx/>
              <a:buChar char="-"/>
            </a:pPr>
            <a:r>
              <a:rPr lang="el-GR" altLang="en-US" dirty="0">
                <a:solidFill>
                  <a:schemeClr val="tx1"/>
                </a:solidFill>
                <a:latin typeface="Candara" charset="0"/>
                <a:ea typeface="MS PGothic" charset="-128"/>
              </a:rPr>
              <a:t>Σε ποιο πληθυσμό θα διερευνηθούν;</a:t>
            </a:r>
          </a:p>
          <a:p>
            <a:pPr marL="804863" indent="-357188" algn="just" eaLnBrk="1" hangingPunct="1">
              <a:lnSpc>
                <a:spcPct val="70000"/>
              </a:lnSpc>
              <a:buFontTx/>
              <a:buChar char="-"/>
            </a:pPr>
            <a:r>
              <a:rPr lang="el-GR" altLang="en-US" dirty="0">
                <a:solidFill>
                  <a:schemeClr val="tx1"/>
                </a:solidFill>
                <a:latin typeface="Candara" charset="0"/>
                <a:ea typeface="MS PGothic" charset="-128"/>
              </a:rPr>
              <a:t>Με τι μέσο θα τις διερευνήσουμε;</a:t>
            </a:r>
          </a:p>
          <a:p>
            <a:pPr marL="804863" indent="-357188" algn="just" eaLnBrk="1" hangingPunct="1">
              <a:lnSpc>
                <a:spcPct val="70000"/>
              </a:lnSpc>
              <a:buFontTx/>
              <a:buChar char="-"/>
            </a:pPr>
            <a:r>
              <a:rPr lang="el-GR" altLang="en-US" dirty="0">
                <a:solidFill>
                  <a:schemeClr val="tx1"/>
                </a:solidFill>
                <a:latin typeface="Candara" charset="0"/>
                <a:ea typeface="MS PGothic" charset="-128"/>
              </a:rPr>
              <a:t>Με ερωτηματολόγια; Με τι ερωτήσεις;</a:t>
            </a:r>
            <a:endParaRPr lang="en-US" altLang="en-US" dirty="0">
              <a:solidFill>
                <a:schemeClr val="tx1"/>
              </a:solidFill>
              <a:latin typeface="Candara" charset="0"/>
              <a:ea typeface="MS PGothic" charset="-128"/>
            </a:endParaRPr>
          </a:p>
          <a:p>
            <a:pPr marL="357188" indent="-357188" algn="just" eaLnBrk="1" hangingPunct="1">
              <a:lnSpc>
                <a:spcPct val="70000"/>
              </a:lnSpc>
              <a:buFontTx/>
              <a:buNone/>
            </a:pPr>
            <a:endParaRPr lang="en-US" altLang="en-US" dirty="0">
              <a:solidFill>
                <a:schemeClr val="tx1"/>
              </a:solidFill>
              <a:latin typeface="Candara" charset="0"/>
              <a:ea typeface="MS PGothic" charset="-128"/>
            </a:endParaRPr>
          </a:p>
          <a:p>
            <a:pPr marL="357188" indent="-357188" algn="just" eaLnBrk="1" hangingPunct="1">
              <a:lnSpc>
                <a:spcPct val="70000"/>
              </a:lnSpc>
              <a:buFont typeface="Arial" charset="0"/>
              <a:buNone/>
            </a:pPr>
            <a:r>
              <a:rPr lang="el-GR" altLang="en-US" sz="1400" dirty="0">
                <a:latin typeface="Candara" charset="0"/>
                <a:ea typeface="MS PGothic" charset="-128"/>
              </a:rPr>
              <a:t>	</a:t>
            </a:r>
            <a:r>
              <a:rPr lang="en-US" altLang="en-US" sz="1400" dirty="0" err="1">
                <a:latin typeface="Candara" charset="0"/>
                <a:ea typeface="MS PGothic" charset="-128"/>
              </a:rPr>
              <a:t>Constantinos</a:t>
            </a:r>
            <a:r>
              <a:rPr lang="en-US" altLang="en-US" sz="1400" dirty="0">
                <a:latin typeface="Candara" charset="0"/>
                <a:ea typeface="MS PGothic" charset="-128"/>
              </a:rPr>
              <a:t>, C., </a:t>
            </a:r>
            <a:r>
              <a:rPr lang="en-US" altLang="en-US" sz="1400" dirty="0" err="1">
                <a:latin typeface="Candara" charset="0"/>
                <a:ea typeface="MS PGothic" charset="-128"/>
              </a:rPr>
              <a:t>Eliophotou</a:t>
            </a:r>
            <a:r>
              <a:rPr lang="en-US" altLang="en-US" sz="1400" dirty="0">
                <a:latin typeface="Candara" charset="0"/>
                <a:ea typeface="MS PGothic" charset="-128"/>
              </a:rPr>
              <a:t>-Menon, M., &amp; </a:t>
            </a:r>
            <a:r>
              <a:rPr lang="en-US" altLang="en-US" sz="1400" dirty="0" err="1">
                <a:latin typeface="Candara" charset="0"/>
                <a:ea typeface="MS PGothic" charset="-128"/>
              </a:rPr>
              <a:t>Philippou</a:t>
            </a:r>
            <a:r>
              <a:rPr lang="en-US" altLang="en-US" sz="1400" dirty="0">
                <a:latin typeface="Candara" charset="0"/>
                <a:ea typeface="MS PGothic" charset="-128"/>
              </a:rPr>
              <a:t>, G. (2004). Teachers’ Concerns Regarding the Adoption of a New Mathematics Curriculum: An Application of </a:t>
            </a:r>
            <a:r>
              <a:rPr lang="en-US" altLang="en-US" sz="1400" dirty="0" err="1">
                <a:latin typeface="Candara" charset="0"/>
                <a:ea typeface="MS PGothic" charset="-128"/>
              </a:rPr>
              <a:t>Cbam</a:t>
            </a:r>
            <a:r>
              <a:rPr lang="en-US" altLang="en-US" sz="1400" dirty="0">
                <a:latin typeface="Candara" charset="0"/>
                <a:ea typeface="MS PGothic" charset="-128"/>
              </a:rPr>
              <a:t>. </a:t>
            </a:r>
            <a:r>
              <a:rPr lang="en-US" altLang="en-US" sz="1400" i="1" dirty="0">
                <a:latin typeface="Candara" charset="0"/>
                <a:ea typeface="MS PGothic" charset="-128"/>
              </a:rPr>
              <a:t>Educational Studies in Mathematics 57</a:t>
            </a:r>
            <a:r>
              <a:rPr lang="el-GR" altLang="en-US" sz="1400" i="1" dirty="0">
                <a:latin typeface="Candara" charset="0"/>
                <a:ea typeface="MS PGothic" charset="-128"/>
              </a:rPr>
              <a:t>,</a:t>
            </a:r>
            <a:r>
              <a:rPr lang="en-US" altLang="en-US" sz="1400" i="1" dirty="0">
                <a:latin typeface="Candara" charset="0"/>
                <a:ea typeface="MS PGothic" charset="-128"/>
              </a:rPr>
              <a:t> </a:t>
            </a:r>
            <a:r>
              <a:rPr lang="en-US" altLang="en-US" sz="1400" dirty="0">
                <a:latin typeface="Candara" charset="0"/>
                <a:ea typeface="MS PGothic" charset="-128"/>
              </a:rPr>
              <a:t>157–176.</a:t>
            </a:r>
            <a:endParaRPr lang="el-GR" altLang="en-US" sz="1400" dirty="0">
              <a:latin typeface="Candara" charset="0"/>
              <a:ea typeface="MS PGothic" charset="-128"/>
            </a:endParaRPr>
          </a:p>
          <a:p>
            <a:pPr marL="357188" indent="-357188" algn="just" eaLnBrk="1" hangingPunct="1">
              <a:lnSpc>
                <a:spcPct val="70000"/>
              </a:lnSpc>
              <a:buFontTx/>
              <a:buNone/>
            </a:pPr>
            <a:r>
              <a:rPr lang="el-GR" altLang="en-US" sz="1400" dirty="0">
                <a:solidFill>
                  <a:schemeClr val="tx1"/>
                </a:solidFill>
                <a:latin typeface="Candara" charset="0"/>
                <a:ea typeface="MS PGothic" charset="-128"/>
              </a:rPr>
              <a:t> </a:t>
            </a:r>
          </a:p>
        </p:txBody>
      </p:sp>
      <p:sp>
        <p:nvSpPr>
          <p:cNvPr id="32771"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2781E9F7-271C-3A45-9D9B-5C233A87AD2B}" type="slidenum">
              <a:rPr lang="el-GR" altLang="en-US" sz="1200">
                <a:solidFill>
                  <a:schemeClr val="tx2"/>
                </a:solidFill>
                <a:latin typeface="Candara" charset="0"/>
              </a:rPr>
              <a:pPr/>
              <a:t>10</a:t>
            </a:fld>
            <a:endParaRPr lang="el-GR" altLang="en-US" sz="1200">
              <a:solidFill>
                <a:schemeClr val="tx2"/>
              </a:solidFill>
              <a:latin typeface="Candara" charset="0"/>
            </a:endParaRPr>
          </a:p>
        </p:txBody>
      </p:sp>
      <p:sp>
        <p:nvSpPr>
          <p:cNvPr id="32772" name="Rectangle 4"/>
          <p:cNvSpPr>
            <a:spLocks noChangeArrowheads="1"/>
          </p:cNvSpPr>
          <p:nvPr/>
        </p:nvSpPr>
        <p:spPr bwMode="auto">
          <a:xfrm>
            <a:off x="687388" y="3536950"/>
            <a:ext cx="7772400" cy="25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2562" tIns="46038" rIns="182562" bIns="46038"/>
          <a:lstStyle>
            <a:lvl1pPr marL="342900" indent="-342900">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pPr algn="just" eaLnBrk="1" hangingPunct="1">
              <a:lnSpc>
                <a:spcPct val="70000"/>
              </a:lnSpc>
              <a:spcBef>
                <a:spcPct val="20000"/>
              </a:spcBef>
              <a:buClr>
                <a:schemeClr val="tx1"/>
              </a:buClr>
              <a:buSzPct val="70000"/>
              <a:buFont typeface="Wingdings" charset="2"/>
              <a:buChar char="¢"/>
            </a:pPr>
            <a:endParaRPr lang="el-GR" altLang="en-US" sz="2100" b="0">
              <a:solidFill>
                <a:schemeClr val="tx2"/>
              </a:solidFill>
              <a:latin typeface="Candar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29059">
                                            <p:txEl>
                                              <p:pRg st="0" end="0"/>
                                            </p:txEl>
                                          </p:spTgt>
                                        </p:tgtEl>
                                        <p:attrNameLst>
                                          <p:attrName>style.visibility</p:attrName>
                                        </p:attrNameLst>
                                      </p:cBhvr>
                                      <p:to>
                                        <p:strVal val="visible"/>
                                      </p:to>
                                    </p:set>
                                    <p:animEffect transition="in" filter="blinds(vertical)">
                                      <p:cBhvr>
                                        <p:cTn id="7" dur="1000"/>
                                        <p:tgtEl>
                                          <p:spTgt spid="429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29059">
                                            <p:txEl>
                                              <p:pRg st="1" end="1"/>
                                            </p:txEl>
                                          </p:spTgt>
                                        </p:tgtEl>
                                        <p:attrNameLst>
                                          <p:attrName>style.visibility</p:attrName>
                                        </p:attrNameLst>
                                      </p:cBhvr>
                                      <p:to>
                                        <p:strVal val="visible"/>
                                      </p:to>
                                    </p:set>
                                    <p:animEffect transition="in" filter="blinds(vertical)">
                                      <p:cBhvr>
                                        <p:cTn id="12" dur="1000"/>
                                        <p:tgtEl>
                                          <p:spTgt spid="429059">
                                            <p:txEl>
                                              <p:pRg st="1" end="1"/>
                                            </p:txEl>
                                          </p:spTgt>
                                        </p:tgtEl>
                                      </p:cBhvr>
                                    </p:animEffect>
                                  </p:childTnLst>
                                </p:cTn>
                              </p:par>
                              <p:par>
                                <p:cTn id="13" presetID="3" presetClass="entr" presetSubtype="5" fill="hold" grpId="0" nodeType="withEffect">
                                  <p:stCondLst>
                                    <p:cond delay="0"/>
                                  </p:stCondLst>
                                  <p:childTnLst>
                                    <p:set>
                                      <p:cBhvr>
                                        <p:cTn id="14" dur="1" fill="hold">
                                          <p:stCondLst>
                                            <p:cond delay="0"/>
                                          </p:stCondLst>
                                        </p:cTn>
                                        <p:tgtEl>
                                          <p:spTgt spid="429059">
                                            <p:txEl>
                                              <p:pRg st="2" end="2"/>
                                            </p:txEl>
                                          </p:spTgt>
                                        </p:tgtEl>
                                        <p:attrNameLst>
                                          <p:attrName>style.visibility</p:attrName>
                                        </p:attrNameLst>
                                      </p:cBhvr>
                                      <p:to>
                                        <p:strVal val="visible"/>
                                      </p:to>
                                    </p:set>
                                    <p:animEffect transition="in" filter="blinds(vertical)">
                                      <p:cBhvr>
                                        <p:cTn id="15" dur="1000"/>
                                        <p:tgtEl>
                                          <p:spTgt spid="42905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5" fill="hold" grpId="0" nodeType="clickEffect">
                                  <p:stCondLst>
                                    <p:cond delay="0"/>
                                  </p:stCondLst>
                                  <p:childTnLst>
                                    <p:set>
                                      <p:cBhvr>
                                        <p:cTn id="19" dur="1" fill="hold">
                                          <p:stCondLst>
                                            <p:cond delay="0"/>
                                          </p:stCondLst>
                                        </p:cTn>
                                        <p:tgtEl>
                                          <p:spTgt spid="429059">
                                            <p:txEl>
                                              <p:pRg st="4" end="4"/>
                                            </p:txEl>
                                          </p:spTgt>
                                        </p:tgtEl>
                                        <p:attrNameLst>
                                          <p:attrName>style.visibility</p:attrName>
                                        </p:attrNameLst>
                                      </p:cBhvr>
                                      <p:to>
                                        <p:strVal val="visible"/>
                                      </p:to>
                                    </p:set>
                                    <p:animEffect transition="in" filter="blinds(vertical)">
                                      <p:cBhvr>
                                        <p:cTn id="20" dur="1000"/>
                                        <p:tgtEl>
                                          <p:spTgt spid="429059">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5" fill="hold" grpId="0" nodeType="clickEffect">
                                  <p:stCondLst>
                                    <p:cond delay="0"/>
                                  </p:stCondLst>
                                  <p:childTnLst>
                                    <p:set>
                                      <p:cBhvr>
                                        <p:cTn id="24" dur="1" fill="hold">
                                          <p:stCondLst>
                                            <p:cond delay="0"/>
                                          </p:stCondLst>
                                        </p:cTn>
                                        <p:tgtEl>
                                          <p:spTgt spid="429059">
                                            <p:txEl>
                                              <p:pRg st="5" end="5"/>
                                            </p:txEl>
                                          </p:spTgt>
                                        </p:tgtEl>
                                        <p:attrNameLst>
                                          <p:attrName>style.visibility</p:attrName>
                                        </p:attrNameLst>
                                      </p:cBhvr>
                                      <p:to>
                                        <p:strVal val="visible"/>
                                      </p:to>
                                    </p:set>
                                    <p:animEffect transition="in" filter="blinds(vertical)">
                                      <p:cBhvr>
                                        <p:cTn id="25" dur="1000"/>
                                        <p:tgtEl>
                                          <p:spTgt spid="429059">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5" fill="hold" grpId="0" nodeType="clickEffect">
                                  <p:stCondLst>
                                    <p:cond delay="0"/>
                                  </p:stCondLst>
                                  <p:childTnLst>
                                    <p:set>
                                      <p:cBhvr>
                                        <p:cTn id="29" dur="1" fill="hold">
                                          <p:stCondLst>
                                            <p:cond delay="0"/>
                                          </p:stCondLst>
                                        </p:cTn>
                                        <p:tgtEl>
                                          <p:spTgt spid="429059">
                                            <p:txEl>
                                              <p:pRg st="6" end="6"/>
                                            </p:txEl>
                                          </p:spTgt>
                                        </p:tgtEl>
                                        <p:attrNameLst>
                                          <p:attrName>style.visibility</p:attrName>
                                        </p:attrNameLst>
                                      </p:cBhvr>
                                      <p:to>
                                        <p:strVal val="visible"/>
                                      </p:to>
                                    </p:set>
                                    <p:animEffect transition="in" filter="blinds(vertical)">
                                      <p:cBhvr>
                                        <p:cTn id="30" dur="1000"/>
                                        <p:tgtEl>
                                          <p:spTgt spid="429059">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5" fill="hold" grpId="0" nodeType="clickEffect">
                                  <p:stCondLst>
                                    <p:cond delay="0"/>
                                  </p:stCondLst>
                                  <p:childTnLst>
                                    <p:set>
                                      <p:cBhvr>
                                        <p:cTn id="34" dur="1" fill="hold">
                                          <p:stCondLst>
                                            <p:cond delay="0"/>
                                          </p:stCondLst>
                                        </p:cTn>
                                        <p:tgtEl>
                                          <p:spTgt spid="429059">
                                            <p:txEl>
                                              <p:pRg st="7" end="7"/>
                                            </p:txEl>
                                          </p:spTgt>
                                        </p:tgtEl>
                                        <p:attrNameLst>
                                          <p:attrName>style.visibility</p:attrName>
                                        </p:attrNameLst>
                                      </p:cBhvr>
                                      <p:to>
                                        <p:strVal val="visible"/>
                                      </p:to>
                                    </p:set>
                                    <p:animEffect transition="in" filter="blinds(vertical)">
                                      <p:cBhvr>
                                        <p:cTn id="35" dur="1000"/>
                                        <p:tgtEl>
                                          <p:spTgt spid="429059">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5" fill="hold" grpId="0" nodeType="clickEffect">
                                  <p:stCondLst>
                                    <p:cond delay="0"/>
                                  </p:stCondLst>
                                  <p:childTnLst>
                                    <p:set>
                                      <p:cBhvr>
                                        <p:cTn id="39" dur="1" fill="hold">
                                          <p:stCondLst>
                                            <p:cond delay="0"/>
                                          </p:stCondLst>
                                        </p:cTn>
                                        <p:tgtEl>
                                          <p:spTgt spid="429059">
                                            <p:txEl>
                                              <p:pRg st="8" end="8"/>
                                            </p:txEl>
                                          </p:spTgt>
                                        </p:tgtEl>
                                        <p:attrNameLst>
                                          <p:attrName>style.visibility</p:attrName>
                                        </p:attrNameLst>
                                      </p:cBhvr>
                                      <p:to>
                                        <p:strVal val="visible"/>
                                      </p:to>
                                    </p:set>
                                    <p:animEffect transition="in" filter="blinds(vertical)">
                                      <p:cBhvr>
                                        <p:cTn id="40" dur="1000"/>
                                        <p:tgtEl>
                                          <p:spTgt spid="429059">
                                            <p:txEl>
                                              <p:pRg st="8" end="8"/>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5" fill="hold" grpId="0" nodeType="clickEffect">
                                  <p:stCondLst>
                                    <p:cond delay="0"/>
                                  </p:stCondLst>
                                  <p:childTnLst>
                                    <p:set>
                                      <p:cBhvr>
                                        <p:cTn id="44" dur="1" fill="hold">
                                          <p:stCondLst>
                                            <p:cond delay="0"/>
                                          </p:stCondLst>
                                        </p:cTn>
                                        <p:tgtEl>
                                          <p:spTgt spid="429059">
                                            <p:txEl>
                                              <p:pRg st="9" end="9"/>
                                            </p:txEl>
                                          </p:spTgt>
                                        </p:tgtEl>
                                        <p:attrNameLst>
                                          <p:attrName>style.visibility</p:attrName>
                                        </p:attrNameLst>
                                      </p:cBhvr>
                                      <p:to>
                                        <p:strVal val="visible"/>
                                      </p:to>
                                    </p:set>
                                    <p:animEffect transition="in" filter="blinds(vertical)">
                                      <p:cBhvr>
                                        <p:cTn id="45" dur="1000"/>
                                        <p:tgtEl>
                                          <p:spTgt spid="429059">
                                            <p:txEl>
                                              <p:pRg st="9" end="9"/>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5" fill="hold" grpId="0" nodeType="clickEffect">
                                  <p:stCondLst>
                                    <p:cond delay="0"/>
                                  </p:stCondLst>
                                  <p:childTnLst>
                                    <p:set>
                                      <p:cBhvr>
                                        <p:cTn id="49" dur="1" fill="hold">
                                          <p:stCondLst>
                                            <p:cond delay="0"/>
                                          </p:stCondLst>
                                        </p:cTn>
                                        <p:tgtEl>
                                          <p:spTgt spid="429059">
                                            <p:txEl>
                                              <p:pRg st="11" end="11"/>
                                            </p:txEl>
                                          </p:spTgt>
                                        </p:tgtEl>
                                        <p:attrNameLst>
                                          <p:attrName>style.visibility</p:attrName>
                                        </p:attrNameLst>
                                      </p:cBhvr>
                                      <p:to>
                                        <p:strVal val="visible"/>
                                      </p:to>
                                    </p:set>
                                    <p:animEffect transition="in" filter="blinds(vertical)">
                                      <p:cBhvr>
                                        <p:cTn id="50" dur="1000"/>
                                        <p:tgtEl>
                                          <p:spTgt spid="429059">
                                            <p:txEl>
                                              <p:pRg st="11" end="11"/>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5" fill="hold" grpId="0" nodeType="clickEffect">
                                  <p:stCondLst>
                                    <p:cond delay="0"/>
                                  </p:stCondLst>
                                  <p:childTnLst>
                                    <p:set>
                                      <p:cBhvr>
                                        <p:cTn id="54" dur="1" fill="hold">
                                          <p:stCondLst>
                                            <p:cond delay="0"/>
                                          </p:stCondLst>
                                        </p:cTn>
                                        <p:tgtEl>
                                          <p:spTgt spid="429059">
                                            <p:txEl>
                                              <p:pRg st="12" end="12"/>
                                            </p:txEl>
                                          </p:spTgt>
                                        </p:tgtEl>
                                        <p:attrNameLst>
                                          <p:attrName>style.visibility</p:attrName>
                                        </p:attrNameLst>
                                      </p:cBhvr>
                                      <p:to>
                                        <p:strVal val="visible"/>
                                      </p:to>
                                    </p:set>
                                    <p:animEffect transition="in" filter="blinds(vertical)">
                                      <p:cBhvr>
                                        <p:cTn id="55" dur="1000"/>
                                        <p:tgtEl>
                                          <p:spTgt spid="42905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5 - Τίτλος"/>
          <p:cNvSpPr>
            <a:spLocks noGrp="1"/>
          </p:cNvSpPr>
          <p:nvPr>
            <p:ph type="title"/>
          </p:nvPr>
        </p:nvSpPr>
        <p:spPr bwMode="auto"/>
        <p:txBody>
          <a:bodyPr/>
          <a:lstStyle/>
          <a:p>
            <a:pPr marL="365125" indent="-365125" eaLnBrk="1" hangingPunct="1">
              <a:buClr>
                <a:srgbClr val="0070C0"/>
              </a:buClr>
              <a:buSzPct val="120000"/>
              <a:buFont typeface="Wingdings 3" charset="2"/>
              <a:buNone/>
            </a:pPr>
            <a:r>
              <a:rPr lang="el-GR" altLang="en-US" sz="3200" b="1" i="1" cap="none">
                <a:solidFill>
                  <a:schemeClr val="accent1"/>
                </a:solidFill>
                <a:latin typeface="Candara" charset="0"/>
                <a:ea typeface="MS PGothic" charset="-128"/>
              </a:rPr>
              <a:t>Ανησυχίες απέναντι στις καινοτομίες</a:t>
            </a:r>
          </a:p>
        </p:txBody>
      </p:sp>
      <p:sp>
        <p:nvSpPr>
          <p:cNvPr id="437251" name="Rectangle 3"/>
          <p:cNvSpPr>
            <a:spLocks noGrp="1" noChangeArrowheads="1"/>
          </p:cNvSpPr>
          <p:nvPr>
            <p:ph idx="1"/>
          </p:nvPr>
        </p:nvSpPr>
        <p:spPr>
          <a:xfrm>
            <a:off x="519113" y="1603375"/>
            <a:ext cx="8178800" cy="4530725"/>
          </a:xfrm>
        </p:spPr>
        <p:txBody>
          <a:bodyPr/>
          <a:lstStyle/>
          <a:p>
            <a:pPr marL="365125" indent="-365125" algn="just" eaLnBrk="1" hangingPunct="1">
              <a:buClr>
                <a:srgbClr val="0070C0"/>
              </a:buClr>
              <a:buSzPct val="120000"/>
              <a:buFont typeface="Wingdings 3" charset="2"/>
              <a:buNone/>
            </a:pPr>
            <a:r>
              <a:rPr lang="el-GR" altLang="en-US" dirty="0">
                <a:latin typeface="Candara" charset="0"/>
                <a:ea typeface="MS PGothic" charset="-128"/>
              </a:rPr>
              <a:t>	</a:t>
            </a:r>
          </a:p>
          <a:p>
            <a:pPr marL="365125" indent="-365125" algn="just" eaLnBrk="1" hangingPunct="1">
              <a:buSzPct val="120000"/>
            </a:pPr>
            <a:r>
              <a:rPr lang="el-GR" altLang="en-US" dirty="0">
                <a:solidFill>
                  <a:schemeClr val="tx1"/>
                </a:solidFill>
                <a:latin typeface="Candara" charset="0"/>
                <a:ea typeface="MS PGothic" charset="-128"/>
              </a:rPr>
              <a:t>Οι ερευνητές διατυπώνουν </a:t>
            </a:r>
            <a:r>
              <a:rPr lang="el-GR" altLang="en-US" dirty="0">
                <a:solidFill>
                  <a:srgbClr val="6B7D72"/>
                </a:solidFill>
                <a:latin typeface="Candara" charset="0"/>
                <a:ea typeface="MS PGothic" charset="-128"/>
              </a:rPr>
              <a:t>αρχικά ερωτήματα</a:t>
            </a:r>
            <a:r>
              <a:rPr lang="el-GR" altLang="en-US" dirty="0">
                <a:solidFill>
                  <a:schemeClr val="tx1"/>
                </a:solidFill>
                <a:latin typeface="Candara" charset="0"/>
                <a:ea typeface="MS PGothic" charset="-128"/>
              </a:rPr>
              <a:t>: τι είναι ανησυχίες, πώς ορίζονται, τι αφορούν, με ποιους παράγοντες σχετίζονται; </a:t>
            </a:r>
          </a:p>
          <a:p>
            <a:pPr marL="365125" indent="-365125" algn="just" eaLnBrk="1" hangingPunct="1">
              <a:spcBef>
                <a:spcPct val="0"/>
              </a:spcBef>
              <a:buSzPct val="120000"/>
            </a:pPr>
            <a:r>
              <a:rPr lang="el-GR" altLang="en-US" dirty="0">
                <a:solidFill>
                  <a:schemeClr val="tx1"/>
                </a:solidFill>
                <a:latin typeface="Candara" charset="0"/>
                <a:ea typeface="MS PGothic" charset="-128"/>
              </a:rPr>
              <a:t>Στις ερωτήσεις αυτές δοκιμάζουν να απαντήσουν </a:t>
            </a:r>
            <a:r>
              <a:rPr lang="el-GR" altLang="en-US" dirty="0">
                <a:solidFill>
                  <a:srgbClr val="6B7D72"/>
                </a:solidFill>
                <a:latin typeface="Candara" charset="0"/>
                <a:ea typeface="MS PGothic" charset="-128"/>
              </a:rPr>
              <a:t>βιβλιογραφικά:</a:t>
            </a:r>
          </a:p>
          <a:p>
            <a:pPr marL="671513" indent="-352425" algn="just" eaLnBrk="1" hangingPunct="1">
              <a:spcBef>
                <a:spcPct val="0"/>
              </a:spcBef>
              <a:buSzPct val="120000"/>
              <a:buFontTx/>
              <a:buChar char="-"/>
            </a:pPr>
            <a:r>
              <a:rPr lang="el-GR" altLang="en-US" dirty="0">
                <a:solidFill>
                  <a:schemeClr val="tx1"/>
                </a:solidFill>
                <a:latin typeface="Candara" charset="0"/>
                <a:ea typeface="MS PGothic" charset="-128"/>
              </a:rPr>
              <a:t> αναζητούν τους </a:t>
            </a:r>
            <a:r>
              <a:rPr lang="el-GR" altLang="en-US" dirty="0">
                <a:solidFill>
                  <a:schemeClr val="accent1"/>
                </a:solidFill>
                <a:latin typeface="Candara" charset="0"/>
                <a:ea typeface="MS PGothic" charset="-128"/>
              </a:rPr>
              <a:t>ορισμούς της έννοιας </a:t>
            </a:r>
            <a:r>
              <a:rPr lang="el-GR" altLang="en-US" dirty="0">
                <a:solidFill>
                  <a:schemeClr val="tx1"/>
                </a:solidFill>
                <a:latin typeface="Candara" charset="0"/>
                <a:ea typeface="MS PGothic" charset="-128"/>
              </a:rPr>
              <a:t>ανησυχίες και καινοτομίες,</a:t>
            </a:r>
          </a:p>
          <a:p>
            <a:pPr marL="671513" indent="-352425" algn="just" eaLnBrk="1" hangingPunct="1">
              <a:spcBef>
                <a:spcPct val="0"/>
              </a:spcBef>
              <a:buSzPct val="120000"/>
              <a:buFontTx/>
              <a:buChar char="-"/>
            </a:pPr>
            <a:r>
              <a:rPr lang="el-GR" altLang="en-US" dirty="0">
                <a:solidFill>
                  <a:schemeClr val="tx1"/>
                </a:solidFill>
                <a:latin typeface="Candara" charset="0"/>
                <a:ea typeface="MS PGothic" charset="-128"/>
              </a:rPr>
              <a:t> τις πηγές δημιουργίας, τους </a:t>
            </a:r>
            <a:r>
              <a:rPr lang="el-GR" altLang="en-US" dirty="0">
                <a:solidFill>
                  <a:schemeClr val="accent1"/>
                </a:solidFill>
                <a:latin typeface="Candara" charset="0"/>
                <a:ea typeface="MS PGothic" charset="-128"/>
              </a:rPr>
              <a:t>παράγοντες</a:t>
            </a:r>
            <a:r>
              <a:rPr lang="el-GR" altLang="en-US" dirty="0">
                <a:solidFill>
                  <a:schemeClr val="tx1"/>
                </a:solidFill>
                <a:latin typeface="Candara" charset="0"/>
                <a:ea typeface="MS PGothic" charset="-128"/>
              </a:rPr>
              <a:t>, όπως και τους τρόπους μέτρησης. </a:t>
            </a:r>
          </a:p>
          <a:p>
            <a:pPr marL="671513" indent="-352425" algn="just" eaLnBrk="1" hangingPunct="1">
              <a:spcBef>
                <a:spcPct val="0"/>
              </a:spcBef>
              <a:buSzPct val="120000"/>
              <a:buFontTx/>
              <a:buChar char="-"/>
            </a:pPr>
            <a:r>
              <a:rPr lang="el-GR" altLang="en-US" dirty="0">
                <a:solidFill>
                  <a:schemeClr val="tx1"/>
                </a:solidFill>
                <a:latin typeface="Candara" charset="0"/>
                <a:ea typeface="MS PGothic" charset="-128"/>
              </a:rPr>
              <a:t> συγκεντρώνουν άλλες έρευνες αντίστοιχα ζητήματα εκπαιδευτικών.</a:t>
            </a:r>
          </a:p>
          <a:p>
            <a:pPr marL="671513" indent="-352425" algn="just" eaLnBrk="1" hangingPunct="1">
              <a:spcBef>
                <a:spcPct val="0"/>
              </a:spcBef>
              <a:buSzPct val="120000"/>
            </a:pPr>
            <a:r>
              <a:rPr lang="el-GR" altLang="en-US" dirty="0">
                <a:solidFill>
                  <a:schemeClr val="tx1"/>
                </a:solidFill>
                <a:latin typeface="Candara" charset="0"/>
                <a:ea typeface="MS PGothic" charset="-128"/>
              </a:rPr>
              <a:t>Χρησιμοποιούν ένα αναγνωρισμένο </a:t>
            </a:r>
            <a:r>
              <a:rPr lang="el-GR" altLang="en-US" dirty="0">
                <a:solidFill>
                  <a:srgbClr val="93A299"/>
                </a:solidFill>
                <a:latin typeface="Candara" charset="0"/>
                <a:ea typeface="MS PGothic" charset="-128"/>
              </a:rPr>
              <a:t>ερωτηματολόγιο</a:t>
            </a:r>
            <a:r>
              <a:rPr lang="el-GR" altLang="en-US" dirty="0">
                <a:solidFill>
                  <a:schemeClr val="tx1"/>
                </a:solidFill>
                <a:latin typeface="Candara" charset="0"/>
                <a:ea typeface="MS PGothic" charset="-128"/>
              </a:rPr>
              <a:t>.</a:t>
            </a:r>
          </a:p>
        </p:txBody>
      </p:sp>
      <p:sp>
        <p:nvSpPr>
          <p:cNvPr id="34819"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BD043FAB-5745-8A48-A810-C4C572CE5E1F}" type="slidenum">
              <a:rPr lang="el-GR" altLang="en-US" sz="1200">
                <a:solidFill>
                  <a:schemeClr val="tx2"/>
                </a:solidFill>
                <a:latin typeface="Candara" charset="0"/>
              </a:rPr>
              <a:pPr/>
              <a:t>11</a:t>
            </a:fld>
            <a:endParaRPr lang="el-GR" altLang="en-US" sz="1200">
              <a:solidFill>
                <a:schemeClr val="tx2"/>
              </a:solidFill>
              <a:latin typeface="Candar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37251">
                                            <p:txEl>
                                              <p:pRg st="0" end="0"/>
                                            </p:txEl>
                                          </p:spTgt>
                                        </p:tgtEl>
                                        <p:attrNameLst>
                                          <p:attrName>style.visibility</p:attrName>
                                        </p:attrNameLst>
                                      </p:cBhvr>
                                      <p:to>
                                        <p:strVal val="visible"/>
                                      </p:to>
                                    </p:set>
                                    <p:animEffect transition="in" filter="blinds(vertical)">
                                      <p:cBhvr>
                                        <p:cTn id="7" dur="1000"/>
                                        <p:tgtEl>
                                          <p:spTgt spid="437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37251">
                                            <p:txEl>
                                              <p:pRg st="1" end="1"/>
                                            </p:txEl>
                                          </p:spTgt>
                                        </p:tgtEl>
                                        <p:attrNameLst>
                                          <p:attrName>style.visibility</p:attrName>
                                        </p:attrNameLst>
                                      </p:cBhvr>
                                      <p:to>
                                        <p:strVal val="visible"/>
                                      </p:to>
                                    </p:set>
                                    <p:animEffect transition="in" filter="blinds(vertical)">
                                      <p:cBhvr>
                                        <p:cTn id="12" dur="1000"/>
                                        <p:tgtEl>
                                          <p:spTgt spid="437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437251">
                                            <p:txEl>
                                              <p:pRg st="2" end="2"/>
                                            </p:txEl>
                                          </p:spTgt>
                                        </p:tgtEl>
                                        <p:attrNameLst>
                                          <p:attrName>style.visibility</p:attrName>
                                        </p:attrNameLst>
                                      </p:cBhvr>
                                      <p:to>
                                        <p:strVal val="visible"/>
                                      </p:to>
                                    </p:set>
                                    <p:animEffect transition="in" filter="blinds(vertical)">
                                      <p:cBhvr>
                                        <p:cTn id="17" dur="1000"/>
                                        <p:tgtEl>
                                          <p:spTgt spid="4372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437251">
                                            <p:txEl>
                                              <p:pRg st="3" end="3"/>
                                            </p:txEl>
                                          </p:spTgt>
                                        </p:tgtEl>
                                        <p:attrNameLst>
                                          <p:attrName>style.visibility</p:attrName>
                                        </p:attrNameLst>
                                      </p:cBhvr>
                                      <p:to>
                                        <p:strVal val="visible"/>
                                      </p:to>
                                    </p:set>
                                    <p:animEffect transition="in" filter="blinds(vertical)">
                                      <p:cBhvr>
                                        <p:cTn id="22" dur="1000"/>
                                        <p:tgtEl>
                                          <p:spTgt spid="4372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437251">
                                            <p:txEl>
                                              <p:pRg st="4" end="4"/>
                                            </p:txEl>
                                          </p:spTgt>
                                        </p:tgtEl>
                                        <p:attrNameLst>
                                          <p:attrName>style.visibility</p:attrName>
                                        </p:attrNameLst>
                                      </p:cBhvr>
                                      <p:to>
                                        <p:strVal val="visible"/>
                                      </p:to>
                                    </p:set>
                                    <p:animEffect transition="in" filter="blinds(vertical)">
                                      <p:cBhvr>
                                        <p:cTn id="27" dur="1000"/>
                                        <p:tgtEl>
                                          <p:spTgt spid="4372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437251">
                                            <p:txEl>
                                              <p:pRg st="5" end="5"/>
                                            </p:txEl>
                                          </p:spTgt>
                                        </p:tgtEl>
                                        <p:attrNameLst>
                                          <p:attrName>style.visibility</p:attrName>
                                        </p:attrNameLst>
                                      </p:cBhvr>
                                      <p:to>
                                        <p:strVal val="visible"/>
                                      </p:to>
                                    </p:set>
                                    <p:animEffect transition="in" filter="blinds(vertical)">
                                      <p:cBhvr>
                                        <p:cTn id="32" dur="1000"/>
                                        <p:tgtEl>
                                          <p:spTgt spid="43725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437251">
                                            <p:txEl>
                                              <p:pRg st="6" end="6"/>
                                            </p:txEl>
                                          </p:spTgt>
                                        </p:tgtEl>
                                        <p:attrNameLst>
                                          <p:attrName>style.visibility</p:attrName>
                                        </p:attrNameLst>
                                      </p:cBhvr>
                                      <p:to>
                                        <p:strVal val="visible"/>
                                      </p:to>
                                    </p:set>
                                    <p:animEffect transition="in" filter="blinds(vertical)">
                                      <p:cBhvr>
                                        <p:cTn id="37" dur="1000"/>
                                        <p:tgtEl>
                                          <p:spTgt spid="4372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5 - Τίτλος"/>
          <p:cNvSpPr>
            <a:spLocks noGrp="1"/>
          </p:cNvSpPr>
          <p:nvPr>
            <p:ph type="title"/>
          </p:nvPr>
        </p:nvSpPr>
        <p:spPr bwMode="auto"/>
        <p:txBody>
          <a:bodyPr/>
          <a:lstStyle/>
          <a:p>
            <a:pPr marL="365125" indent="-365125" eaLnBrk="1" hangingPunct="1">
              <a:buClr>
                <a:srgbClr val="0070C0"/>
              </a:buClr>
              <a:buSzPct val="120000"/>
              <a:buFont typeface="Wingdings 3" charset="2"/>
              <a:buNone/>
            </a:pPr>
            <a:r>
              <a:rPr lang="el-GR" altLang="en-US" sz="3200" b="1" i="1" cap="none">
                <a:solidFill>
                  <a:schemeClr val="accent1"/>
                </a:solidFill>
                <a:latin typeface="Candara" charset="0"/>
                <a:ea typeface="MS PGothic" charset="-128"/>
              </a:rPr>
              <a:t>Ανησυχίες απέναντι στις καινοτομίες</a:t>
            </a:r>
          </a:p>
        </p:txBody>
      </p:sp>
      <p:sp>
        <p:nvSpPr>
          <p:cNvPr id="437251" name="Rectangle 3"/>
          <p:cNvSpPr>
            <a:spLocks noGrp="1" noChangeArrowheads="1"/>
          </p:cNvSpPr>
          <p:nvPr>
            <p:ph idx="1"/>
          </p:nvPr>
        </p:nvSpPr>
        <p:spPr>
          <a:xfrm>
            <a:off x="519113" y="1603375"/>
            <a:ext cx="8178800" cy="4530725"/>
          </a:xfrm>
        </p:spPr>
        <p:txBody>
          <a:bodyPr/>
          <a:lstStyle/>
          <a:p>
            <a:pPr marL="365125" indent="-365125" algn="just" eaLnBrk="1" hangingPunct="1">
              <a:buClr>
                <a:srgbClr val="0070C0"/>
              </a:buClr>
              <a:buSzPct val="120000"/>
              <a:buFont typeface="Wingdings 3" charset="2"/>
              <a:buNone/>
            </a:pPr>
            <a:r>
              <a:rPr lang="el-GR" altLang="en-US" dirty="0">
                <a:latin typeface="Candara" charset="0"/>
                <a:ea typeface="MS PGothic" charset="-128"/>
              </a:rPr>
              <a:t>	</a:t>
            </a:r>
          </a:p>
          <a:p>
            <a:pPr marL="365125" indent="-365125" algn="just" eaLnBrk="1" hangingPunct="1">
              <a:buSzPct val="120000"/>
            </a:pPr>
            <a:r>
              <a:rPr lang="el-GR" altLang="en-US" dirty="0">
                <a:solidFill>
                  <a:schemeClr val="tx1"/>
                </a:solidFill>
                <a:latin typeface="Candara" charset="0"/>
                <a:ea typeface="MS PGothic" charset="-128"/>
              </a:rPr>
              <a:t>Βιβλιογραφία Πίνακας</a:t>
            </a:r>
          </a:p>
          <a:p>
            <a:pPr marL="365125" indent="-365125" algn="just" eaLnBrk="1" hangingPunct="1">
              <a:buSzPct val="120000"/>
            </a:pPr>
            <a:endParaRPr lang="el-GR" altLang="en-US" dirty="0">
              <a:solidFill>
                <a:schemeClr val="tx1"/>
              </a:solidFill>
              <a:latin typeface="Candara" charset="0"/>
              <a:ea typeface="MS PGothic" charset="-128"/>
            </a:endParaRPr>
          </a:p>
          <a:p>
            <a:pPr marL="365125" indent="-365125" algn="just" eaLnBrk="1" hangingPunct="1">
              <a:buSzPct val="120000"/>
            </a:pPr>
            <a:endParaRPr lang="el-GR" altLang="en-US" dirty="0">
              <a:solidFill>
                <a:schemeClr val="tx1"/>
              </a:solidFill>
              <a:latin typeface="Candara" charset="0"/>
              <a:ea typeface="MS PGothic" charset="-128"/>
            </a:endParaRPr>
          </a:p>
        </p:txBody>
      </p:sp>
      <p:sp>
        <p:nvSpPr>
          <p:cNvPr id="34819"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BD043FAB-5745-8A48-A810-C4C572CE5E1F}" type="slidenum">
              <a:rPr lang="el-GR" altLang="en-US" sz="1200">
                <a:solidFill>
                  <a:schemeClr val="tx2"/>
                </a:solidFill>
                <a:latin typeface="Candara" charset="0"/>
              </a:rPr>
              <a:pPr/>
              <a:t>12</a:t>
            </a:fld>
            <a:endParaRPr lang="el-GR" altLang="en-US" sz="1200">
              <a:solidFill>
                <a:schemeClr val="tx2"/>
              </a:solidFill>
              <a:latin typeface="Candara"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42584612"/>
              </p:ext>
            </p:extLst>
          </p:nvPr>
        </p:nvGraphicFramePr>
        <p:xfrm>
          <a:off x="755576" y="2744924"/>
          <a:ext cx="7632848" cy="3304768"/>
        </p:xfrm>
        <a:graphic>
          <a:graphicData uri="http://schemas.openxmlformats.org/drawingml/2006/table">
            <a:tbl>
              <a:tblPr firstRow="1" bandRow="1">
                <a:tableStyleId>{2D5ABB26-0587-4C30-8999-92F81FD0307C}</a:tableStyleId>
              </a:tblPr>
              <a:tblGrid>
                <a:gridCol w="2700300">
                  <a:extLst>
                    <a:ext uri="{9D8B030D-6E8A-4147-A177-3AD203B41FA5}">
                      <a16:colId xmlns:a16="http://schemas.microsoft.com/office/drawing/2014/main" val="20000"/>
                    </a:ext>
                  </a:extLst>
                </a:gridCol>
                <a:gridCol w="2388265">
                  <a:extLst>
                    <a:ext uri="{9D8B030D-6E8A-4147-A177-3AD203B41FA5}">
                      <a16:colId xmlns:a16="http://schemas.microsoft.com/office/drawing/2014/main" val="20001"/>
                    </a:ext>
                  </a:extLst>
                </a:gridCol>
                <a:gridCol w="2544283">
                  <a:extLst>
                    <a:ext uri="{9D8B030D-6E8A-4147-A177-3AD203B41FA5}">
                      <a16:colId xmlns:a16="http://schemas.microsoft.com/office/drawing/2014/main" val="20002"/>
                    </a:ext>
                  </a:extLst>
                </a:gridCol>
              </a:tblGrid>
              <a:tr h="468052">
                <a:tc>
                  <a:txBody>
                    <a:bodyPr/>
                    <a:lstStyle/>
                    <a:p>
                      <a:r>
                        <a:rPr lang="el-GR" sz="2000" b="1" dirty="0">
                          <a:latin typeface="Candara"/>
                          <a:cs typeface="Candara"/>
                        </a:rPr>
                        <a:t>Θέμα</a:t>
                      </a:r>
                      <a:endParaRPr lang="en-US" sz="2000" b="1" dirty="0">
                        <a:latin typeface="Candara"/>
                        <a:cs typeface="Candara"/>
                      </a:endParaRPr>
                    </a:p>
                  </a:txBody>
                  <a:tcPr>
                    <a:lnB w="12700" cap="flat" cmpd="sng" algn="ctr">
                      <a:solidFill>
                        <a:scrgbClr r="0" g="0" b="0"/>
                      </a:solidFill>
                      <a:prstDash val="solid"/>
                      <a:round/>
                      <a:headEnd type="none" w="med" len="med"/>
                      <a:tailEnd type="none" w="med" len="med"/>
                    </a:lnB>
                  </a:tcPr>
                </a:tc>
                <a:tc>
                  <a:txBody>
                    <a:bodyPr/>
                    <a:lstStyle/>
                    <a:p>
                      <a:r>
                        <a:rPr lang="el-GR" sz="2000" b="1" dirty="0">
                          <a:latin typeface="Candara"/>
                          <a:cs typeface="Candara"/>
                        </a:rPr>
                        <a:t>ΠΕΡΙΕΧΟΜΕΝΟ</a:t>
                      </a:r>
                      <a:endParaRPr lang="en-US" sz="2000" b="1" dirty="0">
                        <a:latin typeface="Candara"/>
                        <a:cs typeface="Candara"/>
                      </a:endParaRPr>
                    </a:p>
                  </a:txBody>
                  <a:tcPr>
                    <a:lnB w="12700" cap="flat" cmpd="sng" algn="ctr">
                      <a:solidFill>
                        <a:scrgbClr r="0" g="0" b="0"/>
                      </a:solidFill>
                      <a:prstDash val="solid"/>
                      <a:round/>
                      <a:headEnd type="none" w="med" len="med"/>
                      <a:tailEnd type="none" w="med" len="med"/>
                    </a:lnB>
                  </a:tcPr>
                </a:tc>
                <a:tc>
                  <a:txBody>
                    <a:bodyPr/>
                    <a:lstStyle/>
                    <a:p>
                      <a:r>
                        <a:rPr lang="el-GR" sz="2000" b="1" dirty="0">
                          <a:latin typeface="Candara"/>
                          <a:cs typeface="Candara"/>
                        </a:rPr>
                        <a:t>ΑΝΑΦΟΡΑ</a:t>
                      </a:r>
                      <a:endParaRPr lang="en-US" sz="2000" b="1" dirty="0">
                        <a:latin typeface="Candara"/>
                        <a:cs typeface="Candara"/>
                      </a:endParaRPr>
                    </a:p>
                  </a:txBody>
                  <a:tcP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468052">
                <a:tc>
                  <a:txBody>
                    <a:bodyPr/>
                    <a:lstStyle/>
                    <a:p>
                      <a:r>
                        <a:rPr lang="el-GR" sz="1800" dirty="0">
                          <a:latin typeface="Candara"/>
                          <a:cs typeface="Candara"/>
                        </a:rPr>
                        <a:t>Ορισμοί ΑΝΗΣΥΣΧΙΕΣ</a:t>
                      </a:r>
                      <a:endParaRPr lang="en-US" sz="1800" dirty="0">
                        <a:latin typeface="Candara"/>
                        <a:cs typeface="Candara"/>
                      </a:endParaRPr>
                    </a:p>
                  </a:txBody>
                  <a:tcPr>
                    <a:lnT w="12700" cap="flat" cmpd="sng" algn="ctr">
                      <a:solidFill>
                        <a:scrgbClr r="0" g="0" b="0"/>
                      </a:solidFill>
                      <a:prstDash val="solid"/>
                      <a:round/>
                      <a:headEnd type="none" w="med" len="med"/>
                      <a:tailEnd type="none" w="med" len="med"/>
                    </a:lnT>
                  </a:tcPr>
                </a:tc>
                <a:tc>
                  <a:txBody>
                    <a:bodyPr/>
                    <a:lstStyle/>
                    <a:p>
                      <a:pPr algn="ctr"/>
                      <a:r>
                        <a:rPr lang="el-GR" sz="2000" dirty="0">
                          <a:latin typeface="Candara"/>
                          <a:cs typeface="Candara"/>
                        </a:rPr>
                        <a:t>....</a:t>
                      </a:r>
                      <a:endParaRPr lang="en-US" sz="2000" dirty="0">
                        <a:latin typeface="Candara"/>
                        <a:cs typeface="Candara"/>
                      </a:endParaRPr>
                    </a:p>
                  </a:txBody>
                  <a:tcPr>
                    <a:lnT w="12700" cap="flat" cmpd="sng" algn="ctr">
                      <a:solidFill>
                        <a:scrgbClr r="0" g="0" b="0"/>
                      </a:solidFill>
                      <a:prstDash val="solid"/>
                      <a:round/>
                      <a:headEnd type="none" w="med" len="med"/>
                      <a:tailEnd type="none" w="med" len="med"/>
                    </a:lnT>
                  </a:tcPr>
                </a:tc>
                <a:tc>
                  <a:txBody>
                    <a:bodyPr/>
                    <a:lstStyle/>
                    <a:p>
                      <a:endParaRPr lang="en-US" sz="1800" i="0" kern="1200" dirty="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Candara"/>
                        <a:cs typeface="Candara"/>
                      </a:endParaRPr>
                    </a:p>
                  </a:txBody>
                  <a:tcP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1"/>
                  </a:ext>
                </a:extLst>
              </a:tr>
              <a:tr h="468052">
                <a:tc>
                  <a:txBody>
                    <a:bodyPr/>
                    <a:lstStyle/>
                    <a:p>
                      <a:r>
                        <a:rPr lang="el-GR" sz="1800" dirty="0">
                          <a:latin typeface="Candara"/>
                          <a:cs typeface="Candara"/>
                        </a:rPr>
                        <a:t>Ορισμοί</a:t>
                      </a:r>
                      <a:r>
                        <a:rPr lang="el-GR" sz="1800" baseline="0" dirty="0">
                          <a:latin typeface="Candara"/>
                          <a:cs typeface="Candara"/>
                        </a:rPr>
                        <a:t> ΚΑΙΝΟΤΟΜΙΕΣ</a:t>
                      </a:r>
                      <a:endParaRPr lang="en-US" sz="1800" dirty="0">
                        <a:latin typeface="Candara"/>
                        <a:cs typeface="Candara"/>
                      </a:endParaRPr>
                    </a:p>
                  </a:txBody>
                  <a:tcPr/>
                </a:tc>
                <a:tc>
                  <a:txBody>
                    <a:bodyPr/>
                    <a:lstStyle/>
                    <a:p>
                      <a:pPr algn="ctr"/>
                      <a:r>
                        <a:rPr lang="el-GR" sz="2000" dirty="0">
                          <a:latin typeface="Candara"/>
                          <a:cs typeface="Candara"/>
                        </a:rPr>
                        <a:t>....</a:t>
                      </a:r>
                      <a:endParaRPr lang="en-US" sz="2000" dirty="0">
                        <a:latin typeface="Candara"/>
                        <a:cs typeface="Candara"/>
                      </a:endParaRPr>
                    </a:p>
                  </a:txBody>
                  <a:tcPr/>
                </a:tc>
                <a:tc>
                  <a:txBody>
                    <a:bodyPr/>
                    <a:lstStyle/>
                    <a:p>
                      <a:pPr algn="ctr"/>
                      <a:r>
                        <a:rPr lang="el-GR" sz="2000" dirty="0">
                          <a:latin typeface="Candara"/>
                          <a:cs typeface="Candara"/>
                        </a:rPr>
                        <a:t>....</a:t>
                      </a:r>
                      <a:endParaRPr lang="en-US" sz="2000" dirty="0">
                        <a:latin typeface="Candara"/>
                        <a:cs typeface="Candara"/>
                      </a:endParaRPr>
                    </a:p>
                  </a:txBody>
                  <a:tcPr/>
                </a:tc>
                <a:extLst>
                  <a:ext uri="{0D108BD9-81ED-4DB2-BD59-A6C34878D82A}">
                    <a16:rowId xmlns:a16="http://schemas.microsoft.com/office/drawing/2014/main" val="10002"/>
                  </a:ext>
                </a:extLst>
              </a:tr>
              <a:tr h="468052">
                <a:tc>
                  <a:txBody>
                    <a:bodyPr/>
                    <a:lstStyle/>
                    <a:p>
                      <a:r>
                        <a:rPr lang="el-GR" sz="1800" dirty="0">
                          <a:latin typeface="Candara"/>
                          <a:cs typeface="Candara"/>
                        </a:rPr>
                        <a:t>Έρευνες</a:t>
                      </a:r>
                      <a:r>
                        <a:rPr lang="el-GR" sz="1800" baseline="0" dirty="0">
                          <a:latin typeface="Candara"/>
                          <a:cs typeface="Candara"/>
                        </a:rPr>
                        <a:t> για ΑΝΗΣΥΧΙΕΣ</a:t>
                      </a:r>
                      <a:endParaRPr lang="en-US" sz="1800" dirty="0">
                        <a:latin typeface="Candara"/>
                        <a:cs typeface="Candar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a:latin typeface="Candara"/>
                          <a:cs typeface="Candara"/>
                        </a:rPr>
                        <a:t>....</a:t>
                      </a:r>
                      <a:endParaRPr lang="en-US" sz="2000" dirty="0">
                        <a:latin typeface="Candara"/>
                        <a:cs typeface="Candara"/>
                      </a:endParaRPr>
                    </a:p>
                  </a:txBody>
                  <a:tcPr/>
                </a:tc>
                <a:tc>
                  <a:txBody>
                    <a:bodyPr/>
                    <a:lstStyle/>
                    <a:p>
                      <a:pPr algn="ctr"/>
                      <a:r>
                        <a:rPr lang="el-GR" sz="2000">
                          <a:latin typeface="Candara"/>
                          <a:cs typeface="Candara"/>
                        </a:rPr>
                        <a:t>....</a:t>
                      </a:r>
                      <a:endParaRPr lang="en-US" sz="2000" dirty="0">
                        <a:latin typeface="Candara"/>
                        <a:cs typeface="Candara"/>
                      </a:endParaRPr>
                    </a:p>
                  </a:txBody>
                  <a:tcPr/>
                </a:tc>
                <a:extLst>
                  <a:ext uri="{0D108BD9-81ED-4DB2-BD59-A6C34878D82A}">
                    <a16:rowId xmlns:a16="http://schemas.microsoft.com/office/drawing/2014/main" val="10003"/>
                  </a:ext>
                </a:extLst>
              </a:tr>
              <a:tr h="468052">
                <a:tc>
                  <a:txBody>
                    <a:bodyPr/>
                    <a:lstStyle/>
                    <a:p>
                      <a:r>
                        <a:rPr lang="el-GR" sz="1800" dirty="0">
                          <a:latin typeface="Candara"/>
                          <a:cs typeface="Candara"/>
                        </a:rPr>
                        <a:t>Έρευνες καινοτομίες</a:t>
                      </a:r>
                      <a:endParaRPr lang="en-US" sz="1800" dirty="0">
                        <a:latin typeface="Candara"/>
                        <a:cs typeface="Candar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a:latin typeface="Candara"/>
                          <a:cs typeface="Candara"/>
                        </a:rPr>
                        <a:t>....</a:t>
                      </a:r>
                      <a:endParaRPr lang="en-US" sz="2000" dirty="0">
                        <a:latin typeface="Candara"/>
                        <a:cs typeface="Candara"/>
                      </a:endParaRPr>
                    </a:p>
                  </a:txBody>
                  <a:tcPr/>
                </a:tc>
                <a:tc>
                  <a:txBody>
                    <a:bodyPr/>
                    <a:lstStyle/>
                    <a:p>
                      <a:pPr algn="ctr"/>
                      <a:r>
                        <a:rPr lang="el-GR" sz="2000" dirty="0">
                          <a:latin typeface="Candara"/>
                          <a:cs typeface="Candara"/>
                        </a:rPr>
                        <a:t>....</a:t>
                      </a:r>
                      <a:endParaRPr lang="en-US" sz="2000" dirty="0">
                        <a:latin typeface="Candara"/>
                        <a:cs typeface="Candara"/>
                      </a:endParaRPr>
                    </a:p>
                  </a:txBody>
                  <a:tcPr/>
                </a:tc>
                <a:extLst>
                  <a:ext uri="{0D108BD9-81ED-4DB2-BD59-A6C34878D82A}">
                    <a16:rowId xmlns:a16="http://schemas.microsoft.com/office/drawing/2014/main" val="10004"/>
                  </a:ext>
                </a:extLst>
              </a:tr>
              <a:tr h="468052">
                <a:tc>
                  <a:txBody>
                    <a:bodyPr/>
                    <a:lstStyle/>
                    <a:p>
                      <a:r>
                        <a:rPr lang="el-GR" sz="1800" dirty="0">
                          <a:latin typeface="Candara"/>
                          <a:cs typeface="Candara"/>
                        </a:rPr>
                        <a:t>Εργαλεία</a:t>
                      </a:r>
                      <a:r>
                        <a:rPr lang="el-GR" sz="1800" baseline="0" dirty="0">
                          <a:latin typeface="Candara"/>
                          <a:cs typeface="Candara"/>
                        </a:rPr>
                        <a:t> ΜΕΤΡΗΣΗΣ</a:t>
                      </a:r>
                      <a:endParaRPr lang="en-US" sz="1800" dirty="0">
                        <a:latin typeface="Candara"/>
                        <a:cs typeface="Candar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a:latin typeface="Candara"/>
                          <a:cs typeface="Candara"/>
                        </a:rPr>
                        <a:t>....</a:t>
                      </a:r>
                      <a:endParaRPr lang="en-US" sz="2000" dirty="0">
                        <a:latin typeface="Candara"/>
                        <a:cs typeface="Candara"/>
                      </a:endParaRPr>
                    </a:p>
                    <a:p>
                      <a:pPr algn="ctr"/>
                      <a:endParaRPr lang="en-US" sz="2000" dirty="0">
                        <a:latin typeface="Candara"/>
                        <a:cs typeface="Candara"/>
                      </a:endParaRPr>
                    </a:p>
                  </a:txBody>
                  <a:tcPr/>
                </a:tc>
                <a:tc>
                  <a:txBody>
                    <a:bodyPr/>
                    <a:lstStyle/>
                    <a:p>
                      <a:pPr algn="ctr"/>
                      <a:r>
                        <a:rPr lang="el-GR" sz="2000" dirty="0">
                          <a:latin typeface="Candara"/>
                          <a:cs typeface="Candara"/>
                        </a:rPr>
                        <a:t>....</a:t>
                      </a:r>
                      <a:endParaRPr lang="en-US" sz="2000" dirty="0">
                        <a:latin typeface="Candara"/>
                        <a:cs typeface="Candara"/>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6167491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37251">
                                            <p:txEl>
                                              <p:pRg st="0" end="0"/>
                                            </p:txEl>
                                          </p:spTgt>
                                        </p:tgtEl>
                                        <p:attrNameLst>
                                          <p:attrName>style.visibility</p:attrName>
                                        </p:attrNameLst>
                                      </p:cBhvr>
                                      <p:to>
                                        <p:strVal val="visible"/>
                                      </p:to>
                                    </p:set>
                                    <p:animEffect transition="in" filter="blinds(vertical)">
                                      <p:cBhvr>
                                        <p:cTn id="7" dur="1000"/>
                                        <p:tgtEl>
                                          <p:spTgt spid="437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37251">
                                            <p:txEl>
                                              <p:pRg st="1" end="1"/>
                                            </p:txEl>
                                          </p:spTgt>
                                        </p:tgtEl>
                                        <p:attrNameLst>
                                          <p:attrName>style.visibility</p:attrName>
                                        </p:attrNameLst>
                                      </p:cBhvr>
                                      <p:to>
                                        <p:strVal val="visible"/>
                                      </p:to>
                                    </p:set>
                                    <p:animEffect transition="in" filter="blinds(vertical)">
                                      <p:cBhvr>
                                        <p:cTn id="12" dur="1000"/>
                                        <p:tgtEl>
                                          <p:spTgt spid="4372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bwMode="auto"/>
        <p:txBody>
          <a:bodyPr/>
          <a:lstStyle/>
          <a:p>
            <a:pPr eaLnBrk="1" hangingPunct="1"/>
            <a:r>
              <a:rPr lang="el-GR" altLang="en-US" sz="3600" b="1" i="1" cap="none">
                <a:latin typeface="Candara" charset="0"/>
                <a:ea typeface="MS PGothic" charset="-128"/>
              </a:rPr>
              <a:t>Και μία ακόμα</a:t>
            </a:r>
            <a:r>
              <a:rPr lang="el-GR" altLang="en-US" sz="3600" i="1" cap="none">
                <a:latin typeface="Candara" charset="0"/>
                <a:ea typeface="MS PGothic" charset="-128"/>
              </a:rPr>
              <a:t>!</a:t>
            </a:r>
          </a:p>
        </p:txBody>
      </p:sp>
      <p:sp>
        <p:nvSpPr>
          <p:cNvPr id="427011" name="Rectangle 3"/>
          <p:cNvSpPr>
            <a:spLocks noGrp="1" noChangeArrowheads="1"/>
          </p:cNvSpPr>
          <p:nvPr>
            <p:ph idx="1"/>
          </p:nvPr>
        </p:nvSpPr>
        <p:spPr>
          <a:xfrm>
            <a:off x="482600" y="1603375"/>
            <a:ext cx="8142288" cy="4527550"/>
          </a:xfrm>
        </p:spPr>
        <p:txBody>
          <a:bodyPr/>
          <a:lstStyle/>
          <a:p>
            <a:pPr marL="357188" indent="-357188" algn="just" eaLnBrk="1" hangingPunct="1">
              <a:lnSpc>
                <a:spcPct val="80000"/>
              </a:lnSpc>
              <a:buSzPct val="120000"/>
            </a:pPr>
            <a:r>
              <a:rPr lang="el-GR" altLang="en-US" dirty="0">
                <a:solidFill>
                  <a:srgbClr val="000000"/>
                </a:solidFill>
                <a:latin typeface="Candara" charset="0"/>
                <a:ea typeface="MS PGothic" charset="-128"/>
              </a:rPr>
              <a:t>Ας υποθέσουμε ότι θέλουμε να κάνουμε μια έρευνα με θέμα:</a:t>
            </a:r>
          </a:p>
          <a:p>
            <a:pPr marL="357188" indent="-357188" eaLnBrk="1" hangingPunct="1">
              <a:lnSpc>
                <a:spcPct val="80000"/>
              </a:lnSpc>
              <a:buFont typeface="Wingdings" charset="2"/>
              <a:buNone/>
            </a:pPr>
            <a:r>
              <a:rPr lang="el-GR" altLang="en-US" i="1" dirty="0">
                <a:latin typeface="Candara" charset="0"/>
                <a:ea typeface="MS PGothic" charset="-128"/>
              </a:rPr>
              <a:t>	</a:t>
            </a:r>
            <a:r>
              <a:rPr lang="el-GR" altLang="en-US" b="1" i="1" dirty="0">
                <a:solidFill>
                  <a:srgbClr val="6B7D72"/>
                </a:solidFill>
                <a:latin typeface="Candara" charset="0"/>
                <a:ea typeface="MS PGothic" charset="-128"/>
              </a:rPr>
              <a:t>Έχουν οι μαθητές άγχος πριν από τις εξετάσεις στα Μαθηματικά;</a:t>
            </a:r>
          </a:p>
          <a:p>
            <a:pPr marL="357188" indent="-357188" eaLnBrk="1" hangingPunct="1">
              <a:lnSpc>
                <a:spcPct val="80000"/>
              </a:lnSpc>
              <a:buFont typeface="Wingdings" charset="2"/>
              <a:buNone/>
            </a:pPr>
            <a:r>
              <a:rPr lang="el-GR" altLang="en-US" b="1" i="1" dirty="0">
                <a:solidFill>
                  <a:schemeClr val="accent1"/>
                </a:solidFill>
                <a:latin typeface="Candara" charset="0"/>
                <a:ea typeface="MS PGothic" charset="-128"/>
              </a:rPr>
              <a:t>	</a:t>
            </a:r>
            <a:endParaRPr lang="el-GR" altLang="en-US" b="1" dirty="0">
              <a:solidFill>
                <a:schemeClr val="accent1"/>
              </a:solidFill>
              <a:latin typeface="Candara" charset="0"/>
              <a:ea typeface="MS PGothic" charset="-128"/>
            </a:endParaRPr>
          </a:p>
          <a:p>
            <a:pPr marL="357188" indent="-357188" algn="just" eaLnBrk="1" hangingPunct="1">
              <a:lnSpc>
                <a:spcPct val="80000"/>
              </a:lnSpc>
              <a:buFont typeface="Wingdings" charset="2"/>
              <a:buNone/>
            </a:pPr>
            <a:r>
              <a:rPr lang="el-GR" altLang="en-US" dirty="0">
                <a:latin typeface="Candara" charset="0"/>
                <a:ea typeface="MS PGothic" charset="-128"/>
              </a:rPr>
              <a:t>	- </a:t>
            </a:r>
            <a:r>
              <a:rPr lang="el-GR" altLang="en-US" dirty="0">
                <a:solidFill>
                  <a:schemeClr val="tx1"/>
                </a:solidFill>
                <a:latin typeface="Candara" charset="0"/>
                <a:ea typeface="MS PGothic" charset="-128"/>
              </a:rPr>
              <a:t>Τι είναι άγχος; Ποια η σχέση του με τα μαθηματικά; </a:t>
            </a:r>
          </a:p>
          <a:p>
            <a:pPr marL="357188" indent="-357188" algn="just" eaLnBrk="1" hangingPunct="1">
              <a:lnSpc>
                <a:spcPct val="80000"/>
              </a:lnSpc>
              <a:buFont typeface="Wingdings" charset="2"/>
              <a:buNone/>
            </a:pPr>
            <a:r>
              <a:rPr lang="el-GR" altLang="en-US" dirty="0">
                <a:solidFill>
                  <a:schemeClr val="tx1"/>
                </a:solidFill>
                <a:latin typeface="Candara" charset="0"/>
                <a:ea typeface="MS PGothic" charset="-128"/>
              </a:rPr>
              <a:t>	- Πώς εξετάζεται;</a:t>
            </a:r>
          </a:p>
          <a:p>
            <a:pPr marL="357188" indent="-357188" algn="just" eaLnBrk="1" hangingPunct="1">
              <a:lnSpc>
                <a:spcPct val="80000"/>
              </a:lnSpc>
              <a:buFontTx/>
              <a:buNone/>
            </a:pPr>
            <a:r>
              <a:rPr lang="el-GR" altLang="en-US" dirty="0">
                <a:solidFill>
                  <a:schemeClr val="tx1"/>
                </a:solidFill>
                <a:latin typeface="Candara" charset="0"/>
                <a:ea typeface="MS PGothic" charset="-128"/>
              </a:rPr>
              <a:t>	- Με τι σχετίζεται;</a:t>
            </a:r>
          </a:p>
          <a:p>
            <a:pPr marL="357188" indent="-357188" algn="just" eaLnBrk="1" hangingPunct="1">
              <a:lnSpc>
                <a:spcPct val="80000"/>
              </a:lnSpc>
              <a:buFontTx/>
              <a:buNone/>
            </a:pPr>
            <a:r>
              <a:rPr lang="el-GR" altLang="en-US" dirty="0">
                <a:solidFill>
                  <a:schemeClr val="tx1"/>
                </a:solidFill>
                <a:latin typeface="Candara" charset="0"/>
                <a:ea typeface="MS PGothic" charset="-128"/>
              </a:rPr>
              <a:t>	- Ποιους αφορά;</a:t>
            </a:r>
            <a:endParaRPr lang="en-US" altLang="en-US" dirty="0">
              <a:solidFill>
                <a:schemeClr val="tx1"/>
              </a:solidFill>
              <a:latin typeface="Candara" charset="0"/>
              <a:ea typeface="MS PGothic" charset="-128"/>
            </a:endParaRPr>
          </a:p>
          <a:p>
            <a:pPr marL="357188" indent="-357188" algn="just" eaLnBrk="1" hangingPunct="1">
              <a:lnSpc>
                <a:spcPct val="80000"/>
              </a:lnSpc>
              <a:buFontTx/>
              <a:buNone/>
            </a:pPr>
            <a:r>
              <a:rPr lang="en-US" altLang="en-US" dirty="0">
                <a:solidFill>
                  <a:schemeClr val="tx1"/>
                </a:solidFill>
                <a:latin typeface="Candara" charset="0"/>
                <a:ea typeface="MS PGothic" charset="-128"/>
              </a:rPr>
              <a:t>	- </a:t>
            </a:r>
            <a:r>
              <a:rPr lang="el-GR" altLang="en-US" dirty="0">
                <a:solidFill>
                  <a:schemeClr val="tx1"/>
                </a:solidFill>
                <a:latin typeface="Candara" charset="0"/>
                <a:ea typeface="MS PGothic" charset="-128"/>
              </a:rPr>
              <a:t>Σε ποιους θα το διερευνήσουμε;</a:t>
            </a:r>
          </a:p>
          <a:p>
            <a:pPr marL="357188" indent="-357188" algn="just" eaLnBrk="1" hangingPunct="1">
              <a:lnSpc>
                <a:spcPct val="80000"/>
              </a:lnSpc>
              <a:buFontTx/>
              <a:buNone/>
            </a:pPr>
            <a:r>
              <a:rPr lang="el-GR" altLang="en-US" i="1" dirty="0">
                <a:solidFill>
                  <a:schemeClr val="tx1"/>
                </a:solidFill>
                <a:latin typeface="Candara" charset="0"/>
                <a:ea typeface="MS PGothic" charset="-128"/>
              </a:rPr>
              <a:t>	- </a:t>
            </a:r>
            <a:r>
              <a:rPr lang="el-GR" altLang="en-US" dirty="0">
                <a:solidFill>
                  <a:schemeClr val="tx1"/>
                </a:solidFill>
                <a:latin typeface="Candara" charset="0"/>
                <a:ea typeface="MS PGothic" charset="-128"/>
              </a:rPr>
              <a:t>Με τι μέσα θα το διερευνήσουμε; </a:t>
            </a:r>
          </a:p>
          <a:p>
            <a:pPr marL="357188" indent="-357188" algn="just" eaLnBrk="1" hangingPunct="1">
              <a:lnSpc>
                <a:spcPct val="80000"/>
              </a:lnSpc>
              <a:buFontTx/>
              <a:buNone/>
            </a:pPr>
            <a:r>
              <a:rPr lang="el-GR" altLang="en-US" dirty="0">
                <a:solidFill>
                  <a:schemeClr val="tx1"/>
                </a:solidFill>
                <a:latin typeface="Candara" charset="0"/>
                <a:ea typeface="MS PGothic" charset="-128"/>
              </a:rPr>
              <a:t>	- Με ερωτηματολόγιο; Τι ερωτήσεις θα κάνουμε;</a:t>
            </a:r>
            <a:endParaRPr lang="en-US" altLang="en-US" dirty="0">
              <a:solidFill>
                <a:schemeClr val="tx1"/>
              </a:solidFill>
              <a:latin typeface="Candara" charset="0"/>
              <a:ea typeface="MS PGothic" charset="-128"/>
            </a:endParaRPr>
          </a:p>
          <a:p>
            <a:pPr marL="357188" indent="-357188" algn="just" eaLnBrk="1" hangingPunct="1">
              <a:lnSpc>
                <a:spcPct val="80000"/>
              </a:lnSpc>
              <a:buFontTx/>
              <a:buNone/>
            </a:pPr>
            <a:endParaRPr lang="en-US" altLang="en-US" dirty="0">
              <a:solidFill>
                <a:schemeClr val="tx1"/>
              </a:solidFill>
              <a:latin typeface="Candara" charset="0"/>
              <a:ea typeface="MS PGothic" charset="-128"/>
            </a:endParaRPr>
          </a:p>
          <a:p>
            <a:pPr marL="357188" indent="-357188" eaLnBrk="1" hangingPunct="1">
              <a:lnSpc>
                <a:spcPct val="80000"/>
              </a:lnSpc>
              <a:buNone/>
            </a:pPr>
            <a:br>
              <a:rPr lang="el-GR" sz="1400" dirty="0">
                <a:latin typeface="Candara" charset="0"/>
                <a:ea typeface="Candara" charset="0"/>
                <a:cs typeface="Candara" charset="0"/>
              </a:rPr>
            </a:br>
            <a:r>
              <a:rPr lang="el-GR" sz="1400" dirty="0" err="1">
                <a:latin typeface="Candara" charset="0"/>
                <a:ea typeface="Candara" charset="0"/>
                <a:cs typeface="Candara" charset="0"/>
              </a:rPr>
              <a:t>Κουρτέση</a:t>
            </a:r>
            <a:r>
              <a:rPr lang="el-GR" sz="1400" dirty="0">
                <a:latin typeface="Candara" charset="0"/>
                <a:ea typeface="Candara" charset="0"/>
                <a:cs typeface="Candara" charset="0"/>
              </a:rPr>
              <a:t>,</a:t>
            </a:r>
            <a:r>
              <a:rPr lang="en-US" sz="1400" dirty="0">
                <a:latin typeface="Candara" charset="0"/>
                <a:ea typeface="Candara" charset="0"/>
                <a:cs typeface="Candara" charset="0"/>
              </a:rPr>
              <a:t> </a:t>
            </a:r>
            <a:r>
              <a:rPr lang="el-GR" sz="1400" dirty="0">
                <a:latin typeface="Candara" charset="0"/>
                <a:ea typeface="Candara" charset="0"/>
                <a:cs typeface="Candara" charset="0"/>
              </a:rPr>
              <a:t>Π., &amp; </a:t>
            </a:r>
            <a:r>
              <a:rPr lang="el-GR" sz="1400" dirty="0" err="1">
                <a:latin typeface="Candara" charset="0"/>
                <a:ea typeface="Candara" charset="0"/>
                <a:cs typeface="Candara" charset="0"/>
              </a:rPr>
              <a:t>Καντάς</a:t>
            </a:r>
            <a:r>
              <a:rPr lang="el-GR" sz="1400" dirty="0">
                <a:latin typeface="Candara" charset="0"/>
                <a:ea typeface="Candara" charset="0"/>
                <a:cs typeface="Candara" charset="0"/>
              </a:rPr>
              <a:t>, Α.  (2000). Στρατηγικές αντιμετώπισης του άγχους των εκπαιδευτικών.  </a:t>
            </a:r>
            <a:br>
              <a:rPr lang="el-GR" sz="1400" dirty="0">
                <a:latin typeface="Candara" charset="0"/>
                <a:ea typeface="Candara" charset="0"/>
                <a:cs typeface="Candara" charset="0"/>
              </a:rPr>
            </a:br>
            <a:r>
              <a:rPr lang="el-GR" sz="1400" i="1" dirty="0">
                <a:latin typeface="Candara" charset="0"/>
                <a:ea typeface="Candara" charset="0"/>
                <a:cs typeface="Candara" charset="0"/>
              </a:rPr>
              <a:t>Σύγχρονη εκπαίδευση, 114, </a:t>
            </a:r>
            <a:r>
              <a:rPr lang="el-GR" sz="1400" dirty="0">
                <a:latin typeface="Candara" charset="0"/>
                <a:ea typeface="Candara" charset="0"/>
                <a:cs typeface="Candara" charset="0"/>
              </a:rPr>
              <a:t>53-66</a:t>
            </a:r>
            <a:endParaRPr lang="en-GB" sz="1400" dirty="0">
              <a:latin typeface="Candara" charset="0"/>
              <a:ea typeface="Candara" charset="0"/>
              <a:cs typeface="Candara" charset="0"/>
            </a:endParaRPr>
          </a:p>
          <a:p>
            <a:pPr marL="357188" indent="-357188" algn="just" eaLnBrk="1" hangingPunct="1">
              <a:lnSpc>
                <a:spcPct val="80000"/>
              </a:lnSpc>
              <a:buFontTx/>
              <a:buNone/>
            </a:pPr>
            <a:endParaRPr lang="en-US" altLang="en-US" dirty="0">
              <a:solidFill>
                <a:schemeClr val="tx1"/>
              </a:solidFill>
              <a:latin typeface="Candara" charset="0"/>
              <a:ea typeface="MS PGothic" charset="-128"/>
            </a:endParaRPr>
          </a:p>
        </p:txBody>
      </p:sp>
      <p:sp>
        <p:nvSpPr>
          <p:cNvPr id="36867"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3C4B726D-6590-F348-BE81-2BBBCA685A39}" type="slidenum">
              <a:rPr lang="el-GR" altLang="en-US" sz="1200">
                <a:solidFill>
                  <a:schemeClr val="tx2"/>
                </a:solidFill>
                <a:latin typeface="Candara" charset="0"/>
              </a:rPr>
              <a:pPr/>
              <a:t>13</a:t>
            </a:fld>
            <a:endParaRPr lang="el-GR" altLang="en-US" sz="1200" dirty="0">
              <a:solidFill>
                <a:schemeClr val="tx2"/>
              </a:solidFill>
              <a:latin typeface="Candar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427011">
                                            <p:txEl>
                                              <p:pRg st="0" end="0"/>
                                            </p:txEl>
                                          </p:spTgt>
                                        </p:tgtEl>
                                        <p:attrNameLst>
                                          <p:attrName>style.visibility</p:attrName>
                                        </p:attrNameLst>
                                      </p:cBhvr>
                                      <p:to>
                                        <p:strVal val="visible"/>
                                      </p:to>
                                    </p:set>
                                    <p:animEffect transition="in" filter="blinds(vertical)">
                                      <p:cBhvr>
                                        <p:cTn id="7" dur="1000"/>
                                        <p:tgtEl>
                                          <p:spTgt spid="427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427011">
                                            <p:txEl>
                                              <p:pRg st="1" end="1"/>
                                            </p:txEl>
                                          </p:spTgt>
                                        </p:tgtEl>
                                        <p:attrNameLst>
                                          <p:attrName>style.visibility</p:attrName>
                                        </p:attrNameLst>
                                      </p:cBhvr>
                                      <p:to>
                                        <p:strVal val="visible"/>
                                      </p:to>
                                    </p:set>
                                    <p:animEffect transition="in" filter="blinds(vertical)">
                                      <p:cBhvr>
                                        <p:cTn id="12" dur="1000"/>
                                        <p:tgtEl>
                                          <p:spTgt spid="427011">
                                            <p:txEl>
                                              <p:pRg st="1" end="1"/>
                                            </p:txEl>
                                          </p:spTgt>
                                        </p:tgtEl>
                                      </p:cBhvr>
                                    </p:animEffect>
                                  </p:childTnLst>
                                </p:cTn>
                              </p:par>
                              <p:par>
                                <p:cTn id="13" presetID="3" presetClass="entr" presetSubtype="5" fill="hold" nodeType="withEffect">
                                  <p:stCondLst>
                                    <p:cond delay="0"/>
                                  </p:stCondLst>
                                  <p:childTnLst>
                                    <p:set>
                                      <p:cBhvr>
                                        <p:cTn id="14" dur="1" fill="hold">
                                          <p:stCondLst>
                                            <p:cond delay="0"/>
                                          </p:stCondLst>
                                        </p:cTn>
                                        <p:tgtEl>
                                          <p:spTgt spid="427011">
                                            <p:txEl>
                                              <p:pRg st="2" end="2"/>
                                            </p:txEl>
                                          </p:spTgt>
                                        </p:tgtEl>
                                        <p:attrNameLst>
                                          <p:attrName>style.visibility</p:attrName>
                                        </p:attrNameLst>
                                      </p:cBhvr>
                                      <p:to>
                                        <p:strVal val="visible"/>
                                      </p:to>
                                    </p:set>
                                    <p:animEffect transition="in" filter="blinds(vertical)">
                                      <p:cBhvr>
                                        <p:cTn id="15" dur="1000"/>
                                        <p:tgtEl>
                                          <p:spTgt spid="42701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5" fill="hold" nodeType="clickEffect">
                                  <p:stCondLst>
                                    <p:cond delay="0"/>
                                  </p:stCondLst>
                                  <p:childTnLst>
                                    <p:set>
                                      <p:cBhvr>
                                        <p:cTn id="19" dur="1" fill="hold">
                                          <p:stCondLst>
                                            <p:cond delay="0"/>
                                          </p:stCondLst>
                                        </p:cTn>
                                        <p:tgtEl>
                                          <p:spTgt spid="427011">
                                            <p:txEl>
                                              <p:pRg st="3" end="3"/>
                                            </p:txEl>
                                          </p:spTgt>
                                        </p:tgtEl>
                                        <p:attrNameLst>
                                          <p:attrName>style.visibility</p:attrName>
                                        </p:attrNameLst>
                                      </p:cBhvr>
                                      <p:to>
                                        <p:strVal val="visible"/>
                                      </p:to>
                                    </p:set>
                                    <p:animEffect transition="in" filter="blinds(vertical)">
                                      <p:cBhvr>
                                        <p:cTn id="20" dur="1000"/>
                                        <p:tgtEl>
                                          <p:spTgt spid="427011">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5" fill="hold" nodeType="clickEffect">
                                  <p:stCondLst>
                                    <p:cond delay="0"/>
                                  </p:stCondLst>
                                  <p:childTnLst>
                                    <p:set>
                                      <p:cBhvr>
                                        <p:cTn id="24" dur="1" fill="hold">
                                          <p:stCondLst>
                                            <p:cond delay="0"/>
                                          </p:stCondLst>
                                        </p:cTn>
                                        <p:tgtEl>
                                          <p:spTgt spid="427011">
                                            <p:txEl>
                                              <p:pRg st="4" end="4"/>
                                            </p:txEl>
                                          </p:spTgt>
                                        </p:tgtEl>
                                        <p:attrNameLst>
                                          <p:attrName>style.visibility</p:attrName>
                                        </p:attrNameLst>
                                      </p:cBhvr>
                                      <p:to>
                                        <p:strVal val="visible"/>
                                      </p:to>
                                    </p:set>
                                    <p:animEffect transition="in" filter="blinds(vertical)">
                                      <p:cBhvr>
                                        <p:cTn id="25" dur="1000"/>
                                        <p:tgtEl>
                                          <p:spTgt spid="427011">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5" fill="hold" nodeType="clickEffect">
                                  <p:stCondLst>
                                    <p:cond delay="0"/>
                                  </p:stCondLst>
                                  <p:childTnLst>
                                    <p:set>
                                      <p:cBhvr>
                                        <p:cTn id="29" dur="1" fill="hold">
                                          <p:stCondLst>
                                            <p:cond delay="0"/>
                                          </p:stCondLst>
                                        </p:cTn>
                                        <p:tgtEl>
                                          <p:spTgt spid="427011">
                                            <p:txEl>
                                              <p:pRg st="5" end="5"/>
                                            </p:txEl>
                                          </p:spTgt>
                                        </p:tgtEl>
                                        <p:attrNameLst>
                                          <p:attrName>style.visibility</p:attrName>
                                        </p:attrNameLst>
                                      </p:cBhvr>
                                      <p:to>
                                        <p:strVal val="visible"/>
                                      </p:to>
                                    </p:set>
                                    <p:animEffect transition="in" filter="blinds(vertical)">
                                      <p:cBhvr>
                                        <p:cTn id="30" dur="1000"/>
                                        <p:tgtEl>
                                          <p:spTgt spid="427011">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5" fill="hold" nodeType="clickEffect">
                                  <p:stCondLst>
                                    <p:cond delay="0"/>
                                  </p:stCondLst>
                                  <p:childTnLst>
                                    <p:set>
                                      <p:cBhvr>
                                        <p:cTn id="34" dur="1" fill="hold">
                                          <p:stCondLst>
                                            <p:cond delay="0"/>
                                          </p:stCondLst>
                                        </p:cTn>
                                        <p:tgtEl>
                                          <p:spTgt spid="427011">
                                            <p:txEl>
                                              <p:pRg st="6" end="6"/>
                                            </p:txEl>
                                          </p:spTgt>
                                        </p:tgtEl>
                                        <p:attrNameLst>
                                          <p:attrName>style.visibility</p:attrName>
                                        </p:attrNameLst>
                                      </p:cBhvr>
                                      <p:to>
                                        <p:strVal val="visible"/>
                                      </p:to>
                                    </p:set>
                                    <p:animEffect transition="in" filter="blinds(vertical)">
                                      <p:cBhvr>
                                        <p:cTn id="35" dur="1000"/>
                                        <p:tgtEl>
                                          <p:spTgt spid="427011">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5" fill="hold" nodeType="clickEffect">
                                  <p:stCondLst>
                                    <p:cond delay="0"/>
                                  </p:stCondLst>
                                  <p:childTnLst>
                                    <p:set>
                                      <p:cBhvr>
                                        <p:cTn id="39" dur="1" fill="hold">
                                          <p:stCondLst>
                                            <p:cond delay="0"/>
                                          </p:stCondLst>
                                        </p:cTn>
                                        <p:tgtEl>
                                          <p:spTgt spid="427011">
                                            <p:txEl>
                                              <p:pRg st="7" end="7"/>
                                            </p:txEl>
                                          </p:spTgt>
                                        </p:tgtEl>
                                        <p:attrNameLst>
                                          <p:attrName>style.visibility</p:attrName>
                                        </p:attrNameLst>
                                      </p:cBhvr>
                                      <p:to>
                                        <p:strVal val="visible"/>
                                      </p:to>
                                    </p:set>
                                    <p:animEffect transition="in" filter="blinds(vertical)">
                                      <p:cBhvr>
                                        <p:cTn id="40" dur="1000"/>
                                        <p:tgtEl>
                                          <p:spTgt spid="427011">
                                            <p:txEl>
                                              <p:pRg st="7" end="7"/>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5" fill="hold" nodeType="clickEffect">
                                  <p:stCondLst>
                                    <p:cond delay="0"/>
                                  </p:stCondLst>
                                  <p:childTnLst>
                                    <p:set>
                                      <p:cBhvr>
                                        <p:cTn id="44" dur="1" fill="hold">
                                          <p:stCondLst>
                                            <p:cond delay="0"/>
                                          </p:stCondLst>
                                        </p:cTn>
                                        <p:tgtEl>
                                          <p:spTgt spid="427011">
                                            <p:txEl>
                                              <p:pRg st="8" end="8"/>
                                            </p:txEl>
                                          </p:spTgt>
                                        </p:tgtEl>
                                        <p:attrNameLst>
                                          <p:attrName>style.visibility</p:attrName>
                                        </p:attrNameLst>
                                      </p:cBhvr>
                                      <p:to>
                                        <p:strVal val="visible"/>
                                      </p:to>
                                    </p:set>
                                    <p:animEffect transition="in" filter="blinds(vertical)">
                                      <p:cBhvr>
                                        <p:cTn id="45" dur="1000"/>
                                        <p:tgtEl>
                                          <p:spTgt spid="427011">
                                            <p:txEl>
                                              <p:pRg st="8" end="8"/>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5" fill="hold" nodeType="clickEffect">
                                  <p:stCondLst>
                                    <p:cond delay="0"/>
                                  </p:stCondLst>
                                  <p:childTnLst>
                                    <p:set>
                                      <p:cBhvr>
                                        <p:cTn id="49" dur="1" fill="hold">
                                          <p:stCondLst>
                                            <p:cond delay="0"/>
                                          </p:stCondLst>
                                        </p:cTn>
                                        <p:tgtEl>
                                          <p:spTgt spid="427011">
                                            <p:txEl>
                                              <p:pRg st="9" end="9"/>
                                            </p:txEl>
                                          </p:spTgt>
                                        </p:tgtEl>
                                        <p:attrNameLst>
                                          <p:attrName>style.visibility</p:attrName>
                                        </p:attrNameLst>
                                      </p:cBhvr>
                                      <p:to>
                                        <p:strVal val="visible"/>
                                      </p:to>
                                    </p:set>
                                    <p:animEffect transition="in" filter="blinds(vertical)">
                                      <p:cBhvr>
                                        <p:cTn id="50" dur="1000"/>
                                        <p:tgtEl>
                                          <p:spTgt spid="427011">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5" fill="hold" nodeType="clickEffect">
                                  <p:stCondLst>
                                    <p:cond delay="0"/>
                                  </p:stCondLst>
                                  <p:childTnLst>
                                    <p:set>
                                      <p:cBhvr>
                                        <p:cTn id="54" dur="1" fill="hold">
                                          <p:stCondLst>
                                            <p:cond delay="0"/>
                                          </p:stCondLst>
                                        </p:cTn>
                                        <p:tgtEl>
                                          <p:spTgt spid="427011">
                                            <p:txEl>
                                              <p:pRg st="11" end="11"/>
                                            </p:txEl>
                                          </p:spTgt>
                                        </p:tgtEl>
                                        <p:attrNameLst>
                                          <p:attrName>style.visibility</p:attrName>
                                        </p:attrNameLst>
                                      </p:cBhvr>
                                      <p:to>
                                        <p:strVal val="visible"/>
                                      </p:to>
                                    </p:set>
                                    <p:animEffect transition="in" filter="blinds(vertical)">
                                      <p:cBhvr>
                                        <p:cTn id="55" dur="1000"/>
                                        <p:tgtEl>
                                          <p:spTgt spid="4270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5 - Τίτλος"/>
          <p:cNvSpPr>
            <a:spLocks noGrp="1"/>
          </p:cNvSpPr>
          <p:nvPr>
            <p:ph type="title"/>
          </p:nvPr>
        </p:nvSpPr>
        <p:spPr bwMode="auto"/>
        <p:txBody>
          <a:bodyPr/>
          <a:lstStyle/>
          <a:p>
            <a:pPr marL="365125" indent="-365125" eaLnBrk="1" hangingPunct="1">
              <a:buClr>
                <a:srgbClr val="0070C0"/>
              </a:buClr>
              <a:buSzPct val="120000"/>
              <a:buFont typeface="Wingdings 3" charset="2"/>
              <a:buNone/>
            </a:pPr>
            <a:r>
              <a:rPr lang="en-US" altLang="en-US" sz="3200" i="1" cap="none">
                <a:solidFill>
                  <a:schemeClr val="accent1"/>
                </a:solidFill>
                <a:latin typeface="Candara" charset="0"/>
                <a:ea typeface="MS PGothic" charset="-128"/>
              </a:rPr>
              <a:t> </a:t>
            </a:r>
            <a:r>
              <a:rPr lang="el-GR" altLang="en-US" sz="3200" b="1" i="1" cap="none">
                <a:solidFill>
                  <a:schemeClr val="accent1"/>
                </a:solidFill>
                <a:latin typeface="Candara" charset="0"/>
                <a:ea typeface="MS PGothic" charset="-128"/>
              </a:rPr>
              <a:t>Άγχος των μαθητών απέναντι στις εξετάσεις</a:t>
            </a:r>
            <a:endParaRPr lang="el-GR" altLang="en-US" sz="3200" b="1" cap="none">
              <a:solidFill>
                <a:schemeClr val="accent1"/>
              </a:solidFill>
              <a:latin typeface="Candara" charset="0"/>
              <a:ea typeface="MS PGothic" charset="-128"/>
            </a:endParaRPr>
          </a:p>
        </p:txBody>
      </p:sp>
      <p:sp>
        <p:nvSpPr>
          <p:cNvPr id="437251" name="Rectangle 3"/>
          <p:cNvSpPr>
            <a:spLocks noGrp="1" noChangeArrowheads="1"/>
          </p:cNvSpPr>
          <p:nvPr>
            <p:ph idx="1"/>
          </p:nvPr>
        </p:nvSpPr>
        <p:spPr>
          <a:xfrm>
            <a:off x="519113" y="1603375"/>
            <a:ext cx="8178800" cy="4530725"/>
          </a:xfrm>
        </p:spPr>
        <p:txBody>
          <a:bodyPr/>
          <a:lstStyle/>
          <a:p>
            <a:pPr indent="-342900" algn="just" eaLnBrk="1" hangingPunct="1">
              <a:buSzPct val="120000"/>
            </a:pPr>
            <a:r>
              <a:rPr lang="el-GR" altLang="en-US" dirty="0">
                <a:solidFill>
                  <a:srgbClr val="000000"/>
                </a:solidFill>
                <a:latin typeface="Candara" charset="0"/>
                <a:ea typeface="MS PGothic" charset="-128"/>
              </a:rPr>
              <a:t>Οι ερευνητές διατυπώνουν </a:t>
            </a:r>
            <a:r>
              <a:rPr lang="el-GR" altLang="en-US" dirty="0">
                <a:solidFill>
                  <a:srgbClr val="6B7D72"/>
                </a:solidFill>
                <a:latin typeface="Candara" charset="0"/>
                <a:ea typeface="MS PGothic" charset="-128"/>
              </a:rPr>
              <a:t>αρχικά ερωτήματα</a:t>
            </a:r>
            <a:r>
              <a:rPr lang="el-GR" altLang="en-US" dirty="0">
                <a:latin typeface="Candara" charset="0"/>
                <a:ea typeface="MS PGothic" charset="-128"/>
              </a:rPr>
              <a:t>: </a:t>
            </a:r>
            <a:r>
              <a:rPr lang="el-GR" altLang="en-US" dirty="0">
                <a:solidFill>
                  <a:srgbClr val="000000"/>
                </a:solidFill>
                <a:latin typeface="Candara" charset="0"/>
                <a:ea typeface="MS PGothic" charset="-128"/>
              </a:rPr>
              <a:t>τι είναι άγχος, από πού πηγάζει, τι επιπτώσεις έχει και πως οι μαθητές προσπαθούν να το αντιμετωπίσουν;</a:t>
            </a:r>
          </a:p>
          <a:p>
            <a:pPr indent="-342900" algn="just" eaLnBrk="1" hangingPunct="1">
              <a:buSzPct val="120000"/>
            </a:pPr>
            <a:r>
              <a:rPr lang="el-GR" altLang="en-US" dirty="0">
                <a:solidFill>
                  <a:srgbClr val="000000"/>
                </a:solidFill>
                <a:latin typeface="Candara" charset="0"/>
                <a:ea typeface="MS PGothic" charset="-128"/>
              </a:rPr>
              <a:t>Στις ερωτήσεις αυτές δοκιμάζουν να απαντήσουν</a:t>
            </a:r>
            <a:r>
              <a:rPr lang="el-GR" altLang="en-US" dirty="0">
                <a:latin typeface="Candara" charset="0"/>
                <a:ea typeface="MS PGothic" charset="-128"/>
              </a:rPr>
              <a:t> </a:t>
            </a:r>
            <a:r>
              <a:rPr lang="el-GR" altLang="en-US" dirty="0">
                <a:solidFill>
                  <a:srgbClr val="6B7D72"/>
                </a:solidFill>
                <a:latin typeface="Candara" charset="0"/>
                <a:ea typeface="MS PGothic" charset="-128"/>
              </a:rPr>
              <a:t>βιβλιογραφικά</a:t>
            </a:r>
            <a:r>
              <a:rPr lang="el-GR" altLang="en-US" dirty="0">
                <a:latin typeface="Candara" charset="0"/>
                <a:ea typeface="MS PGothic" charset="-128"/>
              </a:rPr>
              <a:t>: </a:t>
            </a:r>
            <a:r>
              <a:rPr lang="el-GR" altLang="en-US" dirty="0">
                <a:solidFill>
                  <a:srgbClr val="000000"/>
                </a:solidFill>
                <a:latin typeface="Candara" charset="0"/>
                <a:ea typeface="MS PGothic" charset="-128"/>
              </a:rPr>
              <a:t>αναζητούν τους ορισμούς της έννοιας άγχος, τις πηγές δημιουργίας, τις συνέπειες, όπως και τους τρόπους μέτρησης. Συγκεντρώνουν άλλες έρευνες σε αγχογόνα ζητήματα φοιτητών.</a:t>
            </a:r>
          </a:p>
          <a:p>
            <a:pPr indent="-342900" algn="just" eaLnBrk="1" hangingPunct="1">
              <a:buSzPct val="120000"/>
            </a:pPr>
            <a:r>
              <a:rPr lang="el-GR" altLang="en-US" dirty="0">
                <a:solidFill>
                  <a:srgbClr val="000000"/>
                </a:solidFill>
                <a:latin typeface="Candara" charset="0"/>
                <a:ea typeface="MS PGothic" charset="-128"/>
              </a:rPr>
              <a:t>Χρησιμοποιούν </a:t>
            </a:r>
            <a:r>
              <a:rPr lang="el-GR" altLang="en-US" i="1" dirty="0">
                <a:solidFill>
                  <a:srgbClr val="6B7D72"/>
                </a:solidFill>
                <a:latin typeface="Candara" charset="0"/>
                <a:ea typeface="MS PGothic" charset="-128"/>
              </a:rPr>
              <a:t>ένα κατασκευασμένο ερωτηματολόγιο</a:t>
            </a:r>
            <a:r>
              <a:rPr lang="el-GR" altLang="en-US" dirty="0">
                <a:solidFill>
                  <a:srgbClr val="000000"/>
                </a:solidFill>
                <a:latin typeface="Candara" charset="0"/>
                <a:ea typeface="MS PGothic" charset="-128"/>
              </a:rPr>
              <a:t>.</a:t>
            </a:r>
          </a:p>
        </p:txBody>
      </p:sp>
      <p:sp>
        <p:nvSpPr>
          <p:cNvPr id="38915"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62AE52B7-66EB-8D4C-87D0-A6DF91E3BD33}" type="slidenum">
              <a:rPr lang="el-GR" altLang="en-US" sz="1200">
                <a:solidFill>
                  <a:schemeClr val="tx2"/>
                </a:solidFill>
                <a:latin typeface="Candara" charset="0"/>
              </a:rPr>
              <a:pPr/>
              <a:t>14</a:t>
            </a:fld>
            <a:endParaRPr lang="el-GR" altLang="en-US" sz="1200">
              <a:solidFill>
                <a:schemeClr val="tx2"/>
              </a:solidFill>
              <a:latin typeface="Candar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37251">
                                            <p:txEl>
                                              <p:pRg st="0" end="0"/>
                                            </p:txEl>
                                          </p:spTgt>
                                        </p:tgtEl>
                                        <p:attrNameLst>
                                          <p:attrName>style.visibility</p:attrName>
                                        </p:attrNameLst>
                                      </p:cBhvr>
                                      <p:to>
                                        <p:strVal val="visible"/>
                                      </p:to>
                                    </p:set>
                                    <p:animEffect transition="in" filter="blinds(vertical)">
                                      <p:cBhvr>
                                        <p:cTn id="7" dur="1000"/>
                                        <p:tgtEl>
                                          <p:spTgt spid="437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37251">
                                            <p:txEl>
                                              <p:pRg st="1" end="1"/>
                                            </p:txEl>
                                          </p:spTgt>
                                        </p:tgtEl>
                                        <p:attrNameLst>
                                          <p:attrName>style.visibility</p:attrName>
                                        </p:attrNameLst>
                                      </p:cBhvr>
                                      <p:to>
                                        <p:strVal val="visible"/>
                                      </p:to>
                                    </p:set>
                                    <p:animEffect transition="in" filter="blinds(vertical)">
                                      <p:cBhvr>
                                        <p:cTn id="12" dur="1000"/>
                                        <p:tgtEl>
                                          <p:spTgt spid="437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437251">
                                            <p:txEl>
                                              <p:pRg st="2" end="2"/>
                                            </p:txEl>
                                          </p:spTgt>
                                        </p:tgtEl>
                                        <p:attrNameLst>
                                          <p:attrName>style.visibility</p:attrName>
                                        </p:attrNameLst>
                                      </p:cBhvr>
                                      <p:to>
                                        <p:strVal val="visible"/>
                                      </p:to>
                                    </p:set>
                                    <p:animEffect transition="in" filter="blinds(vertical)">
                                      <p:cBhvr>
                                        <p:cTn id="17" dur="1000"/>
                                        <p:tgtEl>
                                          <p:spTgt spid="437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bwMode="auto"/>
        <p:txBody>
          <a:bodyPr/>
          <a:lstStyle/>
          <a:p>
            <a:pPr eaLnBrk="1" hangingPunct="1"/>
            <a:r>
              <a:rPr lang="el-GR" altLang="en-US" sz="3600" b="1" i="1" cap="none">
                <a:latin typeface="Candara" charset="0"/>
                <a:ea typeface="MS PGothic" charset="-128"/>
              </a:rPr>
              <a:t>Και μία ακόμα</a:t>
            </a:r>
            <a:r>
              <a:rPr lang="el-GR" altLang="en-US" sz="3600" i="1" cap="none">
                <a:latin typeface="Candara" charset="0"/>
                <a:ea typeface="MS PGothic" charset="-128"/>
              </a:rPr>
              <a:t>!</a:t>
            </a:r>
          </a:p>
        </p:txBody>
      </p:sp>
      <p:sp>
        <p:nvSpPr>
          <p:cNvPr id="427011" name="Rectangle 3"/>
          <p:cNvSpPr>
            <a:spLocks noGrp="1" noChangeArrowheads="1"/>
          </p:cNvSpPr>
          <p:nvPr>
            <p:ph idx="1"/>
          </p:nvPr>
        </p:nvSpPr>
        <p:spPr>
          <a:xfrm>
            <a:off x="482600" y="1603375"/>
            <a:ext cx="8142288" cy="4527550"/>
          </a:xfrm>
        </p:spPr>
        <p:txBody>
          <a:bodyPr/>
          <a:lstStyle/>
          <a:p>
            <a:pPr marL="357188" indent="-357188" algn="just" eaLnBrk="1" hangingPunct="1">
              <a:lnSpc>
                <a:spcPct val="80000"/>
              </a:lnSpc>
              <a:buSzPct val="120000"/>
            </a:pPr>
            <a:r>
              <a:rPr lang="el-GR" altLang="en-US" dirty="0">
                <a:solidFill>
                  <a:srgbClr val="000000"/>
                </a:solidFill>
                <a:latin typeface="Candara" charset="0"/>
                <a:ea typeface="MS PGothic" charset="-128"/>
              </a:rPr>
              <a:t>Ας υποθέσουμε ότι θέλουμε να κάνουμε μια έρευνα με θέμα:</a:t>
            </a:r>
          </a:p>
          <a:p>
            <a:pPr marL="357188" indent="-357188" eaLnBrk="1" hangingPunct="1">
              <a:lnSpc>
                <a:spcPct val="80000"/>
              </a:lnSpc>
              <a:buFont typeface="Wingdings" charset="2"/>
              <a:buNone/>
            </a:pPr>
            <a:r>
              <a:rPr lang="el-GR" altLang="en-US" i="1" dirty="0">
                <a:latin typeface="Candara" charset="0"/>
                <a:ea typeface="MS PGothic" charset="-128"/>
              </a:rPr>
              <a:t>	</a:t>
            </a:r>
            <a:r>
              <a:rPr lang="el-GR" altLang="en-US" b="1" i="1" dirty="0">
                <a:solidFill>
                  <a:srgbClr val="6B7D72"/>
                </a:solidFill>
                <a:latin typeface="Candara" charset="0"/>
                <a:ea typeface="MS PGothic" charset="-128"/>
              </a:rPr>
              <a:t>Ποια είναι τα επίπεδα της λογικής σκέψης στα παιδιά του Λυκείου?</a:t>
            </a:r>
          </a:p>
          <a:p>
            <a:pPr marL="357188" indent="-357188" eaLnBrk="1" hangingPunct="1">
              <a:lnSpc>
                <a:spcPct val="80000"/>
              </a:lnSpc>
              <a:buFont typeface="Wingdings" charset="2"/>
              <a:buNone/>
            </a:pPr>
            <a:r>
              <a:rPr lang="el-GR" altLang="en-US" i="1" dirty="0">
                <a:solidFill>
                  <a:srgbClr val="0070C0"/>
                </a:solidFill>
                <a:latin typeface="Candara" charset="0"/>
                <a:ea typeface="MS PGothic" charset="-128"/>
              </a:rPr>
              <a:t>	</a:t>
            </a:r>
            <a:endParaRPr lang="el-GR" altLang="en-US" dirty="0">
              <a:latin typeface="Candara" charset="0"/>
              <a:ea typeface="MS PGothic" charset="-128"/>
            </a:endParaRPr>
          </a:p>
          <a:p>
            <a:pPr marL="357188" indent="-357188" algn="just" eaLnBrk="1" hangingPunct="1">
              <a:lnSpc>
                <a:spcPct val="80000"/>
              </a:lnSpc>
              <a:buFont typeface="Wingdings" charset="2"/>
              <a:buNone/>
            </a:pPr>
            <a:r>
              <a:rPr lang="el-GR" altLang="en-US" dirty="0">
                <a:latin typeface="Candara" charset="0"/>
                <a:ea typeface="MS PGothic" charset="-128"/>
              </a:rPr>
              <a:t>	- </a:t>
            </a:r>
            <a:r>
              <a:rPr lang="el-GR" altLang="en-US" dirty="0">
                <a:solidFill>
                  <a:srgbClr val="000000"/>
                </a:solidFill>
                <a:latin typeface="Candara" charset="0"/>
                <a:ea typeface="MS PGothic" charset="-128"/>
              </a:rPr>
              <a:t>Τι είναι λογική σκέψη; Ποια είναι τα επίπεδα; </a:t>
            </a:r>
          </a:p>
          <a:p>
            <a:pPr marL="357188" indent="-357188" algn="just" eaLnBrk="1" hangingPunct="1">
              <a:lnSpc>
                <a:spcPct val="80000"/>
              </a:lnSpc>
              <a:buFont typeface="Wingdings" charset="2"/>
              <a:buNone/>
            </a:pPr>
            <a:r>
              <a:rPr lang="el-GR" altLang="en-US" dirty="0">
                <a:solidFill>
                  <a:srgbClr val="000000"/>
                </a:solidFill>
                <a:latin typeface="Candara" charset="0"/>
                <a:ea typeface="MS PGothic" charset="-128"/>
              </a:rPr>
              <a:t>	- Πώς διερευνάται;</a:t>
            </a:r>
          </a:p>
          <a:p>
            <a:pPr marL="357188" indent="-357188" algn="just" eaLnBrk="1" hangingPunct="1">
              <a:lnSpc>
                <a:spcPct val="80000"/>
              </a:lnSpc>
              <a:buFontTx/>
              <a:buNone/>
            </a:pPr>
            <a:r>
              <a:rPr lang="el-GR" altLang="en-US" dirty="0">
                <a:solidFill>
                  <a:srgbClr val="000000"/>
                </a:solidFill>
                <a:latin typeface="Candara" charset="0"/>
                <a:ea typeface="MS PGothic" charset="-128"/>
              </a:rPr>
              <a:t>	- Με τι σχετίζεται;</a:t>
            </a:r>
          </a:p>
          <a:p>
            <a:pPr marL="357188" indent="-357188" algn="just" eaLnBrk="1" hangingPunct="1">
              <a:lnSpc>
                <a:spcPct val="80000"/>
              </a:lnSpc>
              <a:buFontTx/>
              <a:buNone/>
            </a:pPr>
            <a:r>
              <a:rPr lang="el-GR" altLang="en-US" dirty="0">
                <a:solidFill>
                  <a:srgbClr val="000000"/>
                </a:solidFill>
                <a:latin typeface="Candara" charset="0"/>
                <a:ea typeface="MS PGothic" charset="-128"/>
              </a:rPr>
              <a:t>	</a:t>
            </a:r>
            <a:r>
              <a:rPr lang="en-US" altLang="en-US" dirty="0">
                <a:solidFill>
                  <a:srgbClr val="000000"/>
                </a:solidFill>
                <a:latin typeface="Candara" charset="0"/>
                <a:ea typeface="MS PGothic" charset="-128"/>
              </a:rPr>
              <a:t>- </a:t>
            </a:r>
            <a:r>
              <a:rPr lang="el-GR" altLang="en-US" dirty="0">
                <a:solidFill>
                  <a:srgbClr val="000000"/>
                </a:solidFill>
                <a:latin typeface="Candara" charset="0"/>
                <a:ea typeface="MS PGothic" charset="-128"/>
              </a:rPr>
              <a:t>Σε ποιους θα το διερευνήσουμε;</a:t>
            </a:r>
          </a:p>
          <a:p>
            <a:pPr marL="357188" indent="-357188" algn="just" eaLnBrk="1" hangingPunct="1">
              <a:lnSpc>
                <a:spcPct val="80000"/>
              </a:lnSpc>
              <a:buFontTx/>
              <a:buNone/>
            </a:pPr>
            <a:r>
              <a:rPr lang="el-GR" altLang="en-US" i="1" dirty="0">
                <a:solidFill>
                  <a:srgbClr val="000000"/>
                </a:solidFill>
                <a:latin typeface="Candara" charset="0"/>
                <a:ea typeface="MS PGothic" charset="-128"/>
              </a:rPr>
              <a:t>	- </a:t>
            </a:r>
            <a:r>
              <a:rPr lang="el-GR" altLang="en-US" dirty="0">
                <a:solidFill>
                  <a:srgbClr val="000000"/>
                </a:solidFill>
                <a:latin typeface="Candara" charset="0"/>
                <a:ea typeface="MS PGothic" charset="-128"/>
              </a:rPr>
              <a:t>Με τι μέσα θα το διερευνήσουμε; </a:t>
            </a:r>
          </a:p>
          <a:p>
            <a:pPr marL="357188" indent="-357188" algn="just" eaLnBrk="1" hangingPunct="1">
              <a:lnSpc>
                <a:spcPct val="80000"/>
              </a:lnSpc>
              <a:buFontTx/>
              <a:buNone/>
            </a:pPr>
            <a:r>
              <a:rPr lang="el-GR" altLang="en-US" dirty="0">
                <a:solidFill>
                  <a:srgbClr val="000000"/>
                </a:solidFill>
                <a:latin typeface="Candara" charset="0"/>
                <a:ea typeface="MS PGothic" charset="-128"/>
              </a:rPr>
              <a:t>	- Με τεστ; Τι ερωτήσεις θα κάνουμε;</a:t>
            </a:r>
            <a:endParaRPr lang="en-US" altLang="en-US" dirty="0">
              <a:solidFill>
                <a:srgbClr val="000000"/>
              </a:solidFill>
              <a:latin typeface="Candara" charset="0"/>
              <a:ea typeface="MS PGothic" charset="-128"/>
            </a:endParaRPr>
          </a:p>
          <a:p>
            <a:pPr marL="357188" indent="-357188" algn="just" eaLnBrk="1" hangingPunct="1">
              <a:lnSpc>
                <a:spcPct val="80000"/>
              </a:lnSpc>
              <a:buFontTx/>
              <a:buNone/>
            </a:pPr>
            <a:endParaRPr lang="en-US" altLang="en-US" dirty="0">
              <a:solidFill>
                <a:srgbClr val="000000"/>
              </a:solidFill>
              <a:latin typeface="Candara" charset="0"/>
              <a:ea typeface="MS PGothic" charset="-128"/>
            </a:endParaRPr>
          </a:p>
          <a:p>
            <a:pPr marL="357188" indent="-357188" algn="just" eaLnBrk="1" hangingPunct="1">
              <a:lnSpc>
                <a:spcPct val="80000"/>
              </a:lnSpc>
              <a:buFontTx/>
              <a:buNone/>
            </a:pPr>
            <a:endParaRPr lang="el-GR" altLang="en-US" dirty="0">
              <a:solidFill>
                <a:srgbClr val="000000"/>
              </a:solidFill>
              <a:latin typeface="Candara" charset="0"/>
              <a:ea typeface="MS PGothic" charset="-128"/>
            </a:endParaRPr>
          </a:p>
        </p:txBody>
      </p:sp>
      <p:sp>
        <p:nvSpPr>
          <p:cNvPr id="40963"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6D55E710-9D36-C84A-A25F-66FB61F819B4}" type="slidenum">
              <a:rPr lang="el-GR" altLang="en-US" sz="1200">
                <a:solidFill>
                  <a:schemeClr val="tx2"/>
                </a:solidFill>
                <a:latin typeface="Candara" charset="0"/>
              </a:rPr>
              <a:pPr/>
              <a:t>15</a:t>
            </a:fld>
            <a:endParaRPr lang="el-GR" altLang="en-US" sz="1200">
              <a:solidFill>
                <a:schemeClr val="tx2"/>
              </a:solidFill>
              <a:latin typeface="Candar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427011">
                                            <p:txEl>
                                              <p:pRg st="0" end="0"/>
                                            </p:txEl>
                                          </p:spTgt>
                                        </p:tgtEl>
                                        <p:attrNameLst>
                                          <p:attrName>style.visibility</p:attrName>
                                        </p:attrNameLst>
                                      </p:cBhvr>
                                      <p:to>
                                        <p:strVal val="visible"/>
                                      </p:to>
                                    </p:set>
                                    <p:animEffect transition="in" filter="blinds(vertical)">
                                      <p:cBhvr>
                                        <p:cTn id="7" dur="1000"/>
                                        <p:tgtEl>
                                          <p:spTgt spid="427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427011">
                                            <p:txEl>
                                              <p:pRg st="1" end="1"/>
                                            </p:txEl>
                                          </p:spTgt>
                                        </p:tgtEl>
                                        <p:attrNameLst>
                                          <p:attrName>style.visibility</p:attrName>
                                        </p:attrNameLst>
                                      </p:cBhvr>
                                      <p:to>
                                        <p:strVal val="visible"/>
                                      </p:to>
                                    </p:set>
                                    <p:animEffect transition="in" filter="blinds(vertical)">
                                      <p:cBhvr>
                                        <p:cTn id="12" dur="1000"/>
                                        <p:tgtEl>
                                          <p:spTgt spid="427011">
                                            <p:txEl>
                                              <p:pRg st="1" end="1"/>
                                            </p:txEl>
                                          </p:spTgt>
                                        </p:tgtEl>
                                      </p:cBhvr>
                                    </p:animEffect>
                                  </p:childTnLst>
                                </p:cTn>
                              </p:par>
                              <p:par>
                                <p:cTn id="13" presetID="3" presetClass="entr" presetSubtype="5" fill="hold" nodeType="withEffect">
                                  <p:stCondLst>
                                    <p:cond delay="0"/>
                                  </p:stCondLst>
                                  <p:childTnLst>
                                    <p:set>
                                      <p:cBhvr>
                                        <p:cTn id="14" dur="1" fill="hold">
                                          <p:stCondLst>
                                            <p:cond delay="0"/>
                                          </p:stCondLst>
                                        </p:cTn>
                                        <p:tgtEl>
                                          <p:spTgt spid="427011">
                                            <p:txEl>
                                              <p:pRg st="2" end="2"/>
                                            </p:txEl>
                                          </p:spTgt>
                                        </p:tgtEl>
                                        <p:attrNameLst>
                                          <p:attrName>style.visibility</p:attrName>
                                        </p:attrNameLst>
                                      </p:cBhvr>
                                      <p:to>
                                        <p:strVal val="visible"/>
                                      </p:to>
                                    </p:set>
                                    <p:animEffect transition="in" filter="blinds(vertical)">
                                      <p:cBhvr>
                                        <p:cTn id="15" dur="1000"/>
                                        <p:tgtEl>
                                          <p:spTgt spid="42701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5" fill="hold" nodeType="clickEffect">
                                  <p:stCondLst>
                                    <p:cond delay="0"/>
                                  </p:stCondLst>
                                  <p:childTnLst>
                                    <p:set>
                                      <p:cBhvr>
                                        <p:cTn id="19" dur="1" fill="hold">
                                          <p:stCondLst>
                                            <p:cond delay="0"/>
                                          </p:stCondLst>
                                        </p:cTn>
                                        <p:tgtEl>
                                          <p:spTgt spid="427011">
                                            <p:txEl>
                                              <p:pRg st="3" end="3"/>
                                            </p:txEl>
                                          </p:spTgt>
                                        </p:tgtEl>
                                        <p:attrNameLst>
                                          <p:attrName>style.visibility</p:attrName>
                                        </p:attrNameLst>
                                      </p:cBhvr>
                                      <p:to>
                                        <p:strVal val="visible"/>
                                      </p:to>
                                    </p:set>
                                    <p:animEffect transition="in" filter="blinds(vertical)">
                                      <p:cBhvr>
                                        <p:cTn id="20" dur="1000"/>
                                        <p:tgtEl>
                                          <p:spTgt spid="427011">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5" fill="hold" nodeType="clickEffect">
                                  <p:stCondLst>
                                    <p:cond delay="0"/>
                                  </p:stCondLst>
                                  <p:childTnLst>
                                    <p:set>
                                      <p:cBhvr>
                                        <p:cTn id="24" dur="1" fill="hold">
                                          <p:stCondLst>
                                            <p:cond delay="0"/>
                                          </p:stCondLst>
                                        </p:cTn>
                                        <p:tgtEl>
                                          <p:spTgt spid="427011">
                                            <p:txEl>
                                              <p:pRg st="4" end="4"/>
                                            </p:txEl>
                                          </p:spTgt>
                                        </p:tgtEl>
                                        <p:attrNameLst>
                                          <p:attrName>style.visibility</p:attrName>
                                        </p:attrNameLst>
                                      </p:cBhvr>
                                      <p:to>
                                        <p:strVal val="visible"/>
                                      </p:to>
                                    </p:set>
                                    <p:animEffect transition="in" filter="blinds(vertical)">
                                      <p:cBhvr>
                                        <p:cTn id="25" dur="1000"/>
                                        <p:tgtEl>
                                          <p:spTgt spid="427011">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5" fill="hold" nodeType="clickEffect">
                                  <p:stCondLst>
                                    <p:cond delay="0"/>
                                  </p:stCondLst>
                                  <p:childTnLst>
                                    <p:set>
                                      <p:cBhvr>
                                        <p:cTn id="29" dur="1" fill="hold">
                                          <p:stCondLst>
                                            <p:cond delay="0"/>
                                          </p:stCondLst>
                                        </p:cTn>
                                        <p:tgtEl>
                                          <p:spTgt spid="427011">
                                            <p:txEl>
                                              <p:pRg st="5" end="5"/>
                                            </p:txEl>
                                          </p:spTgt>
                                        </p:tgtEl>
                                        <p:attrNameLst>
                                          <p:attrName>style.visibility</p:attrName>
                                        </p:attrNameLst>
                                      </p:cBhvr>
                                      <p:to>
                                        <p:strVal val="visible"/>
                                      </p:to>
                                    </p:set>
                                    <p:animEffect transition="in" filter="blinds(vertical)">
                                      <p:cBhvr>
                                        <p:cTn id="30" dur="1000"/>
                                        <p:tgtEl>
                                          <p:spTgt spid="427011">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5" fill="hold" nodeType="clickEffect">
                                  <p:stCondLst>
                                    <p:cond delay="0"/>
                                  </p:stCondLst>
                                  <p:childTnLst>
                                    <p:set>
                                      <p:cBhvr>
                                        <p:cTn id="34" dur="1" fill="hold">
                                          <p:stCondLst>
                                            <p:cond delay="0"/>
                                          </p:stCondLst>
                                        </p:cTn>
                                        <p:tgtEl>
                                          <p:spTgt spid="427011">
                                            <p:txEl>
                                              <p:pRg st="6" end="6"/>
                                            </p:txEl>
                                          </p:spTgt>
                                        </p:tgtEl>
                                        <p:attrNameLst>
                                          <p:attrName>style.visibility</p:attrName>
                                        </p:attrNameLst>
                                      </p:cBhvr>
                                      <p:to>
                                        <p:strVal val="visible"/>
                                      </p:to>
                                    </p:set>
                                    <p:animEffect transition="in" filter="blinds(vertical)">
                                      <p:cBhvr>
                                        <p:cTn id="35" dur="1000"/>
                                        <p:tgtEl>
                                          <p:spTgt spid="427011">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5" fill="hold" nodeType="clickEffect">
                                  <p:stCondLst>
                                    <p:cond delay="0"/>
                                  </p:stCondLst>
                                  <p:childTnLst>
                                    <p:set>
                                      <p:cBhvr>
                                        <p:cTn id="39" dur="1" fill="hold">
                                          <p:stCondLst>
                                            <p:cond delay="0"/>
                                          </p:stCondLst>
                                        </p:cTn>
                                        <p:tgtEl>
                                          <p:spTgt spid="427011">
                                            <p:txEl>
                                              <p:pRg st="7" end="7"/>
                                            </p:txEl>
                                          </p:spTgt>
                                        </p:tgtEl>
                                        <p:attrNameLst>
                                          <p:attrName>style.visibility</p:attrName>
                                        </p:attrNameLst>
                                      </p:cBhvr>
                                      <p:to>
                                        <p:strVal val="visible"/>
                                      </p:to>
                                    </p:set>
                                    <p:animEffect transition="in" filter="blinds(vertical)">
                                      <p:cBhvr>
                                        <p:cTn id="40" dur="1000"/>
                                        <p:tgtEl>
                                          <p:spTgt spid="427011">
                                            <p:txEl>
                                              <p:pRg st="7" end="7"/>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5" fill="hold" nodeType="clickEffect">
                                  <p:stCondLst>
                                    <p:cond delay="0"/>
                                  </p:stCondLst>
                                  <p:childTnLst>
                                    <p:set>
                                      <p:cBhvr>
                                        <p:cTn id="44" dur="1" fill="hold">
                                          <p:stCondLst>
                                            <p:cond delay="0"/>
                                          </p:stCondLst>
                                        </p:cTn>
                                        <p:tgtEl>
                                          <p:spTgt spid="427011">
                                            <p:txEl>
                                              <p:pRg st="8" end="8"/>
                                            </p:txEl>
                                          </p:spTgt>
                                        </p:tgtEl>
                                        <p:attrNameLst>
                                          <p:attrName>style.visibility</p:attrName>
                                        </p:attrNameLst>
                                      </p:cBhvr>
                                      <p:to>
                                        <p:strVal val="visible"/>
                                      </p:to>
                                    </p:set>
                                    <p:animEffect transition="in" filter="blinds(vertical)">
                                      <p:cBhvr>
                                        <p:cTn id="45" dur="1000"/>
                                        <p:tgtEl>
                                          <p:spTgt spid="4270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5 - Τίτλος"/>
          <p:cNvSpPr>
            <a:spLocks noGrp="1"/>
          </p:cNvSpPr>
          <p:nvPr>
            <p:ph type="title"/>
          </p:nvPr>
        </p:nvSpPr>
        <p:spPr bwMode="auto"/>
        <p:txBody>
          <a:bodyPr/>
          <a:lstStyle/>
          <a:p>
            <a:pPr eaLnBrk="1" hangingPunct="1"/>
            <a:r>
              <a:rPr lang="el-GR" altLang="en-US" sz="2900" b="1" i="1" cap="none">
                <a:solidFill>
                  <a:schemeClr val="accent1"/>
                </a:solidFill>
                <a:latin typeface="Candara" charset="0"/>
                <a:ea typeface="MS PGothic" charset="-128"/>
              </a:rPr>
              <a:t>Μορφές τυπικής λογικής σκέψης ανάμεσα σε μαθητές τρίτης λυκείου</a:t>
            </a:r>
            <a:endParaRPr lang="el-GR" altLang="en-US" sz="2700" b="1" cap="none">
              <a:latin typeface="Candara" charset="0"/>
              <a:ea typeface="MS PGothic" charset="-128"/>
            </a:endParaRPr>
          </a:p>
        </p:txBody>
      </p:sp>
      <p:sp>
        <p:nvSpPr>
          <p:cNvPr id="437251" name="Rectangle 3"/>
          <p:cNvSpPr>
            <a:spLocks noGrp="1" noChangeArrowheads="1"/>
          </p:cNvSpPr>
          <p:nvPr>
            <p:ph idx="1"/>
          </p:nvPr>
        </p:nvSpPr>
        <p:spPr>
          <a:xfrm>
            <a:off x="519113" y="1603375"/>
            <a:ext cx="8178800" cy="4530725"/>
          </a:xfrm>
        </p:spPr>
        <p:txBody>
          <a:bodyPr/>
          <a:lstStyle/>
          <a:p>
            <a:pPr indent="-342900" algn="just" eaLnBrk="1" hangingPunct="1">
              <a:buClr>
                <a:schemeClr val="accent1">
                  <a:lumMod val="75000"/>
                </a:schemeClr>
              </a:buClr>
              <a:buSzPct val="120000"/>
            </a:pPr>
            <a:r>
              <a:rPr lang="el-GR" altLang="en-US" sz="2200" dirty="0">
                <a:solidFill>
                  <a:srgbClr val="000000"/>
                </a:solidFill>
                <a:latin typeface="Candara" charset="0"/>
                <a:ea typeface="MS PGothic" charset="-128"/>
              </a:rPr>
              <a:t>Οι ερευνητές διατυπώνουν </a:t>
            </a:r>
            <a:r>
              <a:rPr lang="el-GR" altLang="en-US" sz="2200" dirty="0">
                <a:solidFill>
                  <a:srgbClr val="6B7D72"/>
                </a:solidFill>
                <a:latin typeface="Candara" charset="0"/>
                <a:ea typeface="MS PGothic" charset="-128"/>
              </a:rPr>
              <a:t>ερευνητικά ερωτήματα</a:t>
            </a:r>
            <a:r>
              <a:rPr lang="el-GR" altLang="en-US" sz="2200" dirty="0">
                <a:solidFill>
                  <a:srgbClr val="000000"/>
                </a:solidFill>
                <a:latin typeface="Candara" charset="0"/>
                <a:ea typeface="MS PGothic" charset="-128"/>
              </a:rPr>
              <a:t>: ποια είναι τα επίπεδα τυπικής λογικής σκέψης σε μαθητές Γ’ Λυκείου, σε ποια μαθήματα αναπτύσσεται, με ποιους παράγοντες συνδέονται.</a:t>
            </a:r>
          </a:p>
          <a:p>
            <a:pPr marL="365125" indent="-365125" algn="just" eaLnBrk="1" hangingPunct="1">
              <a:buClr>
                <a:schemeClr val="accent1">
                  <a:lumMod val="75000"/>
                </a:schemeClr>
              </a:buClr>
              <a:buSzPct val="120000"/>
            </a:pPr>
            <a:r>
              <a:rPr lang="el-GR" altLang="en-US" sz="2200" dirty="0">
                <a:solidFill>
                  <a:srgbClr val="000000"/>
                </a:solidFill>
                <a:latin typeface="Candara" charset="0"/>
                <a:ea typeface="MS PGothic" charset="-128"/>
              </a:rPr>
              <a:t>Βιβλιογραφικά εντοπίζουν </a:t>
            </a:r>
            <a:r>
              <a:rPr lang="el-GR" altLang="en-US" sz="2200" dirty="0">
                <a:solidFill>
                  <a:srgbClr val="6B7D72"/>
                </a:solidFill>
                <a:latin typeface="Candara" charset="0"/>
                <a:ea typeface="MS PGothic" charset="-128"/>
              </a:rPr>
              <a:t>ορισμούς, μεθόδους και εργαλεία </a:t>
            </a:r>
            <a:r>
              <a:rPr lang="el-GR" altLang="en-US" sz="2200" dirty="0">
                <a:solidFill>
                  <a:srgbClr val="000000"/>
                </a:solidFill>
                <a:latin typeface="Candara" charset="0"/>
                <a:ea typeface="MS PGothic" charset="-128"/>
              </a:rPr>
              <a:t>(τεστ ΤΛΣ). Συγκεντρώνουν άλλες  σχετικές έρευνες.</a:t>
            </a:r>
          </a:p>
          <a:p>
            <a:pPr marL="365125" indent="-365125" algn="just" eaLnBrk="1" hangingPunct="1">
              <a:buClr>
                <a:schemeClr val="accent1">
                  <a:lumMod val="75000"/>
                </a:schemeClr>
              </a:buClr>
              <a:buSzPct val="120000"/>
            </a:pPr>
            <a:r>
              <a:rPr lang="el-GR" altLang="en-US" sz="2200" dirty="0">
                <a:solidFill>
                  <a:srgbClr val="000000"/>
                </a:solidFill>
                <a:latin typeface="Candara" charset="0"/>
                <a:ea typeface="MS PGothic" charset="-128"/>
              </a:rPr>
              <a:t>Εξετάζουν μαθητές σε 36 τμήματα στο </a:t>
            </a:r>
            <a:r>
              <a:rPr lang="el-GR" altLang="en-US" sz="2200" dirty="0">
                <a:solidFill>
                  <a:srgbClr val="6B7D72"/>
                </a:solidFill>
                <a:latin typeface="Candara" charset="0"/>
                <a:ea typeface="MS PGothic" charset="-128"/>
              </a:rPr>
              <a:t>τεστ σε έργα </a:t>
            </a:r>
            <a:r>
              <a:rPr lang="el-GR" altLang="en-US" sz="2200" dirty="0">
                <a:solidFill>
                  <a:srgbClr val="000000"/>
                </a:solidFill>
                <a:latin typeface="Candara" charset="0"/>
                <a:ea typeface="MS PGothic" charset="-128"/>
              </a:rPr>
              <a:t>αναλογιών, ελέγχου μεταβλητών, πιθανοτήτων, συσχέτισης, συνδυασμών και κατατάσσουν τους μαθητές σε κλίμακα.</a:t>
            </a:r>
          </a:p>
          <a:p>
            <a:pPr marL="365125" indent="-365125" algn="just" eaLnBrk="1" hangingPunct="1">
              <a:buClr>
                <a:srgbClr val="0070C0"/>
              </a:buClr>
              <a:buSzPct val="120000"/>
              <a:buFont typeface="Arial" charset="0"/>
              <a:buNone/>
            </a:pPr>
            <a:endParaRPr lang="el-GR" altLang="en-US" sz="2200" dirty="0">
              <a:latin typeface="Candara" charset="0"/>
              <a:ea typeface="MS PGothic" charset="-128"/>
            </a:endParaRPr>
          </a:p>
          <a:p>
            <a:pPr marL="266700" lvl="1" indent="30163">
              <a:buFont typeface="Arial" charset="0"/>
              <a:buNone/>
            </a:pPr>
            <a:r>
              <a:rPr lang="el-GR" altLang="en-US" sz="1400" dirty="0" err="1">
                <a:latin typeface="Candara" charset="0"/>
                <a:ea typeface="MS PGothic" charset="-128"/>
              </a:rPr>
              <a:t>Βαλανίδης</a:t>
            </a:r>
            <a:r>
              <a:rPr lang="el-GR" altLang="en-US" sz="1400" dirty="0">
                <a:latin typeface="Candara" charset="0"/>
                <a:ea typeface="MS PGothic" charset="-128"/>
              </a:rPr>
              <a:t>, Ν. (1995). Μορφές τυπικής λογικής σκέψης ανάμεσα σε μαθητές Τρίτης Λυκείου. </a:t>
            </a:r>
            <a:r>
              <a:rPr lang="el-GR" altLang="en-US" sz="1400" i="1" dirty="0">
                <a:latin typeface="Candara" charset="0"/>
                <a:ea typeface="MS PGothic" charset="-128"/>
              </a:rPr>
              <a:t>Παιδαγωγική Επιθεώρηση, 22/95: 115-142.</a:t>
            </a:r>
            <a:endParaRPr lang="en-US" altLang="en-US" sz="1400" i="1" dirty="0">
              <a:latin typeface="Candara" charset="0"/>
              <a:ea typeface="MS PGothic" charset="-128"/>
            </a:endParaRPr>
          </a:p>
          <a:p>
            <a:pPr marL="0" indent="0" algn="just" eaLnBrk="1" hangingPunct="1">
              <a:buClr>
                <a:srgbClr val="0070C0"/>
              </a:buClr>
              <a:buSzPct val="120000"/>
              <a:buNone/>
            </a:pPr>
            <a:endParaRPr lang="el-GR" altLang="en-US" sz="2200" dirty="0">
              <a:latin typeface="Candara" charset="0"/>
              <a:ea typeface="MS PGothic" charset="-128"/>
            </a:endParaRPr>
          </a:p>
        </p:txBody>
      </p:sp>
      <p:sp>
        <p:nvSpPr>
          <p:cNvPr id="43011"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758989D9-5B89-D54E-AEE3-C9616A019517}" type="slidenum">
              <a:rPr lang="el-GR" altLang="en-US" sz="1200">
                <a:solidFill>
                  <a:schemeClr val="tx2"/>
                </a:solidFill>
                <a:latin typeface="Candara" charset="0"/>
              </a:rPr>
              <a:pPr/>
              <a:t>16</a:t>
            </a:fld>
            <a:endParaRPr lang="el-GR" altLang="en-US" sz="1200">
              <a:solidFill>
                <a:schemeClr val="tx2"/>
              </a:solidFill>
              <a:latin typeface="Candar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37251">
                                            <p:txEl>
                                              <p:pRg st="0" end="0"/>
                                            </p:txEl>
                                          </p:spTgt>
                                        </p:tgtEl>
                                        <p:attrNameLst>
                                          <p:attrName>style.visibility</p:attrName>
                                        </p:attrNameLst>
                                      </p:cBhvr>
                                      <p:to>
                                        <p:strVal val="visible"/>
                                      </p:to>
                                    </p:set>
                                    <p:animEffect transition="in" filter="blinds(vertical)">
                                      <p:cBhvr>
                                        <p:cTn id="7" dur="1000"/>
                                        <p:tgtEl>
                                          <p:spTgt spid="437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37251">
                                            <p:txEl>
                                              <p:pRg st="1" end="1"/>
                                            </p:txEl>
                                          </p:spTgt>
                                        </p:tgtEl>
                                        <p:attrNameLst>
                                          <p:attrName>style.visibility</p:attrName>
                                        </p:attrNameLst>
                                      </p:cBhvr>
                                      <p:to>
                                        <p:strVal val="visible"/>
                                      </p:to>
                                    </p:set>
                                    <p:animEffect transition="in" filter="blinds(vertical)">
                                      <p:cBhvr>
                                        <p:cTn id="12" dur="1000"/>
                                        <p:tgtEl>
                                          <p:spTgt spid="437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437251">
                                            <p:txEl>
                                              <p:pRg st="2" end="2"/>
                                            </p:txEl>
                                          </p:spTgt>
                                        </p:tgtEl>
                                        <p:attrNameLst>
                                          <p:attrName>style.visibility</p:attrName>
                                        </p:attrNameLst>
                                      </p:cBhvr>
                                      <p:to>
                                        <p:strVal val="visible"/>
                                      </p:to>
                                    </p:set>
                                    <p:animEffect transition="in" filter="blinds(vertical)">
                                      <p:cBhvr>
                                        <p:cTn id="17" dur="1000"/>
                                        <p:tgtEl>
                                          <p:spTgt spid="437251">
                                            <p:txEl>
                                              <p:pRg st="2" end="2"/>
                                            </p:txEl>
                                          </p:spTgt>
                                        </p:tgtEl>
                                      </p:cBhvr>
                                    </p:animEffect>
                                  </p:childTnLst>
                                </p:cTn>
                              </p:par>
                              <p:par>
                                <p:cTn id="18" presetID="3" presetClass="entr" presetSubtype="5" fill="hold" grpId="0" nodeType="withEffect">
                                  <p:stCondLst>
                                    <p:cond delay="0"/>
                                  </p:stCondLst>
                                  <p:childTnLst>
                                    <p:set>
                                      <p:cBhvr>
                                        <p:cTn id="19" dur="1" fill="hold">
                                          <p:stCondLst>
                                            <p:cond delay="0"/>
                                          </p:stCondLst>
                                        </p:cTn>
                                        <p:tgtEl>
                                          <p:spTgt spid="437251">
                                            <p:txEl>
                                              <p:pRg st="4" end="4"/>
                                            </p:txEl>
                                          </p:spTgt>
                                        </p:tgtEl>
                                        <p:attrNameLst>
                                          <p:attrName>style.visibility</p:attrName>
                                        </p:attrNameLst>
                                      </p:cBhvr>
                                      <p:to>
                                        <p:strVal val="visible"/>
                                      </p:to>
                                    </p:set>
                                    <p:animEffect transition="in" filter="blinds(vertical)">
                                      <p:cBhvr>
                                        <p:cTn id="20" dur="1000"/>
                                        <p:tgtEl>
                                          <p:spTgt spid="437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5 - Τίτλος"/>
          <p:cNvSpPr>
            <a:spLocks noGrp="1"/>
          </p:cNvSpPr>
          <p:nvPr>
            <p:ph type="title"/>
          </p:nvPr>
        </p:nvSpPr>
        <p:spPr bwMode="auto"/>
        <p:txBody>
          <a:bodyPr/>
          <a:lstStyle/>
          <a:p>
            <a:pPr eaLnBrk="1" hangingPunct="1"/>
            <a:r>
              <a:rPr lang="el-GR" altLang="en-US" sz="2900" b="1" cap="none">
                <a:latin typeface="Candara" charset="0"/>
                <a:ea typeface="MS PGothic" charset="-128"/>
              </a:rPr>
              <a:t>Ερευνητική διαδικασία</a:t>
            </a:r>
            <a:endParaRPr lang="el-GR" altLang="en-US" sz="2900" cap="none">
              <a:latin typeface="Candara" charset="0"/>
              <a:ea typeface="MS PGothic" charset="-128"/>
            </a:endParaRPr>
          </a:p>
        </p:txBody>
      </p:sp>
      <p:sp>
        <p:nvSpPr>
          <p:cNvPr id="445443" name="Rectangle 3"/>
          <p:cNvSpPr>
            <a:spLocks noGrp="1" noChangeArrowheads="1"/>
          </p:cNvSpPr>
          <p:nvPr>
            <p:ph idx="1"/>
          </p:nvPr>
        </p:nvSpPr>
        <p:spPr>
          <a:xfrm>
            <a:off x="457200" y="1603375"/>
            <a:ext cx="8229600" cy="4937125"/>
          </a:xfrm>
        </p:spPr>
        <p:txBody>
          <a:bodyPr/>
          <a:lstStyle/>
          <a:p>
            <a:pPr marL="457200" indent="-457200" algn="just" eaLnBrk="1" hangingPunct="1">
              <a:spcBef>
                <a:spcPct val="0"/>
              </a:spcBef>
              <a:buSzPct val="120000"/>
              <a:buFont typeface="Book Antiqua" charset="0"/>
              <a:buAutoNum type="arabicPeriod"/>
            </a:pPr>
            <a:r>
              <a:rPr lang="el-GR" altLang="en-US" dirty="0">
                <a:latin typeface="Candara" charset="0"/>
                <a:ea typeface="MS PGothic" charset="-128"/>
              </a:rPr>
              <a:t>Οι ερευνητές αποφασίζουν για το </a:t>
            </a:r>
            <a:r>
              <a:rPr lang="el-GR" altLang="en-US" dirty="0">
                <a:solidFill>
                  <a:srgbClr val="6B7D72"/>
                </a:solidFill>
                <a:latin typeface="Candara" charset="0"/>
                <a:ea typeface="MS PGothic" charset="-128"/>
              </a:rPr>
              <a:t>στόχο της έρευνας</a:t>
            </a:r>
            <a:r>
              <a:rPr lang="el-GR" altLang="en-US" dirty="0">
                <a:latin typeface="Candara" charset="0"/>
                <a:ea typeface="MS PGothic" charset="-128"/>
              </a:rPr>
              <a:t>.</a:t>
            </a:r>
          </a:p>
          <a:p>
            <a:pPr marL="457200" indent="-457200" algn="just" eaLnBrk="1" hangingPunct="1">
              <a:spcBef>
                <a:spcPct val="0"/>
              </a:spcBef>
              <a:buSzPct val="120000"/>
              <a:buFont typeface="Book Antiqua" charset="0"/>
              <a:buAutoNum type="arabicPeriod"/>
            </a:pPr>
            <a:r>
              <a:rPr lang="el-GR" altLang="en-US" dirty="0">
                <a:latin typeface="Candara" charset="0"/>
                <a:ea typeface="MS PGothic" charset="-128"/>
              </a:rPr>
              <a:t>Διερευνούν </a:t>
            </a:r>
            <a:r>
              <a:rPr lang="el-GR" altLang="en-US" dirty="0">
                <a:solidFill>
                  <a:srgbClr val="6B7D72"/>
                </a:solidFill>
                <a:latin typeface="Candara" charset="0"/>
                <a:ea typeface="MS PGothic" charset="-128"/>
              </a:rPr>
              <a:t>βιβλιογραφικά ζητήματα </a:t>
            </a:r>
            <a:r>
              <a:rPr lang="el-GR" altLang="en-US" dirty="0">
                <a:latin typeface="Candara" charset="0"/>
                <a:ea typeface="MS PGothic" charset="-128"/>
              </a:rPr>
              <a:t>που σχετίζονται με την προσέγγιση θεωρητικών πλαισίων αποσαφήνιση όρων, παραγόντων, ερευνητικών μέσων και μεθόδων, όπως και ευρημάτων.</a:t>
            </a:r>
          </a:p>
          <a:p>
            <a:pPr marL="457200" indent="-457200" algn="just" eaLnBrk="1" hangingPunct="1">
              <a:spcBef>
                <a:spcPct val="0"/>
              </a:spcBef>
              <a:buSzPct val="120000"/>
              <a:buFont typeface="Book Antiqua" charset="0"/>
              <a:buAutoNum type="arabicPeriod"/>
            </a:pPr>
            <a:r>
              <a:rPr lang="el-GR" altLang="en-US" dirty="0">
                <a:latin typeface="Candara" charset="0"/>
                <a:ea typeface="MS PGothic" charset="-128"/>
              </a:rPr>
              <a:t>Καταλήγουν σε </a:t>
            </a:r>
            <a:r>
              <a:rPr lang="el-GR" altLang="en-US" dirty="0">
                <a:solidFill>
                  <a:srgbClr val="6B7D72"/>
                </a:solidFill>
                <a:latin typeface="Candara" charset="0"/>
                <a:ea typeface="MS PGothic" charset="-128"/>
              </a:rPr>
              <a:t>ερευνητικά ερωτήματα </a:t>
            </a:r>
            <a:r>
              <a:rPr lang="el-GR" altLang="en-US" dirty="0">
                <a:latin typeface="Candara" charset="0"/>
                <a:ea typeface="MS PGothic" charset="-128"/>
              </a:rPr>
              <a:t>και αποσαφηνίζουν τι επιδιώκουν να διερευνήσουν (δίνουν </a:t>
            </a:r>
            <a:r>
              <a:rPr lang="el-GR" altLang="en-US" dirty="0">
                <a:solidFill>
                  <a:srgbClr val="6B7D72"/>
                </a:solidFill>
                <a:latin typeface="Candara" charset="0"/>
                <a:ea typeface="MS PGothic" charset="-128"/>
              </a:rPr>
              <a:t>ορισμούς</a:t>
            </a:r>
            <a:r>
              <a:rPr lang="el-GR" altLang="en-US" dirty="0">
                <a:latin typeface="Candara" charset="0"/>
                <a:ea typeface="MS PGothic" charset="-128"/>
              </a:rPr>
              <a:t>).</a:t>
            </a:r>
          </a:p>
          <a:p>
            <a:pPr marL="457200" indent="-457200" algn="just" eaLnBrk="1" hangingPunct="1">
              <a:spcBef>
                <a:spcPct val="0"/>
              </a:spcBef>
              <a:buSzPct val="120000"/>
              <a:buFont typeface="Book Antiqua" charset="0"/>
              <a:buAutoNum type="arabicPeriod"/>
            </a:pPr>
            <a:r>
              <a:rPr lang="el-GR" altLang="en-US" dirty="0">
                <a:latin typeface="Candara" charset="0"/>
                <a:ea typeface="MS PGothic" charset="-128"/>
              </a:rPr>
              <a:t>Αποφασίζουν για το δικό τους </a:t>
            </a:r>
            <a:r>
              <a:rPr lang="el-GR" altLang="en-US" dirty="0">
                <a:solidFill>
                  <a:srgbClr val="6B7D72"/>
                </a:solidFill>
                <a:latin typeface="Candara" charset="0"/>
                <a:ea typeface="MS PGothic" charset="-128"/>
              </a:rPr>
              <a:t>ερευνητικό σχέδιο </a:t>
            </a:r>
            <a:r>
              <a:rPr lang="el-GR" altLang="en-US" dirty="0">
                <a:latin typeface="Candara" charset="0"/>
                <a:ea typeface="MS PGothic" charset="-128"/>
              </a:rPr>
              <a:t>(τι θα συλλέξουν, από πού, με ποιο τρόπο;).</a:t>
            </a:r>
          </a:p>
          <a:p>
            <a:pPr marL="457200" indent="-457200" algn="just" eaLnBrk="1" hangingPunct="1">
              <a:spcBef>
                <a:spcPct val="0"/>
              </a:spcBef>
              <a:buSzPct val="120000"/>
              <a:buFont typeface="Book Antiqua" charset="0"/>
              <a:buAutoNum type="arabicPeriod"/>
            </a:pPr>
            <a:r>
              <a:rPr lang="el-GR" altLang="en-US" dirty="0">
                <a:latin typeface="Candara" charset="0"/>
                <a:ea typeface="MS PGothic" charset="-128"/>
              </a:rPr>
              <a:t>Προετοιμάζουν τα </a:t>
            </a:r>
            <a:r>
              <a:rPr lang="el-GR" altLang="en-US" dirty="0">
                <a:solidFill>
                  <a:srgbClr val="6B7D72"/>
                </a:solidFill>
                <a:latin typeface="Candara" charset="0"/>
                <a:ea typeface="MS PGothic" charset="-128"/>
              </a:rPr>
              <a:t>μέσα </a:t>
            </a:r>
            <a:r>
              <a:rPr lang="el-GR" altLang="en-US" dirty="0">
                <a:latin typeface="Candara" charset="0"/>
                <a:ea typeface="MS PGothic" charset="-128"/>
              </a:rPr>
              <a:t>και πραγματοποιούν την </a:t>
            </a:r>
            <a:r>
              <a:rPr lang="el-GR" altLang="en-US" dirty="0">
                <a:solidFill>
                  <a:srgbClr val="6B7D72"/>
                </a:solidFill>
                <a:latin typeface="Candara" charset="0"/>
                <a:ea typeface="MS PGothic" charset="-128"/>
              </a:rPr>
              <a:t>έρευνα</a:t>
            </a:r>
            <a:r>
              <a:rPr lang="el-GR" altLang="en-US" dirty="0">
                <a:latin typeface="Candara" charset="0"/>
                <a:ea typeface="MS PGothic" charset="-128"/>
              </a:rPr>
              <a:t>.</a:t>
            </a:r>
          </a:p>
          <a:p>
            <a:pPr marL="457200" indent="-457200" algn="just" eaLnBrk="1" hangingPunct="1">
              <a:spcBef>
                <a:spcPct val="0"/>
              </a:spcBef>
              <a:buSzPct val="120000"/>
              <a:buFont typeface="Book Antiqua" charset="0"/>
              <a:buAutoNum type="arabicPeriod"/>
            </a:pPr>
            <a:r>
              <a:rPr lang="el-GR" altLang="en-US" dirty="0">
                <a:latin typeface="Candara" charset="0"/>
                <a:ea typeface="MS PGothic" charset="-128"/>
              </a:rPr>
              <a:t>Αναλύουν τα </a:t>
            </a:r>
            <a:r>
              <a:rPr lang="el-GR" altLang="en-US" dirty="0">
                <a:solidFill>
                  <a:srgbClr val="6B7D72"/>
                </a:solidFill>
                <a:latin typeface="Candara" charset="0"/>
                <a:ea typeface="MS PGothic" charset="-128"/>
              </a:rPr>
              <a:t>δεδομένα </a:t>
            </a:r>
            <a:r>
              <a:rPr lang="el-GR" altLang="en-US" dirty="0">
                <a:latin typeface="Candara" charset="0"/>
                <a:ea typeface="MS PGothic" charset="-128"/>
              </a:rPr>
              <a:t>που συγκέντρωσαν και καταλήγουν σε </a:t>
            </a:r>
            <a:r>
              <a:rPr lang="el-GR" altLang="en-US" dirty="0">
                <a:solidFill>
                  <a:srgbClr val="6B7D72"/>
                </a:solidFill>
                <a:latin typeface="Candara" charset="0"/>
                <a:ea typeface="MS PGothic" charset="-128"/>
              </a:rPr>
              <a:t>συμπεράσματα</a:t>
            </a:r>
            <a:r>
              <a:rPr lang="el-GR" altLang="en-US" dirty="0">
                <a:solidFill>
                  <a:schemeClr val="accent1"/>
                </a:solidFill>
                <a:latin typeface="Candara" charset="0"/>
                <a:ea typeface="MS PGothic" charset="-128"/>
              </a:rPr>
              <a:t>.</a:t>
            </a:r>
          </a:p>
        </p:txBody>
      </p:sp>
      <p:sp>
        <p:nvSpPr>
          <p:cNvPr id="45060"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C9A93680-AC92-F94E-AE0B-3BF03E0D5942}" type="slidenum">
              <a:rPr lang="el-GR" altLang="en-US" sz="1200">
                <a:solidFill>
                  <a:schemeClr val="tx2"/>
                </a:solidFill>
                <a:latin typeface="Candara" charset="0"/>
              </a:rPr>
              <a:pPr/>
              <a:t>17</a:t>
            </a:fld>
            <a:endParaRPr lang="el-GR" altLang="en-US" sz="1200">
              <a:solidFill>
                <a:schemeClr val="tx2"/>
              </a:solidFill>
              <a:latin typeface="Candara" charset="0"/>
            </a:endParaRPr>
          </a:p>
        </p:txBody>
      </p:sp>
      <p:sp>
        <p:nvSpPr>
          <p:cNvPr id="2" name="Rectangle 1"/>
          <p:cNvSpPr/>
          <p:nvPr/>
        </p:nvSpPr>
        <p:spPr>
          <a:xfrm>
            <a:off x="395536" y="1700808"/>
            <a:ext cx="8424936" cy="18002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395536" y="3609020"/>
            <a:ext cx="8424936" cy="1728192"/>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395536" y="5265204"/>
            <a:ext cx="8424936" cy="147616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445443">
                                            <p:txEl>
                                              <p:pRg st="0" end="0"/>
                                            </p:txEl>
                                          </p:spTgt>
                                        </p:tgtEl>
                                        <p:attrNameLst>
                                          <p:attrName>style.visibility</p:attrName>
                                        </p:attrNameLst>
                                      </p:cBhvr>
                                      <p:to>
                                        <p:strVal val="visible"/>
                                      </p:to>
                                    </p:set>
                                    <p:animEffect transition="in" filter="blinds(vertical)">
                                      <p:cBhvr>
                                        <p:cTn id="7" dur="1000"/>
                                        <p:tgtEl>
                                          <p:spTgt spid="445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445443">
                                            <p:txEl>
                                              <p:pRg st="1" end="1"/>
                                            </p:txEl>
                                          </p:spTgt>
                                        </p:tgtEl>
                                        <p:attrNameLst>
                                          <p:attrName>style.visibility</p:attrName>
                                        </p:attrNameLst>
                                      </p:cBhvr>
                                      <p:to>
                                        <p:strVal val="visible"/>
                                      </p:to>
                                    </p:set>
                                    <p:animEffect transition="in" filter="blinds(vertical)">
                                      <p:cBhvr>
                                        <p:cTn id="12" dur="1000"/>
                                        <p:tgtEl>
                                          <p:spTgt spid="4454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445443">
                                            <p:txEl>
                                              <p:pRg st="2" end="2"/>
                                            </p:txEl>
                                          </p:spTgt>
                                        </p:tgtEl>
                                        <p:attrNameLst>
                                          <p:attrName>style.visibility</p:attrName>
                                        </p:attrNameLst>
                                      </p:cBhvr>
                                      <p:to>
                                        <p:strVal val="visible"/>
                                      </p:to>
                                    </p:set>
                                    <p:animEffect transition="in" filter="blinds(vertical)">
                                      <p:cBhvr>
                                        <p:cTn id="17" dur="1000"/>
                                        <p:tgtEl>
                                          <p:spTgt spid="4454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nodeType="clickEffect">
                                  <p:stCondLst>
                                    <p:cond delay="0"/>
                                  </p:stCondLst>
                                  <p:childTnLst>
                                    <p:set>
                                      <p:cBhvr>
                                        <p:cTn id="21" dur="1" fill="hold">
                                          <p:stCondLst>
                                            <p:cond delay="0"/>
                                          </p:stCondLst>
                                        </p:cTn>
                                        <p:tgtEl>
                                          <p:spTgt spid="445443">
                                            <p:txEl>
                                              <p:pRg st="3" end="3"/>
                                            </p:txEl>
                                          </p:spTgt>
                                        </p:tgtEl>
                                        <p:attrNameLst>
                                          <p:attrName>style.visibility</p:attrName>
                                        </p:attrNameLst>
                                      </p:cBhvr>
                                      <p:to>
                                        <p:strVal val="visible"/>
                                      </p:to>
                                    </p:set>
                                    <p:animEffect transition="in" filter="blinds(vertical)">
                                      <p:cBhvr>
                                        <p:cTn id="22" dur="1000"/>
                                        <p:tgtEl>
                                          <p:spTgt spid="4454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nodeType="clickEffect">
                                  <p:stCondLst>
                                    <p:cond delay="0"/>
                                  </p:stCondLst>
                                  <p:childTnLst>
                                    <p:set>
                                      <p:cBhvr>
                                        <p:cTn id="26" dur="1" fill="hold">
                                          <p:stCondLst>
                                            <p:cond delay="0"/>
                                          </p:stCondLst>
                                        </p:cTn>
                                        <p:tgtEl>
                                          <p:spTgt spid="445443">
                                            <p:txEl>
                                              <p:pRg st="4" end="4"/>
                                            </p:txEl>
                                          </p:spTgt>
                                        </p:tgtEl>
                                        <p:attrNameLst>
                                          <p:attrName>style.visibility</p:attrName>
                                        </p:attrNameLst>
                                      </p:cBhvr>
                                      <p:to>
                                        <p:strVal val="visible"/>
                                      </p:to>
                                    </p:set>
                                    <p:animEffect transition="in" filter="blinds(vertical)">
                                      <p:cBhvr>
                                        <p:cTn id="27" dur="1000"/>
                                        <p:tgtEl>
                                          <p:spTgt spid="4454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nodeType="clickEffect">
                                  <p:stCondLst>
                                    <p:cond delay="0"/>
                                  </p:stCondLst>
                                  <p:childTnLst>
                                    <p:set>
                                      <p:cBhvr>
                                        <p:cTn id="31" dur="1" fill="hold">
                                          <p:stCondLst>
                                            <p:cond delay="0"/>
                                          </p:stCondLst>
                                        </p:cTn>
                                        <p:tgtEl>
                                          <p:spTgt spid="445443">
                                            <p:txEl>
                                              <p:pRg st="5" end="5"/>
                                            </p:txEl>
                                          </p:spTgt>
                                        </p:tgtEl>
                                        <p:attrNameLst>
                                          <p:attrName>style.visibility</p:attrName>
                                        </p:attrNameLst>
                                      </p:cBhvr>
                                      <p:to>
                                        <p:strVal val="visible"/>
                                      </p:to>
                                    </p:set>
                                    <p:animEffect transition="in" filter="blinds(vertical)">
                                      <p:cBhvr>
                                        <p:cTn id="32" dur="500"/>
                                        <p:tgtEl>
                                          <p:spTgt spid="44544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10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ssolve">
                                      <p:cBhvr>
                                        <p:cTn id="42" dur="1000"/>
                                        <p:tgtEl>
                                          <p:spTgt spid="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dissolve">
                                      <p:cBhvr>
                                        <p:cTn id="47" dur="1000"/>
                                        <p:tgtEl>
                                          <p:spTgt spid="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xit" presetSubtype="0" fill="hold" nodeType="clickEffect">
                                  <p:stCondLst>
                                    <p:cond delay="0"/>
                                  </p:stCondLst>
                                  <p:childTnLst>
                                    <p:animEffect transition="out" filter="dissolve">
                                      <p:cBhvr>
                                        <p:cTn id="51" dur="1000"/>
                                        <p:tgtEl>
                                          <p:spTgt spid="2"/>
                                        </p:tgtEl>
                                      </p:cBhvr>
                                    </p:animEffect>
                                    <p:set>
                                      <p:cBhvr>
                                        <p:cTn id="52" dur="1" fill="hold">
                                          <p:stCondLst>
                                            <p:cond delay="999"/>
                                          </p:stCondLst>
                                        </p:cTn>
                                        <p:tgtEl>
                                          <p:spTgt spid="2"/>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xit" presetSubtype="0" fill="hold" nodeType="clickEffect">
                                  <p:stCondLst>
                                    <p:cond delay="0"/>
                                  </p:stCondLst>
                                  <p:childTnLst>
                                    <p:animEffect transition="out" filter="dissolve">
                                      <p:cBhvr>
                                        <p:cTn id="56" dur="1000"/>
                                        <p:tgtEl>
                                          <p:spTgt spid="6"/>
                                        </p:tgtEl>
                                      </p:cBhvr>
                                    </p:animEffect>
                                    <p:set>
                                      <p:cBhvr>
                                        <p:cTn id="57" dur="1" fill="hold">
                                          <p:stCondLst>
                                            <p:cond delay="999"/>
                                          </p:stCondLst>
                                        </p:cTn>
                                        <p:tgtEl>
                                          <p:spTgt spid="6"/>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xit" presetSubtype="0" fill="hold" nodeType="clickEffect">
                                  <p:stCondLst>
                                    <p:cond delay="0"/>
                                  </p:stCondLst>
                                  <p:childTnLst>
                                    <p:animEffect transition="out" filter="dissolve">
                                      <p:cBhvr>
                                        <p:cTn id="61" dur="1000"/>
                                        <p:tgtEl>
                                          <p:spTgt spid="7"/>
                                        </p:tgtEl>
                                      </p:cBhvr>
                                    </p:animEffect>
                                    <p:set>
                                      <p:cBhvr>
                                        <p:cTn id="62"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358775" y="1754188"/>
            <a:ext cx="8426450" cy="4186237"/>
          </a:xfrm>
        </p:spPr>
        <p:txBody>
          <a:bodyPr/>
          <a:lstStyle/>
          <a:p>
            <a:pPr eaLnBrk="1" hangingPunct="1"/>
            <a:r>
              <a:rPr lang="el-GR" altLang="en-US" dirty="0">
                <a:solidFill>
                  <a:schemeClr val="tx1"/>
                </a:solidFill>
                <a:latin typeface="Candara" charset="0"/>
                <a:ea typeface="MS PGothic" charset="-128"/>
              </a:rPr>
              <a:t>Η </a:t>
            </a:r>
            <a:r>
              <a:rPr lang="el-GR" altLang="en-US" i="1" dirty="0">
                <a:solidFill>
                  <a:srgbClr val="6B7D72"/>
                </a:solidFill>
                <a:latin typeface="Candara" charset="0"/>
                <a:ea typeface="MS PGothic" charset="-128"/>
              </a:rPr>
              <a:t>τεκμηρίωση της σημασίας </a:t>
            </a:r>
            <a:r>
              <a:rPr lang="el-GR" altLang="en-US" dirty="0">
                <a:solidFill>
                  <a:schemeClr val="tx1"/>
                </a:solidFill>
                <a:latin typeface="Candara" charset="0"/>
                <a:ea typeface="MS PGothic" charset="-128"/>
              </a:rPr>
              <a:t>της (προηγούμενα ευρήματα, σημασία, πρωτοτυπία) </a:t>
            </a:r>
          </a:p>
          <a:p>
            <a:pPr eaLnBrk="1" hangingPunct="1"/>
            <a:r>
              <a:rPr lang="el-GR" altLang="en-US" i="1" dirty="0">
                <a:solidFill>
                  <a:srgbClr val="6B7D72"/>
                </a:solidFill>
                <a:latin typeface="Candara" charset="0"/>
                <a:ea typeface="MS PGothic" charset="-128"/>
              </a:rPr>
              <a:t>Στάδια διεξαγωγής </a:t>
            </a:r>
            <a:r>
              <a:rPr lang="el-GR" altLang="en-US" dirty="0">
                <a:solidFill>
                  <a:schemeClr val="tx1"/>
                </a:solidFill>
                <a:latin typeface="Candara" charset="0"/>
                <a:ea typeface="MS PGothic" charset="-128"/>
              </a:rPr>
              <a:t>(ερευνητικό πρόβλημα - αναζήτηση θεωρητικών πλαισίων, ερευνητικά ερωτήματα, ορισμοί και ερευνητικό σχέδιο – Συγκέντρωση δεδομένων - Ανάλυση και Ερμηνεία δεδομένων – Συμπεράσματα σε σύνδεση με τα προηγούμενα). </a:t>
            </a:r>
          </a:p>
          <a:p>
            <a:pPr eaLnBrk="1" hangingPunct="1"/>
            <a:r>
              <a:rPr lang="el-GR" altLang="en-US" i="1" dirty="0">
                <a:solidFill>
                  <a:srgbClr val="6B7D72"/>
                </a:solidFill>
                <a:latin typeface="Candara" charset="0"/>
                <a:ea typeface="MS PGothic" charset="-128"/>
              </a:rPr>
              <a:t>Δεοντολογία έρευνας </a:t>
            </a:r>
            <a:r>
              <a:rPr lang="el-GR" altLang="en-US" dirty="0">
                <a:solidFill>
                  <a:schemeClr val="tx1"/>
                </a:solidFill>
                <a:latin typeface="Candara" charset="0"/>
                <a:ea typeface="MS PGothic" charset="-128"/>
              </a:rPr>
              <a:t>(συμμετέχοντες, χώροι, ακρίβεια, ηθική)</a:t>
            </a:r>
          </a:p>
          <a:p>
            <a:pPr eaLnBrk="1" hangingPunct="1"/>
            <a:r>
              <a:rPr lang="el-GR" altLang="en-US" i="1" dirty="0">
                <a:solidFill>
                  <a:srgbClr val="6B7D72"/>
                </a:solidFill>
                <a:latin typeface="Candara" charset="0"/>
                <a:ea typeface="MS PGothic" charset="-128"/>
              </a:rPr>
              <a:t>Απαιτούμενες Δεξιότητες </a:t>
            </a:r>
            <a:r>
              <a:rPr lang="el-GR" altLang="en-US" dirty="0">
                <a:solidFill>
                  <a:schemeClr val="tx1"/>
                </a:solidFill>
                <a:latin typeface="Candara" charset="0"/>
                <a:ea typeface="MS PGothic" charset="-128"/>
              </a:rPr>
              <a:t>(ερωτήματα – επικέντρωση – πηγές – συγγραφή)</a:t>
            </a:r>
          </a:p>
          <a:p>
            <a:pPr eaLnBrk="1" hangingPunct="1">
              <a:buFont typeface="Arial" charset="0"/>
              <a:buNone/>
            </a:pPr>
            <a:endParaRPr lang="en-US" altLang="en-US" dirty="0">
              <a:solidFill>
                <a:schemeClr val="tx1"/>
              </a:solidFill>
              <a:latin typeface="Candara" charset="0"/>
              <a:ea typeface="MS PGothic" charset="-128"/>
            </a:endParaRPr>
          </a:p>
          <a:p>
            <a:pPr eaLnBrk="1" hangingPunct="1">
              <a:buFontTx/>
              <a:buNone/>
            </a:pPr>
            <a:endParaRPr lang="en-US" altLang="en-US" dirty="0">
              <a:solidFill>
                <a:schemeClr val="tx1"/>
              </a:solidFill>
              <a:latin typeface="Candara" charset="0"/>
              <a:ea typeface="MS PGothic" charset="-128"/>
            </a:endParaRPr>
          </a:p>
        </p:txBody>
      </p:sp>
      <p:sp>
        <p:nvSpPr>
          <p:cNvPr id="47106" name="5 - Τίτλος"/>
          <p:cNvSpPr>
            <a:spLocks noGrp="1"/>
          </p:cNvSpPr>
          <p:nvPr>
            <p:ph type="title"/>
          </p:nvPr>
        </p:nvSpPr>
        <p:spPr bwMode="auto"/>
        <p:txBody>
          <a:bodyPr/>
          <a:lstStyle/>
          <a:p>
            <a:pPr eaLnBrk="1" hangingPunct="1"/>
            <a:r>
              <a:rPr lang="el-GR" altLang="en-US" sz="2900" b="1" cap="none">
                <a:latin typeface="Candara" charset="0"/>
                <a:ea typeface="MS PGothic" charset="-128"/>
              </a:rPr>
              <a:t>Απαραίτητα στοιχεία μιας έρευνας</a:t>
            </a:r>
            <a:endParaRPr lang="el-GR" altLang="en-US" sz="2900" cap="none">
              <a:latin typeface="Candara" charset="0"/>
              <a:ea typeface="MS PGothic" charset="-128"/>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vertical)">
                                      <p:cBhvr>
                                        <p:cTn id="7" dur="10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linds(vertical)">
                                      <p:cBhvr>
                                        <p:cTn id="12" dur="10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blinds(vertical)">
                                      <p:cBhvr>
                                        <p:cTn id="17" dur="1000"/>
                                        <p:tgtEl>
                                          <p:spTgt spid="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blinds(vertical)">
                                      <p:cBhvr>
                                        <p:cTn id="22" dur="10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3" name="5 - Τίτλος"/>
          <p:cNvSpPr>
            <a:spLocks noGrp="1"/>
          </p:cNvSpPr>
          <p:nvPr>
            <p:ph type="title"/>
          </p:nvPr>
        </p:nvSpPr>
        <p:spPr bwMode="auto">
          <a:xfrm>
            <a:off x="575556" y="1520788"/>
            <a:ext cx="8261350" cy="1296144"/>
          </a:xfrm>
        </p:spPr>
        <p:txBody>
          <a:bodyPr>
            <a:normAutofit fontScale="90000"/>
          </a:bodyPr>
          <a:lstStyle/>
          <a:p>
            <a:pPr marL="179388" lvl="0" indent="-179388" eaLnBrk="1" hangingPunct="1"/>
            <a:br>
              <a:rPr lang="en-US" altLang="en-US" sz="2900" b="1" cap="none" dirty="0">
                <a:latin typeface="Candara" charset="0"/>
                <a:ea typeface="MS PGothic" charset="-128"/>
              </a:rPr>
            </a:br>
            <a:r>
              <a:rPr lang="el-GR" altLang="en-US" sz="2900" b="1" cap="none" dirty="0">
                <a:latin typeface="Candara" charset="0"/>
                <a:ea typeface="MS PGothic" charset="-128"/>
              </a:rPr>
              <a:t>- </a:t>
            </a:r>
            <a:r>
              <a:rPr lang="el-GR" altLang="en-US" sz="2700" i="1" cap="none" dirty="0">
                <a:solidFill>
                  <a:srgbClr val="000000"/>
                </a:solidFill>
                <a:latin typeface="Candara" charset="0"/>
                <a:ea typeface="MS PGothic" charset="-128"/>
              </a:rPr>
              <a:t>Μελέτη πεποιθήσεων, στάσεων και αντιλήψεων</a:t>
            </a:r>
            <a:br>
              <a:rPr lang="el-GR" altLang="en-US" sz="2700" i="1" cap="none" dirty="0">
                <a:solidFill>
                  <a:srgbClr val="000000"/>
                </a:solidFill>
                <a:latin typeface="Candara" charset="0"/>
                <a:ea typeface="MS PGothic" charset="-128"/>
              </a:rPr>
            </a:br>
            <a:r>
              <a:rPr lang="el-GR" altLang="en-US" sz="2700" i="1" cap="none" dirty="0">
                <a:solidFill>
                  <a:srgbClr val="000000"/>
                </a:solidFill>
                <a:latin typeface="Candara" charset="0"/>
                <a:ea typeface="MS PGothic" charset="-128"/>
              </a:rPr>
              <a:t>- Μελέτη σχολικής επίδοσης, κατανόησης εννοιών</a:t>
            </a:r>
            <a:br>
              <a:rPr lang="el-GR" altLang="en-US" sz="2700" i="1" cap="none" dirty="0">
                <a:solidFill>
                  <a:srgbClr val="000000"/>
                </a:solidFill>
                <a:latin typeface="Candara" charset="0"/>
                <a:ea typeface="MS PGothic" charset="-128"/>
              </a:rPr>
            </a:br>
            <a:r>
              <a:rPr lang="el-GR" altLang="en-US" sz="2700" i="1" cap="none" dirty="0">
                <a:solidFill>
                  <a:srgbClr val="000000"/>
                </a:solidFill>
                <a:latin typeface="Candara" charset="0"/>
                <a:ea typeface="MS PGothic" charset="-128"/>
              </a:rPr>
              <a:t>- Εννοιολογικής ανάπτυξης και αλλαγής, σκέψης </a:t>
            </a:r>
            <a:br>
              <a:rPr lang="el-GR" altLang="en-US" sz="2700" i="1" cap="none" dirty="0">
                <a:solidFill>
                  <a:srgbClr val="000000"/>
                </a:solidFill>
                <a:latin typeface="Candara" charset="0"/>
                <a:ea typeface="MS PGothic" charset="-128"/>
              </a:rPr>
            </a:br>
            <a:endParaRPr lang="el-GR" altLang="en-US" sz="2700" i="1" cap="none" dirty="0">
              <a:latin typeface="Candara" charset="0"/>
              <a:ea typeface="MS PGothic" charset="-128"/>
            </a:endParaRPr>
          </a:p>
        </p:txBody>
      </p:sp>
      <p:graphicFrame>
        <p:nvGraphicFramePr>
          <p:cNvPr id="6" name="Table 5"/>
          <p:cNvGraphicFramePr>
            <a:graphicFrameLocks noGrp="1"/>
          </p:cNvGraphicFramePr>
          <p:nvPr>
            <p:extLst>
              <p:ext uri="{D42A27DB-BD31-4B8C-83A1-F6EECF244321}">
                <p14:modId xmlns:p14="http://schemas.microsoft.com/office/powerpoint/2010/main" val="624295148"/>
              </p:ext>
            </p:extLst>
          </p:nvPr>
        </p:nvGraphicFramePr>
        <p:xfrm>
          <a:off x="359532" y="3092798"/>
          <a:ext cx="8604250" cy="3576005"/>
        </p:xfrm>
        <a:graphic>
          <a:graphicData uri="http://schemas.openxmlformats.org/drawingml/2006/table">
            <a:tbl>
              <a:tblPr/>
              <a:tblGrid>
                <a:gridCol w="2448272">
                  <a:extLst>
                    <a:ext uri="{9D8B030D-6E8A-4147-A177-3AD203B41FA5}">
                      <a16:colId xmlns:a16="http://schemas.microsoft.com/office/drawing/2014/main" val="20000"/>
                    </a:ext>
                  </a:extLst>
                </a:gridCol>
                <a:gridCol w="2052228">
                  <a:extLst>
                    <a:ext uri="{9D8B030D-6E8A-4147-A177-3AD203B41FA5}">
                      <a16:colId xmlns:a16="http://schemas.microsoft.com/office/drawing/2014/main" val="20001"/>
                    </a:ext>
                  </a:extLst>
                </a:gridCol>
                <a:gridCol w="216024">
                  <a:extLst>
                    <a:ext uri="{9D8B030D-6E8A-4147-A177-3AD203B41FA5}">
                      <a16:colId xmlns:a16="http://schemas.microsoft.com/office/drawing/2014/main" val="20002"/>
                    </a:ext>
                  </a:extLst>
                </a:gridCol>
                <a:gridCol w="3887726">
                  <a:extLst>
                    <a:ext uri="{9D8B030D-6E8A-4147-A177-3AD203B41FA5}">
                      <a16:colId xmlns:a16="http://schemas.microsoft.com/office/drawing/2014/main" val="20003"/>
                    </a:ext>
                  </a:extLst>
                </a:gridCol>
              </a:tblGrid>
              <a:tr h="467680">
                <a:tc>
                  <a:txBody>
                    <a:bodyPr/>
                    <a:lstStyle>
                      <a:lvl1pPr>
                        <a:spcBef>
                          <a:spcPct val="20000"/>
                        </a:spcBef>
                        <a:buClr>
                          <a:schemeClr val="accent1"/>
                        </a:buClr>
                        <a:buFont typeface="Arial" charset="0"/>
                        <a:defRPr sz="2000">
                          <a:solidFill>
                            <a:schemeClr val="tx2"/>
                          </a:solidFill>
                          <a:latin typeface="Century Gothic" charset="0"/>
                          <a:ea typeface="MS PGothic" charset="-128"/>
                        </a:defRPr>
                      </a:lvl1pPr>
                      <a:lvl2pPr marL="742950" indent="-285750">
                        <a:spcBef>
                          <a:spcPct val="20000"/>
                        </a:spcBef>
                        <a:buClr>
                          <a:schemeClr val="accent2"/>
                        </a:buClr>
                        <a:buFont typeface="Arial" charset="0"/>
                        <a:defRPr>
                          <a:solidFill>
                            <a:schemeClr val="tx2"/>
                          </a:solidFill>
                          <a:latin typeface="Century Gothic" charset="0"/>
                          <a:ea typeface="MS PGothic" charset="-128"/>
                        </a:defRPr>
                      </a:lvl2pPr>
                      <a:lvl3pPr marL="1143000" indent="-228600">
                        <a:spcBef>
                          <a:spcPct val="20000"/>
                        </a:spcBef>
                        <a:buClr>
                          <a:srgbClr val="B5AE53"/>
                        </a:buClr>
                        <a:buFont typeface="Arial" charset="0"/>
                        <a:defRPr sz="1600">
                          <a:solidFill>
                            <a:schemeClr val="tx2"/>
                          </a:solidFill>
                          <a:latin typeface="Century Gothic" charset="0"/>
                          <a:ea typeface="MS PGothic" charset="-128"/>
                        </a:defRPr>
                      </a:lvl3pPr>
                      <a:lvl4pPr marL="1600200" indent="-228600">
                        <a:spcBef>
                          <a:spcPct val="20000"/>
                        </a:spcBef>
                        <a:buClr>
                          <a:srgbClr val="848058"/>
                        </a:buClr>
                        <a:buFont typeface="Arial" charset="0"/>
                        <a:defRPr sz="1400">
                          <a:solidFill>
                            <a:schemeClr val="tx2"/>
                          </a:solidFill>
                          <a:latin typeface="Century Gothic" charset="0"/>
                          <a:ea typeface="MS PGothic" charset="-128"/>
                        </a:defRPr>
                      </a:lvl4pPr>
                      <a:lvl5pPr marL="2057400" indent="-228600">
                        <a:spcBef>
                          <a:spcPct val="20000"/>
                        </a:spcBef>
                        <a:buClr>
                          <a:srgbClr val="E8B54D"/>
                        </a:buClr>
                        <a:buFont typeface="Arial" charset="0"/>
                        <a:defRPr sz="1400">
                          <a:solidFill>
                            <a:schemeClr val="tx2"/>
                          </a:solidFill>
                          <a:latin typeface="Century Gothic" charset="0"/>
                          <a:ea typeface="MS PGothic" charset="-128"/>
                        </a:defRPr>
                      </a:lvl5pPr>
                      <a:lvl6pPr marL="25146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6pPr>
                      <a:lvl7pPr marL="29718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7pPr>
                      <a:lvl8pPr marL="34290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8pPr>
                      <a:lvl9pPr marL="38862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dirty="0">
                          <a:ln>
                            <a:noFill/>
                          </a:ln>
                          <a:solidFill>
                            <a:srgbClr val="FFFFFF"/>
                          </a:solidFill>
                          <a:effectLst/>
                          <a:latin typeface="Candara" charset="0"/>
                          <a:ea typeface="MS PGothic" charset="-128"/>
                        </a:rPr>
                        <a:t>Μέθοδος</a:t>
                      </a:r>
                      <a:endParaRPr kumimoji="0" lang="en-US" altLang="en-US" sz="1800" b="1" i="0" u="none" strike="noStrike" cap="none" normalizeH="0" baseline="0" dirty="0">
                        <a:ln>
                          <a:noFill/>
                        </a:ln>
                        <a:solidFill>
                          <a:srgbClr val="FFFFFF"/>
                        </a:solidFill>
                        <a:effectLst/>
                        <a:latin typeface="Candara" charset="0"/>
                        <a:ea typeface="MS PGothic" charset="-128"/>
                      </a:endParaRPr>
                    </a:p>
                  </a:txBody>
                  <a:tcPr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Font typeface="Arial" charset="0"/>
                        <a:defRPr sz="2000">
                          <a:solidFill>
                            <a:schemeClr val="tx2"/>
                          </a:solidFill>
                          <a:latin typeface="Century Gothic" charset="0"/>
                          <a:ea typeface="MS PGothic" charset="-128"/>
                        </a:defRPr>
                      </a:lvl1pPr>
                      <a:lvl2pPr marL="742950" indent="-285750">
                        <a:spcBef>
                          <a:spcPct val="20000"/>
                        </a:spcBef>
                        <a:buClr>
                          <a:schemeClr val="accent2"/>
                        </a:buClr>
                        <a:buFont typeface="Arial" charset="0"/>
                        <a:defRPr>
                          <a:solidFill>
                            <a:schemeClr val="tx2"/>
                          </a:solidFill>
                          <a:latin typeface="Century Gothic" charset="0"/>
                          <a:ea typeface="MS PGothic" charset="-128"/>
                        </a:defRPr>
                      </a:lvl2pPr>
                      <a:lvl3pPr marL="1143000" indent="-228600">
                        <a:spcBef>
                          <a:spcPct val="20000"/>
                        </a:spcBef>
                        <a:buClr>
                          <a:srgbClr val="B5AE53"/>
                        </a:buClr>
                        <a:buFont typeface="Arial" charset="0"/>
                        <a:defRPr sz="1600">
                          <a:solidFill>
                            <a:schemeClr val="tx2"/>
                          </a:solidFill>
                          <a:latin typeface="Century Gothic" charset="0"/>
                          <a:ea typeface="MS PGothic" charset="-128"/>
                        </a:defRPr>
                      </a:lvl3pPr>
                      <a:lvl4pPr marL="1600200" indent="-228600">
                        <a:spcBef>
                          <a:spcPct val="20000"/>
                        </a:spcBef>
                        <a:buClr>
                          <a:srgbClr val="848058"/>
                        </a:buClr>
                        <a:buFont typeface="Arial" charset="0"/>
                        <a:defRPr sz="1400">
                          <a:solidFill>
                            <a:schemeClr val="tx2"/>
                          </a:solidFill>
                          <a:latin typeface="Century Gothic" charset="0"/>
                          <a:ea typeface="MS PGothic" charset="-128"/>
                        </a:defRPr>
                      </a:lvl4pPr>
                      <a:lvl5pPr marL="2057400" indent="-228600">
                        <a:spcBef>
                          <a:spcPct val="20000"/>
                        </a:spcBef>
                        <a:buClr>
                          <a:srgbClr val="E8B54D"/>
                        </a:buClr>
                        <a:buFont typeface="Arial" charset="0"/>
                        <a:defRPr sz="1400">
                          <a:solidFill>
                            <a:schemeClr val="tx2"/>
                          </a:solidFill>
                          <a:latin typeface="Century Gothic" charset="0"/>
                          <a:ea typeface="MS PGothic" charset="-128"/>
                        </a:defRPr>
                      </a:lvl5pPr>
                      <a:lvl6pPr marL="25146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6pPr>
                      <a:lvl7pPr marL="29718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7pPr>
                      <a:lvl8pPr marL="34290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8pPr>
                      <a:lvl9pPr marL="38862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dirty="0">
                          <a:ln>
                            <a:noFill/>
                          </a:ln>
                          <a:solidFill>
                            <a:srgbClr val="FFFFFF"/>
                          </a:solidFill>
                          <a:effectLst/>
                          <a:latin typeface="Candara" charset="0"/>
                          <a:ea typeface="MS PGothic" charset="-128"/>
                        </a:rPr>
                        <a:t>Εργαλεία</a:t>
                      </a:r>
                      <a:endParaRPr kumimoji="0" lang="en-US" altLang="en-US" sz="1800" b="1" i="0" u="none" strike="noStrike" cap="none" normalizeH="0" baseline="0" dirty="0">
                        <a:ln>
                          <a:noFill/>
                        </a:ln>
                        <a:solidFill>
                          <a:srgbClr val="FFFFFF"/>
                        </a:solidFill>
                        <a:effectLst/>
                        <a:latin typeface="Candara" charset="0"/>
                        <a:ea typeface="MS PGothic" charset="-128"/>
                      </a:endParaRPr>
                    </a:p>
                  </a:txBody>
                  <a:tcPr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Font typeface="Arial" charset="0"/>
                        <a:defRPr sz="2000">
                          <a:solidFill>
                            <a:schemeClr val="tx2"/>
                          </a:solidFill>
                          <a:latin typeface="Century Gothic" charset="0"/>
                          <a:ea typeface="MS PGothic" charset="-128"/>
                        </a:defRPr>
                      </a:lvl1pPr>
                      <a:lvl2pPr marL="742950" indent="-285750">
                        <a:spcBef>
                          <a:spcPct val="20000"/>
                        </a:spcBef>
                        <a:buClr>
                          <a:schemeClr val="accent2"/>
                        </a:buClr>
                        <a:buFont typeface="Arial" charset="0"/>
                        <a:defRPr>
                          <a:solidFill>
                            <a:schemeClr val="tx2"/>
                          </a:solidFill>
                          <a:latin typeface="Century Gothic" charset="0"/>
                          <a:ea typeface="MS PGothic" charset="-128"/>
                        </a:defRPr>
                      </a:lvl2pPr>
                      <a:lvl3pPr marL="1143000" indent="-228600">
                        <a:spcBef>
                          <a:spcPct val="20000"/>
                        </a:spcBef>
                        <a:buClr>
                          <a:srgbClr val="B5AE53"/>
                        </a:buClr>
                        <a:buFont typeface="Arial" charset="0"/>
                        <a:defRPr sz="1600">
                          <a:solidFill>
                            <a:schemeClr val="tx2"/>
                          </a:solidFill>
                          <a:latin typeface="Century Gothic" charset="0"/>
                          <a:ea typeface="MS PGothic" charset="-128"/>
                        </a:defRPr>
                      </a:lvl3pPr>
                      <a:lvl4pPr marL="1600200" indent="-228600">
                        <a:spcBef>
                          <a:spcPct val="20000"/>
                        </a:spcBef>
                        <a:buClr>
                          <a:srgbClr val="848058"/>
                        </a:buClr>
                        <a:buFont typeface="Arial" charset="0"/>
                        <a:defRPr sz="1400">
                          <a:solidFill>
                            <a:schemeClr val="tx2"/>
                          </a:solidFill>
                          <a:latin typeface="Century Gothic" charset="0"/>
                          <a:ea typeface="MS PGothic" charset="-128"/>
                        </a:defRPr>
                      </a:lvl4pPr>
                      <a:lvl5pPr marL="2057400" indent="-228600">
                        <a:spcBef>
                          <a:spcPct val="20000"/>
                        </a:spcBef>
                        <a:buClr>
                          <a:srgbClr val="E8B54D"/>
                        </a:buClr>
                        <a:buFont typeface="Arial" charset="0"/>
                        <a:defRPr sz="1400">
                          <a:solidFill>
                            <a:schemeClr val="tx2"/>
                          </a:solidFill>
                          <a:latin typeface="Century Gothic" charset="0"/>
                          <a:ea typeface="MS PGothic" charset="-128"/>
                        </a:defRPr>
                      </a:lvl5pPr>
                      <a:lvl6pPr marL="25146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6pPr>
                      <a:lvl7pPr marL="29718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7pPr>
                      <a:lvl8pPr marL="34290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8pPr>
                      <a:lvl9pPr marL="38862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FFFFFF"/>
                        </a:solidFill>
                        <a:effectLst/>
                        <a:latin typeface="Candara" charset="0"/>
                        <a:ea typeface="MS PGothic" charset="-128"/>
                      </a:endParaRPr>
                    </a:p>
                  </a:txBody>
                  <a:tcPr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Font typeface="Arial" charset="0"/>
                        <a:defRPr sz="2000">
                          <a:solidFill>
                            <a:schemeClr val="tx2"/>
                          </a:solidFill>
                          <a:latin typeface="Century Gothic" charset="0"/>
                          <a:ea typeface="MS PGothic" charset="-128"/>
                        </a:defRPr>
                      </a:lvl1pPr>
                      <a:lvl2pPr marL="742950" indent="-285750">
                        <a:spcBef>
                          <a:spcPct val="20000"/>
                        </a:spcBef>
                        <a:buClr>
                          <a:schemeClr val="accent2"/>
                        </a:buClr>
                        <a:buFont typeface="Arial" charset="0"/>
                        <a:defRPr>
                          <a:solidFill>
                            <a:schemeClr val="tx2"/>
                          </a:solidFill>
                          <a:latin typeface="Century Gothic" charset="0"/>
                          <a:ea typeface="MS PGothic" charset="-128"/>
                        </a:defRPr>
                      </a:lvl2pPr>
                      <a:lvl3pPr marL="1143000" indent="-228600">
                        <a:spcBef>
                          <a:spcPct val="20000"/>
                        </a:spcBef>
                        <a:buClr>
                          <a:srgbClr val="B5AE53"/>
                        </a:buClr>
                        <a:buFont typeface="Arial" charset="0"/>
                        <a:defRPr sz="1600">
                          <a:solidFill>
                            <a:schemeClr val="tx2"/>
                          </a:solidFill>
                          <a:latin typeface="Century Gothic" charset="0"/>
                          <a:ea typeface="MS PGothic" charset="-128"/>
                        </a:defRPr>
                      </a:lvl3pPr>
                      <a:lvl4pPr marL="1600200" indent="-228600">
                        <a:spcBef>
                          <a:spcPct val="20000"/>
                        </a:spcBef>
                        <a:buClr>
                          <a:srgbClr val="848058"/>
                        </a:buClr>
                        <a:buFont typeface="Arial" charset="0"/>
                        <a:defRPr sz="1400">
                          <a:solidFill>
                            <a:schemeClr val="tx2"/>
                          </a:solidFill>
                          <a:latin typeface="Century Gothic" charset="0"/>
                          <a:ea typeface="MS PGothic" charset="-128"/>
                        </a:defRPr>
                      </a:lvl4pPr>
                      <a:lvl5pPr marL="2057400" indent="-228600">
                        <a:spcBef>
                          <a:spcPct val="20000"/>
                        </a:spcBef>
                        <a:buClr>
                          <a:srgbClr val="E8B54D"/>
                        </a:buClr>
                        <a:buFont typeface="Arial" charset="0"/>
                        <a:defRPr sz="1400">
                          <a:solidFill>
                            <a:schemeClr val="tx2"/>
                          </a:solidFill>
                          <a:latin typeface="Century Gothic" charset="0"/>
                          <a:ea typeface="MS PGothic" charset="-128"/>
                        </a:defRPr>
                      </a:lvl5pPr>
                      <a:lvl6pPr marL="25146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6pPr>
                      <a:lvl7pPr marL="29718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7pPr>
                      <a:lvl8pPr marL="34290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8pPr>
                      <a:lvl9pPr marL="38862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dirty="0">
                          <a:ln>
                            <a:noFill/>
                          </a:ln>
                          <a:solidFill>
                            <a:srgbClr val="FFFFFF"/>
                          </a:solidFill>
                          <a:effectLst/>
                          <a:latin typeface="Candara" charset="0"/>
                          <a:ea typeface="MS PGothic" charset="-128"/>
                        </a:rPr>
                        <a:t>Διαδικασία</a:t>
                      </a:r>
                      <a:endParaRPr kumimoji="0" lang="en-US" altLang="en-US" sz="1800" b="1" i="0" u="none" strike="noStrike" cap="none" normalizeH="0" baseline="0" dirty="0">
                        <a:ln>
                          <a:noFill/>
                        </a:ln>
                        <a:solidFill>
                          <a:srgbClr val="FFFFFF"/>
                        </a:solidFill>
                        <a:effectLst/>
                        <a:latin typeface="Candara" charset="0"/>
                        <a:ea typeface="MS PGothic" charset="-128"/>
                      </a:endParaRPr>
                    </a:p>
                  </a:txBody>
                  <a:tcPr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108325">
                <a:tc>
                  <a:txBody>
                    <a:bodyPr/>
                    <a:lstStyle>
                      <a:lvl1pPr marL="174625" indent="-174625">
                        <a:spcBef>
                          <a:spcPct val="20000"/>
                        </a:spcBef>
                        <a:buClr>
                          <a:schemeClr val="accent1"/>
                        </a:buClr>
                        <a:buFont typeface="Arial" charset="0"/>
                        <a:defRPr sz="2000">
                          <a:solidFill>
                            <a:schemeClr val="tx2"/>
                          </a:solidFill>
                          <a:latin typeface="Century Gothic" charset="0"/>
                          <a:ea typeface="MS PGothic" charset="-128"/>
                        </a:defRPr>
                      </a:lvl1pPr>
                      <a:lvl2pPr marL="742950" indent="-285750">
                        <a:spcBef>
                          <a:spcPct val="20000"/>
                        </a:spcBef>
                        <a:buClr>
                          <a:schemeClr val="accent2"/>
                        </a:buClr>
                        <a:buFont typeface="Arial" charset="0"/>
                        <a:defRPr>
                          <a:solidFill>
                            <a:schemeClr val="tx2"/>
                          </a:solidFill>
                          <a:latin typeface="Century Gothic" charset="0"/>
                          <a:ea typeface="MS PGothic" charset="-128"/>
                        </a:defRPr>
                      </a:lvl2pPr>
                      <a:lvl3pPr marL="1143000" indent="-228600">
                        <a:spcBef>
                          <a:spcPct val="20000"/>
                        </a:spcBef>
                        <a:buClr>
                          <a:srgbClr val="B5AE53"/>
                        </a:buClr>
                        <a:buFont typeface="Arial" charset="0"/>
                        <a:defRPr sz="1600">
                          <a:solidFill>
                            <a:schemeClr val="tx2"/>
                          </a:solidFill>
                          <a:latin typeface="Century Gothic" charset="0"/>
                          <a:ea typeface="MS PGothic" charset="-128"/>
                        </a:defRPr>
                      </a:lvl3pPr>
                      <a:lvl4pPr marL="1600200" indent="-228600">
                        <a:spcBef>
                          <a:spcPct val="20000"/>
                        </a:spcBef>
                        <a:buClr>
                          <a:srgbClr val="848058"/>
                        </a:buClr>
                        <a:buFont typeface="Arial" charset="0"/>
                        <a:defRPr sz="1400">
                          <a:solidFill>
                            <a:schemeClr val="tx2"/>
                          </a:solidFill>
                          <a:latin typeface="Century Gothic" charset="0"/>
                          <a:ea typeface="MS PGothic" charset="-128"/>
                        </a:defRPr>
                      </a:lvl4pPr>
                      <a:lvl5pPr marL="2057400" indent="-228600">
                        <a:spcBef>
                          <a:spcPct val="20000"/>
                        </a:spcBef>
                        <a:buClr>
                          <a:srgbClr val="E8B54D"/>
                        </a:buClr>
                        <a:buFont typeface="Arial" charset="0"/>
                        <a:defRPr sz="1400">
                          <a:solidFill>
                            <a:schemeClr val="tx2"/>
                          </a:solidFill>
                          <a:latin typeface="Century Gothic" charset="0"/>
                          <a:ea typeface="MS PGothic" charset="-128"/>
                        </a:defRPr>
                      </a:lvl5pPr>
                      <a:lvl6pPr marL="25146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6pPr>
                      <a:lvl7pPr marL="29718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7pPr>
                      <a:lvl8pPr marL="34290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8pPr>
                      <a:lvl9pPr marL="38862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9pPr>
                    </a:lstStyle>
                    <a:p>
                      <a:pPr marL="174625" marR="0" lvl="0" indent="-174625" algn="l" defTabSz="914400" rtl="0" eaLnBrk="1" fontAlgn="base" latinLnBrk="0" hangingPunct="1">
                        <a:lnSpc>
                          <a:spcPct val="100000"/>
                        </a:lnSpc>
                        <a:spcBef>
                          <a:spcPct val="0"/>
                        </a:spcBef>
                        <a:spcAft>
                          <a:spcPct val="0"/>
                        </a:spcAft>
                        <a:buClrTx/>
                        <a:buSzTx/>
                        <a:buFontTx/>
                        <a:buChar char="-"/>
                        <a:tabLst/>
                      </a:pPr>
                      <a:r>
                        <a:rPr kumimoji="0" lang="el-GR" altLang="en-US" sz="1800" b="0" i="0" u="none" strike="noStrike" cap="none" normalizeH="0" baseline="0" dirty="0">
                          <a:ln>
                            <a:noFill/>
                          </a:ln>
                          <a:solidFill>
                            <a:srgbClr val="000000"/>
                          </a:solidFill>
                          <a:effectLst/>
                          <a:latin typeface="Candara" charset="0"/>
                          <a:ea typeface="MS PGothic" charset="-128"/>
                        </a:rPr>
                        <a:t>Επισκόπηση</a:t>
                      </a:r>
                    </a:p>
                    <a:p>
                      <a:pPr marL="174625" marR="0" lvl="0" indent="-174625"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dirty="0">
                          <a:ln>
                            <a:noFill/>
                          </a:ln>
                          <a:solidFill>
                            <a:srgbClr val="000000"/>
                          </a:solidFill>
                          <a:effectLst/>
                          <a:latin typeface="Candara" charset="0"/>
                          <a:ea typeface="MS PGothic" charset="-128"/>
                        </a:rPr>
                        <a:t>-  Περιγραφικές </a:t>
                      </a:r>
                    </a:p>
                    <a:p>
                      <a:pPr marL="174625" marR="0" lvl="0" indent="-174625" algn="l" defTabSz="914400" rtl="0" eaLnBrk="1" fontAlgn="base" latinLnBrk="0" hangingPunct="1">
                        <a:lnSpc>
                          <a:spcPct val="100000"/>
                        </a:lnSpc>
                        <a:spcBef>
                          <a:spcPct val="0"/>
                        </a:spcBef>
                        <a:spcAft>
                          <a:spcPct val="0"/>
                        </a:spcAft>
                        <a:buClrTx/>
                        <a:buSzTx/>
                        <a:buFontTx/>
                        <a:buChar char="-"/>
                        <a:tabLst/>
                      </a:pPr>
                      <a:r>
                        <a:rPr kumimoji="0" lang="el-GR" altLang="en-US" sz="1800" b="1" i="0" u="none" strike="noStrike" cap="none" normalizeH="0" baseline="0" dirty="0">
                          <a:ln>
                            <a:noFill/>
                          </a:ln>
                          <a:solidFill>
                            <a:srgbClr val="000000"/>
                          </a:solidFill>
                          <a:effectLst/>
                          <a:latin typeface="Candara" charset="0"/>
                          <a:ea typeface="MS PGothic" charset="-128"/>
                        </a:rPr>
                        <a:t>Συσχετιστικές</a:t>
                      </a:r>
                    </a:p>
                    <a:p>
                      <a:pPr marL="174625" marR="0" lvl="0" indent="-174625" algn="l" defTabSz="914400" rtl="0" eaLnBrk="1" fontAlgn="base" latinLnBrk="0" hangingPunct="1">
                        <a:lnSpc>
                          <a:spcPct val="100000"/>
                        </a:lnSpc>
                        <a:spcBef>
                          <a:spcPct val="0"/>
                        </a:spcBef>
                        <a:spcAft>
                          <a:spcPct val="0"/>
                        </a:spcAft>
                        <a:buClrTx/>
                        <a:buSzTx/>
                        <a:buFontTx/>
                        <a:buChar char="-"/>
                        <a:tabLst/>
                      </a:pPr>
                      <a:r>
                        <a:rPr kumimoji="0" lang="el-GR" altLang="en-US" sz="1800" b="1" i="0" u="none" strike="noStrike" cap="none" normalizeH="0" baseline="0" dirty="0">
                          <a:ln>
                            <a:noFill/>
                          </a:ln>
                          <a:solidFill>
                            <a:srgbClr val="000000"/>
                          </a:solidFill>
                          <a:effectLst/>
                          <a:latin typeface="Candara" charset="0"/>
                          <a:ea typeface="MS PGothic" charset="-128"/>
                        </a:rPr>
                        <a:t>Διδακτικά πειράματα </a:t>
                      </a:r>
                      <a:r>
                        <a:rPr kumimoji="0" lang="el-GR" altLang="en-US" sz="1800" b="0" i="0" u="none" strike="noStrike" cap="none" normalizeH="0" baseline="0" dirty="0">
                          <a:ln>
                            <a:noFill/>
                          </a:ln>
                          <a:solidFill>
                            <a:srgbClr val="000000"/>
                          </a:solidFill>
                          <a:effectLst/>
                          <a:latin typeface="Candara" charset="0"/>
                          <a:ea typeface="MS PGothic" charset="-128"/>
                        </a:rPr>
                        <a:t>με προ και μετά τεστ</a:t>
                      </a:r>
                      <a:endParaRPr kumimoji="0" lang="en-US" altLang="en-US" sz="1800" b="0" i="0" u="none" strike="noStrike" cap="none" normalizeH="0" baseline="0" dirty="0">
                        <a:ln>
                          <a:noFill/>
                        </a:ln>
                        <a:solidFill>
                          <a:srgbClr val="000000"/>
                        </a:solidFill>
                        <a:effectLst/>
                        <a:latin typeface="Candara" charset="0"/>
                        <a:ea typeface="MS PGothic" charset="-128"/>
                      </a:endParaRPr>
                    </a:p>
                    <a:p>
                      <a:pPr marL="174625" marR="0" lvl="0" indent="-174625"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ndara" charset="0"/>
                        <a:ea typeface="MS PGothic" charset="-128"/>
                      </a:endParaRPr>
                    </a:p>
                  </a:txBody>
                  <a:tcPr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lvl1pPr>
                        <a:spcBef>
                          <a:spcPct val="20000"/>
                        </a:spcBef>
                        <a:buClr>
                          <a:schemeClr val="accent1"/>
                        </a:buClr>
                        <a:buFont typeface="Arial" charset="0"/>
                        <a:defRPr sz="2000">
                          <a:solidFill>
                            <a:schemeClr val="tx2"/>
                          </a:solidFill>
                          <a:latin typeface="Century Gothic" charset="0"/>
                          <a:ea typeface="MS PGothic" charset="-128"/>
                        </a:defRPr>
                      </a:lvl1pPr>
                      <a:lvl2pPr marL="742950" indent="-285750">
                        <a:spcBef>
                          <a:spcPct val="20000"/>
                        </a:spcBef>
                        <a:buClr>
                          <a:schemeClr val="accent2"/>
                        </a:buClr>
                        <a:buFont typeface="Arial" charset="0"/>
                        <a:defRPr>
                          <a:solidFill>
                            <a:schemeClr val="tx2"/>
                          </a:solidFill>
                          <a:latin typeface="Century Gothic" charset="0"/>
                          <a:ea typeface="MS PGothic" charset="-128"/>
                        </a:defRPr>
                      </a:lvl2pPr>
                      <a:lvl3pPr marL="1143000" indent="-228600">
                        <a:spcBef>
                          <a:spcPct val="20000"/>
                        </a:spcBef>
                        <a:buClr>
                          <a:srgbClr val="B5AE53"/>
                        </a:buClr>
                        <a:buFont typeface="Arial" charset="0"/>
                        <a:defRPr sz="1600">
                          <a:solidFill>
                            <a:schemeClr val="tx2"/>
                          </a:solidFill>
                          <a:latin typeface="Century Gothic" charset="0"/>
                          <a:ea typeface="MS PGothic" charset="-128"/>
                        </a:defRPr>
                      </a:lvl3pPr>
                      <a:lvl4pPr marL="1600200" indent="-228600">
                        <a:spcBef>
                          <a:spcPct val="20000"/>
                        </a:spcBef>
                        <a:buClr>
                          <a:srgbClr val="848058"/>
                        </a:buClr>
                        <a:buFont typeface="Arial" charset="0"/>
                        <a:defRPr sz="1400">
                          <a:solidFill>
                            <a:schemeClr val="tx2"/>
                          </a:solidFill>
                          <a:latin typeface="Century Gothic" charset="0"/>
                          <a:ea typeface="MS PGothic" charset="-128"/>
                        </a:defRPr>
                      </a:lvl4pPr>
                      <a:lvl5pPr marL="2057400" indent="-228600">
                        <a:spcBef>
                          <a:spcPct val="20000"/>
                        </a:spcBef>
                        <a:buClr>
                          <a:srgbClr val="E8B54D"/>
                        </a:buClr>
                        <a:buFont typeface="Arial" charset="0"/>
                        <a:defRPr sz="1400">
                          <a:solidFill>
                            <a:schemeClr val="tx2"/>
                          </a:solidFill>
                          <a:latin typeface="Century Gothic" charset="0"/>
                          <a:ea typeface="MS PGothic" charset="-128"/>
                        </a:defRPr>
                      </a:lvl5pPr>
                      <a:lvl6pPr marL="25146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6pPr>
                      <a:lvl7pPr marL="29718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7pPr>
                      <a:lvl8pPr marL="34290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8pPr>
                      <a:lvl9pPr marL="38862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dirty="0">
                          <a:ln>
                            <a:noFill/>
                          </a:ln>
                          <a:solidFill>
                            <a:srgbClr val="000000"/>
                          </a:solidFill>
                          <a:effectLst/>
                          <a:latin typeface="Candara" charset="0"/>
                          <a:ea typeface="MS PGothic" charset="-128"/>
                        </a:rPr>
                        <a:t>Ερωτηματο-λόγια,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dirty="0">
                          <a:ln>
                            <a:noFill/>
                          </a:ln>
                          <a:solidFill>
                            <a:srgbClr val="000000"/>
                          </a:solidFill>
                          <a:effectLst/>
                          <a:latin typeface="Candara" charset="0"/>
                          <a:ea typeface="MS PGothic" charset="-128"/>
                        </a:rPr>
                        <a:t>τεστ</a:t>
                      </a:r>
                      <a:r>
                        <a:rPr kumimoji="0" lang="en-US" altLang="en-US" sz="1800" b="0" i="0" u="none" strike="noStrike" cap="none" normalizeH="0" baseline="0" dirty="0">
                          <a:ln>
                            <a:noFill/>
                          </a:ln>
                          <a:solidFill>
                            <a:srgbClr val="000000"/>
                          </a:solidFill>
                          <a:effectLst/>
                          <a:latin typeface="Candara" charset="0"/>
                          <a:ea typeface="MS PGothic" charset="-128"/>
                        </a:rPr>
                        <a:t> </a:t>
                      </a:r>
                    </a:p>
                  </a:txBody>
                  <a:tcPr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lvl1pPr marL="179388" indent="-179388">
                        <a:spcBef>
                          <a:spcPct val="20000"/>
                        </a:spcBef>
                        <a:buClr>
                          <a:schemeClr val="accent1"/>
                        </a:buClr>
                        <a:buFont typeface="Arial" charset="0"/>
                        <a:defRPr sz="2000">
                          <a:solidFill>
                            <a:schemeClr val="tx2"/>
                          </a:solidFill>
                          <a:latin typeface="Century Gothic" charset="0"/>
                          <a:ea typeface="MS PGothic" charset="-128"/>
                        </a:defRPr>
                      </a:lvl1pPr>
                      <a:lvl2pPr marL="742950" indent="-285750">
                        <a:spcBef>
                          <a:spcPct val="20000"/>
                        </a:spcBef>
                        <a:buClr>
                          <a:schemeClr val="accent2"/>
                        </a:buClr>
                        <a:buFont typeface="Arial" charset="0"/>
                        <a:defRPr>
                          <a:solidFill>
                            <a:schemeClr val="tx2"/>
                          </a:solidFill>
                          <a:latin typeface="Century Gothic" charset="0"/>
                          <a:ea typeface="MS PGothic" charset="-128"/>
                        </a:defRPr>
                      </a:lvl2pPr>
                      <a:lvl3pPr marL="1143000" indent="-228600">
                        <a:spcBef>
                          <a:spcPct val="20000"/>
                        </a:spcBef>
                        <a:buClr>
                          <a:srgbClr val="B5AE53"/>
                        </a:buClr>
                        <a:buFont typeface="Arial" charset="0"/>
                        <a:defRPr sz="1600">
                          <a:solidFill>
                            <a:schemeClr val="tx2"/>
                          </a:solidFill>
                          <a:latin typeface="Century Gothic" charset="0"/>
                          <a:ea typeface="MS PGothic" charset="-128"/>
                        </a:defRPr>
                      </a:lvl3pPr>
                      <a:lvl4pPr marL="1600200" indent="-228600">
                        <a:spcBef>
                          <a:spcPct val="20000"/>
                        </a:spcBef>
                        <a:buClr>
                          <a:srgbClr val="848058"/>
                        </a:buClr>
                        <a:buFont typeface="Arial" charset="0"/>
                        <a:defRPr sz="1400">
                          <a:solidFill>
                            <a:schemeClr val="tx2"/>
                          </a:solidFill>
                          <a:latin typeface="Century Gothic" charset="0"/>
                          <a:ea typeface="MS PGothic" charset="-128"/>
                        </a:defRPr>
                      </a:lvl4pPr>
                      <a:lvl5pPr marL="2057400" indent="-228600">
                        <a:spcBef>
                          <a:spcPct val="20000"/>
                        </a:spcBef>
                        <a:buClr>
                          <a:srgbClr val="E8B54D"/>
                        </a:buClr>
                        <a:buFont typeface="Arial" charset="0"/>
                        <a:defRPr sz="1400">
                          <a:solidFill>
                            <a:schemeClr val="tx2"/>
                          </a:solidFill>
                          <a:latin typeface="Century Gothic" charset="0"/>
                          <a:ea typeface="MS PGothic" charset="-128"/>
                        </a:defRPr>
                      </a:lvl5pPr>
                      <a:lvl6pPr marL="25146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6pPr>
                      <a:lvl7pPr marL="29718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7pPr>
                      <a:lvl8pPr marL="34290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8pPr>
                      <a:lvl9pPr marL="38862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9pPr>
                    </a:lstStyle>
                    <a:p>
                      <a:pPr marL="179388" marR="0" lvl="0" indent="-179388"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ndara" charset="0"/>
                        <a:ea typeface="MS PGothic" charset="-128"/>
                      </a:endParaRPr>
                    </a:p>
                  </a:txBody>
                  <a:tcPr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lvl1pPr>
                        <a:spcBef>
                          <a:spcPct val="20000"/>
                        </a:spcBef>
                        <a:buClr>
                          <a:schemeClr val="accent1"/>
                        </a:buClr>
                        <a:buFont typeface="Arial" charset="0"/>
                        <a:defRPr sz="2000">
                          <a:solidFill>
                            <a:schemeClr val="tx2"/>
                          </a:solidFill>
                          <a:latin typeface="Century Gothic" charset="0"/>
                          <a:ea typeface="MS PGothic" charset="-128"/>
                        </a:defRPr>
                      </a:lvl1pPr>
                      <a:lvl2pPr marL="742950" indent="-285750">
                        <a:spcBef>
                          <a:spcPct val="20000"/>
                        </a:spcBef>
                        <a:buClr>
                          <a:schemeClr val="accent2"/>
                        </a:buClr>
                        <a:buFont typeface="Arial" charset="0"/>
                        <a:defRPr>
                          <a:solidFill>
                            <a:schemeClr val="tx2"/>
                          </a:solidFill>
                          <a:latin typeface="Century Gothic" charset="0"/>
                          <a:ea typeface="MS PGothic" charset="-128"/>
                        </a:defRPr>
                      </a:lvl2pPr>
                      <a:lvl3pPr marL="1143000" indent="-228600">
                        <a:spcBef>
                          <a:spcPct val="20000"/>
                        </a:spcBef>
                        <a:buClr>
                          <a:srgbClr val="B5AE53"/>
                        </a:buClr>
                        <a:buFont typeface="Arial" charset="0"/>
                        <a:defRPr sz="1600">
                          <a:solidFill>
                            <a:schemeClr val="tx2"/>
                          </a:solidFill>
                          <a:latin typeface="Century Gothic" charset="0"/>
                          <a:ea typeface="MS PGothic" charset="-128"/>
                        </a:defRPr>
                      </a:lvl3pPr>
                      <a:lvl4pPr marL="1600200" indent="-228600">
                        <a:spcBef>
                          <a:spcPct val="20000"/>
                        </a:spcBef>
                        <a:buClr>
                          <a:srgbClr val="848058"/>
                        </a:buClr>
                        <a:buFont typeface="Arial" charset="0"/>
                        <a:defRPr sz="1400">
                          <a:solidFill>
                            <a:schemeClr val="tx2"/>
                          </a:solidFill>
                          <a:latin typeface="Century Gothic" charset="0"/>
                          <a:ea typeface="MS PGothic" charset="-128"/>
                        </a:defRPr>
                      </a:lvl4pPr>
                      <a:lvl5pPr marL="2057400" indent="-228600">
                        <a:spcBef>
                          <a:spcPct val="20000"/>
                        </a:spcBef>
                        <a:buClr>
                          <a:srgbClr val="E8B54D"/>
                        </a:buClr>
                        <a:buFont typeface="Arial" charset="0"/>
                        <a:defRPr sz="1400">
                          <a:solidFill>
                            <a:schemeClr val="tx2"/>
                          </a:solidFill>
                          <a:latin typeface="Century Gothic" charset="0"/>
                          <a:ea typeface="MS PGothic" charset="-128"/>
                        </a:defRPr>
                      </a:lvl5pPr>
                      <a:lvl6pPr marL="25146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6pPr>
                      <a:lvl7pPr marL="29718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7pPr>
                      <a:lvl8pPr marL="34290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8pPr>
                      <a:lvl9pPr marL="38862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dirty="0">
                          <a:ln>
                            <a:noFill/>
                          </a:ln>
                          <a:solidFill>
                            <a:srgbClr val="000000"/>
                          </a:solidFill>
                          <a:effectLst/>
                          <a:latin typeface="Candara" charset="0"/>
                          <a:ea typeface="MS PGothic" charset="-128"/>
                        </a:rPr>
                        <a:t>Ζητήματα</a:t>
                      </a:r>
                      <a:endParaRPr kumimoji="0" lang="en-US" altLang="en-US" sz="1800" b="0" i="0" u="none" strike="noStrike" cap="none" normalizeH="0" baseline="0" dirty="0">
                        <a:ln>
                          <a:noFill/>
                        </a:ln>
                        <a:solidFill>
                          <a:srgbClr val="000000"/>
                        </a:solidFill>
                        <a:effectLst/>
                        <a:latin typeface="Candara" charset="0"/>
                        <a:ea typeface="MS PGothic"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dirty="0">
                          <a:ln>
                            <a:noFill/>
                          </a:ln>
                          <a:solidFill>
                            <a:srgbClr val="000000"/>
                          </a:solidFill>
                          <a:effectLst/>
                          <a:latin typeface="Candara" charset="0"/>
                          <a:ea typeface="MS PGothic" charset="-128"/>
                        </a:rPr>
                        <a:t>- δειγματοληψίας,</a:t>
                      </a:r>
                      <a:endParaRPr kumimoji="0" lang="en-US" altLang="en-US" sz="1800" b="0" i="0" u="none" strike="noStrike" cap="none" normalizeH="0" baseline="0" dirty="0">
                        <a:ln>
                          <a:noFill/>
                        </a:ln>
                        <a:solidFill>
                          <a:srgbClr val="000000"/>
                        </a:solidFill>
                        <a:effectLst/>
                        <a:latin typeface="Candara" charset="0"/>
                        <a:ea typeface="MS PGothic"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dirty="0">
                          <a:ln>
                            <a:noFill/>
                          </a:ln>
                          <a:solidFill>
                            <a:srgbClr val="000000"/>
                          </a:solidFill>
                          <a:effectLst/>
                          <a:latin typeface="Candara" charset="0"/>
                          <a:ea typeface="MS PGothic" charset="-128"/>
                        </a:rPr>
                        <a:t>- κατασκευής εργαλείων για τη συλλογή δεδομένων,</a:t>
                      </a:r>
                      <a:endParaRPr kumimoji="0" lang="en-US" altLang="en-US" sz="1800" b="0" i="0" u="none" strike="noStrike" cap="none" normalizeH="0" baseline="0" dirty="0">
                        <a:ln>
                          <a:noFill/>
                        </a:ln>
                        <a:solidFill>
                          <a:srgbClr val="000000"/>
                        </a:solidFill>
                        <a:effectLst/>
                        <a:latin typeface="Candara" charset="0"/>
                        <a:ea typeface="MS PGothic"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dirty="0">
                          <a:ln>
                            <a:noFill/>
                          </a:ln>
                          <a:solidFill>
                            <a:srgbClr val="000000"/>
                          </a:solidFill>
                          <a:effectLst/>
                          <a:latin typeface="Candara" charset="0"/>
                          <a:ea typeface="MS PGothic" charset="-128"/>
                        </a:rPr>
                        <a:t>- στατιστικής ανάλυσης δεδομένων </a:t>
                      </a:r>
                      <a:endParaRPr kumimoji="0" lang="en-US" altLang="en-US" sz="1800" b="0" i="0" u="none" strike="noStrike" cap="none" normalizeH="0" baseline="0" dirty="0">
                        <a:ln>
                          <a:noFill/>
                        </a:ln>
                        <a:solidFill>
                          <a:srgbClr val="000000"/>
                        </a:solidFill>
                        <a:effectLst/>
                        <a:latin typeface="Candara" charset="0"/>
                        <a:ea typeface="MS PGothic"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dirty="0">
                          <a:ln>
                            <a:noFill/>
                          </a:ln>
                          <a:solidFill>
                            <a:srgbClr val="000000"/>
                          </a:solidFill>
                          <a:effectLst/>
                          <a:latin typeface="Candara" charset="0"/>
                          <a:ea typeface="MS PGothic" charset="-128"/>
                        </a:rPr>
                        <a:t>- ερμηνείας τους</a:t>
                      </a:r>
                      <a:r>
                        <a:rPr kumimoji="0" lang="en-US" altLang="en-US" sz="1800" b="0" i="0" u="none" strike="noStrike" cap="none" normalizeH="0" baseline="0" dirty="0">
                          <a:ln>
                            <a:noFill/>
                          </a:ln>
                          <a:solidFill>
                            <a:srgbClr val="000000"/>
                          </a:solidFill>
                          <a:effectLst/>
                          <a:latin typeface="Candara" charset="0"/>
                          <a:ea typeface="MS PGothic" charset="-128"/>
                        </a:rPr>
                        <a:t> </a:t>
                      </a:r>
                    </a:p>
                  </a:txBody>
                  <a:tcPr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extLst>
                  <a:ext uri="{0D108BD9-81ED-4DB2-BD59-A6C34878D82A}">
                    <a16:rowId xmlns:a16="http://schemas.microsoft.com/office/drawing/2014/main" val="10001"/>
                  </a:ext>
                </a:extLst>
              </a:tr>
            </a:tbl>
          </a:graphicData>
        </a:graphic>
      </p:graphicFrame>
      <p:sp>
        <p:nvSpPr>
          <p:cNvPr id="4" name="5 - Τίτλος"/>
          <p:cNvSpPr txBox="1">
            <a:spLocks/>
          </p:cNvSpPr>
          <p:nvPr/>
        </p:nvSpPr>
        <p:spPr bwMode="auto">
          <a:xfrm>
            <a:off x="425450" y="407988"/>
            <a:ext cx="8261350" cy="1039812"/>
          </a:xfrm>
          <a:prstGeom prst="rect">
            <a:avLst/>
          </a:prstGeom>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500" kern="1200" cap="all">
                <a:solidFill>
                  <a:srgbClr val="6B7D7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3500">
                <a:solidFill>
                  <a:srgbClr val="6B7D72"/>
                </a:solidFill>
                <a:latin typeface="Book Antiqua" pitchFamily="18" charset="0"/>
                <a:ea typeface="MS PGothic" panose="020B0600070205080204" pitchFamily="34" charset="-128"/>
                <a:cs typeface="MS PGothic" charset="0"/>
              </a:defRPr>
            </a:lvl2pPr>
            <a:lvl3pPr algn="ctr" rtl="0" eaLnBrk="0" fontAlgn="base" hangingPunct="0">
              <a:spcBef>
                <a:spcPct val="0"/>
              </a:spcBef>
              <a:spcAft>
                <a:spcPct val="0"/>
              </a:spcAft>
              <a:defRPr sz="3500">
                <a:solidFill>
                  <a:srgbClr val="6B7D72"/>
                </a:solidFill>
                <a:latin typeface="Book Antiqua" pitchFamily="18" charset="0"/>
                <a:ea typeface="MS PGothic" panose="020B0600070205080204" pitchFamily="34" charset="-128"/>
                <a:cs typeface="MS PGothic" charset="0"/>
              </a:defRPr>
            </a:lvl3pPr>
            <a:lvl4pPr algn="ctr" rtl="0" eaLnBrk="0" fontAlgn="base" hangingPunct="0">
              <a:spcBef>
                <a:spcPct val="0"/>
              </a:spcBef>
              <a:spcAft>
                <a:spcPct val="0"/>
              </a:spcAft>
              <a:defRPr sz="3500">
                <a:solidFill>
                  <a:srgbClr val="6B7D72"/>
                </a:solidFill>
                <a:latin typeface="Book Antiqua" pitchFamily="18" charset="0"/>
                <a:ea typeface="MS PGothic" panose="020B0600070205080204" pitchFamily="34" charset="-128"/>
                <a:cs typeface="MS PGothic" charset="0"/>
              </a:defRPr>
            </a:lvl4pPr>
            <a:lvl5pPr algn="ctr" rtl="0" eaLnBrk="0" fontAlgn="base" hangingPunct="0">
              <a:spcBef>
                <a:spcPct val="0"/>
              </a:spcBef>
              <a:spcAft>
                <a:spcPct val="0"/>
              </a:spcAft>
              <a:defRPr sz="3500">
                <a:solidFill>
                  <a:srgbClr val="6B7D72"/>
                </a:solidFill>
                <a:latin typeface="Book Antiqua" pitchFamily="18" charset="0"/>
                <a:ea typeface="MS PGothic" panose="020B0600070205080204" pitchFamily="34" charset="-128"/>
                <a:cs typeface="MS PGothic" charset="0"/>
              </a:defRPr>
            </a:lvl5pPr>
            <a:lvl6pPr marL="457200" algn="ctr" rtl="0" fontAlgn="base">
              <a:spcBef>
                <a:spcPct val="0"/>
              </a:spcBef>
              <a:spcAft>
                <a:spcPct val="0"/>
              </a:spcAft>
              <a:defRPr sz="3500">
                <a:solidFill>
                  <a:srgbClr val="6B7D72"/>
                </a:solidFill>
                <a:latin typeface="Book Antiqua" pitchFamily="18" charset="0"/>
                <a:ea typeface="ＭＳ Ｐゴシック" pitchFamily="34" charset="-128"/>
              </a:defRPr>
            </a:lvl6pPr>
            <a:lvl7pPr marL="914400" algn="ctr" rtl="0" fontAlgn="base">
              <a:spcBef>
                <a:spcPct val="0"/>
              </a:spcBef>
              <a:spcAft>
                <a:spcPct val="0"/>
              </a:spcAft>
              <a:defRPr sz="3500">
                <a:solidFill>
                  <a:srgbClr val="6B7D72"/>
                </a:solidFill>
                <a:latin typeface="Book Antiqua" pitchFamily="18" charset="0"/>
                <a:ea typeface="ＭＳ Ｐゴシック" pitchFamily="34" charset="-128"/>
              </a:defRPr>
            </a:lvl7pPr>
            <a:lvl8pPr marL="1371600" algn="ctr" rtl="0" fontAlgn="base">
              <a:spcBef>
                <a:spcPct val="0"/>
              </a:spcBef>
              <a:spcAft>
                <a:spcPct val="0"/>
              </a:spcAft>
              <a:defRPr sz="3500">
                <a:solidFill>
                  <a:srgbClr val="6B7D72"/>
                </a:solidFill>
                <a:latin typeface="Book Antiqua" pitchFamily="18" charset="0"/>
                <a:ea typeface="ＭＳ Ｐゴシック" pitchFamily="34" charset="-128"/>
              </a:defRPr>
            </a:lvl8pPr>
            <a:lvl9pPr marL="1828800" algn="ctr" rtl="0" fontAlgn="base">
              <a:spcBef>
                <a:spcPct val="0"/>
              </a:spcBef>
              <a:spcAft>
                <a:spcPct val="0"/>
              </a:spcAft>
              <a:defRPr sz="3500">
                <a:solidFill>
                  <a:srgbClr val="6B7D72"/>
                </a:solidFill>
                <a:latin typeface="Book Antiqua" pitchFamily="18" charset="0"/>
                <a:ea typeface="ＭＳ Ｐゴシック" pitchFamily="34" charset="-128"/>
              </a:defRPr>
            </a:lvl9pPr>
          </a:lstStyle>
          <a:p>
            <a:pPr eaLnBrk="1" hangingPunct="1"/>
            <a:r>
              <a:rPr lang="el-GR" altLang="en-US" sz="2900" b="1" cap="none" dirty="0">
                <a:solidFill>
                  <a:schemeClr val="tx1"/>
                </a:solidFill>
                <a:latin typeface="Candara" charset="0"/>
                <a:ea typeface="MS PGothic" charset="-128"/>
              </a:rPr>
              <a:t>Πο</a:t>
            </a:r>
            <a:r>
              <a:rPr lang="el-GR" altLang="en-US" sz="2900" cap="none" dirty="0">
                <a:solidFill>
                  <a:schemeClr val="tx1"/>
                </a:solidFill>
                <a:latin typeface="Candara" charset="0"/>
                <a:ea typeface="MS PGothic" charset="-128"/>
              </a:rPr>
              <a:t>σ</a:t>
            </a:r>
            <a:r>
              <a:rPr lang="el-GR" altLang="en-US" sz="2900" b="1" cap="none" dirty="0">
                <a:solidFill>
                  <a:schemeClr val="tx1"/>
                </a:solidFill>
                <a:latin typeface="Candara" charset="0"/>
                <a:ea typeface="MS PGothic" charset="-128"/>
              </a:rPr>
              <a:t>οτικές Μέθοδοι με θέματα:</a:t>
            </a:r>
            <a:endParaRPr lang="el-GR" altLang="en-US" sz="2900" cap="none" dirty="0">
              <a:solidFill>
                <a:schemeClr val="tx1"/>
              </a:solidFill>
              <a:latin typeface="Candara" charset="0"/>
              <a:ea typeface="MS PGothic" charset="-128"/>
            </a:endParaRPr>
          </a:p>
        </p:txBody>
      </p:sp>
      <p:sp>
        <p:nvSpPr>
          <p:cNvPr id="2" name="Oval Callout 4">
            <a:extLst>
              <a:ext uri="{FF2B5EF4-FFF2-40B4-BE49-F238E27FC236}">
                <a16:creationId xmlns:a16="http://schemas.microsoft.com/office/drawing/2014/main" id="{E7C1E91E-4F13-DD6D-2EBC-E509151EA7F0}"/>
              </a:ext>
            </a:extLst>
          </p:cNvPr>
          <p:cNvSpPr/>
          <p:nvPr/>
        </p:nvSpPr>
        <p:spPr>
          <a:xfrm>
            <a:off x="2581995" y="3861048"/>
            <a:ext cx="2124236" cy="720080"/>
          </a:xfrm>
          <a:prstGeom prst="wedgeEllipseCallout">
            <a:avLst>
              <a:gd name="adj1" fmla="val -69171"/>
              <a:gd name="adj2" fmla="val 19643"/>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pPr algn="ctr"/>
            <a:r>
              <a:rPr lang="el-GR" altLang="en-US" sz="1800" b="0" dirty="0">
                <a:latin typeface="Candara" charset="0"/>
              </a:rPr>
              <a:t>Α. Μάρκου</a:t>
            </a:r>
            <a:endParaRPr lang="en-US" altLang="en-US" sz="1800" b="0" dirty="0">
              <a:latin typeface="Candara" charset="0"/>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1000"/>
                                        <p:tgtEl>
                                          <p:spTgt spid="2"/>
                                        </p:tgtEl>
                                        <p:attrNameLst>
                                          <p:attrName>ppt_x</p:attrName>
                                        </p:attrNameLst>
                                      </p:cBhvr>
                                      <p:tavLst>
                                        <p:tav tm="0">
                                          <p:val>
                                            <p:strVal val="ppt_x"/>
                                          </p:val>
                                        </p:tav>
                                        <p:tav tm="100000">
                                          <p:val>
                                            <p:strVal val="1+ppt_w/2"/>
                                          </p:val>
                                        </p:tav>
                                      </p:tavLst>
                                    </p:anim>
                                    <p:anim calcmode="lin" valueType="num">
                                      <p:cBhvr additive="base">
                                        <p:cTn id="13" dur="1000"/>
                                        <p:tgtEl>
                                          <p:spTgt spid="2"/>
                                        </p:tgtEl>
                                        <p:attrNameLst>
                                          <p:attrName>ppt_y</p:attrName>
                                        </p:attrNameLst>
                                      </p:cBhvr>
                                      <p:tavLst>
                                        <p:tav tm="0">
                                          <p:val>
                                            <p:strVal val="ppt_y"/>
                                          </p:val>
                                        </p:tav>
                                        <p:tav tm="100000">
                                          <p:val>
                                            <p:strVal val="ppt_y"/>
                                          </p:val>
                                        </p:tav>
                                      </p:tavLst>
                                    </p:anim>
                                    <p:set>
                                      <p:cBhvr>
                                        <p:cTn id="14"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bwMode="auto"/>
        <p:txBody>
          <a:bodyPr/>
          <a:lstStyle/>
          <a:p>
            <a:pPr eaLnBrk="1" hangingPunct="1"/>
            <a:r>
              <a:rPr lang="el-GR" altLang="en-US" sz="3800" b="1" cap="none" dirty="0">
                <a:latin typeface="Candara" charset="0"/>
                <a:ea typeface="MS PGothic" charset="-128"/>
              </a:rPr>
              <a:t>Γιατί κάνουμε αυτό το μάθημα;</a:t>
            </a:r>
          </a:p>
        </p:txBody>
      </p:sp>
      <p:sp>
        <p:nvSpPr>
          <p:cNvPr id="13315" name="Rectangle 3"/>
          <p:cNvSpPr>
            <a:spLocks noGrp="1" noChangeArrowheads="1"/>
          </p:cNvSpPr>
          <p:nvPr>
            <p:ph idx="1"/>
          </p:nvPr>
        </p:nvSpPr>
        <p:spPr>
          <a:xfrm>
            <a:off x="503238" y="1604963"/>
            <a:ext cx="8231187" cy="4598987"/>
          </a:xfrm>
        </p:spPr>
        <p:txBody>
          <a:bodyPr/>
          <a:lstStyle/>
          <a:p>
            <a:pPr eaLnBrk="1" hangingPunct="1">
              <a:spcBef>
                <a:spcPts val="600"/>
              </a:spcBef>
              <a:buSzPct val="120000"/>
            </a:pPr>
            <a:endParaRPr lang="el-GR" altLang="en-US" dirty="0">
              <a:solidFill>
                <a:schemeClr val="tx1"/>
              </a:solidFill>
              <a:latin typeface="Candara" charset="0"/>
              <a:ea typeface="MS PGothic" charset="-128"/>
            </a:endParaRPr>
          </a:p>
          <a:p>
            <a:pPr eaLnBrk="1" hangingPunct="1">
              <a:spcBef>
                <a:spcPts val="600"/>
              </a:spcBef>
              <a:buSzPct val="120000"/>
            </a:pPr>
            <a:r>
              <a:rPr lang="el-GR" altLang="en-US" dirty="0">
                <a:solidFill>
                  <a:schemeClr val="tx1"/>
                </a:solidFill>
                <a:latin typeface="Candara" charset="0"/>
                <a:ea typeface="MS PGothic" charset="-128"/>
              </a:rPr>
              <a:t>Για να γίνουμε </a:t>
            </a:r>
            <a:r>
              <a:rPr lang="el-GR" altLang="en-US" i="1" dirty="0">
                <a:solidFill>
                  <a:srgbClr val="6B7D72"/>
                </a:solidFill>
                <a:latin typeface="Candara" charset="0"/>
                <a:ea typeface="MS PGothic" charset="-128"/>
              </a:rPr>
              <a:t>κριτικοί αναγνώστες </a:t>
            </a:r>
            <a:r>
              <a:rPr lang="el-GR" altLang="en-US" dirty="0">
                <a:solidFill>
                  <a:schemeClr val="tx1"/>
                </a:solidFill>
                <a:latin typeface="Candara" charset="0"/>
                <a:ea typeface="MS PGothic" charset="-128"/>
              </a:rPr>
              <a:t>κάθε επιστημονικής εργασίας, </a:t>
            </a:r>
          </a:p>
          <a:p>
            <a:pPr eaLnBrk="1" hangingPunct="1">
              <a:spcBef>
                <a:spcPts val="600"/>
              </a:spcBef>
              <a:buSzPct val="120000"/>
            </a:pPr>
            <a:r>
              <a:rPr lang="el-GR" altLang="en-US" dirty="0">
                <a:solidFill>
                  <a:schemeClr val="tx1"/>
                </a:solidFill>
                <a:latin typeface="Candara" charset="0"/>
                <a:ea typeface="MS PGothic" charset="-128"/>
              </a:rPr>
              <a:t>Για να αποκτήσουμε μια </a:t>
            </a:r>
            <a:r>
              <a:rPr lang="el-GR" altLang="en-US" i="1" dirty="0">
                <a:solidFill>
                  <a:srgbClr val="6B7D72"/>
                </a:solidFill>
                <a:latin typeface="Candara" charset="0"/>
                <a:ea typeface="MS PGothic" charset="-128"/>
              </a:rPr>
              <a:t>εμπειρία για την ερευνητική διαδικασία</a:t>
            </a:r>
            <a:r>
              <a:rPr lang="el-GR" altLang="en-US" dirty="0">
                <a:solidFill>
                  <a:srgbClr val="6B7D72"/>
                </a:solidFill>
                <a:latin typeface="Candara" charset="0"/>
                <a:ea typeface="MS PGothic" charset="-128"/>
              </a:rPr>
              <a:t>, </a:t>
            </a:r>
          </a:p>
          <a:p>
            <a:pPr eaLnBrk="1" hangingPunct="1">
              <a:spcBef>
                <a:spcPts val="600"/>
              </a:spcBef>
              <a:buSzPct val="120000"/>
            </a:pPr>
            <a:r>
              <a:rPr lang="el-GR" altLang="en-US" dirty="0">
                <a:solidFill>
                  <a:schemeClr val="tx1"/>
                </a:solidFill>
                <a:latin typeface="Candara" charset="0"/>
                <a:ea typeface="MS PGothic" charset="-128"/>
              </a:rPr>
              <a:t>Για να αναπτύξουμε </a:t>
            </a:r>
            <a:r>
              <a:rPr lang="el-GR" altLang="en-US" i="1" dirty="0">
                <a:solidFill>
                  <a:srgbClr val="6B7D72"/>
                </a:solidFill>
                <a:latin typeface="Candara" charset="0"/>
                <a:ea typeface="MS PGothic" charset="-128"/>
              </a:rPr>
              <a:t>δεξιότητες </a:t>
            </a:r>
            <a:r>
              <a:rPr lang="el-GR" altLang="en-US" dirty="0">
                <a:solidFill>
                  <a:srgbClr val="6B7D72"/>
                </a:solidFill>
                <a:latin typeface="Candara" charset="0"/>
                <a:ea typeface="MS PGothic" charset="-128"/>
              </a:rPr>
              <a:t>συγκέντρωσης</a:t>
            </a:r>
            <a:r>
              <a:rPr lang="el-GR" altLang="en-US" dirty="0">
                <a:solidFill>
                  <a:schemeClr val="tx1"/>
                </a:solidFill>
                <a:latin typeface="Candara" charset="0"/>
                <a:ea typeface="MS PGothic" charset="-128"/>
              </a:rPr>
              <a:t>, οργάνωσης και επεξεργασίας δεδομένων που προέρχονται από διαφορετικές πηγές και επιστημονικής γραφής. </a:t>
            </a:r>
          </a:p>
        </p:txBody>
      </p:sp>
      <p:sp>
        <p:nvSpPr>
          <p:cNvPr id="20483"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41457F38-F0B8-544B-9505-C0946FCD377E}" type="slidenum">
              <a:rPr lang="el-GR" altLang="en-US" sz="1200">
                <a:solidFill>
                  <a:schemeClr val="tx2"/>
                </a:solidFill>
                <a:latin typeface="Candara" charset="0"/>
              </a:rPr>
              <a:pPr/>
              <a:t>2</a:t>
            </a:fld>
            <a:endParaRPr lang="el-GR" altLang="en-US" sz="1200">
              <a:solidFill>
                <a:schemeClr val="tx2"/>
              </a:solidFill>
              <a:latin typeface="Candar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blinds(vertical)">
                                      <p:cBhvr>
                                        <p:cTn id="7" dur="500"/>
                                        <p:tgtEl>
                                          <p:spTgt spid="133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blinds(vertical)">
                                      <p:cBhvr>
                                        <p:cTn id="12" dur="500"/>
                                        <p:tgtEl>
                                          <p:spTgt spid="133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blinds(vertical)">
                                      <p:cBhvr>
                                        <p:cTn id="17"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3" name="5 - Τίτλος"/>
          <p:cNvSpPr>
            <a:spLocks noGrp="1"/>
          </p:cNvSpPr>
          <p:nvPr>
            <p:ph type="title"/>
          </p:nvPr>
        </p:nvSpPr>
        <p:spPr bwMode="auto">
          <a:xfrm>
            <a:off x="575556" y="1412776"/>
            <a:ext cx="8261350" cy="1296144"/>
          </a:xfrm>
        </p:spPr>
        <p:txBody>
          <a:bodyPr>
            <a:normAutofit fontScale="90000"/>
          </a:bodyPr>
          <a:lstStyle/>
          <a:p>
            <a:pPr lvl="0" eaLnBrk="1" hangingPunct="1"/>
            <a:br>
              <a:rPr lang="en-US" altLang="en-US" sz="2900" b="1" cap="none" dirty="0">
                <a:latin typeface="Candara" charset="0"/>
                <a:ea typeface="MS PGothic" charset="-128"/>
              </a:rPr>
            </a:br>
            <a:r>
              <a:rPr lang="el-GR" altLang="en-US" sz="2900" b="1" cap="none" dirty="0">
                <a:latin typeface="Candara" charset="0"/>
                <a:ea typeface="MS PGothic" charset="-128"/>
              </a:rPr>
              <a:t>- </a:t>
            </a:r>
            <a:r>
              <a:rPr lang="el-GR" altLang="en-US" sz="2700" cap="none" dirty="0">
                <a:solidFill>
                  <a:srgbClr val="000000"/>
                </a:solidFill>
                <a:latin typeface="Candara" charset="0"/>
                <a:ea typeface="MS PGothic" charset="-128"/>
              </a:rPr>
              <a:t>Μελέτης  της σχολικής τάξης των διδακτικών πρακτικών</a:t>
            </a:r>
            <a:br>
              <a:rPr lang="el-GR" altLang="en-US" sz="2700" cap="none" dirty="0">
                <a:solidFill>
                  <a:srgbClr val="000000"/>
                </a:solidFill>
                <a:latin typeface="Candara" charset="0"/>
                <a:ea typeface="MS PGothic" charset="-128"/>
              </a:rPr>
            </a:br>
            <a:r>
              <a:rPr lang="el-GR" altLang="en-US" sz="2700" cap="none" dirty="0">
                <a:solidFill>
                  <a:srgbClr val="000000"/>
                </a:solidFill>
                <a:latin typeface="Candara" charset="0"/>
                <a:ea typeface="MS PGothic" charset="-128"/>
              </a:rPr>
              <a:t>των κοινωνικών παραμέτρων και πολιτισμικών εργαλείων </a:t>
            </a:r>
            <a:br>
              <a:rPr lang="el-GR" altLang="en-US" sz="2700" cap="none" dirty="0">
                <a:solidFill>
                  <a:srgbClr val="000000"/>
                </a:solidFill>
                <a:latin typeface="Candara" charset="0"/>
                <a:ea typeface="MS PGothic" charset="-128"/>
              </a:rPr>
            </a:br>
            <a:r>
              <a:rPr lang="el-GR" altLang="en-US" sz="2700" cap="none" dirty="0">
                <a:solidFill>
                  <a:srgbClr val="000000"/>
                </a:solidFill>
                <a:latin typeface="Candara" charset="0"/>
                <a:ea typeface="MS PGothic" charset="-128"/>
              </a:rPr>
              <a:t>της επαγγελματικής ανάπτυξης των εκπαιδευτικών </a:t>
            </a:r>
            <a:br>
              <a:rPr lang="el-GR" altLang="en-US" sz="2700" cap="none" dirty="0">
                <a:solidFill>
                  <a:srgbClr val="000000"/>
                </a:solidFill>
                <a:latin typeface="Candara" charset="0"/>
                <a:ea typeface="MS PGothic" charset="-128"/>
              </a:rPr>
            </a:br>
            <a:r>
              <a:rPr lang="el-GR" altLang="en-US" sz="2700" cap="none" dirty="0">
                <a:solidFill>
                  <a:srgbClr val="000000"/>
                </a:solidFill>
                <a:latin typeface="Candara" charset="0"/>
                <a:ea typeface="MS PGothic" charset="-128"/>
              </a:rPr>
              <a:t>των μαθησιακών και διδακτικών αναγκών μαθητών </a:t>
            </a:r>
            <a:endParaRPr lang="en-US" altLang="en-US" sz="2700" cap="none" dirty="0">
              <a:solidFill>
                <a:srgbClr val="000000"/>
              </a:solidFill>
              <a:latin typeface="Candara" charset="0"/>
              <a:ea typeface="MS PGothic" charset="-128"/>
            </a:endParaRPr>
          </a:p>
        </p:txBody>
      </p:sp>
      <p:graphicFrame>
        <p:nvGraphicFramePr>
          <p:cNvPr id="6" name="Table 5"/>
          <p:cNvGraphicFramePr>
            <a:graphicFrameLocks noGrp="1"/>
          </p:cNvGraphicFramePr>
          <p:nvPr>
            <p:extLst>
              <p:ext uri="{D42A27DB-BD31-4B8C-83A1-F6EECF244321}">
                <p14:modId xmlns:p14="http://schemas.microsoft.com/office/powerpoint/2010/main" val="2605889812"/>
              </p:ext>
            </p:extLst>
          </p:nvPr>
        </p:nvGraphicFramePr>
        <p:xfrm>
          <a:off x="359532" y="3309379"/>
          <a:ext cx="8604250" cy="3850882"/>
        </p:xfrm>
        <a:graphic>
          <a:graphicData uri="http://schemas.openxmlformats.org/drawingml/2006/table">
            <a:tbl>
              <a:tblPr/>
              <a:tblGrid>
                <a:gridCol w="3024336">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288032">
                  <a:extLst>
                    <a:ext uri="{9D8B030D-6E8A-4147-A177-3AD203B41FA5}">
                      <a16:colId xmlns:a16="http://schemas.microsoft.com/office/drawing/2014/main" val="20002"/>
                    </a:ext>
                  </a:extLst>
                </a:gridCol>
                <a:gridCol w="3203650">
                  <a:extLst>
                    <a:ext uri="{9D8B030D-6E8A-4147-A177-3AD203B41FA5}">
                      <a16:colId xmlns:a16="http://schemas.microsoft.com/office/drawing/2014/main" val="20003"/>
                    </a:ext>
                  </a:extLst>
                </a:gridCol>
              </a:tblGrid>
              <a:tr h="467680">
                <a:tc>
                  <a:txBody>
                    <a:bodyPr/>
                    <a:lstStyle>
                      <a:lvl1pPr>
                        <a:spcBef>
                          <a:spcPct val="20000"/>
                        </a:spcBef>
                        <a:buClr>
                          <a:schemeClr val="accent1"/>
                        </a:buClr>
                        <a:buFont typeface="Arial" charset="0"/>
                        <a:defRPr sz="2000">
                          <a:solidFill>
                            <a:schemeClr val="tx2"/>
                          </a:solidFill>
                          <a:latin typeface="Century Gothic" charset="0"/>
                          <a:ea typeface="MS PGothic" charset="-128"/>
                        </a:defRPr>
                      </a:lvl1pPr>
                      <a:lvl2pPr marL="742950" indent="-285750">
                        <a:spcBef>
                          <a:spcPct val="20000"/>
                        </a:spcBef>
                        <a:buClr>
                          <a:schemeClr val="accent2"/>
                        </a:buClr>
                        <a:buFont typeface="Arial" charset="0"/>
                        <a:defRPr>
                          <a:solidFill>
                            <a:schemeClr val="tx2"/>
                          </a:solidFill>
                          <a:latin typeface="Century Gothic" charset="0"/>
                          <a:ea typeface="MS PGothic" charset="-128"/>
                        </a:defRPr>
                      </a:lvl2pPr>
                      <a:lvl3pPr marL="1143000" indent="-228600">
                        <a:spcBef>
                          <a:spcPct val="20000"/>
                        </a:spcBef>
                        <a:buClr>
                          <a:srgbClr val="B5AE53"/>
                        </a:buClr>
                        <a:buFont typeface="Arial" charset="0"/>
                        <a:defRPr sz="1600">
                          <a:solidFill>
                            <a:schemeClr val="tx2"/>
                          </a:solidFill>
                          <a:latin typeface="Century Gothic" charset="0"/>
                          <a:ea typeface="MS PGothic" charset="-128"/>
                        </a:defRPr>
                      </a:lvl3pPr>
                      <a:lvl4pPr marL="1600200" indent="-228600">
                        <a:spcBef>
                          <a:spcPct val="20000"/>
                        </a:spcBef>
                        <a:buClr>
                          <a:srgbClr val="848058"/>
                        </a:buClr>
                        <a:buFont typeface="Arial" charset="0"/>
                        <a:defRPr sz="1400">
                          <a:solidFill>
                            <a:schemeClr val="tx2"/>
                          </a:solidFill>
                          <a:latin typeface="Century Gothic" charset="0"/>
                          <a:ea typeface="MS PGothic" charset="-128"/>
                        </a:defRPr>
                      </a:lvl4pPr>
                      <a:lvl5pPr marL="2057400" indent="-228600">
                        <a:spcBef>
                          <a:spcPct val="20000"/>
                        </a:spcBef>
                        <a:buClr>
                          <a:srgbClr val="E8B54D"/>
                        </a:buClr>
                        <a:buFont typeface="Arial" charset="0"/>
                        <a:defRPr sz="1400">
                          <a:solidFill>
                            <a:schemeClr val="tx2"/>
                          </a:solidFill>
                          <a:latin typeface="Century Gothic" charset="0"/>
                          <a:ea typeface="MS PGothic" charset="-128"/>
                        </a:defRPr>
                      </a:lvl5pPr>
                      <a:lvl6pPr marL="25146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6pPr>
                      <a:lvl7pPr marL="29718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7pPr>
                      <a:lvl8pPr marL="34290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8pPr>
                      <a:lvl9pPr marL="38862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dirty="0">
                          <a:ln>
                            <a:noFill/>
                          </a:ln>
                          <a:solidFill>
                            <a:srgbClr val="FFFFFF"/>
                          </a:solidFill>
                          <a:effectLst/>
                          <a:latin typeface="Candara" charset="0"/>
                          <a:ea typeface="MS PGothic" charset="-128"/>
                        </a:rPr>
                        <a:t>Μέθοδος</a:t>
                      </a:r>
                      <a:endParaRPr kumimoji="0" lang="en-US" altLang="en-US" sz="1800" b="1" i="0" u="none" strike="noStrike" cap="none" normalizeH="0" baseline="0" dirty="0">
                        <a:ln>
                          <a:noFill/>
                        </a:ln>
                        <a:solidFill>
                          <a:srgbClr val="FFFFFF"/>
                        </a:solidFill>
                        <a:effectLst/>
                        <a:latin typeface="Candara" charset="0"/>
                        <a:ea typeface="MS PGothic" charset="-128"/>
                      </a:endParaRPr>
                    </a:p>
                  </a:txBody>
                  <a:tcPr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Font typeface="Arial" charset="0"/>
                        <a:defRPr sz="2000">
                          <a:solidFill>
                            <a:schemeClr val="tx2"/>
                          </a:solidFill>
                          <a:latin typeface="Century Gothic" charset="0"/>
                          <a:ea typeface="MS PGothic" charset="-128"/>
                        </a:defRPr>
                      </a:lvl1pPr>
                      <a:lvl2pPr marL="742950" indent="-285750">
                        <a:spcBef>
                          <a:spcPct val="20000"/>
                        </a:spcBef>
                        <a:buClr>
                          <a:schemeClr val="accent2"/>
                        </a:buClr>
                        <a:buFont typeface="Arial" charset="0"/>
                        <a:defRPr>
                          <a:solidFill>
                            <a:schemeClr val="tx2"/>
                          </a:solidFill>
                          <a:latin typeface="Century Gothic" charset="0"/>
                          <a:ea typeface="MS PGothic" charset="-128"/>
                        </a:defRPr>
                      </a:lvl2pPr>
                      <a:lvl3pPr marL="1143000" indent="-228600">
                        <a:spcBef>
                          <a:spcPct val="20000"/>
                        </a:spcBef>
                        <a:buClr>
                          <a:srgbClr val="B5AE53"/>
                        </a:buClr>
                        <a:buFont typeface="Arial" charset="0"/>
                        <a:defRPr sz="1600">
                          <a:solidFill>
                            <a:schemeClr val="tx2"/>
                          </a:solidFill>
                          <a:latin typeface="Century Gothic" charset="0"/>
                          <a:ea typeface="MS PGothic" charset="-128"/>
                        </a:defRPr>
                      </a:lvl3pPr>
                      <a:lvl4pPr marL="1600200" indent="-228600">
                        <a:spcBef>
                          <a:spcPct val="20000"/>
                        </a:spcBef>
                        <a:buClr>
                          <a:srgbClr val="848058"/>
                        </a:buClr>
                        <a:buFont typeface="Arial" charset="0"/>
                        <a:defRPr sz="1400">
                          <a:solidFill>
                            <a:schemeClr val="tx2"/>
                          </a:solidFill>
                          <a:latin typeface="Century Gothic" charset="0"/>
                          <a:ea typeface="MS PGothic" charset="-128"/>
                        </a:defRPr>
                      </a:lvl4pPr>
                      <a:lvl5pPr marL="2057400" indent="-228600">
                        <a:spcBef>
                          <a:spcPct val="20000"/>
                        </a:spcBef>
                        <a:buClr>
                          <a:srgbClr val="E8B54D"/>
                        </a:buClr>
                        <a:buFont typeface="Arial" charset="0"/>
                        <a:defRPr sz="1400">
                          <a:solidFill>
                            <a:schemeClr val="tx2"/>
                          </a:solidFill>
                          <a:latin typeface="Century Gothic" charset="0"/>
                          <a:ea typeface="MS PGothic" charset="-128"/>
                        </a:defRPr>
                      </a:lvl5pPr>
                      <a:lvl6pPr marL="25146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6pPr>
                      <a:lvl7pPr marL="29718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7pPr>
                      <a:lvl8pPr marL="34290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8pPr>
                      <a:lvl9pPr marL="38862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dirty="0">
                          <a:ln>
                            <a:noFill/>
                          </a:ln>
                          <a:solidFill>
                            <a:srgbClr val="FFFFFF"/>
                          </a:solidFill>
                          <a:effectLst/>
                          <a:latin typeface="Candara" charset="0"/>
                          <a:ea typeface="MS PGothic" charset="-128"/>
                        </a:rPr>
                        <a:t>Εργαλεία</a:t>
                      </a:r>
                      <a:endParaRPr kumimoji="0" lang="en-US" altLang="en-US" sz="1800" b="1" i="0" u="none" strike="noStrike" cap="none" normalizeH="0" baseline="0" dirty="0">
                        <a:ln>
                          <a:noFill/>
                        </a:ln>
                        <a:solidFill>
                          <a:srgbClr val="FFFFFF"/>
                        </a:solidFill>
                        <a:effectLst/>
                        <a:latin typeface="Candara" charset="0"/>
                        <a:ea typeface="MS PGothic" charset="-128"/>
                      </a:endParaRPr>
                    </a:p>
                  </a:txBody>
                  <a:tcPr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Font typeface="Arial" charset="0"/>
                        <a:defRPr sz="2000">
                          <a:solidFill>
                            <a:schemeClr val="tx2"/>
                          </a:solidFill>
                          <a:latin typeface="Century Gothic" charset="0"/>
                          <a:ea typeface="MS PGothic" charset="-128"/>
                        </a:defRPr>
                      </a:lvl1pPr>
                      <a:lvl2pPr marL="742950" indent="-285750">
                        <a:spcBef>
                          <a:spcPct val="20000"/>
                        </a:spcBef>
                        <a:buClr>
                          <a:schemeClr val="accent2"/>
                        </a:buClr>
                        <a:buFont typeface="Arial" charset="0"/>
                        <a:defRPr>
                          <a:solidFill>
                            <a:schemeClr val="tx2"/>
                          </a:solidFill>
                          <a:latin typeface="Century Gothic" charset="0"/>
                          <a:ea typeface="MS PGothic" charset="-128"/>
                        </a:defRPr>
                      </a:lvl2pPr>
                      <a:lvl3pPr marL="1143000" indent="-228600">
                        <a:spcBef>
                          <a:spcPct val="20000"/>
                        </a:spcBef>
                        <a:buClr>
                          <a:srgbClr val="B5AE53"/>
                        </a:buClr>
                        <a:buFont typeface="Arial" charset="0"/>
                        <a:defRPr sz="1600">
                          <a:solidFill>
                            <a:schemeClr val="tx2"/>
                          </a:solidFill>
                          <a:latin typeface="Century Gothic" charset="0"/>
                          <a:ea typeface="MS PGothic" charset="-128"/>
                        </a:defRPr>
                      </a:lvl3pPr>
                      <a:lvl4pPr marL="1600200" indent="-228600">
                        <a:spcBef>
                          <a:spcPct val="20000"/>
                        </a:spcBef>
                        <a:buClr>
                          <a:srgbClr val="848058"/>
                        </a:buClr>
                        <a:buFont typeface="Arial" charset="0"/>
                        <a:defRPr sz="1400">
                          <a:solidFill>
                            <a:schemeClr val="tx2"/>
                          </a:solidFill>
                          <a:latin typeface="Century Gothic" charset="0"/>
                          <a:ea typeface="MS PGothic" charset="-128"/>
                        </a:defRPr>
                      </a:lvl4pPr>
                      <a:lvl5pPr marL="2057400" indent="-228600">
                        <a:spcBef>
                          <a:spcPct val="20000"/>
                        </a:spcBef>
                        <a:buClr>
                          <a:srgbClr val="E8B54D"/>
                        </a:buClr>
                        <a:buFont typeface="Arial" charset="0"/>
                        <a:defRPr sz="1400">
                          <a:solidFill>
                            <a:schemeClr val="tx2"/>
                          </a:solidFill>
                          <a:latin typeface="Century Gothic" charset="0"/>
                          <a:ea typeface="MS PGothic" charset="-128"/>
                        </a:defRPr>
                      </a:lvl5pPr>
                      <a:lvl6pPr marL="25146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6pPr>
                      <a:lvl7pPr marL="29718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7pPr>
                      <a:lvl8pPr marL="34290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8pPr>
                      <a:lvl9pPr marL="38862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FFFFFF"/>
                        </a:solidFill>
                        <a:effectLst/>
                        <a:latin typeface="Candara" charset="0"/>
                        <a:ea typeface="MS PGothic" charset="-128"/>
                      </a:endParaRPr>
                    </a:p>
                  </a:txBody>
                  <a:tcPr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Font typeface="Arial" charset="0"/>
                        <a:defRPr sz="2000">
                          <a:solidFill>
                            <a:schemeClr val="tx2"/>
                          </a:solidFill>
                          <a:latin typeface="Century Gothic" charset="0"/>
                          <a:ea typeface="MS PGothic" charset="-128"/>
                        </a:defRPr>
                      </a:lvl1pPr>
                      <a:lvl2pPr marL="742950" indent="-285750">
                        <a:spcBef>
                          <a:spcPct val="20000"/>
                        </a:spcBef>
                        <a:buClr>
                          <a:schemeClr val="accent2"/>
                        </a:buClr>
                        <a:buFont typeface="Arial" charset="0"/>
                        <a:defRPr>
                          <a:solidFill>
                            <a:schemeClr val="tx2"/>
                          </a:solidFill>
                          <a:latin typeface="Century Gothic" charset="0"/>
                          <a:ea typeface="MS PGothic" charset="-128"/>
                        </a:defRPr>
                      </a:lvl2pPr>
                      <a:lvl3pPr marL="1143000" indent="-228600">
                        <a:spcBef>
                          <a:spcPct val="20000"/>
                        </a:spcBef>
                        <a:buClr>
                          <a:srgbClr val="B5AE53"/>
                        </a:buClr>
                        <a:buFont typeface="Arial" charset="0"/>
                        <a:defRPr sz="1600">
                          <a:solidFill>
                            <a:schemeClr val="tx2"/>
                          </a:solidFill>
                          <a:latin typeface="Century Gothic" charset="0"/>
                          <a:ea typeface="MS PGothic" charset="-128"/>
                        </a:defRPr>
                      </a:lvl3pPr>
                      <a:lvl4pPr marL="1600200" indent="-228600">
                        <a:spcBef>
                          <a:spcPct val="20000"/>
                        </a:spcBef>
                        <a:buClr>
                          <a:srgbClr val="848058"/>
                        </a:buClr>
                        <a:buFont typeface="Arial" charset="0"/>
                        <a:defRPr sz="1400">
                          <a:solidFill>
                            <a:schemeClr val="tx2"/>
                          </a:solidFill>
                          <a:latin typeface="Century Gothic" charset="0"/>
                          <a:ea typeface="MS PGothic" charset="-128"/>
                        </a:defRPr>
                      </a:lvl4pPr>
                      <a:lvl5pPr marL="2057400" indent="-228600">
                        <a:spcBef>
                          <a:spcPct val="20000"/>
                        </a:spcBef>
                        <a:buClr>
                          <a:srgbClr val="E8B54D"/>
                        </a:buClr>
                        <a:buFont typeface="Arial" charset="0"/>
                        <a:defRPr sz="1400">
                          <a:solidFill>
                            <a:schemeClr val="tx2"/>
                          </a:solidFill>
                          <a:latin typeface="Century Gothic" charset="0"/>
                          <a:ea typeface="MS PGothic" charset="-128"/>
                        </a:defRPr>
                      </a:lvl5pPr>
                      <a:lvl6pPr marL="25146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6pPr>
                      <a:lvl7pPr marL="29718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7pPr>
                      <a:lvl8pPr marL="34290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8pPr>
                      <a:lvl9pPr marL="38862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dirty="0">
                          <a:ln>
                            <a:noFill/>
                          </a:ln>
                          <a:solidFill>
                            <a:srgbClr val="FFFFFF"/>
                          </a:solidFill>
                          <a:effectLst/>
                          <a:latin typeface="Candara" charset="0"/>
                          <a:ea typeface="MS PGothic" charset="-128"/>
                        </a:rPr>
                        <a:t>Διαδικασία</a:t>
                      </a:r>
                      <a:endParaRPr kumimoji="0" lang="en-US" altLang="en-US" sz="1800" b="1" i="0" u="none" strike="noStrike" cap="none" normalizeH="0" baseline="0" dirty="0">
                        <a:ln>
                          <a:noFill/>
                        </a:ln>
                        <a:solidFill>
                          <a:srgbClr val="FFFFFF"/>
                        </a:solidFill>
                        <a:effectLst/>
                        <a:latin typeface="Candara" charset="0"/>
                        <a:ea typeface="MS PGothic" charset="-128"/>
                      </a:endParaRPr>
                    </a:p>
                  </a:txBody>
                  <a:tcPr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108325">
                <a:tc>
                  <a:txBody>
                    <a:bodyPr/>
                    <a:lstStyle>
                      <a:lvl1pPr marL="174625" indent="-174625">
                        <a:spcBef>
                          <a:spcPct val="20000"/>
                        </a:spcBef>
                        <a:buClr>
                          <a:schemeClr val="accent1"/>
                        </a:buClr>
                        <a:buFont typeface="Arial" charset="0"/>
                        <a:defRPr sz="2000">
                          <a:solidFill>
                            <a:schemeClr val="tx2"/>
                          </a:solidFill>
                          <a:latin typeface="Century Gothic" charset="0"/>
                          <a:ea typeface="MS PGothic" charset="-128"/>
                        </a:defRPr>
                      </a:lvl1pPr>
                      <a:lvl2pPr marL="742950" indent="-285750">
                        <a:spcBef>
                          <a:spcPct val="20000"/>
                        </a:spcBef>
                        <a:buClr>
                          <a:schemeClr val="accent2"/>
                        </a:buClr>
                        <a:buFont typeface="Arial" charset="0"/>
                        <a:defRPr>
                          <a:solidFill>
                            <a:schemeClr val="tx2"/>
                          </a:solidFill>
                          <a:latin typeface="Century Gothic" charset="0"/>
                          <a:ea typeface="MS PGothic" charset="-128"/>
                        </a:defRPr>
                      </a:lvl2pPr>
                      <a:lvl3pPr marL="1143000" indent="-228600">
                        <a:spcBef>
                          <a:spcPct val="20000"/>
                        </a:spcBef>
                        <a:buClr>
                          <a:srgbClr val="B5AE53"/>
                        </a:buClr>
                        <a:buFont typeface="Arial" charset="0"/>
                        <a:defRPr sz="1600">
                          <a:solidFill>
                            <a:schemeClr val="tx2"/>
                          </a:solidFill>
                          <a:latin typeface="Century Gothic" charset="0"/>
                          <a:ea typeface="MS PGothic" charset="-128"/>
                        </a:defRPr>
                      </a:lvl3pPr>
                      <a:lvl4pPr marL="1600200" indent="-228600">
                        <a:spcBef>
                          <a:spcPct val="20000"/>
                        </a:spcBef>
                        <a:buClr>
                          <a:srgbClr val="848058"/>
                        </a:buClr>
                        <a:buFont typeface="Arial" charset="0"/>
                        <a:defRPr sz="1400">
                          <a:solidFill>
                            <a:schemeClr val="tx2"/>
                          </a:solidFill>
                          <a:latin typeface="Century Gothic" charset="0"/>
                          <a:ea typeface="MS PGothic" charset="-128"/>
                        </a:defRPr>
                      </a:lvl4pPr>
                      <a:lvl5pPr marL="2057400" indent="-228600">
                        <a:spcBef>
                          <a:spcPct val="20000"/>
                        </a:spcBef>
                        <a:buClr>
                          <a:srgbClr val="E8B54D"/>
                        </a:buClr>
                        <a:buFont typeface="Arial" charset="0"/>
                        <a:defRPr sz="1400">
                          <a:solidFill>
                            <a:schemeClr val="tx2"/>
                          </a:solidFill>
                          <a:latin typeface="Century Gothic" charset="0"/>
                          <a:ea typeface="MS PGothic" charset="-128"/>
                        </a:defRPr>
                      </a:lvl5pPr>
                      <a:lvl6pPr marL="25146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6pPr>
                      <a:lvl7pPr marL="29718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7pPr>
                      <a:lvl8pPr marL="34290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8pPr>
                      <a:lvl9pPr marL="38862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9p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l-GR" altLang="en-US" sz="1800" b="1" i="0" u="none" strike="noStrike" cap="none" normalizeH="0" baseline="0" dirty="0">
                          <a:ln>
                            <a:noFill/>
                          </a:ln>
                          <a:solidFill>
                            <a:srgbClr val="000000"/>
                          </a:solidFill>
                          <a:effectLst/>
                          <a:latin typeface="Candara" charset="0"/>
                          <a:ea typeface="MS PGothic" charset="-128"/>
                        </a:rPr>
                        <a:t>Συνεντεύξεις βασισμένες σε έργα</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l-GR" altLang="en-US" sz="1800" b="1" i="0" u="none" strike="noStrike" cap="none" normalizeH="0" baseline="0" dirty="0">
                          <a:ln>
                            <a:noFill/>
                          </a:ln>
                          <a:solidFill>
                            <a:srgbClr val="000000"/>
                          </a:solidFill>
                          <a:effectLst/>
                          <a:latin typeface="Candara" charset="0"/>
                          <a:ea typeface="MS PGothic" charset="-128"/>
                        </a:rPr>
                        <a:t>Διδακτικός σχεδιασμός</a:t>
                      </a:r>
                      <a:r>
                        <a:rPr kumimoji="0" lang="en-US" altLang="en-US" sz="1800" b="1" i="0" u="none" strike="noStrike" cap="none" normalizeH="0" baseline="0" dirty="0">
                          <a:ln>
                            <a:noFill/>
                          </a:ln>
                          <a:solidFill>
                            <a:srgbClr val="000000"/>
                          </a:solidFill>
                          <a:effectLst/>
                          <a:latin typeface="Candara" charset="0"/>
                          <a:ea typeface="MS PGothic" charset="-128"/>
                        </a:rPr>
                        <a:t> </a:t>
                      </a:r>
                      <a:r>
                        <a:rPr kumimoji="0" lang="el-GR" altLang="en-US" sz="1800" b="1" i="0" u="none" strike="noStrike" cap="none" normalizeH="0" baseline="0" dirty="0">
                          <a:ln>
                            <a:noFill/>
                          </a:ln>
                          <a:solidFill>
                            <a:srgbClr val="000000"/>
                          </a:solidFill>
                          <a:effectLst/>
                          <a:latin typeface="Candara" charset="0"/>
                          <a:ea typeface="MS PGothic" charset="-128"/>
                        </a:rPr>
                        <a:t>και έρευνα σχεδιασμού</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l-GR" altLang="en-US" sz="1800" b="1" i="0" u="none" strike="noStrike" cap="none" normalizeH="0" baseline="0" dirty="0">
                          <a:ln>
                            <a:noFill/>
                          </a:ln>
                          <a:solidFill>
                            <a:srgbClr val="000000"/>
                          </a:solidFill>
                          <a:effectLst/>
                          <a:latin typeface="Candara" charset="0"/>
                          <a:ea typeface="MS PGothic" charset="-128"/>
                        </a:rPr>
                        <a:t>Έρευνα δράσης</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l-GR" altLang="en-US" sz="1800" b="1" i="0" u="none" strike="noStrike" cap="none" normalizeH="0" baseline="0" dirty="0">
                          <a:ln>
                            <a:noFill/>
                          </a:ln>
                          <a:solidFill>
                            <a:srgbClr val="000000"/>
                          </a:solidFill>
                          <a:effectLst/>
                          <a:latin typeface="Candara" charset="0"/>
                          <a:ea typeface="MS PGothic" charset="-128"/>
                        </a:rPr>
                        <a:t>Εθνογραφική έρευνα/παρατήρηση</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l-GR" altLang="en-US" sz="1800" b="0" i="0" u="none" strike="noStrike" cap="none" normalizeH="0" baseline="0" dirty="0">
                          <a:ln>
                            <a:noFill/>
                          </a:ln>
                          <a:solidFill>
                            <a:srgbClr val="000000"/>
                          </a:solidFill>
                          <a:effectLst/>
                          <a:latin typeface="Candara" charset="0"/>
                          <a:ea typeface="MS PGothic" charset="-128"/>
                        </a:rPr>
                        <a:t>Ομάδες Εστίασης</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l-GR" altLang="en-US" sz="1800" b="0" i="0" u="none" strike="noStrike" cap="none" normalizeH="0" baseline="0" dirty="0">
                          <a:ln>
                            <a:noFill/>
                          </a:ln>
                          <a:solidFill>
                            <a:srgbClr val="000000"/>
                          </a:solidFill>
                          <a:effectLst/>
                          <a:latin typeface="Candara" charset="0"/>
                          <a:ea typeface="MS PGothic" charset="-128"/>
                        </a:rPr>
                        <a:t>Θεμελιωμένη θεωρία</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l-GR" altLang="en-US" sz="1800" b="0" i="1" u="none" strike="noStrike" cap="none" normalizeH="0" baseline="0" dirty="0">
                          <a:ln>
                            <a:noFill/>
                          </a:ln>
                          <a:solidFill>
                            <a:srgbClr val="000000"/>
                          </a:solidFill>
                          <a:effectLst/>
                          <a:latin typeface="Candara" charset="0"/>
                          <a:ea typeface="MS PGothic" charset="-128"/>
                        </a:rPr>
                        <a:t>Αφηγηματική έρευνα &amp; Βιογραφική μέθοδος </a:t>
                      </a:r>
                      <a:r>
                        <a:rPr kumimoji="0" lang="el-GR" altLang="en-US" sz="1800" b="0" i="1" u="none" strike="noStrike" cap="none" normalizeH="0" baseline="0" dirty="0" err="1">
                          <a:ln>
                            <a:noFill/>
                          </a:ln>
                          <a:solidFill>
                            <a:srgbClr val="000000"/>
                          </a:solidFill>
                          <a:effectLst/>
                          <a:latin typeface="Candara" charset="0"/>
                          <a:ea typeface="MS PGothic" charset="-128"/>
                        </a:rPr>
                        <a:t>κλπ</a:t>
                      </a:r>
                      <a:endParaRPr kumimoji="0" lang="el-GR" altLang="en-US" sz="1800" b="0" i="1" u="none" strike="noStrike" cap="none" normalizeH="0" baseline="0" dirty="0">
                        <a:ln>
                          <a:noFill/>
                        </a:ln>
                        <a:solidFill>
                          <a:srgbClr val="000000"/>
                        </a:solidFill>
                        <a:effectLst/>
                        <a:latin typeface="Candara" charset="0"/>
                        <a:ea typeface="MS PGothic" charset="-128"/>
                      </a:endParaRPr>
                    </a:p>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rgbClr val="000000"/>
                        </a:solidFill>
                        <a:effectLst/>
                        <a:latin typeface="Candara" charset="0"/>
                        <a:ea typeface="MS PGothic" charset="-128"/>
                      </a:endParaRPr>
                    </a:p>
                  </a:txBody>
                  <a:tcPr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lvl1pPr>
                        <a:spcBef>
                          <a:spcPct val="20000"/>
                        </a:spcBef>
                        <a:buClr>
                          <a:schemeClr val="accent1"/>
                        </a:buClr>
                        <a:buFont typeface="Arial" charset="0"/>
                        <a:defRPr sz="2000">
                          <a:solidFill>
                            <a:schemeClr val="tx2"/>
                          </a:solidFill>
                          <a:latin typeface="Century Gothic" charset="0"/>
                          <a:ea typeface="MS PGothic" charset="-128"/>
                        </a:defRPr>
                      </a:lvl1pPr>
                      <a:lvl2pPr marL="742950" indent="-285750">
                        <a:spcBef>
                          <a:spcPct val="20000"/>
                        </a:spcBef>
                        <a:buClr>
                          <a:schemeClr val="accent2"/>
                        </a:buClr>
                        <a:buFont typeface="Arial" charset="0"/>
                        <a:defRPr>
                          <a:solidFill>
                            <a:schemeClr val="tx2"/>
                          </a:solidFill>
                          <a:latin typeface="Century Gothic" charset="0"/>
                          <a:ea typeface="MS PGothic" charset="-128"/>
                        </a:defRPr>
                      </a:lvl2pPr>
                      <a:lvl3pPr marL="1143000" indent="-228600">
                        <a:spcBef>
                          <a:spcPct val="20000"/>
                        </a:spcBef>
                        <a:buClr>
                          <a:srgbClr val="B5AE53"/>
                        </a:buClr>
                        <a:buFont typeface="Arial" charset="0"/>
                        <a:defRPr sz="1600">
                          <a:solidFill>
                            <a:schemeClr val="tx2"/>
                          </a:solidFill>
                          <a:latin typeface="Century Gothic" charset="0"/>
                          <a:ea typeface="MS PGothic" charset="-128"/>
                        </a:defRPr>
                      </a:lvl3pPr>
                      <a:lvl4pPr marL="1600200" indent="-228600">
                        <a:spcBef>
                          <a:spcPct val="20000"/>
                        </a:spcBef>
                        <a:buClr>
                          <a:srgbClr val="848058"/>
                        </a:buClr>
                        <a:buFont typeface="Arial" charset="0"/>
                        <a:defRPr sz="1400">
                          <a:solidFill>
                            <a:schemeClr val="tx2"/>
                          </a:solidFill>
                          <a:latin typeface="Century Gothic" charset="0"/>
                          <a:ea typeface="MS PGothic" charset="-128"/>
                        </a:defRPr>
                      </a:lvl4pPr>
                      <a:lvl5pPr marL="2057400" indent="-228600">
                        <a:spcBef>
                          <a:spcPct val="20000"/>
                        </a:spcBef>
                        <a:buClr>
                          <a:srgbClr val="E8B54D"/>
                        </a:buClr>
                        <a:buFont typeface="Arial" charset="0"/>
                        <a:defRPr sz="1400">
                          <a:solidFill>
                            <a:schemeClr val="tx2"/>
                          </a:solidFill>
                          <a:latin typeface="Century Gothic" charset="0"/>
                          <a:ea typeface="MS PGothic" charset="-128"/>
                        </a:defRPr>
                      </a:lvl5pPr>
                      <a:lvl6pPr marL="25146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6pPr>
                      <a:lvl7pPr marL="29718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7pPr>
                      <a:lvl8pPr marL="34290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8pPr>
                      <a:lvl9pPr marL="38862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dirty="0">
                          <a:ln>
                            <a:noFill/>
                          </a:ln>
                          <a:solidFill>
                            <a:srgbClr val="000000"/>
                          </a:solidFill>
                          <a:effectLst/>
                          <a:latin typeface="Candara" charset="0"/>
                          <a:ea typeface="MS PGothic" charset="-128"/>
                        </a:rPr>
                        <a:t>Πρωτόκολλα παρατήρησης, συνέντευξη, σημειώσεις πεδίου, (εργασία πεδίου – </a:t>
                      </a:r>
                      <a:r>
                        <a:rPr kumimoji="0" lang="en-US" altLang="en-US" sz="1800" b="0" i="0" u="none" strike="noStrike" cap="none" normalizeH="0" baseline="0" dirty="0">
                          <a:ln>
                            <a:noFill/>
                          </a:ln>
                          <a:solidFill>
                            <a:srgbClr val="000000"/>
                          </a:solidFill>
                          <a:effectLst/>
                          <a:latin typeface="Candara" charset="0"/>
                          <a:ea typeface="MS PGothic" charset="-128"/>
                        </a:rPr>
                        <a:t>field work</a:t>
                      </a:r>
                      <a:r>
                        <a:rPr kumimoji="0" lang="el-GR" altLang="en-US" sz="1800" b="0" i="0" u="none" strike="noStrike" cap="none" normalizeH="0" baseline="0" dirty="0">
                          <a:ln>
                            <a:noFill/>
                          </a:ln>
                          <a:solidFill>
                            <a:srgbClr val="000000"/>
                          </a:solidFill>
                          <a:effectLst/>
                          <a:latin typeface="Candara" charset="0"/>
                          <a:ea typeface="MS PGothic" charset="-128"/>
                        </a:rPr>
                        <a:t>)</a:t>
                      </a:r>
                      <a:r>
                        <a:rPr kumimoji="0" lang="en-US" altLang="en-US" sz="1800" b="0" i="0" u="none" strike="noStrike" cap="none" normalizeH="0" baseline="0" dirty="0">
                          <a:ln>
                            <a:noFill/>
                          </a:ln>
                          <a:solidFill>
                            <a:srgbClr val="000000"/>
                          </a:solidFill>
                          <a:effectLst/>
                          <a:latin typeface="Candara" charset="0"/>
                          <a:ea typeface="MS PGothic" charset="-128"/>
                        </a:rPr>
                        <a:t> </a:t>
                      </a:r>
                    </a:p>
                  </a:txBody>
                  <a:tcPr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lvl1pPr marL="179388" indent="-179388">
                        <a:spcBef>
                          <a:spcPct val="20000"/>
                        </a:spcBef>
                        <a:buClr>
                          <a:schemeClr val="accent1"/>
                        </a:buClr>
                        <a:buFont typeface="Arial" charset="0"/>
                        <a:defRPr sz="2000">
                          <a:solidFill>
                            <a:schemeClr val="tx2"/>
                          </a:solidFill>
                          <a:latin typeface="Century Gothic" charset="0"/>
                          <a:ea typeface="MS PGothic" charset="-128"/>
                        </a:defRPr>
                      </a:lvl1pPr>
                      <a:lvl2pPr marL="742950" indent="-285750">
                        <a:spcBef>
                          <a:spcPct val="20000"/>
                        </a:spcBef>
                        <a:buClr>
                          <a:schemeClr val="accent2"/>
                        </a:buClr>
                        <a:buFont typeface="Arial" charset="0"/>
                        <a:defRPr>
                          <a:solidFill>
                            <a:schemeClr val="tx2"/>
                          </a:solidFill>
                          <a:latin typeface="Century Gothic" charset="0"/>
                          <a:ea typeface="MS PGothic" charset="-128"/>
                        </a:defRPr>
                      </a:lvl2pPr>
                      <a:lvl3pPr marL="1143000" indent="-228600">
                        <a:spcBef>
                          <a:spcPct val="20000"/>
                        </a:spcBef>
                        <a:buClr>
                          <a:srgbClr val="B5AE53"/>
                        </a:buClr>
                        <a:buFont typeface="Arial" charset="0"/>
                        <a:defRPr sz="1600">
                          <a:solidFill>
                            <a:schemeClr val="tx2"/>
                          </a:solidFill>
                          <a:latin typeface="Century Gothic" charset="0"/>
                          <a:ea typeface="MS PGothic" charset="-128"/>
                        </a:defRPr>
                      </a:lvl3pPr>
                      <a:lvl4pPr marL="1600200" indent="-228600">
                        <a:spcBef>
                          <a:spcPct val="20000"/>
                        </a:spcBef>
                        <a:buClr>
                          <a:srgbClr val="848058"/>
                        </a:buClr>
                        <a:buFont typeface="Arial" charset="0"/>
                        <a:defRPr sz="1400">
                          <a:solidFill>
                            <a:schemeClr val="tx2"/>
                          </a:solidFill>
                          <a:latin typeface="Century Gothic" charset="0"/>
                          <a:ea typeface="MS PGothic" charset="-128"/>
                        </a:defRPr>
                      </a:lvl4pPr>
                      <a:lvl5pPr marL="2057400" indent="-228600">
                        <a:spcBef>
                          <a:spcPct val="20000"/>
                        </a:spcBef>
                        <a:buClr>
                          <a:srgbClr val="E8B54D"/>
                        </a:buClr>
                        <a:buFont typeface="Arial" charset="0"/>
                        <a:defRPr sz="1400">
                          <a:solidFill>
                            <a:schemeClr val="tx2"/>
                          </a:solidFill>
                          <a:latin typeface="Century Gothic" charset="0"/>
                          <a:ea typeface="MS PGothic" charset="-128"/>
                        </a:defRPr>
                      </a:lvl5pPr>
                      <a:lvl6pPr marL="25146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6pPr>
                      <a:lvl7pPr marL="29718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7pPr>
                      <a:lvl8pPr marL="34290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8pPr>
                      <a:lvl9pPr marL="38862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9pPr>
                    </a:lstStyle>
                    <a:p>
                      <a:pPr marL="179388" marR="0" lvl="0" indent="-179388"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ndara" charset="0"/>
                        <a:ea typeface="MS PGothic" charset="-128"/>
                      </a:endParaRPr>
                    </a:p>
                  </a:txBody>
                  <a:tcPr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lvl1pPr>
                        <a:spcBef>
                          <a:spcPct val="20000"/>
                        </a:spcBef>
                        <a:buClr>
                          <a:schemeClr val="accent1"/>
                        </a:buClr>
                        <a:buFont typeface="Arial" charset="0"/>
                        <a:defRPr sz="2000">
                          <a:solidFill>
                            <a:schemeClr val="tx2"/>
                          </a:solidFill>
                          <a:latin typeface="Century Gothic" charset="0"/>
                          <a:ea typeface="MS PGothic" charset="-128"/>
                        </a:defRPr>
                      </a:lvl1pPr>
                      <a:lvl2pPr marL="742950" indent="-285750">
                        <a:spcBef>
                          <a:spcPct val="20000"/>
                        </a:spcBef>
                        <a:buClr>
                          <a:schemeClr val="accent2"/>
                        </a:buClr>
                        <a:buFont typeface="Arial" charset="0"/>
                        <a:defRPr>
                          <a:solidFill>
                            <a:schemeClr val="tx2"/>
                          </a:solidFill>
                          <a:latin typeface="Century Gothic" charset="0"/>
                          <a:ea typeface="MS PGothic" charset="-128"/>
                        </a:defRPr>
                      </a:lvl2pPr>
                      <a:lvl3pPr marL="1143000" indent="-228600">
                        <a:spcBef>
                          <a:spcPct val="20000"/>
                        </a:spcBef>
                        <a:buClr>
                          <a:srgbClr val="B5AE53"/>
                        </a:buClr>
                        <a:buFont typeface="Arial" charset="0"/>
                        <a:defRPr sz="1600">
                          <a:solidFill>
                            <a:schemeClr val="tx2"/>
                          </a:solidFill>
                          <a:latin typeface="Century Gothic" charset="0"/>
                          <a:ea typeface="MS PGothic" charset="-128"/>
                        </a:defRPr>
                      </a:lvl3pPr>
                      <a:lvl4pPr marL="1600200" indent="-228600">
                        <a:spcBef>
                          <a:spcPct val="20000"/>
                        </a:spcBef>
                        <a:buClr>
                          <a:srgbClr val="848058"/>
                        </a:buClr>
                        <a:buFont typeface="Arial" charset="0"/>
                        <a:defRPr sz="1400">
                          <a:solidFill>
                            <a:schemeClr val="tx2"/>
                          </a:solidFill>
                          <a:latin typeface="Century Gothic" charset="0"/>
                          <a:ea typeface="MS PGothic" charset="-128"/>
                        </a:defRPr>
                      </a:lvl4pPr>
                      <a:lvl5pPr marL="2057400" indent="-228600">
                        <a:spcBef>
                          <a:spcPct val="20000"/>
                        </a:spcBef>
                        <a:buClr>
                          <a:srgbClr val="E8B54D"/>
                        </a:buClr>
                        <a:buFont typeface="Arial" charset="0"/>
                        <a:defRPr sz="1400">
                          <a:solidFill>
                            <a:schemeClr val="tx2"/>
                          </a:solidFill>
                          <a:latin typeface="Century Gothic" charset="0"/>
                          <a:ea typeface="MS PGothic" charset="-128"/>
                        </a:defRPr>
                      </a:lvl5pPr>
                      <a:lvl6pPr marL="25146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6pPr>
                      <a:lvl7pPr marL="29718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7pPr>
                      <a:lvl8pPr marL="34290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8pPr>
                      <a:lvl9pPr marL="3886200" indent="-228600" eaLnBrk="0" fontAlgn="base" hangingPunct="0">
                        <a:spcBef>
                          <a:spcPct val="20000"/>
                        </a:spcBef>
                        <a:spcAft>
                          <a:spcPct val="0"/>
                        </a:spcAft>
                        <a:buClr>
                          <a:srgbClr val="E8B54D"/>
                        </a:buClr>
                        <a:buFont typeface="Arial" charset="0"/>
                        <a:defRPr sz="1400">
                          <a:solidFill>
                            <a:schemeClr val="tx2"/>
                          </a:solidFill>
                          <a:latin typeface="Century Gothic" charset="0"/>
                          <a:ea typeface="MS PGothic" charset="-128"/>
                        </a:defRPr>
                      </a:lvl9pPr>
                    </a:lstStyle>
                    <a:p>
                      <a:pPr marL="176213" marR="0" lvl="0" indent="-176213"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dirty="0">
                          <a:ln>
                            <a:noFill/>
                          </a:ln>
                          <a:solidFill>
                            <a:srgbClr val="000000"/>
                          </a:solidFill>
                          <a:effectLst/>
                          <a:latin typeface="Candara" charset="0"/>
                          <a:ea typeface="MS PGothic" charset="-128"/>
                        </a:rPr>
                        <a:t>- Δειγματοληψία,</a:t>
                      </a:r>
                      <a:endParaRPr kumimoji="0" lang="en-US" altLang="en-US" sz="1800" b="0" i="0" u="none" strike="noStrike" cap="none" normalizeH="0" baseline="0" dirty="0">
                        <a:ln>
                          <a:noFill/>
                        </a:ln>
                        <a:solidFill>
                          <a:srgbClr val="000000"/>
                        </a:solidFill>
                        <a:effectLst/>
                        <a:latin typeface="Candara" charset="0"/>
                        <a:ea typeface="MS PGothic"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dirty="0">
                          <a:ln>
                            <a:noFill/>
                          </a:ln>
                          <a:solidFill>
                            <a:srgbClr val="000000"/>
                          </a:solidFill>
                          <a:effectLst/>
                          <a:latin typeface="Candara" charset="0"/>
                          <a:ea typeface="MS PGothic" charset="-128"/>
                        </a:rPr>
                        <a:t>κατασκευή εργαλείων για τη συλλογή δεδομένων,</a:t>
                      </a:r>
                      <a:endParaRPr kumimoji="0" lang="en-US" altLang="en-US" sz="1800" b="0" i="0" u="none" strike="noStrike" cap="none" normalizeH="0" baseline="0" dirty="0">
                        <a:ln>
                          <a:noFill/>
                        </a:ln>
                        <a:solidFill>
                          <a:srgbClr val="000000"/>
                        </a:solidFill>
                        <a:effectLst/>
                        <a:latin typeface="Candara" charset="0"/>
                        <a:ea typeface="MS PGothic" charset="-128"/>
                      </a:endParaRPr>
                    </a:p>
                    <a:p>
                      <a:pPr marL="95250" marR="0" lvl="0" indent="-9525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dirty="0">
                          <a:ln>
                            <a:noFill/>
                          </a:ln>
                          <a:solidFill>
                            <a:srgbClr val="000000"/>
                          </a:solidFill>
                          <a:effectLst/>
                          <a:latin typeface="Candara" charset="0"/>
                          <a:ea typeface="MS PGothic" charset="-128"/>
                        </a:rPr>
                        <a:t>- Ποιοτική ανάλυση δεδομένων και ερμηνείας τους (Ανάλυση περιεχομένου, Ανάλυση Λόγου, Αφηγηματική προσέγγιση ως μέθοδος ανάλυσης δεδομένων)</a:t>
                      </a:r>
                      <a:r>
                        <a:rPr kumimoji="0" lang="en-US" altLang="en-US" sz="1800" b="0" i="0" u="none" strike="noStrike" cap="none" normalizeH="0" baseline="0" dirty="0">
                          <a:ln>
                            <a:noFill/>
                          </a:ln>
                          <a:solidFill>
                            <a:srgbClr val="000000"/>
                          </a:solidFill>
                          <a:effectLst/>
                          <a:latin typeface="Candara" charset="0"/>
                          <a:ea typeface="MS PGothic" charset="-128"/>
                        </a:rPr>
                        <a:t> </a:t>
                      </a:r>
                    </a:p>
                  </a:txBody>
                  <a:tcPr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extLst>
                  <a:ext uri="{0D108BD9-81ED-4DB2-BD59-A6C34878D82A}">
                    <a16:rowId xmlns:a16="http://schemas.microsoft.com/office/drawing/2014/main" val="10001"/>
                  </a:ext>
                </a:extLst>
              </a:tr>
            </a:tbl>
          </a:graphicData>
        </a:graphic>
      </p:graphicFrame>
      <p:sp>
        <p:nvSpPr>
          <p:cNvPr id="4" name="5 - Τίτλος"/>
          <p:cNvSpPr txBox="1">
            <a:spLocks/>
          </p:cNvSpPr>
          <p:nvPr/>
        </p:nvSpPr>
        <p:spPr bwMode="auto">
          <a:xfrm>
            <a:off x="425450" y="407988"/>
            <a:ext cx="8261350" cy="1039812"/>
          </a:xfrm>
          <a:prstGeom prst="rect">
            <a:avLst/>
          </a:prstGeom>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500" kern="1200" cap="all">
                <a:solidFill>
                  <a:srgbClr val="6B7D7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3500">
                <a:solidFill>
                  <a:srgbClr val="6B7D72"/>
                </a:solidFill>
                <a:latin typeface="Book Antiqua" pitchFamily="18" charset="0"/>
                <a:ea typeface="MS PGothic" panose="020B0600070205080204" pitchFamily="34" charset="-128"/>
                <a:cs typeface="MS PGothic" charset="0"/>
              </a:defRPr>
            </a:lvl2pPr>
            <a:lvl3pPr algn="ctr" rtl="0" eaLnBrk="0" fontAlgn="base" hangingPunct="0">
              <a:spcBef>
                <a:spcPct val="0"/>
              </a:spcBef>
              <a:spcAft>
                <a:spcPct val="0"/>
              </a:spcAft>
              <a:defRPr sz="3500">
                <a:solidFill>
                  <a:srgbClr val="6B7D72"/>
                </a:solidFill>
                <a:latin typeface="Book Antiqua" pitchFamily="18" charset="0"/>
                <a:ea typeface="MS PGothic" panose="020B0600070205080204" pitchFamily="34" charset="-128"/>
                <a:cs typeface="MS PGothic" charset="0"/>
              </a:defRPr>
            </a:lvl3pPr>
            <a:lvl4pPr algn="ctr" rtl="0" eaLnBrk="0" fontAlgn="base" hangingPunct="0">
              <a:spcBef>
                <a:spcPct val="0"/>
              </a:spcBef>
              <a:spcAft>
                <a:spcPct val="0"/>
              </a:spcAft>
              <a:defRPr sz="3500">
                <a:solidFill>
                  <a:srgbClr val="6B7D72"/>
                </a:solidFill>
                <a:latin typeface="Book Antiqua" pitchFamily="18" charset="0"/>
                <a:ea typeface="MS PGothic" panose="020B0600070205080204" pitchFamily="34" charset="-128"/>
                <a:cs typeface="MS PGothic" charset="0"/>
              </a:defRPr>
            </a:lvl4pPr>
            <a:lvl5pPr algn="ctr" rtl="0" eaLnBrk="0" fontAlgn="base" hangingPunct="0">
              <a:spcBef>
                <a:spcPct val="0"/>
              </a:spcBef>
              <a:spcAft>
                <a:spcPct val="0"/>
              </a:spcAft>
              <a:defRPr sz="3500">
                <a:solidFill>
                  <a:srgbClr val="6B7D72"/>
                </a:solidFill>
                <a:latin typeface="Book Antiqua" pitchFamily="18" charset="0"/>
                <a:ea typeface="MS PGothic" panose="020B0600070205080204" pitchFamily="34" charset="-128"/>
                <a:cs typeface="MS PGothic" charset="0"/>
              </a:defRPr>
            </a:lvl5pPr>
            <a:lvl6pPr marL="457200" algn="ctr" rtl="0" fontAlgn="base">
              <a:spcBef>
                <a:spcPct val="0"/>
              </a:spcBef>
              <a:spcAft>
                <a:spcPct val="0"/>
              </a:spcAft>
              <a:defRPr sz="3500">
                <a:solidFill>
                  <a:srgbClr val="6B7D72"/>
                </a:solidFill>
                <a:latin typeface="Book Antiqua" pitchFamily="18" charset="0"/>
                <a:ea typeface="ＭＳ Ｐゴシック" pitchFamily="34" charset="-128"/>
              </a:defRPr>
            </a:lvl6pPr>
            <a:lvl7pPr marL="914400" algn="ctr" rtl="0" fontAlgn="base">
              <a:spcBef>
                <a:spcPct val="0"/>
              </a:spcBef>
              <a:spcAft>
                <a:spcPct val="0"/>
              </a:spcAft>
              <a:defRPr sz="3500">
                <a:solidFill>
                  <a:srgbClr val="6B7D72"/>
                </a:solidFill>
                <a:latin typeface="Book Antiqua" pitchFamily="18" charset="0"/>
                <a:ea typeface="ＭＳ Ｐゴシック" pitchFamily="34" charset="-128"/>
              </a:defRPr>
            </a:lvl7pPr>
            <a:lvl8pPr marL="1371600" algn="ctr" rtl="0" fontAlgn="base">
              <a:spcBef>
                <a:spcPct val="0"/>
              </a:spcBef>
              <a:spcAft>
                <a:spcPct val="0"/>
              </a:spcAft>
              <a:defRPr sz="3500">
                <a:solidFill>
                  <a:srgbClr val="6B7D72"/>
                </a:solidFill>
                <a:latin typeface="Book Antiqua" pitchFamily="18" charset="0"/>
                <a:ea typeface="ＭＳ Ｐゴシック" pitchFamily="34" charset="-128"/>
              </a:defRPr>
            </a:lvl8pPr>
            <a:lvl9pPr marL="1828800" algn="ctr" rtl="0" fontAlgn="base">
              <a:spcBef>
                <a:spcPct val="0"/>
              </a:spcBef>
              <a:spcAft>
                <a:spcPct val="0"/>
              </a:spcAft>
              <a:defRPr sz="3500">
                <a:solidFill>
                  <a:srgbClr val="6B7D72"/>
                </a:solidFill>
                <a:latin typeface="Book Antiqua" pitchFamily="18" charset="0"/>
                <a:ea typeface="ＭＳ Ｐゴシック" pitchFamily="34" charset="-128"/>
              </a:defRPr>
            </a:lvl9pPr>
          </a:lstStyle>
          <a:p>
            <a:pPr eaLnBrk="1" hangingPunct="1"/>
            <a:r>
              <a:rPr lang="el-GR" altLang="en-US" sz="2900" b="1" cap="none" dirty="0">
                <a:solidFill>
                  <a:schemeClr val="tx1"/>
                </a:solidFill>
                <a:latin typeface="Candara" charset="0"/>
                <a:ea typeface="MS PGothic" charset="-128"/>
              </a:rPr>
              <a:t>Πο</a:t>
            </a:r>
            <a:r>
              <a:rPr lang="el-GR" altLang="en-US" sz="2900" cap="none" dirty="0">
                <a:solidFill>
                  <a:schemeClr val="tx1"/>
                </a:solidFill>
                <a:latin typeface="Candara" charset="0"/>
                <a:ea typeface="MS PGothic" charset="-128"/>
              </a:rPr>
              <a:t>ιο</a:t>
            </a:r>
            <a:r>
              <a:rPr lang="el-GR" altLang="en-US" sz="2900" b="1" cap="none" dirty="0">
                <a:solidFill>
                  <a:schemeClr val="tx1"/>
                </a:solidFill>
                <a:latin typeface="Candara" charset="0"/>
                <a:ea typeface="MS PGothic" charset="-128"/>
              </a:rPr>
              <a:t>τικές Μέθοδοι με θέματα:</a:t>
            </a:r>
            <a:endParaRPr lang="el-GR" altLang="en-US" sz="2900" cap="none" dirty="0">
              <a:solidFill>
                <a:schemeClr val="tx1"/>
              </a:solidFill>
              <a:latin typeface="Candara" charset="0"/>
              <a:ea typeface="MS PGothic" charset="-128"/>
            </a:endParaRPr>
          </a:p>
        </p:txBody>
      </p:sp>
      <p:sp>
        <p:nvSpPr>
          <p:cNvPr id="2" name="Oval Callout 4">
            <a:extLst>
              <a:ext uri="{FF2B5EF4-FFF2-40B4-BE49-F238E27FC236}">
                <a16:creationId xmlns:a16="http://schemas.microsoft.com/office/drawing/2014/main" id="{253C8CAC-70E7-B19C-EA58-EEE91E527931}"/>
              </a:ext>
            </a:extLst>
          </p:cNvPr>
          <p:cNvSpPr/>
          <p:nvPr/>
        </p:nvSpPr>
        <p:spPr>
          <a:xfrm>
            <a:off x="3383868" y="3841593"/>
            <a:ext cx="2736304" cy="720080"/>
          </a:xfrm>
          <a:prstGeom prst="wedgeEllipseCallout">
            <a:avLst>
              <a:gd name="adj1" fmla="val -69976"/>
              <a:gd name="adj2" fmla="val -15546"/>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pPr algn="ctr"/>
            <a:r>
              <a:rPr lang="el-GR" altLang="en-US" sz="1800" b="0" dirty="0">
                <a:latin typeface="Candara" charset="0"/>
              </a:rPr>
              <a:t>Ξ. </a:t>
            </a:r>
            <a:r>
              <a:rPr lang="el-GR" altLang="en-US" sz="1800" b="0" dirty="0" err="1">
                <a:latin typeface="Candara" charset="0"/>
              </a:rPr>
              <a:t>Βαμβακούση</a:t>
            </a:r>
            <a:endParaRPr lang="en-US" altLang="en-US" sz="1800" b="0" dirty="0">
              <a:latin typeface="Candara" charset="0"/>
            </a:endParaRPr>
          </a:p>
        </p:txBody>
      </p:sp>
      <p:sp>
        <p:nvSpPr>
          <p:cNvPr id="3" name="Oval Callout 4">
            <a:extLst>
              <a:ext uri="{FF2B5EF4-FFF2-40B4-BE49-F238E27FC236}">
                <a16:creationId xmlns:a16="http://schemas.microsoft.com/office/drawing/2014/main" id="{06886435-F646-6C9A-4027-CFCD121C2FC9}"/>
              </a:ext>
            </a:extLst>
          </p:cNvPr>
          <p:cNvSpPr/>
          <p:nvPr/>
        </p:nvSpPr>
        <p:spPr>
          <a:xfrm>
            <a:off x="3367741" y="4802092"/>
            <a:ext cx="2736304" cy="720080"/>
          </a:xfrm>
          <a:prstGeom prst="wedgeEllipseCallout">
            <a:avLst>
              <a:gd name="adj1" fmla="val -69976"/>
              <a:gd name="adj2" fmla="val -15546"/>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pPr algn="ctr"/>
            <a:r>
              <a:rPr lang="el-GR" altLang="en-US" sz="1800" b="0" dirty="0">
                <a:latin typeface="Candara" charset="0"/>
              </a:rPr>
              <a:t>Κ. Χρήστου</a:t>
            </a:r>
            <a:endParaRPr lang="en-US" altLang="en-US" sz="1800" b="0" dirty="0">
              <a:latin typeface="Candara" charset="0"/>
            </a:endParaRPr>
          </a:p>
        </p:txBody>
      </p:sp>
    </p:spTree>
    <p:extLst>
      <p:ext uri="{BB962C8B-B14F-4D97-AF65-F5344CB8AC3E}">
        <p14:creationId xmlns:p14="http://schemas.microsoft.com/office/powerpoint/2010/main" val="3158072481"/>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1000"/>
                                        <p:tgtEl>
                                          <p:spTgt spid="2"/>
                                        </p:tgtEl>
                                        <p:attrNameLst>
                                          <p:attrName>ppt_x</p:attrName>
                                        </p:attrNameLst>
                                      </p:cBhvr>
                                      <p:tavLst>
                                        <p:tav tm="0">
                                          <p:val>
                                            <p:strVal val="ppt_x"/>
                                          </p:val>
                                        </p:tav>
                                        <p:tav tm="100000">
                                          <p:val>
                                            <p:strVal val="1+ppt_w/2"/>
                                          </p:val>
                                        </p:tav>
                                      </p:tavLst>
                                    </p:anim>
                                    <p:anim calcmode="lin" valueType="num">
                                      <p:cBhvr additive="base">
                                        <p:cTn id="13" dur="1000"/>
                                        <p:tgtEl>
                                          <p:spTgt spid="2"/>
                                        </p:tgtEl>
                                        <p:attrNameLst>
                                          <p:attrName>ppt_y</p:attrName>
                                        </p:attrNameLst>
                                      </p:cBhvr>
                                      <p:tavLst>
                                        <p:tav tm="0">
                                          <p:val>
                                            <p:strVal val="ppt_y"/>
                                          </p:val>
                                        </p:tav>
                                        <p:tav tm="100000">
                                          <p:val>
                                            <p:strVal val="ppt_y"/>
                                          </p:val>
                                        </p:tav>
                                      </p:tavLst>
                                    </p:anim>
                                    <p:set>
                                      <p:cBhvr>
                                        <p:cTn id="14" dur="1" fill="hold">
                                          <p:stCondLst>
                                            <p:cond delay="9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1+#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1000"/>
                                        <p:tgtEl>
                                          <p:spTgt spid="3"/>
                                        </p:tgtEl>
                                        <p:attrNameLst>
                                          <p:attrName>ppt_x</p:attrName>
                                        </p:attrNameLst>
                                      </p:cBhvr>
                                      <p:tavLst>
                                        <p:tav tm="0">
                                          <p:val>
                                            <p:strVal val="ppt_x"/>
                                          </p:val>
                                        </p:tav>
                                        <p:tav tm="100000">
                                          <p:val>
                                            <p:strVal val="1+ppt_w/2"/>
                                          </p:val>
                                        </p:tav>
                                      </p:tavLst>
                                    </p:anim>
                                    <p:anim calcmode="lin" valueType="num">
                                      <p:cBhvr additive="base">
                                        <p:cTn id="25" dur="1000"/>
                                        <p:tgtEl>
                                          <p:spTgt spid="3"/>
                                        </p:tgtEl>
                                        <p:attrNameLst>
                                          <p:attrName>ppt_y</p:attrName>
                                        </p:attrNameLst>
                                      </p:cBhvr>
                                      <p:tavLst>
                                        <p:tav tm="0">
                                          <p:val>
                                            <p:strVal val="ppt_y"/>
                                          </p:val>
                                        </p:tav>
                                        <p:tav tm="100000">
                                          <p:val>
                                            <p:strVal val="ppt_y"/>
                                          </p:val>
                                        </p:tav>
                                      </p:tavLst>
                                    </p:anim>
                                    <p:set>
                                      <p:cBhvr>
                                        <p:cTn id="26"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395288" y="1754188"/>
            <a:ext cx="8389937" cy="4186237"/>
          </a:xfrm>
        </p:spPr>
        <p:txBody>
          <a:bodyPr/>
          <a:lstStyle/>
          <a:p>
            <a:r>
              <a:rPr lang="el-GR" altLang="en-US" sz="2200" dirty="0">
                <a:solidFill>
                  <a:schemeClr val="tx1"/>
                </a:solidFill>
                <a:latin typeface="Candara" charset="0"/>
                <a:ea typeface="MS PGothic" charset="-128"/>
              </a:rPr>
              <a:t>της </a:t>
            </a:r>
            <a:r>
              <a:rPr lang="el-GR" altLang="en-US" sz="2200" dirty="0">
                <a:solidFill>
                  <a:srgbClr val="6B7D72"/>
                </a:solidFill>
                <a:latin typeface="Candara" charset="0"/>
                <a:ea typeface="MS PGothic" charset="-128"/>
              </a:rPr>
              <a:t>σχολικής τάξης </a:t>
            </a:r>
            <a:r>
              <a:rPr lang="el-GR" altLang="en-US" sz="2200" dirty="0">
                <a:solidFill>
                  <a:schemeClr val="tx1"/>
                </a:solidFill>
                <a:latin typeface="Candara" charset="0"/>
                <a:ea typeface="MS PGothic" charset="-128"/>
              </a:rPr>
              <a:t>(π.χ., αλληλεπίδραση και επικοινωνία στην τάξη των μαθηματικών)</a:t>
            </a:r>
            <a:endParaRPr lang="en-US" altLang="en-US" sz="2200" dirty="0">
              <a:solidFill>
                <a:schemeClr val="tx1"/>
              </a:solidFill>
              <a:latin typeface="Candara" charset="0"/>
              <a:ea typeface="MS PGothic" charset="-128"/>
            </a:endParaRPr>
          </a:p>
          <a:p>
            <a:r>
              <a:rPr lang="el-GR" altLang="en-US" sz="2200" dirty="0">
                <a:solidFill>
                  <a:schemeClr val="tx1"/>
                </a:solidFill>
                <a:latin typeface="Candara" charset="0"/>
                <a:ea typeface="MS PGothic" charset="-128"/>
              </a:rPr>
              <a:t>των </a:t>
            </a:r>
            <a:r>
              <a:rPr lang="el-GR" altLang="en-US" sz="2200" dirty="0">
                <a:solidFill>
                  <a:srgbClr val="6B7D72"/>
                </a:solidFill>
                <a:latin typeface="Candara" charset="0"/>
                <a:ea typeface="MS PGothic" charset="-128"/>
              </a:rPr>
              <a:t>διδακτικών πρακτικών </a:t>
            </a:r>
            <a:r>
              <a:rPr lang="el-GR" altLang="en-US" sz="2200" dirty="0">
                <a:solidFill>
                  <a:schemeClr val="tx1"/>
                </a:solidFill>
                <a:latin typeface="Candara" charset="0"/>
                <a:ea typeface="MS PGothic" charset="-128"/>
              </a:rPr>
              <a:t>(π.χ., διαχείριση του λάθους και της μαθηματικής δραστηριότητας)</a:t>
            </a:r>
            <a:endParaRPr lang="en-US" altLang="en-US" sz="2200" dirty="0">
              <a:solidFill>
                <a:schemeClr val="tx1"/>
              </a:solidFill>
              <a:latin typeface="Candara" charset="0"/>
              <a:ea typeface="MS PGothic" charset="-128"/>
            </a:endParaRPr>
          </a:p>
          <a:p>
            <a:r>
              <a:rPr lang="el-GR" altLang="en-US" sz="2200" dirty="0">
                <a:solidFill>
                  <a:schemeClr val="tx1"/>
                </a:solidFill>
                <a:latin typeface="Candara" charset="0"/>
                <a:ea typeface="MS PGothic" charset="-128"/>
              </a:rPr>
              <a:t>των </a:t>
            </a:r>
            <a:r>
              <a:rPr lang="el-GR" altLang="en-US" sz="2200" dirty="0">
                <a:solidFill>
                  <a:srgbClr val="6B7D72"/>
                </a:solidFill>
                <a:latin typeface="Candara" charset="0"/>
                <a:ea typeface="MS PGothic" charset="-128"/>
              </a:rPr>
              <a:t>κοινωνικών παραμέτρων και πολιτισμικών εργαλείων  </a:t>
            </a:r>
            <a:r>
              <a:rPr lang="el-GR" altLang="en-US" sz="2200" dirty="0">
                <a:solidFill>
                  <a:schemeClr val="tx1"/>
                </a:solidFill>
                <a:latin typeface="Candara" charset="0"/>
                <a:ea typeface="MS PGothic" charset="-128"/>
              </a:rPr>
              <a:t>που επιδρούν στις διαδικασίες μάθησης και διδασκαλίας (π.χ., άτυπη/τυπική μαθηματική γνώση, φύλο και μαθηματικά)</a:t>
            </a:r>
            <a:endParaRPr lang="en-US" altLang="en-US" sz="2200" dirty="0">
              <a:solidFill>
                <a:schemeClr val="tx1"/>
              </a:solidFill>
              <a:latin typeface="Candara" charset="0"/>
              <a:ea typeface="MS PGothic" charset="-128"/>
            </a:endParaRPr>
          </a:p>
          <a:p>
            <a:r>
              <a:rPr lang="el-GR" altLang="en-US" sz="2200" dirty="0">
                <a:solidFill>
                  <a:srgbClr val="6B7D72"/>
                </a:solidFill>
                <a:latin typeface="Candara" charset="0"/>
                <a:ea typeface="MS PGothic" charset="-128"/>
              </a:rPr>
              <a:t>της επαγγελματικής ανάπτυξης </a:t>
            </a:r>
            <a:r>
              <a:rPr lang="el-GR" altLang="en-US" sz="2200" dirty="0">
                <a:solidFill>
                  <a:schemeClr val="tx1"/>
                </a:solidFill>
                <a:latin typeface="Candara" charset="0"/>
                <a:ea typeface="MS PGothic" charset="-128"/>
              </a:rPr>
              <a:t>των εκπαιδευτικών (π.χ., ανάπτυξη της γνώσης για τη διδασκαλία των μαθηματικών, συνεργασία εκπαιδευτικών και ερευνητών)</a:t>
            </a:r>
            <a:endParaRPr lang="en-US" altLang="en-US" sz="2200" dirty="0">
              <a:solidFill>
                <a:schemeClr val="tx1"/>
              </a:solidFill>
              <a:latin typeface="Candara" charset="0"/>
              <a:ea typeface="MS PGothic" charset="-128"/>
            </a:endParaRPr>
          </a:p>
          <a:p>
            <a:r>
              <a:rPr lang="el-GR" altLang="en-US" sz="2200" dirty="0">
                <a:solidFill>
                  <a:schemeClr val="tx1"/>
                </a:solidFill>
                <a:latin typeface="Candara" charset="0"/>
                <a:ea typeface="MS PGothic" charset="-128"/>
              </a:rPr>
              <a:t>των </a:t>
            </a:r>
            <a:r>
              <a:rPr lang="el-GR" altLang="en-US" sz="2200" dirty="0">
                <a:solidFill>
                  <a:srgbClr val="6B7D72"/>
                </a:solidFill>
                <a:latin typeface="Candara" charset="0"/>
                <a:ea typeface="MS PGothic" charset="-128"/>
              </a:rPr>
              <a:t>μαθησιακών και διδακτικών αναγκών </a:t>
            </a:r>
            <a:r>
              <a:rPr lang="el-GR" altLang="en-US" sz="2200" dirty="0">
                <a:solidFill>
                  <a:schemeClr val="tx1"/>
                </a:solidFill>
                <a:latin typeface="Candara" charset="0"/>
                <a:ea typeface="MS PGothic" charset="-128"/>
              </a:rPr>
              <a:t>μαθητών με ιδιαίτερες ανάγκες / δυνατότητες (π.χ. χαρισματικότητα στα μαθηματικά, δυσαριθμισία)</a:t>
            </a:r>
            <a:r>
              <a:rPr lang="en-US" altLang="en-US" sz="2200" dirty="0">
                <a:solidFill>
                  <a:schemeClr val="tx1"/>
                </a:solidFill>
                <a:latin typeface="Candara" charset="0"/>
                <a:ea typeface="MS PGothic" charset="-128"/>
              </a:rPr>
              <a:t> </a:t>
            </a:r>
            <a:endParaRPr lang="el-GR" altLang="en-US" sz="2200" dirty="0">
              <a:solidFill>
                <a:schemeClr val="tx1"/>
              </a:solidFill>
              <a:latin typeface="Candara" charset="0"/>
              <a:ea typeface="MS PGothic" charset="-128"/>
            </a:endParaRPr>
          </a:p>
          <a:p>
            <a:pPr eaLnBrk="1" hangingPunct="1">
              <a:buClr>
                <a:srgbClr val="3366FF"/>
              </a:buClr>
            </a:pPr>
            <a:endParaRPr lang="el-GR" altLang="en-US" dirty="0">
              <a:solidFill>
                <a:schemeClr val="tx1"/>
              </a:solidFill>
              <a:latin typeface="Candara" charset="0"/>
              <a:ea typeface="MS PGothic" charset="-128"/>
            </a:endParaRPr>
          </a:p>
          <a:p>
            <a:pPr eaLnBrk="1" hangingPunct="1">
              <a:buClr>
                <a:srgbClr val="3366FF"/>
              </a:buClr>
            </a:pPr>
            <a:endParaRPr lang="el-GR" altLang="en-US" dirty="0">
              <a:solidFill>
                <a:schemeClr val="tx1"/>
              </a:solidFill>
              <a:latin typeface="Candara" charset="0"/>
              <a:ea typeface="MS PGothic" charset="-128"/>
            </a:endParaRPr>
          </a:p>
        </p:txBody>
      </p:sp>
      <p:sp>
        <p:nvSpPr>
          <p:cNvPr id="53250" name="5 - Τίτλος"/>
          <p:cNvSpPr>
            <a:spLocks noGrp="1"/>
          </p:cNvSpPr>
          <p:nvPr>
            <p:ph type="title"/>
          </p:nvPr>
        </p:nvSpPr>
        <p:spPr bwMode="auto"/>
        <p:txBody>
          <a:bodyPr/>
          <a:lstStyle/>
          <a:p>
            <a:pPr eaLnBrk="1" hangingPunct="1"/>
            <a:r>
              <a:rPr lang="el-GR" altLang="en-US" sz="2900" b="1" cap="none">
                <a:latin typeface="Candara" charset="0"/>
                <a:ea typeface="MS PGothic" charset="-128"/>
              </a:rPr>
              <a:t>Θέματα ποιοτικών μεθόδων</a:t>
            </a:r>
            <a:endParaRPr lang="el-GR" altLang="en-US" sz="2900" cap="none">
              <a:latin typeface="Candara" charset="0"/>
              <a:ea typeface="MS PGothic" charset="-128"/>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blinds(vertical)">
                                      <p:cBhvr>
                                        <p:cTn id="7" dur="500"/>
                                        <p:tgtEl>
                                          <p:spTgt spid="368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36866">
                                            <p:txEl>
                                              <p:pRg st="1" end="1"/>
                                            </p:txEl>
                                          </p:spTgt>
                                        </p:tgtEl>
                                        <p:attrNameLst>
                                          <p:attrName>style.visibility</p:attrName>
                                        </p:attrNameLst>
                                      </p:cBhvr>
                                      <p:to>
                                        <p:strVal val="visible"/>
                                      </p:to>
                                    </p:set>
                                    <p:animEffect transition="in" filter="blinds(vertical)">
                                      <p:cBhvr>
                                        <p:cTn id="12" dur="500"/>
                                        <p:tgtEl>
                                          <p:spTgt spid="368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36866">
                                            <p:txEl>
                                              <p:pRg st="2" end="2"/>
                                            </p:txEl>
                                          </p:spTgt>
                                        </p:tgtEl>
                                        <p:attrNameLst>
                                          <p:attrName>style.visibility</p:attrName>
                                        </p:attrNameLst>
                                      </p:cBhvr>
                                      <p:to>
                                        <p:strVal val="visible"/>
                                      </p:to>
                                    </p:set>
                                    <p:animEffect transition="in" filter="blinds(vertical)">
                                      <p:cBhvr>
                                        <p:cTn id="17" dur="500"/>
                                        <p:tgtEl>
                                          <p:spTgt spid="3686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nodeType="clickEffect">
                                  <p:stCondLst>
                                    <p:cond delay="0"/>
                                  </p:stCondLst>
                                  <p:childTnLst>
                                    <p:set>
                                      <p:cBhvr>
                                        <p:cTn id="21" dur="1" fill="hold">
                                          <p:stCondLst>
                                            <p:cond delay="0"/>
                                          </p:stCondLst>
                                        </p:cTn>
                                        <p:tgtEl>
                                          <p:spTgt spid="36866">
                                            <p:txEl>
                                              <p:pRg st="3" end="3"/>
                                            </p:txEl>
                                          </p:spTgt>
                                        </p:tgtEl>
                                        <p:attrNameLst>
                                          <p:attrName>style.visibility</p:attrName>
                                        </p:attrNameLst>
                                      </p:cBhvr>
                                      <p:to>
                                        <p:strVal val="visible"/>
                                      </p:to>
                                    </p:set>
                                    <p:animEffect transition="in" filter="blinds(vertical)">
                                      <p:cBhvr>
                                        <p:cTn id="22" dur="500"/>
                                        <p:tgtEl>
                                          <p:spTgt spid="3686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nodeType="clickEffect">
                                  <p:stCondLst>
                                    <p:cond delay="0"/>
                                  </p:stCondLst>
                                  <p:childTnLst>
                                    <p:set>
                                      <p:cBhvr>
                                        <p:cTn id="26" dur="1" fill="hold">
                                          <p:stCondLst>
                                            <p:cond delay="0"/>
                                          </p:stCondLst>
                                        </p:cTn>
                                        <p:tgtEl>
                                          <p:spTgt spid="36866">
                                            <p:txEl>
                                              <p:pRg st="4" end="4"/>
                                            </p:txEl>
                                          </p:spTgt>
                                        </p:tgtEl>
                                        <p:attrNameLst>
                                          <p:attrName>style.visibility</p:attrName>
                                        </p:attrNameLst>
                                      </p:cBhvr>
                                      <p:to>
                                        <p:strVal val="visible"/>
                                      </p:to>
                                    </p:set>
                                    <p:animEffect transition="in" filter="blinds(vertical)">
                                      <p:cBhvr>
                                        <p:cTn id="27" dur="500"/>
                                        <p:tgtEl>
                                          <p:spTgt spid="368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rgbClr val="F5DDD9"/>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p:txBody>
          <a:bodyPr/>
          <a:lstStyle/>
          <a:p>
            <a:pPr eaLnBrk="1" hangingPunct="1"/>
            <a:r>
              <a:rPr lang="el-GR" altLang="en-US" sz="3600" b="1" cap="none">
                <a:latin typeface="Candara" charset="0"/>
                <a:ea typeface="MS PGothic" charset="-128"/>
              </a:rPr>
              <a:t>Τι είναι λοιπόν επιστημονική έρευνα; </a:t>
            </a:r>
          </a:p>
        </p:txBody>
      </p:sp>
      <p:sp>
        <p:nvSpPr>
          <p:cNvPr id="408579" name="Rectangle 3"/>
          <p:cNvSpPr>
            <a:spLocks noGrp="1" noChangeArrowheads="1"/>
          </p:cNvSpPr>
          <p:nvPr>
            <p:ph idx="1"/>
          </p:nvPr>
        </p:nvSpPr>
        <p:spPr>
          <a:xfrm>
            <a:off x="482600" y="1603375"/>
            <a:ext cx="8142288" cy="4527550"/>
          </a:xfrm>
        </p:spPr>
        <p:txBody>
          <a:bodyPr/>
          <a:lstStyle/>
          <a:p>
            <a:pPr algn="just" eaLnBrk="1" hangingPunct="1">
              <a:buSzPct val="120000"/>
            </a:pPr>
            <a:r>
              <a:rPr lang="el-GR" altLang="en-US" sz="2200" dirty="0">
                <a:latin typeface="Candara" charset="0"/>
                <a:ea typeface="MS PGothic" charset="-128"/>
              </a:rPr>
              <a:t>Είναι μια </a:t>
            </a:r>
            <a:r>
              <a:rPr lang="el-GR" altLang="en-US" sz="2200" dirty="0">
                <a:solidFill>
                  <a:srgbClr val="6B7D72"/>
                </a:solidFill>
                <a:latin typeface="Candara" charset="0"/>
                <a:ea typeface="MS PGothic" charset="-128"/>
              </a:rPr>
              <a:t>συστηματική, </a:t>
            </a:r>
            <a:r>
              <a:rPr lang="el-GR" altLang="en-US" sz="2200" dirty="0">
                <a:latin typeface="Candara" charset="0"/>
                <a:ea typeface="MS PGothic" charset="-128"/>
              </a:rPr>
              <a:t>ελεγχόμενη, εμπειρική και κριτική διαδικασία που περιλαμβάνει: </a:t>
            </a:r>
          </a:p>
          <a:p>
            <a:pPr algn="just" eaLnBrk="1" hangingPunct="1">
              <a:buFont typeface="Wingdings 3" charset="2"/>
              <a:buNone/>
            </a:pPr>
            <a:r>
              <a:rPr lang="el-GR" altLang="en-US" sz="2200" dirty="0">
                <a:latin typeface="Candara" charset="0"/>
                <a:ea typeface="MS PGothic" charset="-128"/>
              </a:rPr>
              <a:t>- ανασκόπηση </a:t>
            </a:r>
            <a:r>
              <a:rPr lang="el-GR" altLang="en-US" sz="2200" dirty="0">
                <a:solidFill>
                  <a:srgbClr val="6B7D72"/>
                </a:solidFill>
                <a:latin typeface="Candara" charset="0"/>
                <a:ea typeface="MS PGothic" charset="-128"/>
              </a:rPr>
              <a:t>θεωρητικών θέσεων</a:t>
            </a:r>
            <a:r>
              <a:rPr lang="el-GR" altLang="en-US" sz="2200" dirty="0">
                <a:solidFill>
                  <a:schemeClr val="accent1"/>
                </a:solidFill>
                <a:latin typeface="Candara" charset="0"/>
                <a:ea typeface="MS PGothic" charset="-128"/>
              </a:rPr>
              <a:t>, </a:t>
            </a:r>
            <a:r>
              <a:rPr lang="el-GR" altLang="en-US" sz="2200" dirty="0">
                <a:latin typeface="Candara" charset="0"/>
                <a:ea typeface="MS PGothic" charset="-128"/>
              </a:rPr>
              <a:t>προηγούμενων ευρημάτων, </a:t>
            </a:r>
          </a:p>
          <a:p>
            <a:pPr algn="just" eaLnBrk="1" hangingPunct="1">
              <a:buFont typeface="Wingdings 3" charset="2"/>
              <a:buNone/>
            </a:pPr>
            <a:r>
              <a:rPr lang="el-GR" altLang="en-US" sz="2200" dirty="0">
                <a:latin typeface="Candara" charset="0"/>
                <a:ea typeface="MS PGothic" charset="-128"/>
              </a:rPr>
              <a:t>	- </a:t>
            </a:r>
            <a:r>
              <a:rPr lang="el-GR" altLang="en-US" sz="2200" dirty="0">
                <a:solidFill>
                  <a:srgbClr val="6B7D72"/>
                </a:solidFill>
                <a:latin typeface="Candara" charset="0"/>
                <a:ea typeface="MS PGothic" charset="-128"/>
              </a:rPr>
              <a:t>διατύπωση υποθέσεων</a:t>
            </a:r>
            <a:r>
              <a:rPr lang="el-GR" altLang="en-US" sz="2200" dirty="0">
                <a:latin typeface="Candara" charset="0"/>
                <a:ea typeface="MS PGothic" charset="-128"/>
              </a:rPr>
              <a:t>, εννοιών και όρων</a:t>
            </a:r>
          </a:p>
          <a:p>
            <a:pPr algn="just" eaLnBrk="1" hangingPunct="1">
              <a:buFont typeface="Wingdings 3" charset="2"/>
              <a:buNone/>
            </a:pPr>
            <a:r>
              <a:rPr lang="el-GR" altLang="en-US" sz="2200" dirty="0">
                <a:latin typeface="Candara" charset="0"/>
                <a:ea typeface="MS PGothic" charset="-128"/>
              </a:rPr>
              <a:t>	- χρήση ειδικών </a:t>
            </a:r>
            <a:r>
              <a:rPr lang="el-GR" altLang="en-US" sz="2200" dirty="0">
                <a:solidFill>
                  <a:srgbClr val="6B7D72"/>
                </a:solidFill>
                <a:latin typeface="Candara" charset="0"/>
                <a:ea typeface="MS PGothic" charset="-128"/>
              </a:rPr>
              <a:t>μεθόδων και εργαλείων </a:t>
            </a:r>
            <a:r>
              <a:rPr lang="el-GR" altLang="en-US" sz="2200" dirty="0">
                <a:latin typeface="Candara" charset="0"/>
                <a:ea typeface="MS PGothic" charset="-128"/>
              </a:rPr>
              <a:t>και </a:t>
            </a:r>
          </a:p>
          <a:p>
            <a:pPr algn="just" eaLnBrk="1" hangingPunct="1">
              <a:buFont typeface="Wingdings 3" charset="2"/>
              <a:buNone/>
            </a:pPr>
            <a:r>
              <a:rPr lang="el-GR" altLang="en-US" sz="2200" dirty="0">
                <a:latin typeface="Candara" charset="0"/>
                <a:ea typeface="MS PGothic" charset="-128"/>
              </a:rPr>
              <a:t>	- κατάληξη σε </a:t>
            </a:r>
            <a:r>
              <a:rPr lang="el-GR" altLang="en-US" sz="2200" dirty="0">
                <a:solidFill>
                  <a:srgbClr val="6B7D72"/>
                </a:solidFill>
                <a:latin typeface="Candara" charset="0"/>
                <a:ea typeface="MS PGothic" charset="-128"/>
              </a:rPr>
              <a:t>αποτελέσματα</a:t>
            </a:r>
            <a:r>
              <a:rPr lang="el-GR" altLang="en-US" sz="2200" dirty="0">
                <a:solidFill>
                  <a:srgbClr val="0070C0"/>
                </a:solidFill>
                <a:latin typeface="Candara" charset="0"/>
                <a:ea typeface="MS PGothic" charset="-128"/>
              </a:rPr>
              <a:t> </a:t>
            </a:r>
            <a:r>
              <a:rPr lang="el-GR" altLang="en-US" sz="2200" dirty="0">
                <a:latin typeface="Candara" charset="0"/>
                <a:ea typeface="MS PGothic" charset="-128"/>
              </a:rPr>
              <a:t>και συμπεράσματα.</a:t>
            </a:r>
          </a:p>
          <a:p>
            <a:pPr algn="just" eaLnBrk="1" hangingPunct="1">
              <a:buFont typeface="Wingdings 3" charset="2"/>
              <a:buNone/>
            </a:pPr>
            <a:endParaRPr lang="el-GR" altLang="en-US" sz="2200" dirty="0">
              <a:latin typeface="Candara" charset="0"/>
              <a:ea typeface="MS PGothic" charset="-128"/>
            </a:endParaRPr>
          </a:p>
          <a:p>
            <a:pPr algn="just" eaLnBrk="1" hangingPunct="1">
              <a:buSzPct val="120000"/>
            </a:pPr>
            <a:r>
              <a:rPr lang="el-GR" altLang="en-US" sz="2200" dirty="0">
                <a:latin typeface="Candara" charset="0"/>
                <a:ea typeface="MS PGothic" charset="-128"/>
              </a:rPr>
              <a:t>Οι </a:t>
            </a:r>
            <a:r>
              <a:rPr lang="el-GR" altLang="en-US" sz="2200" dirty="0">
                <a:solidFill>
                  <a:srgbClr val="6B7D72"/>
                </a:solidFill>
                <a:latin typeface="Candara" charset="0"/>
                <a:ea typeface="MS PGothic" charset="-128"/>
              </a:rPr>
              <a:t>μέθοδοι</a:t>
            </a:r>
            <a:r>
              <a:rPr lang="el-GR" altLang="en-US" sz="2200" dirty="0">
                <a:latin typeface="Candara" charset="0"/>
                <a:ea typeface="MS PGothic" charset="-128"/>
              </a:rPr>
              <a:t> παραπέμπουν στις τεχνικές και τις διαδικασίες που χρησιμοποιούνται στη διαδικασία προετοιμασίας και υλοποίησης μιας έρευνας. </a:t>
            </a:r>
          </a:p>
          <a:p>
            <a:pPr algn="just" eaLnBrk="1" hangingPunct="1">
              <a:buSzPct val="120000"/>
            </a:pPr>
            <a:r>
              <a:rPr lang="el-GR" altLang="en-US" sz="2200" dirty="0">
                <a:solidFill>
                  <a:srgbClr val="6B7D72"/>
                </a:solidFill>
                <a:latin typeface="Candara" charset="0"/>
                <a:ea typeface="MS PGothic" charset="-128"/>
              </a:rPr>
              <a:t>Μεθοδολογία </a:t>
            </a:r>
            <a:r>
              <a:rPr lang="el-GR" altLang="en-US" sz="2200" dirty="0">
                <a:latin typeface="Candara" charset="0"/>
                <a:ea typeface="MS PGothic" charset="-128"/>
              </a:rPr>
              <a:t>είναι η περιγραφή και ανάλυση των μεθόδων. </a:t>
            </a:r>
          </a:p>
          <a:p>
            <a:pPr algn="just" eaLnBrk="1" hangingPunct="1">
              <a:lnSpc>
                <a:spcPct val="70000"/>
              </a:lnSpc>
              <a:buFont typeface="Wingdings 3" charset="2"/>
              <a:buNone/>
            </a:pPr>
            <a:endParaRPr lang="el-GR" altLang="en-US" sz="2700" dirty="0">
              <a:latin typeface="Candara" charset="0"/>
              <a:ea typeface="MS PGothic" charset="-128"/>
            </a:endParaRPr>
          </a:p>
        </p:txBody>
      </p:sp>
      <p:sp>
        <p:nvSpPr>
          <p:cNvPr id="55300"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21C0B051-F684-B148-8B5D-B31835C289B6}" type="slidenum">
              <a:rPr lang="el-GR" altLang="en-US" sz="1200">
                <a:solidFill>
                  <a:schemeClr val="tx2"/>
                </a:solidFill>
                <a:latin typeface="Candara" charset="0"/>
              </a:rPr>
              <a:pPr/>
              <a:t>22</a:t>
            </a:fld>
            <a:endParaRPr lang="el-GR" altLang="en-US" sz="1200">
              <a:solidFill>
                <a:schemeClr val="tx2"/>
              </a:solidFill>
              <a:latin typeface="Candar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408579">
                                            <p:txEl>
                                              <p:pRg st="0" end="0"/>
                                            </p:txEl>
                                          </p:spTgt>
                                        </p:tgtEl>
                                        <p:attrNameLst>
                                          <p:attrName>style.visibility</p:attrName>
                                        </p:attrNameLst>
                                      </p:cBhvr>
                                      <p:to>
                                        <p:strVal val="visible"/>
                                      </p:to>
                                    </p:set>
                                    <p:animEffect transition="in" filter="blinds(vertical)">
                                      <p:cBhvr>
                                        <p:cTn id="7" dur="1000"/>
                                        <p:tgtEl>
                                          <p:spTgt spid="408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408579">
                                            <p:txEl>
                                              <p:pRg st="1" end="1"/>
                                            </p:txEl>
                                          </p:spTgt>
                                        </p:tgtEl>
                                        <p:attrNameLst>
                                          <p:attrName>style.visibility</p:attrName>
                                        </p:attrNameLst>
                                      </p:cBhvr>
                                      <p:to>
                                        <p:strVal val="visible"/>
                                      </p:to>
                                    </p:set>
                                    <p:animEffect transition="in" filter="blinds(vertical)">
                                      <p:cBhvr>
                                        <p:cTn id="12" dur="1000"/>
                                        <p:tgtEl>
                                          <p:spTgt spid="408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408579">
                                            <p:txEl>
                                              <p:pRg st="2" end="2"/>
                                            </p:txEl>
                                          </p:spTgt>
                                        </p:tgtEl>
                                        <p:attrNameLst>
                                          <p:attrName>style.visibility</p:attrName>
                                        </p:attrNameLst>
                                      </p:cBhvr>
                                      <p:to>
                                        <p:strVal val="visible"/>
                                      </p:to>
                                    </p:set>
                                    <p:animEffect transition="in" filter="blinds(vertical)">
                                      <p:cBhvr>
                                        <p:cTn id="17" dur="1000"/>
                                        <p:tgtEl>
                                          <p:spTgt spid="408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nodeType="clickEffect">
                                  <p:stCondLst>
                                    <p:cond delay="0"/>
                                  </p:stCondLst>
                                  <p:childTnLst>
                                    <p:set>
                                      <p:cBhvr>
                                        <p:cTn id="21" dur="1" fill="hold">
                                          <p:stCondLst>
                                            <p:cond delay="0"/>
                                          </p:stCondLst>
                                        </p:cTn>
                                        <p:tgtEl>
                                          <p:spTgt spid="408579">
                                            <p:txEl>
                                              <p:pRg st="3" end="3"/>
                                            </p:txEl>
                                          </p:spTgt>
                                        </p:tgtEl>
                                        <p:attrNameLst>
                                          <p:attrName>style.visibility</p:attrName>
                                        </p:attrNameLst>
                                      </p:cBhvr>
                                      <p:to>
                                        <p:strVal val="visible"/>
                                      </p:to>
                                    </p:set>
                                    <p:animEffect transition="in" filter="blinds(vertical)">
                                      <p:cBhvr>
                                        <p:cTn id="22" dur="1000"/>
                                        <p:tgtEl>
                                          <p:spTgt spid="4085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nodeType="clickEffect">
                                  <p:stCondLst>
                                    <p:cond delay="0"/>
                                  </p:stCondLst>
                                  <p:childTnLst>
                                    <p:set>
                                      <p:cBhvr>
                                        <p:cTn id="26" dur="1" fill="hold">
                                          <p:stCondLst>
                                            <p:cond delay="0"/>
                                          </p:stCondLst>
                                        </p:cTn>
                                        <p:tgtEl>
                                          <p:spTgt spid="408579">
                                            <p:txEl>
                                              <p:pRg st="4" end="4"/>
                                            </p:txEl>
                                          </p:spTgt>
                                        </p:tgtEl>
                                        <p:attrNameLst>
                                          <p:attrName>style.visibility</p:attrName>
                                        </p:attrNameLst>
                                      </p:cBhvr>
                                      <p:to>
                                        <p:strVal val="visible"/>
                                      </p:to>
                                    </p:set>
                                    <p:animEffect transition="in" filter="blinds(vertical)">
                                      <p:cBhvr>
                                        <p:cTn id="27" dur="1000"/>
                                        <p:tgtEl>
                                          <p:spTgt spid="4085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nodeType="clickEffect">
                                  <p:stCondLst>
                                    <p:cond delay="0"/>
                                  </p:stCondLst>
                                  <p:childTnLst>
                                    <p:set>
                                      <p:cBhvr>
                                        <p:cTn id="31" dur="1" fill="hold">
                                          <p:stCondLst>
                                            <p:cond delay="0"/>
                                          </p:stCondLst>
                                        </p:cTn>
                                        <p:tgtEl>
                                          <p:spTgt spid="408579">
                                            <p:txEl>
                                              <p:pRg st="6" end="6"/>
                                            </p:txEl>
                                          </p:spTgt>
                                        </p:tgtEl>
                                        <p:attrNameLst>
                                          <p:attrName>style.visibility</p:attrName>
                                        </p:attrNameLst>
                                      </p:cBhvr>
                                      <p:to>
                                        <p:strVal val="visible"/>
                                      </p:to>
                                    </p:set>
                                    <p:animEffect transition="in" filter="blinds(vertical)">
                                      <p:cBhvr>
                                        <p:cTn id="32" dur="1000"/>
                                        <p:tgtEl>
                                          <p:spTgt spid="408579">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5" fill="hold" nodeType="clickEffect">
                                  <p:stCondLst>
                                    <p:cond delay="0"/>
                                  </p:stCondLst>
                                  <p:childTnLst>
                                    <p:set>
                                      <p:cBhvr>
                                        <p:cTn id="36" dur="1" fill="hold">
                                          <p:stCondLst>
                                            <p:cond delay="0"/>
                                          </p:stCondLst>
                                        </p:cTn>
                                        <p:tgtEl>
                                          <p:spTgt spid="408579">
                                            <p:txEl>
                                              <p:pRg st="7" end="7"/>
                                            </p:txEl>
                                          </p:spTgt>
                                        </p:tgtEl>
                                        <p:attrNameLst>
                                          <p:attrName>style.visibility</p:attrName>
                                        </p:attrNameLst>
                                      </p:cBhvr>
                                      <p:to>
                                        <p:strVal val="visible"/>
                                      </p:to>
                                    </p:set>
                                    <p:animEffect transition="in" filter="blinds(vertical)">
                                      <p:cBhvr>
                                        <p:cTn id="37" dur="1000"/>
                                        <p:tgtEl>
                                          <p:spTgt spid="4085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5DDD9"/>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p:txBody>
          <a:bodyPr/>
          <a:lstStyle/>
          <a:p>
            <a:pPr eaLnBrk="1" hangingPunct="1"/>
            <a:r>
              <a:rPr lang="el-GR" altLang="en-US" sz="3000" b="1" cap="none">
                <a:solidFill>
                  <a:srgbClr val="786C71"/>
                </a:solidFill>
                <a:latin typeface="Candara" charset="0"/>
                <a:ea typeface="MS PGothic" charset="-128"/>
              </a:rPr>
              <a:t>Τρία στάδια μιας ερευνητικής διαδικασίας</a:t>
            </a:r>
          </a:p>
        </p:txBody>
      </p:sp>
      <p:sp>
        <p:nvSpPr>
          <p:cNvPr id="435203" name="Rectangle 3"/>
          <p:cNvSpPr>
            <a:spLocks noGrp="1" noChangeArrowheads="1"/>
          </p:cNvSpPr>
          <p:nvPr>
            <p:ph idx="1"/>
          </p:nvPr>
        </p:nvSpPr>
        <p:spPr/>
        <p:txBody>
          <a:bodyPr/>
          <a:lstStyle/>
          <a:p>
            <a:pPr marL="533400" indent="-533400" algn="just" eaLnBrk="1" hangingPunct="1">
              <a:buFont typeface="+mj-lt"/>
              <a:buAutoNum type="arabicPeriod"/>
            </a:pPr>
            <a:r>
              <a:rPr lang="el-GR" altLang="en-US" sz="2200" i="1" dirty="0">
                <a:solidFill>
                  <a:srgbClr val="6B7D72"/>
                </a:solidFill>
                <a:latin typeface="Candara" charset="0"/>
                <a:ea typeface="MS PGothic" charset="-128"/>
              </a:rPr>
              <a:t>Ξεκινώντας μια έρευνα</a:t>
            </a:r>
            <a:endParaRPr lang="el-GR" altLang="en-US" sz="2200" dirty="0">
              <a:solidFill>
                <a:srgbClr val="6B7D72"/>
              </a:solidFill>
              <a:latin typeface="Candara" charset="0"/>
              <a:ea typeface="MS PGothic" charset="-128"/>
            </a:endParaRPr>
          </a:p>
          <a:p>
            <a:pPr marL="536575" indent="0" algn="just" eaLnBrk="1" hangingPunct="1">
              <a:buNone/>
            </a:pPr>
            <a:r>
              <a:rPr lang="el-GR" altLang="en-US" sz="2200" dirty="0">
                <a:solidFill>
                  <a:srgbClr val="000000"/>
                </a:solidFill>
                <a:latin typeface="Candara" charset="0"/>
                <a:ea typeface="MS PGothic" charset="-128"/>
              </a:rPr>
              <a:t>Βιβλιογραφική αναζήτηση (σκοπός/αρχικά ερωτήματα– βιβλιογραφική προσέγγιση εννοιών και μεθόδων – επιλογή οπτικής γωνίας).</a:t>
            </a:r>
          </a:p>
          <a:p>
            <a:pPr marL="457200" indent="-457200" algn="just" eaLnBrk="1" hangingPunct="1">
              <a:buAutoNum type="arabicPeriod" startAt="2"/>
            </a:pPr>
            <a:r>
              <a:rPr lang="el-GR" altLang="en-US" sz="2200" i="1" dirty="0">
                <a:solidFill>
                  <a:srgbClr val="6B7D72"/>
                </a:solidFill>
                <a:latin typeface="Candara" charset="0"/>
                <a:ea typeface="MS PGothic" charset="-128"/>
              </a:rPr>
              <a:t>Σχεδιάζοντας ένα ερευνητικό μοντέλο</a:t>
            </a:r>
          </a:p>
          <a:p>
            <a:pPr marL="447675" indent="0" algn="just" eaLnBrk="1" hangingPunct="1">
              <a:buNone/>
            </a:pPr>
            <a:r>
              <a:rPr lang="el-GR" altLang="en-US" sz="2200" i="1" dirty="0">
                <a:solidFill>
                  <a:srgbClr val="000000"/>
                </a:solidFill>
                <a:latin typeface="Candara" charset="0"/>
                <a:ea typeface="MS PGothic" charset="-128"/>
              </a:rPr>
              <a:t>Προετοιμασία </a:t>
            </a:r>
            <a:r>
              <a:rPr lang="el-GR" altLang="en-US" sz="2200" dirty="0">
                <a:solidFill>
                  <a:srgbClr val="000000"/>
                </a:solidFill>
                <a:latin typeface="Candara" charset="0"/>
                <a:ea typeface="MS PGothic" charset="-128"/>
              </a:rPr>
              <a:t>ερευνητικού σχεδίου (ποια δεδομένα - έννοιες – διαστάσεις – δείκτες, από ποιο χώρο, με ποια μέσα).</a:t>
            </a:r>
          </a:p>
          <a:p>
            <a:pPr marL="457200" indent="-457200" algn="just" eaLnBrk="1" hangingPunct="1">
              <a:buAutoNum type="arabicPeriod" startAt="3"/>
            </a:pPr>
            <a:r>
              <a:rPr lang="el-GR" altLang="en-US" sz="2200" i="1" dirty="0">
                <a:solidFill>
                  <a:srgbClr val="6B7D72"/>
                </a:solidFill>
                <a:latin typeface="Candara" charset="0"/>
                <a:ea typeface="MS PGothic" charset="-128"/>
              </a:rPr>
              <a:t>Αναλύοντας δεδομένα</a:t>
            </a:r>
            <a:r>
              <a:rPr lang="el-GR" altLang="en-US" sz="2200" dirty="0">
                <a:solidFill>
                  <a:srgbClr val="6B7D72"/>
                </a:solidFill>
                <a:latin typeface="Candara" charset="0"/>
                <a:ea typeface="MS PGothic" charset="-128"/>
              </a:rPr>
              <a:t> </a:t>
            </a:r>
          </a:p>
          <a:p>
            <a:pPr marL="447675" indent="0" algn="just" eaLnBrk="1" hangingPunct="1">
              <a:buNone/>
            </a:pPr>
            <a:r>
              <a:rPr lang="el-GR" altLang="en-US" sz="2200" dirty="0">
                <a:solidFill>
                  <a:srgbClr val="000000"/>
                </a:solidFill>
                <a:latin typeface="Candara" charset="0"/>
                <a:ea typeface="MS PGothic" charset="-128"/>
              </a:rPr>
              <a:t>Μετά την για την υλοποίηση, οργάνωση και ανάλυση δεδομένων (ποιοτικές και ποσοτικές προσεγγίσεις, παρουσίαση δεδομένων, συνδυασμός δεδομένων).</a:t>
            </a:r>
          </a:p>
        </p:txBody>
      </p:sp>
      <p:sp>
        <p:nvSpPr>
          <p:cNvPr id="57348"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B51DD510-8C6D-6043-AAF5-CB9B842D602E}" type="slidenum">
              <a:rPr lang="el-GR" altLang="en-US" sz="1200">
                <a:solidFill>
                  <a:schemeClr val="tx2"/>
                </a:solidFill>
                <a:latin typeface="Candara" charset="0"/>
              </a:rPr>
              <a:pPr/>
              <a:t>23</a:t>
            </a:fld>
            <a:endParaRPr lang="el-GR" altLang="en-US" sz="1200">
              <a:solidFill>
                <a:schemeClr val="tx2"/>
              </a:solidFill>
              <a:latin typeface="Candar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435203">
                                            <p:txEl>
                                              <p:pRg st="0" end="0"/>
                                            </p:txEl>
                                          </p:spTgt>
                                        </p:tgtEl>
                                        <p:attrNameLst>
                                          <p:attrName>style.visibility</p:attrName>
                                        </p:attrNameLst>
                                      </p:cBhvr>
                                      <p:to>
                                        <p:strVal val="visible"/>
                                      </p:to>
                                    </p:set>
                                    <p:animEffect transition="in" filter="blinds(vertical)">
                                      <p:cBhvr>
                                        <p:cTn id="7" dur="1000"/>
                                        <p:tgtEl>
                                          <p:spTgt spid="435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435203">
                                            <p:txEl>
                                              <p:pRg st="1" end="1"/>
                                            </p:txEl>
                                          </p:spTgt>
                                        </p:tgtEl>
                                        <p:attrNameLst>
                                          <p:attrName>style.visibility</p:attrName>
                                        </p:attrNameLst>
                                      </p:cBhvr>
                                      <p:to>
                                        <p:strVal val="visible"/>
                                      </p:to>
                                    </p:set>
                                    <p:animEffect transition="in" filter="blinds(vertical)">
                                      <p:cBhvr>
                                        <p:cTn id="12" dur="1000"/>
                                        <p:tgtEl>
                                          <p:spTgt spid="4352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435203">
                                            <p:txEl>
                                              <p:pRg st="2" end="2"/>
                                            </p:txEl>
                                          </p:spTgt>
                                        </p:tgtEl>
                                        <p:attrNameLst>
                                          <p:attrName>style.visibility</p:attrName>
                                        </p:attrNameLst>
                                      </p:cBhvr>
                                      <p:to>
                                        <p:strVal val="visible"/>
                                      </p:to>
                                    </p:set>
                                    <p:animEffect transition="in" filter="blinds(vertical)">
                                      <p:cBhvr>
                                        <p:cTn id="17" dur="1000"/>
                                        <p:tgtEl>
                                          <p:spTgt spid="4352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nodeType="clickEffect">
                                  <p:stCondLst>
                                    <p:cond delay="0"/>
                                  </p:stCondLst>
                                  <p:childTnLst>
                                    <p:set>
                                      <p:cBhvr>
                                        <p:cTn id="21" dur="1" fill="hold">
                                          <p:stCondLst>
                                            <p:cond delay="0"/>
                                          </p:stCondLst>
                                        </p:cTn>
                                        <p:tgtEl>
                                          <p:spTgt spid="435203">
                                            <p:txEl>
                                              <p:pRg st="3" end="3"/>
                                            </p:txEl>
                                          </p:spTgt>
                                        </p:tgtEl>
                                        <p:attrNameLst>
                                          <p:attrName>style.visibility</p:attrName>
                                        </p:attrNameLst>
                                      </p:cBhvr>
                                      <p:to>
                                        <p:strVal val="visible"/>
                                      </p:to>
                                    </p:set>
                                    <p:animEffect transition="in" filter="blinds(vertical)">
                                      <p:cBhvr>
                                        <p:cTn id="22" dur="1000"/>
                                        <p:tgtEl>
                                          <p:spTgt spid="4352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nodeType="clickEffect">
                                  <p:stCondLst>
                                    <p:cond delay="0"/>
                                  </p:stCondLst>
                                  <p:childTnLst>
                                    <p:set>
                                      <p:cBhvr>
                                        <p:cTn id="26" dur="1" fill="hold">
                                          <p:stCondLst>
                                            <p:cond delay="0"/>
                                          </p:stCondLst>
                                        </p:cTn>
                                        <p:tgtEl>
                                          <p:spTgt spid="435203">
                                            <p:txEl>
                                              <p:pRg st="4" end="4"/>
                                            </p:txEl>
                                          </p:spTgt>
                                        </p:tgtEl>
                                        <p:attrNameLst>
                                          <p:attrName>style.visibility</p:attrName>
                                        </p:attrNameLst>
                                      </p:cBhvr>
                                      <p:to>
                                        <p:strVal val="visible"/>
                                      </p:to>
                                    </p:set>
                                    <p:animEffect transition="in" filter="blinds(vertical)">
                                      <p:cBhvr>
                                        <p:cTn id="27" dur="1000"/>
                                        <p:tgtEl>
                                          <p:spTgt spid="4352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nodeType="clickEffect">
                                  <p:stCondLst>
                                    <p:cond delay="0"/>
                                  </p:stCondLst>
                                  <p:childTnLst>
                                    <p:set>
                                      <p:cBhvr>
                                        <p:cTn id="31" dur="1" fill="hold">
                                          <p:stCondLst>
                                            <p:cond delay="0"/>
                                          </p:stCondLst>
                                        </p:cTn>
                                        <p:tgtEl>
                                          <p:spTgt spid="435203">
                                            <p:txEl>
                                              <p:pRg st="5" end="5"/>
                                            </p:txEl>
                                          </p:spTgt>
                                        </p:tgtEl>
                                        <p:attrNameLst>
                                          <p:attrName>style.visibility</p:attrName>
                                        </p:attrNameLst>
                                      </p:cBhvr>
                                      <p:to>
                                        <p:strVal val="visible"/>
                                      </p:to>
                                    </p:set>
                                    <p:animEffect transition="in" filter="blinds(vertical)">
                                      <p:cBhvr>
                                        <p:cTn id="32" dur="1000"/>
                                        <p:tgtEl>
                                          <p:spTgt spid="4352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DDD9"/>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p:txBody>
          <a:bodyPr/>
          <a:lstStyle/>
          <a:p>
            <a:pPr eaLnBrk="1" hangingPunct="1"/>
            <a:r>
              <a:rPr lang="el-GR" altLang="en-US" sz="3000" b="1" cap="none">
                <a:solidFill>
                  <a:srgbClr val="786C71"/>
                </a:solidFill>
                <a:latin typeface="Candara" charset="0"/>
                <a:ea typeface="MS PGothic" charset="-128"/>
              </a:rPr>
              <a:t>Εγκυρότητα και αξιοπιστία</a:t>
            </a:r>
          </a:p>
        </p:txBody>
      </p:sp>
      <p:sp>
        <p:nvSpPr>
          <p:cNvPr id="435203" name="Rectangle 3"/>
          <p:cNvSpPr>
            <a:spLocks noGrp="1" noChangeArrowheads="1"/>
          </p:cNvSpPr>
          <p:nvPr>
            <p:ph idx="1"/>
          </p:nvPr>
        </p:nvSpPr>
        <p:spPr/>
        <p:txBody>
          <a:bodyPr/>
          <a:lstStyle/>
          <a:p>
            <a:pPr marL="533400" indent="-533400" algn="just" eaLnBrk="1" hangingPunct="1"/>
            <a:r>
              <a:rPr lang="el-GR" altLang="en-US" dirty="0">
                <a:solidFill>
                  <a:schemeClr val="tx1"/>
                </a:solidFill>
                <a:latin typeface="Candara" charset="0"/>
                <a:ea typeface="MS PGothic" charset="-128"/>
              </a:rPr>
              <a:t>Βασικές προϋποθέσεις μιας έρευνας</a:t>
            </a:r>
          </a:p>
          <a:p>
            <a:pPr marL="533400" indent="-533400" algn="just" eaLnBrk="1" hangingPunct="1"/>
            <a:endParaRPr lang="el-GR" altLang="en-US" dirty="0">
              <a:solidFill>
                <a:schemeClr val="tx1"/>
              </a:solidFill>
              <a:latin typeface="Candara" charset="0"/>
              <a:ea typeface="MS PGothic" charset="-128"/>
            </a:endParaRPr>
          </a:p>
          <a:p>
            <a:pPr marL="533400" indent="-533400" algn="just" eaLnBrk="1" hangingPunct="1"/>
            <a:r>
              <a:rPr lang="el-GR" altLang="en-US" b="1" dirty="0">
                <a:solidFill>
                  <a:srgbClr val="6B7D72"/>
                </a:solidFill>
                <a:latin typeface="Candara" charset="0"/>
                <a:ea typeface="MS PGothic" charset="-128"/>
              </a:rPr>
              <a:t>Αξιοπιστία</a:t>
            </a:r>
            <a:r>
              <a:rPr lang="el-GR" altLang="en-US" dirty="0">
                <a:solidFill>
                  <a:srgbClr val="6B7D72"/>
                </a:solidFill>
                <a:latin typeface="Candara" charset="0"/>
                <a:ea typeface="MS PGothic" charset="-128"/>
              </a:rPr>
              <a:t>: </a:t>
            </a:r>
            <a:r>
              <a:rPr lang="el-GR" altLang="en-US" dirty="0">
                <a:solidFill>
                  <a:schemeClr val="tx1"/>
                </a:solidFill>
                <a:latin typeface="Candara" charset="0"/>
                <a:ea typeface="MS PGothic" charset="-128"/>
              </a:rPr>
              <a:t>σταθερότητα μέτρησης</a:t>
            </a:r>
          </a:p>
          <a:p>
            <a:pPr marL="533400" indent="-533400" algn="just" eaLnBrk="1" hangingPunct="1">
              <a:buFont typeface="Arial" charset="0"/>
              <a:buNone/>
            </a:pPr>
            <a:r>
              <a:rPr lang="el-GR" altLang="en-US" dirty="0">
                <a:solidFill>
                  <a:schemeClr val="tx1"/>
                </a:solidFill>
                <a:latin typeface="Candara" charset="0"/>
                <a:ea typeface="MS PGothic" charset="-128"/>
              </a:rPr>
              <a:t>	πχ. μπορεί να επαναληφθεί, να δώσει τα ίδια αποτελέσματα, είναι ομοιόμορφα τα αποτελέσματα, </a:t>
            </a:r>
            <a:r>
              <a:rPr lang="el-GR" altLang="en-US" dirty="0" err="1">
                <a:solidFill>
                  <a:schemeClr val="tx1"/>
                </a:solidFill>
                <a:latin typeface="Candara" charset="0"/>
                <a:ea typeface="MS PGothic" charset="-128"/>
              </a:rPr>
              <a:t>κ.ά</a:t>
            </a:r>
            <a:endParaRPr lang="el-GR" altLang="en-US" dirty="0">
              <a:solidFill>
                <a:schemeClr val="tx1"/>
              </a:solidFill>
              <a:latin typeface="Candara" charset="0"/>
              <a:ea typeface="MS PGothic" charset="-128"/>
            </a:endParaRPr>
          </a:p>
          <a:p>
            <a:pPr marL="533400" indent="-533400" algn="just" eaLnBrk="1" hangingPunct="1"/>
            <a:endParaRPr lang="el-GR" altLang="en-US" dirty="0">
              <a:solidFill>
                <a:schemeClr val="tx1"/>
              </a:solidFill>
              <a:latin typeface="Candara" charset="0"/>
              <a:ea typeface="MS PGothic" charset="-128"/>
            </a:endParaRPr>
          </a:p>
          <a:p>
            <a:pPr marL="533400" indent="-533400" algn="just" eaLnBrk="1" hangingPunct="1"/>
            <a:r>
              <a:rPr lang="el-GR" altLang="en-US" b="1" dirty="0">
                <a:solidFill>
                  <a:srgbClr val="6B7D72"/>
                </a:solidFill>
                <a:latin typeface="Candara" charset="0"/>
                <a:ea typeface="MS PGothic" charset="-128"/>
              </a:rPr>
              <a:t>Εγκυρότητα</a:t>
            </a:r>
            <a:r>
              <a:rPr lang="el-GR" altLang="en-US" dirty="0">
                <a:solidFill>
                  <a:srgbClr val="6B7D72"/>
                </a:solidFill>
                <a:latin typeface="Candara" charset="0"/>
                <a:ea typeface="MS PGothic" charset="-128"/>
              </a:rPr>
              <a:t>: </a:t>
            </a:r>
            <a:r>
              <a:rPr lang="el-GR" altLang="en-US" dirty="0">
                <a:solidFill>
                  <a:schemeClr val="tx1"/>
                </a:solidFill>
                <a:latin typeface="Candara" charset="0"/>
                <a:ea typeface="MS PGothic" charset="-128"/>
              </a:rPr>
              <a:t>η έρευνα μετράει αυτό που επιδιώκει</a:t>
            </a:r>
          </a:p>
          <a:p>
            <a:pPr marL="533400" indent="-533400" algn="just" eaLnBrk="1" hangingPunct="1">
              <a:buFont typeface="Arial" charset="0"/>
              <a:buNone/>
            </a:pPr>
            <a:r>
              <a:rPr lang="el-GR" altLang="en-US" dirty="0">
                <a:solidFill>
                  <a:schemeClr val="tx1"/>
                </a:solidFill>
                <a:latin typeface="Candara" charset="0"/>
                <a:ea typeface="MS PGothic" charset="-128"/>
              </a:rPr>
              <a:t>	πχ. Τα μέσα που χρησιμοποιώ δίνουν στοιχεία για το ζήτημα που μελετώ;</a:t>
            </a:r>
          </a:p>
        </p:txBody>
      </p:sp>
      <p:sp>
        <p:nvSpPr>
          <p:cNvPr id="59396"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1C07B0B6-D8AE-2D4B-A72F-F1D9E037238B}" type="slidenum">
              <a:rPr lang="el-GR" altLang="en-US" sz="1200">
                <a:solidFill>
                  <a:schemeClr val="tx2"/>
                </a:solidFill>
                <a:latin typeface="Candara" charset="0"/>
              </a:rPr>
              <a:pPr/>
              <a:t>24</a:t>
            </a:fld>
            <a:endParaRPr lang="el-GR" altLang="en-US" sz="1200">
              <a:solidFill>
                <a:schemeClr val="tx2"/>
              </a:solidFill>
              <a:latin typeface="Candar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435203">
                                            <p:txEl>
                                              <p:pRg st="0" end="0"/>
                                            </p:txEl>
                                          </p:spTgt>
                                        </p:tgtEl>
                                        <p:attrNameLst>
                                          <p:attrName>style.visibility</p:attrName>
                                        </p:attrNameLst>
                                      </p:cBhvr>
                                      <p:to>
                                        <p:strVal val="visible"/>
                                      </p:to>
                                    </p:set>
                                    <p:animEffect transition="in" filter="blinds(vertical)">
                                      <p:cBhvr>
                                        <p:cTn id="7" dur="1000"/>
                                        <p:tgtEl>
                                          <p:spTgt spid="435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435203">
                                            <p:txEl>
                                              <p:pRg st="2" end="2"/>
                                            </p:txEl>
                                          </p:spTgt>
                                        </p:tgtEl>
                                        <p:attrNameLst>
                                          <p:attrName>style.visibility</p:attrName>
                                        </p:attrNameLst>
                                      </p:cBhvr>
                                      <p:to>
                                        <p:strVal val="visible"/>
                                      </p:to>
                                    </p:set>
                                    <p:animEffect transition="in" filter="blinds(vertical)">
                                      <p:cBhvr>
                                        <p:cTn id="12" dur="1000"/>
                                        <p:tgtEl>
                                          <p:spTgt spid="4352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435203">
                                            <p:txEl>
                                              <p:pRg st="3" end="3"/>
                                            </p:txEl>
                                          </p:spTgt>
                                        </p:tgtEl>
                                        <p:attrNameLst>
                                          <p:attrName>style.visibility</p:attrName>
                                        </p:attrNameLst>
                                      </p:cBhvr>
                                      <p:to>
                                        <p:strVal val="visible"/>
                                      </p:to>
                                    </p:set>
                                    <p:animEffect transition="in" filter="blinds(vertical)">
                                      <p:cBhvr>
                                        <p:cTn id="17" dur="1000"/>
                                        <p:tgtEl>
                                          <p:spTgt spid="43520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nodeType="clickEffect">
                                  <p:stCondLst>
                                    <p:cond delay="0"/>
                                  </p:stCondLst>
                                  <p:childTnLst>
                                    <p:set>
                                      <p:cBhvr>
                                        <p:cTn id="21" dur="1" fill="hold">
                                          <p:stCondLst>
                                            <p:cond delay="0"/>
                                          </p:stCondLst>
                                        </p:cTn>
                                        <p:tgtEl>
                                          <p:spTgt spid="435203">
                                            <p:txEl>
                                              <p:pRg st="5" end="5"/>
                                            </p:txEl>
                                          </p:spTgt>
                                        </p:tgtEl>
                                        <p:attrNameLst>
                                          <p:attrName>style.visibility</p:attrName>
                                        </p:attrNameLst>
                                      </p:cBhvr>
                                      <p:to>
                                        <p:strVal val="visible"/>
                                      </p:to>
                                    </p:set>
                                    <p:animEffect transition="in" filter="blinds(vertical)">
                                      <p:cBhvr>
                                        <p:cTn id="22" dur="1000"/>
                                        <p:tgtEl>
                                          <p:spTgt spid="43520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nodeType="clickEffect">
                                  <p:stCondLst>
                                    <p:cond delay="0"/>
                                  </p:stCondLst>
                                  <p:childTnLst>
                                    <p:set>
                                      <p:cBhvr>
                                        <p:cTn id="26" dur="1" fill="hold">
                                          <p:stCondLst>
                                            <p:cond delay="0"/>
                                          </p:stCondLst>
                                        </p:cTn>
                                        <p:tgtEl>
                                          <p:spTgt spid="435203">
                                            <p:txEl>
                                              <p:pRg st="6" end="6"/>
                                            </p:txEl>
                                          </p:spTgt>
                                        </p:tgtEl>
                                        <p:attrNameLst>
                                          <p:attrName>style.visibility</p:attrName>
                                        </p:attrNameLst>
                                      </p:cBhvr>
                                      <p:to>
                                        <p:strVal val="visible"/>
                                      </p:to>
                                    </p:set>
                                    <p:animEffect transition="in" filter="blinds(vertical)">
                                      <p:cBhvr>
                                        <p:cTn id="27" dur="1000"/>
                                        <p:tgtEl>
                                          <p:spTgt spid="435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900113" y="1754188"/>
            <a:ext cx="7704137" cy="4186237"/>
          </a:xfrm>
        </p:spPr>
        <p:txBody>
          <a:bodyPr/>
          <a:lstStyle/>
          <a:p>
            <a:pPr marL="350838" indent="-350838" eaLnBrk="1" hangingPunct="1">
              <a:buFont typeface="Arial" charset="0"/>
              <a:buNone/>
            </a:pPr>
            <a:r>
              <a:rPr lang="el-GR" altLang="en-US" b="1" dirty="0">
                <a:solidFill>
                  <a:srgbClr val="6B7D72"/>
                </a:solidFill>
                <a:latin typeface="Candara" charset="0"/>
                <a:ea typeface="MS PGothic" charset="-128"/>
              </a:rPr>
              <a:t>1. Εισαγωγή </a:t>
            </a:r>
            <a:r>
              <a:rPr lang="el-GR" altLang="en-US" dirty="0">
                <a:solidFill>
                  <a:srgbClr val="6B7D72"/>
                </a:solidFill>
                <a:latin typeface="Candara" charset="0"/>
                <a:ea typeface="MS PGothic" charset="-128"/>
              </a:rPr>
              <a:t> </a:t>
            </a:r>
            <a:r>
              <a:rPr lang="el-GR" altLang="en-US" dirty="0">
                <a:solidFill>
                  <a:schemeClr val="tx1"/>
                </a:solidFill>
                <a:latin typeface="Candara" charset="0"/>
                <a:ea typeface="MS PGothic" charset="-128"/>
              </a:rPr>
              <a:t>με περιεχόμενο ποιό θέμα και γιατί, με τεκμηρίωση επιλογής ως προς (α) τη σημασία και (β) την αναγκαιότητα διερεύνησης της</a:t>
            </a:r>
          </a:p>
          <a:p>
            <a:pPr marL="350838" indent="-350838" eaLnBrk="1" hangingPunct="1">
              <a:buFont typeface="Arial" charset="0"/>
              <a:buNone/>
            </a:pPr>
            <a:r>
              <a:rPr lang="el-GR" altLang="en-US" b="1" dirty="0">
                <a:solidFill>
                  <a:srgbClr val="6B7D72"/>
                </a:solidFill>
                <a:latin typeface="Candara" charset="0"/>
                <a:ea typeface="MS PGothic" charset="-128"/>
              </a:rPr>
              <a:t>2. Αποτύπωση και σύνθεση εμπειρικών ερευνών</a:t>
            </a:r>
            <a:r>
              <a:rPr lang="el-GR" altLang="en-US" dirty="0">
                <a:solidFill>
                  <a:srgbClr val="6B7D72"/>
                </a:solidFill>
                <a:latin typeface="Candara" charset="0"/>
                <a:ea typeface="MS PGothic" charset="-128"/>
              </a:rPr>
              <a:t> </a:t>
            </a:r>
            <a:r>
              <a:rPr lang="el-GR" altLang="en-US" dirty="0">
                <a:solidFill>
                  <a:schemeClr val="tx1"/>
                </a:solidFill>
                <a:latin typeface="Candara" charset="0"/>
                <a:ea typeface="MS PGothic" charset="-128"/>
              </a:rPr>
              <a:t>ως προς</a:t>
            </a:r>
          </a:p>
          <a:p>
            <a:pPr marL="350838" indent="-350838" eaLnBrk="1" hangingPunct="1">
              <a:buFont typeface="Arial" charset="0"/>
              <a:buNone/>
            </a:pPr>
            <a:r>
              <a:rPr lang="el-GR" altLang="en-US" dirty="0">
                <a:solidFill>
                  <a:schemeClr val="tx1"/>
                </a:solidFill>
                <a:latin typeface="Candara" charset="0"/>
                <a:ea typeface="MS PGothic" charset="-128"/>
              </a:rPr>
              <a:t>	- θεωρητικό προβληματισμό</a:t>
            </a:r>
          </a:p>
          <a:p>
            <a:pPr marL="350838" indent="-350838" eaLnBrk="1" hangingPunct="1">
              <a:buFont typeface="Arial" charset="0"/>
              <a:buNone/>
            </a:pPr>
            <a:r>
              <a:rPr lang="el-GR" altLang="en-US" dirty="0">
                <a:solidFill>
                  <a:schemeClr val="tx1"/>
                </a:solidFill>
                <a:latin typeface="Candara" charset="0"/>
                <a:ea typeface="MS PGothic" charset="-128"/>
              </a:rPr>
              <a:t>	- ερευνητικά ερωτήματα</a:t>
            </a:r>
          </a:p>
          <a:p>
            <a:pPr marL="350838" indent="-350838" eaLnBrk="1" hangingPunct="1">
              <a:buFont typeface="Arial" charset="0"/>
              <a:buNone/>
            </a:pPr>
            <a:r>
              <a:rPr lang="el-GR" altLang="en-US" dirty="0">
                <a:solidFill>
                  <a:schemeClr val="tx1"/>
                </a:solidFill>
                <a:latin typeface="Candara" charset="0"/>
                <a:ea typeface="MS PGothic" charset="-128"/>
              </a:rPr>
              <a:t>	- μεθοδολογικές προσεγγίσεις</a:t>
            </a:r>
          </a:p>
          <a:p>
            <a:pPr marL="350838" indent="-350838" eaLnBrk="1" hangingPunct="1">
              <a:buFont typeface="Arial" charset="0"/>
              <a:buNone/>
            </a:pPr>
            <a:r>
              <a:rPr lang="el-GR" altLang="en-US" dirty="0">
                <a:solidFill>
                  <a:schemeClr val="tx1"/>
                </a:solidFill>
                <a:latin typeface="Candara" charset="0"/>
                <a:ea typeface="MS PGothic" charset="-128"/>
              </a:rPr>
              <a:t>	- σημαντικότερα ευρήματα</a:t>
            </a:r>
          </a:p>
          <a:p>
            <a:pPr marL="350838" indent="-350838" eaLnBrk="1" hangingPunct="1">
              <a:buFont typeface="Arial" charset="0"/>
              <a:buNone/>
            </a:pPr>
            <a:r>
              <a:rPr lang="el-GR" altLang="en-US" b="1" dirty="0">
                <a:solidFill>
                  <a:srgbClr val="6B7D72"/>
                </a:solidFill>
                <a:latin typeface="Candara" charset="0"/>
                <a:ea typeface="MS PGothic" charset="-128"/>
              </a:rPr>
              <a:t>3. Κριτική αποτίμηση</a:t>
            </a:r>
            <a:r>
              <a:rPr lang="el-GR" altLang="en-US" dirty="0">
                <a:solidFill>
                  <a:srgbClr val="6B7D72"/>
                </a:solidFill>
                <a:latin typeface="Candara" charset="0"/>
                <a:ea typeface="MS PGothic" charset="-128"/>
              </a:rPr>
              <a:t> </a:t>
            </a:r>
            <a:r>
              <a:rPr lang="el-GR" altLang="en-US" dirty="0">
                <a:solidFill>
                  <a:schemeClr val="tx1"/>
                </a:solidFill>
                <a:latin typeface="Candara" charset="0"/>
                <a:ea typeface="MS PGothic" charset="-128"/>
              </a:rPr>
              <a:t>με ενδιαφέροντα νέα ζητήματα και στόχο μιας νέας έρευνας</a:t>
            </a:r>
          </a:p>
        </p:txBody>
      </p:sp>
      <p:sp>
        <p:nvSpPr>
          <p:cNvPr id="61442" name="Rectangle 2"/>
          <p:cNvSpPr>
            <a:spLocks noGrp="1" noChangeArrowheads="1"/>
          </p:cNvSpPr>
          <p:nvPr>
            <p:ph type="title"/>
          </p:nvPr>
        </p:nvSpPr>
        <p:spPr bwMode="auto"/>
        <p:txBody>
          <a:bodyPr/>
          <a:lstStyle/>
          <a:p>
            <a:pPr eaLnBrk="1" hangingPunct="1"/>
            <a:r>
              <a:rPr lang="el-GR" altLang="en-US" sz="3600" b="1" cap="none">
                <a:latin typeface="Candara" charset="0"/>
                <a:ea typeface="MS PGothic" charset="-128"/>
              </a:rPr>
              <a:t>1</a:t>
            </a:r>
            <a:r>
              <a:rPr lang="el-GR" altLang="en-US" sz="3600" b="1" cap="none" baseline="30000">
                <a:latin typeface="Candara" charset="0"/>
                <a:ea typeface="MS PGothic" charset="-128"/>
              </a:rPr>
              <a:t>η</a:t>
            </a:r>
            <a:r>
              <a:rPr lang="el-GR" altLang="en-US" sz="3600" b="1" cap="none">
                <a:latin typeface="Candara" charset="0"/>
                <a:ea typeface="MS PGothic" charset="-128"/>
              </a:rPr>
              <a:t> εργασία – βιβλιογραφική ανασκόπιση</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vertical)">
                                      <p:cBhvr>
                                        <p:cTn id="7" dur="10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linds(vertical)">
                                      <p:cBhvr>
                                        <p:cTn id="12" dur="10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blinds(vertical)">
                                      <p:cBhvr>
                                        <p:cTn id="17" dur="1000"/>
                                        <p:tgtEl>
                                          <p:spTgt spid="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blinds(vertical)">
                                      <p:cBhvr>
                                        <p:cTn id="22" dur="1000"/>
                                        <p:tgtEl>
                                          <p:spTgt spid="7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blinds(vertical)">
                                      <p:cBhvr>
                                        <p:cTn id="27" dur="1000"/>
                                        <p:tgtEl>
                                          <p:spTgt spid="71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blinds(vertical)">
                                      <p:cBhvr>
                                        <p:cTn id="32" dur="1000"/>
                                        <p:tgtEl>
                                          <p:spTgt spid="717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blinds(vertical)">
                                      <p:cBhvr>
                                        <p:cTn id="37" dur="10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900113" y="1754188"/>
            <a:ext cx="7704137" cy="4186237"/>
          </a:xfrm>
        </p:spPr>
        <p:txBody>
          <a:bodyPr/>
          <a:lstStyle/>
          <a:p>
            <a:pPr marL="350838" indent="-350838" eaLnBrk="1" hangingPunct="1">
              <a:buFont typeface="Arial" charset="0"/>
              <a:buNone/>
            </a:pPr>
            <a:r>
              <a:rPr lang="el-GR" altLang="en-US" b="1" dirty="0">
                <a:solidFill>
                  <a:srgbClr val="6B7D72"/>
                </a:solidFill>
                <a:latin typeface="Candara" charset="0"/>
                <a:ea typeface="MS PGothic" charset="-128"/>
              </a:rPr>
              <a:t>1. Βελτίωση βιβλιογραφικής ανασκόπησης </a:t>
            </a:r>
            <a:r>
              <a:rPr lang="el-GR" altLang="en-US" dirty="0">
                <a:solidFill>
                  <a:schemeClr val="tx1"/>
                </a:solidFill>
                <a:latin typeface="Candara" charset="0"/>
                <a:ea typeface="MS PGothic" charset="-128"/>
              </a:rPr>
              <a:t>με βάση την ανατροφοδότηση</a:t>
            </a:r>
          </a:p>
          <a:p>
            <a:pPr marL="350838" indent="-350838" eaLnBrk="1" hangingPunct="1">
              <a:buFont typeface="Arial" charset="0"/>
              <a:buNone/>
            </a:pPr>
            <a:r>
              <a:rPr lang="el-GR" altLang="en-US" b="1" dirty="0">
                <a:solidFill>
                  <a:srgbClr val="6B7D72"/>
                </a:solidFill>
                <a:latin typeface="Candara" charset="0"/>
                <a:ea typeface="MS PGothic" charset="-128"/>
              </a:rPr>
              <a:t>2. </a:t>
            </a:r>
            <a:r>
              <a:rPr lang="el-GR" altLang="en-US" dirty="0">
                <a:solidFill>
                  <a:schemeClr val="tx1"/>
                </a:solidFill>
                <a:latin typeface="Candara" charset="0"/>
                <a:ea typeface="MS PGothic" charset="-128"/>
              </a:rPr>
              <a:t>Ανάδειξη του ενδιαφέροντος και της </a:t>
            </a:r>
            <a:r>
              <a:rPr lang="el-GR" altLang="en-US" b="1" dirty="0">
                <a:solidFill>
                  <a:srgbClr val="6B7D72"/>
                </a:solidFill>
                <a:latin typeface="Candara" charset="0"/>
                <a:ea typeface="MS PGothic" charset="-128"/>
              </a:rPr>
              <a:t>σημασίας</a:t>
            </a:r>
            <a:r>
              <a:rPr lang="el-GR" altLang="en-US" dirty="0">
                <a:solidFill>
                  <a:schemeClr val="tx1"/>
                </a:solidFill>
                <a:latin typeface="Candara" charset="0"/>
                <a:ea typeface="MS PGothic" charset="-128"/>
              </a:rPr>
              <a:t> μια νέας έρευνας.</a:t>
            </a:r>
          </a:p>
          <a:p>
            <a:pPr marL="350838" indent="-350838" eaLnBrk="1" hangingPunct="1">
              <a:buFont typeface="Arial" charset="0"/>
              <a:buNone/>
            </a:pPr>
            <a:r>
              <a:rPr lang="el-GR" altLang="en-US" b="1" dirty="0">
                <a:solidFill>
                  <a:srgbClr val="6B7D72"/>
                </a:solidFill>
                <a:latin typeface="Candara" charset="0"/>
                <a:ea typeface="MS PGothic" charset="-128"/>
              </a:rPr>
              <a:t>3. </a:t>
            </a:r>
            <a:r>
              <a:rPr lang="el-GR" altLang="en-US" dirty="0">
                <a:solidFill>
                  <a:schemeClr val="tx1"/>
                </a:solidFill>
                <a:latin typeface="Candara" charset="0"/>
                <a:ea typeface="MS PGothic" charset="-128"/>
              </a:rPr>
              <a:t>Διατύπωση </a:t>
            </a:r>
            <a:r>
              <a:rPr lang="el-GR" altLang="en-US" b="1" dirty="0">
                <a:solidFill>
                  <a:srgbClr val="6B7D72"/>
                </a:solidFill>
                <a:latin typeface="Candara" charset="0"/>
                <a:ea typeface="MS PGothic" charset="-128"/>
              </a:rPr>
              <a:t>στόχου και ερευνητικών ερωτημάτων</a:t>
            </a:r>
            <a:r>
              <a:rPr lang="el-GR" altLang="en-US" b="1" dirty="0">
                <a:solidFill>
                  <a:schemeClr val="tx1"/>
                </a:solidFill>
                <a:latin typeface="Candara" charset="0"/>
                <a:ea typeface="MS PGothic" charset="-128"/>
              </a:rPr>
              <a:t>.</a:t>
            </a:r>
          </a:p>
          <a:p>
            <a:pPr marL="350838" indent="-350838" eaLnBrk="1" hangingPunct="1">
              <a:buFont typeface="Arial" charset="0"/>
              <a:buNone/>
            </a:pPr>
            <a:r>
              <a:rPr lang="el-GR" altLang="en-US" b="1" dirty="0">
                <a:solidFill>
                  <a:srgbClr val="6B7D72"/>
                </a:solidFill>
                <a:latin typeface="Candara" charset="0"/>
                <a:ea typeface="MS PGothic" charset="-128"/>
              </a:rPr>
              <a:t>4. </a:t>
            </a:r>
            <a:r>
              <a:rPr lang="el-GR" altLang="en-US" dirty="0">
                <a:solidFill>
                  <a:schemeClr val="tx1"/>
                </a:solidFill>
                <a:latin typeface="Candara" charset="0"/>
                <a:ea typeface="MS PGothic" charset="-128"/>
              </a:rPr>
              <a:t>Διατύπωση</a:t>
            </a:r>
            <a:r>
              <a:rPr lang="el-GR" altLang="en-US" b="1" dirty="0">
                <a:solidFill>
                  <a:schemeClr val="tx1"/>
                </a:solidFill>
                <a:latin typeface="Candara" charset="0"/>
                <a:ea typeface="MS PGothic" charset="-128"/>
              </a:rPr>
              <a:t> </a:t>
            </a:r>
            <a:r>
              <a:rPr lang="el-GR" altLang="en-US" b="1" dirty="0">
                <a:solidFill>
                  <a:srgbClr val="6B7D72"/>
                </a:solidFill>
                <a:latin typeface="Candara" charset="0"/>
                <a:ea typeface="MS PGothic" charset="-128"/>
              </a:rPr>
              <a:t>ορισμών</a:t>
            </a:r>
            <a:r>
              <a:rPr lang="el-GR" altLang="en-US" b="1" dirty="0">
                <a:solidFill>
                  <a:schemeClr val="tx1"/>
                </a:solidFill>
                <a:latin typeface="Candara" charset="0"/>
                <a:ea typeface="MS PGothic" charset="-128"/>
              </a:rPr>
              <a:t> </a:t>
            </a:r>
            <a:r>
              <a:rPr lang="el-GR" altLang="en-US" dirty="0">
                <a:solidFill>
                  <a:schemeClr val="tx1"/>
                </a:solidFill>
                <a:latin typeface="Candara" charset="0"/>
                <a:ea typeface="MS PGothic" charset="-128"/>
              </a:rPr>
              <a:t>και </a:t>
            </a:r>
            <a:r>
              <a:rPr lang="el-GR" altLang="en-US" b="1" dirty="0">
                <a:solidFill>
                  <a:srgbClr val="6B7D72"/>
                </a:solidFill>
                <a:latin typeface="Candara" charset="0"/>
                <a:ea typeface="MS PGothic" charset="-128"/>
              </a:rPr>
              <a:t>ερευνητικού σχεδίου</a:t>
            </a:r>
          </a:p>
        </p:txBody>
      </p:sp>
      <p:sp>
        <p:nvSpPr>
          <p:cNvPr id="63490" name="Rectangle 2"/>
          <p:cNvSpPr>
            <a:spLocks noGrp="1" noChangeArrowheads="1"/>
          </p:cNvSpPr>
          <p:nvPr>
            <p:ph type="title"/>
          </p:nvPr>
        </p:nvSpPr>
        <p:spPr bwMode="auto"/>
        <p:txBody>
          <a:bodyPr/>
          <a:lstStyle/>
          <a:p>
            <a:pPr eaLnBrk="1" hangingPunct="1"/>
            <a:r>
              <a:rPr lang="en-US" altLang="en-US" sz="3600" b="1" cap="none">
                <a:latin typeface="Candara" charset="0"/>
                <a:ea typeface="MS PGothic" charset="-128"/>
              </a:rPr>
              <a:t>2</a:t>
            </a:r>
            <a:r>
              <a:rPr lang="el-GR" altLang="en-US" sz="3600" b="1" cap="none" baseline="30000">
                <a:latin typeface="Candara" charset="0"/>
                <a:ea typeface="MS PGothic" charset="-128"/>
              </a:rPr>
              <a:t>η</a:t>
            </a:r>
            <a:r>
              <a:rPr lang="el-GR" altLang="en-US" sz="3600" b="1" cap="none">
                <a:latin typeface="Candara" charset="0"/>
                <a:ea typeface="MS PGothic" charset="-128"/>
              </a:rPr>
              <a:t> εργασία – Αρχικό ερευνητικό σχέδιο</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vertical)">
                                      <p:cBhvr>
                                        <p:cTn id="7" dur="10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linds(vertical)">
                                      <p:cBhvr>
                                        <p:cTn id="12" dur="10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blinds(vertical)">
                                      <p:cBhvr>
                                        <p:cTn id="17" dur="1000"/>
                                        <p:tgtEl>
                                          <p:spTgt spid="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blinds(vertical)">
                                      <p:cBhvr>
                                        <p:cTn id="22" dur="10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900113" y="1754188"/>
            <a:ext cx="7704137" cy="4186237"/>
          </a:xfrm>
        </p:spPr>
        <p:txBody>
          <a:bodyPr/>
          <a:lstStyle/>
          <a:p>
            <a:pPr marL="350838" indent="-350838" eaLnBrk="1" hangingPunct="1">
              <a:buFont typeface="Arial" charset="0"/>
              <a:buNone/>
            </a:pPr>
            <a:r>
              <a:rPr lang="el-GR" altLang="en-US" b="1" dirty="0">
                <a:solidFill>
                  <a:srgbClr val="6B7D72"/>
                </a:solidFill>
                <a:latin typeface="Candara" charset="0"/>
                <a:ea typeface="MS PGothic" charset="-128"/>
              </a:rPr>
              <a:t>1. Βελτίωση </a:t>
            </a:r>
            <a:r>
              <a:rPr lang="el-GR" altLang="en-US" dirty="0">
                <a:solidFill>
                  <a:schemeClr val="tx1"/>
                </a:solidFill>
                <a:latin typeface="Candara" charset="0"/>
                <a:ea typeface="MS PGothic" charset="-128"/>
              </a:rPr>
              <a:t>της διατύπωσης </a:t>
            </a:r>
            <a:r>
              <a:rPr lang="el-GR" altLang="en-US" b="1" dirty="0">
                <a:solidFill>
                  <a:srgbClr val="6B7D72"/>
                </a:solidFill>
                <a:latin typeface="Candara" charset="0"/>
                <a:ea typeface="MS PGothic" charset="-128"/>
              </a:rPr>
              <a:t>στόχου και ερευνητικών ερωτημάτων,</a:t>
            </a:r>
            <a:r>
              <a:rPr lang="el-GR" altLang="en-US" b="1" dirty="0">
                <a:solidFill>
                  <a:schemeClr val="tx1"/>
                </a:solidFill>
                <a:latin typeface="Candara" charset="0"/>
                <a:ea typeface="MS PGothic" charset="-128"/>
              </a:rPr>
              <a:t> </a:t>
            </a:r>
            <a:r>
              <a:rPr lang="el-GR" altLang="en-US" dirty="0">
                <a:solidFill>
                  <a:schemeClr val="tx1"/>
                </a:solidFill>
                <a:latin typeface="Candara" charset="0"/>
                <a:ea typeface="MS PGothic" charset="-128"/>
              </a:rPr>
              <a:t>όπως και των </a:t>
            </a:r>
            <a:r>
              <a:rPr lang="el-GR" altLang="en-US" b="1" dirty="0">
                <a:solidFill>
                  <a:srgbClr val="6B7D72"/>
                </a:solidFill>
                <a:latin typeface="Candara" charset="0"/>
                <a:ea typeface="MS PGothic" charset="-128"/>
              </a:rPr>
              <a:t>ορισμών</a:t>
            </a:r>
          </a:p>
          <a:p>
            <a:pPr marL="350838" indent="-350838" eaLnBrk="1" hangingPunct="1">
              <a:buFont typeface="Arial" charset="0"/>
              <a:buNone/>
            </a:pPr>
            <a:r>
              <a:rPr lang="el-GR" altLang="en-US" b="1" dirty="0">
                <a:solidFill>
                  <a:srgbClr val="6B7D72"/>
                </a:solidFill>
                <a:latin typeface="Candara" charset="0"/>
                <a:ea typeface="MS PGothic" charset="-128"/>
              </a:rPr>
              <a:t>2. </a:t>
            </a:r>
            <a:r>
              <a:rPr lang="el-GR" altLang="en-US" dirty="0">
                <a:solidFill>
                  <a:schemeClr val="tx1"/>
                </a:solidFill>
                <a:latin typeface="Candara" charset="0"/>
                <a:ea typeface="MS PGothic" charset="-128"/>
              </a:rPr>
              <a:t>Ανάπτυξη </a:t>
            </a:r>
            <a:r>
              <a:rPr lang="el-GR" altLang="en-US" b="1" dirty="0">
                <a:solidFill>
                  <a:srgbClr val="6B7D72"/>
                </a:solidFill>
                <a:latin typeface="Candara" charset="0"/>
                <a:ea typeface="MS PGothic" charset="-128"/>
              </a:rPr>
              <a:t>μεθοδολογικού σχεδίου </a:t>
            </a:r>
            <a:r>
              <a:rPr lang="el-GR" altLang="en-US" dirty="0">
                <a:solidFill>
                  <a:schemeClr val="tx1"/>
                </a:solidFill>
                <a:latin typeface="Candara" charset="0"/>
                <a:ea typeface="MS PGothic" charset="-128"/>
              </a:rPr>
              <a:t>μιας μικρής έρευνας:</a:t>
            </a:r>
          </a:p>
          <a:p>
            <a:pPr marL="350838" indent="-350838" eaLnBrk="1" hangingPunct="1">
              <a:buFont typeface="Arial" charset="0"/>
              <a:buNone/>
            </a:pPr>
            <a:r>
              <a:rPr lang="el-GR" altLang="en-US" b="1" dirty="0">
                <a:solidFill>
                  <a:schemeClr val="tx1"/>
                </a:solidFill>
                <a:latin typeface="Candara" charset="0"/>
                <a:ea typeface="MS PGothic" charset="-128"/>
              </a:rPr>
              <a:t>	- </a:t>
            </a:r>
            <a:r>
              <a:rPr lang="el-GR" altLang="en-US" b="1" dirty="0">
                <a:solidFill>
                  <a:srgbClr val="6B7D72"/>
                </a:solidFill>
                <a:latin typeface="Candara" charset="0"/>
                <a:ea typeface="MS PGothic" charset="-128"/>
              </a:rPr>
              <a:t>επιλογή μεθόδου </a:t>
            </a:r>
            <a:r>
              <a:rPr lang="el-GR" altLang="en-US" dirty="0">
                <a:solidFill>
                  <a:schemeClr val="tx1"/>
                </a:solidFill>
                <a:latin typeface="Candara" charset="0"/>
                <a:ea typeface="MS PGothic" charset="-128"/>
              </a:rPr>
              <a:t>και τεκμηρίωση</a:t>
            </a:r>
          </a:p>
          <a:p>
            <a:pPr marL="350838" indent="-350838" eaLnBrk="1" hangingPunct="1">
              <a:buFont typeface="Arial" charset="0"/>
              <a:buNone/>
            </a:pPr>
            <a:r>
              <a:rPr lang="el-GR" altLang="en-US" dirty="0">
                <a:solidFill>
                  <a:schemeClr val="tx1"/>
                </a:solidFill>
                <a:latin typeface="Candara" charset="0"/>
                <a:ea typeface="MS PGothic" charset="-128"/>
              </a:rPr>
              <a:t>	- περιγραφή </a:t>
            </a:r>
            <a:r>
              <a:rPr lang="el-GR" altLang="en-US" b="1" dirty="0">
                <a:solidFill>
                  <a:srgbClr val="6B7D72"/>
                </a:solidFill>
                <a:latin typeface="Candara" charset="0"/>
                <a:ea typeface="MS PGothic" charset="-128"/>
              </a:rPr>
              <a:t>ερευνητικής διαδικασίας</a:t>
            </a:r>
          </a:p>
          <a:p>
            <a:pPr marL="350838" indent="-350838" eaLnBrk="1" hangingPunct="1">
              <a:buFont typeface="Arial" charset="0"/>
              <a:buNone/>
            </a:pPr>
            <a:r>
              <a:rPr lang="el-GR" altLang="en-US" b="1" dirty="0">
                <a:solidFill>
                  <a:schemeClr val="tx1"/>
                </a:solidFill>
                <a:latin typeface="Candara" charset="0"/>
                <a:ea typeface="MS PGothic" charset="-128"/>
              </a:rPr>
              <a:t>	- </a:t>
            </a:r>
            <a:r>
              <a:rPr lang="el-GR" altLang="en-US" dirty="0">
                <a:solidFill>
                  <a:schemeClr val="tx1"/>
                </a:solidFill>
                <a:latin typeface="Candara" charset="0"/>
                <a:ea typeface="MS PGothic" charset="-128"/>
              </a:rPr>
              <a:t>επιλογή </a:t>
            </a:r>
            <a:r>
              <a:rPr lang="el-GR" altLang="en-US" b="1" dirty="0">
                <a:solidFill>
                  <a:srgbClr val="6B7D72"/>
                </a:solidFill>
                <a:latin typeface="Candara" charset="0"/>
                <a:ea typeface="MS PGothic" charset="-128"/>
              </a:rPr>
              <a:t>δείγματος</a:t>
            </a:r>
            <a:r>
              <a:rPr lang="el-GR" altLang="en-US" b="1" dirty="0">
                <a:solidFill>
                  <a:schemeClr val="tx1"/>
                </a:solidFill>
                <a:latin typeface="Candara" charset="0"/>
                <a:ea typeface="MS PGothic" charset="-128"/>
              </a:rPr>
              <a:t> </a:t>
            </a:r>
            <a:r>
              <a:rPr lang="el-GR" altLang="en-US" dirty="0">
                <a:solidFill>
                  <a:schemeClr val="tx1"/>
                </a:solidFill>
                <a:latin typeface="Candara" charset="0"/>
                <a:ea typeface="MS PGothic" charset="-128"/>
              </a:rPr>
              <a:t>και τεκμηρίωση</a:t>
            </a:r>
          </a:p>
          <a:p>
            <a:pPr marL="350838" indent="-350838" eaLnBrk="1" hangingPunct="1">
              <a:buFont typeface="Arial" charset="0"/>
              <a:buNone/>
            </a:pPr>
            <a:r>
              <a:rPr lang="el-GR" altLang="en-US" dirty="0">
                <a:solidFill>
                  <a:schemeClr val="tx1"/>
                </a:solidFill>
                <a:latin typeface="Candara" charset="0"/>
                <a:ea typeface="MS PGothic" charset="-128"/>
              </a:rPr>
              <a:t>	- ανάπτυξη </a:t>
            </a:r>
            <a:r>
              <a:rPr lang="el-GR" altLang="en-US" b="1" dirty="0">
                <a:solidFill>
                  <a:srgbClr val="6B7D72"/>
                </a:solidFill>
                <a:latin typeface="Candara" charset="0"/>
                <a:ea typeface="MS PGothic" charset="-128"/>
              </a:rPr>
              <a:t>εργαλείου συλλογής δεδομένων</a:t>
            </a:r>
          </a:p>
          <a:p>
            <a:pPr marL="350838" indent="-350838" eaLnBrk="1" hangingPunct="1">
              <a:buFont typeface="Arial" charset="0"/>
              <a:buNone/>
            </a:pPr>
            <a:r>
              <a:rPr lang="el-GR" altLang="en-US" dirty="0">
                <a:solidFill>
                  <a:schemeClr val="tx1"/>
                </a:solidFill>
                <a:latin typeface="Candara" charset="0"/>
                <a:ea typeface="MS PGothic" charset="-128"/>
              </a:rPr>
              <a:t>	- διασφάλιση </a:t>
            </a:r>
            <a:r>
              <a:rPr lang="el-GR" altLang="en-US" b="1" dirty="0">
                <a:solidFill>
                  <a:srgbClr val="6B7D72"/>
                </a:solidFill>
                <a:latin typeface="Candara" charset="0"/>
                <a:ea typeface="MS PGothic" charset="-128"/>
              </a:rPr>
              <a:t>εγκυρότητας </a:t>
            </a:r>
            <a:r>
              <a:rPr lang="el-GR" altLang="en-US" dirty="0">
                <a:solidFill>
                  <a:srgbClr val="6B7D72"/>
                </a:solidFill>
                <a:latin typeface="Candara" charset="0"/>
                <a:ea typeface="MS PGothic" charset="-128"/>
              </a:rPr>
              <a:t>και</a:t>
            </a:r>
            <a:r>
              <a:rPr lang="el-GR" altLang="en-US" b="1" dirty="0">
                <a:solidFill>
                  <a:srgbClr val="6B7D72"/>
                </a:solidFill>
                <a:latin typeface="Candara" charset="0"/>
                <a:ea typeface="MS PGothic" charset="-128"/>
              </a:rPr>
              <a:t> αξιοπιστίας</a:t>
            </a:r>
          </a:p>
          <a:p>
            <a:pPr marL="350838" indent="-350838" eaLnBrk="1" hangingPunct="1">
              <a:buFont typeface="Arial" charset="0"/>
              <a:buNone/>
            </a:pPr>
            <a:r>
              <a:rPr lang="el-GR" altLang="en-US" b="1" i="1" dirty="0">
                <a:solidFill>
                  <a:srgbClr val="6B7D72"/>
                </a:solidFill>
                <a:latin typeface="Candara" charset="0"/>
                <a:ea typeface="MS PGothic" charset="-128"/>
              </a:rPr>
              <a:t>Παρουσίαση της έρευνας</a:t>
            </a:r>
          </a:p>
          <a:p>
            <a:pPr marL="350838" indent="-350838" eaLnBrk="1" hangingPunct="1">
              <a:buFont typeface="Arial" charset="0"/>
              <a:buNone/>
            </a:pPr>
            <a:endParaRPr lang="el-GR" altLang="en-US" b="1" dirty="0">
              <a:solidFill>
                <a:schemeClr val="tx1"/>
              </a:solidFill>
              <a:latin typeface="Candara" charset="0"/>
              <a:ea typeface="MS PGothic" charset="-128"/>
            </a:endParaRPr>
          </a:p>
          <a:p>
            <a:pPr marL="350838" indent="-350838" eaLnBrk="1" hangingPunct="1">
              <a:buFont typeface="Arial" charset="0"/>
              <a:buNone/>
            </a:pPr>
            <a:endParaRPr lang="el-GR" altLang="en-US" dirty="0">
              <a:solidFill>
                <a:schemeClr val="tx1"/>
              </a:solidFill>
              <a:latin typeface="Candara" charset="0"/>
              <a:ea typeface="MS PGothic" charset="-128"/>
            </a:endParaRPr>
          </a:p>
          <a:p>
            <a:pPr marL="350838" indent="-350838" eaLnBrk="1" hangingPunct="1">
              <a:buFont typeface="Arial" charset="0"/>
              <a:buNone/>
            </a:pPr>
            <a:endParaRPr lang="el-GR" altLang="en-US" b="1" dirty="0">
              <a:solidFill>
                <a:schemeClr val="tx1"/>
              </a:solidFill>
              <a:latin typeface="Candara" charset="0"/>
              <a:ea typeface="MS PGothic" charset="-128"/>
            </a:endParaRPr>
          </a:p>
        </p:txBody>
      </p:sp>
      <p:sp>
        <p:nvSpPr>
          <p:cNvPr id="65538" name="Rectangle 2"/>
          <p:cNvSpPr>
            <a:spLocks noGrp="1" noChangeArrowheads="1"/>
          </p:cNvSpPr>
          <p:nvPr>
            <p:ph type="title"/>
          </p:nvPr>
        </p:nvSpPr>
        <p:spPr bwMode="auto"/>
        <p:txBody>
          <a:bodyPr/>
          <a:lstStyle/>
          <a:p>
            <a:pPr eaLnBrk="1" hangingPunct="1"/>
            <a:r>
              <a:rPr lang="el-GR" altLang="en-US" sz="3600" b="1" cap="none">
                <a:latin typeface="Candara" charset="0"/>
                <a:ea typeface="MS PGothic" charset="-128"/>
              </a:rPr>
              <a:t>3</a:t>
            </a:r>
            <a:r>
              <a:rPr lang="el-GR" altLang="en-US" sz="3600" b="1" cap="none" baseline="30000">
                <a:latin typeface="Candara" charset="0"/>
                <a:ea typeface="MS PGothic" charset="-128"/>
              </a:rPr>
              <a:t>η</a:t>
            </a:r>
            <a:r>
              <a:rPr lang="el-GR" altLang="en-US" sz="3600" b="1" cap="none">
                <a:latin typeface="Candara" charset="0"/>
                <a:ea typeface="MS PGothic" charset="-128"/>
              </a:rPr>
              <a:t> εργασία – Τελικό ερευνητικό σχέδιο</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vertical)">
                                      <p:cBhvr>
                                        <p:cTn id="7" dur="10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linds(vertical)">
                                      <p:cBhvr>
                                        <p:cTn id="12" dur="10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blinds(vertical)">
                                      <p:cBhvr>
                                        <p:cTn id="17" dur="1000"/>
                                        <p:tgtEl>
                                          <p:spTgt spid="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blinds(vertical)">
                                      <p:cBhvr>
                                        <p:cTn id="22" dur="1000"/>
                                        <p:tgtEl>
                                          <p:spTgt spid="7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blinds(vertical)">
                                      <p:cBhvr>
                                        <p:cTn id="27" dur="1000"/>
                                        <p:tgtEl>
                                          <p:spTgt spid="71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blinds(vertical)">
                                      <p:cBhvr>
                                        <p:cTn id="32" dur="1000"/>
                                        <p:tgtEl>
                                          <p:spTgt spid="717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blinds(vertical)">
                                      <p:cBhvr>
                                        <p:cTn id="37" dur="1000"/>
                                        <p:tgtEl>
                                          <p:spTgt spid="717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5" fill="hold" grpId="0"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blinds(vertical)">
                                      <p:cBhvr>
                                        <p:cTn id="42" dur="10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900113" y="1754188"/>
            <a:ext cx="7704137" cy="4186237"/>
          </a:xfrm>
        </p:spPr>
        <p:txBody>
          <a:bodyPr/>
          <a:lstStyle/>
          <a:p>
            <a:pPr marL="457200" indent="-457200" eaLnBrk="1" hangingPunct="1">
              <a:buFont typeface="Arial" charset="0"/>
              <a:buAutoNum type="arabicPeriod"/>
            </a:pPr>
            <a:r>
              <a:rPr lang="el-GR" altLang="en-US" b="1" dirty="0">
                <a:solidFill>
                  <a:schemeClr val="accent1">
                    <a:lumMod val="75000"/>
                  </a:schemeClr>
                </a:solidFill>
                <a:latin typeface="Candara" charset="0"/>
                <a:ea typeface="MS PGothic" charset="-128"/>
              </a:rPr>
              <a:t>Υλοποίηση </a:t>
            </a:r>
            <a:r>
              <a:rPr lang="el-GR" altLang="en-US" dirty="0">
                <a:solidFill>
                  <a:schemeClr val="tx1"/>
                </a:solidFill>
                <a:latin typeface="Candara" charset="0"/>
                <a:ea typeface="MS PGothic" charset="-128"/>
              </a:rPr>
              <a:t>του ερευνητικού σχεδίου</a:t>
            </a:r>
          </a:p>
          <a:p>
            <a:pPr marL="457200" indent="-457200" eaLnBrk="1" hangingPunct="1">
              <a:buFont typeface="Arial" charset="0"/>
              <a:buAutoNum type="arabicPeriod"/>
            </a:pPr>
            <a:r>
              <a:rPr lang="el-GR" altLang="en-US" b="1" dirty="0">
                <a:solidFill>
                  <a:srgbClr val="6B7D72"/>
                </a:solidFill>
                <a:latin typeface="Candara" charset="0"/>
                <a:ea typeface="MS PGothic" charset="-128"/>
              </a:rPr>
              <a:t>Αποτύπωση</a:t>
            </a:r>
            <a:r>
              <a:rPr lang="el-GR" altLang="en-US" dirty="0">
                <a:solidFill>
                  <a:schemeClr val="tx1"/>
                </a:solidFill>
                <a:latin typeface="Candara" charset="0"/>
                <a:ea typeface="MS PGothic" charset="-128"/>
              </a:rPr>
              <a:t> της μικρής έρευνας στο πρότυπο ενός επιστημονικού κειμένου, με αναδιατυπώσεις και συνθέσεις όλων των προηγούμενων εργασιών και την </a:t>
            </a:r>
            <a:r>
              <a:rPr lang="el-GR" altLang="en-US" b="1" dirty="0">
                <a:solidFill>
                  <a:srgbClr val="6B7D72"/>
                </a:solidFill>
                <a:latin typeface="Candara" charset="0"/>
                <a:ea typeface="MS PGothic" charset="-128"/>
              </a:rPr>
              <a:t>παρουσίαση και ανάλυση των δεδομένων</a:t>
            </a:r>
            <a:r>
              <a:rPr lang="el-GR" altLang="en-US" dirty="0">
                <a:solidFill>
                  <a:schemeClr val="tx1"/>
                </a:solidFill>
                <a:latin typeface="Candara" charset="0"/>
                <a:ea typeface="MS PGothic" charset="-128"/>
              </a:rPr>
              <a:t>.</a:t>
            </a:r>
          </a:p>
          <a:p>
            <a:pPr marL="457200" indent="-457200" eaLnBrk="1" hangingPunct="1">
              <a:buFont typeface="Arial" charset="0"/>
              <a:buNone/>
            </a:pPr>
            <a:endParaRPr lang="el-GR" altLang="en-US" dirty="0">
              <a:solidFill>
                <a:schemeClr val="tx1"/>
              </a:solidFill>
              <a:latin typeface="Candara" charset="0"/>
              <a:ea typeface="MS PGothic" charset="-128"/>
            </a:endParaRPr>
          </a:p>
          <a:p>
            <a:pPr marL="457200" indent="-457200" eaLnBrk="1" hangingPunct="1">
              <a:buFont typeface="Arial" charset="0"/>
              <a:buNone/>
            </a:pPr>
            <a:r>
              <a:rPr lang="el-GR" altLang="en-US" dirty="0">
                <a:solidFill>
                  <a:schemeClr val="tx1"/>
                </a:solidFill>
                <a:latin typeface="Candara" charset="0"/>
                <a:ea typeface="MS PGothic" charset="-128"/>
              </a:rPr>
              <a:t>	</a:t>
            </a:r>
            <a:r>
              <a:rPr lang="el-GR" altLang="en-US" b="1" i="1" dirty="0">
                <a:solidFill>
                  <a:srgbClr val="6B7D72"/>
                </a:solidFill>
                <a:latin typeface="Candara" charset="0"/>
                <a:ea typeface="MS PGothic" charset="-128"/>
              </a:rPr>
              <a:t>Παρουσίαση της έρευνας</a:t>
            </a:r>
          </a:p>
          <a:p>
            <a:pPr marL="457200" indent="-457200" eaLnBrk="1" hangingPunct="1">
              <a:buFont typeface="Arial" charset="0"/>
              <a:buNone/>
            </a:pPr>
            <a:endParaRPr lang="el-GR" altLang="en-US" b="1" dirty="0">
              <a:solidFill>
                <a:schemeClr val="tx1"/>
              </a:solidFill>
              <a:latin typeface="Candara" charset="0"/>
              <a:ea typeface="MS PGothic" charset="-128"/>
            </a:endParaRPr>
          </a:p>
        </p:txBody>
      </p:sp>
      <p:sp>
        <p:nvSpPr>
          <p:cNvPr id="67586" name="Rectangle 2"/>
          <p:cNvSpPr>
            <a:spLocks noGrp="1" noChangeArrowheads="1"/>
          </p:cNvSpPr>
          <p:nvPr>
            <p:ph type="title"/>
          </p:nvPr>
        </p:nvSpPr>
        <p:spPr bwMode="auto"/>
        <p:txBody>
          <a:bodyPr/>
          <a:lstStyle/>
          <a:p>
            <a:pPr eaLnBrk="1" hangingPunct="1"/>
            <a:r>
              <a:rPr lang="el-GR" altLang="en-US" sz="3600" b="1" cap="none">
                <a:latin typeface="Candara" charset="0"/>
                <a:ea typeface="MS PGothic" charset="-128"/>
              </a:rPr>
              <a:t>4</a:t>
            </a:r>
            <a:r>
              <a:rPr lang="el-GR" altLang="en-US" sz="3600" b="1" cap="none" baseline="30000">
                <a:latin typeface="Candara" charset="0"/>
                <a:ea typeface="MS PGothic" charset="-128"/>
              </a:rPr>
              <a:t>η</a:t>
            </a:r>
            <a:r>
              <a:rPr lang="el-GR" altLang="en-US" sz="3600" b="1" cap="none">
                <a:latin typeface="Candara" charset="0"/>
                <a:ea typeface="MS PGothic" charset="-128"/>
              </a:rPr>
              <a:t> εργασία – Υλοποίηση και γραφή</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vertical)">
                                      <p:cBhvr>
                                        <p:cTn id="7" dur="10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linds(vertical)">
                                      <p:cBhvr>
                                        <p:cTn id="12" dur="10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blinds(vertical)">
                                      <p:cBhvr>
                                        <p:cTn id="17" dur="10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2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371CFEF7-2E83-A94C-9B35-66A21801D0FB}" type="slidenum">
              <a:rPr lang="el-GR" altLang="en-US" sz="1200">
                <a:solidFill>
                  <a:schemeClr val="tx2"/>
                </a:solidFill>
              </a:rPr>
              <a:pPr/>
              <a:t>29</a:t>
            </a:fld>
            <a:endParaRPr lang="el-GR" altLang="en-US" sz="1200">
              <a:solidFill>
                <a:schemeClr val="tx2"/>
              </a:solidFill>
            </a:endParaRPr>
          </a:p>
        </p:txBody>
      </p:sp>
      <p:sp>
        <p:nvSpPr>
          <p:cNvPr id="69634" name="4 - Ορθογώνιο"/>
          <p:cNvSpPr>
            <a:spLocks noChangeArrowheads="1"/>
          </p:cNvSpPr>
          <p:nvPr/>
        </p:nvSpPr>
        <p:spPr bwMode="auto">
          <a:xfrm>
            <a:off x="555625" y="2990850"/>
            <a:ext cx="7977188"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pPr algn="ctr" eaLnBrk="1" hangingPunct="1"/>
            <a:r>
              <a:rPr lang="el-GR" altLang="en-US" sz="3200" dirty="0">
                <a:solidFill>
                  <a:srgbClr val="6B7D72"/>
                </a:solidFill>
                <a:latin typeface="Candara" charset="0"/>
              </a:rPr>
              <a:t>Ξεκινώντας μια επιστημονική έρευνα</a:t>
            </a:r>
          </a:p>
        </p:txBody>
      </p:sp>
    </p:spTree>
  </p:cSld>
  <p:clrMapOvr>
    <a:masterClrMapping/>
  </p:clrMapOvr>
  <p:transition spd="med">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bwMode="auto"/>
        <p:txBody>
          <a:bodyPr/>
          <a:lstStyle/>
          <a:p>
            <a:pPr eaLnBrk="1" hangingPunct="1"/>
            <a:r>
              <a:rPr lang="el-GR" altLang="en-US" sz="3800" b="1" cap="none" dirty="0">
                <a:solidFill>
                  <a:schemeClr val="accent1">
                    <a:lumMod val="75000"/>
                  </a:schemeClr>
                </a:solidFill>
                <a:latin typeface="Candara" charset="0"/>
                <a:ea typeface="MS PGothic" charset="-128"/>
              </a:rPr>
              <a:t>Περιε</a:t>
            </a:r>
            <a:r>
              <a:rPr lang="el-GR" altLang="en-US" sz="3800" b="1" cap="none" dirty="0">
                <a:latin typeface="Candara" charset="0"/>
                <a:ea typeface="MS PGothic" charset="-128"/>
              </a:rPr>
              <a:t>χόμενο μαθήματος</a:t>
            </a:r>
          </a:p>
        </p:txBody>
      </p:sp>
      <p:sp>
        <p:nvSpPr>
          <p:cNvPr id="12291" name="Rectangle 3"/>
          <p:cNvSpPr>
            <a:spLocks noGrp="1" noChangeArrowheads="1"/>
          </p:cNvSpPr>
          <p:nvPr>
            <p:ph idx="1"/>
          </p:nvPr>
        </p:nvSpPr>
        <p:spPr>
          <a:xfrm>
            <a:off x="503238" y="1604963"/>
            <a:ext cx="8231187" cy="4598987"/>
          </a:xfrm>
        </p:spPr>
        <p:txBody>
          <a:bodyPr/>
          <a:lstStyle/>
          <a:p>
            <a:pPr>
              <a:spcBef>
                <a:spcPts val="600"/>
              </a:spcBef>
              <a:spcAft>
                <a:spcPts val="600"/>
              </a:spcAft>
            </a:pPr>
            <a:r>
              <a:rPr lang="el-GR" altLang="en-US" b="1" i="1" dirty="0">
                <a:solidFill>
                  <a:schemeClr val="tx1"/>
                </a:solidFill>
                <a:latin typeface="Candara" charset="0"/>
                <a:ea typeface="MS PGothic" charset="-128"/>
              </a:rPr>
              <a:t>Ενότητα 1-2 : </a:t>
            </a:r>
            <a:r>
              <a:rPr lang="el-GR" altLang="en-US" b="1" dirty="0">
                <a:solidFill>
                  <a:schemeClr val="tx1"/>
                </a:solidFill>
                <a:latin typeface="Candara" charset="0"/>
                <a:ea typeface="MS PGothic" charset="-128"/>
              </a:rPr>
              <a:t> </a:t>
            </a:r>
            <a:r>
              <a:rPr lang="el-GR" altLang="en-US" dirty="0">
                <a:solidFill>
                  <a:schemeClr val="tx1"/>
                </a:solidFill>
                <a:latin typeface="Candara" charset="0"/>
                <a:ea typeface="MS PGothic" charset="-128"/>
              </a:rPr>
              <a:t>Βασικά στοιχεία (</a:t>
            </a:r>
            <a:r>
              <a:rPr lang="en-US" altLang="en-US" dirty="0">
                <a:solidFill>
                  <a:schemeClr val="tx1"/>
                </a:solidFill>
                <a:latin typeface="Candara" charset="0"/>
                <a:ea typeface="MS PGothic" charset="-128"/>
              </a:rPr>
              <a:t>1</a:t>
            </a:r>
            <a:r>
              <a:rPr lang="el-GR" altLang="en-US" dirty="0">
                <a:solidFill>
                  <a:schemeClr val="tx1"/>
                </a:solidFill>
                <a:latin typeface="Candara" charset="0"/>
                <a:ea typeface="MS PGothic" charset="-128"/>
              </a:rPr>
              <a:t> τετράωρα μαθήματα)</a:t>
            </a:r>
          </a:p>
          <a:p>
            <a:pPr>
              <a:spcBef>
                <a:spcPts val="600"/>
              </a:spcBef>
              <a:spcAft>
                <a:spcPts val="600"/>
              </a:spcAft>
              <a:buFont typeface="Arial" charset="0"/>
              <a:buNone/>
            </a:pPr>
            <a:r>
              <a:rPr lang="el-GR" altLang="en-US" dirty="0">
                <a:solidFill>
                  <a:schemeClr val="tx1"/>
                </a:solidFill>
                <a:latin typeface="Candara" charset="0"/>
                <a:ea typeface="MS PGothic" charset="-128"/>
              </a:rPr>
              <a:t>	</a:t>
            </a:r>
            <a:r>
              <a:rPr lang="el-GR" altLang="en-US" i="1" dirty="0">
                <a:solidFill>
                  <a:schemeClr val="accent1">
                    <a:lumMod val="75000"/>
                  </a:schemeClr>
                </a:solidFill>
                <a:latin typeface="Candara" charset="0"/>
                <a:ea typeface="MS PGothic" charset="-128"/>
              </a:rPr>
              <a:t>Βασικά στοιχεία και έννοιες </a:t>
            </a:r>
            <a:r>
              <a:rPr lang="el-GR" altLang="en-US" dirty="0">
                <a:solidFill>
                  <a:schemeClr val="tx1"/>
                </a:solidFill>
                <a:latin typeface="Candara" charset="0"/>
                <a:ea typeface="MS PGothic" charset="-128"/>
              </a:rPr>
              <a:t>της εμπειρικής έρευνας, με έμφαση στα στοιχεία που συνδέονται με την ΜΕ και την εκπαιδευτική έρευνα </a:t>
            </a:r>
          </a:p>
          <a:p>
            <a:pPr>
              <a:spcBef>
                <a:spcPts val="600"/>
              </a:spcBef>
              <a:spcAft>
                <a:spcPts val="600"/>
              </a:spcAft>
            </a:pPr>
            <a:r>
              <a:rPr lang="el-GR" altLang="en-US" b="1" i="1" dirty="0">
                <a:solidFill>
                  <a:schemeClr val="tx1"/>
                </a:solidFill>
                <a:latin typeface="Candara" charset="0"/>
                <a:ea typeface="MS PGothic" charset="-128"/>
              </a:rPr>
              <a:t>Ενότητα 3-4 : </a:t>
            </a:r>
            <a:r>
              <a:rPr lang="el-GR" altLang="en-US" b="1" dirty="0">
                <a:solidFill>
                  <a:schemeClr val="tx1"/>
                </a:solidFill>
                <a:latin typeface="Candara" charset="0"/>
                <a:ea typeface="MS PGothic" charset="-128"/>
              </a:rPr>
              <a:t> </a:t>
            </a:r>
            <a:r>
              <a:rPr lang="el-GR" altLang="en-US" dirty="0">
                <a:solidFill>
                  <a:schemeClr val="tx1"/>
                </a:solidFill>
                <a:latin typeface="Candara" charset="0"/>
                <a:ea typeface="MS PGothic" charset="-128"/>
              </a:rPr>
              <a:t>Ερευνητικά σχέδια και μεθοδολογία (2 τετράωρα μαθήματα)</a:t>
            </a:r>
          </a:p>
          <a:p>
            <a:pPr>
              <a:spcBef>
                <a:spcPts val="600"/>
              </a:spcBef>
              <a:spcAft>
                <a:spcPts val="600"/>
              </a:spcAft>
              <a:buFont typeface="Arial" charset="0"/>
              <a:buNone/>
            </a:pPr>
            <a:r>
              <a:rPr lang="el-GR" altLang="en-US" dirty="0">
                <a:solidFill>
                  <a:schemeClr val="tx1"/>
                </a:solidFill>
                <a:latin typeface="Candara" charset="0"/>
                <a:ea typeface="MS PGothic" charset="-128"/>
              </a:rPr>
              <a:t>	Βασικά χαρακτηριστικά </a:t>
            </a:r>
            <a:r>
              <a:rPr lang="el-GR" altLang="en-US" dirty="0">
                <a:solidFill>
                  <a:srgbClr val="6B7D72"/>
                </a:solidFill>
                <a:latin typeface="Candara" charset="0"/>
                <a:ea typeface="MS PGothic" charset="-128"/>
              </a:rPr>
              <a:t>του </a:t>
            </a:r>
            <a:r>
              <a:rPr lang="el-GR" altLang="en-US" i="1" dirty="0">
                <a:solidFill>
                  <a:srgbClr val="6B7D72"/>
                </a:solidFill>
                <a:latin typeface="Candara" charset="0"/>
                <a:ea typeface="MS PGothic" charset="-128"/>
              </a:rPr>
              <a:t>ερευνητικού σχεδίου και οργάνωση της μεθοδολογίας </a:t>
            </a:r>
            <a:r>
              <a:rPr lang="el-GR" altLang="en-US" dirty="0">
                <a:solidFill>
                  <a:schemeClr val="tx1"/>
                </a:solidFill>
                <a:latin typeface="Candara" charset="0"/>
                <a:ea typeface="MS PGothic" charset="-128"/>
              </a:rPr>
              <a:t>μιας έρευνας (είδος έρευνας, δείγμα, κατασκευή εργαλείων συλλογή δεδομένων)</a:t>
            </a:r>
            <a:r>
              <a:rPr lang="en-US" altLang="en-US" dirty="0">
                <a:solidFill>
                  <a:schemeClr val="tx1"/>
                </a:solidFill>
                <a:latin typeface="Candara" charset="0"/>
                <a:ea typeface="MS PGothic" charset="-128"/>
              </a:rPr>
              <a:t>. </a:t>
            </a:r>
            <a:r>
              <a:rPr lang="el-GR" altLang="en-US" dirty="0">
                <a:solidFill>
                  <a:schemeClr val="tx1"/>
                </a:solidFill>
                <a:latin typeface="Candara" charset="0"/>
                <a:ea typeface="MS PGothic" charset="-128"/>
              </a:rPr>
              <a:t>Επιστημονική τεχνογραφία.</a:t>
            </a:r>
          </a:p>
          <a:p>
            <a:pPr marL="114300" indent="0" eaLnBrk="1" hangingPunct="1">
              <a:spcBef>
                <a:spcPts val="600"/>
              </a:spcBef>
              <a:buClr>
                <a:srgbClr val="A23A28"/>
              </a:buClr>
              <a:buSzPct val="120000"/>
              <a:buNone/>
            </a:pPr>
            <a:endParaRPr lang="el-GR" altLang="en-US" sz="2000" dirty="0">
              <a:solidFill>
                <a:schemeClr val="tx1"/>
              </a:solidFill>
              <a:latin typeface="Candara" charset="0"/>
              <a:ea typeface="MS PGothic" charset="-128"/>
            </a:endParaRPr>
          </a:p>
        </p:txBody>
      </p:sp>
      <p:sp>
        <p:nvSpPr>
          <p:cNvPr id="18435"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14E36DD9-547A-B94C-8492-3E426255ADED}" type="slidenum">
              <a:rPr lang="el-GR" altLang="en-US" sz="1200">
                <a:solidFill>
                  <a:schemeClr val="tx2"/>
                </a:solidFill>
                <a:latin typeface="Candara" charset="0"/>
              </a:rPr>
              <a:pPr/>
              <a:t>3</a:t>
            </a:fld>
            <a:endParaRPr lang="el-GR" altLang="en-US" sz="1200">
              <a:solidFill>
                <a:schemeClr val="tx2"/>
              </a:solidFill>
              <a:latin typeface="Candar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vertical)">
                                      <p:cBhvr>
                                        <p:cTn id="7" dur="10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blinds(vertical)">
                                      <p:cBhvr>
                                        <p:cTn id="12" dur="1000"/>
                                        <p:tgtEl>
                                          <p:spTgt spid="122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blinds(vertical)">
                                      <p:cBhvr>
                                        <p:cTn id="17" dur="1000"/>
                                        <p:tgtEl>
                                          <p:spTgt spid="122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blinds(vertical)">
                                      <p:cBhvr>
                                        <p:cTn id="22" dur="10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bwMode="auto"/>
        <p:txBody>
          <a:bodyPr/>
          <a:lstStyle/>
          <a:p>
            <a:pPr eaLnBrk="1" hangingPunct="1"/>
            <a:r>
              <a:rPr lang="el-GR" altLang="en-US" b="1" cap="none">
                <a:solidFill>
                  <a:srgbClr val="786C71"/>
                </a:solidFill>
                <a:latin typeface="Candara" charset="0"/>
                <a:ea typeface="MS PGothic" charset="-128"/>
              </a:rPr>
              <a:t>Ξεκινώντας μια έρευνα</a:t>
            </a:r>
          </a:p>
        </p:txBody>
      </p:sp>
      <p:sp>
        <p:nvSpPr>
          <p:cNvPr id="468995" name="Rectangle 3"/>
          <p:cNvSpPr>
            <a:spLocks noGrp="1" noChangeArrowheads="1"/>
          </p:cNvSpPr>
          <p:nvPr>
            <p:ph idx="1"/>
          </p:nvPr>
        </p:nvSpPr>
        <p:spPr/>
        <p:txBody>
          <a:bodyPr/>
          <a:lstStyle/>
          <a:p>
            <a:pPr marL="533400" indent="-533400" eaLnBrk="1" hangingPunct="1">
              <a:buSzPct val="120000"/>
            </a:pPr>
            <a:r>
              <a:rPr lang="el-GR" altLang="en-US" sz="2800" dirty="0">
                <a:solidFill>
                  <a:srgbClr val="000000"/>
                </a:solidFill>
                <a:latin typeface="Calibri" charset="0"/>
                <a:ea typeface="MS PGothic" charset="-128"/>
              </a:rPr>
              <a:t>Διατυπώνουμε</a:t>
            </a:r>
            <a:r>
              <a:rPr lang="el-GR" altLang="en-US" sz="2800" dirty="0">
                <a:latin typeface="Calibri" charset="0"/>
                <a:ea typeface="MS PGothic" charset="-128"/>
              </a:rPr>
              <a:t> </a:t>
            </a:r>
            <a:r>
              <a:rPr lang="el-GR" altLang="en-US" sz="2800" dirty="0">
                <a:solidFill>
                  <a:srgbClr val="6B7D72"/>
                </a:solidFill>
                <a:latin typeface="Calibri" charset="0"/>
                <a:ea typeface="MS PGothic" charset="-128"/>
              </a:rPr>
              <a:t>το θέμα μας</a:t>
            </a:r>
          </a:p>
          <a:p>
            <a:pPr marL="533400" indent="-533400" eaLnBrk="1" hangingPunct="1">
              <a:buSzPct val="120000"/>
            </a:pPr>
            <a:r>
              <a:rPr lang="el-GR" altLang="en-US" sz="2800" dirty="0">
                <a:solidFill>
                  <a:srgbClr val="000000"/>
                </a:solidFill>
                <a:latin typeface="Calibri" charset="0"/>
                <a:ea typeface="MS PGothic" charset="-128"/>
              </a:rPr>
              <a:t>Κάνουμε</a:t>
            </a:r>
            <a:r>
              <a:rPr lang="el-GR" altLang="en-US" sz="2800" dirty="0">
                <a:latin typeface="Calibri" charset="0"/>
                <a:ea typeface="MS PGothic" charset="-128"/>
              </a:rPr>
              <a:t> </a:t>
            </a:r>
            <a:r>
              <a:rPr lang="el-GR" altLang="en-US" sz="2800" dirty="0">
                <a:solidFill>
                  <a:srgbClr val="6B7D72"/>
                </a:solidFill>
                <a:latin typeface="Calibri" charset="0"/>
                <a:ea typeface="MS PGothic" charset="-128"/>
              </a:rPr>
              <a:t>βιβλιογραφική αναζήτηση </a:t>
            </a:r>
            <a:r>
              <a:rPr lang="el-GR" altLang="en-US" sz="2800" dirty="0">
                <a:solidFill>
                  <a:srgbClr val="000000"/>
                </a:solidFill>
                <a:latin typeface="Calibri" charset="0"/>
                <a:ea typeface="MS PGothic" charset="-128"/>
              </a:rPr>
              <a:t>θεωρητικών πλαισίων, ορισμών, προηγούμενων ερευνών, ερευνητικών μοντέλων και μέσων</a:t>
            </a:r>
          </a:p>
          <a:p>
            <a:pPr marL="533400" indent="-533400" eaLnBrk="1" hangingPunct="1">
              <a:buSzPct val="120000"/>
            </a:pPr>
            <a:r>
              <a:rPr lang="el-GR" altLang="en-US" sz="2800" dirty="0">
                <a:solidFill>
                  <a:srgbClr val="000000"/>
                </a:solidFill>
                <a:latin typeface="Calibri" charset="0"/>
                <a:ea typeface="MS PGothic" charset="-128"/>
              </a:rPr>
              <a:t>Κάνουμε μια επιλογή ερευνών που συνδέονται με κάποιες </a:t>
            </a:r>
            <a:r>
              <a:rPr lang="el-GR" altLang="en-US" sz="2800" dirty="0">
                <a:solidFill>
                  <a:schemeClr val="accent1"/>
                </a:solidFill>
                <a:latin typeface="Calibri" charset="0"/>
                <a:ea typeface="MS PGothic" charset="-128"/>
              </a:rPr>
              <a:t>σημαντικές έννοιες</a:t>
            </a:r>
            <a:r>
              <a:rPr lang="el-GR" altLang="en-US" sz="2800" dirty="0">
                <a:solidFill>
                  <a:srgbClr val="000000"/>
                </a:solidFill>
                <a:latin typeface="Calibri" charset="0"/>
                <a:ea typeface="MS PGothic" charset="-128"/>
              </a:rPr>
              <a:t>.</a:t>
            </a:r>
          </a:p>
          <a:p>
            <a:pPr marL="533400" indent="-533400" eaLnBrk="1" hangingPunct="1">
              <a:buSzPct val="120000"/>
            </a:pPr>
            <a:r>
              <a:rPr lang="el-GR" altLang="en-US" sz="2800" dirty="0">
                <a:solidFill>
                  <a:srgbClr val="000000"/>
                </a:solidFill>
                <a:latin typeface="Calibri" charset="0"/>
                <a:ea typeface="MS PGothic" charset="-128"/>
              </a:rPr>
              <a:t>ΚΑΙ ΚΥΡΙΩΣ ΜΕ ΤΟ ΘΕΜΑ ΜΑΣ</a:t>
            </a:r>
          </a:p>
          <a:p>
            <a:pPr marL="533400" indent="-533400" eaLnBrk="1" hangingPunct="1">
              <a:buSzPct val="120000"/>
            </a:pPr>
            <a:endParaRPr lang="el-GR" altLang="en-US" sz="2800" dirty="0">
              <a:solidFill>
                <a:srgbClr val="000000"/>
              </a:solidFill>
              <a:latin typeface="Calibri" charset="0"/>
              <a:ea typeface="MS PGothic" charset="-128"/>
            </a:endParaRPr>
          </a:p>
        </p:txBody>
      </p:sp>
      <p:sp>
        <p:nvSpPr>
          <p:cNvPr id="71683"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277B2DBF-5E58-494B-A12F-E26A98C3A23B}" type="slidenum">
              <a:rPr lang="el-GR" altLang="en-US" sz="1200">
                <a:solidFill>
                  <a:schemeClr val="tx2"/>
                </a:solidFill>
              </a:rPr>
              <a:pPr/>
              <a:t>30</a:t>
            </a:fld>
            <a:endParaRPr lang="el-GR" altLang="en-US" sz="1200">
              <a:solidFill>
                <a:schemeClr val="tx2"/>
              </a:solidFill>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68995">
                                            <p:txEl>
                                              <p:pRg st="0" end="0"/>
                                            </p:txEl>
                                          </p:spTgt>
                                        </p:tgtEl>
                                        <p:attrNameLst>
                                          <p:attrName>style.visibility</p:attrName>
                                        </p:attrNameLst>
                                      </p:cBhvr>
                                      <p:to>
                                        <p:strVal val="visible"/>
                                      </p:to>
                                    </p:set>
                                    <p:animEffect transition="in" filter="blinds(vertical)">
                                      <p:cBhvr>
                                        <p:cTn id="7" dur="500"/>
                                        <p:tgtEl>
                                          <p:spTgt spid="468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68995">
                                            <p:txEl>
                                              <p:pRg st="1" end="1"/>
                                            </p:txEl>
                                          </p:spTgt>
                                        </p:tgtEl>
                                        <p:attrNameLst>
                                          <p:attrName>style.visibility</p:attrName>
                                        </p:attrNameLst>
                                      </p:cBhvr>
                                      <p:to>
                                        <p:strVal val="visible"/>
                                      </p:to>
                                    </p:set>
                                    <p:animEffect transition="in" filter="blinds(vertical)">
                                      <p:cBhvr>
                                        <p:cTn id="12" dur="500"/>
                                        <p:tgtEl>
                                          <p:spTgt spid="468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468995">
                                            <p:txEl>
                                              <p:pRg st="2" end="2"/>
                                            </p:txEl>
                                          </p:spTgt>
                                        </p:tgtEl>
                                        <p:attrNameLst>
                                          <p:attrName>style.visibility</p:attrName>
                                        </p:attrNameLst>
                                      </p:cBhvr>
                                      <p:to>
                                        <p:strVal val="visible"/>
                                      </p:to>
                                    </p:set>
                                    <p:animEffect transition="in" filter="blinds(vertical)">
                                      <p:cBhvr>
                                        <p:cTn id="17" dur="500"/>
                                        <p:tgtEl>
                                          <p:spTgt spid="4689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468995">
                                            <p:txEl>
                                              <p:pRg st="3" end="3"/>
                                            </p:txEl>
                                          </p:spTgt>
                                        </p:tgtEl>
                                        <p:attrNameLst>
                                          <p:attrName>style.visibility</p:attrName>
                                        </p:attrNameLst>
                                      </p:cBhvr>
                                      <p:to>
                                        <p:strVal val="visible"/>
                                      </p:to>
                                    </p:set>
                                    <p:animEffect transition="in" filter="blinds(vertical)">
                                      <p:cBhvr>
                                        <p:cTn id="22" dur="500"/>
                                        <p:tgtEl>
                                          <p:spTgt spid="4689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bwMode="auto"/>
        <p:txBody>
          <a:bodyPr/>
          <a:lstStyle/>
          <a:p>
            <a:pPr eaLnBrk="1" hangingPunct="1"/>
            <a:r>
              <a:rPr lang="el-GR" altLang="en-US" b="1" cap="none">
                <a:solidFill>
                  <a:srgbClr val="848058"/>
                </a:solidFill>
                <a:latin typeface="Candara" charset="0"/>
                <a:ea typeface="MS PGothic" charset="-128"/>
              </a:rPr>
              <a:t>Διατύπωση θέματος</a:t>
            </a:r>
          </a:p>
        </p:txBody>
      </p:sp>
      <p:sp>
        <p:nvSpPr>
          <p:cNvPr id="468995" name="Rectangle 3"/>
          <p:cNvSpPr>
            <a:spLocks noGrp="1" noChangeArrowheads="1"/>
          </p:cNvSpPr>
          <p:nvPr>
            <p:ph idx="1"/>
          </p:nvPr>
        </p:nvSpPr>
        <p:spPr/>
        <p:txBody>
          <a:bodyPr/>
          <a:lstStyle/>
          <a:p>
            <a:pPr marL="533400" indent="-533400" eaLnBrk="1" hangingPunct="1">
              <a:buSzPct val="120000"/>
            </a:pPr>
            <a:r>
              <a:rPr lang="el-GR" altLang="en-US" sz="2800" i="1" dirty="0">
                <a:solidFill>
                  <a:srgbClr val="6B7D72"/>
                </a:solidFill>
                <a:latin typeface="Calibri" charset="0"/>
                <a:ea typeface="MS PGothic" charset="-128"/>
              </a:rPr>
              <a:t>Νοεροί υπολογισμοί</a:t>
            </a:r>
          </a:p>
          <a:p>
            <a:pPr marL="533400" indent="-533400" eaLnBrk="1" hangingPunct="1">
              <a:buSzPct val="120000"/>
            </a:pPr>
            <a:endParaRPr lang="el-GR" altLang="en-US" sz="2800" i="1" dirty="0">
              <a:latin typeface="Calibri" charset="0"/>
              <a:ea typeface="MS PGothic" charset="-128"/>
            </a:endParaRPr>
          </a:p>
          <a:p>
            <a:pPr marL="533400" indent="-533400" eaLnBrk="1" hangingPunct="1">
              <a:buSzPct val="120000"/>
              <a:buFont typeface="Arial" charset="0"/>
              <a:buNone/>
            </a:pPr>
            <a:r>
              <a:rPr lang="el-GR" altLang="en-US" sz="2800" i="1" dirty="0">
                <a:latin typeface="Calibri" charset="0"/>
                <a:ea typeface="MS PGothic" charset="-128"/>
              </a:rPr>
              <a:t> 	</a:t>
            </a:r>
            <a:r>
              <a:rPr lang="el-GR" altLang="en-US" sz="2800" dirty="0">
                <a:solidFill>
                  <a:srgbClr val="000000"/>
                </a:solidFill>
                <a:latin typeface="Calibri" charset="0"/>
                <a:ea typeface="MS PGothic" charset="-128"/>
              </a:rPr>
              <a:t>Τι θα αναζητήσουμε;</a:t>
            </a:r>
          </a:p>
          <a:p>
            <a:pPr marL="1069975" indent="-533400" eaLnBrk="1" hangingPunct="1">
              <a:buSzPct val="120000"/>
              <a:buFontTx/>
              <a:buChar char="-"/>
            </a:pPr>
            <a:r>
              <a:rPr lang="el-GR" altLang="en-US" sz="2800" i="1" dirty="0">
                <a:latin typeface="Calibri" charset="0"/>
                <a:ea typeface="MS PGothic" charset="-128"/>
              </a:rPr>
              <a:t>Θεωρητικό πλαίσιο </a:t>
            </a:r>
            <a:r>
              <a:rPr lang="mr-IN" altLang="en-US" sz="2800" i="1" dirty="0">
                <a:latin typeface="Calibri" charset="0"/>
                <a:ea typeface="MS PGothic" charset="-128"/>
              </a:rPr>
              <a:t>–</a:t>
            </a:r>
            <a:r>
              <a:rPr lang="el-GR" altLang="en-US" sz="2800" i="1" dirty="0">
                <a:latin typeface="Calibri" charset="0"/>
                <a:ea typeface="MS PGothic" charset="-128"/>
              </a:rPr>
              <a:t> τι είναι;</a:t>
            </a:r>
          </a:p>
          <a:p>
            <a:pPr marL="1069975" indent="-533400" eaLnBrk="1" hangingPunct="1">
              <a:buSzPct val="120000"/>
              <a:buFontTx/>
              <a:buChar char="-"/>
            </a:pPr>
            <a:r>
              <a:rPr lang="el-GR" altLang="en-US" sz="2800" i="1" dirty="0">
                <a:latin typeface="Calibri" charset="0"/>
                <a:ea typeface="MS PGothic" charset="-128"/>
              </a:rPr>
              <a:t>Αποσαφήνιση των όρων </a:t>
            </a:r>
            <a:r>
              <a:rPr lang="mr-IN" altLang="en-US" sz="2800" i="1" dirty="0">
                <a:latin typeface="Calibri" charset="0"/>
                <a:ea typeface="MS PGothic" charset="-128"/>
              </a:rPr>
              <a:t>–</a:t>
            </a:r>
            <a:r>
              <a:rPr lang="el-GR" altLang="en-US" sz="2800" i="1" dirty="0">
                <a:latin typeface="Calibri" charset="0"/>
                <a:ea typeface="MS PGothic" charset="-128"/>
              </a:rPr>
              <a:t> ορισμοί</a:t>
            </a:r>
          </a:p>
          <a:p>
            <a:pPr marL="1069975" indent="-533400" eaLnBrk="1" hangingPunct="1">
              <a:buSzPct val="120000"/>
              <a:buFontTx/>
              <a:buChar char="-"/>
            </a:pPr>
            <a:r>
              <a:rPr lang="el-GR" altLang="en-US" sz="2800" i="1" dirty="0">
                <a:latin typeface="Calibri" charset="0"/>
                <a:ea typeface="MS PGothic" charset="-128"/>
              </a:rPr>
              <a:t>Αποτελέσματα ερευνών σε νοερούς</a:t>
            </a:r>
          </a:p>
          <a:p>
            <a:pPr marL="536575" indent="0" eaLnBrk="1" hangingPunct="1">
              <a:buSzPct val="120000"/>
              <a:buNone/>
            </a:pPr>
            <a:r>
              <a:rPr lang="el-GR" altLang="en-US" sz="2800" i="1" dirty="0">
                <a:latin typeface="Calibri" charset="0"/>
                <a:ea typeface="MS PGothic" charset="-128"/>
              </a:rPr>
              <a:t>Διάσταση: «Νοεροί υπολογισμοί υπέρβασης της δεκάδας σε παιδιά Α’ και Β’ Δημοτικού»</a:t>
            </a:r>
            <a:endParaRPr lang="en-US" altLang="en-US" sz="2800" i="1" dirty="0">
              <a:latin typeface="Calibri" charset="0"/>
              <a:ea typeface="MS PGothic" charset="-128"/>
            </a:endParaRPr>
          </a:p>
          <a:p>
            <a:pPr marL="536575" indent="0" eaLnBrk="1" hangingPunct="1">
              <a:buSzPct val="120000"/>
              <a:buNone/>
            </a:pPr>
            <a:endParaRPr lang="en-US" altLang="en-US" sz="2800" i="1" dirty="0">
              <a:latin typeface="Calibri" charset="0"/>
              <a:ea typeface="MS PGothic" charset="-128"/>
            </a:endParaRPr>
          </a:p>
          <a:p>
            <a:pPr marL="536575" indent="0" eaLnBrk="1" hangingPunct="1">
              <a:buSzPct val="120000"/>
              <a:buNone/>
            </a:pPr>
            <a:r>
              <a:rPr lang="en-US" altLang="en-US" sz="1600" i="1" dirty="0">
                <a:latin typeface="Calibri" charset="0"/>
                <a:ea typeface="MS PGothic" charset="-128"/>
              </a:rPr>
              <a:t>"mental computations" and "early arithmetic”- what is the meaning of mental computations</a:t>
            </a:r>
            <a:endParaRPr lang="el-GR" altLang="en-US" sz="2800" i="1" dirty="0">
              <a:latin typeface="Calibri" charset="0"/>
              <a:ea typeface="MS PGothic" charset="-128"/>
            </a:endParaRPr>
          </a:p>
        </p:txBody>
      </p:sp>
      <p:sp>
        <p:nvSpPr>
          <p:cNvPr id="73731"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BF5A9371-17D4-354C-8E40-1BC329EB6439}" type="slidenum">
              <a:rPr lang="el-GR" altLang="en-US" sz="1200">
                <a:solidFill>
                  <a:schemeClr val="tx2"/>
                </a:solidFill>
              </a:rPr>
              <a:pPr/>
              <a:t>31</a:t>
            </a:fld>
            <a:endParaRPr lang="el-GR" altLang="en-US" sz="1200" dirty="0">
              <a:solidFill>
                <a:schemeClr val="tx2"/>
              </a:solidFill>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68995">
                                            <p:txEl>
                                              <p:pRg st="0" end="0"/>
                                            </p:txEl>
                                          </p:spTgt>
                                        </p:tgtEl>
                                        <p:attrNameLst>
                                          <p:attrName>style.visibility</p:attrName>
                                        </p:attrNameLst>
                                      </p:cBhvr>
                                      <p:to>
                                        <p:strVal val="visible"/>
                                      </p:to>
                                    </p:set>
                                    <p:animEffect transition="in" filter="blinds(vertical)">
                                      <p:cBhvr>
                                        <p:cTn id="7" dur="500"/>
                                        <p:tgtEl>
                                          <p:spTgt spid="468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68995">
                                            <p:txEl>
                                              <p:pRg st="2" end="2"/>
                                            </p:txEl>
                                          </p:spTgt>
                                        </p:tgtEl>
                                        <p:attrNameLst>
                                          <p:attrName>style.visibility</p:attrName>
                                        </p:attrNameLst>
                                      </p:cBhvr>
                                      <p:to>
                                        <p:strVal val="visible"/>
                                      </p:to>
                                    </p:set>
                                    <p:animEffect transition="in" filter="blinds(vertical)">
                                      <p:cBhvr>
                                        <p:cTn id="12" dur="500"/>
                                        <p:tgtEl>
                                          <p:spTgt spid="4689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468995">
                                            <p:txEl>
                                              <p:pRg st="3" end="3"/>
                                            </p:txEl>
                                          </p:spTgt>
                                        </p:tgtEl>
                                        <p:attrNameLst>
                                          <p:attrName>style.visibility</p:attrName>
                                        </p:attrNameLst>
                                      </p:cBhvr>
                                      <p:to>
                                        <p:strVal val="visible"/>
                                      </p:to>
                                    </p:set>
                                    <p:animEffect transition="in" filter="blinds(vertical)">
                                      <p:cBhvr>
                                        <p:cTn id="17" dur="500"/>
                                        <p:tgtEl>
                                          <p:spTgt spid="46899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468995">
                                            <p:txEl>
                                              <p:pRg st="4" end="4"/>
                                            </p:txEl>
                                          </p:spTgt>
                                        </p:tgtEl>
                                        <p:attrNameLst>
                                          <p:attrName>style.visibility</p:attrName>
                                        </p:attrNameLst>
                                      </p:cBhvr>
                                      <p:to>
                                        <p:strVal val="visible"/>
                                      </p:to>
                                    </p:set>
                                    <p:animEffect transition="in" filter="blinds(vertical)">
                                      <p:cBhvr>
                                        <p:cTn id="22" dur="500"/>
                                        <p:tgtEl>
                                          <p:spTgt spid="46899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468995">
                                            <p:txEl>
                                              <p:pRg st="5" end="5"/>
                                            </p:txEl>
                                          </p:spTgt>
                                        </p:tgtEl>
                                        <p:attrNameLst>
                                          <p:attrName>style.visibility</p:attrName>
                                        </p:attrNameLst>
                                      </p:cBhvr>
                                      <p:to>
                                        <p:strVal val="visible"/>
                                      </p:to>
                                    </p:set>
                                    <p:animEffect transition="in" filter="blinds(vertical)">
                                      <p:cBhvr>
                                        <p:cTn id="27" dur="500"/>
                                        <p:tgtEl>
                                          <p:spTgt spid="46899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468995">
                                            <p:txEl>
                                              <p:pRg st="6" end="6"/>
                                            </p:txEl>
                                          </p:spTgt>
                                        </p:tgtEl>
                                        <p:attrNameLst>
                                          <p:attrName>style.visibility</p:attrName>
                                        </p:attrNameLst>
                                      </p:cBhvr>
                                      <p:to>
                                        <p:strVal val="visible"/>
                                      </p:to>
                                    </p:set>
                                    <p:animEffect transition="in" filter="blinds(vertical)">
                                      <p:cBhvr>
                                        <p:cTn id="32" dur="500"/>
                                        <p:tgtEl>
                                          <p:spTgt spid="46899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468995">
                                            <p:txEl>
                                              <p:pRg st="8" end="8"/>
                                            </p:txEl>
                                          </p:spTgt>
                                        </p:tgtEl>
                                        <p:attrNameLst>
                                          <p:attrName>style.visibility</p:attrName>
                                        </p:attrNameLst>
                                      </p:cBhvr>
                                      <p:to>
                                        <p:strVal val="visible"/>
                                      </p:to>
                                    </p:set>
                                    <p:animEffect transition="in" filter="blinds(vertical)">
                                      <p:cBhvr>
                                        <p:cTn id="37" dur="500"/>
                                        <p:tgtEl>
                                          <p:spTgt spid="4689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5DDD9"/>
        </a:solidFill>
        <a:effectLst/>
      </p:bgPr>
    </p:bg>
    <p:spTree>
      <p:nvGrpSpPr>
        <p:cNvPr id="1" name=""/>
        <p:cNvGrpSpPr/>
        <p:nvPr/>
      </p:nvGrpSpPr>
      <p:grpSpPr>
        <a:xfrm>
          <a:off x="0" y="0"/>
          <a:ext cx="0" cy="0"/>
          <a:chOff x="0" y="0"/>
          <a:chExt cx="0" cy="0"/>
        </a:xfrm>
      </p:grpSpPr>
      <p:sp>
        <p:nvSpPr>
          <p:cNvPr id="75778" name="Rectangle 4"/>
          <p:cNvSpPr>
            <a:spLocks noGrp="1" noChangeArrowheads="1"/>
          </p:cNvSpPr>
          <p:nvPr>
            <p:ph type="title"/>
          </p:nvPr>
        </p:nvSpPr>
        <p:spPr bwMode="auto"/>
        <p:txBody>
          <a:bodyPr/>
          <a:lstStyle/>
          <a:p>
            <a:pPr eaLnBrk="1" hangingPunct="1">
              <a:tabLst>
                <a:tab pos="2239963" algn="l"/>
              </a:tabLst>
            </a:pPr>
            <a:r>
              <a:rPr lang="el-GR" altLang="en-US" b="1" cap="none">
                <a:latin typeface="Candara" charset="0"/>
                <a:ea typeface="MS PGothic" charset="-128"/>
              </a:rPr>
              <a:t>Ι. Σαφής διατύπωση θέματος</a:t>
            </a:r>
          </a:p>
        </p:txBody>
      </p:sp>
      <p:sp>
        <p:nvSpPr>
          <p:cNvPr id="10245" name="Rectangle 5"/>
          <p:cNvSpPr>
            <a:spLocks noGrp="1" noChangeArrowheads="1"/>
          </p:cNvSpPr>
          <p:nvPr>
            <p:ph idx="1"/>
          </p:nvPr>
        </p:nvSpPr>
        <p:spPr>
          <a:xfrm>
            <a:off x="503238" y="1604963"/>
            <a:ext cx="8229600" cy="4602162"/>
          </a:xfrm>
        </p:spPr>
        <p:txBody>
          <a:bodyPr/>
          <a:lstStyle/>
          <a:p>
            <a:pPr marL="365125" indent="-365125" algn="just" eaLnBrk="1" hangingPunct="1">
              <a:lnSpc>
                <a:spcPct val="90000"/>
              </a:lnSpc>
              <a:buSzPct val="120000"/>
            </a:pPr>
            <a:endParaRPr lang="el-GR" altLang="en-US" sz="2800" dirty="0">
              <a:solidFill>
                <a:srgbClr val="4E501F"/>
              </a:solidFill>
              <a:latin typeface="Candara" charset="0"/>
              <a:ea typeface="MS PGothic" charset="-128"/>
            </a:endParaRPr>
          </a:p>
          <a:p>
            <a:pPr marL="365125" indent="-365125" algn="just" eaLnBrk="1" hangingPunct="1">
              <a:lnSpc>
                <a:spcPct val="90000"/>
              </a:lnSpc>
              <a:buSzPct val="120000"/>
            </a:pPr>
            <a:r>
              <a:rPr lang="el-GR" altLang="en-US" dirty="0">
                <a:solidFill>
                  <a:srgbClr val="000000"/>
                </a:solidFill>
                <a:latin typeface="Candara" charset="0"/>
                <a:ea typeface="MS PGothic" charset="-128"/>
              </a:rPr>
              <a:t>Η </a:t>
            </a:r>
            <a:r>
              <a:rPr lang="el-GR" altLang="en-US" i="1" dirty="0">
                <a:solidFill>
                  <a:srgbClr val="6B7D72"/>
                </a:solidFill>
                <a:latin typeface="Candara" charset="0"/>
                <a:ea typeface="MS PGothic" charset="-128"/>
              </a:rPr>
              <a:t>σαφής διατύπωση του θέματος </a:t>
            </a:r>
            <a:r>
              <a:rPr lang="el-GR" altLang="en-US" dirty="0">
                <a:solidFill>
                  <a:srgbClr val="000000"/>
                </a:solidFill>
                <a:latin typeface="Candara" charset="0"/>
                <a:ea typeface="MS PGothic" charset="-128"/>
              </a:rPr>
              <a:t>μας βοηθάει να παρουσιάσουμε όσο πιο συγκεκριμένα μπορούμε τι επιδιώκουμε να εντοπίσουμε ή να ερμηνεύσουμε  με την έρευνα.</a:t>
            </a:r>
          </a:p>
          <a:p>
            <a:pPr marL="365125" indent="-365125" algn="just" eaLnBrk="1" hangingPunct="1">
              <a:lnSpc>
                <a:spcPct val="90000"/>
              </a:lnSpc>
              <a:buSzPct val="120000"/>
            </a:pPr>
            <a:endParaRPr lang="el-GR" altLang="en-US" dirty="0">
              <a:solidFill>
                <a:srgbClr val="000000"/>
              </a:solidFill>
              <a:latin typeface="Candara" charset="0"/>
              <a:ea typeface="MS PGothic" charset="-128"/>
            </a:endParaRPr>
          </a:p>
          <a:p>
            <a:pPr marL="365125" indent="-365125" algn="just" eaLnBrk="1" hangingPunct="1">
              <a:lnSpc>
                <a:spcPct val="90000"/>
              </a:lnSpc>
              <a:buSzPct val="120000"/>
            </a:pPr>
            <a:r>
              <a:rPr lang="el-GR" altLang="en-US" dirty="0">
                <a:solidFill>
                  <a:srgbClr val="000000"/>
                </a:solidFill>
                <a:latin typeface="Candara" charset="0"/>
                <a:ea typeface="MS PGothic" charset="-128"/>
              </a:rPr>
              <a:t>Μας επιτρέπει επίσης να διερευνήσουμε ποιες έννοιες, ευρήματα, εργαλεία και μεθόδους ή άλλα στοιχεία θα αναζητήσουμε βιβλιογραφικά</a:t>
            </a:r>
            <a:r>
              <a:rPr lang="el-GR" altLang="en-US" dirty="0">
                <a:solidFill>
                  <a:srgbClr val="4E501F"/>
                </a:solidFill>
                <a:latin typeface="Candara" charset="0"/>
                <a:ea typeface="MS PGothic" charset="-128"/>
              </a:rPr>
              <a:t>. </a:t>
            </a:r>
          </a:p>
          <a:p>
            <a:pPr marL="365125" indent="-365125" algn="just" eaLnBrk="1" hangingPunct="1">
              <a:lnSpc>
                <a:spcPct val="90000"/>
              </a:lnSpc>
              <a:buSzPct val="120000"/>
            </a:pPr>
            <a:endParaRPr lang="el-GR" altLang="en-US" sz="2800" dirty="0">
              <a:solidFill>
                <a:schemeClr val="tx1"/>
              </a:solidFill>
              <a:latin typeface="Candara" charset="0"/>
              <a:ea typeface="MS PGothic" charset="-128"/>
            </a:endParaRPr>
          </a:p>
          <a:p>
            <a:pPr marL="365125" indent="-365125" algn="just" eaLnBrk="1" hangingPunct="1">
              <a:lnSpc>
                <a:spcPct val="90000"/>
              </a:lnSpc>
              <a:buFont typeface="Wingdings" charset="2"/>
              <a:buNone/>
            </a:pPr>
            <a:endParaRPr lang="el-GR" altLang="en-US" sz="2800" dirty="0">
              <a:solidFill>
                <a:schemeClr val="tx1"/>
              </a:solidFill>
              <a:latin typeface="Candara" charset="0"/>
              <a:ea typeface="MS PGothic" charset="-128"/>
            </a:endParaRPr>
          </a:p>
        </p:txBody>
      </p:sp>
      <p:sp>
        <p:nvSpPr>
          <p:cNvPr id="75780"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F5DD8336-D7F1-C84B-B77C-491AF777C36B}" type="slidenum">
              <a:rPr lang="el-GR" altLang="en-US" sz="1200">
                <a:solidFill>
                  <a:schemeClr val="tx2"/>
                </a:solidFill>
                <a:latin typeface="Candara" charset="0"/>
              </a:rPr>
              <a:pPr/>
              <a:t>32</a:t>
            </a:fld>
            <a:endParaRPr lang="el-GR" altLang="en-US" sz="1200">
              <a:solidFill>
                <a:schemeClr val="tx2"/>
              </a:solidFill>
              <a:latin typeface="Candar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0245">
                                            <p:txEl>
                                              <p:pRg st="1" end="1"/>
                                            </p:txEl>
                                          </p:spTgt>
                                        </p:tgtEl>
                                        <p:attrNameLst>
                                          <p:attrName>style.visibility</p:attrName>
                                        </p:attrNameLst>
                                      </p:cBhvr>
                                      <p:to>
                                        <p:strVal val="visible"/>
                                      </p:to>
                                    </p:set>
                                    <p:animEffect transition="in" filter="blinds(vertical)">
                                      <p:cBhvr>
                                        <p:cTn id="7" dur="1000"/>
                                        <p:tgtEl>
                                          <p:spTgt spid="1024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10245">
                                            <p:txEl>
                                              <p:pRg st="3" end="3"/>
                                            </p:txEl>
                                          </p:spTgt>
                                        </p:tgtEl>
                                        <p:attrNameLst>
                                          <p:attrName>style.visibility</p:attrName>
                                        </p:attrNameLst>
                                      </p:cBhvr>
                                      <p:to>
                                        <p:strVal val="visible"/>
                                      </p:to>
                                    </p:set>
                                    <p:animEffect transition="in" filter="blinds(vertical)">
                                      <p:cBhvr>
                                        <p:cTn id="12" dur="1000"/>
                                        <p:tgtEl>
                                          <p:spTgt spid="102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5DDD9"/>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p:txBody>
          <a:bodyPr/>
          <a:lstStyle/>
          <a:p>
            <a:pPr eaLnBrk="1" hangingPunct="1">
              <a:tabLst>
                <a:tab pos="2239963" algn="l"/>
              </a:tabLst>
            </a:pPr>
            <a:r>
              <a:rPr lang="el-GR" altLang="en-US" b="1" cap="none">
                <a:latin typeface="Candara" charset="0"/>
                <a:ea typeface="MS PGothic" charset="-128"/>
              </a:rPr>
              <a:t>ΙΙ. Βιβλιογραφική αναζήτηση</a:t>
            </a:r>
          </a:p>
        </p:txBody>
      </p:sp>
      <p:sp>
        <p:nvSpPr>
          <p:cNvPr id="64515" name="Rectangle 3"/>
          <p:cNvSpPr>
            <a:spLocks noGrp="1" noChangeArrowheads="1"/>
          </p:cNvSpPr>
          <p:nvPr>
            <p:ph idx="1"/>
          </p:nvPr>
        </p:nvSpPr>
        <p:spPr>
          <a:xfrm>
            <a:off x="503238" y="1604963"/>
            <a:ext cx="8229600" cy="4602162"/>
          </a:xfrm>
        </p:spPr>
        <p:txBody>
          <a:bodyPr/>
          <a:lstStyle/>
          <a:p>
            <a:pPr algn="just" eaLnBrk="1" hangingPunct="1">
              <a:buSzPct val="120000"/>
            </a:pPr>
            <a:r>
              <a:rPr lang="el-GR" altLang="en-US" dirty="0">
                <a:solidFill>
                  <a:srgbClr val="000000"/>
                </a:solidFill>
                <a:latin typeface="Candara" charset="0"/>
                <a:ea typeface="MS PGothic" charset="-128"/>
              </a:rPr>
              <a:t>Η αναζήτηση επικεντρώνεται στα θέματα που αναζητούμε</a:t>
            </a:r>
          </a:p>
          <a:p>
            <a:pPr algn="just" eaLnBrk="1" hangingPunct="1">
              <a:buSzPct val="120000"/>
            </a:pPr>
            <a:r>
              <a:rPr lang="el-GR" altLang="en-US" dirty="0">
                <a:solidFill>
                  <a:srgbClr val="000000"/>
                </a:solidFill>
                <a:latin typeface="Candara" charset="0"/>
                <a:ea typeface="MS PGothic" charset="-128"/>
              </a:rPr>
              <a:t>Αναζητούνται δημοσιεύματα που παρουσιάζουν θεωρητικά πλαίσια, </a:t>
            </a:r>
            <a:r>
              <a:rPr lang="el-GR" altLang="en-US" dirty="0">
                <a:solidFill>
                  <a:srgbClr val="6B7D72"/>
                </a:solidFill>
                <a:latin typeface="Candara" charset="0"/>
                <a:ea typeface="MS PGothic" charset="-128"/>
              </a:rPr>
              <a:t>ορίζουν τις έννοιες, δίνουν μεθοδολογικά στοιχεία </a:t>
            </a:r>
            <a:r>
              <a:rPr lang="el-GR" altLang="en-US" dirty="0">
                <a:solidFill>
                  <a:srgbClr val="000000"/>
                </a:solidFill>
                <a:latin typeface="Candara" charset="0"/>
                <a:ea typeface="MS PGothic" charset="-128"/>
              </a:rPr>
              <a:t>(ερευνητικά μοντέλα, εργαλεία, κλπ.) και ερευνητικά αποτελέσματα.</a:t>
            </a:r>
          </a:p>
          <a:p>
            <a:pPr algn="just" eaLnBrk="1" hangingPunct="1">
              <a:buSzPct val="120000"/>
            </a:pPr>
            <a:r>
              <a:rPr lang="el-GR" altLang="en-US" dirty="0">
                <a:solidFill>
                  <a:srgbClr val="000000"/>
                </a:solidFill>
                <a:latin typeface="Candara" charset="0"/>
                <a:ea typeface="MS PGothic" charset="-128"/>
              </a:rPr>
              <a:t>Επιλέγονται κείμενα που δίνουν</a:t>
            </a:r>
            <a:r>
              <a:rPr lang="el-GR" altLang="en-US" dirty="0">
                <a:latin typeface="Candara" charset="0"/>
                <a:ea typeface="MS PGothic" charset="-128"/>
              </a:rPr>
              <a:t> </a:t>
            </a:r>
            <a:r>
              <a:rPr lang="el-GR" altLang="en-US" dirty="0">
                <a:solidFill>
                  <a:srgbClr val="6B7D72"/>
                </a:solidFill>
                <a:latin typeface="Candara" charset="0"/>
                <a:ea typeface="MS PGothic" charset="-128"/>
              </a:rPr>
              <a:t>διαφορετικές προσεγγίσεις.</a:t>
            </a:r>
          </a:p>
          <a:p>
            <a:pPr algn="just" eaLnBrk="1" hangingPunct="1">
              <a:buSzPct val="120000"/>
            </a:pPr>
            <a:r>
              <a:rPr lang="el-GR" altLang="en-US" dirty="0">
                <a:solidFill>
                  <a:srgbClr val="000000"/>
                </a:solidFill>
                <a:latin typeface="Candara" charset="0"/>
                <a:ea typeface="MS PGothic" charset="-128"/>
              </a:rPr>
              <a:t>Επιλέγονται </a:t>
            </a:r>
            <a:r>
              <a:rPr lang="el-GR" altLang="en-US" dirty="0">
                <a:solidFill>
                  <a:srgbClr val="6B7D72"/>
                </a:solidFill>
                <a:latin typeface="Candara" charset="0"/>
                <a:ea typeface="MS PGothic" charset="-128"/>
              </a:rPr>
              <a:t>επίκαιρα</a:t>
            </a:r>
            <a:r>
              <a:rPr lang="el-GR" altLang="en-US" dirty="0">
                <a:latin typeface="Candara" charset="0"/>
                <a:ea typeface="MS PGothic" charset="-128"/>
              </a:rPr>
              <a:t> </a:t>
            </a:r>
            <a:r>
              <a:rPr lang="el-GR" altLang="en-US" dirty="0">
                <a:solidFill>
                  <a:srgbClr val="000000"/>
                </a:solidFill>
                <a:latin typeface="Candara" charset="0"/>
                <a:ea typeface="MS PGothic" charset="-128"/>
              </a:rPr>
              <a:t>κείμενα.</a:t>
            </a:r>
            <a:endParaRPr lang="en-US" altLang="en-US" dirty="0">
              <a:solidFill>
                <a:srgbClr val="000000"/>
              </a:solidFill>
              <a:latin typeface="Candara" charset="0"/>
              <a:ea typeface="MS PGothic" charset="-128"/>
            </a:endParaRPr>
          </a:p>
          <a:p>
            <a:pPr algn="just" eaLnBrk="1" hangingPunct="1">
              <a:lnSpc>
                <a:spcPct val="80000"/>
              </a:lnSpc>
              <a:buSzPct val="120000"/>
              <a:buFont typeface="Arial" charset="0"/>
              <a:buNone/>
            </a:pPr>
            <a:endParaRPr lang="en-US" altLang="en-US" sz="2800" dirty="0">
              <a:latin typeface="Candara" charset="0"/>
              <a:ea typeface="MS PGothic" charset="-128"/>
            </a:endParaRPr>
          </a:p>
          <a:p>
            <a:pPr algn="just" eaLnBrk="1" hangingPunct="1">
              <a:lnSpc>
                <a:spcPct val="80000"/>
              </a:lnSpc>
              <a:buSzPct val="120000"/>
              <a:buFont typeface="Arial" charset="0"/>
              <a:buNone/>
            </a:pPr>
            <a:r>
              <a:rPr lang="el-GR" altLang="en-US" sz="2000" i="1" dirty="0">
                <a:latin typeface="Candara" charset="0"/>
                <a:ea typeface="MS PGothic" charset="-128"/>
              </a:rPr>
              <a:t>    Μηχανές αναζήτησης επιστημονικών κειμένων</a:t>
            </a:r>
          </a:p>
        </p:txBody>
      </p:sp>
      <p:sp>
        <p:nvSpPr>
          <p:cNvPr id="77828"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CB0CFE56-7834-FA4E-B322-1083EDFCBCF0}" type="slidenum">
              <a:rPr lang="el-GR" altLang="en-US" sz="1200">
                <a:solidFill>
                  <a:schemeClr val="tx2"/>
                </a:solidFill>
                <a:latin typeface="Candara" charset="0"/>
              </a:rPr>
              <a:pPr/>
              <a:t>33</a:t>
            </a:fld>
            <a:endParaRPr lang="el-GR" altLang="en-US" sz="1200">
              <a:solidFill>
                <a:schemeClr val="tx2"/>
              </a:solidFill>
              <a:latin typeface="Candar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blinds(vertical)">
                                      <p:cBhvr>
                                        <p:cTn id="7" dur="1000"/>
                                        <p:tgtEl>
                                          <p:spTgt spid="64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blinds(vertical)">
                                      <p:cBhvr>
                                        <p:cTn id="12" dur="1000"/>
                                        <p:tgtEl>
                                          <p:spTgt spid="645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blinds(vertical)">
                                      <p:cBhvr>
                                        <p:cTn id="17" dur="1000"/>
                                        <p:tgtEl>
                                          <p:spTgt spid="645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blinds(vertical)">
                                      <p:cBhvr>
                                        <p:cTn id="22" dur="1000"/>
                                        <p:tgtEl>
                                          <p:spTgt spid="645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64515">
                                            <p:txEl>
                                              <p:pRg st="5" end="5"/>
                                            </p:txEl>
                                          </p:spTgt>
                                        </p:tgtEl>
                                        <p:attrNameLst>
                                          <p:attrName>style.visibility</p:attrName>
                                        </p:attrNameLst>
                                      </p:cBhvr>
                                      <p:to>
                                        <p:strVal val="visible"/>
                                      </p:to>
                                    </p:set>
                                    <p:animEffect transition="in" filter="blinds(vertical)">
                                      <p:cBhvr>
                                        <p:cTn id="27" dur="1000"/>
                                        <p:tgtEl>
                                          <p:spTgt spid="645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bwMode="auto"/>
        <p:txBody>
          <a:bodyPr/>
          <a:lstStyle/>
          <a:p>
            <a:pPr eaLnBrk="1" hangingPunct="1">
              <a:tabLst>
                <a:tab pos="2239963" algn="l"/>
              </a:tabLst>
            </a:pPr>
            <a:r>
              <a:rPr lang="el-GR" altLang="en-US" b="1" cap="none">
                <a:latin typeface="Candara" charset="0"/>
                <a:ea typeface="MS PGothic" charset="-128"/>
              </a:rPr>
              <a:t>ΙΙ. Βιβλιογραφική αναζήτηση</a:t>
            </a:r>
          </a:p>
        </p:txBody>
      </p:sp>
      <p:sp>
        <p:nvSpPr>
          <p:cNvPr id="64515" name="Rectangle 3"/>
          <p:cNvSpPr>
            <a:spLocks noGrp="1" noChangeArrowheads="1"/>
          </p:cNvSpPr>
          <p:nvPr>
            <p:ph idx="1"/>
          </p:nvPr>
        </p:nvSpPr>
        <p:spPr>
          <a:xfrm>
            <a:off x="503238" y="1604963"/>
            <a:ext cx="8229600" cy="4602162"/>
          </a:xfrm>
        </p:spPr>
        <p:txBody>
          <a:bodyPr/>
          <a:lstStyle/>
          <a:p>
            <a:pPr algn="just" eaLnBrk="1" hangingPunct="1">
              <a:lnSpc>
                <a:spcPct val="80000"/>
              </a:lnSpc>
              <a:buClrTx/>
            </a:pPr>
            <a:r>
              <a:rPr lang="el-GR" altLang="en-US" sz="2800" dirty="0">
                <a:solidFill>
                  <a:srgbClr val="6B7D72"/>
                </a:solidFill>
                <a:latin typeface="Candara" charset="0"/>
                <a:ea typeface="MS PGothic" charset="-128"/>
              </a:rPr>
              <a:t>Γιατί είναι απαραίτητη;</a:t>
            </a:r>
          </a:p>
          <a:p>
            <a:pPr algn="just" eaLnBrk="1" hangingPunct="1">
              <a:lnSpc>
                <a:spcPct val="80000"/>
              </a:lnSpc>
              <a:buClrTx/>
              <a:buFont typeface="Arial" charset="0"/>
              <a:buNone/>
            </a:pPr>
            <a:endParaRPr lang="el-GR" altLang="en-US" sz="2800" dirty="0">
              <a:solidFill>
                <a:srgbClr val="000000"/>
              </a:solidFill>
              <a:latin typeface="Candara" charset="0"/>
              <a:ea typeface="MS PGothic" charset="-128"/>
            </a:endParaRPr>
          </a:p>
          <a:p>
            <a:pPr marL="719138" algn="just" eaLnBrk="1" hangingPunct="1">
              <a:lnSpc>
                <a:spcPct val="80000"/>
              </a:lnSpc>
              <a:buClrTx/>
              <a:buFontTx/>
              <a:buChar char="-"/>
            </a:pPr>
            <a:r>
              <a:rPr lang="el-GR" altLang="en-US" sz="2800" dirty="0">
                <a:solidFill>
                  <a:srgbClr val="000000"/>
                </a:solidFill>
                <a:latin typeface="Candara" charset="0"/>
                <a:ea typeface="MS PGothic" charset="-128"/>
              </a:rPr>
              <a:t>για την στήριξη στην προηγούμενη γνώση</a:t>
            </a:r>
          </a:p>
          <a:p>
            <a:pPr marL="719138" algn="just" eaLnBrk="1" hangingPunct="1">
              <a:lnSpc>
                <a:spcPct val="80000"/>
              </a:lnSpc>
              <a:buClrTx/>
              <a:buFontTx/>
              <a:buChar char="-"/>
            </a:pPr>
            <a:r>
              <a:rPr lang="el-GR" altLang="en-US" sz="2800" dirty="0">
                <a:solidFill>
                  <a:srgbClr val="000000"/>
                </a:solidFill>
                <a:latin typeface="Candara" charset="0"/>
                <a:ea typeface="MS PGothic" charset="-128"/>
              </a:rPr>
              <a:t>για την τεκμηρίωση μιας νέας έρευνας (κριτική αποτίμηση)</a:t>
            </a:r>
          </a:p>
          <a:p>
            <a:pPr marL="719138" algn="just" eaLnBrk="1" hangingPunct="1">
              <a:lnSpc>
                <a:spcPct val="80000"/>
              </a:lnSpc>
              <a:buClrTx/>
              <a:buFontTx/>
              <a:buChar char="-"/>
            </a:pPr>
            <a:r>
              <a:rPr lang="el-GR" altLang="en-US" sz="2800" dirty="0">
                <a:solidFill>
                  <a:srgbClr val="000000"/>
                </a:solidFill>
                <a:latin typeface="Candara" charset="0"/>
                <a:ea typeface="MS PGothic" charset="-128"/>
              </a:rPr>
              <a:t>για τεκμηρίωση όρων, εννοιών, ορισμών, κά.</a:t>
            </a:r>
          </a:p>
          <a:p>
            <a:pPr marL="490538" indent="0" algn="just" eaLnBrk="1" hangingPunct="1">
              <a:lnSpc>
                <a:spcPct val="80000"/>
              </a:lnSpc>
              <a:buClrTx/>
              <a:buNone/>
            </a:pPr>
            <a:r>
              <a:rPr lang="el-GR" altLang="en-US" sz="2800" dirty="0">
                <a:solidFill>
                  <a:srgbClr val="000000"/>
                </a:solidFill>
                <a:latin typeface="Candara" charset="0"/>
                <a:ea typeface="MS PGothic" charset="-128"/>
              </a:rPr>
              <a:t>-</a:t>
            </a:r>
            <a:r>
              <a:rPr lang="en-US" altLang="en-US" sz="2800" dirty="0">
                <a:solidFill>
                  <a:srgbClr val="000000"/>
                </a:solidFill>
                <a:latin typeface="Candara" charset="0"/>
                <a:ea typeface="MS PGothic" charset="-128"/>
              </a:rPr>
              <a:t> </a:t>
            </a:r>
            <a:r>
              <a:rPr lang="el-GR" altLang="en-US" sz="2800" dirty="0">
                <a:solidFill>
                  <a:srgbClr val="000000"/>
                </a:solidFill>
                <a:latin typeface="Candara" charset="0"/>
                <a:ea typeface="MS PGothic" charset="-128"/>
              </a:rPr>
              <a:t>για τον εντοπισμό μεθόδων, μέσων, εργαλείων</a:t>
            </a:r>
            <a:endParaRPr lang="en-US" altLang="en-US" sz="2800" dirty="0">
              <a:solidFill>
                <a:srgbClr val="000000"/>
              </a:solidFill>
              <a:latin typeface="Candara" charset="0"/>
              <a:ea typeface="MS PGothic" charset="-128"/>
            </a:endParaRPr>
          </a:p>
          <a:p>
            <a:pPr algn="just" eaLnBrk="1" hangingPunct="1">
              <a:lnSpc>
                <a:spcPct val="80000"/>
              </a:lnSpc>
              <a:buClr>
                <a:srgbClr val="0070C0"/>
              </a:buClr>
              <a:buSzPct val="120000"/>
              <a:buFont typeface="Arial" charset="0"/>
              <a:buNone/>
            </a:pPr>
            <a:endParaRPr lang="el-GR" altLang="en-US" sz="2800" dirty="0">
              <a:latin typeface="Candara" charset="0"/>
              <a:ea typeface="MS PGothic" charset="-128"/>
            </a:endParaRPr>
          </a:p>
          <a:p>
            <a:pPr algn="just" eaLnBrk="1" hangingPunct="1">
              <a:lnSpc>
                <a:spcPct val="80000"/>
              </a:lnSpc>
              <a:buClrTx/>
              <a:buSzPct val="120000"/>
            </a:pPr>
            <a:r>
              <a:rPr lang="el-GR" altLang="en-US" sz="2800" dirty="0">
                <a:solidFill>
                  <a:schemeClr val="tx1"/>
                </a:solidFill>
                <a:latin typeface="Candara" charset="0"/>
                <a:ea typeface="MS PGothic" charset="-128"/>
              </a:rPr>
              <a:t>Βιβλιογραφικός χάρτης</a:t>
            </a:r>
          </a:p>
          <a:p>
            <a:pPr algn="just" eaLnBrk="1" hangingPunct="1">
              <a:lnSpc>
                <a:spcPct val="80000"/>
              </a:lnSpc>
              <a:buClrTx/>
              <a:buSzPct val="120000"/>
            </a:pPr>
            <a:r>
              <a:rPr lang="el-GR" altLang="en-US" sz="2800" dirty="0">
                <a:solidFill>
                  <a:schemeClr val="tx1"/>
                </a:solidFill>
                <a:latin typeface="Candara" charset="0"/>
                <a:ea typeface="MS PGothic" charset="-128"/>
              </a:rPr>
              <a:t>Βιβλιογραφικός πίνακας</a:t>
            </a:r>
            <a:endParaRPr lang="en-US" altLang="en-US" sz="2800" dirty="0">
              <a:solidFill>
                <a:schemeClr val="tx1"/>
              </a:solidFill>
              <a:latin typeface="Candara" charset="0"/>
              <a:ea typeface="MS PGothic" charset="-128"/>
            </a:endParaRPr>
          </a:p>
        </p:txBody>
      </p:sp>
      <p:sp>
        <p:nvSpPr>
          <p:cNvPr id="79875"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3786C799-5459-F74A-A169-753D04ABDC6E}" type="slidenum">
              <a:rPr lang="el-GR" altLang="en-US" sz="1200">
                <a:solidFill>
                  <a:schemeClr val="tx2"/>
                </a:solidFill>
                <a:latin typeface="Candara" charset="0"/>
              </a:rPr>
              <a:pPr/>
              <a:t>34</a:t>
            </a:fld>
            <a:endParaRPr lang="el-GR" altLang="en-US" sz="1200">
              <a:solidFill>
                <a:schemeClr val="tx2"/>
              </a:solidFill>
              <a:latin typeface="Candar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left)">
                                      <p:cBhvr>
                                        <p:cTn id="7" dur="2500"/>
                                        <p:tgtEl>
                                          <p:spTgt spid="64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4515">
                                            <p:txEl>
                                              <p:pRg st="2" end="2"/>
                                            </p:txEl>
                                          </p:spTgt>
                                        </p:tgtEl>
                                        <p:attrNameLst>
                                          <p:attrName>style.visibility</p:attrName>
                                        </p:attrNameLst>
                                      </p:cBhvr>
                                      <p:to>
                                        <p:strVal val="visible"/>
                                      </p:to>
                                    </p:set>
                                    <p:animEffect transition="in" filter="wipe(left)">
                                      <p:cBhvr>
                                        <p:cTn id="12" dur="2500"/>
                                        <p:tgtEl>
                                          <p:spTgt spid="645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4515">
                                            <p:txEl>
                                              <p:pRg st="3" end="3"/>
                                            </p:txEl>
                                          </p:spTgt>
                                        </p:tgtEl>
                                        <p:attrNameLst>
                                          <p:attrName>style.visibility</p:attrName>
                                        </p:attrNameLst>
                                      </p:cBhvr>
                                      <p:to>
                                        <p:strVal val="visible"/>
                                      </p:to>
                                    </p:set>
                                    <p:animEffect transition="in" filter="wipe(left)">
                                      <p:cBhvr>
                                        <p:cTn id="17" dur="2500"/>
                                        <p:tgtEl>
                                          <p:spTgt spid="645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4515">
                                            <p:txEl>
                                              <p:pRg st="4" end="4"/>
                                            </p:txEl>
                                          </p:spTgt>
                                        </p:tgtEl>
                                        <p:attrNameLst>
                                          <p:attrName>style.visibility</p:attrName>
                                        </p:attrNameLst>
                                      </p:cBhvr>
                                      <p:to>
                                        <p:strVal val="visible"/>
                                      </p:to>
                                    </p:set>
                                    <p:animEffect transition="in" filter="wipe(left)">
                                      <p:cBhvr>
                                        <p:cTn id="22" dur="2500"/>
                                        <p:tgtEl>
                                          <p:spTgt spid="6451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4515">
                                            <p:txEl>
                                              <p:pRg st="5" end="5"/>
                                            </p:txEl>
                                          </p:spTgt>
                                        </p:tgtEl>
                                        <p:attrNameLst>
                                          <p:attrName>style.visibility</p:attrName>
                                        </p:attrNameLst>
                                      </p:cBhvr>
                                      <p:to>
                                        <p:strVal val="visible"/>
                                      </p:to>
                                    </p:set>
                                    <p:animEffect transition="in" filter="wipe(left)">
                                      <p:cBhvr>
                                        <p:cTn id="27" dur="2500"/>
                                        <p:tgtEl>
                                          <p:spTgt spid="6451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4515">
                                            <p:txEl>
                                              <p:pRg st="7" end="7"/>
                                            </p:txEl>
                                          </p:spTgt>
                                        </p:tgtEl>
                                        <p:attrNameLst>
                                          <p:attrName>style.visibility</p:attrName>
                                        </p:attrNameLst>
                                      </p:cBhvr>
                                      <p:to>
                                        <p:strVal val="visible"/>
                                      </p:to>
                                    </p:set>
                                    <p:animEffect transition="in" filter="wipe(left)">
                                      <p:cBhvr>
                                        <p:cTn id="32" dur="2500"/>
                                        <p:tgtEl>
                                          <p:spTgt spid="64515">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64515">
                                            <p:txEl>
                                              <p:pRg st="8" end="8"/>
                                            </p:txEl>
                                          </p:spTgt>
                                        </p:tgtEl>
                                        <p:attrNameLst>
                                          <p:attrName>style.visibility</p:attrName>
                                        </p:attrNameLst>
                                      </p:cBhvr>
                                      <p:to>
                                        <p:strVal val="visible"/>
                                      </p:to>
                                    </p:set>
                                    <p:animEffect transition="in" filter="wipe(left)">
                                      <p:cBhvr>
                                        <p:cTn id="37" dur="2500"/>
                                        <p:tgtEl>
                                          <p:spTgt spid="645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bwMode="auto"/>
        <p:txBody>
          <a:bodyPr/>
          <a:lstStyle/>
          <a:p>
            <a:pPr eaLnBrk="1" hangingPunct="1">
              <a:tabLst>
                <a:tab pos="2239963" algn="l"/>
              </a:tabLst>
            </a:pPr>
            <a:r>
              <a:rPr lang="el-GR" altLang="en-US" b="1" cap="none" dirty="0">
                <a:latin typeface="Candara" charset="0"/>
                <a:ea typeface="MS PGothic" charset="-128"/>
              </a:rPr>
              <a:t>Βιβλιογραφικός χάρτης</a:t>
            </a:r>
          </a:p>
        </p:txBody>
      </p:sp>
      <p:sp>
        <p:nvSpPr>
          <p:cNvPr id="81922"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4D0DDCE3-A8B7-7048-9818-078537101CAD}" type="slidenum">
              <a:rPr lang="el-GR" altLang="en-US" sz="1200">
                <a:solidFill>
                  <a:schemeClr val="tx2"/>
                </a:solidFill>
                <a:latin typeface="Candara" charset="0"/>
              </a:rPr>
              <a:pPr/>
              <a:t>35</a:t>
            </a:fld>
            <a:endParaRPr lang="el-GR" altLang="en-US" sz="1200">
              <a:solidFill>
                <a:schemeClr val="tx2"/>
              </a:solidFill>
              <a:latin typeface="Candara" charset="0"/>
            </a:endParaRPr>
          </a:p>
        </p:txBody>
      </p:sp>
      <p:pic>
        <p:nvPicPr>
          <p:cNvPr id="2" name="Picture 1"/>
          <p:cNvPicPr>
            <a:picLocks noChangeAspect="1"/>
          </p:cNvPicPr>
          <p:nvPr/>
        </p:nvPicPr>
        <p:blipFill>
          <a:blip r:embed="rId3"/>
          <a:stretch>
            <a:fillRect/>
          </a:stretch>
        </p:blipFill>
        <p:spPr>
          <a:xfrm>
            <a:off x="719572" y="1379783"/>
            <a:ext cx="7488832" cy="5373810"/>
          </a:xfrm>
          <a:prstGeom prst="rect">
            <a:avLst/>
          </a:prstGeom>
          <a:scene3d>
            <a:camera prst="orthographicFront">
              <a:rot lat="0" lon="600000" rev="0"/>
            </a:camera>
            <a:lightRig rig="threePt" dir="t"/>
          </a:scene3d>
        </p:spPr>
      </p:pic>
    </p:spTree>
  </p:cSld>
  <p:clrMapOvr>
    <a:masterClrMapping/>
  </p:clrMapOvr>
  <p:transition spd="med">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bwMode="auto"/>
        <p:txBody>
          <a:bodyPr/>
          <a:lstStyle/>
          <a:p>
            <a:pPr eaLnBrk="1" hangingPunct="1">
              <a:tabLst>
                <a:tab pos="2239963" algn="l"/>
              </a:tabLst>
            </a:pPr>
            <a:r>
              <a:rPr lang="el-GR" altLang="en-US" b="1" cap="none" dirty="0">
                <a:latin typeface="Candara" charset="0"/>
                <a:ea typeface="MS PGothic" charset="-128"/>
              </a:rPr>
              <a:t>Βιβλιογραφικός πίνακας</a:t>
            </a:r>
          </a:p>
        </p:txBody>
      </p:sp>
      <p:sp>
        <p:nvSpPr>
          <p:cNvPr id="83970"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85150557-B4C4-F642-A5A0-537939CA68F0}" type="slidenum">
              <a:rPr lang="el-GR" altLang="en-US" sz="1200">
                <a:solidFill>
                  <a:schemeClr val="tx2"/>
                </a:solidFill>
                <a:latin typeface="Candara" charset="0"/>
              </a:rPr>
              <a:pPr/>
              <a:t>36</a:t>
            </a:fld>
            <a:endParaRPr lang="el-GR" altLang="en-US" sz="1200">
              <a:solidFill>
                <a:schemeClr val="tx2"/>
              </a:solidFill>
              <a:latin typeface="Candara" charset="0"/>
            </a:endParaRPr>
          </a:p>
        </p:txBody>
      </p:sp>
      <p:pic>
        <p:nvPicPr>
          <p:cNvPr id="8397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762" y="1880828"/>
            <a:ext cx="8444158" cy="4464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wipe/>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solidFill>
          <a:srgbClr val="F5DDD9"/>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p:txBody>
          <a:bodyPr/>
          <a:lstStyle/>
          <a:p>
            <a:pPr eaLnBrk="1" hangingPunct="1"/>
            <a:r>
              <a:rPr lang="el-GR" altLang="en-US" b="1" cap="none" dirty="0">
                <a:latin typeface="Candara" charset="0"/>
                <a:ea typeface="MS PGothic" charset="-128"/>
              </a:rPr>
              <a:t>Συστηματική αναζήτηση</a:t>
            </a:r>
            <a:endParaRPr lang="el-GR" altLang="en-US" cap="none" dirty="0">
              <a:latin typeface="Candara" charset="0"/>
              <a:ea typeface="MS PGothic" charset="-128"/>
            </a:endParaRPr>
          </a:p>
        </p:txBody>
      </p:sp>
      <p:sp>
        <p:nvSpPr>
          <p:cNvPr id="491523" name="Rectangle 3"/>
          <p:cNvSpPr>
            <a:spLocks noGrp="1" noChangeArrowheads="1"/>
          </p:cNvSpPr>
          <p:nvPr>
            <p:ph idx="1"/>
          </p:nvPr>
        </p:nvSpPr>
        <p:spPr>
          <a:xfrm>
            <a:off x="503238" y="1604963"/>
            <a:ext cx="8229600" cy="4602162"/>
          </a:xfrm>
        </p:spPr>
        <p:txBody>
          <a:bodyPr/>
          <a:lstStyle/>
          <a:p>
            <a:pPr marL="114300" indent="0" algn="just" eaLnBrk="1" hangingPunct="1">
              <a:lnSpc>
                <a:spcPct val="90000"/>
              </a:lnSpc>
              <a:buSzPct val="120000"/>
              <a:buNone/>
            </a:pPr>
            <a:r>
              <a:rPr lang="en-US" sz="2000" dirty="0" err="1">
                <a:latin typeface="Candara"/>
                <a:cs typeface="Candara"/>
              </a:rPr>
              <a:t>Stahnke</a:t>
            </a:r>
            <a:r>
              <a:rPr lang="en-US" sz="2000" dirty="0">
                <a:latin typeface="Candara"/>
                <a:cs typeface="Candara"/>
              </a:rPr>
              <a:t>, R., </a:t>
            </a:r>
            <a:r>
              <a:rPr lang="en-US" sz="2000" dirty="0" err="1">
                <a:latin typeface="Candara"/>
                <a:cs typeface="Candara"/>
              </a:rPr>
              <a:t>Schueler</a:t>
            </a:r>
            <a:r>
              <a:rPr lang="en-US" sz="2000" dirty="0">
                <a:latin typeface="Candara"/>
                <a:cs typeface="Candara"/>
              </a:rPr>
              <a:t>, S. &amp; </a:t>
            </a:r>
            <a:r>
              <a:rPr lang="en-US" sz="2000" dirty="0" err="1">
                <a:latin typeface="Candara"/>
                <a:cs typeface="Candara"/>
              </a:rPr>
              <a:t>Roesken</a:t>
            </a:r>
            <a:r>
              <a:rPr lang="en-US" sz="2000" dirty="0">
                <a:latin typeface="Candara"/>
                <a:cs typeface="Candara"/>
              </a:rPr>
              <a:t>-Winter, B. (2016). Teachers’ perception, interpretation, and decision-making: a systematic review of empirical mathematics education research. </a:t>
            </a:r>
            <a:r>
              <a:rPr lang="en-US" sz="2000" i="1" dirty="0">
                <a:latin typeface="Candara"/>
                <a:cs typeface="Candara"/>
              </a:rPr>
              <a:t>ZDM Mathematics Education</a:t>
            </a:r>
            <a:r>
              <a:rPr lang="en-US" sz="2000" dirty="0">
                <a:latin typeface="Candara"/>
                <a:cs typeface="Candara"/>
              </a:rPr>
              <a:t> </a:t>
            </a:r>
            <a:r>
              <a:rPr lang="en-US" sz="2000" b="1" dirty="0">
                <a:latin typeface="Candara"/>
                <a:cs typeface="Candara"/>
              </a:rPr>
              <a:t>48</a:t>
            </a:r>
            <a:r>
              <a:rPr lang="en-US" sz="2000" dirty="0">
                <a:latin typeface="Candara"/>
                <a:cs typeface="Candara"/>
              </a:rPr>
              <a:t>, 1–27</a:t>
            </a:r>
            <a:endParaRPr lang="el-GR" sz="2000" dirty="0">
              <a:latin typeface="Candara"/>
              <a:cs typeface="Candara"/>
            </a:endParaRPr>
          </a:p>
          <a:p>
            <a:pPr marL="114300" indent="0" algn="just" eaLnBrk="1" hangingPunct="1">
              <a:lnSpc>
                <a:spcPct val="90000"/>
              </a:lnSpc>
              <a:buSzPct val="120000"/>
              <a:buNone/>
            </a:pPr>
            <a:endParaRPr lang="el-GR" sz="2000" b="1" dirty="0">
              <a:latin typeface="Candara"/>
              <a:cs typeface="Candara"/>
            </a:endParaRPr>
          </a:p>
          <a:p>
            <a:pPr algn="just" eaLnBrk="1" hangingPunct="1">
              <a:lnSpc>
                <a:spcPct val="90000"/>
              </a:lnSpc>
              <a:buSzPct val="120000"/>
            </a:pPr>
            <a:r>
              <a:rPr lang="en-US" sz="2000" b="1" dirty="0">
                <a:latin typeface="Candara"/>
                <a:cs typeface="Candara"/>
              </a:rPr>
              <a:t>From the databases Eric, </a:t>
            </a:r>
            <a:r>
              <a:rPr lang="en-US" sz="2000" b="1" dirty="0" err="1">
                <a:latin typeface="Candara"/>
                <a:cs typeface="Candara"/>
              </a:rPr>
              <a:t>PsycINFO</a:t>
            </a:r>
            <a:r>
              <a:rPr lang="en-US" sz="2000" b="1" dirty="0">
                <a:latin typeface="Candara"/>
                <a:cs typeface="Candara"/>
              </a:rPr>
              <a:t> </a:t>
            </a:r>
            <a:r>
              <a:rPr lang="en-US" sz="2000" dirty="0">
                <a:latin typeface="Candara"/>
                <a:cs typeface="Candara"/>
              </a:rPr>
              <a:t>and </a:t>
            </a:r>
            <a:r>
              <a:rPr lang="en-US" sz="2000" b="1" dirty="0" err="1">
                <a:latin typeface="Candara"/>
                <a:cs typeface="Candara"/>
              </a:rPr>
              <a:t>MathEduc</a:t>
            </a:r>
            <a:r>
              <a:rPr lang="en-US" sz="2000" dirty="0">
                <a:latin typeface="Candara"/>
                <a:cs typeface="Candara"/>
              </a:rPr>
              <a:t> a total of 60 articles</a:t>
            </a:r>
            <a:r>
              <a:rPr lang="el-GR" sz="2000" dirty="0">
                <a:latin typeface="Candara"/>
                <a:cs typeface="Candara"/>
              </a:rPr>
              <a:t>.</a:t>
            </a:r>
          </a:p>
          <a:p>
            <a:pPr algn="just" eaLnBrk="1" hangingPunct="1">
              <a:lnSpc>
                <a:spcPct val="90000"/>
              </a:lnSpc>
              <a:buSzPct val="120000"/>
            </a:pPr>
            <a:endParaRPr lang="el-GR" sz="2000" dirty="0">
              <a:latin typeface="Candara"/>
              <a:cs typeface="Candara"/>
            </a:endParaRPr>
          </a:p>
          <a:p>
            <a:pPr algn="just" eaLnBrk="1" hangingPunct="1">
              <a:lnSpc>
                <a:spcPct val="90000"/>
              </a:lnSpc>
              <a:buSzPct val="120000"/>
            </a:pPr>
            <a:r>
              <a:rPr lang="en-US" sz="2000" b="1" dirty="0">
                <a:latin typeface="Candara"/>
                <a:cs typeface="Candara"/>
              </a:rPr>
              <a:t>Search Fields in detail (for ERIC): </a:t>
            </a:r>
            <a:endParaRPr lang="el-GR" sz="2000" b="1" dirty="0">
              <a:latin typeface="Candara"/>
              <a:cs typeface="Candara"/>
            </a:endParaRPr>
          </a:p>
          <a:p>
            <a:pPr marL="361950" indent="0" algn="just" eaLnBrk="1" hangingPunct="1">
              <a:lnSpc>
                <a:spcPct val="90000"/>
              </a:lnSpc>
              <a:buSzPct val="120000"/>
              <a:buNone/>
            </a:pPr>
            <a:r>
              <a:rPr lang="en-US" sz="2000" dirty="0">
                <a:latin typeface="Candara"/>
                <a:cs typeface="Candara"/>
              </a:rPr>
              <a:t>(teach* </a:t>
            </a:r>
            <a:endParaRPr lang="el-GR" sz="2000" dirty="0">
              <a:latin typeface="Candara"/>
              <a:cs typeface="Candara"/>
            </a:endParaRPr>
          </a:p>
          <a:p>
            <a:pPr marL="361950" indent="0" algn="just" eaLnBrk="1" hangingPunct="1">
              <a:lnSpc>
                <a:spcPct val="90000"/>
              </a:lnSpc>
              <a:buSzPct val="120000"/>
              <a:buNone/>
            </a:pPr>
            <a:r>
              <a:rPr lang="en-US" sz="2000" dirty="0">
                <a:latin typeface="Candara"/>
                <a:cs typeface="Candara"/>
              </a:rPr>
              <a:t>AND (</a:t>
            </a:r>
            <a:r>
              <a:rPr lang="en-US" sz="2000" dirty="0" err="1">
                <a:latin typeface="Candara"/>
                <a:cs typeface="Candara"/>
              </a:rPr>
              <a:t>competenc</a:t>
            </a:r>
            <a:r>
              <a:rPr lang="en-US" sz="2000" dirty="0">
                <a:latin typeface="Candara"/>
                <a:cs typeface="Candara"/>
              </a:rPr>
              <a:t>* OR knowledge OR skill* OR education OR cognition) </a:t>
            </a:r>
            <a:endParaRPr lang="el-GR" sz="2000" dirty="0">
              <a:latin typeface="Candara"/>
              <a:cs typeface="Candara"/>
            </a:endParaRPr>
          </a:p>
          <a:p>
            <a:pPr marL="361950" indent="0" algn="just" eaLnBrk="1" hangingPunct="1">
              <a:lnSpc>
                <a:spcPct val="90000"/>
              </a:lnSpc>
              <a:buSzPct val="120000"/>
              <a:buNone/>
            </a:pPr>
            <a:r>
              <a:rPr lang="en-US" sz="2000" dirty="0">
                <a:latin typeface="Candara"/>
                <a:cs typeface="Candara"/>
              </a:rPr>
              <a:t>AND (perception* OR attending OR interpret* OR decision* OR noticing OR notice OR "professional vision" OR situated OR “video-based“) </a:t>
            </a:r>
            <a:endParaRPr lang="el-GR" sz="2000" dirty="0">
              <a:latin typeface="Candara"/>
              <a:cs typeface="Candara"/>
            </a:endParaRPr>
          </a:p>
          <a:p>
            <a:pPr marL="361950" indent="0" algn="just" eaLnBrk="1" hangingPunct="1">
              <a:lnSpc>
                <a:spcPct val="90000"/>
              </a:lnSpc>
              <a:buSzPct val="120000"/>
              <a:buNone/>
            </a:pPr>
            <a:r>
              <a:rPr lang="en-US" sz="2000" dirty="0">
                <a:latin typeface="Candara"/>
                <a:cs typeface="Candara"/>
              </a:rPr>
              <a:t>AND math*).</a:t>
            </a:r>
            <a:endParaRPr lang="el-GR" sz="2000" dirty="0">
              <a:latin typeface="Candara"/>
              <a:cs typeface="Candara"/>
            </a:endParaRPr>
          </a:p>
          <a:p>
            <a:pPr marL="114300" indent="0" algn="just" eaLnBrk="1" hangingPunct="1">
              <a:lnSpc>
                <a:spcPct val="90000"/>
              </a:lnSpc>
              <a:buSzPct val="120000"/>
              <a:buNone/>
            </a:pPr>
            <a:endParaRPr lang="el-GR" dirty="0">
              <a:latin typeface="Candara"/>
              <a:cs typeface="Candara"/>
            </a:endParaRPr>
          </a:p>
          <a:p>
            <a:pPr marL="114300" indent="0" algn="just" eaLnBrk="1" hangingPunct="1">
              <a:lnSpc>
                <a:spcPct val="90000"/>
              </a:lnSpc>
              <a:buSzPct val="120000"/>
              <a:buNone/>
            </a:pPr>
            <a:endParaRPr lang="el-GR" dirty="0">
              <a:latin typeface="Candara"/>
              <a:cs typeface="Candara"/>
            </a:endParaRPr>
          </a:p>
          <a:p>
            <a:pPr marL="114300" indent="0" algn="just" eaLnBrk="1" hangingPunct="1">
              <a:lnSpc>
                <a:spcPct val="90000"/>
              </a:lnSpc>
              <a:buSzPct val="120000"/>
              <a:buNone/>
            </a:pPr>
            <a:endParaRPr lang="el-GR" altLang="en-US" dirty="0">
              <a:latin typeface="Candara"/>
              <a:ea typeface="MS PGothic" charset="-128"/>
              <a:cs typeface="Candara"/>
            </a:endParaRPr>
          </a:p>
          <a:p>
            <a:pPr marL="114300" indent="0" algn="just" eaLnBrk="1" hangingPunct="1">
              <a:lnSpc>
                <a:spcPct val="90000"/>
              </a:lnSpc>
              <a:buSzPct val="120000"/>
              <a:buNone/>
            </a:pPr>
            <a:endParaRPr lang="el-GR" altLang="en-US" dirty="0">
              <a:latin typeface="Candara"/>
              <a:ea typeface="MS PGothic" charset="-128"/>
              <a:cs typeface="Candara"/>
            </a:endParaRPr>
          </a:p>
          <a:p>
            <a:pPr algn="just" eaLnBrk="1" hangingPunct="1">
              <a:lnSpc>
                <a:spcPct val="90000"/>
              </a:lnSpc>
              <a:buSzPct val="120000"/>
            </a:pPr>
            <a:endParaRPr lang="el-GR" altLang="en-US" dirty="0">
              <a:latin typeface="Candara"/>
              <a:ea typeface="MS PGothic" charset="-128"/>
              <a:cs typeface="Candara"/>
            </a:endParaRPr>
          </a:p>
        </p:txBody>
      </p:sp>
      <p:sp>
        <p:nvSpPr>
          <p:cNvPr id="86020"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61450636-AD4F-264A-AB51-986CE38F1438}" type="slidenum">
              <a:rPr lang="el-GR" altLang="en-US" sz="1200">
                <a:solidFill>
                  <a:schemeClr val="tx2"/>
                </a:solidFill>
                <a:latin typeface="Candara" charset="0"/>
              </a:rPr>
              <a:pPr/>
              <a:t>37</a:t>
            </a:fld>
            <a:endParaRPr lang="el-GR" altLang="en-US" sz="1200">
              <a:solidFill>
                <a:schemeClr val="tx2"/>
              </a:solidFill>
              <a:latin typeface="Candara" charset="0"/>
            </a:endParaRPr>
          </a:p>
        </p:txBody>
      </p:sp>
    </p:spTree>
  </p:cSld>
  <p:clrMapOvr>
    <a:masterClrMapping/>
  </p:clrMapOvr>
  <p:transition spd="med">
    <p:wipe/>
  </p:transition>
</p:sld>
</file>

<file path=ppt/slides/slide38.xml><?xml version="1.0" encoding="utf-8"?>
<p:sld xmlns:a="http://schemas.openxmlformats.org/drawingml/2006/main" xmlns:r="http://schemas.openxmlformats.org/officeDocument/2006/relationships" xmlns:p="http://schemas.openxmlformats.org/presentationml/2006/main" showMasterPhAnim="0" show="0">
  <p:cSld>
    <p:bg>
      <p:bgPr>
        <a:solidFill>
          <a:srgbClr val="F5DDD9"/>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p:txBody>
          <a:bodyPr/>
          <a:lstStyle/>
          <a:p>
            <a:pPr eaLnBrk="1" hangingPunct="1"/>
            <a:r>
              <a:rPr lang="el-GR" altLang="en-US" b="1" cap="none">
                <a:latin typeface="Candara" charset="0"/>
                <a:ea typeface="MS PGothic" charset="-128"/>
              </a:rPr>
              <a:t>Οπτικές και Επιστημονικοί κλάδοι</a:t>
            </a:r>
            <a:r>
              <a:rPr lang="el-GR" altLang="en-US" cap="none">
                <a:latin typeface="Candara" charset="0"/>
                <a:ea typeface="MS PGothic" charset="-128"/>
              </a:rPr>
              <a:t> </a:t>
            </a:r>
          </a:p>
        </p:txBody>
      </p:sp>
      <p:sp>
        <p:nvSpPr>
          <p:cNvPr id="491523" name="Rectangle 3"/>
          <p:cNvSpPr>
            <a:spLocks noGrp="1" noChangeArrowheads="1"/>
          </p:cNvSpPr>
          <p:nvPr>
            <p:ph idx="1"/>
          </p:nvPr>
        </p:nvSpPr>
        <p:spPr>
          <a:xfrm>
            <a:off x="503238" y="1604963"/>
            <a:ext cx="8229600" cy="4602162"/>
          </a:xfrm>
        </p:spPr>
        <p:txBody>
          <a:bodyPr/>
          <a:lstStyle/>
          <a:p>
            <a:pPr algn="just" eaLnBrk="1" hangingPunct="1">
              <a:lnSpc>
                <a:spcPct val="90000"/>
              </a:lnSpc>
              <a:spcBef>
                <a:spcPts val="600"/>
              </a:spcBef>
              <a:buSzPct val="120000"/>
            </a:pPr>
            <a:endParaRPr lang="el-GR" altLang="en-US" dirty="0">
              <a:latin typeface="Candara" charset="0"/>
              <a:ea typeface="MS PGothic" charset="-128"/>
            </a:endParaRPr>
          </a:p>
          <a:p>
            <a:pPr algn="just" eaLnBrk="1" hangingPunct="1">
              <a:spcBef>
                <a:spcPts val="600"/>
              </a:spcBef>
              <a:buSzPct val="120000"/>
            </a:pPr>
            <a:r>
              <a:rPr lang="el-GR" altLang="en-US" dirty="0">
                <a:latin typeface="Candara" charset="0"/>
                <a:ea typeface="MS PGothic" charset="-128"/>
              </a:rPr>
              <a:t>Η διαφορετικότητα της πραγματικότητας </a:t>
            </a:r>
            <a:r>
              <a:rPr lang="mr-IN" altLang="en-US" dirty="0">
                <a:latin typeface="Candara" charset="0"/>
                <a:ea typeface="MS PGothic" charset="-128"/>
              </a:rPr>
              <a:t>–</a:t>
            </a:r>
            <a:r>
              <a:rPr lang="el-GR" altLang="en-US" dirty="0">
                <a:latin typeface="Candara" charset="0"/>
                <a:ea typeface="MS PGothic" charset="-128"/>
              </a:rPr>
              <a:t> διαφορετικοί </a:t>
            </a:r>
            <a:r>
              <a:rPr lang="el-GR" altLang="en-US" dirty="0">
                <a:solidFill>
                  <a:srgbClr val="6B7D72"/>
                </a:solidFill>
                <a:latin typeface="Candara" charset="0"/>
                <a:ea typeface="MS PGothic" charset="-128"/>
              </a:rPr>
              <a:t>επιστημονικοί κλάδοι </a:t>
            </a:r>
            <a:r>
              <a:rPr lang="el-GR" altLang="en-US" dirty="0">
                <a:latin typeface="Candara" charset="0"/>
                <a:ea typeface="MS PGothic" charset="-128"/>
              </a:rPr>
              <a:t>- διαφορετικά φαινόμενα -  διαφορετικά αντικείμενα μελέτης - διαφορετικά μεθοδολογικά εργαλεία. </a:t>
            </a:r>
          </a:p>
          <a:p>
            <a:pPr algn="just" eaLnBrk="1" hangingPunct="1">
              <a:spcBef>
                <a:spcPts val="600"/>
              </a:spcBef>
              <a:buSzPct val="120000"/>
            </a:pPr>
            <a:r>
              <a:rPr lang="el-GR" altLang="en-US" dirty="0">
                <a:latin typeface="Candara" charset="0"/>
                <a:ea typeface="MS PGothic" charset="-128"/>
              </a:rPr>
              <a:t>Συχνά η απομόνωση προφανής και απλή. </a:t>
            </a:r>
          </a:p>
          <a:p>
            <a:pPr algn="just" eaLnBrk="1" hangingPunct="1">
              <a:spcBef>
                <a:spcPts val="600"/>
              </a:spcBef>
              <a:buSzPct val="120000"/>
            </a:pPr>
            <a:r>
              <a:rPr lang="el-GR" altLang="en-US" dirty="0">
                <a:latin typeface="Candara" charset="0"/>
                <a:ea typeface="MS PGothic" charset="-128"/>
              </a:rPr>
              <a:t>Στο χώρο της ΜΕ, πιο σύνθετος ο διαχωρισμός όταν εξετάζεται το ίδιο φαινόμενο από διαφορετικές οπτικές γωνίες. </a:t>
            </a:r>
          </a:p>
          <a:p>
            <a:pPr algn="just" eaLnBrk="1" hangingPunct="1">
              <a:lnSpc>
                <a:spcPct val="90000"/>
              </a:lnSpc>
              <a:buSzPct val="120000"/>
            </a:pPr>
            <a:endParaRPr lang="el-GR" altLang="en-US" dirty="0">
              <a:latin typeface="Candara" charset="0"/>
              <a:ea typeface="MS PGothic" charset="-128"/>
            </a:endParaRPr>
          </a:p>
        </p:txBody>
      </p:sp>
      <p:sp>
        <p:nvSpPr>
          <p:cNvPr id="86020"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61450636-AD4F-264A-AB51-986CE38F1438}" type="slidenum">
              <a:rPr lang="el-GR" altLang="en-US" sz="1200">
                <a:solidFill>
                  <a:schemeClr val="tx2"/>
                </a:solidFill>
                <a:latin typeface="Candara" charset="0"/>
              </a:rPr>
              <a:pPr/>
              <a:t>38</a:t>
            </a:fld>
            <a:endParaRPr lang="el-GR" altLang="en-US" sz="1200">
              <a:solidFill>
                <a:schemeClr val="tx2"/>
              </a:solidFill>
              <a:latin typeface="Candara" charset="0"/>
            </a:endParaRPr>
          </a:p>
        </p:txBody>
      </p:sp>
    </p:spTree>
    <p:extLst>
      <p:ext uri="{BB962C8B-B14F-4D97-AF65-F5344CB8AC3E}">
        <p14:creationId xmlns:p14="http://schemas.microsoft.com/office/powerpoint/2010/main" val="2020635353"/>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91523">
                                            <p:txEl>
                                              <p:pRg st="1" end="1"/>
                                            </p:txEl>
                                          </p:spTgt>
                                        </p:tgtEl>
                                        <p:attrNameLst>
                                          <p:attrName>style.visibility</p:attrName>
                                        </p:attrNameLst>
                                      </p:cBhvr>
                                      <p:to>
                                        <p:strVal val="visible"/>
                                      </p:to>
                                    </p:set>
                                    <p:animEffect transition="in" filter="blinds(vertical)">
                                      <p:cBhvr>
                                        <p:cTn id="7" dur="500"/>
                                        <p:tgtEl>
                                          <p:spTgt spid="4915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91523">
                                            <p:txEl>
                                              <p:pRg st="2" end="2"/>
                                            </p:txEl>
                                          </p:spTgt>
                                        </p:tgtEl>
                                        <p:attrNameLst>
                                          <p:attrName>style.visibility</p:attrName>
                                        </p:attrNameLst>
                                      </p:cBhvr>
                                      <p:to>
                                        <p:strVal val="visible"/>
                                      </p:to>
                                    </p:set>
                                    <p:animEffect transition="in" filter="blinds(vertical)">
                                      <p:cBhvr>
                                        <p:cTn id="12" dur="500"/>
                                        <p:tgtEl>
                                          <p:spTgt spid="4915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491523">
                                            <p:txEl>
                                              <p:pRg st="3" end="3"/>
                                            </p:txEl>
                                          </p:spTgt>
                                        </p:tgtEl>
                                        <p:attrNameLst>
                                          <p:attrName>style.visibility</p:attrName>
                                        </p:attrNameLst>
                                      </p:cBhvr>
                                      <p:to>
                                        <p:strVal val="visible"/>
                                      </p:to>
                                    </p:set>
                                    <p:animEffect transition="in" filter="blinds(vertical)">
                                      <p:cBhvr>
                                        <p:cTn id="17" dur="500"/>
                                        <p:tgtEl>
                                          <p:spTgt spid="4915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bwMode="auto"/>
        <p:txBody>
          <a:bodyPr>
            <a:normAutofit/>
          </a:bodyPr>
          <a:lstStyle/>
          <a:p>
            <a:pPr eaLnBrk="1" hangingPunct="1">
              <a:lnSpc>
                <a:spcPct val="90000"/>
              </a:lnSpc>
              <a:buFont typeface="Wingdings" charset="2"/>
              <a:buNone/>
            </a:pPr>
            <a:r>
              <a:rPr lang="el-GR" altLang="en-US" cap="none" dirty="0">
                <a:latin typeface="Candara" charset="0"/>
                <a:ea typeface="MS PGothic" charset="-128"/>
              </a:rPr>
              <a:t>Ας δοκιμάσουμε</a:t>
            </a:r>
            <a:endParaRPr lang="el-GR" altLang="en-US" b="1" i="1" cap="none" dirty="0">
              <a:solidFill>
                <a:srgbClr val="786C71"/>
              </a:solidFill>
              <a:latin typeface="Candara" charset="0"/>
              <a:ea typeface="MS PGothic" charset="-128"/>
            </a:endParaRPr>
          </a:p>
        </p:txBody>
      </p:sp>
      <p:sp>
        <p:nvSpPr>
          <p:cNvPr id="74755" name="Rectangle 3"/>
          <p:cNvSpPr>
            <a:spLocks noGrp="1" noChangeArrowheads="1"/>
          </p:cNvSpPr>
          <p:nvPr>
            <p:ph idx="1"/>
          </p:nvPr>
        </p:nvSpPr>
        <p:spPr>
          <a:xfrm>
            <a:off x="503238" y="1604963"/>
            <a:ext cx="8229600" cy="4602162"/>
          </a:xfrm>
        </p:spPr>
        <p:txBody>
          <a:bodyPr/>
          <a:lstStyle/>
          <a:p>
            <a:pPr eaLnBrk="1" hangingPunct="1">
              <a:lnSpc>
                <a:spcPct val="90000"/>
              </a:lnSpc>
              <a:buFont typeface="Wingdings" charset="2"/>
              <a:buNone/>
            </a:pPr>
            <a:r>
              <a:rPr lang="el-GR" altLang="en-US" sz="1900" b="1" dirty="0">
                <a:latin typeface="Candara" charset="0"/>
                <a:ea typeface="MS PGothic" charset="-128"/>
              </a:rPr>
              <a:t>	</a:t>
            </a:r>
            <a:r>
              <a:rPr lang="el-GR" altLang="en-US" dirty="0">
                <a:solidFill>
                  <a:srgbClr val="786C71"/>
                </a:solidFill>
                <a:latin typeface="Candara" charset="0"/>
                <a:ea typeface="MS PGothic" charset="-128"/>
              </a:rPr>
              <a:t>Στο θέμα:</a:t>
            </a:r>
          </a:p>
          <a:p>
            <a:pPr marL="350838" indent="0">
              <a:spcBef>
                <a:spcPts val="600"/>
              </a:spcBef>
              <a:buNone/>
            </a:pPr>
            <a:r>
              <a:rPr lang="el-GR" altLang="en-US" b="1" i="1" dirty="0">
                <a:solidFill>
                  <a:srgbClr val="6B7D72"/>
                </a:solidFill>
                <a:latin typeface="Candara" charset="0"/>
                <a:ea typeface="MS PGothic" charset="-128"/>
              </a:rPr>
              <a:t>Αντιλήψεις των εκπαιδευτικών για θέματα που σχετίζονται με τη διδασκαλία των μαθηματικών (</a:t>
            </a:r>
            <a:r>
              <a:rPr lang="en-US" altLang="en-US" b="1" i="1" dirty="0">
                <a:solidFill>
                  <a:srgbClr val="6B7D72"/>
                </a:solidFill>
                <a:latin typeface="Candara" charset="0"/>
                <a:ea typeface="MS PGothic" charset="-128"/>
              </a:rPr>
              <a:t>Attitudes and beliefs</a:t>
            </a:r>
            <a:r>
              <a:rPr lang="el-GR" altLang="en-US" b="1" i="1" dirty="0">
                <a:solidFill>
                  <a:srgbClr val="6B7D72"/>
                </a:solidFill>
                <a:latin typeface="Candara" charset="0"/>
                <a:ea typeface="MS PGothic" charset="-128"/>
              </a:rPr>
              <a:t>)</a:t>
            </a:r>
          </a:p>
          <a:p>
            <a:pPr marL="350838" indent="0">
              <a:spcBef>
                <a:spcPts val="600"/>
              </a:spcBef>
              <a:buNone/>
            </a:pPr>
            <a:endParaRPr lang="el-GR" altLang="en-US" b="1" i="1" dirty="0">
              <a:solidFill>
                <a:srgbClr val="6B7D72"/>
              </a:solidFill>
              <a:latin typeface="Candara" charset="0"/>
              <a:ea typeface="MS PGothic" charset="-128"/>
            </a:endParaRPr>
          </a:p>
          <a:p>
            <a:pPr marL="693738" indent="-342900">
              <a:spcBef>
                <a:spcPts val="600"/>
              </a:spcBef>
              <a:buFontTx/>
              <a:buChar char="-"/>
            </a:pPr>
            <a:r>
              <a:rPr lang="el-GR" altLang="en-US" dirty="0">
                <a:solidFill>
                  <a:srgbClr val="6B7D72"/>
                </a:solidFill>
                <a:latin typeface="Candara" charset="0"/>
                <a:ea typeface="MS PGothic" charset="-128"/>
              </a:rPr>
              <a:t>Διαλέξτε ένα θέμα διδασκαλίας</a:t>
            </a:r>
          </a:p>
          <a:p>
            <a:pPr marL="693738" indent="-342900">
              <a:spcBef>
                <a:spcPts val="600"/>
              </a:spcBef>
              <a:buFontTx/>
              <a:buChar char="-"/>
            </a:pPr>
            <a:r>
              <a:rPr lang="el-GR" altLang="en-US" dirty="0">
                <a:solidFill>
                  <a:srgbClr val="6B7D72"/>
                </a:solidFill>
                <a:latin typeface="Candara" charset="0"/>
                <a:ea typeface="MS PGothic" charset="-128"/>
              </a:rPr>
              <a:t>Γραψετε τους άξονες της βιβλιογραφικής αναζήτησης που θα κάνατε</a:t>
            </a:r>
          </a:p>
          <a:p>
            <a:pPr eaLnBrk="1" hangingPunct="1">
              <a:lnSpc>
                <a:spcPct val="90000"/>
              </a:lnSpc>
              <a:buFont typeface="Wingdings" charset="2"/>
              <a:buNone/>
            </a:pPr>
            <a:endParaRPr lang="el-GR" altLang="en-US" dirty="0">
              <a:latin typeface="Candara" charset="0"/>
              <a:ea typeface="MS PGothic" charset="-128"/>
            </a:endParaRPr>
          </a:p>
        </p:txBody>
      </p:sp>
      <p:sp>
        <p:nvSpPr>
          <p:cNvPr id="88067"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BEA044E9-5873-464D-9501-74C8F9A40B71}" type="slidenum">
              <a:rPr lang="el-GR" altLang="en-US" sz="1200">
                <a:solidFill>
                  <a:schemeClr val="tx2"/>
                </a:solidFill>
                <a:latin typeface="Candara" charset="0"/>
              </a:rPr>
              <a:pPr/>
              <a:t>39</a:t>
            </a:fld>
            <a:endParaRPr lang="el-GR" altLang="en-US" sz="1200">
              <a:solidFill>
                <a:schemeClr val="tx2"/>
              </a:solidFill>
              <a:latin typeface="Candara" charset="0"/>
            </a:endParaRPr>
          </a:p>
        </p:txBody>
      </p:sp>
    </p:spTree>
    <p:extLst>
      <p:ext uri="{BB962C8B-B14F-4D97-AF65-F5344CB8AC3E}">
        <p14:creationId xmlns:p14="http://schemas.microsoft.com/office/powerpoint/2010/main" val="3605583407"/>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blinds(vertical)">
                                      <p:cBhvr>
                                        <p:cTn id="7" dur="500"/>
                                        <p:tgtEl>
                                          <p:spTgt spid="747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bwMode="auto"/>
        <p:txBody>
          <a:bodyPr/>
          <a:lstStyle/>
          <a:p>
            <a:pPr eaLnBrk="1" hangingPunct="1"/>
            <a:r>
              <a:rPr lang="el-GR" altLang="en-US" sz="3800" b="1" cap="none">
                <a:latin typeface="Candara" charset="0"/>
                <a:ea typeface="MS PGothic" charset="-128"/>
              </a:rPr>
              <a:t>Περιεχόμενο μαθήματος</a:t>
            </a:r>
          </a:p>
        </p:txBody>
      </p:sp>
      <p:sp>
        <p:nvSpPr>
          <p:cNvPr id="12291" name="Rectangle 3"/>
          <p:cNvSpPr>
            <a:spLocks noGrp="1" noChangeArrowheads="1"/>
          </p:cNvSpPr>
          <p:nvPr>
            <p:ph idx="1"/>
          </p:nvPr>
        </p:nvSpPr>
        <p:spPr>
          <a:xfrm>
            <a:off x="503238" y="1604963"/>
            <a:ext cx="8231187" cy="4598987"/>
          </a:xfrm>
        </p:spPr>
        <p:txBody>
          <a:bodyPr/>
          <a:lstStyle/>
          <a:p>
            <a:pPr>
              <a:spcBef>
                <a:spcPts val="600"/>
              </a:spcBef>
              <a:spcAft>
                <a:spcPts val="600"/>
              </a:spcAft>
            </a:pPr>
            <a:r>
              <a:rPr lang="el-GR" altLang="en-US" b="1" i="1" dirty="0">
                <a:solidFill>
                  <a:schemeClr val="tx1"/>
                </a:solidFill>
                <a:latin typeface="Candara" charset="0"/>
                <a:ea typeface="MS PGothic" charset="-128"/>
              </a:rPr>
              <a:t>Ενότητα 5: </a:t>
            </a:r>
            <a:r>
              <a:rPr lang="el-GR" altLang="en-US" b="1" dirty="0">
                <a:solidFill>
                  <a:schemeClr val="tx1"/>
                </a:solidFill>
                <a:latin typeface="Candara" charset="0"/>
                <a:ea typeface="MS PGothic" charset="-128"/>
              </a:rPr>
              <a:t> </a:t>
            </a:r>
            <a:r>
              <a:rPr lang="el-GR" altLang="en-US" dirty="0">
                <a:solidFill>
                  <a:schemeClr val="tx1"/>
                </a:solidFill>
                <a:latin typeface="Candara" charset="0"/>
                <a:ea typeface="MS PGothic" charset="-128"/>
              </a:rPr>
              <a:t>Ποσοτικές μέθοδοι  (1 τετράωρο μαθήματα)</a:t>
            </a:r>
          </a:p>
          <a:p>
            <a:pPr>
              <a:spcBef>
                <a:spcPts val="600"/>
              </a:spcBef>
              <a:spcAft>
                <a:spcPts val="600"/>
              </a:spcAft>
              <a:buFont typeface="Arial" charset="0"/>
              <a:buNone/>
            </a:pPr>
            <a:r>
              <a:rPr lang="el-GR" altLang="en-US" dirty="0">
                <a:solidFill>
                  <a:schemeClr val="tx1"/>
                </a:solidFill>
                <a:latin typeface="Candara" charset="0"/>
                <a:ea typeface="MS PGothic" charset="-128"/>
              </a:rPr>
              <a:t>	</a:t>
            </a:r>
            <a:r>
              <a:rPr lang="el-GR" altLang="en-US" i="1" dirty="0">
                <a:solidFill>
                  <a:srgbClr val="6B7D72"/>
                </a:solidFill>
                <a:latin typeface="Candara" charset="0"/>
                <a:ea typeface="MS PGothic" charset="-128"/>
              </a:rPr>
              <a:t>Ανάλυσης των εμπειρικών δεδομένων </a:t>
            </a:r>
            <a:r>
              <a:rPr lang="el-GR" altLang="en-US" dirty="0">
                <a:solidFill>
                  <a:schemeClr val="tx1"/>
                </a:solidFill>
                <a:latin typeface="Candara" charset="0"/>
                <a:ea typeface="MS PGothic" charset="-128"/>
              </a:rPr>
              <a:t>που σχετίζονται κυρίως με απαντήσεις σε ερωτηματολόγια και τεστ με μαθητές και εκπαιδευτικούς (χρήση </a:t>
            </a:r>
            <a:r>
              <a:rPr lang="en-US" altLang="en-US" dirty="0">
                <a:solidFill>
                  <a:schemeClr val="tx1"/>
                </a:solidFill>
                <a:latin typeface="Candara" charset="0"/>
                <a:ea typeface="MS PGothic" charset="-128"/>
              </a:rPr>
              <a:t>SPSS)</a:t>
            </a:r>
            <a:endParaRPr lang="el-GR" altLang="en-US" dirty="0">
              <a:solidFill>
                <a:schemeClr val="tx1"/>
              </a:solidFill>
              <a:latin typeface="Candara" charset="0"/>
              <a:ea typeface="MS PGothic" charset="-128"/>
            </a:endParaRPr>
          </a:p>
          <a:p>
            <a:pPr>
              <a:spcBef>
                <a:spcPts val="600"/>
              </a:spcBef>
              <a:spcAft>
                <a:spcPts val="600"/>
              </a:spcAft>
            </a:pPr>
            <a:r>
              <a:rPr lang="el-GR" altLang="en-US" b="1" i="1" dirty="0">
                <a:solidFill>
                  <a:schemeClr val="tx1"/>
                </a:solidFill>
                <a:latin typeface="Candara" charset="0"/>
                <a:ea typeface="MS PGothic" charset="-128"/>
              </a:rPr>
              <a:t>Ενότητα 6</a:t>
            </a:r>
            <a:r>
              <a:rPr lang="el-GR" altLang="en-US" b="1" dirty="0">
                <a:solidFill>
                  <a:schemeClr val="tx1"/>
                </a:solidFill>
                <a:latin typeface="Candara" charset="0"/>
                <a:ea typeface="MS PGothic" charset="-128"/>
              </a:rPr>
              <a:t>: </a:t>
            </a:r>
            <a:r>
              <a:rPr lang="el-GR" altLang="en-US" dirty="0">
                <a:solidFill>
                  <a:schemeClr val="tx1"/>
                </a:solidFill>
                <a:latin typeface="Candara" charset="0"/>
                <a:ea typeface="MS PGothic" charset="-128"/>
              </a:rPr>
              <a:t>Ποιοτικές μέθοδοι  (</a:t>
            </a:r>
            <a:r>
              <a:rPr lang="en-US" altLang="en-US" dirty="0">
                <a:solidFill>
                  <a:schemeClr val="tx1"/>
                </a:solidFill>
                <a:latin typeface="Candara" charset="0"/>
                <a:ea typeface="MS PGothic" charset="-128"/>
              </a:rPr>
              <a:t>2</a:t>
            </a:r>
            <a:r>
              <a:rPr lang="el-GR" altLang="en-US" dirty="0">
                <a:solidFill>
                  <a:schemeClr val="tx1"/>
                </a:solidFill>
                <a:latin typeface="Candara" charset="0"/>
                <a:ea typeface="MS PGothic" charset="-128"/>
              </a:rPr>
              <a:t> τετράωρα μαθήματα)</a:t>
            </a:r>
          </a:p>
          <a:p>
            <a:pPr>
              <a:spcBef>
                <a:spcPts val="600"/>
              </a:spcBef>
              <a:spcAft>
                <a:spcPts val="600"/>
              </a:spcAft>
              <a:buFont typeface="Arial" charset="0"/>
              <a:buNone/>
            </a:pPr>
            <a:r>
              <a:rPr lang="el-GR" altLang="en-US" dirty="0">
                <a:solidFill>
                  <a:schemeClr val="tx1"/>
                </a:solidFill>
                <a:latin typeface="Candara" charset="0"/>
                <a:ea typeface="MS PGothic" charset="-128"/>
              </a:rPr>
              <a:t>	</a:t>
            </a:r>
            <a:r>
              <a:rPr lang="el-GR" altLang="en-US" dirty="0">
                <a:solidFill>
                  <a:srgbClr val="6B7D72"/>
                </a:solidFill>
                <a:latin typeface="Candara" charset="0"/>
                <a:ea typeface="MS PGothic" charset="-128"/>
              </a:rPr>
              <a:t>Ανάλυσης ποιοτικών δεδομένων</a:t>
            </a:r>
            <a:r>
              <a:rPr lang="en-US" altLang="en-US" dirty="0">
                <a:solidFill>
                  <a:schemeClr val="tx1"/>
                </a:solidFill>
                <a:latin typeface="Candara" charset="0"/>
                <a:ea typeface="MS PGothic" charset="-128"/>
              </a:rPr>
              <a:t> </a:t>
            </a:r>
            <a:r>
              <a:rPr lang="el-GR" altLang="en-US" dirty="0">
                <a:solidFill>
                  <a:schemeClr val="tx1"/>
                </a:solidFill>
                <a:latin typeface="Candara" charset="0"/>
                <a:ea typeface="MS PGothic" charset="-128"/>
              </a:rPr>
              <a:t> και ειδικές ερευνητικές μορφές όπως διδακτικά πειράματα, έρευνες σχεδιασμού, συνεντεύξεις βασισμένες σε έργα, </a:t>
            </a:r>
            <a:r>
              <a:rPr lang="el-GR" altLang="en-US" dirty="0" err="1">
                <a:solidFill>
                  <a:schemeClr val="tx1"/>
                </a:solidFill>
                <a:latin typeface="Candara" charset="0"/>
                <a:ea typeface="MS PGothic" charset="-128"/>
              </a:rPr>
              <a:t>μικρογενετικές</a:t>
            </a:r>
            <a:r>
              <a:rPr lang="el-GR" altLang="en-US" dirty="0">
                <a:solidFill>
                  <a:schemeClr val="tx1"/>
                </a:solidFill>
                <a:latin typeface="Candara" charset="0"/>
                <a:ea typeface="MS PGothic" charset="-128"/>
              </a:rPr>
              <a:t> προσεγγίσεις, εθνογραφική μέθοδος, κ.ά., για τη μελέτη μαθητών, εκπαιδευτικών και εκπαιδευτικής διαδικασίας όπως και χρήσης σχετικών εργαλείων.</a:t>
            </a:r>
          </a:p>
          <a:p>
            <a:pPr eaLnBrk="1" hangingPunct="1">
              <a:spcBef>
                <a:spcPts val="600"/>
              </a:spcBef>
              <a:buClr>
                <a:srgbClr val="A23A28"/>
              </a:buClr>
              <a:buSzPct val="120000"/>
            </a:pPr>
            <a:endParaRPr lang="el-GR" altLang="en-US" sz="2000" dirty="0">
              <a:solidFill>
                <a:schemeClr val="tx1"/>
              </a:solidFill>
              <a:latin typeface="Candara" charset="0"/>
              <a:ea typeface="MS PGothic" charset="-128"/>
            </a:endParaRPr>
          </a:p>
        </p:txBody>
      </p:sp>
      <p:sp>
        <p:nvSpPr>
          <p:cNvPr id="18435"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14E36DD9-547A-B94C-8492-3E426255ADED}" type="slidenum">
              <a:rPr lang="el-GR" altLang="en-US" sz="1200">
                <a:solidFill>
                  <a:schemeClr val="tx2"/>
                </a:solidFill>
                <a:latin typeface="Candara" charset="0"/>
              </a:rPr>
              <a:pPr/>
              <a:t>4</a:t>
            </a:fld>
            <a:endParaRPr lang="el-GR" altLang="en-US" sz="1200" dirty="0">
              <a:solidFill>
                <a:schemeClr val="tx2"/>
              </a:solidFill>
              <a:latin typeface="Candara" charset="0"/>
            </a:endParaRPr>
          </a:p>
        </p:txBody>
      </p:sp>
    </p:spTree>
    <p:extLst>
      <p:ext uri="{BB962C8B-B14F-4D97-AF65-F5344CB8AC3E}">
        <p14:creationId xmlns:p14="http://schemas.microsoft.com/office/powerpoint/2010/main" val="107619649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vertical)">
                                      <p:cBhvr>
                                        <p:cTn id="7" dur="10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blinds(vertical)">
                                      <p:cBhvr>
                                        <p:cTn id="12" dur="1000"/>
                                        <p:tgtEl>
                                          <p:spTgt spid="122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blinds(vertical)">
                                      <p:cBhvr>
                                        <p:cTn id="17" dur="1000"/>
                                        <p:tgtEl>
                                          <p:spTgt spid="122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blinds(vertical)">
                                      <p:cBhvr>
                                        <p:cTn id="22" dur="10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bwMode="auto"/>
        <p:txBody>
          <a:bodyPr>
            <a:normAutofit/>
          </a:bodyPr>
          <a:lstStyle/>
          <a:p>
            <a:pPr eaLnBrk="1" hangingPunct="1">
              <a:lnSpc>
                <a:spcPct val="90000"/>
              </a:lnSpc>
              <a:buFont typeface="Wingdings" charset="2"/>
              <a:buNone/>
            </a:pPr>
            <a:r>
              <a:rPr lang="el-GR" altLang="en-US" cap="none" dirty="0">
                <a:latin typeface="Candara" charset="0"/>
                <a:ea typeface="MS PGothic" charset="-128"/>
              </a:rPr>
              <a:t>Ας δοκιμάσουμε</a:t>
            </a:r>
            <a:endParaRPr lang="el-GR" altLang="en-US" b="1" i="1" cap="none" dirty="0">
              <a:solidFill>
                <a:srgbClr val="786C71"/>
              </a:solidFill>
              <a:latin typeface="Candara" charset="0"/>
              <a:ea typeface="MS PGothic" charset="-128"/>
            </a:endParaRPr>
          </a:p>
        </p:txBody>
      </p:sp>
      <p:sp>
        <p:nvSpPr>
          <p:cNvPr id="74755" name="Rectangle 3"/>
          <p:cNvSpPr>
            <a:spLocks noGrp="1" noChangeArrowheads="1"/>
          </p:cNvSpPr>
          <p:nvPr>
            <p:ph idx="1"/>
          </p:nvPr>
        </p:nvSpPr>
        <p:spPr>
          <a:xfrm>
            <a:off x="503238" y="1604963"/>
            <a:ext cx="8229600" cy="4602162"/>
          </a:xfrm>
        </p:spPr>
        <p:txBody>
          <a:bodyPr/>
          <a:lstStyle/>
          <a:p>
            <a:pPr eaLnBrk="1" hangingPunct="1">
              <a:lnSpc>
                <a:spcPct val="90000"/>
              </a:lnSpc>
              <a:buFont typeface="Wingdings" charset="2"/>
              <a:buNone/>
            </a:pPr>
            <a:r>
              <a:rPr lang="el-GR" altLang="en-US" sz="1900" b="1" dirty="0">
                <a:latin typeface="Candara" charset="0"/>
                <a:ea typeface="MS PGothic" charset="-128"/>
              </a:rPr>
              <a:t>	</a:t>
            </a:r>
            <a:r>
              <a:rPr lang="el-GR" altLang="en-US" dirty="0">
                <a:solidFill>
                  <a:srgbClr val="786C71"/>
                </a:solidFill>
                <a:latin typeface="Candara" charset="0"/>
                <a:ea typeface="MS PGothic" charset="-128"/>
              </a:rPr>
              <a:t>Στο θέμα:</a:t>
            </a:r>
          </a:p>
          <a:p>
            <a:pPr eaLnBrk="1" hangingPunct="1">
              <a:lnSpc>
                <a:spcPct val="90000"/>
              </a:lnSpc>
              <a:buFont typeface="Wingdings" charset="2"/>
              <a:buNone/>
            </a:pPr>
            <a:endParaRPr lang="el-GR" altLang="en-US" dirty="0">
              <a:solidFill>
                <a:srgbClr val="786C71"/>
              </a:solidFill>
              <a:latin typeface="Candara" charset="0"/>
              <a:ea typeface="MS PGothic" charset="-128"/>
            </a:endParaRPr>
          </a:p>
          <a:p>
            <a:pPr marL="350838" indent="0">
              <a:spcBef>
                <a:spcPts val="600"/>
              </a:spcBef>
              <a:buNone/>
            </a:pPr>
            <a:r>
              <a:rPr lang="el-GR" altLang="en-US" b="1" i="1" dirty="0">
                <a:solidFill>
                  <a:srgbClr val="6B7D72"/>
                </a:solidFill>
                <a:latin typeface="Candara" charset="0"/>
                <a:ea typeface="MS PGothic" charset="-128"/>
              </a:rPr>
              <a:t>Παρανοήσεις στην κατανόηση εννοιών από μαθητές και εκπαιδευτικούς (Μ</a:t>
            </a:r>
            <a:r>
              <a:rPr lang="en-US" altLang="en-US" b="1" i="1" dirty="0" err="1">
                <a:solidFill>
                  <a:srgbClr val="6B7D72"/>
                </a:solidFill>
                <a:latin typeface="Candara" charset="0"/>
                <a:ea typeface="MS PGothic" charset="-128"/>
              </a:rPr>
              <a:t>isconceptions</a:t>
            </a:r>
            <a:r>
              <a:rPr lang="el-GR" altLang="en-US" b="1" i="1" dirty="0">
                <a:solidFill>
                  <a:srgbClr val="6B7D72"/>
                </a:solidFill>
                <a:latin typeface="Candara" charset="0"/>
                <a:ea typeface="MS PGothic" charset="-128"/>
              </a:rPr>
              <a:t>)</a:t>
            </a:r>
          </a:p>
          <a:p>
            <a:pPr marL="350838" indent="0">
              <a:spcBef>
                <a:spcPts val="600"/>
              </a:spcBef>
              <a:buNone/>
            </a:pPr>
            <a:endParaRPr lang="el-GR" altLang="en-US" i="1" dirty="0">
              <a:solidFill>
                <a:srgbClr val="6B7D72"/>
              </a:solidFill>
              <a:latin typeface="Candara" charset="0"/>
              <a:ea typeface="MS PGothic" charset="-128"/>
            </a:endParaRPr>
          </a:p>
          <a:p>
            <a:pPr marL="693738" indent="-342900">
              <a:spcBef>
                <a:spcPts val="600"/>
              </a:spcBef>
              <a:buFontTx/>
              <a:buChar char="-"/>
            </a:pPr>
            <a:r>
              <a:rPr lang="el-GR" altLang="en-US" dirty="0">
                <a:solidFill>
                  <a:srgbClr val="6B7D72"/>
                </a:solidFill>
                <a:latin typeface="Candara" charset="0"/>
                <a:ea typeface="MS PGothic" charset="-128"/>
              </a:rPr>
              <a:t>Διαλέξτε μια έννοια</a:t>
            </a:r>
          </a:p>
          <a:p>
            <a:pPr marL="693738" indent="-342900">
              <a:spcBef>
                <a:spcPts val="600"/>
              </a:spcBef>
              <a:buFontTx/>
              <a:buChar char="-"/>
            </a:pPr>
            <a:r>
              <a:rPr lang="el-GR" altLang="en-US" dirty="0">
                <a:solidFill>
                  <a:srgbClr val="6B7D72"/>
                </a:solidFill>
                <a:latin typeface="Candara" charset="0"/>
                <a:ea typeface="MS PGothic" charset="-128"/>
              </a:rPr>
              <a:t>Γραψετε τους άξονες της βιβλιογραφικής αναζήτησης που θα κάνατε</a:t>
            </a:r>
          </a:p>
          <a:p>
            <a:pPr eaLnBrk="1" hangingPunct="1">
              <a:lnSpc>
                <a:spcPct val="90000"/>
              </a:lnSpc>
              <a:buFont typeface="Wingdings" charset="2"/>
              <a:buNone/>
            </a:pPr>
            <a:endParaRPr lang="el-GR" altLang="en-US" dirty="0">
              <a:latin typeface="Candara" charset="0"/>
              <a:ea typeface="MS PGothic" charset="-128"/>
            </a:endParaRPr>
          </a:p>
        </p:txBody>
      </p:sp>
      <p:sp>
        <p:nvSpPr>
          <p:cNvPr id="88067"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BEA044E9-5873-464D-9501-74C8F9A40B71}" type="slidenum">
              <a:rPr lang="el-GR" altLang="en-US" sz="1200">
                <a:solidFill>
                  <a:schemeClr val="tx2"/>
                </a:solidFill>
                <a:latin typeface="Candara" charset="0"/>
              </a:rPr>
              <a:pPr/>
              <a:t>40</a:t>
            </a:fld>
            <a:endParaRPr lang="el-GR" altLang="en-US" sz="1200">
              <a:solidFill>
                <a:schemeClr val="tx2"/>
              </a:solidFill>
              <a:latin typeface="Candar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blinds(vertical)">
                                      <p:cBhvr>
                                        <p:cTn id="7" dur="500"/>
                                        <p:tgtEl>
                                          <p:spTgt spid="747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bwMode="auto"/>
        <p:txBody>
          <a:bodyPr>
            <a:normAutofit/>
          </a:bodyPr>
          <a:lstStyle/>
          <a:p>
            <a:pPr eaLnBrk="1" hangingPunct="1">
              <a:lnSpc>
                <a:spcPct val="90000"/>
              </a:lnSpc>
              <a:buFont typeface="Wingdings" charset="2"/>
              <a:buNone/>
            </a:pPr>
            <a:r>
              <a:rPr lang="el-GR" altLang="en-US" cap="none" dirty="0">
                <a:latin typeface="Candara" charset="0"/>
                <a:ea typeface="MS PGothic" charset="-128"/>
              </a:rPr>
              <a:t>Ας δοκιμάσουμε</a:t>
            </a:r>
            <a:endParaRPr lang="el-GR" altLang="en-US" b="1" i="1" cap="none" dirty="0">
              <a:solidFill>
                <a:srgbClr val="786C71"/>
              </a:solidFill>
              <a:latin typeface="Candara" charset="0"/>
              <a:ea typeface="MS PGothic" charset="-128"/>
            </a:endParaRPr>
          </a:p>
        </p:txBody>
      </p:sp>
      <p:sp>
        <p:nvSpPr>
          <p:cNvPr id="74755" name="Rectangle 3"/>
          <p:cNvSpPr>
            <a:spLocks noGrp="1" noChangeArrowheads="1"/>
          </p:cNvSpPr>
          <p:nvPr>
            <p:ph idx="1"/>
          </p:nvPr>
        </p:nvSpPr>
        <p:spPr>
          <a:xfrm>
            <a:off x="503238" y="1604963"/>
            <a:ext cx="8229600" cy="4602162"/>
          </a:xfrm>
        </p:spPr>
        <p:txBody>
          <a:bodyPr/>
          <a:lstStyle/>
          <a:p>
            <a:pPr eaLnBrk="1" hangingPunct="1">
              <a:lnSpc>
                <a:spcPct val="90000"/>
              </a:lnSpc>
              <a:buFont typeface="Wingdings" charset="2"/>
              <a:buNone/>
            </a:pPr>
            <a:r>
              <a:rPr lang="el-GR" altLang="en-US" sz="1900" b="1" dirty="0">
                <a:latin typeface="Candara" charset="0"/>
                <a:ea typeface="MS PGothic" charset="-128"/>
              </a:rPr>
              <a:t>	</a:t>
            </a:r>
            <a:r>
              <a:rPr lang="el-GR" altLang="en-US" dirty="0">
                <a:solidFill>
                  <a:srgbClr val="786C71"/>
                </a:solidFill>
                <a:latin typeface="Candara" charset="0"/>
                <a:ea typeface="MS PGothic" charset="-128"/>
              </a:rPr>
              <a:t>Στο θέμα:</a:t>
            </a:r>
          </a:p>
          <a:p>
            <a:pPr marL="350838" indent="0">
              <a:spcBef>
                <a:spcPts val="600"/>
              </a:spcBef>
              <a:buNone/>
            </a:pPr>
            <a:r>
              <a:rPr lang="el-GR" altLang="en-US" b="1" i="1" dirty="0">
                <a:solidFill>
                  <a:srgbClr val="6B7D72"/>
                </a:solidFill>
                <a:latin typeface="Candara" charset="0"/>
                <a:ea typeface="MS PGothic" charset="-128"/>
              </a:rPr>
              <a:t>Ικανότητες των μαθητών σε μαθηματικές διεργασίες ( πχ. επίλυση προβλήματος, τεκμηρίωση, απόδειξη) (</a:t>
            </a:r>
            <a:r>
              <a:rPr lang="en-US" altLang="en-US" b="1" i="1" dirty="0">
                <a:solidFill>
                  <a:srgbClr val="6B7D72"/>
                </a:solidFill>
                <a:latin typeface="Candara" charset="0"/>
                <a:ea typeface="MS PGothic" charset="-128"/>
              </a:rPr>
              <a:t>Problem solving, Argumentation, Proving</a:t>
            </a:r>
            <a:r>
              <a:rPr lang="el-GR" altLang="en-US" b="1" dirty="0">
                <a:solidFill>
                  <a:srgbClr val="6B7D72"/>
                </a:solidFill>
                <a:latin typeface="Candara" charset="0"/>
                <a:ea typeface="MS PGothic" charset="-128"/>
              </a:rPr>
              <a:t>)</a:t>
            </a:r>
            <a:endParaRPr lang="el-GR" altLang="en-US" b="1" i="1" dirty="0">
              <a:solidFill>
                <a:srgbClr val="6B7D72"/>
              </a:solidFill>
              <a:latin typeface="Candara" charset="0"/>
              <a:ea typeface="MS PGothic" charset="-128"/>
            </a:endParaRPr>
          </a:p>
          <a:p>
            <a:pPr marL="350838" indent="0">
              <a:spcBef>
                <a:spcPts val="600"/>
              </a:spcBef>
              <a:buNone/>
            </a:pPr>
            <a:endParaRPr lang="el-GR" altLang="en-US" i="1" dirty="0">
              <a:solidFill>
                <a:srgbClr val="6B7D72"/>
              </a:solidFill>
              <a:latin typeface="Candara" charset="0"/>
              <a:ea typeface="MS PGothic" charset="-128"/>
            </a:endParaRPr>
          </a:p>
          <a:p>
            <a:pPr marL="693738" indent="-342900">
              <a:spcBef>
                <a:spcPts val="600"/>
              </a:spcBef>
              <a:buFontTx/>
              <a:buChar char="-"/>
            </a:pPr>
            <a:r>
              <a:rPr lang="el-GR" altLang="en-US" dirty="0">
                <a:solidFill>
                  <a:srgbClr val="6B7D72"/>
                </a:solidFill>
                <a:latin typeface="Candara" charset="0"/>
                <a:ea typeface="MS PGothic" charset="-128"/>
              </a:rPr>
              <a:t>Διαλέξτε μια μαθηματική διεργασία</a:t>
            </a:r>
          </a:p>
          <a:p>
            <a:pPr marL="693738" indent="-342900">
              <a:spcBef>
                <a:spcPts val="600"/>
              </a:spcBef>
              <a:buFontTx/>
              <a:buChar char="-"/>
            </a:pPr>
            <a:r>
              <a:rPr lang="el-GR" altLang="en-US" dirty="0">
                <a:solidFill>
                  <a:srgbClr val="6B7D72"/>
                </a:solidFill>
                <a:latin typeface="Candara" charset="0"/>
                <a:ea typeface="MS PGothic" charset="-128"/>
              </a:rPr>
              <a:t>Γραψετε τους άξονες της βιβλιογραφικής αναζήτησης που θα κάνατε</a:t>
            </a:r>
          </a:p>
          <a:p>
            <a:pPr eaLnBrk="1" hangingPunct="1">
              <a:lnSpc>
                <a:spcPct val="90000"/>
              </a:lnSpc>
              <a:buFont typeface="Wingdings" charset="2"/>
              <a:buNone/>
            </a:pPr>
            <a:endParaRPr lang="el-GR" altLang="en-US" dirty="0">
              <a:latin typeface="Candara" charset="0"/>
              <a:ea typeface="MS PGothic" charset="-128"/>
            </a:endParaRPr>
          </a:p>
        </p:txBody>
      </p:sp>
      <p:sp>
        <p:nvSpPr>
          <p:cNvPr id="88067"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BEA044E9-5873-464D-9501-74C8F9A40B71}" type="slidenum">
              <a:rPr lang="el-GR" altLang="en-US" sz="1200">
                <a:solidFill>
                  <a:schemeClr val="tx2"/>
                </a:solidFill>
                <a:latin typeface="Candara" charset="0"/>
              </a:rPr>
              <a:pPr/>
              <a:t>41</a:t>
            </a:fld>
            <a:endParaRPr lang="el-GR" altLang="en-US" sz="1200">
              <a:solidFill>
                <a:schemeClr val="tx2"/>
              </a:solidFill>
              <a:latin typeface="Candara" charset="0"/>
            </a:endParaRPr>
          </a:p>
        </p:txBody>
      </p:sp>
    </p:spTree>
    <p:extLst>
      <p:ext uri="{BB962C8B-B14F-4D97-AF65-F5344CB8AC3E}">
        <p14:creationId xmlns:p14="http://schemas.microsoft.com/office/powerpoint/2010/main" val="940023577"/>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blinds(vertical)">
                                      <p:cBhvr>
                                        <p:cTn id="7" dur="500"/>
                                        <p:tgtEl>
                                          <p:spTgt spid="747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bwMode="auto"/>
        <p:txBody>
          <a:bodyPr>
            <a:normAutofit fontScale="90000"/>
          </a:bodyPr>
          <a:lstStyle/>
          <a:p>
            <a:pPr eaLnBrk="1" hangingPunct="1">
              <a:lnSpc>
                <a:spcPct val="90000"/>
              </a:lnSpc>
              <a:buFont typeface="Wingdings" charset="2"/>
              <a:buNone/>
            </a:pPr>
            <a:r>
              <a:rPr lang="el-GR" altLang="en-US" cap="none" dirty="0">
                <a:latin typeface="Candara" charset="0"/>
                <a:ea typeface="MS PGothic" charset="-128"/>
              </a:rPr>
              <a:t>Παράδειγμα: </a:t>
            </a:r>
            <a:br>
              <a:rPr lang="el-GR" altLang="en-US" cap="none" dirty="0">
                <a:solidFill>
                  <a:schemeClr val="accent1"/>
                </a:solidFill>
                <a:latin typeface="Candara" charset="0"/>
                <a:ea typeface="MS PGothic" charset="-128"/>
              </a:rPr>
            </a:br>
            <a:r>
              <a:rPr lang="el-GR" altLang="en-US" b="1" i="1" cap="none" dirty="0">
                <a:solidFill>
                  <a:srgbClr val="786C71"/>
                </a:solidFill>
                <a:latin typeface="Candara" charset="0"/>
                <a:ea typeface="MS PGothic" charset="-128"/>
              </a:rPr>
              <a:t>Οι αιτίες της αποτυχίας στα μαθηματικά</a:t>
            </a:r>
          </a:p>
        </p:txBody>
      </p:sp>
      <p:sp>
        <p:nvSpPr>
          <p:cNvPr id="74755" name="Rectangle 3"/>
          <p:cNvSpPr>
            <a:spLocks noGrp="1" noChangeArrowheads="1"/>
          </p:cNvSpPr>
          <p:nvPr>
            <p:ph idx="1"/>
          </p:nvPr>
        </p:nvSpPr>
        <p:spPr>
          <a:xfrm>
            <a:off x="503238" y="1604963"/>
            <a:ext cx="8229600" cy="4602162"/>
          </a:xfrm>
        </p:spPr>
        <p:txBody>
          <a:bodyPr/>
          <a:lstStyle/>
          <a:p>
            <a:pPr eaLnBrk="1" hangingPunct="1">
              <a:lnSpc>
                <a:spcPct val="90000"/>
              </a:lnSpc>
              <a:buFont typeface="Wingdings" charset="2"/>
              <a:buNone/>
            </a:pPr>
            <a:r>
              <a:rPr lang="el-GR" altLang="en-US" sz="1900" b="1" dirty="0">
                <a:latin typeface="Candara" charset="0"/>
                <a:ea typeface="MS PGothic" charset="-128"/>
              </a:rPr>
              <a:t>	</a:t>
            </a:r>
            <a:r>
              <a:rPr lang="el-GR" altLang="en-US" sz="2000" dirty="0">
                <a:solidFill>
                  <a:srgbClr val="786C71"/>
                </a:solidFill>
                <a:latin typeface="Candara" charset="0"/>
                <a:ea typeface="MS PGothic" charset="-128"/>
              </a:rPr>
              <a:t>Μπορούν να εξετασθούν:</a:t>
            </a:r>
          </a:p>
          <a:p>
            <a:pPr eaLnBrk="1" hangingPunct="1">
              <a:lnSpc>
                <a:spcPct val="90000"/>
              </a:lnSpc>
              <a:buFont typeface="Wingdings" charset="2"/>
              <a:buNone/>
            </a:pPr>
            <a:endParaRPr lang="el-GR" altLang="en-US" sz="1900" b="1" dirty="0">
              <a:latin typeface="Candara" charset="0"/>
              <a:ea typeface="MS PGothic" charset="-128"/>
            </a:endParaRPr>
          </a:p>
          <a:p>
            <a:pPr eaLnBrk="1" hangingPunct="1">
              <a:lnSpc>
                <a:spcPct val="90000"/>
              </a:lnSpc>
            </a:pPr>
            <a:r>
              <a:rPr lang="el-GR" altLang="en-US" dirty="0">
                <a:latin typeface="Candara" charset="0"/>
                <a:ea typeface="MS PGothic" charset="-128"/>
              </a:rPr>
              <a:t>Από </a:t>
            </a:r>
            <a:r>
              <a:rPr lang="el-GR" altLang="en-US" dirty="0">
                <a:solidFill>
                  <a:srgbClr val="6B7D72"/>
                </a:solidFill>
                <a:latin typeface="Candara" charset="0"/>
                <a:ea typeface="MS PGothic" charset="-128"/>
              </a:rPr>
              <a:t>κοινωνική άποψη: </a:t>
            </a:r>
            <a:r>
              <a:rPr lang="el-GR" altLang="en-US" dirty="0">
                <a:latin typeface="Candara" charset="0"/>
                <a:ea typeface="MS PGothic" charset="-128"/>
              </a:rPr>
              <a:t>κοινωνικό χαρακτήρα της εκπαίδευσης, απαιτήσεις μεταβαλλόμενης κοινωνίας, το </a:t>
            </a:r>
            <a:r>
              <a:rPr lang="el-GR" altLang="en-US" dirty="0" err="1">
                <a:latin typeface="Candara" charset="0"/>
                <a:ea typeface="MS PGothic" charset="-128"/>
              </a:rPr>
              <a:t>κοινωνικο</a:t>
            </a:r>
            <a:r>
              <a:rPr lang="el-GR" altLang="en-US" dirty="0">
                <a:latin typeface="Candara" charset="0"/>
                <a:ea typeface="MS PGothic" charset="-128"/>
              </a:rPr>
              <a:t>-οικονομικό πλαίσιο της οικογένειας, κ.ά.</a:t>
            </a:r>
          </a:p>
          <a:p>
            <a:pPr eaLnBrk="1" hangingPunct="1">
              <a:lnSpc>
                <a:spcPct val="90000"/>
              </a:lnSpc>
              <a:buSzPct val="120000"/>
            </a:pPr>
            <a:r>
              <a:rPr lang="el-GR" altLang="en-US" dirty="0">
                <a:latin typeface="Candara" charset="0"/>
                <a:ea typeface="MS PGothic" charset="-128"/>
              </a:rPr>
              <a:t>Από </a:t>
            </a:r>
            <a:r>
              <a:rPr lang="el-GR" altLang="en-US" dirty="0">
                <a:solidFill>
                  <a:srgbClr val="6B7D72"/>
                </a:solidFill>
                <a:latin typeface="Candara" charset="0"/>
                <a:ea typeface="MS PGothic" charset="-128"/>
              </a:rPr>
              <a:t>παιδαγωγική /διδακτική άποψη</a:t>
            </a:r>
            <a:r>
              <a:rPr lang="el-GR" altLang="en-US" dirty="0">
                <a:solidFill>
                  <a:schemeClr val="accent1"/>
                </a:solidFill>
                <a:latin typeface="Candara" charset="0"/>
                <a:ea typeface="MS PGothic" charset="-128"/>
              </a:rPr>
              <a:t>: </a:t>
            </a:r>
            <a:r>
              <a:rPr lang="el-GR" altLang="en-US" dirty="0">
                <a:latin typeface="Candara" charset="0"/>
                <a:ea typeface="MS PGothic" charset="-128"/>
              </a:rPr>
              <a:t>διαφορετικές παιδαγωγικές μεθόδους, λειτουργία της τάξης, τρόπος διδασκαλίας και μάθησης, συγκεκριμένο σχολείο ή συγκεκριμένος δάσκαλος κ.ά.</a:t>
            </a:r>
          </a:p>
          <a:p>
            <a:pPr algn="just" eaLnBrk="1" hangingPunct="1">
              <a:lnSpc>
                <a:spcPct val="90000"/>
              </a:lnSpc>
              <a:buSzPct val="120000"/>
            </a:pPr>
            <a:r>
              <a:rPr lang="el-GR" altLang="en-US" dirty="0">
                <a:latin typeface="Candara" charset="0"/>
                <a:ea typeface="MS PGothic" charset="-128"/>
              </a:rPr>
              <a:t>Από </a:t>
            </a:r>
            <a:r>
              <a:rPr lang="el-GR" altLang="en-US" dirty="0">
                <a:solidFill>
                  <a:srgbClr val="6B7D72"/>
                </a:solidFill>
                <a:latin typeface="Candara" charset="0"/>
                <a:ea typeface="MS PGothic" charset="-128"/>
              </a:rPr>
              <a:t>ατομική άποψη</a:t>
            </a:r>
            <a:r>
              <a:rPr lang="el-GR" altLang="en-US" dirty="0">
                <a:solidFill>
                  <a:schemeClr val="accent1"/>
                </a:solidFill>
                <a:latin typeface="Candara" charset="0"/>
                <a:ea typeface="MS PGothic" charset="-128"/>
              </a:rPr>
              <a:t>: </a:t>
            </a:r>
            <a:r>
              <a:rPr lang="el-GR" altLang="en-US" dirty="0">
                <a:latin typeface="Candara" charset="0"/>
                <a:ea typeface="MS PGothic" charset="-128"/>
              </a:rPr>
              <a:t>ιδιαιτερότητες και ιδιαίτερες ικανότητες του ατόμου, προσωπικότητά του, ψυχολογία του, κ.ά.</a:t>
            </a:r>
          </a:p>
          <a:p>
            <a:pPr eaLnBrk="1" hangingPunct="1">
              <a:lnSpc>
                <a:spcPct val="90000"/>
              </a:lnSpc>
              <a:buFont typeface="Wingdings" charset="2"/>
              <a:buNone/>
            </a:pPr>
            <a:endParaRPr lang="el-GR" altLang="en-US" dirty="0">
              <a:latin typeface="Candara" charset="0"/>
              <a:ea typeface="MS PGothic" charset="-128"/>
            </a:endParaRPr>
          </a:p>
        </p:txBody>
      </p:sp>
      <p:sp>
        <p:nvSpPr>
          <p:cNvPr id="88067"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BEA044E9-5873-464D-9501-74C8F9A40B71}" type="slidenum">
              <a:rPr lang="el-GR" altLang="en-US" sz="1200">
                <a:solidFill>
                  <a:schemeClr val="tx2"/>
                </a:solidFill>
                <a:latin typeface="Candara" charset="0"/>
              </a:rPr>
              <a:pPr/>
              <a:t>42</a:t>
            </a:fld>
            <a:endParaRPr lang="el-GR" altLang="en-US" sz="1200">
              <a:solidFill>
                <a:schemeClr val="tx2"/>
              </a:solidFill>
              <a:latin typeface="Candara" charset="0"/>
            </a:endParaRPr>
          </a:p>
        </p:txBody>
      </p:sp>
    </p:spTree>
    <p:extLst>
      <p:ext uri="{BB962C8B-B14F-4D97-AF65-F5344CB8AC3E}">
        <p14:creationId xmlns:p14="http://schemas.microsoft.com/office/powerpoint/2010/main" val="71857325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blinds(vertical)">
                                      <p:cBhvr>
                                        <p:cTn id="7" dur="500"/>
                                        <p:tgtEl>
                                          <p:spTgt spid="74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4755">
                                            <p:txEl>
                                              <p:pRg st="2" end="2"/>
                                            </p:txEl>
                                          </p:spTgt>
                                        </p:tgtEl>
                                        <p:attrNameLst>
                                          <p:attrName>style.visibility</p:attrName>
                                        </p:attrNameLst>
                                      </p:cBhvr>
                                      <p:to>
                                        <p:strVal val="visible"/>
                                      </p:to>
                                    </p:set>
                                    <p:animEffect transition="in" filter="blinds(vertical)">
                                      <p:cBhvr>
                                        <p:cTn id="12" dur="500"/>
                                        <p:tgtEl>
                                          <p:spTgt spid="747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74755">
                                            <p:txEl>
                                              <p:pRg st="3" end="3"/>
                                            </p:txEl>
                                          </p:spTgt>
                                        </p:tgtEl>
                                        <p:attrNameLst>
                                          <p:attrName>style.visibility</p:attrName>
                                        </p:attrNameLst>
                                      </p:cBhvr>
                                      <p:to>
                                        <p:strVal val="visible"/>
                                      </p:to>
                                    </p:set>
                                    <p:animEffect transition="in" filter="blinds(vertical)">
                                      <p:cBhvr>
                                        <p:cTn id="17" dur="500"/>
                                        <p:tgtEl>
                                          <p:spTgt spid="7475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74755">
                                            <p:txEl>
                                              <p:pRg st="4" end="4"/>
                                            </p:txEl>
                                          </p:spTgt>
                                        </p:tgtEl>
                                        <p:attrNameLst>
                                          <p:attrName>style.visibility</p:attrName>
                                        </p:attrNameLst>
                                      </p:cBhvr>
                                      <p:to>
                                        <p:strVal val="visible"/>
                                      </p:to>
                                    </p:set>
                                    <p:animEffect transition="in" filter="blinds(vertical)">
                                      <p:cBhvr>
                                        <p:cTn id="22" dur="500"/>
                                        <p:tgtEl>
                                          <p:spTgt spid="747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1 - Τίτλος"/>
          <p:cNvSpPr>
            <a:spLocks noGrp="1"/>
          </p:cNvSpPr>
          <p:nvPr>
            <p:ph type="title"/>
          </p:nvPr>
        </p:nvSpPr>
        <p:spPr bwMode="auto"/>
        <p:txBody>
          <a:bodyPr/>
          <a:lstStyle/>
          <a:p>
            <a:pPr eaLnBrk="1" hangingPunct="1"/>
            <a:r>
              <a:rPr lang="el-GR" altLang="en-US" b="1" cap="none">
                <a:solidFill>
                  <a:schemeClr val="accent1"/>
                </a:solidFill>
                <a:latin typeface="Candara" charset="0"/>
                <a:ea typeface="MS PGothic" charset="-128"/>
              </a:rPr>
              <a:t>2</a:t>
            </a:r>
            <a:r>
              <a:rPr lang="el-GR" altLang="en-US" b="1" cap="none" baseline="30000">
                <a:solidFill>
                  <a:schemeClr val="accent1"/>
                </a:solidFill>
                <a:latin typeface="Candara" charset="0"/>
                <a:ea typeface="MS PGothic" charset="-128"/>
              </a:rPr>
              <a:t>η</a:t>
            </a:r>
            <a:r>
              <a:rPr lang="el-GR" altLang="en-US" b="1" cap="none">
                <a:solidFill>
                  <a:schemeClr val="accent1"/>
                </a:solidFill>
                <a:latin typeface="Candara" charset="0"/>
                <a:ea typeface="MS PGothic" charset="-128"/>
              </a:rPr>
              <a:t> ενότητα</a:t>
            </a:r>
          </a:p>
        </p:txBody>
      </p:sp>
      <p:sp>
        <p:nvSpPr>
          <p:cNvPr id="90114" name="3 - Θέση περιεχομένου"/>
          <p:cNvSpPr>
            <a:spLocks noGrp="1"/>
          </p:cNvSpPr>
          <p:nvPr>
            <p:ph idx="1"/>
          </p:nvPr>
        </p:nvSpPr>
        <p:spPr/>
        <p:txBody>
          <a:bodyPr/>
          <a:lstStyle/>
          <a:p>
            <a:pPr eaLnBrk="1" hangingPunct="1"/>
            <a:endParaRPr lang="el-GR" altLang="en-US">
              <a:latin typeface="Candara" charset="0"/>
              <a:ea typeface="MS PGothic" charset="-128"/>
            </a:endParaRPr>
          </a:p>
          <a:p>
            <a:pPr eaLnBrk="1" hangingPunct="1"/>
            <a:endParaRPr lang="el-GR" altLang="en-US">
              <a:latin typeface="Candara" charset="0"/>
              <a:ea typeface="MS PGothic" charset="-128"/>
            </a:endParaRPr>
          </a:p>
          <a:p>
            <a:pPr eaLnBrk="1" hangingPunct="1"/>
            <a:endParaRPr lang="el-GR" altLang="en-US">
              <a:latin typeface="Candara" charset="0"/>
              <a:ea typeface="MS PGothic" charset="-128"/>
            </a:endParaRPr>
          </a:p>
          <a:p>
            <a:pPr eaLnBrk="1" hangingPunct="1"/>
            <a:endParaRPr lang="el-GR" altLang="en-US">
              <a:latin typeface="Candara" charset="0"/>
              <a:ea typeface="MS PGothic" charset="-128"/>
            </a:endParaRPr>
          </a:p>
        </p:txBody>
      </p:sp>
      <p:sp>
        <p:nvSpPr>
          <p:cNvPr id="90115" name="2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DD476556-6ACE-0240-9DC1-FB5A38630F00}" type="slidenum">
              <a:rPr lang="el-GR" altLang="en-US" sz="1200">
                <a:solidFill>
                  <a:schemeClr val="tx2"/>
                </a:solidFill>
                <a:latin typeface="Candara" charset="0"/>
              </a:rPr>
              <a:pPr/>
              <a:t>43</a:t>
            </a:fld>
            <a:endParaRPr lang="el-GR" altLang="en-US" sz="1200">
              <a:solidFill>
                <a:schemeClr val="tx2"/>
              </a:solidFill>
              <a:latin typeface="Candara" charset="0"/>
            </a:endParaRPr>
          </a:p>
        </p:txBody>
      </p:sp>
      <p:sp>
        <p:nvSpPr>
          <p:cNvPr id="90116" name="4 - Ορθογώνιο"/>
          <p:cNvSpPr>
            <a:spLocks noChangeArrowheads="1"/>
          </p:cNvSpPr>
          <p:nvPr/>
        </p:nvSpPr>
        <p:spPr bwMode="auto">
          <a:xfrm>
            <a:off x="555625" y="2990850"/>
            <a:ext cx="82645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pPr algn="ctr" eaLnBrk="1" hangingPunct="1"/>
            <a:r>
              <a:rPr lang="el-GR" altLang="en-US" sz="3200" dirty="0">
                <a:solidFill>
                  <a:srgbClr val="6B7D72"/>
                </a:solidFill>
                <a:latin typeface="Candara" charset="0"/>
              </a:rPr>
              <a:t>Οργανώνοντας ένα ερευνητικό σχέδιο</a:t>
            </a:r>
          </a:p>
        </p:txBody>
      </p:sp>
    </p:spTree>
  </p:cSld>
  <p:clrMapOvr>
    <a:masterClrMapping/>
  </p:clrMapOvr>
  <p:transition spd="med">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bwMode="auto"/>
        <p:txBody>
          <a:bodyPr/>
          <a:lstStyle/>
          <a:p>
            <a:pPr eaLnBrk="1" hangingPunct="1">
              <a:tabLst>
                <a:tab pos="2239963" algn="l"/>
              </a:tabLst>
            </a:pPr>
            <a:r>
              <a:rPr lang="el-GR" altLang="en-US" b="1" cap="none">
                <a:latin typeface="Candara" charset="0"/>
                <a:ea typeface="MS PGothic" charset="-128"/>
              </a:rPr>
              <a:t>Μεθοδολογικοί σχεδιασμοί</a:t>
            </a:r>
          </a:p>
        </p:txBody>
      </p:sp>
      <p:sp>
        <p:nvSpPr>
          <p:cNvPr id="80899" name="Rectangle 3"/>
          <p:cNvSpPr>
            <a:spLocks noGrp="1" noChangeArrowheads="1"/>
          </p:cNvSpPr>
          <p:nvPr>
            <p:ph idx="1"/>
          </p:nvPr>
        </p:nvSpPr>
        <p:spPr>
          <a:xfrm>
            <a:off x="503238" y="1604963"/>
            <a:ext cx="8229600" cy="4602162"/>
          </a:xfrm>
        </p:spPr>
        <p:txBody>
          <a:bodyPr/>
          <a:lstStyle/>
          <a:p>
            <a:pPr marL="533400" indent="12700" algn="just" eaLnBrk="1" hangingPunct="1">
              <a:buFont typeface="Wingdings" charset="2"/>
              <a:buNone/>
            </a:pPr>
            <a:r>
              <a:rPr lang="el-GR" altLang="en-US" dirty="0">
                <a:solidFill>
                  <a:schemeClr val="tx1"/>
                </a:solidFill>
                <a:latin typeface="Candara" charset="0"/>
                <a:ea typeface="MS PGothic" charset="-128"/>
              </a:rPr>
              <a:t>Σε κάθε έρευνα απαιτείται η κατασκευή ενός </a:t>
            </a:r>
            <a:r>
              <a:rPr lang="el-GR" altLang="en-US" i="1" dirty="0">
                <a:solidFill>
                  <a:schemeClr val="tx1"/>
                </a:solidFill>
                <a:latin typeface="Candara" charset="0"/>
                <a:ea typeface="MS PGothic" charset="-128"/>
              </a:rPr>
              <a:t>ερευνητικού σχεδίου</a:t>
            </a:r>
            <a:r>
              <a:rPr lang="el-GR" altLang="en-US" dirty="0">
                <a:solidFill>
                  <a:schemeClr val="tx1"/>
                </a:solidFill>
                <a:latin typeface="Candara" charset="0"/>
                <a:ea typeface="MS PGothic" charset="-128"/>
              </a:rPr>
              <a:t> που περιλαμβάνει:</a:t>
            </a:r>
            <a:endParaRPr lang="en-US" altLang="en-US" dirty="0">
              <a:solidFill>
                <a:schemeClr val="tx1"/>
              </a:solidFill>
              <a:latin typeface="Candara" charset="0"/>
              <a:ea typeface="MS PGothic" charset="-128"/>
            </a:endParaRPr>
          </a:p>
          <a:p>
            <a:pPr marL="533400" indent="12700" algn="just" eaLnBrk="1" hangingPunct="1">
              <a:buFont typeface="Wingdings" charset="2"/>
              <a:buNone/>
            </a:pPr>
            <a:endParaRPr lang="el-GR" altLang="en-US" dirty="0">
              <a:solidFill>
                <a:schemeClr val="tx1"/>
              </a:solidFill>
              <a:latin typeface="Candara" charset="0"/>
              <a:ea typeface="MS PGothic" charset="-128"/>
            </a:endParaRPr>
          </a:p>
          <a:p>
            <a:pPr marL="800100" indent="-254000" algn="just" eaLnBrk="1" hangingPunct="1">
              <a:buClrTx/>
              <a:buFont typeface="Wingdings" charset="2"/>
              <a:buAutoNum type="arabicPeriod"/>
            </a:pPr>
            <a:r>
              <a:rPr lang="el-GR" altLang="en-US" dirty="0">
                <a:solidFill>
                  <a:schemeClr val="tx1"/>
                </a:solidFill>
                <a:latin typeface="Candara" charset="0"/>
                <a:ea typeface="MS PGothic" charset="-128"/>
              </a:rPr>
              <a:t>Διατύπωση μιας ή περισσοτέρων ερευνητικών </a:t>
            </a:r>
            <a:r>
              <a:rPr lang="el-GR" altLang="en-US" b="1" i="1" dirty="0">
                <a:solidFill>
                  <a:srgbClr val="6B7D72"/>
                </a:solidFill>
                <a:latin typeface="Candara" charset="0"/>
                <a:ea typeface="MS PGothic" charset="-128"/>
              </a:rPr>
              <a:t>ερωτημάτων / υποθέσεων</a:t>
            </a:r>
            <a:r>
              <a:rPr lang="el-GR" altLang="en-US" dirty="0">
                <a:solidFill>
                  <a:srgbClr val="6B7D72"/>
                </a:solidFill>
                <a:latin typeface="Candara" charset="0"/>
                <a:ea typeface="MS PGothic" charset="-128"/>
              </a:rPr>
              <a:t>.</a:t>
            </a:r>
          </a:p>
          <a:p>
            <a:pPr marL="800100" indent="-254000" algn="just" eaLnBrk="1" hangingPunct="1">
              <a:buClrTx/>
              <a:buFont typeface="Wingdings" charset="2"/>
              <a:buAutoNum type="arabicPeriod"/>
            </a:pPr>
            <a:r>
              <a:rPr lang="el-GR" altLang="en-US" dirty="0">
                <a:solidFill>
                  <a:schemeClr val="tx1"/>
                </a:solidFill>
                <a:latin typeface="Candara" charset="0"/>
                <a:ea typeface="MS PGothic" charset="-128"/>
              </a:rPr>
              <a:t>Επιστημονική ή λειτουργική αποσαφήνιση των </a:t>
            </a:r>
            <a:r>
              <a:rPr lang="el-GR" altLang="en-US" b="1" i="1" dirty="0">
                <a:solidFill>
                  <a:srgbClr val="6B7D72"/>
                </a:solidFill>
                <a:latin typeface="Candara" charset="0"/>
                <a:ea typeface="MS PGothic" charset="-128"/>
              </a:rPr>
              <a:t>εμπλεκόμενων εννοιών και όρων </a:t>
            </a:r>
            <a:r>
              <a:rPr lang="el-GR" altLang="en-US" dirty="0">
                <a:solidFill>
                  <a:schemeClr val="tx1"/>
                </a:solidFill>
                <a:latin typeface="Candara" charset="0"/>
                <a:ea typeface="MS PGothic" charset="-128"/>
              </a:rPr>
              <a:t>(ορισμοί, εννοιολογικό πεδίο)</a:t>
            </a:r>
          </a:p>
          <a:p>
            <a:pPr marL="800100" indent="-254000" algn="just" eaLnBrk="1" hangingPunct="1">
              <a:buClrTx/>
              <a:buFont typeface="Wingdings" charset="2"/>
              <a:buAutoNum type="arabicPeriod"/>
            </a:pPr>
            <a:r>
              <a:rPr lang="el-GR" altLang="en-US" dirty="0">
                <a:solidFill>
                  <a:schemeClr val="tx1"/>
                </a:solidFill>
                <a:latin typeface="Candara" charset="0"/>
                <a:ea typeface="MS PGothic" charset="-128"/>
              </a:rPr>
              <a:t>Διαμόρφωση </a:t>
            </a:r>
            <a:r>
              <a:rPr lang="el-GR" altLang="en-US" b="1" i="1" dirty="0">
                <a:solidFill>
                  <a:srgbClr val="6B7D72"/>
                </a:solidFill>
                <a:latin typeface="Candara" charset="0"/>
                <a:ea typeface="MS PGothic" charset="-128"/>
              </a:rPr>
              <a:t>μεθοδολογίας</a:t>
            </a:r>
            <a:r>
              <a:rPr lang="el-GR" altLang="en-US" dirty="0">
                <a:solidFill>
                  <a:schemeClr val="tx1"/>
                </a:solidFill>
                <a:latin typeface="Candara" charset="0"/>
                <a:ea typeface="MS PGothic" charset="-128"/>
              </a:rPr>
              <a:t> (ποια δεδομένα, από ποιο χώρο, με ποια μέσα, με ποια διαδικασία, εγκυρότητα/αξιοπιστία)</a:t>
            </a:r>
          </a:p>
        </p:txBody>
      </p:sp>
      <p:sp>
        <p:nvSpPr>
          <p:cNvPr id="94211"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273CC142-FB36-C147-88CE-163E1A5C3207}" type="slidenum">
              <a:rPr lang="el-GR" altLang="en-US" sz="1200">
                <a:solidFill>
                  <a:schemeClr val="tx2"/>
                </a:solidFill>
                <a:latin typeface="Candara" charset="0"/>
              </a:rPr>
              <a:pPr/>
              <a:t>44</a:t>
            </a:fld>
            <a:endParaRPr lang="el-GR" altLang="en-US" sz="1200">
              <a:solidFill>
                <a:schemeClr val="tx2"/>
              </a:solidFill>
              <a:latin typeface="Candar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blinds(vertical)">
                                      <p:cBhvr>
                                        <p:cTn id="7" dur="1000"/>
                                        <p:tgtEl>
                                          <p:spTgt spid="80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80899">
                                            <p:txEl>
                                              <p:pRg st="2" end="2"/>
                                            </p:txEl>
                                          </p:spTgt>
                                        </p:tgtEl>
                                        <p:attrNameLst>
                                          <p:attrName>style.visibility</p:attrName>
                                        </p:attrNameLst>
                                      </p:cBhvr>
                                      <p:to>
                                        <p:strVal val="visible"/>
                                      </p:to>
                                    </p:set>
                                    <p:animEffect transition="in" filter="blinds(vertical)">
                                      <p:cBhvr>
                                        <p:cTn id="12" dur="1000"/>
                                        <p:tgtEl>
                                          <p:spTgt spid="808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80899">
                                            <p:txEl>
                                              <p:pRg st="3" end="3"/>
                                            </p:txEl>
                                          </p:spTgt>
                                        </p:tgtEl>
                                        <p:attrNameLst>
                                          <p:attrName>style.visibility</p:attrName>
                                        </p:attrNameLst>
                                      </p:cBhvr>
                                      <p:to>
                                        <p:strVal val="visible"/>
                                      </p:to>
                                    </p:set>
                                    <p:animEffect transition="in" filter="blinds(vertical)">
                                      <p:cBhvr>
                                        <p:cTn id="17" dur="1000"/>
                                        <p:tgtEl>
                                          <p:spTgt spid="808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80899">
                                            <p:txEl>
                                              <p:pRg st="4" end="4"/>
                                            </p:txEl>
                                          </p:spTgt>
                                        </p:tgtEl>
                                        <p:attrNameLst>
                                          <p:attrName>style.visibility</p:attrName>
                                        </p:attrNameLst>
                                      </p:cBhvr>
                                      <p:to>
                                        <p:strVal val="visible"/>
                                      </p:to>
                                    </p:set>
                                    <p:animEffect transition="in" filter="blinds(vertical)">
                                      <p:cBhvr>
                                        <p:cTn id="22" dur="1000"/>
                                        <p:tgtEl>
                                          <p:spTgt spid="808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4 - Τίτλος"/>
          <p:cNvSpPr>
            <a:spLocks noGrp="1"/>
          </p:cNvSpPr>
          <p:nvPr>
            <p:ph type="title"/>
          </p:nvPr>
        </p:nvSpPr>
        <p:spPr bwMode="auto"/>
        <p:txBody>
          <a:bodyPr>
            <a:normAutofit/>
          </a:bodyPr>
          <a:lstStyle/>
          <a:p>
            <a:pPr eaLnBrk="1" hangingPunct="1"/>
            <a:r>
              <a:rPr lang="el-GR" altLang="en-US" b="1" cap="none" dirty="0">
                <a:latin typeface="Candara" charset="0"/>
                <a:ea typeface="MS PGothic" charset="-128"/>
              </a:rPr>
              <a:t>Διατύπωση Στόχων/Ερωτημάτων</a:t>
            </a:r>
          </a:p>
        </p:txBody>
      </p:sp>
      <p:sp>
        <p:nvSpPr>
          <p:cNvPr id="87043" name="Rectangle 3"/>
          <p:cNvSpPr>
            <a:spLocks noGrp="1" noChangeArrowheads="1"/>
          </p:cNvSpPr>
          <p:nvPr>
            <p:ph idx="1"/>
          </p:nvPr>
        </p:nvSpPr>
        <p:spPr>
          <a:xfrm>
            <a:off x="503238" y="1604963"/>
            <a:ext cx="8229600" cy="4602162"/>
          </a:xfrm>
        </p:spPr>
        <p:txBody>
          <a:bodyPr/>
          <a:lstStyle/>
          <a:p>
            <a:pPr algn="just" eaLnBrk="1" hangingPunct="1">
              <a:buClrTx/>
              <a:buSzPct val="120000"/>
            </a:pPr>
            <a:r>
              <a:rPr lang="el-GR" altLang="en-US" sz="2200" dirty="0">
                <a:solidFill>
                  <a:srgbClr val="000000"/>
                </a:solidFill>
                <a:latin typeface="Candara" charset="0"/>
                <a:ea typeface="MS PGothic" charset="-128"/>
              </a:rPr>
              <a:t>Το θέμα μιας έρευνας εξειδικεύεται από </a:t>
            </a:r>
          </a:p>
          <a:p>
            <a:pPr marL="700087" indent="-342900" algn="just" eaLnBrk="1" hangingPunct="1">
              <a:buClrTx/>
              <a:buSzPct val="120000"/>
              <a:buFontTx/>
              <a:buChar char="-"/>
            </a:pPr>
            <a:r>
              <a:rPr lang="el-GR" altLang="en-US" sz="2200" dirty="0">
                <a:solidFill>
                  <a:srgbClr val="6B7D72"/>
                </a:solidFill>
                <a:latin typeface="Candara" charset="0"/>
                <a:ea typeface="MS PGothic" charset="-128"/>
              </a:rPr>
              <a:t>Ένα στόχο που δηλώνει το περιεχόμενο της αναζήτησης</a:t>
            </a:r>
          </a:p>
          <a:p>
            <a:pPr marL="700087" indent="-342900" algn="just" eaLnBrk="1" hangingPunct="1">
              <a:buClrTx/>
              <a:buSzPct val="120000"/>
              <a:buFontTx/>
              <a:buChar char="-"/>
            </a:pPr>
            <a:r>
              <a:rPr lang="el-GR" altLang="en-US" sz="2200" i="1" dirty="0">
                <a:solidFill>
                  <a:srgbClr val="6B7D72"/>
                </a:solidFill>
                <a:latin typeface="Candara" charset="0"/>
                <a:ea typeface="MS PGothic" charset="-128"/>
              </a:rPr>
              <a:t>Τα ερευνητικά ερωτήματα εξειδικεύουν το στόχο, ή</a:t>
            </a:r>
          </a:p>
          <a:p>
            <a:pPr marL="693738" indent="-342900" algn="just" eaLnBrk="1" hangingPunct="1">
              <a:buClrTx/>
              <a:buSzPct val="120000"/>
              <a:buFontTx/>
              <a:buChar char="-"/>
            </a:pPr>
            <a:r>
              <a:rPr lang="el-GR" altLang="en-US" sz="2200" i="1" dirty="0">
                <a:solidFill>
                  <a:srgbClr val="6B7D72"/>
                </a:solidFill>
                <a:latin typeface="Candara" charset="0"/>
                <a:ea typeface="MS PGothic" charset="-128"/>
              </a:rPr>
              <a:t>Οι υποθέσεις (αν υπάρχουν) απαντούν στα ερευνητικά ερωτήματα δηλώνοντας την προσωρινή παραδοχή για την ύπαρξη κάποιων ιδιοτήτων ή σχέσεων, κ.ά.</a:t>
            </a:r>
          </a:p>
          <a:p>
            <a:pPr marL="693738" indent="-342900" algn="just" eaLnBrk="1" hangingPunct="1">
              <a:buClrTx/>
              <a:buSzPct val="120000"/>
              <a:buFontTx/>
              <a:buChar char="-"/>
            </a:pPr>
            <a:endParaRPr lang="el-GR" altLang="en-US" sz="2200" i="1" dirty="0">
              <a:solidFill>
                <a:srgbClr val="6B7D72"/>
              </a:solidFill>
              <a:latin typeface="Candara" charset="0"/>
              <a:ea typeface="MS PGothic" charset="-128"/>
            </a:endParaRPr>
          </a:p>
          <a:p>
            <a:pPr algn="just" eaLnBrk="1" hangingPunct="1">
              <a:buClrTx/>
            </a:pPr>
            <a:r>
              <a:rPr lang="el-GR" altLang="en-US" sz="2200" dirty="0">
                <a:solidFill>
                  <a:srgbClr val="000000"/>
                </a:solidFill>
                <a:latin typeface="Candara" charset="0"/>
                <a:ea typeface="MS PGothic" charset="-128"/>
              </a:rPr>
              <a:t>Ερωτήματα και υποθέσεις πρέπει να είναι:</a:t>
            </a:r>
          </a:p>
          <a:p>
            <a:pPr marL="704850" indent="-342900" algn="just" eaLnBrk="1" hangingPunct="1">
              <a:buClrTx/>
              <a:buFontTx/>
              <a:buChar char="-"/>
            </a:pPr>
            <a:r>
              <a:rPr lang="el-GR" altLang="en-US" sz="2200" dirty="0">
                <a:solidFill>
                  <a:srgbClr val="000000"/>
                </a:solidFill>
                <a:latin typeface="Candara" charset="0"/>
                <a:ea typeface="MS PGothic" charset="-128"/>
              </a:rPr>
              <a:t>σαφή (διατυπωμένα με ακρίβεια)</a:t>
            </a:r>
          </a:p>
          <a:p>
            <a:pPr marL="704850" indent="-342900" algn="just" eaLnBrk="1" hangingPunct="1">
              <a:buClrTx/>
              <a:buFontTx/>
              <a:buChar char="-"/>
            </a:pPr>
            <a:r>
              <a:rPr lang="el-GR" altLang="en-US" sz="2200" dirty="0">
                <a:solidFill>
                  <a:srgbClr val="000000"/>
                </a:solidFill>
                <a:latin typeface="Candara" charset="0"/>
                <a:ea typeface="MS PGothic" charset="-128"/>
              </a:rPr>
              <a:t>ελέγξιμα (μετρήσιμα ή </a:t>
            </a:r>
            <a:r>
              <a:rPr lang="el-GR" altLang="en-US" sz="2200" dirty="0" err="1">
                <a:solidFill>
                  <a:srgbClr val="000000"/>
                </a:solidFill>
                <a:latin typeface="Candara" charset="0"/>
                <a:ea typeface="MS PGothic" charset="-128"/>
              </a:rPr>
              <a:t>παρατηρήσιμα</a:t>
            </a:r>
            <a:r>
              <a:rPr lang="el-GR" altLang="en-US" sz="2200" dirty="0">
                <a:solidFill>
                  <a:srgbClr val="000000"/>
                </a:solidFill>
                <a:latin typeface="Candara" charset="0"/>
                <a:ea typeface="MS PGothic" charset="-128"/>
              </a:rPr>
              <a:t> με αντικειμενικό τρόπο, δηλαδή λειτουργικά)</a:t>
            </a:r>
          </a:p>
          <a:p>
            <a:pPr marL="671513" indent="-309563" algn="just" eaLnBrk="1" hangingPunct="1">
              <a:buClrTx/>
              <a:buFont typeface="Wingdings 3" charset="2"/>
              <a:buNone/>
            </a:pPr>
            <a:r>
              <a:rPr lang="el-GR" altLang="en-US" sz="2200" dirty="0">
                <a:solidFill>
                  <a:srgbClr val="000000"/>
                </a:solidFill>
                <a:latin typeface="Candara" charset="0"/>
                <a:ea typeface="MS PGothic" charset="-128"/>
              </a:rPr>
              <a:t>- 	αξιόλογα για έλεγχο (δεν έχει απαντηθεί)</a:t>
            </a:r>
          </a:p>
        </p:txBody>
      </p:sp>
      <p:sp>
        <p:nvSpPr>
          <p:cNvPr id="96259"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B2B01A26-9930-9F42-9AA8-ED8DE3BFE180}" type="slidenum">
              <a:rPr lang="el-GR" altLang="en-US" sz="1200">
                <a:solidFill>
                  <a:schemeClr val="tx2"/>
                </a:solidFill>
                <a:latin typeface="Candara" charset="0"/>
              </a:rPr>
              <a:pPr/>
              <a:t>45</a:t>
            </a:fld>
            <a:endParaRPr lang="el-GR" altLang="en-US" sz="1200">
              <a:solidFill>
                <a:schemeClr val="tx2"/>
              </a:solidFill>
              <a:latin typeface="Candar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blinds(vertical)">
                                      <p:cBhvr>
                                        <p:cTn id="7" dur="10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blinds(vertical)">
                                      <p:cBhvr>
                                        <p:cTn id="12" dur="1000"/>
                                        <p:tgtEl>
                                          <p:spTgt spid="87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blinds(vertical)">
                                      <p:cBhvr>
                                        <p:cTn id="17" dur="1000"/>
                                        <p:tgtEl>
                                          <p:spTgt spid="870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87043">
                                            <p:txEl>
                                              <p:pRg st="3" end="3"/>
                                            </p:txEl>
                                          </p:spTgt>
                                        </p:tgtEl>
                                        <p:attrNameLst>
                                          <p:attrName>style.visibility</p:attrName>
                                        </p:attrNameLst>
                                      </p:cBhvr>
                                      <p:to>
                                        <p:strVal val="visible"/>
                                      </p:to>
                                    </p:set>
                                    <p:animEffect transition="in" filter="blinds(vertical)">
                                      <p:cBhvr>
                                        <p:cTn id="22" dur="1000"/>
                                        <p:tgtEl>
                                          <p:spTgt spid="870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87043">
                                            <p:txEl>
                                              <p:pRg st="5" end="5"/>
                                            </p:txEl>
                                          </p:spTgt>
                                        </p:tgtEl>
                                        <p:attrNameLst>
                                          <p:attrName>style.visibility</p:attrName>
                                        </p:attrNameLst>
                                      </p:cBhvr>
                                      <p:to>
                                        <p:strVal val="visible"/>
                                      </p:to>
                                    </p:set>
                                    <p:animEffect transition="in" filter="blinds(vertical)">
                                      <p:cBhvr>
                                        <p:cTn id="27" dur="1000"/>
                                        <p:tgtEl>
                                          <p:spTgt spid="8704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87043">
                                            <p:txEl>
                                              <p:pRg st="6" end="6"/>
                                            </p:txEl>
                                          </p:spTgt>
                                        </p:tgtEl>
                                        <p:attrNameLst>
                                          <p:attrName>style.visibility</p:attrName>
                                        </p:attrNameLst>
                                      </p:cBhvr>
                                      <p:to>
                                        <p:strVal val="visible"/>
                                      </p:to>
                                    </p:set>
                                    <p:animEffect transition="in" filter="blinds(vertical)">
                                      <p:cBhvr>
                                        <p:cTn id="32" dur="1000"/>
                                        <p:tgtEl>
                                          <p:spTgt spid="8704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87043">
                                            <p:txEl>
                                              <p:pRg st="7" end="7"/>
                                            </p:txEl>
                                          </p:spTgt>
                                        </p:tgtEl>
                                        <p:attrNameLst>
                                          <p:attrName>style.visibility</p:attrName>
                                        </p:attrNameLst>
                                      </p:cBhvr>
                                      <p:to>
                                        <p:strVal val="visible"/>
                                      </p:to>
                                    </p:set>
                                    <p:animEffect transition="in" filter="blinds(vertical)">
                                      <p:cBhvr>
                                        <p:cTn id="37" dur="1000"/>
                                        <p:tgtEl>
                                          <p:spTgt spid="87043">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5" fill="hold" grpId="0" nodeType="clickEffect">
                                  <p:stCondLst>
                                    <p:cond delay="0"/>
                                  </p:stCondLst>
                                  <p:childTnLst>
                                    <p:set>
                                      <p:cBhvr>
                                        <p:cTn id="41" dur="1" fill="hold">
                                          <p:stCondLst>
                                            <p:cond delay="0"/>
                                          </p:stCondLst>
                                        </p:cTn>
                                        <p:tgtEl>
                                          <p:spTgt spid="87043">
                                            <p:txEl>
                                              <p:pRg st="8" end="8"/>
                                            </p:txEl>
                                          </p:spTgt>
                                        </p:tgtEl>
                                        <p:attrNameLst>
                                          <p:attrName>style.visibility</p:attrName>
                                        </p:attrNameLst>
                                      </p:cBhvr>
                                      <p:to>
                                        <p:strVal val="visible"/>
                                      </p:to>
                                    </p:set>
                                    <p:animEffect transition="in" filter="blinds(vertical)">
                                      <p:cBhvr>
                                        <p:cTn id="42" dur="1000"/>
                                        <p:tgtEl>
                                          <p:spTgt spid="870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5" name="Rectangle 8"/>
          <p:cNvSpPr>
            <a:spLocks noGrp="1" noChangeArrowheads="1"/>
          </p:cNvSpPr>
          <p:nvPr>
            <p:ph type="title"/>
          </p:nvPr>
        </p:nvSpPr>
        <p:spPr bwMode="auto"/>
        <p:txBody>
          <a:bodyPr/>
          <a:lstStyle/>
          <a:p>
            <a:pPr eaLnBrk="1" hangingPunct="1">
              <a:tabLst>
                <a:tab pos="2239963" algn="l"/>
              </a:tabLst>
            </a:pPr>
            <a:r>
              <a:rPr lang="el-GR" altLang="en-US" sz="2900" b="1" cap="none">
                <a:latin typeface="Candara" charset="0"/>
                <a:ea typeface="MS PGothic" charset="-128"/>
              </a:rPr>
              <a:t>Ας διατυπώσουμε κάποια ερωτήματα/υποθέσεις</a:t>
            </a:r>
          </a:p>
        </p:txBody>
      </p:sp>
      <p:sp>
        <p:nvSpPr>
          <p:cNvPr id="89091" name="Rectangle 3"/>
          <p:cNvSpPr>
            <a:spLocks noGrp="1" noChangeArrowheads="1"/>
          </p:cNvSpPr>
          <p:nvPr>
            <p:ph idx="1"/>
          </p:nvPr>
        </p:nvSpPr>
        <p:spPr>
          <a:xfrm>
            <a:off x="503238" y="1604963"/>
            <a:ext cx="8229600" cy="4602162"/>
          </a:xfrm>
        </p:spPr>
        <p:txBody>
          <a:bodyPr/>
          <a:lstStyle/>
          <a:p>
            <a:pPr algn="just" eaLnBrk="1" hangingPunct="1">
              <a:lnSpc>
                <a:spcPct val="80000"/>
              </a:lnSpc>
              <a:buClrTx/>
            </a:pPr>
            <a:r>
              <a:rPr lang="el-GR" altLang="en-US" sz="1600" i="1" dirty="0">
                <a:solidFill>
                  <a:srgbClr val="4E501F"/>
                </a:solidFill>
                <a:latin typeface="Candara" charset="0"/>
                <a:ea typeface="MS PGothic" charset="-128"/>
              </a:rPr>
              <a:t>Ποια είναι η αυθόρμητη τάση των παιδιών ηλικίας 5-6 χρόνων να εντοπίζουν, να επαναλαμβάνουν ή να συνεχίζουν μια κανονικότητα πριν από κάθε συστηματική διδακτική παρέμβαση.</a:t>
            </a:r>
          </a:p>
          <a:p>
            <a:pPr algn="just" eaLnBrk="1" hangingPunct="1">
              <a:lnSpc>
                <a:spcPct val="80000"/>
              </a:lnSpc>
              <a:buClrTx/>
              <a:buFont typeface="Arial" charset="0"/>
              <a:buNone/>
            </a:pPr>
            <a:r>
              <a:rPr lang="el-GR" altLang="en-US" sz="1600" dirty="0">
                <a:solidFill>
                  <a:srgbClr val="4E501F"/>
                </a:solidFill>
                <a:latin typeface="Candara" charset="0"/>
                <a:ea typeface="MS PGothic" charset="-128"/>
              </a:rPr>
              <a:t>	Τα παιδιά είναι σε θέση να επαναλαμβάνουν ή να συνεχίζουν μια κανονικότητα με χειραπτικό υλικό, κυρίως ακολουθώντας διαδικασίες μίμησης.</a:t>
            </a:r>
          </a:p>
          <a:p>
            <a:pPr algn="just" eaLnBrk="1" hangingPunct="1">
              <a:lnSpc>
                <a:spcPct val="80000"/>
              </a:lnSpc>
              <a:buClrTx/>
              <a:buFont typeface="Arial" charset="0"/>
              <a:buNone/>
            </a:pPr>
            <a:endParaRPr lang="el-GR" altLang="en-US" sz="1600" dirty="0">
              <a:solidFill>
                <a:srgbClr val="4E501F"/>
              </a:solidFill>
              <a:latin typeface="Candara" charset="0"/>
              <a:ea typeface="MS PGothic" charset="-128"/>
            </a:endParaRPr>
          </a:p>
          <a:p>
            <a:pPr algn="just" eaLnBrk="1" hangingPunct="1">
              <a:lnSpc>
                <a:spcPts val="1700"/>
              </a:lnSpc>
              <a:buClrTx/>
              <a:buSzPct val="120000"/>
            </a:pPr>
            <a:r>
              <a:rPr lang="el-GR" altLang="en-US" sz="1600" i="1" dirty="0">
                <a:solidFill>
                  <a:srgbClr val="4E501F"/>
                </a:solidFill>
                <a:latin typeface="Candara" charset="0"/>
                <a:ea typeface="MS PGothic" charset="-128"/>
              </a:rPr>
              <a:t>Ποιές είναι οι αντιλήψεις των μαθητών για τα γεωμετρικά σχήματα;</a:t>
            </a:r>
          </a:p>
          <a:p>
            <a:pPr algn="just" eaLnBrk="1" hangingPunct="1">
              <a:lnSpc>
                <a:spcPts val="1700"/>
              </a:lnSpc>
              <a:buClr>
                <a:srgbClr val="0070C0"/>
              </a:buClr>
              <a:buSzPct val="120000"/>
              <a:buFont typeface="Wingdings 3" charset="2"/>
              <a:buNone/>
            </a:pPr>
            <a:r>
              <a:rPr lang="el-GR" altLang="en-US" sz="1600" dirty="0">
                <a:solidFill>
                  <a:srgbClr val="4E501F"/>
                </a:solidFill>
                <a:latin typeface="Candara" charset="0"/>
                <a:ea typeface="MS PGothic" charset="-128"/>
              </a:rPr>
              <a:t>	Οι μαθητές συνδέουν περισσότερο ένα σχήμα με την αναπαράσταση του παρά με τις ιδιότητες και τις σχέσεις του με τα άλλα σχήματα. </a:t>
            </a:r>
          </a:p>
          <a:p>
            <a:pPr algn="just" eaLnBrk="1" hangingPunct="1">
              <a:lnSpc>
                <a:spcPts val="1700"/>
              </a:lnSpc>
              <a:buClr>
                <a:srgbClr val="0070C0"/>
              </a:buClr>
              <a:buSzPct val="120000"/>
              <a:buFont typeface="Wingdings 3" charset="2"/>
              <a:buNone/>
            </a:pPr>
            <a:endParaRPr lang="el-GR" altLang="en-US" sz="1600" dirty="0">
              <a:solidFill>
                <a:srgbClr val="4E501F"/>
              </a:solidFill>
              <a:latin typeface="Candara" charset="0"/>
              <a:ea typeface="MS PGothic" charset="-128"/>
            </a:endParaRPr>
          </a:p>
          <a:p>
            <a:pPr algn="just" eaLnBrk="1" hangingPunct="1">
              <a:lnSpc>
                <a:spcPts val="1700"/>
              </a:lnSpc>
              <a:buClrTx/>
              <a:buSzPct val="120000"/>
            </a:pPr>
            <a:r>
              <a:rPr lang="el-GR" altLang="en-US" sz="1600" i="1" dirty="0">
                <a:solidFill>
                  <a:srgbClr val="4E501F"/>
                </a:solidFill>
                <a:latin typeface="Candara" charset="0"/>
                <a:ea typeface="MS PGothic" charset="-128"/>
              </a:rPr>
              <a:t>Με ποιους τρόπους αντιμετωπίζουν οι δάσκαλοι </a:t>
            </a:r>
            <a:r>
              <a:rPr lang="el-GR" altLang="en-US" sz="1600" dirty="0">
                <a:solidFill>
                  <a:srgbClr val="4E501F"/>
                </a:solidFill>
                <a:latin typeface="Candara" charset="0"/>
                <a:ea typeface="MS PGothic" charset="-128"/>
              </a:rPr>
              <a:t>τις δυσκολίες των μαθητών στον πολλαπλασιασμό.</a:t>
            </a:r>
          </a:p>
          <a:p>
            <a:pPr algn="just" eaLnBrk="1" hangingPunct="1">
              <a:lnSpc>
                <a:spcPts val="1700"/>
              </a:lnSpc>
              <a:buClr>
                <a:srgbClr val="0070C0"/>
              </a:buClr>
              <a:buSzPct val="120000"/>
              <a:buNone/>
            </a:pPr>
            <a:r>
              <a:rPr lang="el-GR" altLang="en-US" sz="1600" dirty="0">
                <a:solidFill>
                  <a:srgbClr val="4E501F"/>
                </a:solidFill>
                <a:latin typeface="Candara" charset="0"/>
                <a:ea typeface="MS PGothic" charset="-128"/>
              </a:rPr>
              <a:t>    Οι τρόποι παρέμβασης που επιλέγουν οι δάσκαλοι για να αντιμετωπίσουν τις δυσκολίες των μαθητών στον πολλαπλασιασμό είναι οι συστηματικές γραπτές ασκήσεις και η απομνημόνευση πολλαπλασιαστικών σχέσεων</a:t>
            </a:r>
          </a:p>
          <a:p>
            <a:pPr algn="just" eaLnBrk="1" hangingPunct="1">
              <a:lnSpc>
                <a:spcPct val="80000"/>
              </a:lnSpc>
              <a:buClrTx/>
              <a:buFont typeface="Arial" charset="0"/>
              <a:buNone/>
            </a:pPr>
            <a:endParaRPr lang="el-GR" altLang="en-US" sz="1600" dirty="0">
              <a:solidFill>
                <a:srgbClr val="4E501F"/>
              </a:solidFill>
              <a:latin typeface="Candara" charset="0"/>
              <a:ea typeface="MS PGothic" charset="-128"/>
            </a:endParaRPr>
          </a:p>
          <a:p>
            <a:pPr eaLnBrk="1" hangingPunct="1">
              <a:lnSpc>
                <a:spcPts val="1700"/>
              </a:lnSpc>
              <a:buClrTx/>
              <a:buSzPct val="120000"/>
            </a:pPr>
            <a:r>
              <a:rPr lang="el-GR" altLang="en-US" sz="1600" i="1" dirty="0">
                <a:solidFill>
                  <a:srgbClr val="4E501F"/>
                </a:solidFill>
                <a:latin typeface="Candara" charset="0"/>
                <a:ea typeface="MS PGothic" charset="-128"/>
              </a:rPr>
              <a:t>Ποιος είναι ο βαθμός συμμετοχής των εκπαιδευτικών σε επιμορφωτικά προγράμματα  σχετικά με τα Μαθηματικά και με ποιους παράγοντες σχετίζεται;</a:t>
            </a:r>
          </a:p>
          <a:p>
            <a:pPr eaLnBrk="1" hangingPunct="1">
              <a:lnSpc>
                <a:spcPts val="1700"/>
              </a:lnSpc>
              <a:buFont typeface="Wingdings 3" charset="2"/>
              <a:buNone/>
            </a:pPr>
            <a:r>
              <a:rPr lang="el-GR" altLang="en-US" sz="1600" b="1" dirty="0">
                <a:solidFill>
                  <a:srgbClr val="4E501F"/>
                </a:solidFill>
                <a:latin typeface="Candara" charset="0"/>
                <a:ea typeface="MS PGothic" charset="-128"/>
              </a:rPr>
              <a:t>	</a:t>
            </a:r>
            <a:r>
              <a:rPr lang="el-GR" altLang="en-US" sz="1600" dirty="0">
                <a:solidFill>
                  <a:srgbClr val="4E501F"/>
                </a:solidFill>
                <a:latin typeface="Candara" charset="0"/>
                <a:ea typeface="MS PGothic" charset="-128"/>
              </a:rPr>
              <a:t>Η συμμετοχή των εκπαιδευτικών  είναι χαμηλή και σχετίζεται με τα ιδιαίτερα επαγγελματικά χαρακτηριστικά των εκπαιδευτικών και τις μορφές της επιμόρφωσης.</a:t>
            </a:r>
          </a:p>
          <a:p>
            <a:pPr eaLnBrk="1" hangingPunct="1">
              <a:lnSpc>
                <a:spcPts val="1700"/>
              </a:lnSpc>
              <a:buFont typeface="Wingdings 3" charset="2"/>
              <a:buNone/>
            </a:pPr>
            <a:endParaRPr lang="el-GR" altLang="en-US" sz="1600" dirty="0">
              <a:solidFill>
                <a:srgbClr val="4E501F"/>
              </a:solidFill>
              <a:latin typeface="Candara" charset="0"/>
              <a:ea typeface="MS PGothic" charset="-128"/>
            </a:endParaRPr>
          </a:p>
          <a:p>
            <a:pPr algn="just" eaLnBrk="1" hangingPunct="1">
              <a:lnSpc>
                <a:spcPts val="1700"/>
              </a:lnSpc>
              <a:buClr>
                <a:srgbClr val="0070C0"/>
              </a:buClr>
              <a:buSzPct val="120000"/>
              <a:buFont typeface="Wingdings 3" charset="2"/>
              <a:buNone/>
            </a:pPr>
            <a:endParaRPr lang="el-GR" altLang="en-US" sz="1600" dirty="0">
              <a:solidFill>
                <a:schemeClr val="tx1"/>
              </a:solidFill>
              <a:latin typeface="Candara" charset="0"/>
              <a:ea typeface="MS PGothic" charset="-128"/>
            </a:endParaRPr>
          </a:p>
        </p:txBody>
      </p:sp>
      <p:sp>
        <p:nvSpPr>
          <p:cNvPr id="98307"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63946574-5BC2-7F47-84F7-F1850840A76D}" type="slidenum">
              <a:rPr lang="el-GR" altLang="en-US" sz="1200">
                <a:solidFill>
                  <a:schemeClr val="tx2"/>
                </a:solidFill>
                <a:latin typeface="Candara" charset="0"/>
              </a:rPr>
              <a:pPr/>
              <a:t>46</a:t>
            </a:fld>
            <a:endParaRPr lang="el-GR" altLang="en-US" sz="1200">
              <a:solidFill>
                <a:schemeClr val="tx2"/>
              </a:solidFill>
              <a:latin typeface="Candar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blinds(vertical)">
                                      <p:cBhvr>
                                        <p:cTn id="7" dur="1000"/>
                                        <p:tgtEl>
                                          <p:spTgt spid="89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blinds(vertical)">
                                      <p:cBhvr>
                                        <p:cTn id="12" dur="1000"/>
                                        <p:tgtEl>
                                          <p:spTgt spid="890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89091">
                                            <p:txEl>
                                              <p:pRg st="3" end="3"/>
                                            </p:txEl>
                                          </p:spTgt>
                                        </p:tgtEl>
                                        <p:attrNameLst>
                                          <p:attrName>style.visibility</p:attrName>
                                        </p:attrNameLst>
                                      </p:cBhvr>
                                      <p:to>
                                        <p:strVal val="visible"/>
                                      </p:to>
                                    </p:set>
                                    <p:animEffect transition="in" filter="blinds(vertical)">
                                      <p:cBhvr>
                                        <p:cTn id="17" dur="1000"/>
                                        <p:tgtEl>
                                          <p:spTgt spid="8909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89091">
                                            <p:txEl>
                                              <p:pRg st="4" end="4"/>
                                            </p:txEl>
                                          </p:spTgt>
                                        </p:tgtEl>
                                        <p:attrNameLst>
                                          <p:attrName>style.visibility</p:attrName>
                                        </p:attrNameLst>
                                      </p:cBhvr>
                                      <p:to>
                                        <p:strVal val="visible"/>
                                      </p:to>
                                    </p:set>
                                    <p:animEffect transition="in" filter="blinds(vertical)">
                                      <p:cBhvr>
                                        <p:cTn id="22" dur="1000"/>
                                        <p:tgtEl>
                                          <p:spTgt spid="8909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89091">
                                            <p:txEl>
                                              <p:pRg st="6" end="6"/>
                                            </p:txEl>
                                          </p:spTgt>
                                        </p:tgtEl>
                                        <p:attrNameLst>
                                          <p:attrName>style.visibility</p:attrName>
                                        </p:attrNameLst>
                                      </p:cBhvr>
                                      <p:to>
                                        <p:strVal val="visible"/>
                                      </p:to>
                                    </p:set>
                                    <p:animEffect transition="in" filter="blinds(vertical)">
                                      <p:cBhvr>
                                        <p:cTn id="27" dur="1000"/>
                                        <p:tgtEl>
                                          <p:spTgt spid="8909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89091">
                                            <p:txEl>
                                              <p:pRg st="7" end="7"/>
                                            </p:txEl>
                                          </p:spTgt>
                                        </p:tgtEl>
                                        <p:attrNameLst>
                                          <p:attrName>style.visibility</p:attrName>
                                        </p:attrNameLst>
                                      </p:cBhvr>
                                      <p:to>
                                        <p:strVal val="visible"/>
                                      </p:to>
                                    </p:set>
                                    <p:animEffect transition="in" filter="blinds(vertical)">
                                      <p:cBhvr>
                                        <p:cTn id="32" dur="1000"/>
                                        <p:tgtEl>
                                          <p:spTgt spid="89091">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89091">
                                            <p:txEl>
                                              <p:pRg st="9" end="9"/>
                                            </p:txEl>
                                          </p:spTgt>
                                        </p:tgtEl>
                                        <p:attrNameLst>
                                          <p:attrName>style.visibility</p:attrName>
                                        </p:attrNameLst>
                                      </p:cBhvr>
                                      <p:to>
                                        <p:strVal val="visible"/>
                                      </p:to>
                                    </p:set>
                                    <p:animEffect transition="in" filter="blinds(vertical)">
                                      <p:cBhvr>
                                        <p:cTn id="37" dur="1000"/>
                                        <p:tgtEl>
                                          <p:spTgt spid="89091">
                                            <p:txEl>
                                              <p:pRg st="9" end="9"/>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5" fill="hold" grpId="0" nodeType="clickEffect">
                                  <p:stCondLst>
                                    <p:cond delay="0"/>
                                  </p:stCondLst>
                                  <p:childTnLst>
                                    <p:set>
                                      <p:cBhvr>
                                        <p:cTn id="41" dur="1" fill="hold">
                                          <p:stCondLst>
                                            <p:cond delay="0"/>
                                          </p:stCondLst>
                                        </p:cTn>
                                        <p:tgtEl>
                                          <p:spTgt spid="89091">
                                            <p:txEl>
                                              <p:pRg st="10" end="10"/>
                                            </p:txEl>
                                          </p:spTgt>
                                        </p:tgtEl>
                                        <p:attrNameLst>
                                          <p:attrName>style.visibility</p:attrName>
                                        </p:attrNameLst>
                                      </p:cBhvr>
                                      <p:to>
                                        <p:strVal val="visible"/>
                                      </p:to>
                                    </p:set>
                                    <p:animEffect transition="in" filter="blinds(vertical)">
                                      <p:cBhvr>
                                        <p:cTn id="42" dur="1000"/>
                                        <p:tgtEl>
                                          <p:spTgt spid="890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5DDD9"/>
        </a:solidFill>
        <a:effectLst/>
      </p:bgPr>
    </p:bg>
    <p:spTree>
      <p:nvGrpSpPr>
        <p:cNvPr id="1" name=""/>
        <p:cNvGrpSpPr/>
        <p:nvPr/>
      </p:nvGrpSpPr>
      <p:grpSpPr>
        <a:xfrm>
          <a:off x="0" y="0"/>
          <a:ext cx="0" cy="0"/>
          <a:chOff x="0" y="0"/>
          <a:chExt cx="0" cy="0"/>
        </a:xfrm>
      </p:grpSpPr>
      <p:sp>
        <p:nvSpPr>
          <p:cNvPr id="106498" name="Rectangle 8"/>
          <p:cNvSpPr>
            <a:spLocks noGrp="1" noChangeArrowheads="1"/>
          </p:cNvSpPr>
          <p:nvPr>
            <p:ph type="title"/>
          </p:nvPr>
        </p:nvSpPr>
        <p:spPr bwMode="auto"/>
        <p:txBody>
          <a:bodyPr/>
          <a:lstStyle/>
          <a:p>
            <a:pPr eaLnBrk="1" hangingPunct="1">
              <a:tabLst>
                <a:tab pos="2239963" algn="l"/>
              </a:tabLst>
            </a:pPr>
            <a:r>
              <a:rPr lang="el-GR" altLang="en-US" b="1" cap="none">
                <a:latin typeface="Candara" charset="0"/>
                <a:ea typeface="MS PGothic" charset="-128"/>
              </a:rPr>
              <a:t>Έννοιες και διαστάσεις</a:t>
            </a:r>
          </a:p>
        </p:txBody>
      </p:sp>
      <p:sp>
        <p:nvSpPr>
          <p:cNvPr id="115715" name="Rectangle 3"/>
          <p:cNvSpPr>
            <a:spLocks noGrp="1" noChangeArrowheads="1"/>
          </p:cNvSpPr>
          <p:nvPr>
            <p:ph idx="1"/>
          </p:nvPr>
        </p:nvSpPr>
        <p:spPr>
          <a:xfrm>
            <a:off x="503238" y="1604963"/>
            <a:ext cx="8229600" cy="4602162"/>
          </a:xfrm>
        </p:spPr>
        <p:txBody>
          <a:bodyPr/>
          <a:lstStyle/>
          <a:p>
            <a:pPr eaLnBrk="1" hangingPunct="1">
              <a:buSzPct val="120000"/>
            </a:pPr>
            <a:r>
              <a:rPr lang="el-GR" altLang="en-US" dirty="0">
                <a:solidFill>
                  <a:schemeClr val="tx1"/>
                </a:solidFill>
                <a:latin typeface="Candara" charset="0"/>
                <a:ea typeface="MS PGothic" charset="-128"/>
              </a:rPr>
              <a:t>Οι έννοιες </a:t>
            </a:r>
            <a:r>
              <a:rPr lang="el-GR" altLang="en-US" dirty="0">
                <a:solidFill>
                  <a:srgbClr val="6B7D72"/>
                </a:solidFill>
                <a:latin typeface="Candara" charset="0"/>
                <a:ea typeface="MS PGothic" charset="-128"/>
              </a:rPr>
              <a:t>ορίζονται, </a:t>
            </a:r>
            <a:r>
              <a:rPr lang="el-GR" altLang="en-US" dirty="0">
                <a:solidFill>
                  <a:schemeClr val="tx1"/>
                </a:solidFill>
                <a:latin typeface="Candara" charset="0"/>
                <a:ea typeface="MS PGothic" charset="-128"/>
              </a:rPr>
              <a:t>έχουν </a:t>
            </a:r>
            <a:r>
              <a:rPr lang="el-GR" altLang="en-US" dirty="0">
                <a:solidFill>
                  <a:srgbClr val="6B7D72"/>
                </a:solidFill>
                <a:latin typeface="Candara" charset="0"/>
                <a:ea typeface="MS PGothic" charset="-128"/>
              </a:rPr>
              <a:t>διαστάσεις </a:t>
            </a:r>
            <a:r>
              <a:rPr lang="el-GR" altLang="en-US" dirty="0">
                <a:solidFill>
                  <a:schemeClr val="tx1"/>
                </a:solidFill>
                <a:latin typeface="Candara" charset="0"/>
                <a:ea typeface="MS PGothic" charset="-128"/>
              </a:rPr>
              <a:t>και μετρούνται με </a:t>
            </a:r>
            <a:r>
              <a:rPr lang="el-GR" altLang="en-US" dirty="0">
                <a:solidFill>
                  <a:srgbClr val="6B7D72"/>
                </a:solidFill>
                <a:latin typeface="Candara" charset="0"/>
                <a:ea typeface="MS PGothic" charset="-128"/>
              </a:rPr>
              <a:t>δείκτες. </a:t>
            </a:r>
            <a:endParaRPr lang="el-GR" altLang="en-US" b="1" dirty="0">
              <a:solidFill>
                <a:srgbClr val="6B7D72"/>
              </a:solidFill>
              <a:latin typeface="Candara" charset="0"/>
              <a:ea typeface="MS PGothic" charset="-128"/>
            </a:endParaRPr>
          </a:p>
          <a:p>
            <a:pPr algn="just" eaLnBrk="1" hangingPunct="1">
              <a:buFont typeface="Wingdings" charset="2"/>
              <a:buNone/>
            </a:pPr>
            <a:r>
              <a:rPr lang="en-US" altLang="en-US" dirty="0">
                <a:solidFill>
                  <a:schemeClr val="tx1"/>
                </a:solidFill>
                <a:latin typeface="Candara" charset="0"/>
                <a:ea typeface="MS PGothic" charset="-128"/>
              </a:rPr>
              <a:t>	</a:t>
            </a:r>
            <a:r>
              <a:rPr lang="el-GR" altLang="en-US" i="1" dirty="0">
                <a:solidFill>
                  <a:srgbClr val="6B7D72"/>
                </a:solidFill>
                <a:latin typeface="Candara" charset="0"/>
                <a:ea typeface="MS PGothic" charset="-128"/>
              </a:rPr>
              <a:t>Γιατί είναι απαραίτητος ένας ορισμός;</a:t>
            </a:r>
            <a:endParaRPr lang="el-GR" altLang="en-US" dirty="0">
              <a:solidFill>
                <a:srgbClr val="6B7D72"/>
              </a:solidFill>
              <a:latin typeface="Candara" charset="0"/>
              <a:ea typeface="MS PGothic" charset="-128"/>
            </a:endParaRPr>
          </a:p>
          <a:p>
            <a:pPr marL="533400" indent="-234950" algn="just" eaLnBrk="1" hangingPunct="1">
              <a:buFont typeface="Wingdings 3" charset="2"/>
              <a:buNone/>
            </a:pPr>
            <a:r>
              <a:rPr lang="el-GR" altLang="en-US" dirty="0">
                <a:solidFill>
                  <a:schemeClr val="tx1"/>
                </a:solidFill>
                <a:latin typeface="Candara" charset="0"/>
                <a:ea typeface="MS PGothic" charset="-128"/>
              </a:rPr>
              <a:t>	- Γιατί δηλώνει τη σημασία και το περιεχόμενο που δίνει ο ερευνητής στους όρους που χρησιμοποιεί.</a:t>
            </a:r>
          </a:p>
          <a:p>
            <a:pPr marL="533400" indent="-234950" algn="just" eaLnBrk="1" hangingPunct="1">
              <a:buFont typeface="Wingdings 3" charset="2"/>
              <a:buNone/>
            </a:pPr>
            <a:r>
              <a:rPr lang="el-GR" altLang="en-US" dirty="0">
                <a:solidFill>
                  <a:schemeClr val="tx1"/>
                </a:solidFill>
                <a:latin typeface="Candara" charset="0"/>
                <a:ea typeface="MS PGothic" charset="-128"/>
              </a:rPr>
              <a:t>	- Γιατί προσδιορίζει το είδος των ερευνητικών δεδομένων που θα συλλεχθούν (άξονες ερωτήσεων, δοκιμασιών, στοιχείων παρατήρησης)</a:t>
            </a:r>
          </a:p>
          <a:p>
            <a:pPr algn="just" eaLnBrk="1" hangingPunct="1">
              <a:buFont typeface="Wingdings" charset="2"/>
              <a:buNone/>
            </a:pPr>
            <a:endParaRPr lang="el-GR" altLang="en-US" dirty="0">
              <a:solidFill>
                <a:schemeClr val="tx1"/>
              </a:solidFill>
              <a:latin typeface="Candara" charset="0"/>
              <a:ea typeface="MS PGothic" charset="-128"/>
            </a:endParaRPr>
          </a:p>
          <a:p>
            <a:pPr algn="just" eaLnBrk="1" hangingPunct="1">
              <a:buFont typeface="Wingdings" charset="2"/>
              <a:buNone/>
            </a:pPr>
            <a:r>
              <a:rPr lang="el-GR" altLang="en-US" dirty="0">
                <a:solidFill>
                  <a:srgbClr val="6B7D72"/>
                </a:solidFill>
                <a:latin typeface="Candara" charset="0"/>
                <a:ea typeface="MS PGothic" charset="-128"/>
              </a:rPr>
              <a:t>	Δείκτης </a:t>
            </a:r>
            <a:r>
              <a:rPr lang="el-GR" altLang="en-US" dirty="0">
                <a:solidFill>
                  <a:schemeClr val="tx1"/>
                </a:solidFill>
                <a:latin typeface="Candara" charset="0"/>
                <a:ea typeface="MS PGothic" charset="-128"/>
              </a:rPr>
              <a:t>είναι ο τρόπος με τον οποίο θα «μετρηθεί» κάθε διάσταση της έννοιας.	</a:t>
            </a:r>
          </a:p>
          <a:p>
            <a:pPr eaLnBrk="1" hangingPunct="1">
              <a:buFont typeface="Wingdings" charset="2"/>
              <a:buNone/>
            </a:pPr>
            <a:r>
              <a:rPr lang="el-GR" altLang="en-US" dirty="0">
                <a:solidFill>
                  <a:schemeClr val="tx1"/>
                </a:solidFill>
                <a:latin typeface="Candara" charset="0"/>
                <a:ea typeface="MS PGothic" charset="-128"/>
              </a:rPr>
              <a:t>	</a:t>
            </a:r>
          </a:p>
        </p:txBody>
      </p:sp>
      <p:sp>
        <p:nvSpPr>
          <p:cNvPr id="106500"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B6730FF6-0184-E446-BAFF-FAA98210FC74}" type="slidenum">
              <a:rPr lang="el-GR" altLang="en-US" sz="1200">
                <a:solidFill>
                  <a:schemeClr val="tx2"/>
                </a:solidFill>
                <a:latin typeface="Candara" charset="0"/>
              </a:rPr>
              <a:pPr/>
              <a:t>47</a:t>
            </a:fld>
            <a:endParaRPr lang="el-GR" altLang="en-US" sz="1200">
              <a:solidFill>
                <a:schemeClr val="tx2"/>
              </a:solidFill>
              <a:latin typeface="Candar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15715">
                                            <p:txEl>
                                              <p:pRg st="1" end="1"/>
                                            </p:txEl>
                                          </p:spTgt>
                                        </p:tgtEl>
                                        <p:attrNameLst>
                                          <p:attrName>style.visibility</p:attrName>
                                        </p:attrNameLst>
                                      </p:cBhvr>
                                      <p:to>
                                        <p:strVal val="visible"/>
                                      </p:to>
                                    </p:set>
                                    <p:animEffect transition="in" filter="blinds(vertical)">
                                      <p:cBhvr>
                                        <p:cTn id="7" dur="1000"/>
                                        <p:tgtEl>
                                          <p:spTgt spid="1157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15715">
                                            <p:txEl>
                                              <p:pRg st="2" end="2"/>
                                            </p:txEl>
                                          </p:spTgt>
                                        </p:tgtEl>
                                        <p:attrNameLst>
                                          <p:attrName>style.visibility</p:attrName>
                                        </p:attrNameLst>
                                      </p:cBhvr>
                                      <p:to>
                                        <p:strVal val="visible"/>
                                      </p:to>
                                    </p:set>
                                    <p:animEffect transition="in" filter="blinds(vertical)">
                                      <p:cBhvr>
                                        <p:cTn id="12" dur="1000"/>
                                        <p:tgtEl>
                                          <p:spTgt spid="1157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15715">
                                            <p:txEl>
                                              <p:pRg st="3" end="3"/>
                                            </p:txEl>
                                          </p:spTgt>
                                        </p:tgtEl>
                                        <p:attrNameLst>
                                          <p:attrName>style.visibility</p:attrName>
                                        </p:attrNameLst>
                                      </p:cBhvr>
                                      <p:to>
                                        <p:strVal val="visible"/>
                                      </p:to>
                                    </p:set>
                                    <p:animEffect transition="in" filter="blinds(vertical)">
                                      <p:cBhvr>
                                        <p:cTn id="17" dur="1000"/>
                                        <p:tgtEl>
                                          <p:spTgt spid="1157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115715">
                                            <p:txEl>
                                              <p:pRg st="5" end="5"/>
                                            </p:txEl>
                                          </p:spTgt>
                                        </p:tgtEl>
                                        <p:attrNameLst>
                                          <p:attrName>style.visibility</p:attrName>
                                        </p:attrNameLst>
                                      </p:cBhvr>
                                      <p:to>
                                        <p:strVal val="visible"/>
                                      </p:to>
                                    </p:set>
                                    <p:animEffect transition="in" filter="blinds(vertical)">
                                      <p:cBhvr>
                                        <p:cTn id="22" dur="1000"/>
                                        <p:tgtEl>
                                          <p:spTgt spid="1157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8"/>
          <p:cNvSpPr>
            <a:spLocks noGrp="1" noChangeArrowheads="1"/>
          </p:cNvSpPr>
          <p:nvPr>
            <p:ph type="title"/>
          </p:nvPr>
        </p:nvSpPr>
        <p:spPr bwMode="auto"/>
        <p:txBody>
          <a:bodyPr/>
          <a:lstStyle/>
          <a:p>
            <a:pPr eaLnBrk="1" hangingPunct="1">
              <a:tabLst>
                <a:tab pos="2239963" algn="l"/>
              </a:tabLst>
            </a:pPr>
            <a:r>
              <a:rPr lang="el-GR" altLang="en-US" b="1" cap="none">
                <a:latin typeface="Candara" charset="0"/>
                <a:ea typeface="MS PGothic" charset="-128"/>
              </a:rPr>
              <a:t>Έννοιες -ορισμοί</a:t>
            </a:r>
          </a:p>
        </p:txBody>
      </p:sp>
      <p:sp>
        <p:nvSpPr>
          <p:cNvPr id="95235" name="Rectangle 3"/>
          <p:cNvSpPr>
            <a:spLocks noGrp="1" noChangeArrowheads="1"/>
          </p:cNvSpPr>
          <p:nvPr>
            <p:ph idx="1"/>
          </p:nvPr>
        </p:nvSpPr>
        <p:spPr>
          <a:xfrm>
            <a:off x="503238" y="1604963"/>
            <a:ext cx="8229600" cy="4602162"/>
          </a:xfrm>
        </p:spPr>
        <p:txBody>
          <a:bodyPr/>
          <a:lstStyle/>
          <a:p>
            <a:pPr algn="just" eaLnBrk="1" hangingPunct="1">
              <a:lnSpc>
                <a:spcPts val="2700"/>
              </a:lnSpc>
              <a:buClrTx/>
              <a:buSzPct val="120000"/>
            </a:pPr>
            <a:r>
              <a:rPr lang="el-GR" altLang="en-US" dirty="0">
                <a:solidFill>
                  <a:srgbClr val="4E501F"/>
                </a:solidFill>
                <a:latin typeface="Candara" charset="0"/>
                <a:ea typeface="MS PGothic" charset="-128"/>
              </a:rPr>
              <a:t>Μέσα από τα ερευνητικά ερωτήματα ή τις υποθέσεις που κάνουμε </a:t>
            </a:r>
            <a:r>
              <a:rPr lang="el-GR" altLang="en-US" dirty="0">
                <a:solidFill>
                  <a:srgbClr val="6B7D72"/>
                </a:solidFill>
                <a:latin typeface="Candara" charset="0"/>
                <a:ea typeface="MS PGothic" charset="-128"/>
              </a:rPr>
              <a:t>αναδεικνύονται κάποιες έννοιες:</a:t>
            </a:r>
          </a:p>
          <a:p>
            <a:pPr marL="114300" indent="0" algn="just" eaLnBrk="1" hangingPunct="1">
              <a:lnSpc>
                <a:spcPts val="2700"/>
              </a:lnSpc>
              <a:buClrTx/>
              <a:buSzPct val="120000"/>
              <a:buNone/>
            </a:pPr>
            <a:endParaRPr lang="el-GR" altLang="en-US" dirty="0">
              <a:solidFill>
                <a:srgbClr val="4E501F"/>
              </a:solidFill>
              <a:latin typeface="Candara" charset="0"/>
              <a:ea typeface="MS PGothic" charset="-128"/>
            </a:endParaRPr>
          </a:p>
          <a:p>
            <a:pPr algn="just" eaLnBrk="1" hangingPunct="1">
              <a:lnSpc>
                <a:spcPts val="2700"/>
              </a:lnSpc>
              <a:buClrTx/>
              <a:buSzPct val="120000"/>
            </a:pPr>
            <a:r>
              <a:rPr lang="el-GR" altLang="en-US" dirty="0">
                <a:solidFill>
                  <a:srgbClr val="4E501F"/>
                </a:solidFill>
                <a:latin typeface="Candara" charset="0"/>
                <a:ea typeface="MS PGothic" charset="-128"/>
              </a:rPr>
              <a:t>Όχι γενικά αλλά ειδικά, πχ. Όχι παρανοήσεις αλλά:</a:t>
            </a:r>
          </a:p>
          <a:p>
            <a:pPr algn="just" eaLnBrk="1" hangingPunct="1">
              <a:spcBef>
                <a:spcPts val="600"/>
              </a:spcBef>
              <a:spcAft>
                <a:spcPts val="600"/>
              </a:spcAft>
              <a:buClrTx/>
              <a:buSzPct val="120000"/>
              <a:buFontTx/>
              <a:buChar char="-"/>
            </a:pPr>
            <a:r>
              <a:rPr lang="el-GR" altLang="en-US" i="1" dirty="0">
                <a:solidFill>
                  <a:srgbClr val="4E501F"/>
                </a:solidFill>
                <a:latin typeface="Candara" charset="0"/>
                <a:ea typeface="MS PGothic" charset="-128"/>
              </a:rPr>
              <a:t>Παρανοήσεις</a:t>
            </a:r>
            <a:r>
              <a:rPr lang="el-GR" altLang="en-US" dirty="0">
                <a:solidFill>
                  <a:srgbClr val="4E501F"/>
                </a:solidFill>
                <a:latin typeface="Candara" charset="0"/>
                <a:ea typeface="MS PGothic" charset="-128"/>
              </a:rPr>
              <a:t> σε σύγκριση δεκαδικών, πράξεις ακεραίων, ερμηνεία γραφικής παράστασης, κατανόηση σχημάτων...</a:t>
            </a:r>
          </a:p>
          <a:p>
            <a:pPr algn="just" eaLnBrk="1" hangingPunct="1">
              <a:spcBef>
                <a:spcPts val="600"/>
              </a:spcBef>
              <a:spcAft>
                <a:spcPts val="600"/>
              </a:spcAft>
              <a:buClrTx/>
              <a:buSzPct val="120000"/>
            </a:pPr>
            <a:r>
              <a:rPr lang="el-GR" altLang="en-US" dirty="0">
                <a:solidFill>
                  <a:srgbClr val="4E501F"/>
                </a:solidFill>
                <a:latin typeface="Candara" charset="0"/>
                <a:ea typeface="MS PGothic" charset="-128"/>
              </a:rPr>
              <a:t>Όχι αντιλήωεις αλλά:</a:t>
            </a:r>
          </a:p>
          <a:p>
            <a:pPr algn="just" eaLnBrk="1" hangingPunct="1">
              <a:spcBef>
                <a:spcPts val="600"/>
              </a:spcBef>
              <a:spcAft>
                <a:spcPts val="600"/>
              </a:spcAft>
              <a:buClrTx/>
              <a:buSzPct val="120000"/>
              <a:buFontTx/>
              <a:buChar char="-"/>
            </a:pPr>
            <a:r>
              <a:rPr lang="el-GR" altLang="en-US" i="1" dirty="0">
                <a:solidFill>
                  <a:srgbClr val="4E501F"/>
                </a:solidFill>
                <a:latin typeface="Candara" charset="0"/>
                <a:ea typeface="MS PGothic" charset="-128"/>
              </a:rPr>
              <a:t>Αντιλήψεις/πεποιθήσεις </a:t>
            </a:r>
            <a:r>
              <a:rPr lang="el-GR" altLang="en-US" dirty="0">
                <a:solidFill>
                  <a:srgbClr val="4E501F"/>
                </a:solidFill>
                <a:latin typeface="Candara" charset="0"/>
                <a:ea typeface="MS PGothic" charset="-128"/>
              </a:rPr>
              <a:t>εκπαιδευτικών για τη χρήση μουσικής, χειραπτικών υλικών, αριθμομηχανής, </a:t>
            </a:r>
            <a:r>
              <a:rPr lang="en-US" altLang="en-US" dirty="0" err="1">
                <a:solidFill>
                  <a:srgbClr val="4E501F"/>
                </a:solidFill>
                <a:latin typeface="Candara" charset="0"/>
                <a:ea typeface="MS PGothic" charset="-128"/>
              </a:rPr>
              <a:t>geogebra</a:t>
            </a:r>
            <a:r>
              <a:rPr lang="en-US" altLang="en-US" dirty="0">
                <a:solidFill>
                  <a:srgbClr val="4E501F"/>
                </a:solidFill>
                <a:latin typeface="Candara" charset="0"/>
                <a:ea typeface="MS PGothic" charset="-128"/>
              </a:rPr>
              <a:t>, …</a:t>
            </a:r>
            <a:endParaRPr lang="el-GR" altLang="en-US" dirty="0">
              <a:solidFill>
                <a:srgbClr val="4E501F"/>
              </a:solidFill>
              <a:latin typeface="Candara" charset="0"/>
              <a:ea typeface="MS PGothic" charset="-128"/>
            </a:endParaRPr>
          </a:p>
          <a:p>
            <a:pPr marL="357188" lvl="1" indent="-357188">
              <a:spcBef>
                <a:spcPts val="600"/>
              </a:spcBef>
              <a:buFont typeface="Wingdings" charset="2"/>
              <a:buNone/>
            </a:pPr>
            <a:r>
              <a:rPr lang="el-GR" altLang="en-US" i="1" dirty="0">
                <a:solidFill>
                  <a:srgbClr val="4E501F"/>
                </a:solidFill>
                <a:latin typeface="Candara" charset="0"/>
                <a:ea typeface="MS PGothic" charset="-128"/>
              </a:rPr>
              <a:t>	</a:t>
            </a:r>
            <a:endParaRPr lang="el-GR" altLang="en-US" sz="2100" b="1" dirty="0">
              <a:solidFill>
                <a:schemeClr val="tx1"/>
              </a:solidFill>
              <a:latin typeface="Candara" charset="0"/>
              <a:ea typeface="MS PGothic" charset="-128"/>
            </a:endParaRPr>
          </a:p>
        </p:txBody>
      </p:sp>
      <p:sp>
        <p:nvSpPr>
          <p:cNvPr id="100355"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9BB05A34-361F-6B42-A3FD-7ADDF0F97ADC}" type="slidenum">
              <a:rPr lang="el-GR" altLang="en-US" sz="1200">
                <a:solidFill>
                  <a:schemeClr val="tx2"/>
                </a:solidFill>
                <a:latin typeface="Candara" charset="0"/>
              </a:rPr>
              <a:pPr/>
              <a:t>48</a:t>
            </a:fld>
            <a:endParaRPr lang="el-GR" altLang="en-US" sz="1200">
              <a:solidFill>
                <a:schemeClr val="tx2"/>
              </a:solidFill>
              <a:latin typeface="Candara" charset="0"/>
            </a:endParaRPr>
          </a:p>
        </p:txBody>
      </p:sp>
    </p:spTree>
    <p:extLst>
      <p:ext uri="{BB962C8B-B14F-4D97-AF65-F5344CB8AC3E}">
        <p14:creationId xmlns:p14="http://schemas.microsoft.com/office/powerpoint/2010/main" val="48360256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blinds(vertical)">
                                      <p:cBhvr>
                                        <p:cTn id="7" dur="1000"/>
                                        <p:tgtEl>
                                          <p:spTgt spid="95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95235">
                                            <p:txEl>
                                              <p:pRg st="2" end="2"/>
                                            </p:txEl>
                                          </p:spTgt>
                                        </p:tgtEl>
                                        <p:attrNameLst>
                                          <p:attrName>style.visibility</p:attrName>
                                        </p:attrNameLst>
                                      </p:cBhvr>
                                      <p:to>
                                        <p:strVal val="visible"/>
                                      </p:to>
                                    </p:set>
                                    <p:animEffect transition="in" filter="blinds(vertical)">
                                      <p:cBhvr>
                                        <p:cTn id="12" dur="1000"/>
                                        <p:tgtEl>
                                          <p:spTgt spid="952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95235">
                                            <p:txEl>
                                              <p:pRg st="3" end="3"/>
                                            </p:txEl>
                                          </p:spTgt>
                                        </p:tgtEl>
                                        <p:attrNameLst>
                                          <p:attrName>style.visibility</p:attrName>
                                        </p:attrNameLst>
                                      </p:cBhvr>
                                      <p:to>
                                        <p:strVal val="visible"/>
                                      </p:to>
                                    </p:set>
                                    <p:animEffect transition="in" filter="blinds(vertical)">
                                      <p:cBhvr>
                                        <p:cTn id="17" dur="1000"/>
                                        <p:tgtEl>
                                          <p:spTgt spid="952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95235">
                                            <p:txEl>
                                              <p:pRg st="4" end="4"/>
                                            </p:txEl>
                                          </p:spTgt>
                                        </p:tgtEl>
                                        <p:attrNameLst>
                                          <p:attrName>style.visibility</p:attrName>
                                        </p:attrNameLst>
                                      </p:cBhvr>
                                      <p:to>
                                        <p:strVal val="visible"/>
                                      </p:to>
                                    </p:set>
                                    <p:animEffect transition="in" filter="blinds(vertical)">
                                      <p:cBhvr>
                                        <p:cTn id="22" dur="1000"/>
                                        <p:tgtEl>
                                          <p:spTgt spid="9523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95235">
                                            <p:txEl>
                                              <p:pRg st="5" end="5"/>
                                            </p:txEl>
                                          </p:spTgt>
                                        </p:tgtEl>
                                        <p:attrNameLst>
                                          <p:attrName>style.visibility</p:attrName>
                                        </p:attrNameLst>
                                      </p:cBhvr>
                                      <p:to>
                                        <p:strVal val="visible"/>
                                      </p:to>
                                    </p:set>
                                    <p:animEffect transition="in" filter="blinds(vertical)">
                                      <p:cBhvr>
                                        <p:cTn id="27" dur="1000"/>
                                        <p:tgtEl>
                                          <p:spTgt spid="9523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95235">
                                            <p:txEl>
                                              <p:pRg st="6" end="6"/>
                                            </p:txEl>
                                          </p:spTgt>
                                        </p:tgtEl>
                                        <p:attrNameLst>
                                          <p:attrName>style.visibility</p:attrName>
                                        </p:attrNameLst>
                                      </p:cBhvr>
                                      <p:to>
                                        <p:strVal val="visible"/>
                                      </p:to>
                                    </p:set>
                                    <p:animEffect transition="in" filter="blinds(vertical)">
                                      <p:cBhvr>
                                        <p:cTn id="32" dur="1000"/>
                                        <p:tgtEl>
                                          <p:spTgt spid="952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1" name="Rectangle 8"/>
          <p:cNvSpPr>
            <a:spLocks noGrp="1" noChangeArrowheads="1"/>
          </p:cNvSpPr>
          <p:nvPr>
            <p:ph type="title"/>
          </p:nvPr>
        </p:nvSpPr>
        <p:spPr bwMode="auto"/>
        <p:txBody>
          <a:bodyPr/>
          <a:lstStyle/>
          <a:p>
            <a:pPr eaLnBrk="1" hangingPunct="1">
              <a:tabLst>
                <a:tab pos="2239963" algn="l"/>
              </a:tabLst>
            </a:pPr>
            <a:r>
              <a:rPr lang="el-GR" altLang="en-US" b="1" cap="none">
                <a:latin typeface="Candara" charset="0"/>
                <a:ea typeface="MS PGothic" charset="-128"/>
              </a:rPr>
              <a:t>Ας ορίσουμε κάποιες έννοιες</a:t>
            </a:r>
          </a:p>
        </p:txBody>
      </p:sp>
      <p:sp>
        <p:nvSpPr>
          <p:cNvPr id="95235" name="Rectangle 3"/>
          <p:cNvSpPr>
            <a:spLocks noGrp="1" noChangeArrowheads="1"/>
          </p:cNvSpPr>
          <p:nvPr>
            <p:ph idx="1"/>
          </p:nvPr>
        </p:nvSpPr>
        <p:spPr>
          <a:xfrm>
            <a:off x="503238" y="1604963"/>
            <a:ext cx="8229600" cy="4602162"/>
          </a:xfrm>
        </p:spPr>
        <p:txBody>
          <a:bodyPr/>
          <a:lstStyle/>
          <a:p>
            <a:pPr eaLnBrk="1" hangingPunct="1">
              <a:lnSpc>
                <a:spcPts val="1900"/>
              </a:lnSpc>
              <a:spcBef>
                <a:spcPct val="0"/>
              </a:spcBef>
              <a:buClrTx/>
              <a:buSzPct val="120000"/>
            </a:pPr>
            <a:r>
              <a:rPr lang="el-GR" altLang="en-US" sz="2000" b="1" dirty="0">
                <a:solidFill>
                  <a:srgbClr val="6B7D72"/>
                </a:solidFill>
                <a:latin typeface="Candara" charset="0"/>
                <a:ea typeface="MS PGothic" charset="-128"/>
              </a:rPr>
              <a:t>Το άγχος των μαθητών για τις εξετάσεις στα Μαθηματικά </a:t>
            </a:r>
          </a:p>
          <a:p>
            <a:pPr indent="14288" algn="just" eaLnBrk="1" hangingPunct="1">
              <a:buFont typeface="Wingdings 3" charset="2"/>
              <a:buNone/>
            </a:pPr>
            <a:r>
              <a:rPr lang="el-GR" altLang="en-US" sz="2000" i="1" dirty="0">
                <a:solidFill>
                  <a:srgbClr val="6B7D72"/>
                </a:solidFill>
                <a:latin typeface="Candara" charset="0"/>
                <a:ea typeface="MS PGothic" charset="-128"/>
              </a:rPr>
              <a:t>Ως άγχος ορίζεται η κατάσταση αρνητικών αντιδράσεων που προκύπτουν ως αποτέλεσμα κάποιων όψεων του περιβάλλοντος οι οποίες γίνονται αντιληπτές ως απειλή για την ψυχολογική και σωματική τους ευεξία. </a:t>
            </a:r>
          </a:p>
          <a:p>
            <a:pPr algn="just" eaLnBrk="1" hangingPunct="1">
              <a:buFont typeface="Wingdings 3" charset="2"/>
              <a:buNone/>
            </a:pPr>
            <a:endParaRPr lang="el-GR" altLang="en-US" sz="2000" dirty="0">
              <a:solidFill>
                <a:schemeClr val="tx1"/>
              </a:solidFill>
              <a:latin typeface="Candara" charset="0"/>
              <a:ea typeface="MS PGothic" charset="-128"/>
            </a:endParaRPr>
          </a:p>
          <a:p>
            <a:pPr algn="just" eaLnBrk="1" hangingPunct="1">
              <a:buFont typeface="Wingdings 3" charset="2"/>
              <a:buNone/>
            </a:pPr>
            <a:r>
              <a:rPr lang="el-GR" altLang="en-US" sz="2000" dirty="0">
                <a:solidFill>
                  <a:schemeClr val="tx1"/>
                </a:solidFill>
                <a:latin typeface="Candara" charset="0"/>
                <a:ea typeface="MS PGothic" charset="-128"/>
              </a:rPr>
              <a:t>	3 διαστάσεις (με αντίστοιχες συνιστώσες):</a:t>
            </a:r>
          </a:p>
          <a:p>
            <a:pPr marL="671513" indent="-234950" eaLnBrk="1" hangingPunct="1">
              <a:buFontTx/>
              <a:buChar char="-"/>
            </a:pPr>
            <a:r>
              <a:rPr lang="el-GR" altLang="en-US" sz="2000" dirty="0">
                <a:solidFill>
                  <a:schemeClr val="tx1"/>
                </a:solidFill>
                <a:latin typeface="Candara" charset="0"/>
                <a:ea typeface="MS PGothic" charset="-128"/>
              </a:rPr>
              <a:t>Αντίληψη άγχους</a:t>
            </a:r>
          </a:p>
          <a:p>
            <a:pPr marL="671513" indent="-234950" eaLnBrk="1" hangingPunct="1">
              <a:buFontTx/>
              <a:buChar char="-"/>
            </a:pPr>
            <a:r>
              <a:rPr lang="el-GR" altLang="en-US" sz="2000" dirty="0">
                <a:solidFill>
                  <a:schemeClr val="tx1"/>
                </a:solidFill>
                <a:latin typeface="Candara" charset="0"/>
                <a:ea typeface="MS PGothic" charset="-128"/>
              </a:rPr>
              <a:t>Ψυχολογικές αντιδράσεις: αρνητικά συναισθήματα, αρνητικές σκέψεις, νευρικότητα, ανησυχία, πανικός</a:t>
            </a:r>
          </a:p>
          <a:p>
            <a:pPr marL="671513" indent="-234950" eaLnBrk="1" hangingPunct="1">
              <a:buFontTx/>
              <a:buChar char="-"/>
            </a:pPr>
            <a:r>
              <a:rPr lang="el-GR" altLang="en-US" sz="2000" dirty="0">
                <a:solidFill>
                  <a:schemeClr val="tx1"/>
                </a:solidFill>
                <a:latin typeface="Candara" charset="0"/>
                <a:ea typeface="MS PGothic" charset="-128"/>
              </a:rPr>
              <a:t> Σωματικές αντιδράσεις: ταχυκαρδία, στομαχικές ενοχλήσεις, πονοκέφαλοι, αλλεργίες, αδυναμία, απώλεια μνήμης</a:t>
            </a:r>
          </a:p>
        </p:txBody>
      </p:sp>
      <p:sp>
        <p:nvSpPr>
          <p:cNvPr id="102403"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9F9C9176-8AF1-4B42-A5E4-A632587EE863}" type="slidenum">
              <a:rPr lang="el-GR" altLang="en-US" sz="1200">
                <a:solidFill>
                  <a:schemeClr val="tx2"/>
                </a:solidFill>
                <a:latin typeface="Candara" charset="0"/>
              </a:rPr>
              <a:pPr/>
              <a:t>49</a:t>
            </a:fld>
            <a:endParaRPr lang="el-GR" altLang="en-US" sz="1200">
              <a:solidFill>
                <a:schemeClr val="tx2"/>
              </a:solidFill>
              <a:latin typeface="Candar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blinds(vertical)">
                                      <p:cBhvr>
                                        <p:cTn id="7" dur="1000"/>
                                        <p:tgtEl>
                                          <p:spTgt spid="95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95235">
                                            <p:txEl>
                                              <p:pRg st="1" end="1"/>
                                            </p:txEl>
                                          </p:spTgt>
                                        </p:tgtEl>
                                        <p:attrNameLst>
                                          <p:attrName>style.visibility</p:attrName>
                                        </p:attrNameLst>
                                      </p:cBhvr>
                                      <p:to>
                                        <p:strVal val="visible"/>
                                      </p:to>
                                    </p:set>
                                    <p:animEffect transition="in" filter="blinds(vertical)">
                                      <p:cBhvr>
                                        <p:cTn id="12" dur="1000"/>
                                        <p:tgtEl>
                                          <p:spTgt spid="952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95235">
                                            <p:txEl>
                                              <p:pRg st="3" end="3"/>
                                            </p:txEl>
                                          </p:spTgt>
                                        </p:tgtEl>
                                        <p:attrNameLst>
                                          <p:attrName>style.visibility</p:attrName>
                                        </p:attrNameLst>
                                      </p:cBhvr>
                                      <p:to>
                                        <p:strVal val="visible"/>
                                      </p:to>
                                    </p:set>
                                    <p:animEffect transition="in" filter="blinds(vertical)">
                                      <p:cBhvr>
                                        <p:cTn id="17" dur="1000"/>
                                        <p:tgtEl>
                                          <p:spTgt spid="9523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95235">
                                            <p:txEl>
                                              <p:pRg st="4" end="4"/>
                                            </p:txEl>
                                          </p:spTgt>
                                        </p:tgtEl>
                                        <p:attrNameLst>
                                          <p:attrName>style.visibility</p:attrName>
                                        </p:attrNameLst>
                                      </p:cBhvr>
                                      <p:to>
                                        <p:strVal val="visible"/>
                                      </p:to>
                                    </p:set>
                                    <p:animEffect transition="in" filter="blinds(vertical)">
                                      <p:cBhvr>
                                        <p:cTn id="22" dur="1000"/>
                                        <p:tgtEl>
                                          <p:spTgt spid="9523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95235">
                                            <p:txEl>
                                              <p:pRg st="5" end="5"/>
                                            </p:txEl>
                                          </p:spTgt>
                                        </p:tgtEl>
                                        <p:attrNameLst>
                                          <p:attrName>style.visibility</p:attrName>
                                        </p:attrNameLst>
                                      </p:cBhvr>
                                      <p:to>
                                        <p:strVal val="visible"/>
                                      </p:to>
                                    </p:set>
                                    <p:animEffect transition="in" filter="blinds(vertical)">
                                      <p:cBhvr>
                                        <p:cTn id="27" dur="1000"/>
                                        <p:tgtEl>
                                          <p:spTgt spid="9523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95235">
                                            <p:txEl>
                                              <p:pRg st="6" end="6"/>
                                            </p:txEl>
                                          </p:spTgt>
                                        </p:tgtEl>
                                        <p:attrNameLst>
                                          <p:attrName>style.visibility</p:attrName>
                                        </p:attrNameLst>
                                      </p:cBhvr>
                                      <p:to>
                                        <p:strVal val="visible"/>
                                      </p:to>
                                    </p:set>
                                    <p:animEffect transition="in" filter="blinds(vertical)">
                                      <p:cBhvr>
                                        <p:cTn id="32" dur="1000"/>
                                        <p:tgtEl>
                                          <p:spTgt spid="952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658813" y="1754188"/>
            <a:ext cx="7800975" cy="4186237"/>
          </a:xfrm>
        </p:spPr>
        <p:txBody>
          <a:bodyPr/>
          <a:lstStyle/>
          <a:p>
            <a:pPr algn="r" eaLnBrk="1" hangingPunct="1">
              <a:buClr>
                <a:schemeClr val="tx1"/>
              </a:buClr>
            </a:pPr>
            <a:r>
              <a:rPr lang="el-GR" altLang="en-US" sz="2800" b="1" i="1" dirty="0">
                <a:solidFill>
                  <a:schemeClr val="accent1"/>
                </a:solidFill>
                <a:latin typeface="Candara" charset="0"/>
                <a:ea typeface="MS PGothic" charset="-128"/>
              </a:rPr>
              <a:t>Να γίνουμε κριτικοί αναγνώστες</a:t>
            </a:r>
          </a:p>
          <a:p>
            <a:pPr algn="r" eaLnBrk="1" hangingPunct="1">
              <a:buClr>
                <a:schemeClr val="tx1"/>
              </a:buClr>
            </a:pPr>
            <a:endParaRPr lang="el-GR" altLang="en-US" sz="2800" b="1" i="1" dirty="0">
              <a:solidFill>
                <a:schemeClr val="accent1"/>
              </a:solidFill>
              <a:latin typeface="Candara" charset="0"/>
              <a:ea typeface="MS PGothic" charset="-128"/>
            </a:endParaRPr>
          </a:p>
          <a:p>
            <a:pPr marL="404813" indent="-290513" eaLnBrk="1" hangingPunct="1">
              <a:buClr>
                <a:srgbClr val="786C71"/>
              </a:buClr>
              <a:buFontTx/>
              <a:buAutoNum type="arabicPeriod"/>
            </a:pPr>
            <a:r>
              <a:rPr lang="el-GR" altLang="en-US" dirty="0">
                <a:solidFill>
                  <a:schemeClr val="tx1"/>
                </a:solidFill>
                <a:latin typeface="Candara" charset="0"/>
                <a:ea typeface="MS PGothic" charset="-128"/>
              </a:rPr>
              <a:t>Να διακρίνουμε τα εκπαιδευτικά </a:t>
            </a:r>
            <a:r>
              <a:rPr lang="el-GR" altLang="en-US" b="1" i="1" dirty="0">
                <a:solidFill>
                  <a:srgbClr val="6B7D72"/>
                </a:solidFill>
                <a:latin typeface="Candara" charset="0"/>
                <a:ea typeface="MS PGothic" charset="-128"/>
              </a:rPr>
              <a:t>ερευνητικά πεδία</a:t>
            </a:r>
            <a:endParaRPr lang="el-GR" altLang="en-US" dirty="0">
              <a:solidFill>
                <a:srgbClr val="6B7D72"/>
              </a:solidFill>
              <a:latin typeface="Candara" charset="0"/>
              <a:ea typeface="MS PGothic" charset="-128"/>
            </a:endParaRPr>
          </a:p>
          <a:p>
            <a:pPr marL="404813" indent="-290513" eaLnBrk="1" hangingPunct="1">
              <a:buClr>
                <a:srgbClr val="786C71"/>
              </a:buClr>
              <a:buFont typeface="Arial" charset="0"/>
              <a:buNone/>
            </a:pPr>
            <a:r>
              <a:rPr lang="el-GR" altLang="en-US" dirty="0">
                <a:solidFill>
                  <a:schemeClr val="tx1"/>
                </a:solidFill>
                <a:latin typeface="Candara" charset="0"/>
                <a:ea typeface="MS PGothic" charset="-128"/>
              </a:rPr>
              <a:t>	(μάθηση – διδασκαλία – διδακτικά φαινόμενα – διδακτικά αποτελέσματα – διδακτικό υλικό – μαθητές – διδάσκοντες…)</a:t>
            </a:r>
          </a:p>
          <a:p>
            <a:pPr marL="404813" indent="-290513" eaLnBrk="1" hangingPunct="1">
              <a:buClr>
                <a:srgbClr val="786C71"/>
              </a:buClr>
              <a:buFontTx/>
              <a:buAutoNum type="arabicPeriod"/>
            </a:pPr>
            <a:r>
              <a:rPr lang="el-GR" altLang="en-US" dirty="0">
                <a:solidFill>
                  <a:schemeClr val="tx1"/>
                </a:solidFill>
                <a:latin typeface="Candara" charset="0"/>
                <a:ea typeface="MS PGothic" charset="-128"/>
              </a:rPr>
              <a:t>Να διακρίνουμε </a:t>
            </a:r>
            <a:r>
              <a:rPr lang="el-GR" altLang="en-US" dirty="0">
                <a:solidFill>
                  <a:srgbClr val="6B7D72"/>
                </a:solidFill>
                <a:latin typeface="Candara" charset="0"/>
                <a:ea typeface="MS PGothic" charset="-128"/>
              </a:rPr>
              <a:t>τα </a:t>
            </a:r>
            <a:r>
              <a:rPr lang="el-GR" altLang="en-US" b="1" i="1" dirty="0">
                <a:solidFill>
                  <a:srgbClr val="6B7D72"/>
                </a:solidFill>
                <a:latin typeface="Candara" charset="0"/>
                <a:ea typeface="MS PGothic" charset="-128"/>
              </a:rPr>
              <a:t>μέρη μιας έρευνας </a:t>
            </a:r>
            <a:r>
              <a:rPr lang="el-GR" altLang="en-US" dirty="0">
                <a:solidFill>
                  <a:schemeClr val="tx1"/>
                </a:solidFill>
                <a:latin typeface="Candara" charset="0"/>
                <a:ea typeface="MS PGothic" charset="-128"/>
              </a:rPr>
              <a:t>(θεωρητικό πλαίσιο – μεθοδολογία – αποτελέσματα).</a:t>
            </a:r>
          </a:p>
          <a:p>
            <a:pPr marL="404813" indent="-290513" eaLnBrk="1" hangingPunct="1">
              <a:buClr>
                <a:srgbClr val="786C71"/>
              </a:buClr>
              <a:buFontTx/>
              <a:buAutoNum type="arabicPeriod"/>
            </a:pPr>
            <a:r>
              <a:rPr lang="el-GR" altLang="en-US" dirty="0">
                <a:solidFill>
                  <a:schemeClr val="tx1"/>
                </a:solidFill>
                <a:latin typeface="Candara" charset="0"/>
                <a:ea typeface="MS PGothic" charset="-128"/>
              </a:rPr>
              <a:t>Να διακρίνουμε την </a:t>
            </a:r>
            <a:r>
              <a:rPr lang="el-GR" altLang="en-US" b="1" i="1" dirty="0">
                <a:solidFill>
                  <a:srgbClr val="6B7D72"/>
                </a:solidFill>
                <a:latin typeface="Candara" charset="0"/>
                <a:ea typeface="MS PGothic" charset="-128"/>
              </a:rPr>
              <a:t>αναγκαιότητα και την πρωτοτυπία</a:t>
            </a:r>
            <a:r>
              <a:rPr lang="el-GR" altLang="en-US" dirty="0">
                <a:solidFill>
                  <a:srgbClr val="6B7D72"/>
                </a:solidFill>
                <a:latin typeface="Candara" charset="0"/>
                <a:ea typeface="MS PGothic" charset="-128"/>
              </a:rPr>
              <a:t> </a:t>
            </a:r>
            <a:r>
              <a:rPr lang="el-GR" altLang="en-US" dirty="0">
                <a:solidFill>
                  <a:schemeClr val="tx1"/>
                </a:solidFill>
                <a:latin typeface="Candara" charset="0"/>
                <a:ea typeface="MS PGothic" charset="-128"/>
              </a:rPr>
              <a:t>μιας έρευνας.</a:t>
            </a:r>
            <a:endParaRPr lang="en-US" altLang="en-US" b="1" dirty="0">
              <a:solidFill>
                <a:schemeClr val="tx1"/>
              </a:solidFill>
              <a:latin typeface="Candara" charset="0"/>
              <a:ea typeface="MS PGothic" charset="-128"/>
            </a:endParaRPr>
          </a:p>
        </p:txBody>
      </p:sp>
      <p:sp>
        <p:nvSpPr>
          <p:cNvPr id="22530" name="Rectangle 2"/>
          <p:cNvSpPr>
            <a:spLocks noGrp="1" noChangeArrowheads="1"/>
          </p:cNvSpPr>
          <p:nvPr>
            <p:ph type="title"/>
          </p:nvPr>
        </p:nvSpPr>
        <p:spPr bwMode="auto"/>
        <p:txBody>
          <a:bodyPr/>
          <a:lstStyle/>
          <a:p>
            <a:pPr eaLnBrk="1" hangingPunct="1"/>
            <a:r>
              <a:rPr lang="el-GR" altLang="en-US" sz="3600" b="1" cap="none">
                <a:latin typeface="Candara" charset="0"/>
                <a:ea typeface="MS PGothic" charset="-128"/>
              </a:rPr>
              <a:t>Τι επιδιώκει αυτό το μάθημα - Ι</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vertical)">
                                      <p:cBhvr>
                                        <p:cTn id="7" dur="10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blinds(vertical)">
                                      <p:cBhvr>
                                        <p:cTn id="12" dur="1000"/>
                                        <p:tgtEl>
                                          <p:spTgt spid="71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blinds(vertical)">
                                      <p:cBhvr>
                                        <p:cTn id="17" dur="1000"/>
                                        <p:tgtEl>
                                          <p:spTgt spid="717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7171">
                                            <p:txEl>
                                              <p:pRg st="4" end="4"/>
                                            </p:txEl>
                                          </p:spTgt>
                                        </p:tgtEl>
                                        <p:attrNameLst>
                                          <p:attrName>style.visibility</p:attrName>
                                        </p:attrNameLst>
                                      </p:cBhvr>
                                      <p:to>
                                        <p:strVal val="visible"/>
                                      </p:to>
                                    </p:set>
                                    <p:animEffect transition="in" filter="blinds(vertical)">
                                      <p:cBhvr>
                                        <p:cTn id="22" dur="1000"/>
                                        <p:tgtEl>
                                          <p:spTgt spid="717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animEffect transition="in" filter="blinds(vertical)">
                                      <p:cBhvr>
                                        <p:cTn id="27" dur="10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8"/>
          <p:cNvSpPr>
            <a:spLocks noGrp="1" noChangeArrowheads="1"/>
          </p:cNvSpPr>
          <p:nvPr>
            <p:ph type="title"/>
          </p:nvPr>
        </p:nvSpPr>
        <p:spPr bwMode="auto"/>
        <p:txBody>
          <a:bodyPr/>
          <a:lstStyle/>
          <a:p>
            <a:pPr eaLnBrk="1" hangingPunct="1">
              <a:tabLst>
                <a:tab pos="2239963" algn="l"/>
              </a:tabLst>
            </a:pPr>
            <a:r>
              <a:rPr lang="el-GR" altLang="en-US" b="1" cap="none">
                <a:latin typeface="Candara" charset="0"/>
                <a:ea typeface="MS PGothic" charset="-128"/>
              </a:rPr>
              <a:t>Ας ορίσουμε κάποιες έννοιες</a:t>
            </a:r>
          </a:p>
        </p:txBody>
      </p:sp>
      <p:sp>
        <p:nvSpPr>
          <p:cNvPr id="95235" name="Rectangle 3"/>
          <p:cNvSpPr>
            <a:spLocks noGrp="1" noChangeArrowheads="1"/>
          </p:cNvSpPr>
          <p:nvPr>
            <p:ph idx="1"/>
          </p:nvPr>
        </p:nvSpPr>
        <p:spPr>
          <a:xfrm>
            <a:off x="503238" y="1604963"/>
            <a:ext cx="8461375" cy="4602162"/>
          </a:xfrm>
        </p:spPr>
        <p:txBody>
          <a:bodyPr/>
          <a:lstStyle/>
          <a:p>
            <a:pPr eaLnBrk="1" hangingPunct="1">
              <a:lnSpc>
                <a:spcPts val="1900"/>
              </a:lnSpc>
              <a:spcBef>
                <a:spcPct val="0"/>
              </a:spcBef>
              <a:buClrTx/>
              <a:buSzPct val="120000"/>
            </a:pPr>
            <a:r>
              <a:rPr lang="el-GR" altLang="en-US" sz="2000" b="1" dirty="0">
                <a:solidFill>
                  <a:schemeClr val="accent1"/>
                </a:solidFill>
                <a:latin typeface="Candara" charset="0"/>
                <a:ea typeface="MS PGothic" charset="-128"/>
              </a:rPr>
              <a:t> </a:t>
            </a:r>
            <a:r>
              <a:rPr lang="el-GR" altLang="en-US" sz="2000" b="1" dirty="0">
                <a:solidFill>
                  <a:srgbClr val="6B7D72"/>
                </a:solidFill>
                <a:latin typeface="Candara" charset="0"/>
                <a:ea typeface="MS PGothic" charset="-128"/>
              </a:rPr>
              <a:t>Οι ανησυχίες των εκπαιδευτικών; </a:t>
            </a:r>
          </a:p>
          <a:p>
            <a:pPr eaLnBrk="1" hangingPunct="1">
              <a:lnSpc>
                <a:spcPts val="1900"/>
              </a:lnSpc>
              <a:spcBef>
                <a:spcPct val="0"/>
              </a:spcBef>
              <a:buClr>
                <a:srgbClr val="0070C0"/>
              </a:buClr>
              <a:buSzPct val="120000"/>
            </a:pPr>
            <a:endParaRPr lang="el-GR" altLang="en-US" sz="2000" i="1" dirty="0">
              <a:solidFill>
                <a:srgbClr val="6B7D72"/>
              </a:solidFill>
              <a:latin typeface="Candara" charset="0"/>
              <a:ea typeface="MS PGothic" charset="-128"/>
            </a:endParaRPr>
          </a:p>
          <a:p>
            <a:pPr eaLnBrk="1" hangingPunct="1">
              <a:lnSpc>
                <a:spcPts val="1900"/>
              </a:lnSpc>
              <a:spcBef>
                <a:spcPct val="0"/>
              </a:spcBef>
              <a:buClr>
                <a:srgbClr val="0070C0"/>
              </a:buClr>
              <a:buSzPct val="120000"/>
              <a:buFont typeface="Wingdings 3" charset="2"/>
              <a:buNone/>
            </a:pPr>
            <a:r>
              <a:rPr lang="el-GR" altLang="en-US" sz="2000" i="1" dirty="0">
                <a:solidFill>
                  <a:srgbClr val="6B7D72"/>
                </a:solidFill>
                <a:latin typeface="Candara" charset="0"/>
                <a:ea typeface="MS PGothic" charset="-128"/>
              </a:rPr>
              <a:t>	Οι ανησυχίες περιγράφουν τα συναισθήματα, σκέψεις, και αντιδράσεις που αναπτύσσουν τα άτομα αναφορικά με ένα νέο πρόγραμμα ή καινοτομία που αφορά την εργασία τους </a:t>
            </a:r>
            <a:r>
              <a:rPr lang="en-US" altLang="en-US" sz="2000" i="1" dirty="0">
                <a:solidFill>
                  <a:srgbClr val="6B7D72"/>
                </a:solidFill>
                <a:latin typeface="Candara" charset="0"/>
                <a:ea typeface="MS PGothic" charset="-128"/>
              </a:rPr>
              <a:t>(</a:t>
            </a:r>
            <a:r>
              <a:rPr lang="en-US" altLang="en-US" sz="2000" i="1" dirty="0" err="1">
                <a:solidFill>
                  <a:srgbClr val="6B7D72"/>
                </a:solidFill>
                <a:latin typeface="Candara" charset="0"/>
                <a:ea typeface="MS PGothic" charset="-128"/>
              </a:rPr>
              <a:t>Hord</a:t>
            </a:r>
            <a:r>
              <a:rPr lang="en-US" altLang="en-US" sz="2000" i="1" dirty="0">
                <a:solidFill>
                  <a:srgbClr val="6B7D72"/>
                </a:solidFill>
                <a:latin typeface="Candara" charset="0"/>
                <a:ea typeface="MS PGothic" charset="-128"/>
              </a:rPr>
              <a:t> et al., 1998).</a:t>
            </a:r>
            <a:endParaRPr lang="el-GR" altLang="en-US" sz="2000" i="1" dirty="0">
              <a:solidFill>
                <a:srgbClr val="6B7D72"/>
              </a:solidFill>
              <a:latin typeface="Candara" charset="0"/>
              <a:ea typeface="MS PGothic" charset="-128"/>
            </a:endParaRPr>
          </a:p>
          <a:p>
            <a:pPr eaLnBrk="1" hangingPunct="1">
              <a:lnSpc>
                <a:spcPts val="1900"/>
              </a:lnSpc>
              <a:spcBef>
                <a:spcPct val="0"/>
              </a:spcBef>
              <a:buClr>
                <a:srgbClr val="0070C0"/>
              </a:buClr>
              <a:buSzPct val="120000"/>
              <a:buFont typeface="Wingdings 3" charset="2"/>
              <a:buNone/>
            </a:pPr>
            <a:endParaRPr lang="el-GR" altLang="en-US" sz="2000" i="1" dirty="0">
              <a:solidFill>
                <a:schemeClr val="tx1"/>
              </a:solidFill>
              <a:latin typeface="Candara" charset="0"/>
              <a:ea typeface="MS PGothic" charset="-128"/>
            </a:endParaRPr>
          </a:p>
          <a:p>
            <a:pPr eaLnBrk="1" hangingPunct="1">
              <a:lnSpc>
                <a:spcPts val="1900"/>
              </a:lnSpc>
              <a:spcBef>
                <a:spcPct val="0"/>
              </a:spcBef>
              <a:buClr>
                <a:srgbClr val="0070C0"/>
              </a:buClr>
              <a:buSzPct val="120000"/>
              <a:buFont typeface="Wingdings 3" charset="2"/>
              <a:buNone/>
            </a:pPr>
            <a:r>
              <a:rPr lang="el-GR" altLang="en-US" sz="2000" i="1" dirty="0">
                <a:solidFill>
                  <a:schemeClr val="tx1"/>
                </a:solidFill>
                <a:latin typeface="Candara" charset="0"/>
                <a:ea typeface="MS PGothic" charset="-128"/>
              </a:rPr>
              <a:t>	</a:t>
            </a:r>
            <a:r>
              <a:rPr lang="el-GR" altLang="en-US" sz="2000" dirty="0">
                <a:solidFill>
                  <a:schemeClr val="tx1"/>
                </a:solidFill>
                <a:latin typeface="Candara" charset="0"/>
                <a:ea typeface="MS PGothic" charset="-128"/>
              </a:rPr>
              <a:t>Αρχικός ορισμός από </a:t>
            </a:r>
            <a:r>
              <a:rPr lang="en-US" altLang="en-US" sz="2000" dirty="0">
                <a:solidFill>
                  <a:schemeClr val="tx1"/>
                </a:solidFill>
                <a:latin typeface="Candara" charset="0"/>
                <a:ea typeface="MS PGothic" charset="-128"/>
              </a:rPr>
              <a:t>Fuller (1969) </a:t>
            </a:r>
            <a:r>
              <a:rPr lang="el-GR" altLang="en-US" sz="2000" dirty="0">
                <a:solidFill>
                  <a:schemeClr val="tx1"/>
                </a:solidFill>
                <a:latin typeface="Candara" charset="0"/>
                <a:ea typeface="MS PGothic" charset="-128"/>
              </a:rPr>
              <a:t>με τρία αναπτυξιακά στάδια:</a:t>
            </a:r>
          </a:p>
          <a:p>
            <a:pPr marL="585788" indent="-234950" eaLnBrk="1" hangingPunct="1">
              <a:buFont typeface="Arial" charset="0"/>
              <a:buNone/>
            </a:pPr>
            <a:r>
              <a:rPr lang="el-GR" altLang="en-US" sz="2000" dirty="0">
                <a:solidFill>
                  <a:schemeClr val="tx1"/>
                </a:solidFill>
                <a:latin typeface="Candara" charset="0"/>
                <a:ea typeface="MS PGothic" charset="-128"/>
              </a:rPr>
              <a:t>	- σχετικά με την ικανότητα να ανταποκριθεί στο έργο (προσωπικό)</a:t>
            </a:r>
          </a:p>
          <a:p>
            <a:pPr marL="585788" indent="-234950" eaLnBrk="1" hangingPunct="1">
              <a:buFont typeface="Arial" charset="0"/>
              <a:buNone/>
            </a:pPr>
            <a:r>
              <a:rPr lang="el-GR" altLang="en-US" sz="2000" dirty="0">
                <a:solidFill>
                  <a:schemeClr val="tx1"/>
                </a:solidFill>
                <a:latin typeface="Candara" charset="0"/>
                <a:ea typeface="MS PGothic" charset="-128"/>
              </a:rPr>
              <a:t>	- σχετικά με το έργο και τους περιορισμούς στην τάξη (αριθμός μαθητών – πηγές </a:t>
            </a:r>
            <a:r>
              <a:rPr lang="el-GR" altLang="en-US" sz="2000" dirty="0" err="1">
                <a:solidFill>
                  <a:schemeClr val="tx1"/>
                </a:solidFill>
                <a:latin typeface="Candara" charset="0"/>
                <a:ea typeface="MS PGothic" charset="-128"/>
              </a:rPr>
              <a:t>κλπ</a:t>
            </a:r>
            <a:r>
              <a:rPr lang="el-GR" altLang="en-US" sz="2000" dirty="0">
                <a:solidFill>
                  <a:schemeClr val="tx1"/>
                </a:solidFill>
                <a:latin typeface="Candara" charset="0"/>
                <a:ea typeface="MS PGothic" charset="-128"/>
              </a:rPr>
              <a:t>) (διαχείριση – </a:t>
            </a:r>
            <a:r>
              <a:rPr lang="el-GR" altLang="en-US" sz="2000" dirty="0" err="1">
                <a:solidFill>
                  <a:schemeClr val="tx1"/>
                </a:solidFill>
                <a:latin typeface="Candara" charset="0"/>
                <a:ea typeface="MS PGothic" charset="-128"/>
              </a:rPr>
              <a:t>επαναπροσανατολισμός</a:t>
            </a:r>
            <a:r>
              <a:rPr lang="el-GR" altLang="en-US" sz="2000" dirty="0">
                <a:solidFill>
                  <a:schemeClr val="tx1"/>
                </a:solidFill>
                <a:latin typeface="Candara" charset="0"/>
                <a:ea typeface="MS PGothic" charset="-128"/>
              </a:rPr>
              <a:t> – συνεργασίες)</a:t>
            </a:r>
          </a:p>
          <a:p>
            <a:pPr marL="585788" indent="-234950" eaLnBrk="1" hangingPunct="1">
              <a:buFont typeface="Arial" charset="0"/>
              <a:buNone/>
            </a:pPr>
            <a:r>
              <a:rPr lang="el-GR" altLang="en-US" sz="2000" dirty="0">
                <a:solidFill>
                  <a:schemeClr val="tx1"/>
                </a:solidFill>
                <a:latin typeface="Candara" charset="0"/>
                <a:ea typeface="MS PGothic" charset="-128"/>
              </a:rPr>
              <a:t>	- σχετικά με τα αποτελέσματα ως προς τους μαθητές (συνέπειες)</a:t>
            </a:r>
          </a:p>
          <a:p>
            <a:pPr eaLnBrk="1" hangingPunct="1">
              <a:buFont typeface="Arial" charset="0"/>
              <a:buNone/>
            </a:pPr>
            <a:endParaRPr lang="el-GR" altLang="en-US" sz="2000" dirty="0">
              <a:solidFill>
                <a:schemeClr val="tx1"/>
              </a:solidFill>
              <a:latin typeface="Candara" charset="0"/>
              <a:ea typeface="MS PGothic" charset="-128"/>
            </a:endParaRPr>
          </a:p>
          <a:p>
            <a:pPr eaLnBrk="1" hangingPunct="1">
              <a:buFont typeface="Arial" charset="0"/>
              <a:buNone/>
            </a:pPr>
            <a:r>
              <a:rPr lang="el-GR" altLang="en-US" sz="2000" dirty="0">
                <a:solidFill>
                  <a:schemeClr val="tx1"/>
                </a:solidFill>
                <a:latin typeface="Candara" charset="0"/>
                <a:ea typeface="MS PGothic" charset="-128"/>
              </a:rPr>
              <a:t>Προσαρμογή για την έρευνα και το ερωτηματολόγιο με 5 διαστάσεις, ενώ το  σχετικό εργαλείο</a:t>
            </a:r>
            <a:r>
              <a:rPr lang="en-US" altLang="en-US" sz="2000" dirty="0">
                <a:solidFill>
                  <a:schemeClr val="tx1"/>
                </a:solidFill>
                <a:latin typeface="Candara" charset="0"/>
                <a:ea typeface="MS PGothic" charset="-128"/>
              </a:rPr>
              <a:t> </a:t>
            </a:r>
            <a:r>
              <a:rPr lang="el-GR" altLang="en-US" sz="2000" dirty="0">
                <a:solidFill>
                  <a:schemeClr val="tx1"/>
                </a:solidFill>
                <a:latin typeface="Candara" charset="0"/>
                <a:ea typeface="MS PGothic" charset="-128"/>
              </a:rPr>
              <a:t> προτείνει 7, ακόμα πληροφορίας και επίγνωσης. </a:t>
            </a:r>
          </a:p>
          <a:p>
            <a:pPr algn="just" eaLnBrk="1" hangingPunct="1">
              <a:lnSpc>
                <a:spcPts val="2100"/>
              </a:lnSpc>
              <a:spcBef>
                <a:spcPct val="0"/>
              </a:spcBef>
              <a:buFont typeface="Wingdings" charset="2"/>
              <a:buNone/>
            </a:pPr>
            <a:endParaRPr lang="el-GR" altLang="en-US" sz="2000" dirty="0">
              <a:solidFill>
                <a:schemeClr val="tx1"/>
              </a:solidFill>
              <a:latin typeface="Candara" charset="0"/>
              <a:ea typeface="MS PGothic" charset="-128"/>
            </a:endParaRPr>
          </a:p>
          <a:p>
            <a:pPr eaLnBrk="1" hangingPunct="1">
              <a:lnSpc>
                <a:spcPct val="70000"/>
              </a:lnSpc>
              <a:spcBef>
                <a:spcPct val="0"/>
              </a:spcBef>
              <a:buClr>
                <a:srgbClr val="0070C0"/>
              </a:buClr>
              <a:buSzPct val="120000"/>
              <a:buFont typeface="Wingdings 3" charset="2"/>
              <a:buNone/>
            </a:pPr>
            <a:endParaRPr lang="el-GR" altLang="en-US" sz="2000" dirty="0">
              <a:solidFill>
                <a:schemeClr val="tx1"/>
              </a:solidFill>
              <a:latin typeface="Candara" charset="0"/>
              <a:ea typeface="MS PGothic" charset="-128"/>
            </a:endParaRPr>
          </a:p>
          <a:p>
            <a:pPr algn="just" eaLnBrk="1" hangingPunct="1">
              <a:lnSpc>
                <a:spcPct val="80000"/>
              </a:lnSpc>
              <a:buClr>
                <a:srgbClr val="0070C0"/>
              </a:buClr>
              <a:buSzPct val="120000"/>
              <a:buFont typeface="Wingdings 3" charset="2"/>
              <a:buNone/>
            </a:pPr>
            <a:endParaRPr lang="el-GR" altLang="en-US" sz="2000" i="1" dirty="0">
              <a:solidFill>
                <a:schemeClr val="tx1"/>
              </a:solidFill>
              <a:latin typeface="Candara" charset="0"/>
              <a:ea typeface="MS PGothic" charset="-128"/>
            </a:endParaRPr>
          </a:p>
          <a:p>
            <a:pPr algn="just" eaLnBrk="1" hangingPunct="1">
              <a:lnSpc>
                <a:spcPct val="80000"/>
              </a:lnSpc>
              <a:buFont typeface="Wingdings" charset="2"/>
              <a:buNone/>
            </a:pPr>
            <a:endParaRPr lang="el-GR" altLang="en-US" sz="2000" b="1" dirty="0">
              <a:solidFill>
                <a:schemeClr val="tx1"/>
              </a:solidFill>
              <a:latin typeface="Candara" charset="0"/>
              <a:ea typeface="MS PGothic" charset="-128"/>
            </a:endParaRPr>
          </a:p>
        </p:txBody>
      </p:sp>
      <p:sp>
        <p:nvSpPr>
          <p:cNvPr id="104451"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B5497016-DE50-8748-9C03-4E2CA8D9DB78}" type="slidenum">
              <a:rPr lang="el-GR" altLang="en-US" sz="1200">
                <a:solidFill>
                  <a:schemeClr val="tx2"/>
                </a:solidFill>
                <a:latin typeface="Candara" charset="0"/>
              </a:rPr>
              <a:pPr/>
              <a:t>50</a:t>
            </a:fld>
            <a:endParaRPr lang="el-GR" altLang="en-US" sz="1200">
              <a:solidFill>
                <a:schemeClr val="tx2"/>
              </a:solidFill>
              <a:latin typeface="Candara" charset="0"/>
            </a:endParaRPr>
          </a:p>
        </p:txBody>
      </p:sp>
    </p:spTree>
    <p:extLst>
      <p:ext uri="{BB962C8B-B14F-4D97-AF65-F5344CB8AC3E}">
        <p14:creationId xmlns:p14="http://schemas.microsoft.com/office/powerpoint/2010/main" val="433786367"/>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blinds(vertical)">
                                      <p:cBhvr>
                                        <p:cTn id="7" dur="1000"/>
                                        <p:tgtEl>
                                          <p:spTgt spid="95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95235">
                                            <p:txEl>
                                              <p:pRg st="2" end="2"/>
                                            </p:txEl>
                                          </p:spTgt>
                                        </p:tgtEl>
                                        <p:attrNameLst>
                                          <p:attrName>style.visibility</p:attrName>
                                        </p:attrNameLst>
                                      </p:cBhvr>
                                      <p:to>
                                        <p:strVal val="visible"/>
                                      </p:to>
                                    </p:set>
                                    <p:animEffect transition="in" filter="blinds(vertical)">
                                      <p:cBhvr>
                                        <p:cTn id="12" dur="1000"/>
                                        <p:tgtEl>
                                          <p:spTgt spid="952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95235">
                                            <p:txEl>
                                              <p:pRg st="4" end="4"/>
                                            </p:txEl>
                                          </p:spTgt>
                                        </p:tgtEl>
                                        <p:attrNameLst>
                                          <p:attrName>style.visibility</p:attrName>
                                        </p:attrNameLst>
                                      </p:cBhvr>
                                      <p:to>
                                        <p:strVal val="visible"/>
                                      </p:to>
                                    </p:set>
                                    <p:animEffect transition="in" filter="blinds(vertical)">
                                      <p:cBhvr>
                                        <p:cTn id="17" dur="1000"/>
                                        <p:tgtEl>
                                          <p:spTgt spid="9523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95235">
                                            <p:txEl>
                                              <p:pRg st="5" end="5"/>
                                            </p:txEl>
                                          </p:spTgt>
                                        </p:tgtEl>
                                        <p:attrNameLst>
                                          <p:attrName>style.visibility</p:attrName>
                                        </p:attrNameLst>
                                      </p:cBhvr>
                                      <p:to>
                                        <p:strVal val="visible"/>
                                      </p:to>
                                    </p:set>
                                    <p:animEffect transition="in" filter="blinds(vertical)">
                                      <p:cBhvr>
                                        <p:cTn id="22" dur="1000"/>
                                        <p:tgtEl>
                                          <p:spTgt spid="95235">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95235">
                                            <p:txEl>
                                              <p:pRg st="6" end="6"/>
                                            </p:txEl>
                                          </p:spTgt>
                                        </p:tgtEl>
                                        <p:attrNameLst>
                                          <p:attrName>style.visibility</p:attrName>
                                        </p:attrNameLst>
                                      </p:cBhvr>
                                      <p:to>
                                        <p:strVal val="visible"/>
                                      </p:to>
                                    </p:set>
                                    <p:animEffect transition="in" filter="blinds(vertical)">
                                      <p:cBhvr>
                                        <p:cTn id="27" dur="1000"/>
                                        <p:tgtEl>
                                          <p:spTgt spid="95235">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95235">
                                            <p:txEl>
                                              <p:pRg st="7" end="7"/>
                                            </p:txEl>
                                          </p:spTgt>
                                        </p:tgtEl>
                                        <p:attrNameLst>
                                          <p:attrName>style.visibility</p:attrName>
                                        </p:attrNameLst>
                                      </p:cBhvr>
                                      <p:to>
                                        <p:strVal val="visible"/>
                                      </p:to>
                                    </p:set>
                                    <p:animEffect transition="in" filter="blinds(vertical)">
                                      <p:cBhvr>
                                        <p:cTn id="32" dur="1000"/>
                                        <p:tgtEl>
                                          <p:spTgt spid="95235">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95235">
                                            <p:txEl>
                                              <p:pRg st="9" end="9"/>
                                            </p:txEl>
                                          </p:spTgt>
                                        </p:tgtEl>
                                        <p:attrNameLst>
                                          <p:attrName>style.visibility</p:attrName>
                                        </p:attrNameLst>
                                      </p:cBhvr>
                                      <p:to>
                                        <p:strVal val="visible"/>
                                      </p:to>
                                    </p:set>
                                    <p:animEffect transition="in" filter="blinds(vertical)">
                                      <p:cBhvr>
                                        <p:cTn id="37" dur="1000"/>
                                        <p:tgtEl>
                                          <p:spTgt spid="952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8"/>
          <p:cNvSpPr>
            <a:spLocks noGrp="1" noChangeArrowheads="1"/>
          </p:cNvSpPr>
          <p:nvPr>
            <p:ph type="title"/>
          </p:nvPr>
        </p:nvSpPr>
        <p:spPr bwMode="auto"/>
        <p:txBody>
          <a:bodyPr/>
          <a:lstStyle/>
          <a:p>
            <a:pPr eaLnBrk="1" hangingPunct="1">
              <a:tabLst>
                <a:tab pos="2239963" algn="l"/>
              </a:tabLst>
            </a:pPr>
            <a:r>
              <a:rPr lang="el-GR" altLang="en-US" b="1" cap="none">
                <a:latin typeface="Candara" charset="0"/>
                <a:ea typeface="MS PGothic" charset="-128"/>
              </a:rPr>
              <a:t>Ας ορίσουμε κάποιες έννοιες</a:t>
            </a:r>
          </a:p>
        </p:txBody>
      </p:sp>
      <p:sp>
        <p:nvSpPr>
          <p:cNvPr id="95235" name="Rectangle 3"/>
          <p:cNvSpPr>
            <a:spLocks noGrp="1" noChangeArrowheads="1"/>
          </p:cNvSpPr>
          <p:nvPr>
            <p:ph idx="1"/>
          </p:nvPr>
        </p:nvSpPr>
        <p:spPr>
          <a:xfrm>
            <a:off x="503238" y="1604963"/>
            <a:ext cx="8461375" cy="4602162"/>
          </a:xfrm>
        </p:spPr>
        <p:txBody>
          <a:bodyPr/>
          <a:lstStyle/>
          <a:p>
            <a:pPr eaLnBrk="1" hangingPunct="1">
              <a:lnSpc>
                <a:spcPts val="1900"/>
              </a:lnSpc>
              <a:spcBef>
                <a:spcPct val="0"/>
              </a:spcBef>
              <a:buClr>
                <a:srgbClr val="0070C0"/>
              </a:buClr>
              <a:buSzPct val="120000"/>
            </a:pPr>
            <a:endParaRPr lang="el-GR" altLang="en-US" sz="2000" i="1" dirty="0">
              <a:solidFill>
                <a:schemeClr val="tx1"/>
              </a:solidFill>
              <a:latin typeface="Candara" charset="0"/>
              <a:ea typeface="MS PGothic" charset="-128"/>
            </a:endParaRPr>
          </a:p>
          <a:p>
            <a:pPr eaLnBrk="1" hangingPunct="1">
              <a:lnSpc>
                <a:spcPts val="1900"/>
              </a:lnSpc>
              <a:spcBef>
                <a:spcPct val="0"/>
              </a:spcBef>
              <a:buClr>
                <a:srgbClr val="0070C0"/>
              </a:buClr>
              <a:buSzPct val="120000"/>
              <a:buFont typeface="Wingdings 3" charset="2"/>
              <a:buNone/>
            </a:pPr>
            <a:r>
              <a:rPr lang="el-GR" altLang="en-US" sz="2000" i="1" dirty="0">
                <a:solidFill>
                  <a:schemeClr val="accent1"/>
                </a:solidFill>
                <a:latin typeface="Candara" charset="0"/>
                <a:ea typeface="MS PGothic" charset="-128"/>
              </a:rPr>
              <a:t>	</a:t>
            </a:r>
            <a:r>
              <a:rPr lang="el-GR" altLang="en-US" sz="2000" b="1" dirty="0">
                <a:solidFill>
                  <a:srgbClr val="6B7D72"/>
                </a:solidFill>
                <a:latin typeface="Candara" charset="0"/>
                <a:ea typeface="MS PGothic" charset="-128"/>
              </a:rPr>
              <a:t>Οπτικοποίηση</a:t>
            </a:r>
            <a:endParaRPr lang="el-GR" altLang="en-US" sz="2000" b="1" i="1" dirty="0">
              <a:solidFill>
                <a:srgbClr val="6B7D72"/>
              </a:solidFill>
              <a:latin typeface="Candara" charset="0"/>
              <a:ea typeface="MS PGothic" charset="-128"/>
            </a:endParaRPr>
          </a:p>
          <a:p>
            <a:pPr eaLnBrk="1" hangingPunct="1">
              <a:lnSpc>
                <a:spcPts val="1900"/>
              </a:lnSpc>
              <a:spcBef>
                <a:spcPct val="0"/>
              </a:spcBef>
              <a:buClr>
                <a:srgbClr val="0070C0"/>
              </a:buClr>
              <a:buSzPct val="120000"/>
              <a:buFont typeface="Wingdings 3" charset="2"/>
              <a:buNone/>
            </a:pPr>
            <a:endParaRPr lang="el-GR" altLang="en-US" sz="2000" i="1" dirty="0">
              <a:solidFill>
                <a:schemeClr val="tx1"/>
              </a:solidFill>
              <a:latin typeface="Candara" charset="0"/>
              <a:ea typeface="MS PGothic" charset="-128"/>
            </a:endParaRPr>
          </a:p>
          <a:p>
            <a:pPr eaLnBrk="1" hangingPunct="1">
              <a:lnSpc>
                <a:spcPts val="1900"/>
              </a:lnSpc>
              <a:spcBef>
                <a:spcPct val="0"/>
              </a:spcBef>
              <a:buClr>
                <a:srgbClr val="0070C0"/>
              </a:buClr>
              <a:buSzPct val="120000"/>
              <a:buFont typeface="Wingdings 3" charset="2"/>
              <a:buNone/>
            </a:pPr>
            <a:r>
              <a:rPr lang="el-GR" altLang="en-US" sz="2000" i="1" dirty="0">
                <a:solidFill>
                  <a:schemeClr val="tx1"/>
                </a:solidFill>
                <a:latin typeface="Candara" charset="0"/>
                <a:ea typeface="MS PGothic" charset="-128"/>
              </a:rPr>
              <a:t>	Οπτικοποίηση είναι η ικανότητα, διαδικασία ή το προϊόν δημιουργίας, ερμηνείας, χρήσης και σκέψης πάνω σε εικόνες, σχήματα, διαγράμματα, νοερά, στο χαρτί ή με τεχνολογίες με σκοπό την αντίληψη και την επικοινωνία πληροφοριών, την σκέψη ή την ανάπτυξη άγνωστων ιδεών όπως και την κατανόηση τους (</a:t>
            </a:r>
            <a:r>
              <a:rPr lang="en-US" altLang="en-US" sz="2000" i="1" dirty="0" err="1">
                <a:solidFill>
                  <a:schemeClr val="tx1"/>
                </a:solidFill>
                <a:latin typeface="Candara" charset="0"/>
                <a:ea typeface="MS PGothic" charset="-128"/>
              </a:rPr>
              <a:t>Arcavi</a:t>
            </a:r>
            <a:r>
              <a:rPr lang="en-US" altLang="en-US" sz="2000" i="1" dirty="0">
                <a:solidFill>
                  <a:schemeClr val="tx1"/>
                </a:solidFill>
                <a:latin typeface="Candara" charset="0"/>
                <a:ea typeface="MS PGothic" charset="-128"/>
              </a:rPr>
              <a:t>, 2003, p. 217).</a:t>
            </a:r>
          </a:p>
          <a:p>
            <a:pPr eaLnBrk="1" hangingPunct="1">
              <a:lnSpc>
                <a:spcPts val="1900"/>
              </a:lnSpc>
              <a:spcBef>
                <a:spcPct val="0"/>
              </a:spcBef>
              <a:buClr>
                <a:srgbClr val="0070C0"/>
              </a:buClr>
              <a:buSzPct val="120000"/>
              <a:buFont typeface="Wingdings 3" charset="2"/>
              <a:buNone/>
            </a:pPr>
            <a:endParaRPr lang="en-US" altLang="en-US" sz="2000" i="1" dirty="0">
              <a:solidFill>
                <a:schemeClr val="tx1"/>
              </a:solidFill>
              <a:latin typeface="Candara" charset="0"/>
              <a:ea typeface="MS PGothic" charset="-128"/>
            </a:endParaRPr>
          </a:p>
          <a:p>
            <a:pPr eaLnBrk="1" hangingPunct="1">
              <a:lnSpc>
                <a:spcPts val="1900"/>
              </a:lnSpc>
              <a:spcBef>
                <a:spcPct val="0"/>
              </a:spcBef>
              <a:buClr>
                <a:srgbClr val="0070C0"/>
              </a:buClr>
              <a:buSzPct val="120000"/>
              <a:buFont typeface="Wingdings 3" charset="2"/>
              <a:buNone/>
            </a:pPr>
            <a:r>
              <a:rPr lang="en-US" altLang="en-US" sz="2000" i="1" dirty="0">
                <a:solidFill>
                  <a:schemeClr val="tx1"/>
                </a:solidFill>
                <a:latin typeface="Candara" charset="0"/>
                <a:ea typeface="MS PGothic" charset="-128"/>
              </a:rPr>
              <a:t>	</a:t>
            </a:r>
            <a:r>
              <a:rPr lang="el-GR" altLang="en-US" sz="2000" b="1" i="1" dirty="0">
                <a:solidFill>
                  <a:srgbClr val="6B7D72"/>
                </a:solidFill>
                <a:latin typeface="Candara" charset="0"/>
                <a:ea typeface="MS PGothic" charset="-128"/>
              </a:rPr>
              <a:t>Μαθηματική δραστηριότητα</a:t>
            </a:r>
          </a:p>
          <a:p>
            <a:pPr eaLnBrk="1" hangingPunct="1">
              <a:lnSpc>
                <a:spcPts val="1900"/>
              </a:lnSpc>
              <a:spcBef>
                <a:spcPct val="0"/>
              </a:spcBef>
              <a:buClr>
                <a:srgbClr val="0070C0"/>
              </a:buClr>
              <a:buSzPct val="120000"/>
              <a:buFont typeface="Wingdings 3" charset="2"/>
              <a:buNone/>
            </a:pPr>
            <a:r>
              <a:rPr lang="el-GR" altLang="en-US" sz="2000" i="1" dirty="0">
                <a:solidFill>
                  <a:schemeClr val="tx1"/>
                </a:solidFill>
                <a:latin typeface="Candara" charset="0"/>
                <a:ea typeface="MS PGothic" charset="-128"/>
              </a:rPr>
              <a:t> </a:t>
            </a:r>
          </a:p>
          <a:p>
            <a:pPr eaLnBrk="1" hangingPunct="1">
              <a:lnSpc>
                <a:spcPts val="1900"/>
              </a:lnSpc>
              <a:spcBef>
                <a:spcPct val="0"/>
              </a:spcBef>
              <a:buClr>
                <a:srgbClr val="0070C0"/>
              </a:buClr>
              <a:buSzPct val="120000"/>
              <a:buFont typeface="Wingdings 3" charset="2"/>
              <a:buNone/>
            </a:pPr>
            <a:r>
              <a:rPr lang="el-GR" altLang="en-US" sz="2000" dirty="0">
                <a:solidFill>
                  <a:schemeClr val="tx1"/>
                </a:solidFill>
                <a:latin typeface="Candara" charset="0"/>
                <a:ea typeface="MS PGothic" charset="-128"/>
              </a:rPr>
              <a:t>	Μαθηματική είναι μία δραστηριότητας που δημιουργεί κι γενικεύει μοντέλα για την αντιμετώπιση και κατανόηση διαφορετικών καταστάσεων ή φαινομένων (ξεκινάει με φαινομενολογική παρατήρηση και καταλήγει σε αφαιρέσεις) (</a:t>
            </a:r>
            <a:r>
              <a:rPr lang="en-US" altLang="en-US" sz="2000" dirty="0" err="1">
                <a:solidFill>
                  <a:schemeClr val="tx1"/>
                </a:solidFill>
                <a:latin typeface="Candara" charset="0"/>
                <a:ea typeface="MS PGothic" charset="-128"/>
              </a:rPr>
              <a:t>Freudenthal</a:t>
            </a:r>
            <a:r>
              <a:rPr lang="en-US" altLang="en-US" sz="2000" dirty="0">
                <a:solidFill>
                  <a:schemeClr val="tx1"/>
                </a:solidFill>
                <a:latin typeface="Candara" charset="0"/>
                <a:ea typeface="MS PGothic" charset="-128"/>
              </a:rPr>
              <a:t>, 1983).</a:t>
            </a:r>
            <a:endParaRPr lang="el-GR" altLang="en-US" sz="2000" b="1" dirty="0">
              <a:solidFill>
                <a:schemeClr val="tx1"/>
              </a:solidFill>
              <a:latin typeface="Candara" charset="0"/>
              <a:ea typeface="MS PGothic" charset="-128"/>
            </a:endParaRPr>
          </a:p>
        </p:txBody>
      </p:sp>
      <p:sp>
        <p:nvSpPr>
          <p:cNvPr id="104451"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B5497016-DE50-8748-9C03-4E2CA8D9DB78}" type="slidenum">
              <a:rPr lang="el-GR" altLang="en-US" sz="1200">
                <a:solidFill>
                  <a:schemeClr val="tx2"/>
                </a:solidFill>
                <a:latin typeface="Candara" charset="0"/>
              </a:rPr>
              <a:pPr/>
              <a:t>51</a:t>
            </a:fld>
            <a:endParaRPr lang="el-GR" altLang="en-US" sz="1200">
              <a:solidFill>
                <a:schemeClr val="tx2"/>
              </a:solidFill>
              <a:latin typeface="Candar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95235">
                                            <p:txEl>
                                              <p:pRg st="1" end="1"/>
                                            </p:txEl>
                                          </p:spTgt>
                                        </p:tgtEl>
                                        <p:attrNameLst>
                                          <p:attrName>style.visibility</p:attrName>
                                        </p:attrNameLst>
                                      </p:cBhvr>
                                      <p:to>
                                        <p:strVal val="visible"/>
                                      </p:to>
                                    </p:set>
                                    <p:animEffect transition="in" filter="blinds(vertical)">
                                      <p:cBhvr>
                                        <p:cTn id="7" dur="1000"/>
                                        <p:tgtEl>
                                          <p:spTgt spid="952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95235">
                                            <p:txEl>
                                              <p:pRg st="3" end="3"/>
                                            </p:txEl>
                                          </p:spTgt>
                                        </p:tgtEl>
                                        <p:attrNameLst>
                                          <p:attrName>style.visibility</p:attrName>
                                        </p:attrNameLst>
                                      </p:cBhvr>
                                      <p:to>
                                        <p:strVal val="visible"/>
                                      </p:to>
                                    </p:set>
                                    <p:animEffect transition="in" filter="blinds(vertical)">
                                      <p:cBhvr>
                                        <p:cTn id="12" dur="1000"/>
                                        <p:tgtEl>
                                          <p:spTgt spid="9523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95235">
                                            <p:txEl>
                                              <p:pRg st="5" end="5"/>
                                            </p:txEl>
                                          </p:spTgt>
                                        </p:tgtEl>
                                        <p:attrNameLst>
                                          <p:attrName>style.visibility</p:attrName>
                                        </p:attrNameLst>
                                      </p:cBhvr>
                                      <p:to>
                                        <p:strVal val="visible"/>
                                      </p:to>
                                    </p:set>
                                    <p:animEffect transition="in" filter="blinds(vertical)">
                                      <p:cBhvr>
                                        <p:cTn id="17" dur="1000"/>
                                        <p:tgtEl>
                                          <p:spTgt spid="9523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95235">
                                            <p:txEl>
                                              <p:pRg st="6" end="6"/>
                                            </p:txEl>
                                          </p:spTgt>
                                        </p:tgtEl>
                                        <p:attrNameLst>
                                          <p:attrName>style.visibility</p:attrName>
                                        </p:attrNameLst>
                                      </p:cBhvr>
                                      <p:to>
                                        <p:strVal val="visible"/>
                                      </p:to>
                                    </p:set>
                                    <p:animEffect transition="in" filter="blinds(vertical)">
                                      <p:cBhvr>
                                        <p:cTn id="22" dur="1000"/>
                                        <p:tgtEl>
                                          <p:spTgt spid="9523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95235">
                                            <p:txEl>
                                              <p:pRg st="7" end="7"/>
                                            </p:txEl>
                                          </p:spTgt>
                                        </p:tgtEl>
                                        <p:attrNameLst>
                                          <p:attrName>style.visibility</p:attrName>
                                        </p:attrNameLst>
                                      </p:cBhvr>
                                      <p:to>
                                        <p:strVal val="visible"/>
                                      </p:to>
                                    </p:set>
                                    <p:animEffect transition="in" filter="blinds(vertical)">
                                      <p:cBhvr>
                                        <p:cTn id="27" dur="1000"/>
                                        <p:tgtEl>
                                          <p:spTgt spid="952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8"/>
          <p:cNvSpPr>
            <a:spLocks noGrp="1" noChangeArrowheads="1"/>
          </p:cNvSpPr>
          <p:nvPr>
            <p:ph type="title"/>
          </p:nvPr>
        </p:nvSpPr>
        <p:spPr bwMode="auto"/>
        <p:txBody>
          <a:bodyPr/>
          <a:lstStyle/>
          <a:p>
            <a:pPr eaLnBrk="1" hangingPunct="1">
              <a:tabLst>
                <a:tab pos="2239963" algn="l"/>
              </a:tabLst>
            </a:pPr>
            <a:r>
              <a:rPr lang="el-GR" altLang="en-US" b="1" cap="none" dirty="0">
                <a:latin typeface="Candara" charset="0"/>
                <a:ea typeface="MS PGothic" charset="-128"/>
              </a:rPr>
              <a:t>Πιο γενικές έννοιες!! Προσοχή!</a:t>
            </a:r>
          </a:p>
        </p:txBody>
      </p:sp>
      <p:sp>
        <p:nvSpPr>
          <p:cNvPr id="115715" name="Rectangle 3"/>
          <p:cNvSpPr>
            <a:spLocks noGrp="1" noChangeArrowheads="1"/>
          </p:cNvSpPr>
          <p:nvPr>
            <p:ph idx="1"/>
          </p:nvPr>
        </p:nvSpPr>
        <p:spPr>
          <a:xfrm>
            <a:off x="503238" y="1604963"/>
            <a:ext cx="8229600" cy="4602162"/>
          </a:xfrm>
        </p:spPr>
        <p:txBody>
          <a:bodyPr/>
          <a:lstStyle/>
          <a:p>
            <a:pPr eaLnBrk="1" hangingPunct="1">
              <a:buClrTx/>
              <a:buSzPct val="120000"/>
            </a:pPr>
            <a:r>
              <a:rPr lang="el-GR" altLang="en-US" sz="2200" dirty="0">
                <a:solidFill>
                  <a:srgbClr val="4E501F"/>
                </a:solidFill>
                <a:latin typeface="Candara" charset="0"/>
                <a:ea typeface="MS PGothic" charset="-128"/>
              </a:rPr>
              <a:t>Οι ορισμοί είναι </a:t>
            </a:r>
            <a:r>
              <a:rPr lang="el-GR" altLang="en-US" sz="2200" b="1" dirty="0">
                <a:solidFill>
                  <a:srgbClr val="6B7D72"/>
                </a:solidFill>
                <a:latin typeface="Candara" charset="0"/>
                <a:ea typeface="MS PGothic" charset="-128"/>
              </a:rPr>
              <a:t>που είναι γενικοί </a:t>
            </a:r>
            <a:r>
              <a:rPr lang="el-GR" altLang="en-US" sz="2200" dirty="0">
                <a:solidFill>
                  <a:srgbClr val="4E501F"/>
                </a:solidFill>
                <a:latin typeface="Candara" charset="0"/>
                <a:ea typeface="MS PGothic" charset="-128"/>
              </a:rPr>
              <a:t>προσαρμόζονται στο θέμα που αφορά η έρευνα όπως για παράδειγμα οι έννοιες στάση, προσδοκίες, ανησυχίες κλπ.</a:t>
            </a:r>
          </a:p>
          <a:p>
            <a:pPr eaLnBrk="1" hangingPunct="1">
              <a:buClrTx/>
              <a:buSzPct val="120000"/>
              <a:buFont typeface="Arial" charset="0"/>
              <a:buNone/>
            </a:pPr>
            <a:endParaRPr lang="el-GR" altLang="en-US" sz="2200" dirty="0">
              <a:solidFill>
                <a:srgbClr val="4E501F"/>
              </a:solidFill>
              <a:latin typeface="Candara" charset="0"/>
              <a:ea typeface="MS PGothic" charset="-128"/>
            </a:endParaRPr>
          </a:p>
          <a:p>
            <a:pPr eaLnBrk="1" hangingPunct="1">
              <a:buClr>
                <a:srgbClr val="0070C0"/>
              </a:buClr>
              <a:buSzPct val="120000"/>
              <a:buFont typeface="Wingdings 3" charset="2"/>
              <a:buNone/>
            </a:pPr>
            <a:r>
              <a:rPr lang="el-GR" altLang="en-US" sz="2200" dirty="0">
                <a:solidFill>
                  <a:srgbClr val="4E501F"/>
                </a:solidFill>
                <a:latin typeface="Candara" charset="0"/>
                <a:ea typeface="MS PGothic" charset="-128"/>
              </a:rPr>
              <a:t>	-</a:t>
            </a:r>
            <a:r>
              <a:rPr lang="el-GR" altLang="en-US" sz="2200" b="1" i="1" dirty="0">
                <a:solidFill>
                  <a:srgbClr val="6B7D72"/>
                </a:solidFill>
                <a:latin typeface="Candara" charset="0"/>
                <a:ea typeface="MS PGothic" charset="-128"/>
              </a:rPr>
              <a:t> Στάση </a:t>
            </a:r>
            <a:r>
              <a:rPr lang="el-GR" altLang="en-US" sz="2200" dirty="0">
                <a:solidFill>
                  <a:srgbClr val="4E501F"/>
                </a:solidFill>
                <a:latin typeface="Candara" charset="0"/>
                <a:ea typeface="MS PGothic" charset="-128"/>
              </a:rPr>
              <a:t>αποτελεί μια εκμαθημένη προδιάθεση απόκρισης </a:t>
            </a:r>
            <a:r>
              <a:rPr lang="el-GR" altLang="en-US" sz="2200" i="1" dirty="0">
                <a:solidFill>
                  <a:srgbClr val="4E501F"/>
                </a:solidFill>
                <a:latin typeface="Candara" charset="0"/>
                <a:ea typeface="MS PGothic" charset="-128"/>
              </a:rPr>
              <a:t>σε </a:t>
            </a:r>
            <a:r>
              <a:rPr lang="el-GR" altLang="en-US" sz="2200" dirty="0">
                <a:solidFill>
                  <a:srgbClr val="4E501F"/>
                </a:solidFill>
                <a:latin typeface="Candara" charset="0"/>
                <a:ea typeface="MS PGothic" charset="-128"/>
              </a:rPr>
              <a:t>συναισθηματικά, γνωστικά και </a:t>
            </a:r>
            <a:r>
              <a:rPr lang="el-GR" altLang="en-US" sz="2200" dirty="0" err="1">
                <a:solidFill>
                  <a:srgbClr val="4E501F"/>
                </a:solidFill>
                <a:latin typeface="Candara" charset="0"/>
                <a:ea typeface="MS PGothic" charset="-128"/>
              </a:rPr>
              <a:t>συμπεριφορικά</a:t>
            </a:r>
            <a:r>
              <a:rPr lang="el-GR" altLang="en-US" sz="2200" dirty="0">
                <a:solidFill>
                  <a:srgbClr val="4E501F"/>
                </a:solidFill>
                <a:latin typeface="Candara" charset="0"/>
                <a:ea typeface="MS PGothic" charset="-128"/>
              </a:rPr>
              <a:t> ερεθίσματα.</a:t>
            </a:r>
            <a:endParaRPr lang="en-US" altLang="en-US" sz="2200" dirty="0">
              <a:solidFill>
                <a:srgbClr val="4E501F"/>
              </a:solidFill>
              <a:latin typeface="Candara" charset="0"/>
              <a:ea typeface="MS PGothic" charset="-128"/>
            </a:endParaRPr>
          </a:p>
          <a:p>
            <a:pPr eaLnBrk="1" hangingPunct="1">
              <a:buClr>
                <a:srgbClr val="0070C0"/>
              </a:buClr>
              <a:buSzPct val="120000"/>
              <a:buFont typeface="Wingdings 3" charset="2"/>
              <a:buNone/>
            </a:pPr>
            <a:r>
              <a:rPr lang="en-US" altLang="en-US" sz="2200" dirty="0">
                <a:solidFill>
                  <a:srgbClr val="4E501F"/>
                </a:solidFill>
                <a:latin typeface="Candara" charset="0"/>
                <a:ea typeface="MS PGothic" charset="-128"/>
              </a:rPr>
              <a:t>	</a:t>
            </a:r>
            <a:r>
              <a:rPr lang="el-GR" altLang="en-US" sz="2200" dirty="0">
                <a:solidFill>
                  <a:srgbClr val="4E501F"/>
                </a:solidFill>
                <a:latin typeface="Candara" charset="0"/>
                <a:ea typeface="MS PGothic" charset="-128"/>
              </a:rPr>
              <a:t>Έτσι, εξειδεικεύεται:</a:t>
            </a:r>
          </a:p>
          <a:p>
            <a:pPr eaLnBrk="1" hangingPunct="1">
              <a:buClr>
                <a:srgbClr val="0070C0"/>
              </a:buClr>
              <a:buSzPct val="120000"/>
              <a:buFont typeface="Wingdings 3" charset="2"/>
              <a:buNone/>
            </a:pPr>
            <a:r>
              <a:rPr lang="el-GR" altLang="en-US" sz="2200" dirty="0">
                <a:solidFill>
                  <a:srgbClr val="4E501F"/>
                </a:solidFill>
                <a:latin typeface="Candara" charset="0"/>
                <a:ea typeface="MS PGothic" charset="-128"/>
              </a:rPr>
              <a:t>	</a:t>
            </a:r>
            <a:r>
              <a:rPr lang="el-GR" altLang="en-US" sz="2200" dirty="0">
                <a:solidFill>
                  <a:srgbClr val="6B7D72"/>
                </a:solidFill>
                <a:latin typeface="Candara" charset="0"/>
                <a:ea typeface="MS PGothic" charset="-128"/>
              </a:rPr>
              <a:t>η </a:t>
            </a:r>
            <a:r>
              <a:rPr lang="el-GR" altLang="en-US" sz="2200" i="1" dirty="0">
                <a:solidFill>
                  <a:srgbClr val="6B7D72"/>
                </a:solidFill>
                <a:latin typeface="Candara" charset="0"/>
                <a:ea typeface="MS PGothic" charset="-128"/>
              </a:rPr>
              <a:t>στάση των εκπαιδευτικών απέναντι στη εισαγωγή της τεχνολογίας </a:t>
            </a:r>
            <a:r>
              <a:rPr lang="el-GR" altLang="en-US" sz="2200" dirty="0">
                <a:solidFill>
                  <a:srgbClr val="6B7D72"/>
                </a:solidFill>
                <a:latin typeface="Candara" charset="0"/>
                <a:ea typeface="MS PGothic" charset="-128"/>
              </a:rPr>
              <a:t>στην εκπαιδευτική διαδικασία σχετίζεται με τις γνώσεις που έχουν για αυτή την εισαγωγή, το πώς αισθάνονται, και ποια προδιάθεση συμπεριφοράς</a:t>
            </a:r>
            <a:r>
              <a:rPr lang="el-GR" altLang="en-US" sz="2200" dirty="0">
                <a:solidFill>
                  <a:schemeClr val="accent1"/>
                </a:solidFill>
                <a:latin typeface="Candara" charset="0"/>
                <a:ea typeface="MS PGothic" charset="-128"/>
              </a:rPr>
              <a:t>. </a:t>
            </a:r>
          </a:p>
          <a:p>
            <a:pPr eaLnBrk="1" hangingPunct="1">
              <a:buClr>
                <a:srgbClr val="0070C0"/>
              </a:buClr>
              <a:buSzPct val="120000"/>
              <a:buFont typeface="Wingdings 3" charset="2"/>
              <a:buNone/>
            </a:pPr>
            <a:r>
              <a:rPr lang="el-GR" altLang="en-US" dirty="0">
                <a:latin typeface="Candara" charset="0"/>
                <a:ea typeface="MS PGothic" charset="-128"/>
              </a:rPr>
              <a:t>	</a:t>
            </a:r>
          </a:p>
        </p:txBody>
      </p:sp>
      <p:sp>
        <p:nvSpPr>
          <p:cNvPr id="108547"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DFBA3DCB-AEA8-C440-BDF1-5317D5F47FE7}" type="slidenum">
              <a:rPr lang="el-GR" altLang="en-US" sz="1200">
                <a:solidFill>
                  <a:schemeClr val="tx2"/>
                </a:solidFill>
                <a:latin typeface="Candara" charset="0"/>
              </a:rPr>
              <a:pPr/>
              <a:t>52</a:t>
            </a:fld>
            <a:endParaRPr lang="el-GR" altLang="en-US" sz="1200">
              <a:solidFill>
                <a:schemeClr val="tx2"/>
              </a:solidFill>
              <a:latin typeface="Candar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blinds(vertical)">
                                      <p:cBhvr>
                                        <p:cTn id="7" dur="1000"/>
                                        <p:tgtEl>
                                          <p:spTgt spid="1157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15715">
                                            <p:txEl>
                                              <p:pRg st="2" end="2"/>
                                            </p:txEl>
                                          </p:spTgt>
                                        </p:tgtEl>
                                        <p:attrNameLst>
                                          <p:attrName>style.visibility</p:attrName>
                                        </p:attrNameLst>
                                      </p:cBhvr>
                                      <p:to>
                                        <p:strVal val="visible"/>
                                      </p:to>
                                    </p:set>
                                    <p:animEffect transition="in" filter="blinds(vertical)">
                                      <p:cBhvr>
                                        <p:cTn id="12" dur="1000"/>
                                        <p:tgtEl>
                                          <p:spTgt spid="1157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15715">
                                            <p:txEl>
                                              <p:pRg st="3" end="3"/>
                                            </p:txEl>
                                          </p:spTgt>
                                        </p:tgtEl>
                                        <p:attrNameLst>
                                          <p:attrName>style.visibility</p:attrName>
                                        </p:attrNameLst>
                                      </p:cBhvr>
                                      <p:to>
                                        <p:strVal val="visible"/>
                                      </p:to>
                                    </p:set>
                                    <p:animEffect transition="in" filter="blinds(vertical)">
                                      <p:cBhvr>
                                        <p:cTn id="17" dur="1000"/>
                                        <p:tgtEl>
                                          <p:spTgt spid="1157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115715">
                                            <p:txEl>
                                              <p:pRg st="4" end="4"/>
                                            </p:txEl>
                                          </p:spTgt>
                                        </p:tgtEl>
                                        <p:attrNameLst>
                                          <p:attrName>style.visibility</p:attrName>
                                        </p:attrNameLst>
                                      </p:cBhvr>
                                      <p:to>
                                        <p:strVal val="visible"/>
                                      </p:to>
                                    </p:set>
                                    <p:animEffect transition="in" filter="blinds(vertical)">
                                      <p:cBhvr>
                                        <p:cTn id="22" dur="1000"/>
                                        <p:tgtEl>
                                          <p:spTgt spid="1157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3" name="Rectangle 8"/>
          <p:cNvSpPr>
            <a:spLocks noGrp="1" noChangeArrowheads="1"/>
          </p:cNvSpPr>
          <p:nvPr>
            <p:ph type="title"/>
          </p:nvPr>
        </p:nvSpPr>
        <p:spPr bwMode="auto"/>
        <p:txBody>
          <a:bodyPr/>
          <a:lstStyle/>
          <a:p>
            <a:pPr eaLnBrk="1" hangingPunct="1">
              <a:tabLst>
                <a:tab pos="2239963" algn="l"/>
              </a:tabLst>
            </a:pPr>
            <a:r>
              <a:rPr lang="el-GR" altLang="en-US" b="1" cap="none" dirty="0">
                <a:latin typeface="Candara" charset="0"/>
                <a:ea typeface="MS PGothic" charset="-128"/>
              </a:rPr>
              <a:t>Πιο γενικές έννοιες!! Προσοχή!</a:t>
            </a:r>
          </a:p>
        </p:txBody>
      </p:sp>
      <p:sp>
        <p:nvSpPr>
          <p:cNvPr id="115715" name="Rectangle 3"/>
          <p:cNvSpPr>
            <a:spLocks noGrp="1" noChangeArrowheads="1"/>
          </p:cNvSpPr>
          <p:nvPr>
            <p:ph idx="1"/>
          </p:nvPr>
        </p:nvSpPr>
        <p:spPr>
          <a:xfrm>
            <a:off x="503238" y="1604963"/>
            <a:ext cx="8229600" cy="4602162"/>
          </a:xfrm>
        </p:spPr>
        <p:txBody>
          <a:bodyPr/>
          <a:lstStyle/>
          <a:p>
            <a:pPr eaLnBrk="1" hangingPunct="1">
              <a:buClr>
                <a:srgbClr val="0070C0"/>
              </a:buClr>
              <a:buSzPct val="120000"/>
              <a:buFont typeface="Wingdings 3" charset="2"/>
              <a:buNone/>
            </a:pPr>
            <a:r>
              <a:rPr lang="el-GR" altLang="en-US" dirty="0">
                <a:solidFill>
                  <a:schemeClr val="tx1"/>
                </a:solidFill>
                <a:latin typeface="Candara" charset="0"/>
                <a:ea typeface="MS PGothic" charset="-128"/>
              </a:rPr>
              <a:t>	</a:t>
            </a:r>
            <a:r>
              <a:rPr lang="el-GR" altLang="en-US" sz="2200" dirty="0">
                <a:solidFill>
                  <a:srgbClr val="4E501F"/>
                </a:solidFill>
                <a:latin typeface="Candara" charset="0"/>
                <a:ea typeface="MS PGothic" charset="-128"/>
              </a:rPr>
              <a:t>- </a:t>
            </a:r>
            <a:r>
              <a:rPr lang="el-GR" altLang="en-US" sz="2200" b="1" i="1" dirty="0">
                <a:solidFill>
                  <a:srgbClr val="6B7D72"/>
                </a:solidFill>
                <a:latin typeface="Candara" charset="0"/>
                <a:ea typeface="MS PGothic" charset="-128"/>
              </a:rPr>
              <a:t>Οι προσδοκίες </a:t>
            </a:r>
            <a:r>
              <a:rPr lang="el-GR" altLang="en-US" sz="2200" dirty="0">
                <a:solidFill>
                  <a:srgbClr val="4E501F"/>
                </a:solidFill>
                <a:latin typeface="Candara" charset="0"/>
                <a:ea typeface="MS PGothic" charset="-128"/>
              </a:rPr>
              <a:t>αφορούν τα αναμενόμενα θετικά οφέλη του υποκειμένου από ατομική, επαγγελματική και κοινωνική άποψη. </a:t>
            </a:r>
          </a:p>
          <a:p>
            <a:pPr eaLnBrk="1" hangingPunct="1">
              <a:buClr>
                <a:srgbClr val="0070C0"/>
              </a:buClr>
              <a:buSzPct val="120000"/>
              <a:buFont typeface="Wingdings 3" charset="2"/>
              <a:buNone/>
            </a:pPr>
            <a:endParaRPr lang="el-GR" altLang="en-US" sz="2200" dirty="0">
              <a:solidFill>
                <a:srgbClr val="4E501F"/>
              </a:solidFill>
              <a:latin typeface="Candara" charset="0"/>
              <a:ea typeface="MS PGothic" charset="-128"/>
            </a:endParaRPr>
          </a:p>
          <a:p>
            <a:pPr eaLnBrk="1" hangingPunct="1">
              <a:buClr>
                <a:srgbClr val="0070C0"/>
              </a:buClr>
              <a:buSzPct val="120000"/>
              <a:buFont typeface="Wingdings 3" charset="2"/>
              <a:buNone/>
            </a:pPr>
            <a:r>
              <a:rPr lang="el-GR" altLang="en-US" sz="2200" dirty="0">
                <a:solidFill>
                  <a:srgbClr val="4E501F"/>
                </a:solidFill>
                <a:latin typeface="Candara" charset="0"/>
                <a:ea typeface="MS PGothic" charset="-128"/>
              </a:rPr>
              <a:t>Έτσι, εξειδεικεύεται:</a:t>
            </a:r>
          </a:p>
          <a:p>
            <a:pPr eaLnBrk="1" hangingPunct="1">
              <a:buClr>
                <a:srgbClr val="0070C0"/>
              </a:buClr>
              <a:buSzPct val="120000"/>
              <a:buFont typeface="Wingdings 3" charset="2"/>
              <a:buNone/>
            </a:pPr>
            <a:r>
              <a:rPr lang="el-GR" altLang="en-US" sz="2200" dirty="0">
                <a:solidFill>
                  <a:srgbClr val="4E501F"/>
                </a:solidFill>
                <a:latin typeface="Candara" charset="0"/>
                <a:ea typeface="MS PGothic" charset="-128"/>
              </a:rPr>
              <a:t>	</a:t>
            </a:r>
            <a:r>
              <a:rPr lang="el-GR" altLang="en-US" sz="2200" dirty="0">
                <a:solidFill>
                  <a:srgbClr val="6B7D72"/>
                </a:solidFill>
                <a:latin typeface="Candara" charset="0"/>
                <a:ea typeface="MS PGothic" charset="-128"/>
              </a:rPr>
              <a:t>οι </a:t>
            </a:r>
            <a:r>
              <a:rPr lang="el-GR" altLang="en-US" sz="2200" i="1" dirty="0">
                <a:solidFill>
                  <a:srgbClr val="6B7D72"/>
                </a:solidFill>
                <a:latin typeface="Candara" charset="0"/>
                <a:ea typeface="MS PGothic" charset="-128"/>
              </a:rPr>
              <a:t>προσδοκίες των φοιτητών για τις μεταπτυχιακές σπουδές </a:t>
            </a:r>
            <a:r>
              <a:rPr lang="el-GR" altLang="en-US" sz="2200" dirty="0">
                <a:solidFill>
                  <a:srgbClr val="6B7D72"/>
                </a:solidFill>
                <a:latin typeface="Candara" charset="0"/>
                <a:ea typeface="MS PGothic" charset="-128"/>
              </a:rPr>
              <a:t>σχετίζονται με τα οφέλη που αναμένουν σε επίπεδο ανάπτυξης γνώσεων, ικανοτήτων και αυτό- εικόνας, σε επίπεδο επαγγελματικών προσόντων όπως και κοινωνικής αναγνώρισης και βελτίωση της κοινωνικής θέσης. </a:t>
            </a:r>
          </a:p>
        </p:txBody>
      </p:sp>
      <p:sp>
        <p:nvSpPr>
          <p:cNvPr id="110595"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2F19C490-890B-594D-B0C9-29DDFCFCAA3B}" type="slidenum">
              <a:rPr lang="el-GR" altLang="en-US" sz="1200">
                <a:solidFill>
                  <a:schemeClr val="tx2"/>
                </a:solidFill>
                <a:latin typeface="Candara" charset="0"/>
              </a:rPr>
              <a:pPr/>
              <a:t>53</a:t>
            </a:fld>
            <a:endParaRPr lang="el-GR" altLang="en-US" sz="1200">
              <a:solidFill>
                <a:schemeClr val="tx2"/>
              </a:solidFill>
              <a:latin typeface="Candar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blinds(vertical)">
                                      <p:cBhvr>
                                        <p:cTn id="7" dur="1000"/>
                                        <p:tgtEl>
                                          <p:spTgt spid="1157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15715">
                                            <p:txEl>
                                              <p:pRg st="2" end="2"/>
                                            </p:txEl>
                                          </p:spTgt>
                                        </p:tgtEl>
                                        <p:attrNameLst>
                                          <p:attrName>style.visibility</p:attrName>
                                        </p:attrNameLst>
                                      </p:cBhvr>
                                      <p:to>
                                        <p:strVal val="visible"/>
                                      </p:to>
                                    </p:set>
                                    <p:animEffect transition="in" filter="blinds(vertical)">
                                      <p:cBhvr>
                                        <p:cTn id="12" dur="1000"/>
                                        <p:tgtEl>
                                          <p:spTgt spid="1157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15715">
                                            <p:txEl>
                                              <p:pRg st="3" end="3"/>
                                            </p:txEl>
                                          </p:spTgt>
                                        </p:tgtEl>
                                        <p:attrNameLst>
                                          <p:attrName>style.visibility</p:attrName>
                                        </p:attrNameLst>
                                      </p:cBhvr>
                                      <p:to>
                                        <p:strVal val="visible"/>
                                      </p:to>
                                    </p:set>
                                    <p:animEffect transition="in" filter="blinds(vertical)">
                                      <p:cBhvr>
                                        <p:cTn id="17" dur="1000"/>
                                        <p:tgtEl>
                                          <p:spTgt spid="1157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8"/>
          <p:cNvSpPr>
            <a:spLocks noGrp="1" noChangeArrowheads="1"/>
          </p:cNvSpPr>
          <p:nvPr>
            <p:ph type="title"/>
          </p:nvPr>
        </p:nvSpPr>
        <p:spPr bwMode="auto"/>
        <p:txBody>
          <a:bodyPr/>
          <a:lstStyle/>
          <a:p>
            <a:pPr eaLnBrk="1" hangingPunct="1"/>
            <a:r>
              <a:rPr lang="el-GR" altLang="en-US" sz="3600" b="1" cap="none" dirty="0">
                <a:latin typeface="Candara" charset="0"/>
                <a:ea typeface="MS PGothic" charset="-128"/>
              </a:rPr>
              <a:t>Πιο γενικές έννοιες!! Προσοχή!</a:t>
            </a:r>
            <a:endParaRPr lang="el-GR" altLang="en-US" sz="3600" dirty="0">
              <a:solidFill>
                <a:srgbClr val="4E501F"/>
              </a:solidFill>
              <a:latin typeface="Candara" charset="0"/>
              <a:ea typeface="MS PGothic" charset="-128"/>
            </a:endParaRPr>
          </a:p>
        </p:txBody>
      </p:sp>
      <p:sp>
        <p:nvSpPr>
          <p:cNvPr id="115715" name="Rectangle 3"/>
          <p:cNvSpPr>
            <a:spLocks noGrp="1" noChangeArrowheads="1"/>
          </p:cNvSpPr>
          <p:nvPr>
            <p:ph idx="1"/>
          </p:nvPr>
        </p:nvSpPr>
        <p:spPr>
          <a:xfrm>
            <a:off x="503238" y="1604963"/>
            <a:ext cx="8229600" cy="4602162"/>
          </a:xfrm>
        </p:spPr>
        <p:txBody>
          <a:bodyPr/>
          <a:lstStyle/>
          <a:p>
            <a:pPr eaLnBrk="1" hangingPunct="1">
              <a:buClr>
                <a:srgbClr val="0070C0"/>
              </a:buClr>
              <a:buSzPct val="120000"/>
              <a:buFont typeface="Wingdings 3" charset="2"/>
              <a:buNone/>
            </a:pPr>
            <a:r>
              <a:rPr lang="el-GR" altLang="en-US" dirty="0">
                <a:solidFill>
                  <a:srgbClr val="000000"/>
                </a:solidFill>
                <a:latin typeface="Candara" charset="0"/>
                <a:ea typeface="MS PGothic" charset="-128"/>
              </a:rPr>
              <a:t>	</a:t>
            </a:r>
            <a:r>
              <a:rPr lang="el-GR" altLang="en-US" sz="2200" dirty="0">
                <a:solidFill>
                  <a:srgbClr val="000000"/>
                </a:solidFill>
                <a:latin typeface="Candara" charset="0"/>
                <a:ea typeface="MS PGothic" charset="-128"/>
              </a:rPr>
              <a:t>- </a:t>
            </a:r>
            <a:r>
              <a:rPr lang="el-GR" altLang="en-US" sz="2200" b="1" i="1" dirty="0">
                <a:solidFill>
                  <a:srgbClr val="6B7D72"/>
                </a:solidFill>
                <a:latin typeface="Candara" charset="0"/>
                <a:ea typeface="MS PGothic" charset="-128"/>
              </a:rPr>
              <a:t>Ανησυχίες</a:t>
            </a:r>
            <a:r>
              <a:rPr lang="el-GR" altLang="en-US" sz="2200" dirty="0">
                <a:solidFill>
                  <a:srgbClr val="000000"/>
                </a:solidFill>
                <a:latin typeface="Candara" charset="0"/>
                <a:ea typeface="MS PGothic" charset="-128"/>
              </a:rPr>
              <a:t> αποτελούν τα αρνητικά αισθήματα που αισθάνεται κάποιος αναφορικά με τον εαυτό του, τη δράση που αφορά και τις πιθανές επιπτώσεις. </a:t>
            </a:r>
          </a:p>
          <a:p>
            <a:pPr eaLnBrk="1" hangingPunct="1">
              <a:buClr>
                <a:srgbClr val="0070C0"/>
              </a:buClr>
              <a:buSzPct val="120000"/>
              <a:buFont typeface="Wingdings 3" charset="2"/>
              <a:buNone/>
            </a:pPr>
            <a:endParaRPr lang="el-GR" altLang="en-US" sz="2200" dirty="0">
              <a:solidFill>
                <a:srgbClr val="000000"/>
              </a:solidFill>
              <a:latin typeface="Candara" charset="0"/>
              <a:ea typeface="MS PGothic" charset="-128"/>
            </a:endParaRPr>
          </a:p>
          <a:p>
            <a:pPr eaLnBrk="1" hangingPunct="1">
              <a:buClr>
                <a:srgbClr val="0070C0"/>
              </a:buClr>
              <a:buSzPct val="120000"/>
              <a:buFont typeface="Wingdings 3" charset="2"/>
              <a:buNone/>
            </a:pPr>
            <a:r>
              <a:rPr lang="el-GR" altLang="en-US" dirty="0">
                <a:solidFill>
                  <a:srgbClr val="4E501F"/>
                </a:solidFill>
                <a:latin typeface="Candara" charset="0"/>
                <a:ea typeface="MS PGothic" charset="-128"/>
              </a:rPr>
              <a:t>Έτσι, εξειδεικεύεται:</a:t>
            </a:r>
          </a:p>
          <a:p>
            <a:pPr eaLnBrk="1" hangingPunct="1">
              <a:buClr>
                <a:srgbClr val="0070C0"/>
              </a:buClr>
              <a:buSzPct val="120000"/>
              <a:buFont typeface="Wingdings 3" charset="2"/>
              <a:buNone/>
            </a:pPr>
            <a:r>
              <a:rPr lang="el-GR" altLang="en-US" dirty="0">
                <a:solidFill>
                  <a:srgbClr val="4E501F"/>
                </a:solidFill>
                <a:latin typeface="Candara" charset="0"/>
                <a:ea typeface="MS PGothic" charset="-128"/>
              </a:rPr>
              <a:t>	</a:t>
            </a:r>
            <a:r>
              <a:rPr lang="el-GR" altLang="en-US" dirty="0">
                <a:solidFill>
                  <a:srgbClr val="6B7D72"/>
                </a:solidFill>
                <a:latin typeface="Candara" charset="0"/>
                <a:ea typeface="MS PGothic" charset="-128"/>
              </a:rPr>
              <a:t>… οι </a:t>
            </a:r>
            <a:r>
              <a:rPr lang="el-GR" altLang="en-US" i="1" dirty="0">
                <a:solidFill>
                  <a:srgbClr val="6B7D72"/>
                </a:solidFill>
                <a:latin typeface="Candara" charset="0"/>
                <a:ea typeface="MS PGothic" charset="-128"/>
              </a:rPr>
              <a:t>ανησυχίες των μεταπτυχιακών φοιτητών για τις σπουδές </a:t>
            </a:r>
            <a:r>
              <a:rPr lang="el-GR" altLang="en-US" dirty="0">
                <a:solidFill>
                  <a:srgbClr val="6B7D72"/>
                </a:solidFill>
                <a:latin typeface="Candara" charset="0"/>
                <a:ea typeface="MS PGothic" charset="-128"/>
              </a:rPr>
              <a:t>εξειδικεύονται στα αισθήματα άγχους των φοιτητών ως προς την ικανότητα τους να ανταποκριθούν στις απαιτήσεις, την αβεβαιότητα αν μπορούν να αναπτύξουν σχετικές γνώσεις, όπως επίσης και την αγωνία για τις πιθανές επιπτώσεις από αυτό</a:t>
            </a:r>
          </a:p>
        </p:txBody>
      </p:sp>
      <p:sp>
        <p:nvSpPr>
          <p:cNvPr id="112643"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67A5653F-6C5D-134E-8868-F943A1CC7759}" type="slidenum">
              <a:rPr lang="el-GR" altLang="en-US" sz="1200">
                <a:solidFill>
                  <a:schemeClr val="tx2"/>
                </a:solidFill>
                <a:latin typeface="Candara" charset="0"/>
              </a:rPr>
              <a:pPr/>
              <a:t>54</a:t>
            </a:fld>
            <a:endParaRPr lang="el-GR" altLang="en-US" sz="1200">
              <a:solidFill>
                <a:schemeClr val="tx2"/>
              </a:solidFill>
              <a:latin typeface="Candar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blinds(vertical)">
                                      <p:cBhvr>
                                        <p:cTn id="7" dur="1000"/>
                                        <p:tgtEl>
                                          <p:spTgt spid="1157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15715">
                                            <p:txEl>
                                              <p:pRg st="2" end="2"/>
                                            </p:txEl>
                                          </p:spTgt>
                                        </p:tgtEl>
                                        <p:attrNameLst>
                                          <p:attrName>style.visibility</p:attrName>
                                        </p:attrNameLst>
                                      </p:cBhvr>
                                      <p:to>
                                        <p:strVal val="visible"/>
                                      </p:to>
                                    </p:set>
                                    <p:animEffect transition="in" filter="blinds(vertical)">
                                      <p:cBhvr>
                                        <p:cTn id="12" dur="1000"/>
                                        <p:tgtEl>
                                          <p:spTgt spid="1157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15715">
                                            <p:txEl>
                                              <p:pRg st="3" end="3"/>
                                            </p:txEl>
                                          </p:spTgt>
                                        </p:tgtEl>
                                        <p:attrNameLst>
                                          <p:attrName>style.visibility</p:attrName>
                                        </p:attrNameLst>
                                      </p:cBhvr>
                                      <p:to>
                                        <p:strVal val="visible"/>
                                      </p:to>
                                    </p:set>
                                    <p:animEffect transition="in" filter="blinds(vertical)">
                                      <p:cBhvr>
                                        <p:cTn id="17" dur="1000"/>
                                        <p:tgtEl>
                                          <p:spTgt spid="1157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3 - Θέση περιεχομένου"/>
          <p:cNvSpPr>
            <a:spLocks noGrp="1"/>
          </p:cNvSpPr>
          <p:nvPr>
            <p:ph idx="1"/>
          </p:nvPr>
        </p:nvSpPr>
        <p:spPr/>
        <p:txBody>
          <a:bodyPr/>
          <a:lstStyle/>
          <a:p>
            <a:pPr eaLnBrk="1" hangingPunct="1"/>
            <a:endParaRPr lang="el-GR" altLang="en-US" dirty="0">
              <a:latin typeface="Candara" charset="0"/>
              <a:ea typeface="MS PGothic" charset="-128"/>
            </a:endParaRPr>
          </a:p>
          <a:p>
            <a:pPr eaLnBrk="1" hangingPunct="1"/>
            <a:endParaRPr lang="el-GR" altLang="en-US" dirty="0">
              <a:latin typeface="Candara" charset="0"/>
              <a:ea typeface="MS PGothic" charset="-128"/>
            </a:endParaRPr>
          </a:p>
          <a:p>
            <a:pPr eaLnBrk="1" hangingPunct="1"/>
            <a:endParaRPr lang="el-GR" altLang="en-US" dirty="0">
              <a:latin typeface="Candara" charset="0"/>
              <a:ea typeface="MS PGothic" charset="-128"/>
            </a:endParaRPr>
          </a:p>
          <a:p>
            <a:pPr eaLnBrk="1" hangingPunct="1"/>
            <a:endParaRPr lang="el-GR" altLang="en-US" dirty="0">
              <a:latin typeface="Candara" charset="0"/>
              <a:ea typeface="MS PGothic" charset="-128"/>
            </a:endParaRPr>
          </a:p>
        </p:txBody>
      </p:sp>
      <p:sp>
        <p:nvSpPr>
          <p:cNvPr id="90115" name="2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DD476556-6ACE-0240-9DC1-FB5A38630F00}" type="slidenum">
              <a:rPr lang="el-GR" altLang="en-US" sz="1200">
                <a:solidFill>
                  <a:schemeClr val="tx2"/>
                </a:solidFill>
                <a:latin typeface="Candara" charset="0"/>
              </a:rPr>
              <a:pPr/>
              <a:t>55</a:t>
            </a:fld>
            <a:endParaRPr lang="el-GR" altLang="en-US" sz="1200">
              <a:solidFill>
                <a:schemeClr val="tx2"/>
              </a:solidFill>
              <a:latin typeface="Candara" charset="0"/>
            </a:endParaRPr>
          </a:p>
        </p:txBody>
      </p:sp>
      <p:sp>
        <p:nvSpPr>
          <p:cNvPr id="90116" name="4 - Ορθογώνιο"/>
          <p:cNvSpPr>
            <a:spLocks noChangeArrowheads="1"/>
          </p:cNvSpPr>
          <p:nvPr/>
        </p:nvSpPr>
        <p:spPr bwMode="auto">
          <a:xfrm>
            <a:off x="323528" y="445195"/>
            <a:ext cx="8264525" cy="107721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pPr algn="ctr" eaLnBrk="1" hangingPunct="1"/>
            <a:r>
              <a:rPr lang="el-GR" altLang="en-US" sz="3200" dirty="0">
                <a:solidFill>
                  <a:schemeClr val="accent1"/>
                </a:solidFill>
                <a:latin typeface="Candara" charset="0"/>
              </a:rPr>
              <a:t>Σύνδεση ερωτημάτων – εννοιών και μεθοδολογίας</a:t>
            </a:r>
            <a:endParaRPr lang="el-GR" altLang="en-US" sz="3200" dirty="0">
              <a:solidFill>
                <a:srgbClr val="6B7D72"/>
              </a:solidFill>
              <a:latin typeface="Candara" charset="0"/>
            </a:endParaRPr>
          </a:p>
        </p:txBody>
      </p:sp>
      <p:sp>
        <p:nvSpPr>
          <p:cNvPr id="6" name="Rectangle 3">
            <a:extLst>
              <a:ext uri="{FF2B5EF4-FFF2-40B4-BE49-F238E27FC236}">
                <a16:creationId xmlns:a16="http://schemas.microsoft.com/office/drawing/2014/main" id="{E94EDF69-5247-4043-8C4E-D7C5F7FDA3D5}"/>
              </a:ext>
            </a:extLst>
          </p:cNvPr>
          <p:cNvSpPr txBox="1">
            <a:spLocks noChangeArrowheads="1"/>
          </p:cNvSpPr>
          <p:nvPr/>
        </p:nvSpPr>
        <p:spPr bwMode="auto">
          <a:xfrm>
            <a:off x="503238" y="1604963"/>
            <a:ext cx="8229600" cy="460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S PGothic" panose="020B0600070205080204" pitchFamily="34" charset="-128"/>
                <a:cs typeface="MS PGothic" charset="0"/>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S PGothic" panose="020B0600070205080204" pitchFamily="34" charset="-128"/>
                <a:cs typeface="MS PGothic" charset="0"/>
              </a:defRPr>
            </a:lvl2pPr>
            <a:lvl3pPr marL="914400" indent="-228600" algn="l" rtl="0" eaLnBrk="0" fontAlgn="base" hangingPunct="0">
              <a:spcBef>
                <a:spcPct val="20000"/>
              </a:spcBef>
              <a:spcAft>
                <a:spcPct val="0"/>
              </a:spcAft>
              <a:buClr>
                <a:srgbClr val="B5AE53"/>
              </a:buClr>
              <a:buFont typeface="Arial" charset="0"/>
              <a:buChar char="•"/>
              <a:defRPr kern="1200">
                <a:solidFill>
                  <a:schemeClr val="tx2"/>
                </a:solidFill>
                <a:latin typeface="+mn-lt"/>
                <a:ea typeface="MS PGothic" panose="020B0600070205080204" pitchFamily="34" charset="-128"/>
                <a:cs typeface="MS PGothic" charset="0"/>
              </a:defRPr>
            </a:lvl3pPr>
            <a:lvl4pPr marL="1279525" indent="-228600" algn="l" rtl="0" eaLnBrk="0" fontAlgn="base" hangingPunct="0">
              <a:spcBef>
                <a:spcPct val="20000"/>
              </a:spcBef>
              <a:spcAft>
                <a:spcPct val="0"/>
              </a:spcAft>
              <a:buClr>
                <a:srgbClr val="848058"/>
              </a:buClr>
              <a:buFont typeface="Arial" charset="0"/>
              <a:buChar char="•"/>
              <a:defRPr sz="1600" kern="1200">
                <a:solidFill>
                  <a:schemeClr val="tx2"/>
                </a:solidFill>
                <a:latin typeface="+mn-lt"/>
                <a:ea typeface="MS PGothic" panose="020B0600070205080204" pitchFamily="34" charset="-128"/>
                <a:cs typeface="MS PGothic" charset="0"/>
              </a:defRPr>
            </a:lvl4pPr>
            <a:lvl5pPr marL="1554163" indent="-228600" algn="l" rtl="0" eaLnBrk="0" fontAlgn="base" hangingPunct="0">
              <a:spcBef>
                <a:spcPct val="20000"/>
              </a:spcBef>
              <a:spcAft>
                <a:spcPct val="0"/>
              </a:spcAft>
              <a:buClr>
                <a:srgbClr val="E8B54D"/>
              </a:buClr>
              <a:buFont typeface="Arial" charset="0"/>
              <a:buChar char="•"/>
              <a:defRPr sz="1600" kern="1200">
                <a:solidFill>
                  <a:schemeClr val="tx2"/>
                </a:solidFill>
                <a:latin typeface="+mn-lt"/>
                <a:ea typeface="MS PGothic" panose="020B0600070205080204" pitchFamily="34" charset="-128"/>
                <a:cs typeface="MS PGothic" charset="0"/>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eaLnBrk="1" hangingPunct="1">
              <a:buClr>
                <a:schemeClr val="accent4"/>
              </a:buClr>
              <a:buSzPct val="120000"/>
            </a:pPr>
            <a:r>
              <a:rPr lang="el-GR" altLang="en-US" b="0" dirty="0">
                <a:solidFill>
                  <a:srgbClr val="000000"/>
                </a:solidFill>
                <a:latin typeface="Candara" charset="0"/>
                <a:ea typeface="MS PGothic" charset="-128"/>
              </a:rPr>
              <a:t>Σε όλα τα εργαλεία</a:t>
            </a:r>
          </a:p>
          <a:p>
            <a:pPr eaLnBrk="1" hangingPunct="1">
              <a:buClr>
                <a:srgbClr val="0070C0"/>
              </a:buClr>
              <a:buSzPct val="120000"/>
              <a:buFont typeface="Wingdings 3" charset="2"/>
              <a:buNone/>
            </a:pPr>
            <a:endParaRPr lang="el-GR" altLang="en-US" b="0" dirty="0">
              <a:solidFill>
                <a:srgbClr val="000000"/>
              </a:solidFill>
              <a:latin typeface="Candara" charset="0"/>
              <a:ea typeface="MS PGothic" charset="-128"/>
            </a:endParaRPr>
          </a:p>
          <a:p>
            <a:pPr eaLnBrk="1" hangingPunct="1">
              <a:buSzPct val="120000"/>
              <a:buFontTx/>
              <a:buChar char="-"/>
            </a:pPr>
            <a:r>
              <a:rPr lang="el-GR" altLang="en-US" b="0" dirty="0">
                <a:solidFill>
                  <a:srgbClr val="000000"/>
                </a:solidFill>
                <a:latin typeface="Candara" charset="0"/>
                <a:ea typeface="MS PGothic" charset="-128"/>
              </a:rPr>
              <a:t>ερωτηματολόγια/συνεντεύξεις</a:t>
            </a:r>
          </a:p>
          <a:p>
            <a:pPr eaLnBrk="1" hangingPunct="1">
              <a:buSzPct val="120000"/>
              <a:buFontTx/>
              <a:buChar char="-"/>
            </a:pPr>
            <a:r>
              <a:rPr lang="el-GR" altLang="en-US" b="0" dirty="0">
                <a:solidFill>
                  <a:srgbClr val="000000"/>
                </a:solidFill>
                <a:latin typeface="Candara" charset="0"/>
                <a:ea typeface="MS PGothic" charset="-128"/>
              </a:rPr>
              <a:t>Τεστ</a:t>
            </a:r>
          </a:p>
          <a:p>
            <a:pPr eaLnBrk="1" hangingPunct="1">
              <a:buSzPct val="120000"/>
              <a:buFontTx/>
              <a:buChar char="-"/>
            </a:pPr>
            <a:r>
              <a:rPr lang="el-GR" altLang="en-US" b="0" dirty="0">
                <a:solidFill>
                  <a:srgbClr val="000000"/>
                </a:solidFill>
                <a:latin typeface="Candara" charset="0"/>
                <a:ea typeface="MS PGothic" charset="-128"/>
              </a:rPr>
              <a:t>Παρατήρηση</a:t>
            </a:r>
            <a:endParaRPr lang="en-US" altLang="en-US" b="0" dirty="0">
              <a:solidFill>
                <a:srgbClr val="000000"/>
              </a:solidFill>
              <a:latin typeface="Candara" charset="0"/>
              <a:ea typeface="MS PGothic" charset="-128"/>
            </a:endParaRPr>
          </a:p>
          <a:p>
            <a:pPr eaLnBrk="1" hangingPunct="1">
              <a:buSzPct val="120000"/>
              <a:buFontTx/>
              <a:buChar char="-"/>
            </a:pPr>
            <a:endParaRPr lang="en-US" altLang="en-US" b="0" dirty="0">
              <a:solidFill>
                <a:srgbClr val="000000"/>
              </a:solidFill>
              <a:latin typeface="Candara" charset="0"/>
              <a:ea typeface="MS PGothic" charset="-128"/>
            </a:endParaRPr>
          </a:p>
          <a:p>
            <a:pPr eaLnBrk="1" hangingPunct="1">
              <a:buSzPct val="120000"/>
              <a:buFontTx/>
              <a:buChar char="-"/>
            </a:pPr>
            <a:endParaRPr lang="en-US" altLang="en-US" b="0" dirty="0">
              <a:solidFill>
                <a:srgbClr val="000000"/>
              </a:solidFill>
              <a:latin typeface="Candara" charset="0"/>
              <a:ea typeface="MS PGothic" charset="-128"/>
            </a:endParaRPr>
          </a:p>
          <a:p>
            <a:pPr eaLnBrk="1" hangingPunct="1">
              <a:buSzPct val="120000"/>
              <a:buFontTx/>
              <a:buChar char="-"/>
            </a:pPr>
            <a:r>
              <a:rPr lang="el-GR" altLang="en-US" b="0" i="1" dirty="0">
                <a:solidFill>
                  <a:srgbClr val="000000"/>
                </a:solidFill>
                <a:latin typeface="Candara" charset="0"/>
                <a:ea typeface="MS PGothic" charset="-128"/>
              </a:rPr>
              <a:t>Διαφάνειες 2</a:t>
            </a:r>
            <a:endParaRPr lang="el-GR" altLang="en-US" b="0" i="1" dirty="0">
              <a:solidFill>
                <a:srgbClr val="6B7D72"/>
              </a:solidFill>
              <a:latin typeface="Candara" charset="0"/>
              <a:ea typeface="MS PGothic" charset="-128"/>
            </a:endParaRPr>
          </a:p>
        </p:txBody>
      </p:sp>
    </p:spTree>
    <p:extLst>
      <p:ext uri="{BB962C8B-B14F-4D97-AF65-F5344CB8AC3E}">
        <p14:creationId xmlns:p14="http://schemas.microsoft.com/office/powerpoint/2010/main" val="326249929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vertical)">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vertical)">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vertical)">
                                      <p:cBhvr>
                                        <p:cTn id="17" dur="1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linds(vertical)">
                                      <p:cBhvr>
                                        <p:cTn id="22" dur="10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blinds(vertical)">
                                      <p:cBhvr>
                                        <p:cTn id="27"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Date Placeholder 4"/>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AA362AC7-9B78-6941-AEBC-AA1E3D277771}" type="datetime10">
              <a:rPr lang="el-GR" altLang="en-US" sz="1200">
                <a:solidFill>
                  <a:schemeClr val="tx2"/>
                </a:solidFill>
                <a:latin typeface="Candara" charset="0"/>
              </a:rPr>
              <a:pPr/>
              <a:t>12:16</a:t>
            </a:fld>
            <a:endParaRPr lang="el-GR" altLang="en-US" sz="1200">
              <a:solidFill>
                <a:schemeClr val="tx2"/>
              </a:solidFill>
              <a:latin typeface="Candara" charset="0"/>
            </a:endParaRPr>
          </a:p>
        </p:txBody>
      </p:sp>
      <p:sp>
        <p:nvSpPr>
          <p:cNvPr id="92162" name="Rectangle 3"/>
          <p:cNvSpPr>
            <a:spLocks noGrp="1" noChangeArrowheads="1"/>
          </p:cNvSpPr>
          <p:nvPr>
            <p:ph type="body" sz="half" idx="1"/>
          </p:nvPr>
        </p:nvSpPr>
        <p:spPr>
          <a:xfrm>
            <a:off x="755650" y="1989138"/>
            <a:ext cx="8054975" cy="3384550"/>
          </a:xfrm>
        </p:spPr>
        <p:txBody>
          <a:bodyPr/>
          <a:lstStyle/>
          <a:p>
            <a:pPr marL="1163638" lvl="1" indent="-1163638">
              <a:spcBef>
                <a:spcPts val="600"/>
              </a:spcBef>
              <a:buFont typeface="Wingdings" charset="2"/>
              <a:buNone/>
            </a:pPr>
            <a:r>
              <a:rPr lang="el-GR" altLang="en-US" sz="2400" b="1">
                <a:solidFill>
                  <a:srgbClr val="786C71"/>
                </a:solidFill>
                <a:latin typeface="Candara" charset="0"/>
                <a:ea typeface="MS PGothic" charset="-128"/>
              </a:rPr>
              <a:t>Θέμα1:</a:t>
            </a:r>
            <a:r>
              <a:rPr lang="el-GR" altLang="en-US" sz="2400">
                <a:solidFill>
                  <a:srgbClr val="786C71"/>
                </a:solidFill>
                <a:latin typeface="Candara" charset="0"/>
                <a:ea typeface="MS PGothic" charset="-128"/>
              </a:rPr>
              <a:t> </a:t>
            </a:r>
            <a:r>
              <a:rPr lang="en-US" altLang="en-US" sz="2400">
                <a:solidFill>
                  <a:srgbClr val="786C71"/>
                </a:solidFill>
                <a:latin typeface="Candara" charset="0"/>
                <a:ea typeface="MS PGothic" charset="-128"/>
              </a:rPr>
              <a:t>	</a:t>
            </a:r>
            <a:r>
              <a:rPr lang="el-GR" altLang="en-US" sz="2400">
                <a:solidFill>
                  <a:srgbClr val="000000"/>
                </a:solidFill>
                <a:latin typeface="Candara" charset="0"/>
                <a:ea typeface="MS PGothic" charset="-128"/>
              </a:rPr>
              <a:t>Η αντίληψη της κανονικότητας σε παιδιά προσχολικής και πρώτης σχολικής ηλικίας</a:t>
            </a:r>
          </a:p>
          <a:p>
            <a:pPr marL="1163638" lvl="1" indent="-1163638">
              <a:spcBef>
                <a:spcPts val="600"/>
              </a:spcBef>
              <a:buFont typeface="Wingdings" charset="2"/>
              <a:buNone/>
            </a:pPr>
            <a:r>
              <a:rPr lang="el-GR" altLang="en-US" sz="2400" b="1">
                <a:solidFill>
                  <a:srgbClr val="786C71"/>
                </a:solidFill>
                <a:latin typeface="Candara" charset="0"/>
                <a:ea typeface="MS PGothic" charset="-128"/>
              </a:rPr>
              <a:t>Θέμα 2: </a:t>
            </a:r>
            <a:r>
              <a:rPr lang="en-US" altLang="en-US" sz="2400" b="1">
                <a:solidFill>
                  <a:srgbClr val="786C71"/>
                </a:solidFill>
                <a:latin typeface="Candara" charset="0"/>
                <a:ea typeface="MS PGothic" charset="-128"/>
              </a:rPr>
              <a:t>	</a:t>
            </a:r>
            <a:r>
              <a:rPr lang="el-GR" altLang="en-US" sz="2400">
                <a:solidFill>
                  <a:schemeClr val="tx1"/>
                </a:solidFill>
                <a:latin typeface="Candara" charset="0"/>
                <a:ea typeface="MS PGothic" charset="-128"/>
              </a:rPr>
              <a:t>Οι αντιλήψεις των μαθητών για τα γεωμετρικά σχήματα</a:t>
            </a:r>
            <a:r>
              <a:rPr lang="en-US" altLang="en-US" sz="2400">
                <a:solidFill>
                  <a:schemeClr val="tx1"/>
                </a:solidFill>
                <a:latin typeface="Candara" charset="0"/>
                <a:ea typeface="MS PGothic" charset="-128"/>
              </a:rPr>
              <a:t>.</a:t>
            </a:r>
            <a:endParaRPr lang="el-GR" altLang="en-US" sz="2400">
              <a:solidFill>
                <a:schemeClr val="tx1"/>
              </a:solidFill>
              <a:latin typeface="Candara" charset="0"/>
              <a:ea typeface="MS PGothic" charset="-128"/>
            </a:endParaRPr>
          </a:p>
          <a:p>
            <a:pPr marL="1163638" lvl="1" indent="-1163638">
              <a:spcBef>
                <a:spcPts val="600"/>
              </a:spcBef>
              <a:buFont typeface="Arial" charset="0"/>
              <a:buNone/>
            </a:pPr>
            <a:r>
              <a:rPr lang="el-GR" altLang="en-US" sz="2400" b="1">
                <a:solidFill>
                  <a:srgbClr val="786C71"/>
                </a:solidFill>
                <a:latin typeface="Candara" charset="0"/>
                <a:ea typeface="MS PGothic" charset="-128"/>
              </a:rPr>
              <a:t>Θέμα 3: </a:t>
            </a:r>
            <a:r>
              <a:rPr lang="en-US" altLang="en-US" sz="2400" b="1">
                <a:solidFill>
                  <a:srgbClr val="786C71"/>
                </a:solidFill>
                <a:latin typeface="Candara" charset="0"/>
                <a:ea typeface="MS PGothic" charset="-128"/>
              </a:rPr>
              <a:t>	</a:t>
            </a:r>
            <a:r>
              <a:rPr lang="el-GR" altLang="en-US" sz="2400">
                <a:solidFill>
                  <a:srgbClr val="000000"/>
                </a:solidFill>
                <a:latin typeface="Candara" charset="0"/>
                <a:ea typeface="MS PGothic" charset="-128"/>
              </a:rPr>
              <a:t>Οι αντιλήψεις των εκπαιδευτικών για τη μέτρηση και το μέγεθος.</a:t>
            </a:r>
            <a:endParaRPr lang="en-US" altLang="en-US" sz="2400">
              <a:solidFill>
                <a:srgbClr val="000000"/>
              </a:solidFill>
              <a:latin typeface="Candara" charset="0"/>
              <a:ea typeface="MS PGothic" charset="-128"/>
            </a:endParaRPr>
          </a:p>
          <a:p>
            <a:pPr marL="1163638" lvl="1" indent="-1163638">
              <a:spcBef>
                <a:spcPts val="600"/>
              </a:spcBef>
              <a:buFont typeface="Wingdings" charset="2"/>
              <a:buNone/>
            </a:pPr>
            <a:r>
              <a:rPr lang="el-GR" altLang="en-US" sz="2400" b="1">
                <a:solidFill>
                  <a:srgbClr val="786C71"/>
                </a:solidFill>
                <a:latin typeface="Candara" charset="0"/>
                <a:ea typeface="MS PGothic" charset="-128"/>
              </a:rPr>
              <a:t>Θέμα 4: </a:t>
            </a:r>
            <a:r>
              <a:rPr lang="en-US" altLang="en-US" sz="2400" b="1">
                <a:solidFill>
                  <a:srgbClr val="786C71"/>
                </a:solidFill>
                <a:latin typeface="Candara" charset="0"/>
                <a:ea typeface="MS PGothic" charset="-128"/>
              </a:rPr>
              <a:t>	</a:t>
            </a:r>
            <a:r>
              <a:rPr lang="el-GR" altLang="en-US" sz="2400">
                <a:solidFill>
                  <a:srgbClr val="000000"/>
                </a:solidFill>
                <a:latin typeface="Candara" charset="0"/>
                <a:ea typeface="MS PGothic" charset="-128"/>
              </a:rPr>
              <a:t>Στάσεις των εκπαιδευτικών απέναντι στη διδασκαλία με κατανόηση</a:t>
            </a:r>
          </a:p>
        </p:txBody>
      </p:sp>
      <p:sp>
        <p:nvSpPr>
          <p:cNvPr id="92163" name="Rectangle 2"/>
          <p:cNvSpPr>
            <a:spLocks noGrp="1" noChangeArrowheads="1"/>
          </p:cNvSpPr>
          <p:nvPr>
            <p:ph type="title"/>
          </p:nvPr>
        </p:nvSpPr>
        <p:spPr bwMode="auto">
          <a:xfrm>
            <a:off x="425450" y="407988"/>
            <a:ext cx="8261350" cy="1039812"/>
          </a:xfrm>
        </p:spPr>
        <p:txBody>
          <a:bodyPr/>
          <a:lstStyle/>
          <a:p>
            <a:pPr eaLnBrk="1" hangingPunct="1"/>
            <a:r>
              <a:rPr lang="el-GR" altLang="en-US" sz="3600" b="1" i="1" cap="none">
                <a:latin typeface="Candara" charset="0"/>
                <a:ea typeface="MS PGothic" charset="-128"/>
              </a:rPr>
              <a:t>Ας κάνουμε ξανά μια δοκιμή</a:t>
            </a:r>
            <a:r>
              <a:rPr lang="el-GR" altLang="en-US" sz="3600" i="1" cap="none">
                <a:latin typeface="Candara" charset="0"/>
                <a:ea typeface="MS PGothic" charset="-128"/>
              </a:rPr>
              <a:t>!</a:t>
            </a:r>
          </a:p>
        </p:txBody>
      </p:sp>
    </p:spTree>
    <p:extLst>
      <p:ext uri="{BB962C8B-B14F-4D97-AF65-F5344CB8AC3E}">
        <p14:creationId xmlns:p14="http://schemas.microsoft.com/office/powerpoint/2010/main" val="3508372837"/>
      </p:ext>
    </p:extLst>
  </p:cSld>
  <p:clrMapOvr>
    <a:masterClrMapping/>
  </p:clrMapOvr>
  <p:transition>
    <p:checke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8"/>
          <p:cNvSpPr>
            <a:spLocks noGrp="1" noChangeArrowheads="1"/>
          </p:cNvSpPr>
          <p:nvPr>
            <p:ph type="title"/>
          </p:nvPr>
        </p:nvSpPr>
        <p:spPr bwMode="auto"/>
        <p:txBody>
          <a:bodyPr>
            <a:noAutofit/>
          </a:bodyPr>
          <a:lstStyle/>
          <a:p>
            <a:pPr marL="114300" indent="0" algn="just" eaLnBrk="1" hangingPunct="1">
              <a:buFont typeface="Arial" charset="0"/>
              <a:buNone/>
            </a:pPr>
            <a:r>
              <a:rPr lang="el-GR" altLang="en-US" sz="2400" cap="none" dirty="0">
                <a:solidFill>
                  <a:srgbClr val="4E501F"/>
                </a:solidFill>
                <a:latin typeface="Candara" charset="0"/>
                <a:ea typeface="MS PGothic" charset="-128"/>
              </a:rPr>
              <a:t>Θέμα: </a:t>
            </a:r>
            <a:r>
              <a:rPr lang="el-GR" altLang="en-US" sz="2400" i="1" cap="none" dirty="0">
                <a:latin typeface="Candara" charset="0"/>
                <a:ea typeface="MS PGothic" charset="-128"/>
              </a:rPr>
              <a:t>Ανησυχίες εκπαιδευτικών Α’ </a:t>
            </a:r>
            <a:r>
              <a:rPr lang="el-GR" altLang="en-US" sz="2400" i="1" cap="none" dirty="0" err="1">
                <a:latin typeface="Candara" charset="0"/>
                <a:ea typeface="MS PGothic" charset="-128"/>
              </a:rPr>
              <a:t>βάθμιας</a:t>
            </a:r>
            <a:r>
              <a:rPr lang="el-GR" altLang="en-US" sz="2400" i="1" cap="none" dirty="0">
                <a:latin typeface="Candara" charset="0"/>
                <a:ea typeface="MS PGothic" charset="-128"/>
              </a:rPr>
              <a:t> για την εφαρμογή νέου προγράμματος σπουδών στα Μαθηματικά</a:t>
            </a:r>
            <a:endParaRPr lang="el-GR" altLang="en-US" sz="2400" cap="none" dirty="0">
              <a:latin typeface="Candara" charset="0"/>
              <a:ea typeface="MS PGothic" charset="-128"/>
            </a:endParaRPr>
          </a:p>
        </p:txBody>
      </p:sp>
      <p:sp>
        <p:nvSpPr>
          <p:cNvPr id="67587" name="Rectangle 3"/>
          <p:cNvSpPr>
            <a:spLocks noGrp="1" noChangeArrowheads="1"/>
          </p:cNvSpPr>
          <p:nvPr>
            <p:ph idx="1"/>
          </p:nvPr>
        </p:nvSpPr>
        <p:spPr>
          <a:xfrm>
            <a:off x="323850" y="1604963"/>
            <a:ext cx="8459788" cy="4679950"/>
          </a:xfrm>
        </p:spPr>
        <p:txBody>
          <a:bodyPr/>
          <a:lstStyle/>
          <a:p>
            <a:pPr marL="114300" indent="0" algn="just" eaLnBrk="1" hangingPunct="1">
              <a:spcBef>
                <a:spcPts val="600"/>
              </a:spcBef>
              <a:buFont typeface="Arial" charset="0"/>
              <a:buNone/>
            </a:pPr>
            <a:r>
              <a:rPr lang="el-GR" altLang="en-US" sz="2200" b="1" dirty="0">
                <a:solidFill>
                  <a:schemeClr val="tx1">
                    <a:lumMod val="50000"/>
                    <a:lumOff val="50000"/>
                  </a:schemeClr>
                </a:solidFill>
                <a:latin typeface="Candara" charset="0"/>
                <a:ea typeface="MS PGothic" charset="-128"/>
              </a:rPr>
              <a:t>Ερωτήματα</a:t>
            </a:r>
            <a:r>
              <a:rPr lang="el-GR" altLang="en-US" sz="2200" dirty="0">
                <a:solidFill>
                  <a:srgbClr val="4E501F"/>
                </a:solidFill>
                <a:latin typeface="Candara" charset="0"/>
                <a:ea typeface="MS PGothic" charset="-128"/>
              </a:rPr>
              <a:t>	</a:t>
            </a:r>
          </a:p>
          <a:p>
            <a:pPr algn="just" eaLnBrk="1" hangingPunct="1">
              <a:spcBef>
                <a:spcPts val="600"/>
              </a:spcBef>
              <a:buFontTx/>
              <a:buChar char="-"/>
            </a:pPr>
            <a:r>
              <a:rPr lang="el-GR" altLang="en-US" sz="2200" dirty="0">
                <a:solidFill>
                  <a:srgbClr val="4E501F"/>
                </a:solidFill>
                <a:latin typeface="Candara" charset="0"/>
                <a:ea typeface="MS PGothic" charset="-128"/>
              </a:rPr>
              <a:t>Τι είδους ανησυχίες έχουν οι εκπαιδευτικών αναφορικά με τις καινοτομίες που εισάγονται με το νέο ΠΣ για τα Μαθηματικά και τα βιβλία; </a:t>
            </a:r>
          </a:p>
          <a:p>
            <a:pPr algn="just" eaLnBrk="1" hangingPunct="1">
              <a:spcBef>
                <a:spcPts val="600"/>
              </a:spcBef>
              <a:buFontTx/>
              <a:buChar char="-"/>
            </a:pPr>
            <a:r>
              <a:rPr lang="el-GR" altLang="en-US" sz="2200" dirty="0">
                <a:solidFill>
                  <a:srgbClr val="4E501F"/>
                </a:solidFill>
                <a:latin typeface="Candara" charset="0"/>
                <a:ea typeface="MS PGothic" charset="-128"/>
              </a:rPr>
              <a:t>Με ποιους παράγοντες συνδέονται (χρόνια υπηρεσίας και διδακτική εμπειρία);</a:t>
            </a:r>
          </a:p>
          <a:p>
            <a:pPr algn="just" eaLnBrk="1" hangingPunct="1">
              <a:spcBef>
                <a:spcPts val="0"/>
              </a:spcBef>
              <a:buFontTx/>
              <a:buChar char="-"/>
            </a:pPr>
            <a:endParaRPr lang="el-GR" altLang="en-US" sz="2200" dirty="0">
              <a:solidFill>
                <a:srgbClr val="4E501F"/>
              </a:solidFill>
              <a:latin typeface="Candara" charset="0"/>
              <a:ea typeface="MS PGothic" charset="-128"/>
            </a:endParaRPr>
          </a:p>
          <a:p>
            <a:pPr marL="114300" indent="0" algn="just" eaLnBrk="1" hangingPunct="1">
              <a:spcBef>
                <a:spcPts val="600"/>
              </a:spcBef>
              <a:buNone/>
            </a:pPr>
            <a:r>
              <a:rPr lang="el-GR" altLang="en-US" sz="2200" b="1" dirty="0">
                <a:solidFill>
                  <a:schemeClr val="tx1">
                    <a:lumMod val="50000"/>
                    <a:lumOff val="50000"/>
                  </a:schemeClr>
                </a:solidFill>
                <a:latin typeface="Candara" charset="0"/>
                <a:ea typeface="MS PGothic" charset="-128"/>
              </a:rPr>
              <a:t>Ερευνητικό σχέδιο </a:t>
            </a:r>
          </a:p>
          <a:p>
            <a:pPr algn="just" eaLnBrk="1" hangingPunct="1">
              <a:spcBef>
                <a:spcPts val="600"/>
              </a:spcBef>
              <a:buFontTx/>
              <a:buChar char="-"/>
            </a:pPr>
            <a:r>
              <a:rPr lang="el-GR" altLang="en-US" sz="2200" b="1" i="1" dirty="0">
                <a:solidFill>
                  <a:schemeClr val="tx1">
                    <a:lumMod val="50000"/>
                    <a:lumOff val="50000"/>
                  </a:schemeClr>
                </a:solidFill>
                <a:latin typeface="Candara" charset="0"/>
                <a:ea typeface="MS PGothic" charset="-128"/>
              </a:rPr>
              <a:t>ποια στοιχεία: </a:t>
            </a:r>
            <a:r>
              <a:rPr lang="el-GR" altLang="en-US" sz="2200" i="1" dirty="0">
                <a:solidFill>
                  <a:srgbClr val="4E501F"/>
                </a:solidFill>
                <a:latin typeface="Candara" charset="0"/>
                <a:ea typeface="MS PGothic" charset="-128"/>
              </a:rPr>
              <a:t>απαντήσεις με </a:t>
            </a:r>
            <a:r>
              <a:rPr lang="el-GR" altLang="en-US" sz="2200" dirty="0">
                <a:solidFill>
                  <a:srgbClr val="4E501F"/>
                </a:solidFill>
                <a:latin typeface="Candara" charset="0"/>
                <a:ea typeface="MS PGothic" charset="-128"/>
              </a:rPr>
              <a:t>αυτό- αναφορικές μεθόδους</a:t>
            </a:r>
          </a:p>
          <a:p>
            <a:pPr algn="just" eaLnBrk="1" hangingPunct="1">
              <a:spcBef>
                <a:spcPts val="600"/>
              </a:spcBef>
              <a:buFontTx/>
              <a:buChar char="-"/>
            </a:pPr>
            <a:r>
              <a:rPr lang="el-GR" altLang="en-US" sz="2200" b="1" dirty="0">
                <a:solidFill>
                  <a:schemeClr val="tx1">
                    <a:lumMod val="50000"/>
                    <a:lumOff val="50000"/>
                  </a:schemeClr>
                </a:solidFill>
                <a:latin typeface="Candara" charset="0"/>
                <a:ea typeface="MS PGothic" charset="-128"/>
              </a:rPr>
              <a:t>ποιο δείγμα</a:t>
            </a:r>
            <a:r>
              <a:rPr lang="el-GR" altLang="en-US" sz="2200" b="1" dirty="0">
                <a:solidFill>
                  <a:srgbClr val="4E501F"/>
                </a:solidFill>
                <a:latin typeface="Candara" charset="0"/>
                <a:ea typeface="MS PGothic" charset="-128"/>
              </a:rPr>
              <a:t>: </a:t>
            </a:r>
            <a:r>
              <a:rPr lang="el-GR" altLang="en-US" sz="2200" dirty="0">
                <a:solidFill>
                  <a:srgbClr val="4E501F"/>
                </a:solidFill>
                <a:latin typeface="Candara" charset="0"/>
                <a:ea typeface="MS PGothic" charset="-128"/>
              </a:rPr>
              <a:t>εκπαιδευτικούς διαφορετικούς σε ηλικία, χρόνια υπηρεσίας και εμπλοκή σε καινοτομίες </a:t>
            </a:r>
          </a:p>
          <a:p>
            <a:pPr algn="just" eaLnBrk="1" hangingPunct="1">
              <a:spcBef>
                <a:spcPts val="600"/>
              </a:spcBef>
              <a:buFontTx/>
              <a:buChar char="-"/>
            </a:pPr>
            <a:r>
              <a:rPr lang="el-GR" altLang="en-US" sz="2200" b="1" dirty="0">
                <a:solidFill>
                  <a:schemeClr val="tx1">
                    <a:lumMod val="50000"/>
                    <a:lumOff val="50000"/>
                  </a:schemeClr>
                </a:solidFill>
                <a:latin typeface="Candara" charset="0"/>
                <a:ea typeface="MS PGothic" charset="-128"/>
              </a:rPr>
              <a:t>μέσο/εργαλείο: </a:t>
            </a:r>
            <a:r>
              <a:rPr lang="el-GR" altLang="en-US" sz="2200" dirty="0">
                <a:solidFill>
                  <a:srgbClr val="4E501F"/>
                </a:solidFill>
                <a:latin typeface="Candara" charset="0"/>
                <a:ea typeface="MS PGothic" charset="-128"/>
              </a:rPr>
              <a:t>ερωτηματολόγιο με στάδια ανησυχιών (προσαρμογή του </a:t>
            </a:r>
            <a:r>
              <a:rPr lang="en-US" altLang="en-US" sz="2200" dirty="0">
                <a:solidFill>
                  <a:srgbClr val="4E501F"/>
                </a:solidFill>
                <a:latin typeface="Candara" charset="0"/>
                <a:ea typeface="MS PGothic" charset="-128"/>
              </a:rPr>
              <a:t>stages of concern questionnaires</a:t>
            </a:r>
            <a:r>
              <a:rPr lang="el-GR" altLang="en-US" sz="2200" dirty="0">
                <a:solidFill>
                  <a:srgbClr val="4E501F"/>
                </a:solidFill>
                <a:latin typeface="Candara" charset="0"/>
                <a:ea typeface="MS PGothic" charset="-128"/>
              </a:rPr>
              <a:t>, </a:t>
            </a:r>
            <a:r>
              <a:rPr lang="en-US" altLang="en-US" sz="2200" dirty="0" err="1">
                <a:solidFill>
                  <a:srgbClr val="4E501F"/>
                </a:solidFill>
                <a:latin typeface="Candara" charset="0"/>
                <a:ea typeface="MS PGothic" charset="-128"/>
              </a:rPr>
              <a:t>SoCQ</a:t>
            </a:r>
            <a:r>
              <a:rPr lang="el-GR" altLang="en-US" sz="2200" dirty="0">
                <a:solidFill>
                  <a:srgbClr val="4E501F"/>
                </a:solidFill>
                <a:latin typeface="Candara" charset="0"/>
                <a:ea typeface="MS PGothic" charset="-128"/>
              </a:rPr>
              <a:t>)</a:t>
            </a:r>
          </a:p>
          <a:p>
            <a:pPr marL="114300" indent="0" eaLnBrk="1" hangingPunct="1">
              <a:buClr>
                <a:srgbClr val="0070C0"/>
              </a:buClr>
              <a:buSzPct val="120000"/>
            </a:pPr>
            <a:endParaRPr lang="el-GR" altLang="en-US" sz="2000" dirty="0">
              <a:solidFill>
                <a:srgbClr val="4E501F"/>
              </a:solidFill>
              <a:latin typeface="Candara" charset="0"/>
              <a:ea typeface="MS PGothic" charset="-128"/>
            </a:endParaRPr>
          </a:p>
        </p:txBody>
      </p:sp>
      <p:sp>
        <p:nvSpPr>
          <p:cNvPr id="114691"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9FC72711-95F8-DF4D-8D52-ECE6AB040171}" type="slidenum">
              <a:rPr lang="el-GR" altLang="en-US" sz="1200">
                <a:latin typeface="Candara" charset="0"/>
              </a:rPr>
              <a:pPr/>
              <a:t>57</a:t>
            </a:fld>
            <a:endParaRPr lang="el-GR" altLang="en-US" sz="1200">
              <a:latin typeface="Candar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blinds(vertical)">
                                      <p:cBhvr>
                                        <p:cTn id="7" dur="1000"/>
                                        <p:tgtEl>
                                          <p:spTgt spid="6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blinds(vertical)">
                                      <p:cBhvr>
                                        <p:cTn id="12" dur="1000"/>
                                        <p:tgtEl>
                                          <p:spTgt spid="675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Effect transition="in" filter="blinds(vertical)">
                                      <p:cBhvr>
                                        <p:cTn id="17" dur="1000"/>
                                        <p:tgtEl>
                                          <p:spTgt spid="675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67587">
                                            <p:txEl>
                                              <p:pRg st="4" end="4"/>
                                            </p:txEl>
                                          </p:spTgt>
                                        </p:tgtEl>
                                        <p:attrNameLst>
                                          <p:attrName>style.visibility</p:attrName>
                                        </p:attrNameLst>
                                      </p:cBhvr>
                                      <p:to>
                                        <p:strVal val="visible"/>
                                      </p:to>
                                    </p:set>
                                    <p:animEffect transition="in" filter="blinds(vertical)">
                                      <p:cBhvr>
                                        <p:cTn id="22" dur="1000"/>
                                        <p:tgtEl>
                                          <p:spTgt spid="675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nodeType="clickEffect">
                                  <p:stCondLst>
                                    <p:cond delay="0"/>
                                  </p:stCondLst>
                                  <p:childTnLst>
                                    <p:set>
                                      <p:cBhvr>
                                        <p:cTn id="26" dur="1" fill="hold">
                                          <p:stCondLst>
                                            <p:cond delay="0"/>
                                          </p:stCondLst>
                                        </p:cTn>
                                        <p:tgtEl>
                                          <p:spTgt spid="67587">
                                            <p:txEl>
                                              <p:pRg st="5" end="5"/>
                                            </p:txEl>
                                          </p:spTgt>
                                        </p:tgtEl>
                                        <p:attrNameLst>
                                          <p:attrName>style.visibility</p:attrName>
                                        </p:attrNameLst>
                                      </p:cBhvr>
                                      <p:to>
                                        <p:strVal val="visible"/>
                                      </p:to>
                                    </p:set>
                                    <p:animEffect transition="in" filter="blinds(vertical)">
                                      <p:cBhvr>
                                        <p:cTn id="27" dur="1000"/>
                                        <p:tgtEl>
                                          <p:spTgt spid="6758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nodeType="clickEffect">
                                  <p:stCondLst>
                                    <p:cond delay="0"/>
                                  </p:stCondLst>
                                  <p:childTnLst>
                                    <p:set>
                                      <p:cBhvr>
                                        <p:cTn id="31" dur="1" fill="hold">
                                          <p:stCondLst>
                                            <p:cond delay="0"/>
                                          </p:stCondLst>
                                        </p:cTn>
                                        <p:tgtEl>
                                          <p:spTgt spid="67587">
                                            <p:txEl>
                                              <p:pRg st="6" end="6"/>
                                            </p:txEl>
                                          </p:spTgt>
                                        </p:tgtEl>
                                        <p:attrNameLst>
                                          <p:attrName>style.visibility</p:attrName>
                                        </p:attrNameLst>
                                      </p:cBhvr>
                                      <p:to>
                                        <p:strVal val="visible"/>
                                      </p:to>
                                    </p:set>
                                    <p:animEffect transition="in" filter="blinds(vertical)">
                                      <p:cBhvr>
                                        <p:cTn id="32" dur="1000"/>
                                        <p:tgtEl>
                                          <p:spTgt spid="6758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nodeType="clickEffect">
                                  <p:stCondLst>
                                    <p:cond delay="0"/>
                                  </p:stCondLst>
                                  <p:childTnLst>
                                    <p:set>
                                      <p:cBhvr>
                                        <p:cTn id="36" dur="1" fill="hold">
                                          <p:stCondLst>
                                            <p:cond delay="0"/>
                                          </p:stCondLst>
                                        </p:cTn>
                                        <p:tgtEl>
                                          <p:spTgt spid="67587">
                                            <p:txEl>
                                              <p:pRg st="7" end="7"/>
                                            </p:txEl>
                                          </p:spTgt>
                                        </p:tgtEl>
                                        <p:attrNameLst>
                                          <p:attrName>style.visibility</p:attrName>
                                        </p:attrNameLst>
                                      </p:cBhvr>
                                      <p:to>
                                        <p:strVal val="visible"/>
                                      </p:to>
                                    </p:set>
                                    <p:animEffect transition="in" filter="blinds(vertical)">
                                      <p:cBhvr>
                                        <p:cTn id="37" dur="1000"/>
                                        <p:tgtEl>
                                          <p:spTgt spid="675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503238" y="1736725"/>
            <a:ext cx="8459787" cy="4679950"/>
          </a:xfrm>
        </p:spPr>
        <p:txBody>
          <a:bodyPr/>
          <a:lstStyle/>
          <a:p>
            <a:pPr eaLnBrk="1" hangingPunct="1">
              <a:lnSpc>
                <a:spcPts val="2200"/>
              </a:lnSpc>
              <a:buClr>
                <a:srgbClr val="0070C0"/>
              </a:buClr>
              <a:buSzPct val="120000"/>
              <a:buFont typeface="Wingdings 3" charset="2"/>
              <a:buNone/>
            </a:pPr>
            <a:r>
              <a:rPr lang="el-GR" altLang="en-US" sz="2000" dirty="0">
                <a:solidFill>
                  <a:schemeClr val="tx1"/>
                </a:solidFill>
                <a:latin typeface="Candara" charset="0"/>
                <a:ea typeface="MS PGothic" charset="-128"/>
              </a:rPr>
              <a:t>	</a:t>
            </a:r>
            <a:r>
              <a:rPr lang="el-GR" altLang="en-US" sz="2000" i="1" dirty="0">
                <a:solidFill>
                  <a:schemeClr val="tx1"/>
                </a:solidFill>
                <a:latin typeface="Candara" charset="0"/>
                <a:ea typeface="MS PGothic" charset="-128"/>
              </a:rPr>
              <a:t>Άξονες ερωτήσεων ερωτηματολογίου σύμφωνα με τις διαστάσεις των εννοιών (από τον ορισμό τους):</a:t>
            </a:r>
          </a:p>
          <a:p>
            <a:pPr eaLnBrk="1" hangingPunct="1">
              <a:lnSpc>
                <a:spcPts val="2200"/>
              </a:lnSpc>
              <a:buClr>
                <a:srgbClr val="0070C0"/>
              </a:buClr>
              <a:buSzPct val="120000"/>
              <a:buFont typeface="Wingdings 3" charset="2"/>
              <a:buNone/>
            </a:pPr>
            <a:endParaRPr lang="el-GR" altLang="en-US" sz="2000" i="1" dirty="0">
              <a:solidFill>
                <a:schemeClr val="tx1"/>
              </a:solidFill>
              <a:latin typeface="Candara" charset="0"/>
              <a:ea typeface="MS PGothic" charset="-128"/>
            </a:endParaRPr>
          </a:p>
          <a:p>
            <a:pPr eaLnBrk="1" hangingPunct="1">
              <a:spcBef>
                <a:spcPts val="600"/>
              </a:spcBef>
              <a:spcAft>
                <a:spcPts val="600"/>
              </a:spcAft>
              <a:buClr>
                <a:srgbClr val="0070C0"/>
              </a:buClr>
              <a:buSzPct val="120000"/>
              <a:buFont typeface="Wingdings 3" charset="2"/>
              <a:buNone/>
            </a:pPr>
            <a:r>
              <a:rPr lang="el-GR" altLang="en-US" sz="2000" dirty="0">
                <a:solidFill>
                  <a:srgbClr val="6B7D72"/>
                </a:solidFill>
                <a:latin typeface="Candara" charset="0"/>
                <a:ea typeface="MS PGothic" charset="-128"/>
              </a:rPr>
              <a:t>	</a:t>
            </a:r>
            <a:r>
              <a:rPr lang="el-GR" altLang="en-US" sz="2000" b="1" dirty="0">
                <a:solidFill>
                  <a:srgbClr val="6B7D72"/>
                </a:solidFill>
                <a:latin typeface="Candara" charset="0"/>
                <a:ea typeface="MS PGothic" charset="-128"/>
              </a:rPr>
              <a:t>1</a:t>
            </a:r>
            <a:r>
              <a:rPr lang="el-GR" altLang="en-US" sz="2000" b="1" baseline="30000" dirty="0">
                <a:solidFill>
                  <a:srgbClr val="6B7D72"/>
                </a:solidFill>
                <a:latin typeface="Candara" charset="0"/>
                <a:ea typeface="MS PGothic" charset="-128"/>
              </a:rPr>
              <a:t>ος</a:t>
            </a:r>
            <a:r>
              <a:rPr lang="el-GR" altLang="en-US" sz="2000" b="1" dirty="0">
                <a:solidFill>
                  <a:srgbClr val="6B7D72"/>
                </a:solidFill>
                <a:latin typeface="Candara" charset="0"/>
                <a:ea typeface="MS PGothic" charset="-128"/>
              </a:rPr>
              <a:t> άξονας: </a:t>
            </a:r>
            <a:r>
              <a:rPr lang="el-GR" altLang="en-US" sz="2000" dirty="0">
                <a:solidFill>
                  <a:schemeClr val="tx1"/>
                </a:solidFill>
                <a:latin typeface="Candara" charset="0"/>
                <a:ea typeface="MS PGothic" charset="-128"/>
              </a:rPr>
              <a:t>Ερωτήσεις για τις ανησυχίες (αν, πόσο διάστημα)</a:t>
            </a:r>
          </a:p>
          <a:p>
            <a:pPr eaLnBrk="1" hangingPunct="1">
              <a:spcBef>
                <a:spcPts val="600"/>
              </a:spcBef>
              <a:spcAft>
                <a:spcPts val="600"/>
              </a:spcAft>
              <a:buFont typeface="Wingdings 3" charset="2"/>
              <a:buNone/>
            </a:pPr>
            <a:r>
              <a:rPr lang="el-GR" altLang="en-US" sz="2000" dirty="0">
                <a:solidFill>
                  <a:schemeClr val="tx1"/>
                </a:solidFill>
                <a:latin typeface="Candara" charset="0"/>
                <a:ea typeface="MS PGothic" charset="-128"/>
              </a:rPr>
              <a:t>	</a:t>
            </a:r>
            <a:r>
              <a:rPr lang="el-GR" altLang="en-US" sz="2000" b="1" dirty="0">
                <a:solidFill>
                  <a:srgbClr val="6B7D72"/>
                </a:solidFill>
                <a:latin typeface="Candara" charset="0"/>
                <a:ea typeface="MS PGothic" charset="-128"/>
              </a:rPr>
              <a:t>2</a:t>
            </a:r>
            <a:r>
              <a:rPr lang="el-GR" altLang="en-US" sz="2000" b="1" baseline="30000" dirty="0">
                <a:solidFill>
                  <a:srgbClr val="6B7D72"/>
                </a:solidFill>
                <a:latin typeface="Candara" charset="0"/>
                <a:ea typeface="MS PGothic" charset="-128"/>
              </a:rPr>
              <a:t>ος</a:t>
            </a:r>
            <a:r>
              <a:rPr lang="el-GR" altLang="en-US" sz="2000" b="1" dirty="0">
                <a:solidFill>
                  <a:srgbClr val="6B7D72"/>
                </a:solidFill>
                <a:latin typeface="Candara" charset="0"/>
                <a:ea typeface="MS PGothic" charset="-128"/>
              </a:rPr>
              <a:t> άξονας: </a:t>
            </a:r>
            <a:r>
              <a:rPr lang="el-GR" altLang="en-US" sz="2000" dirty="0">
                <a:solidFill>
                  <a:schemeClr val="tx1"/>
                </a:solidFill>
                <a:latin typeface="Candara" charset="0"/>
                <a:ea typeface="MS PGothic" charset="-128"/>
              </a:rPr>
              <a:t>Ερωτήσεις για ανησυχίες ως προ προσωπικές δυνατότητες 	</a:t>
            </a:r>
          </a:p>
          <a:p>
            <a:pPr eaLnBrk="1" hangingPunct="1">
              <a:spcBef>
                <a:spcPts val="600"/>
              </a:spcBef>
              <a:spcAft>
                <a:spcPts val="600"/>
              </a:spcAft>
              <a:buFont typeface="Wingdings 3" charset="2"/>
              <a:buNone/>
            </a:pPr>
            <a:r>
              <a:rPr lang="el-GR" altLang="en-US" sz="2000" b="1" dirty="0">
                <a:solidFill>
                  <a:srgbClr val="6B7D72"/>
                </a:solidFill>
                <a:latin typeface="Candara" charset="0"/>
                <a:ea typeface="MS PGothic" charset="-128"/>
              </a:rPr>
              <a:t>	3</a:t>
            </a:r>
            <a:r>
              <a:rPr lang="el-GR" altLang="en-US" sz="2000" b="1" baseline="30000" dirty="0">
                <a:solidFill>
                  <a:srgbClr val="6B7D72"/>
                </a:solidFill>
                <a:latin typeface="Candara" charset="0"/>
                <a:ea typeface="MS PGothic" charset="-128"/>
              </a:rPr>
              <a:t>ος</a:t>
            </a:r>
            <a:r>
              <a:rPr lang="el-GR" altLang="en-US" sz="2000" b="1" dirty="0">
                <a:solidFill>
                  <a:srgbClr val="6B7D72"/>
                </a:solidFill>
                <a:latin typeface="Candara" charset="0"/>
                <a:ea typeface="MS PGothic" charset="-128"/>
              </a:rPr>
              <a:t> άξονας: </a:t>
            </a:r>
            <a:r>
              <a:rPr lang="el-GR" altLang="en-US" sz="2000" dirty="0">
                <a:solidFill>
                  <a:schemeClr val="tx1"/>
                </a:solidFill>
                <a:latin typeface="Candara" charset="0"/>
                <a:ea typeface="MS PGothic" charset="-128"/>
              </a:rPr>
              <a:t>Ερωτήσεις για ανησυχίες  ως προς τη διαχείριση στην τάξη</a:t>
            </a:r>
          </a:p>
          <a:p>
            <a:pPr eaLnBrk="1" hangingPunct="1">
              <a:spcBef>
                <a:spcPts val="600"/>
              </a:spcBef>
              <a:spcAft>
                <a:spcPts val="600"/>
              </a:spcAft>
              <a:buFont typeface="Wingdings 3" charset="2"/>
              <a:buNone/>
            </a:pPr>
            <a:r>
              <a:rPr lang="el-GR" altLang="en-US" sz="2000" dirty="0">
                <a:solidFill>
                  <a:srgbClr val="6B7D72"/>
                </a:solidFill>
                <a:latin typeface="Candara" charset="0"/>
                <a:ea typeface="MS PGothic" charset="-128"/>
              </a:rPr>
              <a:t>	</a:t>
            </a:r>
            <a:r>
              <a:rPr lang="el-GR" altLang="en-US" sz="2000" b="1" dirty="0">
                <a:solidFill>
                  <a:srgbClr val="6B7D72"/>
                </a:solidFill>
                <a:latin typeface="Candara" charset="0"/>
                <a:ea typeface="MS PGothic" charset="-128"/>
              </a:rPr>
              <a:t>4</a:t>
            </a:r>
            <a:r>
              <a:rPr lang="el-GR" altLang="en-US" sz="2000" b="1" baseline="30000" dirty="0">
                <a:solidFill>
                  <a:srgbClr val="6B7D72"/>
                </a:solidFill>
                <a:latin typeface="Candara" charset="0"/>
                <a:ea typeface="MS PGothic" charset="-128"/>
              </a:rPr>
              <a:t>ος</a:t>
            </a:r>
            <a:r>
              <a:rPr lang="el-GR" altLang="en-US" sz="2000" b="1" dirty="0">
                <a:solidFill>
                  <a:srgbClr val="6B7D72"/>
                </a:solidFill>
                <a:latin typeface="Candara" charset="0"/>
                <a:ea typeface="MS PGothic" charset="-128"/>
              </a:rPr>
              <a:t> άξονας: </a:t>
            </a:r>
            <a:r>
              <a:rPr lang="el-GR" altLang="en-US" sz="2000" dirty="0">
                <a:solidFill>
                  <a:schemeClr val="tx1"/>
                </a:solidFill>
                <a:latin typeface="Candara" charset="0"/>
                <a:ea typeface="MS PGothic" charset="-128"/>
              </a:rPr>
              <a:t>Ερωτήσεις για ανησυχίες ως προς τον προσανατολισμό του μαθήματος</a:t>
            </a:r>
          </a:p>
          <a:p>
            <a:pPr eaLnBrk="1" hangingPunct="1">
              <a:spcBef>
                <a:spcPts val="600"/>
              </a:spcBef>
              <a:spcAft>
                <a:spcPts val="600"/>
              </a:spcAft>
              <a:buFont typeface="Wingdings 3" charset="2"/>
              <a:buNone/>
            </a:pPr>
            <a:r>
              <a:rPr lang="el-GR" altLang="en-US" sz="2000" dirty="0">
                <a:solidFill>
                  <a:schemeClr val="tx1"/>
                </a:solidFill>
                <a:latin typeface="Candara" charset="0"/>
                <a:ea typeface="MS PGothic" charset="-128"/>
              </a:rPr>
              <a:t>	</a:t>
            </a:r>
            <a:r>
              <a:rPr lang="el-GR" altLang="en-US" sz="2000" b="1" dirty="0">
                <a:solidFill>
                  <a:srgbClr val="6B7D72"/>
                </a:solidFill>
                <a:latin typeface="Candara" charset="0"/>
                <a:ea typeface="MS PGothic" charset="-128"/>
              </a:rPr>
              <a:t>5</a:t>
            </a:r>
            <a:r>
              <a:rPr lang="el-GR" altLang="en-US" sz="2000" b="1" baseline="30000" dirty="0">
                <a:solidFill>
                  <a:srgbClr val="6B7D72"/>
                </a:solidFill>
                <a:latin typeface="Candara" charset="0"/>
                <a:ea typeface="MS PGothic" charset="-128"/>
              </a:rPr>
              <a:t>ος</a:t>
            </a:r>
            <a:r>
              <a:rPr lang="el-GR" altLang="en-US" sz="2000" b="1" dirty="0">
                <a:solidFill>
                  <a:srgbClr val="6B7D72"/>
                </a:solidFill>
                <a:latin typeface="Candara" charset="0"/>
                <a:ea typeface="MS PGothic" charset="-128"/>
              </a:rPr>
              <a:t> άξονας: </a:t>
            </a:r>
            <a:r>
              <a:rPr lang="el-GR" altLang="en-US" sz="2000" dirty="0">
                <a:solidFill>
                  <a:schemeClr val="tx1"/>
                </a:solidFill>
                <a:latin typeface="Candara" charset="0"/>
                <a:ea typeface="MS PGothic" charset="-128"/>
              </a:rPr>
              <a:t>Ερωτήσεις για ανησυχίες ως προς τις συνεργασίες</a:t>
            </a:r>
          </a:p>
          <a:p>
            <a:pPr eaLnBrk="1" hangingPunct="1">
              <a:spcBef>
                <a:spcPts val="600"/>
              </a:spcBef>
              <a:spcAft>
                <a:spcPts val="600"/>
              </a:spcAft>
              <a:buFont typeface="Wingdings 3" charset="2"/>
              <a:buNone/>
            </a:pPr>
            <a:r>
              <a:rPr lang="el-GR" altLang="en-US" sz="2000" dirty="0">
                <a:solidFill>
                  <a:schemeClr val="tx1"/>
                </a:solidFill>
                <a:latin typeface="Candara" charset="0"/>
                <a:ea typeface="MS PGothic" charset="-128"/>
              </a:rPr>
              <a:t>	</a:t>
            </a:r>
            <a:r>
              <a:rPr lang="el-GR" altLang="en-US" sz="2000" b="1" dirty="0">
                <a:solidFill>
                  <a:srgbClr val="6B7D72"/>
                </a:solidFill>
                <a:latin typeface="Candara" charset="0"/>
                <a:ea typeface="MS PGothic" charset="-128"/>
              </a:rPr>
              <a:t>6</a:t>
            </a:r>
            <a:r>
              <a:rPr lang="el-GR" altLang="en-US" sz="2000" b="1" baseline="30000" dirty="0">
                <a:solidFill>
                  <a:srgbClr val="6B7D72"/>
                </a:solidFill>
                <a:latin typeface="Candara" charset="0"/>
                <a:ea typeface="MS PGothic" charset="-128"/>
              </a:rPr>
              <a:t>ος</a:t>
            </a:r>
            <a:r>
              <a:rPr lang="el-GR" altLang="en-US" sz="2000" b="1" dirty="0">
                <a:solidFill>
                  <a:srgbClr val="6B7D72"/>
                </a:solidFill>
                <a:latin typeface="Candara" charset="0"/>
                <a:ea typeface="MS PGothic" charset="-128"/>
              </a:rPr>
              <a:t> άξονας: </a:t>
            </a:r>
            <a:r>
              <a:rPr lang="el-GR" altLang="en-US" sz="2000" dirty="0">
                <a:solidFill>
                  <a:schemeClr val="tx1"/>
                </a:solidFill>
                <a:latin typeface="Candara" charset="0"/>
                <a:ea typeface="MS PGothic" charset="-128"/>
              </a:rPr>
              <a:t>Ερωτήσεις για ανησυχίες ως προς τις πιθανές συνέπειες στους μαθητές</a:t>
            </a:r>
          </a:p>
        </p:txBody>
      </p:sp>
      <p:sp>
        <p:nvSpPr>
          <p:cNvPr id="116739"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63B1C3D5-EE5F-8547-AC7E-F900822BF006}" type="slidenum">
              <a:rPr lang="el-GR" altLang="en-US" sz="1200">
                <a:solidFill>
                  <a:schemeClr val="tx2"/>
                </a:solidFill>
                <a:latin typeface="Candara" charset="0"/>
              </a:rPr>
              <a:pPr/>
              <a:t>58</a:t>
            </a:fld>
            <a:endParaRPr lang="el-GR" altLang="en-US" sz="1200">
              <a:solidFill>
                <a:schemeClr val="tx2"/>
              </a:solidFill>
              <a:latin typeface="Candara" charset="0"/>
            </a:endParaRPr>
          </a:p>
        </p:txBody>
      </p:sp>
      <p:sp>
        <p:nvSpPr>
          <p:cNvPr id="7" name="Rectangle 8">
            <a:extLst>
              <a:ext uri="{FF2B5EF4-FFF2-40B4-BE49-F238E27FC236}">
                <a16:creationId xmlns:a16="http://schemas.microsoft.com/office/drawing/2014/main" id="{6E069F8A-83E2-8249-BF7A-C7A1DC07D2E3}"/>
              </a:ext>
            </a:extLst>
          </p:cNvPr>
          <p:cNvSpPr>
            <a:spLocks noGrp="1" noChangeArrowheads="1"/>
          </p:cNvSpPr>
          <p:nvPr>
            <p:ph type="title"/>
          </p:nvPr>
        </p:nvSpPr>
        <p:spPr bwMode="auto">
          <a:xfrm>
            <a:off x="425450" y="407988"/>
            <a:ext cx="8261350" cy="1039812"/>
          </a:xfrm>
        </p:spPr>
        <p:txBody>
          <a:bodyPr>
            <a:noAutofit/>
          </a:bodyPr>
          <a:lstStyle/>
          <a:p>
            <a:pPr marL="114300" indent="0" algn="just" eaLnBrk="1" hangingPunct="1">
              <a:buFont typeface="Arial" charset="0"/>
              <a:buNone/>
            </a:pPr>
            <a:r>
              <a:rPr lang="el-GR" altLang="en-US" sz="2400" cap="none" dirty="0">
                <a:solidFill>
                  <a:srgbClr val="4E501F"/>
                </a:solidFill>
                <a:latin typeface="Candara" charset="0"/>
                <a:ea typeface="MS PGothic" charset="-128"/>
              </a:rPr>
              <a:t>Θέμα: </a:t>
            </a:r>
            <a:r>
              <a:rPr lang="el-GR" altLang="en-US" sz="2400" i="1" cap="none" dirty="0">
                <a:latin typeface="Candara" charset="0"/>
                <a:ea typeface="MS PGothic" charset="-128"/>
              </a:rPr>
              <a:t>Ανησυχίες εκπαιδευτικών Α’ </a:t>
            </a:r>
            <a:r>
              <a:rPr lang="el-GR" altLang="en-US" sz="2400" i="1" cap="none" dirty="0" err="1">
                <a:latin typeface="Candara" charset="0"/>
                <a:ea typeface="MS PGothic" charset="-128"/>
              </a:rPr>
              <a:t>βάθμιας</a:t>
            </a:r>
            <a:r>
              <a:rPr lang="el-GR" altLang="en-US" sz="2400" i="1" cap="none" dirty="0">
                <a:latin typeface="Candara" charset="0"/>
                <a:ea typeface="MS PGothic" charset="-128"/>
              </a:rPr>
              <a:t> για την εφαρμογή νέου προγράμματος σπουδών στα Μαθηματικά</a:t>
            </a:r>
            <a:endParaRPr lang="el-GR" altLang="en-US" sz="2400" cap="none" dirty="0">
              <a:latin typeface="Candara" charset="0"/>
              <a:ea typeface="MS PGothic" charset="-128"/>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69635">
                                            <p:txEl>
                                              <p:pRg st="3" end="3"/>
                                            </p:txEl>
                                          </p:spTgt>
                                        </p:tgtEl>
                                        <p:attrNameLst>
                                          <p:attrName>style.visibility</p:attrName>
                                        </p:attrNameLst>
                                      </p:cBhvr>
                                      <p:to>
                                        <p:strVal val="visible"/>
                                      </p:to>
                                    </p:set>
                                    <p:animEffect transition="in" filter="blinds(vertical)">
                                      <p:cBhvr>
                                        <p:cTn id="7" dur="1000"/>
                                        <p:tgtEl>
                                          <p:spTgt spid="69635">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69635">
                                            <p:txEl>
                                              <p:pRg st="4" end="4"/>
                                            </p:txEl>
                                          </p:spTgt>
                                        </p:tgtEl>
                                        <p:attrNameLst>
                                          <p:attrName>style.visibility</p:attrName>
                                        </p:attrNameLst>
                                      </p:cBhvr>
                                      <p:to>
                                        <p:strVal val="visible"/>
                                      </p:to>
                                    </p:set>
                                    <p:animEffect transition="in" filter="blinds(vertical)">
                                      <p:cBhvr>
                                        <p:cTn id="12" dur="1000"/>
                                        <p:tgtEl>
                                          <p:spTgt spid="6963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69635">
                                            <p:txEl>
                                              <p:pRg st="5" end="5"/>
                                            </p:txEl>
                                          </p:spTgt>
                                        </p:tgtEl>
                                        <p:attrNameLst>
                                          <p:attrName>style.visibility</p:attrName>
                                        </p:attrNameLst>
                                      </p:cBhvr>
                                      <p:to>
                                        <p:strVal val="visible"/>
                                      </p:to>
                                    </p:set>
                                    <p:animEffect transition="in" filter="blinds(vertical)">
                                      <p:cBhvr>
                                        <p:cTn id="17" dur="1000"/>
                                        <p:tgtEl>
                                          <p:spTgt spid="69635">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nodeType="clickEffect">
                                  <p:stCondLst>
                                    <p:cond delay="0"/>
                                  </p:stCondLst>
                                  <p:childTnLst>
                                    <p:set>
                                      <p:cBhvr>
                                        <p:cTn id="21" dur="1" fill="hold">
                                          <p:stCondLst>
                                            <p:cond delay="0"/>
                                          </p:stCondLst>
                                        </p:cTn>
                                        <p:tgtEl>
                                          <p:spTgt spid="69635">
                                            <p:txEl>
                                              <p:pRg st="6" end="6"/>
                                            </p:txEl>
                                          </p:spTgt>
                                        </p:tgtEl>
                                        <p:attrNameLst>
                                          <p:attrName>style.visibility</p:attrName>
                                        </p:attrNameLst>
                                      </p:cBhvr>
                                      <p:to>
                                        <p:strVal val="visible"/>
                                      </p:to>
                                    </p:set>
                                    <p:animEffect transition="in" filter="blinds(vertical)">
                                      <p:cBhvr>
                                        <p:cTn id="22" dur="1000"/>
                                        <p:tgtEl>
                                          <p:spTgt spid="69635">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nodeType="clickEffect">
                                  <p:stCondLst>
                                    <p:cond delay="0"/>
                                  </p:stCondLst>
                                  <p:childTnLst>
                                    <p:set>
                                      <p:cBhvr>
                                        <p:cTn id="26" dur="1" fill="hold">
                                          <p:stCondLst>
                                            <p:cond delay="0"/>
                                          </p:stCondLst>
                                        </p:cTn>
                                        <p:tgtEl>
                                          <p:spTgt spid="69635">
                                            <p:txEl>
                                              <p:pRg st="7" end="7"/>
                                            </p:txEl>
                                          </p:spTgt>
                                        </p:tgtEl>
                                        <p:attrNameLst>
                                          <p:attrName>style.visibility</p:attrName>
                                        </p:attrNameLst>
                                      </p:cBhvr>
                                      <p:to>
                                        <p:strVal val="visible"/>
                                      </p:to>
                                    </p:set>
                                    <p:animEffect transition="in" filter="blinds(vertical)">
                                      <p:cBhvr>
                                        <p:cTn id="27" dur="1000"/>
                                        <p:tgtEl>
                                          <p:spTgt spid="696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8"/>
          <p:cNvSpPr>
            <a:spLocks noGrp="1" noChangeArrowheads="1"/>
          </p:cNvSpPr>
          <p:nvPr>
            <p:ph type="title"/>
          </p:nvPr>
        </p:nvSpPr>
        <p:spPr bwMode="auto"/>
        <p:txBody>
          <a:bodyPr>
            <a:normAutofit fontScale="90000"/>
          </a:bodyPr>
          <a:lstStyle/>
          <a:p>
            <a:pPr>
              <a:buClrTx/>
            </a:pPr>
            <a:r>
              <a:rPr lang="el-GR" altLang="en-US" sz="3200" b="1" cap="none" dirty="0">
                <a:solidFill>
                  <a:schemeClr val="tx1">
                    <a:lumMod val="50000"/>
                    <a:lumOff val="50000"/>
                  </a:schemeClr>
                </a:solidFill>
                <a:latin typeface="Candara" charset="0"/>
                <a:ea typeface="MS PGothic" charset="-128"/>
              </a:rPr>
              <a:t>Θέμα: </a:t>
            </a:r>
            <a:r>
              <a:rPr lang="el-GR" altLang="en-US" sz="3200" i="1" cap="none" dirty="0">
                <a:solidFill>
                  <a:srgbClr val="4E501F"/>
                </a:solidFill>
                <a:latin typeface="Candara" charset="0"/>
                <a:ea typeface="MS PGothic" charset="-128"/>
              </a:rPr>
              <a:t>Τ</a:t>
            </a:r>
            <a:r>
              <a:rPr lang="el-GR" altLang="en-US" sz="3200" i="1" cap="none" dirty="0">
                <a:latin typeface="Candara" charset="0"/>
                <a:ea typeface="MS PGothic" charset="-128"/>
              </a:rPr>
              <a:t>α οφέλη από την χρήση ψηφιακών προγραμμάτων στην πρώτη αρίθμηση</a:t>
            </a:r>
            <a:r>
              <a:rPr lang="el-GR" altLang="en-US" sz="3200" i="1" dirty="0">
                <a:latin typeface="Candara" charset="0"/>
                <a:ea typeface="MS PGothic" charset="-128"/>
              </a:rPr>
              <a:t>; </a:t>
            </a:r>
          </a:p>
        </p:txBody>
      </p:sp>
      <p:sp>
        <p:nvSpPr>
          <p:cNvPr id="115715" name="Rectangle 3"/>
          <p:cNvSpPr>
            <a:spLocks noGrp="1" noChangeArrowheads="1"/>
          </p:cNvSpPr>
          <p:nvPr>
            <p:ph idx="1"/>
          </p:nvPr>
        </p:nvSpPr>
        <p:spPr>
          <a:xfrm>
            <a:off x="358775" y="1604963"/>
            <a:ext cx="8461375" cy="4679950"/>
          </a:xfrm>
        </p:spPr>
        <p:txBody>
          <a:bodyPr/>
          <a:lstStyle/>
          <a:p>
            <a:pPr marL="114300" indent="0">
              <a:spcBef>
                <a:spcPts val="600"/>
              </a:spcBef>
              <a:buClrTx/>
              <a:buNone/>
            </a:pPr>
            <a:r>
              <a:rPr lang="el-GR" altLang="en-US" sz="2000" b="1" dirty="0">
                <a:solidFill>
                  <a:schemeClr val="tx1">
                    <a:lumMod val="50000"/>
                    <a:lumOff val="50000"/>
                  </a:schemeClr>
                </a:solidFill>
                <a:latin typeface="Candara" charset="0"/>
                <a:ea typeface="MS PGothic" charset="-128"/>
              </a:rPr>
              <a:t>Ερωτήματα</a:t>
            </a:r>
          </a:p>
          <a:p>
            <a:pPr>
              <a:spcBef>
                <a:spcPts val="600"/>
              </a:spcBef>
              <a:buClrTx/>
              <a:buFontTx/>
              <a:buChar char="-"/>
            </a:pPr>
            <a:r>
              <a:rPr lang="el-GR" altLang="en-US" sz="2000" dirty="0">
                <a:solidFill>
                  <a:schemeClr val="tx1">
                    <a:lumMod val="50000"/>
                    <a:lumOff val="50000"/>
                  </a:schemeClr>
                </a:solidFill>
                <a:latin typeface="Candara" charset="0"/>
                <a:ea typeface="MS PGothic" charset="-128"/>
              </a:rPr>
              <a:t>Σε ποιο βαθμό </a:t>
            </a:r>
            <a:r>
              <a:rPr lang="el-GR" altLang="en-US" sz="2000" dirty="0">
                <a:solidFill>
                  <a:srgbClr val="4E501F"/>
                </a:solidFill>
                <a:latin typeface="Candara" charset="0"/>
                <a:ea typeface="MS PGothic" charset="-128"/>
              </a:rPr>
              <a:t>η συστηματική χρήση του ψηφιακού προγράμματος «…» βελτιώνει τις προσθετικές ικανότητες στην πρώτη δεκάδα, των παιδιών προσχολικής ηλικίας. </a:t>
            </a:r>
          </a:p>
          <a:p>
            <a:pPr marL="114300" indent="0">
              <a:spcBef>
                <a:spcPts val="600"/>
              </a:spcBef>
              <a:buClrTx/>
              <a:buNone/>
            </a:pPr>
            <a:endParaRPr lang="el-GR" altLang="en-US" sz="2000" dirty="0">
              <a:solidFill>
                <a:srgbClr val="4E501F"/>
              </a:solidFill>
              <a:latin typeface="Candara" charset="0"/>
              <a:ea typeface="MS PGothic" charset="-128"/>
            </a:endParaRPr>
          </a:p>
          <a:p>
            <a:pPr marL="114300" indent="0" eaLnBrk="1" hangingPunct="1">
              <a:lnSpc>
                <a:spcPts val="2500"/>
              </a:lnSpc>
              <a:spcBef>
                <a:spcPts val="600"/>
              </a:spcBef>
              <a:buClrTx/>
              <a:buSzPct val="120000"/>
              <a:buNone/>
            </a:pPr>
            <a:r>
              <a:rPr lang="el-GR" altLang="en-US" sz="2000" b="1" dirty="0">
                <a:solidFill>
                  <a:schemeClr val="tx1">
                    <a:lumMod val="50000"/>
                    <a:lumOff val="50000"/>
                  </a:schemeClr>
                </a:solidFill>
                <a:latin typeface="Candara" charset="0"/>
                <a:ea typeface="MS PGothic" charset="-128"/>
              </a:rPr>
              <a:t>Ερευνητικό σχέδιο </a:t>
            </a:r>
          </a:p>
          <a:p>
            <a:pPr eaLnBrk="1" hangingPunct="1">
              <a:lnSpc>
                <a:spcPts val="2500"/>
              </a:lnSpc>
              <a:spcBef>
                <a:spcPts val="600"/>
              </a:spcBef>
              <a:buClrTx/>
              <a:buSzPct val="120000"/>
              <a:buFontTx/>
              <a:buChar char="-"/>
            </a:pPr>
            <a:r>
              <a:rPr lang="el-GR" altLang="en-US" sz="2000" b="1" i="1" dirty="0">
                <a:solidFill>
                  <a:schemeClr val="tx1">
                    <a:lumMod val="50000"/>
                    <a:lumOff val="50000"/>
                  </a:schemeClr>
                </a:solidFill>
                <a:latin typeface="Candara" charset="0"/>
                <a:ea typeface="MS PGothic" charset="-128"/>
              </a:rPr>
              <a:t>ποια στοιχεία: </a:t>
            </a:r>
            <a:r>
              <a:rPr lang="el-GR" altLang="en-US" sz="2000" i="1" dirty="0">
                <a:solidFill>
                  <a:srgbClr val="4E501F"/>
                </a:solidFill>
                <a:latin typeface="Candara" charset="0"/>
                <a:ea typeface="MS PGothic" charset="-128"/>
              </a:rPr>
              <a:t> </a:t>
            </a:r>
            <a:r>
              <a:rPr lang="el-GR" altLang="en-US" sz="2000" dirty="0">
                <a:solidFill>
                  <a:srgbClr val="4E501F"/>
                </a:solidFill>
                <a:latin typeface="Candara" charset="0"/>
                <a:ea typeface="MS PGothic" charset="-128"/>
              </a:rPr>
              <a:t>το πρόγραμμα θα χρησιμοποιηθεί για διάστημα…. και … φορές. Θα χρησιμοποιηθούν τα έργα… θα καταγραφεί ο βαθμός χρήσης και θα συγκριθεί με τις προσθετικές ικανότητες.</a:t>
            </a:r>
          </a:p>
          <a:p>
            <a:pPr eaLnBrk="1" hangingPunct="1">
              <a:lnSpc>
                <a:spcPts val="2500"/>
              </a:lnSpc>
              <a:spcBef>
                <a:spcPts val="600"/>
              </a:spcBef>
              <a:buClrTx/>
              <a:buSzPct val="120000"/>
              <a:buFontTx/>
              <a:buChar char="-"/>
            </a:pPr>
            <a:r>
              <a:rPr lang="el-GR" altLang="en-US" sz="2000" b="1" i="1" dirty="0">
                <a:solidFill>
                  <a:schemeClr val="tx1">
                    <a:lumMod val="50000"/>
                    <a:lumOff val="50000"/>
                  </a:schemeClr>
                </a:solidFill>
                <a:latin typeface="Candara" charset="0"/>
                <a:ea typeface="MS PGothic" charset="-128"/>
              </a:rPr>
              <a:t>δείγμα: </a:t>
            </a:r>
            <a:r>
              <a:rPr lang="el-GR" altLang="en-US" sz="2000" dirty="0">
                <a:solidFill>
                  <a:srgbClr val="4E501F"/>
                </a:solidFill>
                <a:latin typeface="Candara" charset="0"/>
                <a:ea typeface="MS PGothic" charset="-128"/>
              </a:rPr>
              <a:t>Μαθητές 5-6 χρόνων</a:t>
            </a:r>
          </a:p>
          <a:p>
            <a:pPr eaLnBrk="1" hangingPunct="1">
              <a:lnSpc>
                <a:spcPts val="2500"/>
              </a:lnSpc>
              <a:spcBef>
                <a:spcPts val="600"/>
              </a:spcBef>
              <a:buClrTx/>
              <a:buSzPct val="120000"/>
              <a:buFontTx/>
              <a:buChar char="-"/>
            </a:pPr>
            <a:r>
              <a:rPr lang="el-GR" altLang="en-US" sz="2000" b="1" i="1" dirty="0">
                <a:solidFill>
                  <a:schemeClr val="tx1">
                    <a:lumMod val="50000"/>
                    <a:lumOff val="50000"/>
                  </a:schemeClr>
                </a:solidFill>
                <a:latin typeface="Candara" charset="0"/>
                <a:ea typeface="MS PGothic" charset="-128"/>
              </a:rPr>
              <a:t>μέσο/τεστ: </a:t>
            </a:r>
            <a:r>
              <a:rPr lang="el-GR" altLang="en-US" sz="2000" dirty="0">
                <a:solidFill>
                  <a:srgbClr val="4E501F"/>
                </a:solidFill>
                <a:latin typeface="Candara" charset="0"/>
                <a:ea typeface="MS PGothic" charset="-128"/>
              </a:rPr>
              <a:t>ένα τεστ με προσθέσεις </a:t>
            </a:r>
            <a:r>
              <a:rPr lang="el-GR" altLang="en-US" sz="2000" b="1" dirty="0">
                <a:solidFill>
                  <a:schemeClr val="tx1">
                    <a:lumMod val="50000"/>
                    <a:lumOff val="50000"/>
                  </a:schemeClr>
                </a:solidFill>
                <a:latin typeface="Candara" charset="0"/>
                <a:ea typeface="MS PGothic" charset="-128"/>
              </a:rPr>
              <a:t>πριν και μετά </a:t>
            </a:r>
            <a:r>
              <a:rPr lang="el-GR" altLang="en-US" sz="2000" dirty="0">
                <a:solidFill>
                  <a:srgbClr val="4E501F"/>
                </a:solidFill>
                <a:latin typeface="Candara" charset="0"/>
                <a:ea typeface="MS PGothic" charset="-128"/>
              </a:rPr>
              <a:t>τη χρήση του ψηφιακού προγράμματος.</a:t>
            </a:r>
          </a:p>
          <a:p>
            <a:pPr eaLnBrk="1" hangingPunct="1">
              <a:lnSpc>
                <a:spcPts val="2500"/>
              </a:lnSpc>
              <a:spcBef>
                <a:spcPts val="600"/>
              </a:spcBef>
              <a:buClrTx/>
              <a:buSzPct val="120000"/>
              <a:buFontTx/>
              <a:buChar char="-"/>
            </a:pPr>
            <a:endParaRPr lang="el-GR" altLang="en-US" sz="2000" b="1" dirty="0">
              <a:solidFill>
                <a:schemeClr val="tx1">
                  <a:lumMod val="50000"/>
                  <a:lumOff val="50000"/>
                </a:schemeClr>
              </a:solidFill>
              <a:latin typeface="Candara" charset="0"/>
              <a:ea typeface="MS PGothic" charset="-128"/>
            </a:endParaRPr>
          </a:p>
          <a:p>
            <a:pPr algn="just" eaLnBrk="1" hangingPunct="1">
              <a:lnSpc>
                <a:spcPts val="2500"/>
              </a:lnSpc>
              <a:spcBef>
                <a:spcPts val="600"/>
              </a:spcBef>
              <a:buClrTx/>
              <a:buFont typeface="Wingdings" charset="2"/>
              <a:buNone/>
            </a:pPr>
            <a:r>
              <a:rPr lang="el-GR" altLang="en-US" sz="2000" dirty="0">
                <a:solidFill>
                  <a:srgbClr val="4E501F"/>
                </a:solidFill>
                <a:latin typeface="Candara" charset="0"/>
                <a:ea typeface="MS PGothic" charset="-128"/>
              </a:rPr>
              <a:t>		</a:t>
            </a:r>
          </a:p>
        </p:txBody>
      </p:sp>
      <p:sp>
        <p:nvSpPr>
          <p:cNvPr id="118787"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D3F7298F-3382-2642-978E-DEBE525FE03C}" type="slidenum">
              <a:rPr lang="el-GR" altLang="en-US" sz="1200">
                <a:solidFill>
                  <a:schemeClr val="tx2"/>
                </a:solidFill>
                <a:latin typeface="Candara" charset="0"/>
              </a:rPr>
              <a:pPr/>
              <a:t>59</a:t>
            </a:fld>
            <a:endParaRPr lang="el-GR" altLang="en-US" sz="1200">
              <a:solidFill>
                <a:schemeClr val="tx2"/>
              </a:solidFill>
              <a:latin typeface="Candar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blinds(vertical)">
                                      <p:cBhvr>
                                        <p:cTn id="7" dur="1000"/>
                                        <p:tgtEl>
                                          <p:spTgt spid="115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15715">
                                            <p:txEl>
                                              <p:pRg st="1" end="1"/>
                                            </p:txEl>
                                          </p:spTgt>
                                        </p:tgtEl>
                                        <p:attrNameLst>
                                          <p:attrName>style.visibility</p:attrName>
                                        </p:attrNameLst>
                                      </p:cBhvr>
                                      <p:to>
                                        <p:strVal val="visible"/>
                                      </p:to>
                                    </p:set>
                                    <p:animEffect transition="in" filter="blinds(vertical)">
                                      <p:cBhvr>
                                        <p:cTn id="12" dur="1000"/>
                                        <p:tgtEl>
                                          <p:spTgt spid="1157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115715">
                                            <p:txEl>
                                              <p:pRg st="3" end="3"/>
                                            </p:txEl>
                                          </p:spTgt>
                                        </p:tgtEl>
                                        <p:attrNameLst>
                                          <p:attrName>style.visibility</p:attrName>
                                        </p:attrNameLst>
                                      </p:cBhvr>
                                      <p:to>
                                        <p:strVal val="visible"/>
                                      </p:to>
                                    </p:set>
                                    <p:animEffect transition="in" filter="blinds(vertical)">
                                      <p:cBhvr>
                                        <p:cTn id="17" dur="1000"/>
                                        <p:tgtEl>
                                          <p:spTgt spid="1157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115715">
                                            <p:txEl>
                                              <p:pRg st="4" end="4"/>
                                            </p:txEl>
                                          </p:spTgt>
                                        </p:tgtEl>
                                        <p:attrNameLst>
                                          <p:attrName>style.visibility</p:attrName>
                                        </p:attrNameLst>
                                      </p:cBhvr>
                                      <p:to>
                                        <p:strVal val="visible"/>
                                      </p:to>
                                    </p:set>
                                    <p:animEffect transition="in" filter="blinds(vertical)">
                                      <p:cBhvr>
                                        <p:cTn id="22" dur="1000"/>
                                        <p:tgtEl>
                                          <p:spTgt spid="1157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nodeType="clickEffect">
                                  <p:stCondLst>
                                    <p:cond delay="0"/>
                                  </p:stCondLst>
                                  <p:childTnLst>
                                    <p:set>
                                      <p:cBhvr>
                                        <p:cTn id="26" dur="1" fill="hold">
                                          <p:stCondLst>
                                            <p:cond delay="0"/>
                                          </p:stCondLst>
                                        </p:cTn>
                                        <p:tgtEl>
                                          <p:spTgt spid="115715">
                                            <p:txEl>
                                              <p:pRg st="5" end="5"/>
                                            </p:txEl>
                                          </p:spTgt>
                                        </p:tgtEl>
                                        <p:attrNameLst>
                                          <p:attrName>style.visibility</p:attrName>
                                        </p:attrNameLst>
                                      </p:cBhvr>
                                      <p:to>
                                        <p:strVal val="visible"/>
                                      </p:to>
                                    </p:set>
                                    <p:animEffect transition="in" filter="blinds(vertical)">
                                      <p:cBhvr>
                                        <p:cTn id="27" dur="1000"/>
                                        <p:tgtEl>
                                          <p:spTgt spid="11571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nodeType="clickEffect">
                                  <p:stCondLst>
                                    <p:cond delay="0"/>
                                  </p:stCondLst>
                                  <p:childTnLst>
                                    <p:set>
                                      <p:cBhvr>
                                        <p:cTn id="31" dur="1" fill="hold">
                                          <p:stCondLst>
                                            <p:cond delay="0"/>
                                          </p:stCondLst>
                                        </p:cTn>
                                        <p:tgtEl>
                                          <p:spTgt spid="115715">
                                            <p:txEl>
                                              <p:pRg st="6" end="6"/>
                                            </p:txEl>
                                          </p:spTgt>
                                        </p:tgtEl>
                                        <p:attrNameLst>
                                          <p:attrName>style.visibility</p:attrName>
                                        </p:attrNameLst>
                                      </p:cBhvr>
                                      <p:to>
                                        <p:strVal val="visible"/>
                                      </p:to>
                                    </p:set>
                                    <p:animEffect transition="in" filter="blinds(vertical)">
                                      <p:cBhvr>
                                        <p:cTn id="32" dur="1000"/>
                                        <p:tgtEl>
                                          <p:spTgt spid="11571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5" fill="hold" nodeType="clickEffect">
                                  <p:stCondLst>
                                    <p:cond delay="0"/>
                                  </p:stCondLst>
                                  <p:childTnLst>
                                    <p:set>
                                      <p:cBhvr>
                                        <p:cTn id="36" dur="1" fill="hold">
                                          <p:stCondLst>
                                            <p:cond delay="0"/>
                                          </p:stCondLst>
                                        </p:cTn>
                                        <p:tgtEl>
                                          <p:spTgt spid="115715">
                                            <p:txEl>
                                              <p:pRg st="8" end="8"/>
                                            </p:txEl>
                                          </p:spTgt>
                                        </p:tgtEl>
                                        <p:attrNameLst>
                                          <p:attrName>style.visibility</p:attrName>
                                        </p:attrNameLst>
                                      </p:cBhvr>
                                      <p:to>
                                        <p:strVal val="visible"/>
                                      </p:to>
                                    </p:set>
                                    <p:animEffect transition="in" filter="blinds(vertical)">
                                      <p:cBhvr>
                                        <p:cTn id="37" dur="1000"/>
                                        <p:tgtEl>
                                          <p:spTgt spid="1157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658813" y="1754188"/>
            <a:ext cx="7800975" cy="4186237"/>
          </a:xfrm>
        </p:spPr>
        <p:txBody>
          <a:bodyPr/>
          <a:lstStyle/>
          <a:p>
            <a:pPr algn="r" eaLnBrk="1" hangingPunct="1">
              <a:buClr>
                <a:schemeClr val="tx1"/>
              </a:buClr>
            </a:pPr>
            <a:r>
              <a:rPr lang="el-GR" altLang="en-US" sz="2800" b="1" i="1" dirty="0">
                <a:solidFill>
                  <a:schemeClr val="accent1"/>
                </a:solidFill>
                <a:latin typeface="Candara" charset="0"/>
                <a:ea typeface="MS PGothic" charset="-128"/>
              </a:rPr>
              <a:t>Εμπειρία στην ερευνητική διαδικασία</a:t>
            </a:r>
          </a:p>
          <a:p>
            <a:pPr algn="r" eaLnBrk="1" hangingPunct="1">
              <a:buClr>
                <a:schemeClr val="tx1"/>
              </a:buClr>
            </a:pPr>
            <a:endParaRPr lang="el-GR" altLang="en-US" dirty="0">
              <a:solidFill>
                <a:schemeClr val="accent1"/>
              </a:solidFill>
              <a:latin typeface="Candara" charset="0"/>
              <a:ea typeface="MS PGothic" charset="-128"/>
            </a:endParaRPr>
          </a:p>
          <a:p>
            <a:pPr marL="447675" indent="-333375" eaLnBrk="1" hangingPunct="1">
              <a:buFontTx/>
              <a:buAutoNum type="arabicPeriod"/>
            </a:pPr>
            <a:r>
              <a:rPr lang="el-GR" altLang="en-US" dirty="0">
                <a:solidFill>
                  <a:schemeClr val="tx1"/>
                </a:solidFill>
                <a:latin typeface="Candara" charset="0"/>
                <a:ea typeface="MS PGothic" charset="-128"/>
              </a:rPr>
              <a:t>Να διατυπώνουμε κατάλληλα </a:t>
            </a:r>
            <a:r>
              <a:rPr lang="el-GR" altLang="en-US" b="1" i="1" dirty="0">
                <a:solidFill>
                  <a:srgbClr val="6B7D72"/>
                </a:solidFill>
                <a:latin typeface="Candara" charset="0"/>
                <a:ea typeface="MS PGothic" charset="-128"/>
              </a:rPr>
              <a:t>ερευνητικά ερωτήματα</a:t>
            </a:r>
            <a:r>
              <a:rPr lang="el-GR" altLang="en-US" b="1" i="1" dirty="0">
                <a:solidFill>
                  <a:schemeClr val="tx1"/>
                </a:solidFill>
                <a:latin typeface="Candara" charset="0"/>
                <a:ea typeface="MS PGothic" charset="-128"/>
              </a:rPr>
              <a:t>.</a:t>
            </a:r>
          </a:p>
          <a:p>
            <a:pPr marL="447675" indent="-333375" eaLnBrk="1" hangingPunct="1">
              <a:buFontTx/>
              <a:buAutoNum type="arabicPeriod"/>
            </a:pPr>
            <a:r>
              <a:rPr lang="el-GR" altLang="en-US" dirty="0">
                <a:solidFill>
                  <a:schemeClr val="tx1"/>
                </a:solidFill>
                <a:latin typeface="Candara" charset="0"/>
                <a:ea typeface="MS PGothic" charset="-128"/>
              </a:rPr>
              <a:t>Να κάνουμε </a:t>
            </a:r>
            <a:r>
              <a:rPr lang="el-GR" altLang="en-US" b="1" i="1" dirty="0">
                <a:solidFill>
                  <a:srgbClr val="6B7D72"/>
                </a:solidFill>
                <a:latin typeface="Candara" charset="0"/>
                <a:ea typeface="MS PGothic" charset="-128"/>
              </a:rPr>
              <a:t>βιβλιογραφική επισκόπηση</a:t>
            </a:r>
            <a:r>
              <a:rPr lang="el-GR" altLang="en-US" dirty="0">
                <a:solidFill>
                  <a:srgbClr val="6B7D72"/>
                </a:solidFill>
                <a:latin typeface="Candara" charset="0"/>
                <a:ea typeface="MS PGothic" charset="-128"/>
              </a:rPr>
              <a:t> </a:t>
            </a:r>
            <a:r>
              <a:rPr lang="el-GR" altLang="en-US" dirty="0">
                <a:solidFill>
                  <a:schemeClr val="tx1"/>
                </a:solidFill>
                <a:latin typeface="Candara" charset="0"/>
                <a:ea typeface="MS PGothic" charset="-128"/>
              </a:rPr>
              <a:t>για την τεκμηρίωση μιας νέας έρευνας.</a:t>
            </a:r>
          </a:p>
          <a:p>
            <a:pPr marL="447675" indent="-333375" eaLnBrk="1" hangingPunct="1">
              <a:buFontTx/>
              <a:buAutoNum type="arabicPeriod"/>
            </a:pPr>
            <a:r>
              <a:rPr lang="el-GR" altLang="en-US" dirty="0">
                <a:solidFill>
                  <a:schemeClr val="tx1"/>
                </a:solidFill>
                <a:latin typeface="Candara" charset="0"/>
                <a:ea typeface="MS PGothic" charset="-128"/>
              </a:rPr>
              <a:t>Να θέτουμε </a:t>
            </a:r>
            <a:r>
              <a:rPr lang="el-GR" altLang="en-US" b="1" i="1" dirty="0">
                <a:solidFill>
                  <a:srgbClr val="6B7D72"/>
                </a:solidFill>
                <a:latin typeface="Candara" charset="0"/>
                <a:ea typeface="MS PGothic" charset="-128"/>
              </a:rPr>
              <a:t>θεωρητικό πλαίσιο</a:t>
            </a:r>
            <a:r>
              <a:rPr lang="el-GR" altLang="en-US" b="1" i="1" dirty="0">
                <a:solidFill>
                  <a:schemeClr val="tx1"/>
                </a:solidFill>
                <a:latin typeface="Candara" charset="0"/>
                <a:ea typeface="MS PGothic" charset="-128"/>
              </a:rPr>
              <a:t>.</a:t>
            </a:r>
          </a:p>
          <a:p>
            <a:pPr marL="447675" indent="-333375" eaLnBrk="1" hangingPunct="1">
              <a:buFontTx/>
              <a:buAutoNum type="arabicPeriod"/>
            </a:pPr>
            <a:r>
              <a:rPr lang="el-GR" altLang="en-US" dirty="0">
                <a:solidFill>
                  <a:schemeClr val="tx1"/>
                </a:solidFill>
                <a:latin typeface="Candara" charset="0"/>
                <a:ea typeface="MS PGothic" charset="-128"/>
              </a:rPr>
              <a:t>Να σχεδιάζουμε μια κατάλληλη (ποσοτική ή ποιοτική) προσέγγιση </a:t>
            </a:r>
            <a:r>
              <a:rPr lang="el-GR" altLang="en-US" b="1" i="1" dirty="0">
                <a:solidFill>
                  <a:srgbClr val="6B7D72"/>
                </a:solidFill>
                <a:latin typeface="Candara" charset="0"/>
                <a:ea typeface="MS PGothic" charset="-128"/>
              </a:rPr>
              <a:t>συλλογής δεδομένων</a:t>
            </a:r>
            <a:r>
              <a:rPr lang="el-GR" altLang="en-US" b="1" i="1" dirty="0">
                <a:solidFill>
                  <a:schemeClr val="tx1"/>
                </a:solidFill>
                <a:latin typeface="Candara" charset="0"/>
                <a:ea typeface="MS PGothic" charset="-128"/>
              </a:rPr>
              <a:t>.</a:t>
            </a:r>
          </a:p>
          <a:p>
            <a:pPr marL="447675" indent="-333375" eaLnBrk="1" hangingPunct="1">
              <a:buFontTx/>
              <a:buAutoNum type="arabicPeriod"/>
            </a:pPr>
            <a:r>
              <a:rPr lang="el-GR" altLang="en-US" dirty="0">
                <a:solidFill>
                  <a:schemeClr val="tx1"/>
                </a:solidFill>
                <a:latin typeface="Candara" charset="0"/>
                <a:ea typeface="MS PGothic" charset="-128"/>
              </a:rPr>
              <a:t>Να υλοποιούμε το σχέδιο αυτής </a:t>
            </a:r>
            <a:r>
              <a:rPr lang="el-GR" altLang="en-US" dirty="0">
                <a:solidFill>
                  <a:srgbClr val="6B7D72"/>
                </a:solidFill>
                <a:latin typeface="Candara" charset="0"/>
                <a:ea typeface="MS PGothic" charset="-128"/>
              </a:rPr>
              <a:t>της</a:t>
            </a:r>
            <a:r>
              <a:rPr lang="el-GR" altLang="en-US" b="1" i="1" dirty="0">
                <a:solidFill>
                  <a:srgbClr val="6B7D72"/>
                </a:solidFill>
                <a:latin typeface="Candara" charset="0"/>
                <a:ea typeface="MS PGothic" charset="-128"/>
              </a:rPr>
              <a:t> εμπειρικής έρευνας.</a:t>
            </a:r>
            <a:endParaRPr lang="en-US" altLang="en-US" b="1" i="1" dirty="0">
              <a:solidFill>
                <a:srgbClr val="6B7D72"/>
              </a:solidFill>
              <a:latin typeface="Candara" charset="0"/>
              <a:ea typeface="MS PGothic" charset="-128"/>
            </a:endParaRPr>
          </a:p>
        </p:txBody>
      </p:sp>
      <p:sp>
        <p:nvSpPr>
          <p:cNvPr id="24578" name="Rectangle 2"/>
          <p:cNvSpPr>
            <a:spLocks noGrp="1" noChangeArrowheads="1"/>
          </p:cNvSpPr>
          <p:nvPr>
            <p:ph type="title"/>
          </p:nvPr>
        </p:nvSpPr>
        <p:spPr bwMode="auto"/>
        <p:txBody>
          <a:bodyPr/>
          <a:lstStyle/>
          <a:p>
            <a:pPr eaLnBrk="1" hangingPunct="1"/>
            <a:r>
              <a:rPr lang="el-GR" altLang="en-US" sz="3600" b="1" cap="none">
                <a:latin typeface="Candara" charset="0"/>
                <a:ea typeface="MS PGothic" charset="-128"/>
              </a:rPr>
              <a:t>Τι επιδιώκει αυτό το μάθημα - ΙΙ</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vertical)">
                                      <p:cBhvr>
                                        <p:cTn id="7" dur="10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blinds(vertical)">
                                      <p:cBhvr>
                                        <p:cTn id="12" dur="1000"/>
                                        <p:tgtEl>
                                          <p:spTgt spid="71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blinds(vertical)">
                                      <p:cBhvr>
                                        <p:cTn id="17" dur="1000"/>
                                        <p:tgtEl>
                                          <p:spTgt spid="717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7171">
                                            <p:txEl>
                                              <p:pRg st="4" end="4"/>
                                            </p:txEl>
                                          </p:spTgt>
                                        </p:tgtEl>
                                        <p:attrNameLst>
                                          <p:attrName>style.visibility</p:attrName>
                                        </p:attrNameLst>
                                      </p:cBhvr>
                                      <p:to>
                                        <p:strVal val="visible"/>
                                      </p:to>
                                    </p:set>
                                    <p:animEffect transition="in" filter="blinds(vertical)">
                                      <p:cBhvr>
                                        <p:cTn id="22" dur="1000"/>
                                        <p:tgtEl>
                                          <p:spTgt spid="717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animEffect transition="in" filter="blinds(vertical)">
                                      <p:cBhvr>
                                        <p:cTn id="27" dur="1000"/>
                                        <p:tgtEl>
                                          <p:spTgt spid="717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7171">
                                            <p:txEl>
                                              <p:pRg st="6" end="6"/>
                                            </p:txEl>
                                          </p:spTgt>
                                        </p:tgtEl>
                                        <p:attrNameLst>
                                          <p:attrName>style.visibility</p:attrName>
                                        </p:attrNameLst>
                                      </p:cBhvr>
                                      <p:to>
                                        <p:strVal val="visible"/>
                                      </p:to>
                                    </p:set>
                                    <p:animEffect transition="in" filter="blinds(vertical)">
                                      <p:cBhvr>
                                        <p:cTn id="32" dur="10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503238" y="1665288"/>
            <a:ext cx="8459787" cy="4679950"/>
          </a:xfrm>
        </p:spPr>
        <p:txBody>
          <a:bodyPr/>
          <a:lstStyle/>
          <a:p>
            <a:pPr>
              <a:buClrTx/>
            </a:pPr>
            <a:r>
              <a:rPr lang="el-GR" altLang="en-US" sz="2000" dirty="0">
                <a:latin typeface="Candara" charset="0"/>
                <a:ea typeface="MS PGothic" charset="-128"/>
              </a:rPr>
              <a:t>Έννοιες: η χρήση και οι προσθετικές ικανότητες</a:t>
            </a:r>
          </a:p>
          <a:p>
            <a:pPr>
              <a:buFont typeface="Arial" charset="0"/>
              <a:buNone/>
            </a:pPr>
            <a:r>
              <a:rPr lang="el-GR" altLang="en-US" sz="2000" i="1" dirty="0">
                <a:latin typeface="Candara" charset="0"/>
                <a:ea typeface="MS PGothic" charset="-128"/>
              </a:rPr>
              <a:t>	</a:t>
            </a:r>
            <a:r>
              <a:rPr lang="el-GR" altLang="en-US" sz="2000" b="1" i="1" dirty="0">
                <a:solidFill>
                  <a:srgbClr val="6B7D72"/>
                </a:solidFill>
                <a:latin typeface="Candara" charset="0"/>
                <a:ea typeface="MS PGothic" charset="-128"/>
              </a:rPr>
              <a:t>Διαστάσεις χρήσης του προγράμματος </a:t>
            </a:r>
            <a:r>
              <a:rPr lang="el-GR" altLang="en-US" sz="2000" i="1" dirty="0">
                <a:latin typeface="Candara" charset="0"/>
                <a:ea typeface="MS PGothic" charset="-128"/>
              </a:rPr>
              <a:t>«..»</a:t>
            </a:r>
            <a:endParaRPr lang="el-GR" altLang="en-US" sz="2000" dirty="0">
              <a:latin typeface="Candara" charset="0"/>
              <a:ea typeface="MS PGothic" charset="-128"/>
            </a:endParaRPr>
          </a:p>
          <a:p>
            <a:pPr marL="533400" indent="-234950">
              <a:buFont typeface="Arial" charset="0"/>
              <a:buNone/>
            </a:pPr>
            <a:r>
              <a:rPr lang="el-GR" altLang="en-US" sz="2000" dirty="0">
                <a:latin typeface="Candara" charset="0"/>
                <a:ea typeface="MS PGothic" charset="-128"/>
              </a:rPr>
              <a:t>	- Συχνότητα, χρόνος, τρόπος</a:t>
            </a:r>
          </a:p>
          <a:p>
            <a:pPr marL="533400" indent="-234950">
              <a:buFont typeface="Arial" charset="0"/>
              <a:buNone/>
            </a:pPr>
            <a:r>
              <a:rPr lang="el-GR" altLang="en-US" sz="2000" dirty="0">
                <a:latin typeface="Candara" charset="0"/>
                <a:ea typeface="MS PGothic" charset="-128"/>
              </a:rPr>
              <a:t>	-  Αριθμός, είδος και περιεχόμενο έργων</a:t>
            </a:r>
          </a:p>
          <a:p>
            <a:pPr>
              <a:buFont typeface="Arial" charset="0"/>
              <a:buNone/>
            </a:pPr>
            <a:r>
              <a:rPr lang="el-GR" altLang="en-US" sz="2000" dirty="0">
                <a:latin typeface="Candara" charset="0"/>
                <a:ea typeface="MS PGothic" charset="-128"/>
              </a:rPr>
              <a:t> </a:t>
            </a:r>
          </a:p>
          <a:p>
            <a:pPr>
              <a:buClrTx/>
            </a:pPr>
            <a:r>
              <a:rPr lang="el-GR" altLang="en-US" sz="2000" b="1" i="1" dirty="0">
                <a:solidFill>
                  <a:srgbClr val="6B7D72"/>
                </a:solidFill>
                <a:latin typeface="Candara" charset="0"/>
                <a:ea typeface="MS PGothic" charset="-128"/>
              </a:rPr>
              <a:t>Διαστάσεις προσθετικών ικανοτήτων: </a:t>
            </a:r>
          </a:p>
          <a:p>
            <a:pPr>
              <a:buClrTx/>
              <a:buFont typeface="Arial" charset="0"/>
              <a:buNone/>
            </a:pPr>
            <a:r>
              <a:rPr lang="el-GR" altLang="en-US" sz="2000" b="1" i="1" dirty="0">
                <a:latin typeface="Candara" charset="0"/>
                <a:ea typeface="MS PGothic" charset="-128"/>
              </a:rPr>
              <a:t>    </a:t>
            </a:r>
            <a:r>
              <a:rPr lang="el-GR" altLang="en-US" sz="2000" dirty="0">
                <a:latin typeface="Candara" charset="0"/>
                <a:ea typeface="MS PGothic" charset="-128"/>
              </a:rPr>
              <a:t>Ικανότητα προσθέσεων με </a:t>
            </a:r>
          </a:p>
          <a:p>
            <a:pPr marL="533400" indent="-234950">
              <a:buFont typeface="Arial" charset="0"/>
              <a:buNone/>
            </a:pPr>
            <a:r>
              <a:rPr lang="el-GR" altLang="en-US" sz="2000" dirty="0">
                <a:latin typeface="Candara" charset="0"/>
                <a:ea typeface="MS PGothic" charset="-128"/>
              </a:rPr>
              <a:t>- </a:t>
            </a:r>
            <a:r>
              <a:rPr lang="en-US" altLang="en-US" sz="2000" dirty="0">
                <a:latin typeface="Candara" charset="0"/>
                <a:ea typeface="MS PGothic" charset="-128"/>
              </a:rPr>
              <a:t>   </a:t>
            </a:r>
            <a:r>
              <a:rPr lang="el-GR" altLang="en-US" sz="2000" dirty="0">
                <a:latin typeface="Candara" charset="0"/>
                <a:ea typeface="MS PGothic" charset="-128"/>
              </a:rPr>
              <a:t>Μικρούς και μεγάλους αριθμούς</a:t>
            </a:r>
          </a:p>
          <a:p>
            <a:pPr marL="533400" indent="-234950">
              <a:buFont typeface="Arial" charset="0"/>
              <a:buNone/>
            </a:pPr>
            <a:r>
              <a:rPr lang="el-GR" altLang="en-US" sz="2000" dirty="0">
                <a:latin typeface="Candara" charset="0"/>
                <a:ea typeface="MS PGothic" charset="-128"/>
              </a:rPr>
              <a:t>- 	Μικρούς και μεγάλους προσθετέους </a:t>
            </a:r>
          </a:p>
          <a:p>
            <a:pPr marL="533400" indent="-234950">
              <a:buFont typeface="Arial" charset="0"/>
              <a:buNone/>
            </a:pPr>
            <a:r>
              <a:rPr lang="el-GR" altLang="en-US" sz="2000" dirty="0">
                <a:latin typeface="Candara" charset="0"/>
                <a:ea typeface="MS PGothic" charset="-128"/>
              </a:rPr>
              <a:t>-	Ιδιότητες πρόσθεσης</a:t>
            </a:r>
          </a:p>
          <a:p>
            <a:pPr marL="533400" indent="-234950">
              <a:buFont typeface="Arial" charset="0"/>
              <a:buNone/>
            </a:pPr>
            <a:r>
              <a:rPr lang="el-GR" altLang="en-US" sz="2000" dirty="0">
                <a:latin typeface="Candara" charset="0"/>
                <a:ea typeface="MS PGothic" charset="-128"/>
              </a:rPr>
              <a:t>- 	Προσθετικά προβλήματα</a:t>
            </a:r>
          </a:p>
        </p:txBody>
      </p:sp>
      <p:sp>
        <p:nvSpPr>
          <p:cNvPr id="120835"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8F8A3098-8276-E34E-8AFE-9AAF4F86AF0E}" type="slidenum">
              <a:rPr lang="el-GR" altLang="en-US" sz="1200">
                <a:solidFill>
                  <a:schemeClr val="tx2"/>
                </a:solidFill>
                <a:latin typeface="Candara" charset="0"/>
              </a:rPr>
              <a:pPr/>
              <a:t>60</a:t>
            </a:fld>
            <a:endParaRPr lang="el-GR" altLang="en-US" sz="1200">
              <a:solidFill>
                <a:schemeClr val="tx2"/>
              </a:solidFill>
              <a:latin typeface="Candara" charset="0"/>
            </a:endParaRPr>
          </a:p>
        </p:txBody>
      </p:sp>
      <p:sp>
        <p:nvSpPr>
          <p:cNvPr id="7" name="Rectangle 8">
            <a:extLst>
              <a:ext uri="{FF2B5EF4-FFF2-40B4-BE49-F238E27FC236}">
                <a16:creationId xmlns:a16="http://schemas.microsoft.com/office/drawing/2014/main" id="{35F9BF59-7690-EC42-9572-89B0BC0B3B33}"/>
              </a:ext>
            </a:extLst>
          </p:cNvPr>
          <p:cNvSpPr>
            <a:spLocks noGrp="1" noChangeArrowheads="1"/>
          </p:cNvSpPr>
          <p:nvPr>
            <p:ph type="title"/>
          </p:nvPr>
        </p:nvSpPr>
        <p:spPr bwMode="auto">
          <a:xfrm>
            <a:off x="425450" y="407988"/>
            <a:ext cx="8261350" cy="1039812"/>
          </a:xfrm>
        </p:spPr>
        <p:txBody>
          <a:bodyPr>
            <a:normAutofit fontScale="90000"/>
          </a:bodyPr>
          <a:lstStyle/>
          <a:p>
            <a:pPr>
              <a:buClrTx/>
            </a:pPr>
            <a:r>
              <a:rPr lang="el-GR" altLang="en-US" sz="3200" b="1" cap="none" dirty="0">
                <a:solidFill>
                  <a:schemeClr val="tx1">
                    <a:lumMod val="50000"/>
                    <a:lumOff val="50000"/>
                  </a:schemeClr>
                </a:solidFill>
                <a:latin typeface="Candara" charset="0"/>
                <a:ea typeface="MS PGothic" charset="-128"/>
              </a:rPr>
              <a:t>Θέμα: </a:t>
            </a:r>
            <a:r>
              <a:rPr lang="el-GR" altLang="en-US" sz="3200" i="1" cap="none" dirty="0">
                <a:solidFill>
                  <a:srgbClr val="4E501F"/>
                </a:solidFill>
                <a:latin typeface="Candara" charset="0"/>
                <a:ea typeface="MS PGothic" charset="-128"/>
              </a:rPr>
              <a:t>Τ</a:t>
            </a:r>
            <a:r>
              <a:rPr lang="el-GR" altLang="en-US" sz="3200" i="1" cap="none" dirty="0">
                <a:latin typeface="Candara" charset="0"/>
                <a:ea typeface="MS PGothic" charset="-128"/>
              </a:rPr>
              <a:t>α οφέλη από την χρήση ψηφιακών προγραμμάτων στην πρώτη αρίθμηση</a:t>
            </a:r>
            <a:r>
              <a:rPr lang="el-GR" altLang="en-US" sz="3200" i="1" dirty="0">
                <a:latin typeface="Candara" charset="0"/>
                <a:ea typeface="MS PGothic" charset="-128"/>
              </a:rPr>
              <a:t>; </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blinds(vertical)">
                                      <p:cBhvr>
                                        <p:cTn id="7" dur="1000"/>
                                        <p:tgtEl>
                                          <p:spTgt spid="71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blinds(vertical)">
                                      <p:cBhvr>
                                        <p:cTn id="12" dur="1000"/>
                                        <p:tgtEl>
                                          <p:spTgt spid="716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Effect transition="in" filter="blinds(vertical)">
                                      <p:cBhvr>
                                        <p:cTn id="17" dur="1000"/>
                                        <p:tgtEl>
                                          <p:spTgt spid="716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nodeType="clickEffect">
                                  <p:stCondLst>
                                    <p:cond delay="0"/>
                                  </p:stCondLst>
                                  <p:childTnLst>
                                    <p:set>
                                      <p:cBhvr>
                                        <p:cTn id="21" dur="1" fill="hold">
                                          <p:stCondLst>
                                            <p:cond delay="0"/>
                                          </p:stCondLst>
                                        </p:cTn>
                                        <p:tgtEl>
                                          <p:spTgt spid="71683">
                                            <p:txEl>
                                              <p:pRg st="3" end="3"/>
                                            </p:txEl>
                                          </p:spTgt>
                                        </p:tgtEl>
                                        <p:attrNameLst>
                                          <p:attrName>style.visibility</p:attrName>
                                        </p:attrNameLst>
                                      </p:cBhvr>
                                      <p:to>
                                        <p:strVal val="visible"/>
                                      </p:to>
                                    </p:set>
                                    <p:animEffect transition="in" filter="blinds(vertical)">
                                      <p:cBhvr>
                                        <p:cTn id="22" dur="1000"/>
                                        <p:tgtEl>
                                          <p:spTgt spid="716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nodeType="clickEffect">
                                  <p:stCondLst>
                                    <p:cond delay="0"/>
                                  </p:stCondLst>
                                  <p:childTnLst>
                                    <p:set>
                                      <p:cBhvr>
                                        <p:cTn id="26" dur="1" fill="hold">
                                          <p:stCondLst>
                                            <p:cond delay="0"/>
                                          </p:stCondLst>
                                        </p:cTn>
                                        <p:tgtEl>
                                          <p:spTgt spid="71683">
                                            <p:txEl>
                                              <p:pRg st="4" end="4"/>
                                            </p:txEl>
                                          </p:spTgt>
                                        </p:tgtEl>
                                        <p:attrNameLst>
                                          <p:attrName>style.visibility</p:attrName>
                                        </p:attrNameLst>
                                      </p:cBhvr>
                                      <p:to>
                                        <p:strVal val="visible"/>
                                      </p:to>
                                    </p:set>
                                    <p:animEffect transition="in" filter="blinds(vertical)">
                                      <p:cBhvr>
                                        <p:cTn id="27" dur="1000"/>
                                        <p:tgtEl>
                                          <p:spTgt spid="716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nodeType="clickEffect">
                                  <p:stCondLst>
                                    <p:cond delay="0"/>
                                  </p:stCondLst>
                                  <p:childTnLst>
                                    <p:set>
                                      <p:cBhvr>
                                        <p:cTn id="31" dur="1" fill="hold">
                                          <p:stCondLst>
                                            <p:cond delay="0"/>
                                          </p:stCondLst>
                                        </p:cTn>
                                        <p:tgtEl>
                                          <p:spTgt spid="71683">
                                            <p:txEl>
                                              <p:pRg st="5" end="5"/>
                                            </p:txEl>
                                          </p:spTgt>
                                        </p:tgtEl>
                                        <p:attrNameLst>
                                          <p:attrName>style.visibility</p:attrName>
                                        </p:attrNameLst>
                                      </p:cBhvr>
                                      <p:to>
                                        <p:strVal val="visible"/>
                                      </p:to>
                                    </p:set>
                                    <p:animEffect transition="in" filter="blinds(vertical)">
                                      <p:cBhvr>
                                        <p:cTn id="32" dur="1000"/>
                                        <p:tgtEl>
                                          <p:spTgt spid="7168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5" fill="hold" nodeType="clickEffect">
                                  <p:stCondLst>
                                    <p:cond delay="0"/>
                                  </p:stCondLst>
                                  <p:childTnLst>
                                    <p:set>
                                      <p:cBhvr>
                                        <p:cTn id="36" dur="1" fill="hold">
                                          <p:stCondLst>
                                            <p:cond delay="0"/>
                                          </p:stCondLst>
                                        </p:cTn>
                                        <p:tgtEl>
                                          <p:spTgt spid="71683">
                                            <p:txEl>
                                              <p:pRg st="6" end="6"/>
                                            </p:txEl>
                                          </p:spTgt>
                                        </p:tgtEl>
                                        <p:attrNameLst>
                                          <p:attrName>style.visibility</p:attrName>
                                        </p:attrNameLst>
                                      </p:cBhvr>
                                      <p:to>
                                        <p:strVal val="visible"/>
                                      </p:to>
                                    </p:set>
                                    <p:animEffect transition="in" filter="blinds(vertical)">
                                      <p:cBhvr>
                                        <p:cTn id="37" dur="1000"/>
                                        <p:tgtEl>
                                          <p:spTgt spid="7168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5" fill="hold" nodeType="clickEffect">
                                  <p:stCondLst>
                                    <p:cond delay="0"/>
                                  </p:stCondLst>
                                  <p:childTnLst>
                                    <p:set>
                                      <p:cBhvr>
                                        <p:cTn id="41" dur="1" fill="hold">
                                          <p:stCondLst>
                                            <p:cond delay="0"/>
                                          </p:stCondLst>
                                        </p:cTn>
                                        <p:tgtEl>
                                          <p:spTgt spid="71683">
                                            <p:txEl>
                                              <p:pRg st="7" end="7"/>
                                            </p:txEl>
                                          </p:spTgt>
                                        </p:tgtEl>
                                        <p:attrNameLst>
                                          <p:attrName>style.visibility</p:attrName>
                                        </p:attrNameLst>
                                      </p:cBhvr>
                                      <p:to>
                                        <p:strVal val="visible"/>
                                      </p:to>
                                    </p:set>
                                    <p:animEffect transition="in" filter="blinds(vertical)">
                                      <p:cBhvr>
                                        <p:cTn id="42" dur="1000"/>
                                        <p:tgtEl>
                                          <p:spTgt spid="7168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5" fill="hold" nodeType="clickEffect">
                                  <p:stCondLst>
                                    <p:cond delay="0"/>
                                  </p:stCondLst>
                                  <p:childTnLst>
                                    <p:set>
                                      <p:cBhvr>
                                        <p:cTn id="46" dur="1" fill="hold">
                                          <p:stCondLst>
                                            <p:cond delay="0"/>
                                          </p:stCondLst>
                                        </p:cTn>
                                        <p:tgtEl>
                                          <p:spTgt spid="71683">
                                            <p:txEl>
                                              <p:pRg st="8" end="8"/>
                                            </p:txEl>
                                          </p:spTgt>
                                        </p:tgtEl>
                                        <p:attrNameLst>
                                          <p:attrName>style.visibility</p:attrName>
                                        </p:attrNameLst>
                                      </p:cBhvr>
                                      <p:to>
                                        <p:strVal val="visible"/>
                                      </p:to>
                                    </p:set>
                                    <p:animEffect transition="in" filter="blinds(vertical)">
                                      <p:cBhvr>
                                        <p:cTn id="47" dur="1000"/>
                                        <p:tgtEl>
                                          <p:spTgt spid="7168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5" fill="hold" nodeType="clickEffect">
                                  <p:stCondLst>
                                    <p:cond delay="0"/>
                                  </p:stCondLst>
                                  <p:childTnLst>
                                    <p:set>
                                      <p:cBhvr>
                                        <p:cTn id="51" dur="1" fill="hold">
                                          <p:stCondLst>
                                            <p:cond delay="0"/>
                                          </p:stCondLst>
                                        </p:cTn>
                                        <p:tgtEl>
                                          <p:spTgt spid="71683">
                                            <p:txEl>
                                              <p:pRg st="9" end="9"/>
                                            </p:txEl>
                                          </p:spTgt>
                                        </p:tgtEl>
                                        <p:attrNameLst>
                                          <p:attrName>style.visibility</p:attrName>
                                        </p:attrNameLst>
                                      </p:cBhvr>
                                      <p:to>
                                        <p:strVal val="visible"/>
                                      </p:to>
                                    </p:set>
                                    <p:animEffect transition="in" filter="blinds(vertical)">
                                      <p:cBhvr>
                                        <p:cTn id="52" dur="1000"/>
                                        <p:tgtEl>
                                          <p:spTgt spid="71683">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5" fill="hold" nodeType="clickEffect">
                                  <p:stCondLst>
                                    <p:cond delay="0"/>
                                  </p:stCondLst>
                                  <p:childTnLst>
                                    <p:set>
                                      <p:cBhvr>
                                        <p:cTn id="56" dur="1" fill="hold">
                                          <p:stCondLst>
                                            <p:cond delay="0"/>
                                          </p:stCondLst>
                                        </p:cTn>
                                        <p:tgtEl>
                                          <p:spTgt spid="71683">
                                            <p:txEl>
                                              <p:pRg st="10" end="10"/>
                                            </p:txEl>
                                          </p:spTgt>
                                        </p:tgtEl>
                                        <p:attrNameLst>
                                          <p:attrName>style.visibility</p:attrName>
                                        </p:attrNameLst>
                                      </p:cBhvr>
                                      <p:to>
                                        <p:strVal val="visible"/>
                                      </p:to>
                                    </p:set>
                                    <p:animEffect transition="in" filter="blinds(vertical)">
                                      <p:cBhvr>
                                        <p:cTn id="57" dur="1000"/>
                                        <p:tgtEl>
                                          <p:spTgt spid="7168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503238" y="1665288"/>
            <a:ext cx="8423275" cy="4679950"/>
          </a:xfrm>
        </p:spPr>
        <p:txBody>
          <a:bodyPr/>
          <a:lstStyle/>
          <a:p>
            <a:pPr eaLnBrk="1" hangingPunct="1">
              <a:lnSpc>
                <a:spcPts val="2200"/>
              </a:lnSpc>
              <a:buClr>
                <a:srgbClr val="0070C0"/>
              </a:buClr>
              <a:buSzPct val="120000"/>
              <a:buFont typeface="Wingdings 3" charset="2"/>
              <a:buNone/>
            </a:pPr>
            <a:r>
              <a:rPr lang="el-GR" altLang="en-US" sz="2000" dirty="0">
                <a:solidFill>
                  <a:schemeClr val="tx1"/>
                </a:solidFill>
                <a:latin typeface="Candara" charset="0"/>
                <a:ea typeface="MS PGothic" charset="-128"/>
              </a:rPr>
              <a:t>	</a:t>
            </a:r>
            <a:r>
              <a:rPr lang="el-GR" altLang="en-US" sz="2000" b="1" dirty="0">
                <a:solidFill>
                  <a:srgbClr val="4E501F"/>
                </a:solidFill>
                <a:latin typeface="Candara" charset="0"/>
                <a:ea typeface="MS PGothic" charset="-128"/>
              </a:rPr>
              <a:t>Άξονες περιεχομένου τεστ</a:t>
            </a:r>
          </a:p>
          <a:p>
            <a:pPr eaLnBrk="1" hangingPunct="1">
              <a:lnSpc>
                <a:spcPts val="2200"/>
              </a:lnSpc>
              <a:buClr>
                <a:srgbClr val="0070C0"/>
              </a:buClr>
              <a:buSzPct val="120000"/>
              <a:buFont typeface="Wingdings 3" charset="2"/>
              <a:buNone/>
            </a:pPr>
            <a:endParaRPr lang="el-GR" altLang="en-US" sz="2000" b="1" dirty="0">
              <a:solidFill>
                <a:srgbClr val="4E501F"/>
              </a:solidFill>
              <a:latin typeface="Candara" charset="0"/>
              <a:ea typeface="MS PGothic" charset="-128"/>
            </a:endParaRPr>
          </a:p>
          <a:p>
            <a:pPr eaLnBrk="1" hangingPunct="1">
              <a:buFont typeface="Wingdings 3" charset="2"/>
              <a:buNone/>
            </a:pPr>
            <a:r>
              <a:rPr lang="el-GR" altLang="en-US" sz="2000" dirty="0">
                <a:solidFill>
                  <a:srgbClr val="6B7D72"/>
                </a:solidFill>
                <a:latin typeface="Candara" charset="0"/>
                <a:ea typeface="MS PGothic" charset="-128"/>
              </a:rPr>
              <a:t>	</a:t>
            </a:r>
            <a:r>
              <a:rPr lang="el-GR" altLang="en-US" sz="2000" b="1" dirty="0">
                <a:solidFill>
                  <a:srgbClr val="6B7D72"/>
                </a:solidFill>
                <a:latin typeface="Candara" charset="0"/>
                <a:ea typeface="MS PGothic" charset="-128"/>
              </a:rPr>
              <a:t>1</a:t>
            </a:r>
            <a:r>
              <a:rPr lang="el-GR" altLang="en-US" sz="2000" b="1" baseline="30000" dirty="0">
                <a:solidFill>
                  <a:srgbClr val="6B7D72"/>
                </a:solidFill>
                <a:latin typeface="Candara" charset="0"/>
                <a:ea typeface="MS PGothic" charset="-128"/>
              </a:rPr>
              <a:t>ος</a:t>
            </a:r>
            <a:r>
              <a:rPr lang="el-GR" altLang="en-US" sz="2000" b="1" dirty="0">
                <a:solidFill>
                  <a:srgbClr val="6B7D72"/>
                </a:solidFill>
                <a:latin typeface="Candara" charset="0"/>
                <a:ea typeface="MS PGothic" charset="-128"/>
              </a:rPr>
              <a:t> άξονας. </a:t>
            </a:r>
            <a:r>
              <a:rPr lang="el-GR" altLang="en-US" sz="2000" dirty="0">
                <a:solidFill>
                  <a:schemeClr val="tx1"/>
                </a:solidFill>
                <a:latin typeface="Candara" charset="0"/>
                <a:ea typeface="MS PGothic" charset="-128"/>
              </a:rPr>
              <a:t>Ασκήσεις με μικρούς αριθμούς προφορικά.</a:t>
            </a:r>
          </a:p>
          <a:p>
            <a:pPr eaLnBrk="1" hangingPunct="1">
              <a:buFont typeface="Wingdings 3" charset="2"/>
              <a:buNone/>
            </a:pPr>
            <a:r>
              <a:rPr lang="el-GR" altLang="en-US" sz="2000" b="1" dirty="0">
                <a:solidFill>
                  <a:srgbClr val="6B7D72"/>
                </a:solidFill>
                <a:latin typeface="Candara" charset="0"/>
                <a:ea typeface="MS PGothic" charset="-128"/>
              </a:rPr>
              <a:t>	2</a:t>
            </a:r>
            <a:r>
              <a:rPr lang="el-GR" altLang="en-US" sz="2000" b="1" baseline="30000" dirty="0">
                <a:solidFill>
                  <a:srgbClr val="6B7D72"/>
                </a:solidFill>
                <a:latin typeface="Candara" charset="0"/>
                <a:ea typeface="MS PGothic" charset="-128"/>
              </a:rPr>
              <a:t>ος</a:t>
            </a:r>
            <a:r>
              <a:rPr lang="el-GR" altLang="en-US" sz="2000" b="1" dirty="0">
                <a:solidFill>
                  <a:srgbClr val="6B7D72"/>
                </a:solidFill>
                <a:latin typeface="Candara" charset="0"/>
                <a:ea typeface="MS PGothic" charset="-128"/>
              </a:rPr>
              <a:t> άξονας. </a:t>
            </a:r>
            <a:r>
              <a:rPr lang="el-GR" altLang="en-US" sz="2000" dirty="0">
                <a:solidFill>
                  <a:schemeClr val="tx1"/>
                </a:solidFill>
                <a:latin typeface="Candara" charset="0"/>
                <a:ea typeface="MS PGothic" charset="-128"/>
              </a:rPr>
              <a:t>Ασκήσεις με μεγάλους αριθμούς με υλικό.</a:t>
            </a:r>
          </a:p>
          <a:p>
            <a:pPr eaLnBrk="1" hangingPunct="1">
              <a:buFont typeface="Wingdings 3" charset="2"/>
              <a:buNone/>
            </a:pPr>
            <a:r>
              <a:rPr lang="el-GR" altLang="en-US" sz="2000" dirty="0">
                <a:solidFill>
                  <a:schemeClr val="tx1"/>
                </a:solidFill>
                <a:latin typeface="Candara" charset="0"/>
                <a:ea typeface="MS PGothic" charset="-128"/>
              </a:rPr>
              <a:t>	</a:t>
            </a:r>
            <a:r>
              <a:rPr lang="el-GR" altLang="en-US" sz="2000" b="1" dirty="0">
                <a:solidFill>
                  <a:srgbClr val="6B7D72"/>
                </a:solidFill>
                <a:latin typeface="Candara" charset="0"/>
                <a:ea typeface="MS PGothic" charset="-128"/>
              </a:rPr>
              <a:t>3</a:t>
            </a:r>
            <a:r>
              <a:rPr lang="el-GR" altLang="en-US" sz="2000" b="1" baseline="30000" dirty="0">
                <a:solidFill>
                  <a:srgbClr val="6B7D72"/>
                </a:solidFill>
                <a:latin typeface="Candara" charset="0"/>
                <a:ea typeface="MS PGothic" charset="-128"/>
              </a:rPr>
              <a:t>ος</a:t>
            </a:r>
            <a:r>
              <a:rPr lang="el-GR" altLang="en-US" sz="2000" b="1" dirty="0">
                <a:solidFill>
                  <a:srgbClr val="6B7D72"/>
                </a:solidFill>
                <a:latin typeface="Candara" charset="0"/>
                <a:ea typeface="MS PGothic" charset="-128"/>
              </a:rPr>
              <a:t> άξονας. </a:t>
            </a:r>
            <a:r>
              <a:rPr lang="el-GR" altLang="en-US" sz="2000" i="1" dirty="0">
                <a:solidFill>
                  <a:schemeClr val="tx1"/>
                </a:solidFill>
                <a:latin typeface="Candara" charset="0"/>
                <a:ea typeface="MS PGothic" charset="-128"/>
              </a:rPr>
              <a:t>Ασκήσεις με μικρούς+ μεγάλους προσθετέους αριθμητικά.</a:t>
            </a:r>
          </a:p>
          <a:p>
            <a:pPr eaLnBrk="1" hangingPunct="1">
              <a:buFont typeface="Wingdings 3" charset="2"/>
              <a:buNone/>
            </a:pPr>
            <a:r>
              <a:rPr lang="el-GR" altLang="en-US" sz="2000" i="1" dirty="0">
                <a:solidFill>
                  <a:schemeClr val="tx1"/>
                </a:solidFill>
                <a:latin typeface="Candara" charset="0"/>
                <a:ea typeface="MS PGothic" charset="-128"/>
              </a:rPr>
              <a:t>	</a:t>
            </a:r>
            <a:r>
              <a:rPr lang="el-GR" altLang="en-US" sz="2000" b="1" i="1" dirty="0">
                <a:solidFill>
                  <a:srgbClr val="6B7D72"/>
                </a:solidFill>
                <a:latin typeface="Candara" charset="0"/>
                <a:ea typeface="MS PGothic" charset="-128"/>
              </a:rPr>
              <a:t>4</a:t>
            </a:r>
            <a:r>
              <a:rPr lang="el-GR" altLang="en-US" sz="2000" b="1" i="1" baseline="30000" dirty="0">
                <a:solidFill>
                  <a:srgbClr val="6B7D72"/>
                </a:solidFill>
                <a:latin typeface="Candara" charset="0"/>
                <a:ea typeface="MS PGothic" charset="-128"/>
              </a:rPr>
              <a:t>Ος</a:t>
            </a:r>
            <a:r>
              <a:rPr lang="el-GR" altLang="en-US" sz="2000" b="1" i="1" dirty="0">
                <a:solidFill>
                  <a:srgbClr val="6B7D72"/>
                </a:solidFill>
                <a:latin typeface="Candara" charset="0"/>
                <a:ea typeface="MS PGothic" charset="-128"/>
              </a:rPr>
              <a:t> άξονας. </a:t>
            </a:r>
            <a:r>
              <a:rPr lang="el-GR" altLang="en-US" sz="2000" i="1" dirty="0">
                <a:solidFill>
                  <a:schemeClr val="tx1"/>
                </a:solidFill>
                <a:latin typeface="Candara" charset="0"/>
                <a:ea typeface="MS PGothic" charset="-128"/>
              </a:rPr>
              <a:t>Ασκήσεις με ιδιότητες.</a:t>
            </a:r>
          </a:p>
          <a:p>
            <a:pPr eaLnBrk="1" hangingPunct="1">
              <a:buFont typeface="Wingdings 3" charset="2"/>
              <a:buNone/>
            </a:pPr>
            <a:r>
              <a:rPr lang="el-GR" altLang="en-US" sz="2000" i="1" dirty="0">
                <a:solidFill>
                  <a:srgbClr val="6B7D72"/>
                </a:solidFill>
                <a:latin typeface="Candara" charset="0"/>
                <a:ea typeface="MS PGothic" charset="-128"/>
              </a:rPr>
              <a:t>	</a:t>
            </a:r>
            <a:r>
              <a:rPr lang="el-GR" altLang="en-US" sz="2000" b="1" i="1" dirty="0">
                <a:solidFill>
                  <a:srgbClr val="6B7D72"/>
                </a:solidFill>
                <a:latin typeface="Candara" charset="0"/>
                <a:ea typeface="MS PGothic" charset="-128"/>
              </a:rPr>
              <a:t>5</a:t>
            </a:r>
            <a:r>
              <a:rPr lang="el-GR" altLang="en-US" sz="2000" b="1" i="1" baseline="30000" dirty="0">
                <a:solidFill>
                  <a:srgbClr val="6B7D72"/>
                </a:solidFill>
                <a:latin typeface="Candara" charset="0"/>
                <a:ea typeface="MS PGothic" charset="-128"/>
              </a:rPr>
              <a:t>ο</a:t>
            </a:r>
            <a:r>
              <a:rPr lang="el-GR" altLang="en-US" sz="2000" b="1" i="1" dirty="0">
                <a:solidFill>
                  <a:srgbClr val="6B7D72"/>
                </a:solidFill>
                <a:latin typeface="Candara" charset="0"/>
                <a:ea typeface="MS PGothic" charset="-128"/>
              </a:rPr>
              <a:t> άξονας</a:t>
            </a:r>
            <a:r>
              <a:rPr lang="el-GR" altLang="en-US" sz="2000" i="1" dirty="0">
                <a:solidFill>
                  <a:srgbClr val="6B7D72"/>
                </a:solidFill>
                <a:latin typeface="Candara" charset="0"/>
                <a:ea typeface="MS PGothic" charset="-128"/>
              </a:rPr>
              <a:t>. </a:t>
            </a:r>
            <a:r>
              <a:rPr lang="el-GR" altLang="en-US" sz="2000" i="1" dirty="0">
                <a:solidFill>
                  <a:schemeClr val="tx1"/>
                </a:solidFill>
                <a:latin typeface="Candara" charset="0"/>
                <a:ea typeface="MS PGothic" charset="-128"/>
              </a:rPr>
              <a:t>Ασκήσεις με προσθετικά προβλήματα.</a:t>
            </a:r>
            <a:endParaRPr lang="el-GR" altLang="en-US" sz="2000" dirty="0">
              <a:solidFill>
                <a:schemeClr val="tx1"/>
              </a:solidFill>
              <a:latin typeface="Candara" charset="0"/>
              <a:ea typeface="MS PGothic" charset="-128"/>
            </a:endParaRPr>
          </a:p>
        </p:txBody>
      </p:sp>
      <p:sp>
        <p:nvSpPr>
          <p:cNvPr id="122883"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A89F6E66-6A6F-AF49-B6CB-1E1937A76316}" type="slidenum">
              <a:rPr lang="el-GR" altLang="en-US" sz="1200">
                <a:latin typeface="Candara" charset="0"/>
              </a:rPr>
              <a:pPr/>
              <a:t>61</a:t>
            </a:fld>
            <a:endParaRPr lang="el-GR" altLang="en-US" sz="1200">
              <a:latin typeface="Candara" charset="0"/>
            </a:endParaRPr>
          </a:p>
        </p:txBody>
      </p:sp>
      <p:sp>
        <p:nvSpPr>
          <p:cNvPr id="7" name="Rectangle 8">
            <a:extLst>
              <a:ext uri="{FF2B5EF4-FFF2-40B4-BE49-F238E27FC236}">
                <a16:creationId xmlns:a16="http://schemas.microsoft.com/office/drawing/2014/main" id="{F5F1202E-C1CF-8A49-94D9-556ACEF4F2CF}"/>
              </a:ext>
            </a:extLst>
          </p:cNvPr>
          <p:cNvSpPr>
            <a:spLocks noGrp="1" noChangeArrowheads="1"/>
          </p:cNvSpPr>
          <p:nvPr>
            <p:ph type="title"/>
          </p:nvPr>
        </p:nvSpPr>
        <p:spPr bwMode="auto">
          <a:xfrm>
            <a:off x="425450" y="407988"/>
            <a:ext cx="8261350" cy="1039812"/>
          </a:xfrm>
        </p:spPr>
        <p:txBody>
          <a:bodyPr>
            <a:normAutofit fontScale="90000"/>
          </a:bodyPr>
          <a:lstStyle/>
          <a:p>
            <a:pPr>
              <a:buClrTx/>
            </a:pPr>
            <a:r>
              <a:rPr lang="el-GR" altLang="en-US" sz="3200" b="1" cap="none" dirty="0">
                <a:solidFill>
                  <a:schemeClr val="tx1">
                    <a:lumMod val="50000"/>
                    <a:lumOff val="50000"/>
                  </a:schemeClr>
                </a:solidFill>
                <a:latin typeface="Candara" charset="0"/>
                <a:ea typeface="MS PGothic" charset="-128"/>
              </a:rPr>
              <a:t>Θέμα: </a:t>
            </a:r>
            <a:r>
              <a:rPr lang="el-GR" altLang="en-US" sz="3200" i="1" cap="none" dirty="0">
                <a:solidFill>
                  <a:srgbClr val="4E501F"/>
                </a:solidFill>
                <a:latin typeface="Candara" charset="0"/>
                <a:ea typeface="MS PGothic" charset="-128"/>
              </a:rPr>
              <a:t>Τ</a:t>
            </a:r>
            <a:r>
              <a:rPr lang="el-GR" altLang="en-US" sz="3200" i="1" cap="none" dirty="0">
                <a:latin typeface="Candara" charset="0"/>
                <a:ea typeface="MS PGothic" charset="-128"/>
              </a:rPr>
              <a:t>α οφέλη από την χρήση ψηφιακών προγραμμάτων στην πρώτη αρίθμηση</a:t>
            </a:r>
            <a:r>
              <a:rPr lang="el-GR" altLang="en-US" sz="3200" i="1" dirty="0">
                <a:latin typeface="Candara" charset="0"/>
                <a:ea typeface="MS PGothic" charset="-128"/>
              </a:rPr>
              <a:t>; </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blinds(vertical)">
                                      <p:cBhvr>
                                        <p:cTn id="7" dur="1000"/>
                                        <p:tgtEl>
                                          <p:spTgt spid="72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72707">
                                            <p:txEl>
                                              <p:pRg st="2" end="2"/>
                                            </p:txEl>
                                          </p:spTgt>
                                        </p:tgtEl>
                                        <p:attrNameLst>
                                          <p:attrName>style.visibility</p:attrName>
                                        </p:attrNameLst>
                                      </p:cBhvr>
                                      <p:to>
                                        <p:strVal val="visible"/>
                                      </p:to>
                                    </p:set>
                                    <p:animEffect transition="in" filter="blinds(vertical)">
                                      <p:cBhvr>
                                        <p:cTn id="12" dur="1000"/>
                                        <p:tgtEl>
                                          <p:spTgt spid="727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72707">
                                            <p:txEl>
                                              <p:pRg st="3" end="3"/>
                                            </p:txEl>
                                          </p:spTgt>
                                        </p:tgtEl>
                                        <p:attrNameLst>
                                          <p:attrName>style.visibility</p:attrName>
                                        </p:attrNameLst>
                                      </p:cBhvr>
                                      <p:to>
                                        <p:strVal val="visible"/>
                                      </p:to>
                                    </p:set>
                                    <p:animEffect transition="in" filter="blinds(vertical)">
                                      <p:cBhvr>
                                        <p:cTn id="17" dur="1000"/>
                                        <p:tgtEl>
                                          <p:spTgt spid="7270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nodeType="clickEffect">
                                  <p:stCondLst>
                                    <p:cond delay="0"/>
                                  </p:stCondLst>
                                  <p:childTnLst>
                                    <p:set>
                                      <p:cBhvr>
                                        <p:cTn id="21" dur="1" fill="hold">
                                          <p:stCondLst>
                                            <p:cond delay="0"/>
                                          </p:stCondLst>
                                        </p:cTn>
                                        <p:tgtEl>
                                          <p:spTgt spid="72707">
                                            <p:txEl>
                                              <p:pRg st="4" end="4"/>
                                            </p:txEl>
                                          </p:spTgt>
                                        </p:tgtEl>
                                        <p:attrNameLst>
                                          <p:attrName>style.visibility</p:attrName>
                                        </p:attrNameLst>
                                      </p:cBhvr>
                                      <p:to>
                                        <p:strVal val="visible"/>
                                      </p:to>
                                    </p:set>
                                    <p:animEffect transition="in" filter="blinds(vertical)">
                                      <p:cBhvr>
                                        <p:cTn id="22" dur="1000"/>
                                        <p:tgtEl>
                                          <p:spTgt spid="7270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nodeType="clickEffect">
                                  <p:stCondLst>
                                    <p:cond delay="0"/>
                                  </p:stCondLst>
                                  <p:childTnLst>
                                    <p:set>
                                      <p:cBhvr>
                                        <p:cTn id="26" dur="1" fill="hold">
                                          <p:stCondLst>
                                            <p:cond delay="0"/>
                                          </p:stCondLst>
                                        </p:cTn>
                                        <p:tgtEl>
                                          <p:spTgt spid="72707">
                                            <p:txEl>
                                              <p:pRg st="5" end="5"/>
                                            </p:txEl>
                                          </p:spTgt>
                                        </p:tgtEl>
                                        <p:attrNameLst>
                                          <p:attrName>style.visibility</p:attrName>
                                        </p:attrNameLst>
                                      </p:cBhvr>
                                      <p:to>
                                        <p:strVal val="visible"/>
                                      </p:to>
                                    </p:set>
                                    <p:animEffect transition="in" filter="blinds(vertical)">
                                      <p:cBhvr>
                                        <p:cTn id="27" dur="1000"/>
                                        <p:tgtEl>
                                          <p:spTgt spid="7270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nodeType="clickEffect">
                                  <p:stCondLst>
                                    <p:cond delay="0"/>
                                  </p:stCondLst>
                                  <p:childTnLst>
                                    <p:set>
                                      <p:cBhvr>
                                        <p:cTn id="31" dur="1" fill="hold">
                                          <p:stCondLst>
                                            <p:cond delay="0"/>
                                          </p:stCondLst>
                                        </p:cTn>
                                        <p:tgtEl>
                                          <p:spTgt spid="72707">
                                            <p:txEl>
                                              <p:pRg st="6" end="6"/>
                                            </p:txEl>
                                          </p:spTgt>
                                        </p:tgtEl>
                                        <p:attrNameLst>
                                          <p:attrName>style.visibility</p:attrName>
                                        </p:attrNameLst>
                                      </p:cBhvr>
                                      <p:to>
                                        <p:strVal val="visible"/>
                                      </p:to>
                                    </p:set>
                                    <p:animEffect transition="in" filter="blinds(vertical)">
                                      <p:cBhvr>
                                        <p:cTn id="32" dur="1000"/>
                                        <p:tgtEl>
                                          <p:spTgt spid="727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8"/>
          <p:cNvSpPr>
            <a:spLocks noGrp="1" noChangeArrowheads="1"/>
          </p:cNvSpPr>
          <p:nvPr>
            <p:ph type="title"/>
          </p:nvPr>
        </p:nvSpPr>
        <p:spPr bwMode="auto"/>
        <p:txBody>
          <a:bodyPr>
            <a:normAutofit fontScale="90000"/>
          </a:bodyPr>
          <a:lstStyle/>
          <a:p>
            <a:pPr>
              <a:buClrTx/>
            </a:pPr>
            <a:r>
              <a:rPr lang="el-GR" altLang="en-US" sz="3200" b="1" i="1" cap="none" dirty="0">
                <a:solidFill>
                  <a:schemeClr val="tx1">
                    <a:lumMod val="50000"/>
                    <a:lumOff val="50000"/>
                  </a:schemeClr>
                </a:solidFill>
                <a:latin typeface="Candara" charset="0"/>
                <a:ea typeface="MS PGothic" charset="-128"/>
              </a:rPr>
              <a:t>Θέμα: </a:t>
            </a:r>
            <a:r>
              <a:rPr lang="el-GR" altLang="en-US" sz="3200" i="1" cap="none" dirty="0">
                <a:solidFill>
                  <a:schemeClr val="tx1">
                    <a:lumMod val="50000"/>
                    <a:lumOff val="50000"/>
                  </a:schemeClr>
                </a:solidFill>
                <a:latin typeface="Candara" charset="0"/>
                <a:ea typeface="MS PGothic" charset="-128"/>
              </a:rPr>
              <a:t>Κανονικότητες στην προσχολική και πρώτη σχολική ηλικία</a:t>
            </a:r>
            <a:endParaRPr lang="el-GR" altLang="en-US" sz="3200" i="1" dirty="0">
              <a:solidFill>
                <a:schemeClr val="tx1">
                  <a:lumMod val="50000"/>
                  <a:lumOff val="50000"/>
                </a:schemeClr>
              </a:solidFill>
              <a:latin typeface="Candara" charset="0"/>
              <a:ea typeface="MS PGothic" charset="-128"/>
            </a:endParaRPr>
          </a:p>
        </p:txBody>
      </p:sp>
      <p:sp>
        <p:nvSpPr>
          <p:cNvPr id="115715" name="Rectangle 3"/>
          <p:cNvSpPr>
            <a:spLocks noGrp="1" noChangeArrowheads="1"/>
          </p:cNvSpPr>
          <p:nvPr>
            <p:ph idx="1"/>
          </p:nvPr>
        </p:nvSpPr>
        <p:spPr>
          <a:xfrm>
            <a:off x="358775" y="1604963"/>
            <a:ext cx="8461375" cy="4679950"/>
          </a:xfrm>
        </p:spPr>
        <p:txBody>
          <a:bodyPr/>
          <a:lstStyle/>
          <a:p>
            <a:pPr marL="114300" indent="0">
              <a:spcBef>
                <a:spcPts val="600"/>
              </a:spcBef>
              <a:buClrTx/>
              <a:buNone/>
            </a:pPr>
            <a:r>
              <a:rPr lang="el-GR" altLang="en-US" sz="2000" b="1" dirty="0">
                <a:solidFill>
                  <a:schemeClr val="tx1">
                    <a:lumMod val="50000"/>
                    <a:lumOff val="50000"/>
                  </a:schemeClr>
                </a:solidFill>
                <a:latin typeface="Candara" charset="0"/>
                <a:ea typeface="MS PGothic" charset="-128"/>
              </a:rPr>
              <a:t>Ερωτήματα</a:t>
            </a:r>
          </a:p>
          <a:p>
            <a:pPr>
              <a:spcBef>
                <a:spcPts val="600"/>
              </a:spcBef>
              <a:buClrTx/>
              <a:buFontTx/>
              <a:buChar char="-"/>
            </a:pPr>
            <a:r>
              <a:rPr lang="el-GR" altLang="en-US" sz="2000" i="1" dirty="0">
                <a:solidFill>
                  <a:srgbClr val="4E501F"/>
                </a:solidFill>
                <a:latin typeface="Candara" charset="0"/>
                <a:ea typeface="MS PGothic" charset="-128"/>
              </a:rPr>
              <a:t>Ποια είναι η αυθόρμητη τάση των παιδιών ηλικίας 5-6 χρόνων να εντοπίζουν, να επαναλαμβάνουν ή να συνεχίζουν μια κανονικότητα πριν από κάθε συστηματική διδακτική παρέμβαση.</a:t>
            </a:r>
          </a:p>
          <a:p>
            <a:pPr marL="114300" indent="0">
              <a:spcBef>
                <a:spcPts val="600"/>
              </a:spcBef>
              <a:buClrTx/>
              <a:buNone/>
            </a:pPr>
            <a:endParaRPr lang="el-GR" altLang="en-US" sz="2000" dirty="0">
              <a:solidFill>
                <a:srgbClr val="4E501F"/>
              </a:solidFill>
              <a:latin typeface="Candara" charset="0"/>
              <a:ea typeface="MS PGothic" charset="-128"/>
            </a:endParaRPr>
          </a:p>
          <a:p>
            <a:pPr marL="114300" indent="0" eaLnBrk="1" hangingPunct="1">
              <a:lnSpc>
                <a:spcPts val="2500"/>
              </a:lnSpc>
              <a:spcBef>
                <a:spcPts val="600"/>
              </a:spcBef>
              <a:buClrTx/>
              <a:buSzPct val="120000"/>
              <a:buNone/>
            </a:pPr>
            <a:r>
              <a:rPr lang="el-GR" altLang="en-US" sz="2000" b="1" dirty="0">
                <a:solidFill>
                  <a:schemeClr val="tx1">
                    <a:lumMod val="50000"/>
                    <a:lumOff val="50000"/>
                  </a:schemeClr>
                </a:solidFill>
                <a:latin typeface="Candara" charset="0"/>
                <a:ea typeface="MS PGothic" charset="-128"/>
              </a:rPr>
              <a:t>Ερευνητικό σχέδιο </a:t>
            </a:r>
          </a:p>
          <a:p>
            <a:pPr eaLnBrk="1" hangingPunct="1">
              <a:lnSpc>
                <a:spcPts val="2500"/>
              </a:lnSpc>
              <a:buClrTx/>
              <a:buSzPct val="120000"/>
              <a:buFontTx/>
              <a:buChar char="-"/>
            </a:pPr>
            <a:r>
              <a:rPr lang="el-GR" altLang="en-US" sz="2000" b="1" i="1" dirty="0">
                <a:solidFill>
                  <a:schemeClr val="tx1">
                    <a:lumMod val="50000"/>
                    <a:lumOff val="50000"/>
                  </a:schemeClr>
                </a:solidFill>
                <a:latin typeface="Candara" charset="0"/>
                <a:ea typeface="MS PGothic" charset="-128"/>
              </a:rPr>
              <a:t>ποια στοιχεία: </a:t>
            </a:r>
            <a:r>
              <a:rPr lang="el-GR" altLang="en-US" sz="2000" i="1" dirty="0">
                <a:solidFill>
                  <a:srgbClr val="4E501F"/>
                </a:solidFill>
                <a:latin typeface="Candara" charset="0"/>
                <a:ea typeface="MS PGothic" charset="-128"/>
              </a:rPr>
              <a:t> </a:t>
            </a:r>
            <a:r>
              <a:rPr lang="el-GR" altLang="en-US" sz="2000" i="1" dirty="0">
                <a:solidFill>
                  <a:srgbClr val="4E501F"/>
                </a:solidFill>
                <a:latin typeface="Candara" charset="0"/>
              </a:rPr>
              <a:t>προφορικές ασκήσεις σε κανονικότητες</a:t>
            </a:r>
          </a:p>
          <a:p>
            <a:pPr eaLnBrk="1" hangingPunct="1">
              <a:lnSpc>
                <a:spcPts val="2500"/>
              </a:lnSpc>
              <a:spcBef>
                <a:spcPts val="600"/>
              </a:spcBef>
              <a:buClrTx/>
              <a:buSzPct val="120000"/>
              <a:buFontTx/>
              <a:buChar char="-"/>
            </a:pPr>
            <a:r>
              <a:rPr lang="el-GR" altLang="en-US" sz="2000" b="1" i="1" dirty="0">
                <a:solidFill>
                  <a:schemeClr val="tx1">
                    <a:lumMod val="50000"/>
                    <a:lumOff val="50000"/>
                  </a:schemeClr>
                </a:solidFill>
                <a:latin typeface="Candara" charset="0"/>
                <a:ea typeface="MS PGothic" charset="-128"/>
              </a:rPr>
              <a:t>δείγμα: </a:t>
            </a:r>
            <a:r>
              <a:rPr lang="el-GR" altLang="en-US" sz="2000" dirty="0">
                <a:solidFill>
                  <a:srgbClr val="4E501F"/>
                </a:solidFill>
                <a:latin typeface="Candara" charset="0"/>
              </a:rPr>
              <a:t>παιδιά νηπιαγωγείου και α’ δημοτικού</a:t>
            </a:r>
            <a:endParaRPr lang="el-GR" altLang="en-US" sz="2000" dirty="0">
              <a:solidFill>
                <a:srgbClr val="4E501F"/>
              </a:solidFill>
              <a:latin typeface="Candara" charset="0"/>
              <a:ea typeface="MS PGothic" charset="-128"/>
            </a:endParaRPr>
          </a:p>
          <a:p>
            <a:pPr eaLnBrk="1" hangingPunct="1">
              <a:lnSpc>
                <a:spcPts val="2500"/>
              </a:lnSpc>
              <a:spcBef>
                <a:spcPts val="600"/>
              </a:spcBef>
              <a:buClrTx/>
              <a:buSzPct val="120000"/>
              <a:buFontTx/>
              <a:buChar char="-"/>
            </a:pPr>
            <a:r>
              <a:rPr lang="el-GR" altLang="en-US" sz="2000" b="1" i="1" dirty="0">
                <a:solidFill>
                  <a:schemeClr val="tx1">
                    <a:lumMod val="50000"/>
                    <a:lumOff val="50000"/>
                  </a:schemeClr>
                </a:solidFill>
                <a:latin typeface="Candara" charset="0"/>
                <a:ea typeface="MS PGothic" charset="-128"/>
              </a:rPr>
              <a:t>μέσο/τεστ: </a:t>
            </a:r>
            <a:r>
              <a:rPr lang="el-GR" altLang="en-US" sz="2000" dirty="0">
                <a:solidFill>
                  <a:srgbClr val="4E501F"/>
                </a:solidFill>
                <a:latin typeface="Candara" charset="0"/>
              </a:rPr>
              <a:t>σε προφορική επικοινωνία με τα παιδιά και τη χρήση υλικού</a:t>
            </a:r>
            <a:endParaRPr lang="el-GR" altLang="en-US" sz="2000" b="1" dirty="0">
              <a:solidFill>
                <a:schemeClr val="tx1">
                  <a:lumMod val="50000"/>
                  <a:lumOff val="50000"/>
                </a:schemeClr>
              </a:solidFill>
              <a:latin typeface="Candara" charset="0"/>
              <a:ea typeface="MS PGothic" charset="-128"/>
            </a:endParaRPr>
          </a:p>
          <a:p>
            <a:pPr algn="just" eaLnBrk="1" hangingPunct="1">
              <a:lnSpc>
                <a:spcPts val="2500"/>
              </a:lnSpc>
              <a:spcBef>
                <a:spcPts val="600"/>
              </a:spcBef>
              <a:buClrTx/>
              <a:buFont typeface="Wingdings" charset="2"/>
              <a:buNone/>
            </a:pPr>
            <a:r>
              <a:rPr lang="el-GR" altLang="en-US" sz="2000" dirty="0">
                <a:solidFill>
                  <a:srgbClr val="4E501F"/>
                </a:solidFill>
                <a:latin typeface="Candara" charset="0"/>
                <a:ea typeface="MS PGothic" charset="-128"/>
              </a:rPr>
              <a:t>		</a:t>
            </a:r>
          </a:p>
        </p:txBody>
      </p:sp>
      <p:sp>
        <p:nvSpPr>
          <p:cNvPr id="118787"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D3F7298F-3382-2642-978E-DEBE525FE03C}" type="slidenum">
              <a:rPr lang="el-GR" altLang="en-US" sz="1200">
                <a:solidFill>
                  <a:schemeClr val="tx2"/>
                </a:solidFill>
                <a:latin typeface="Candara" charset="0"/>
              </a:rPr>
              <a:pPr/>
              <a:t>62</a:t>
            </a:fld>
            <a:endParaRPr lang="el-GR" altLang="en-US" sz="1200">
              <a:solidFill>
                <a:schemeClr val="tx2"/>
              </a:solidFill>
              <a:latin typeface="Candara" charset="0"/>
            </a:endParaRPr>
          </a:p>
        </p:txBody>
      </p:sp>
    </p:spTree>
    <p:extLst>
      <p:ext uri="{BB962C8B-B14F-4D97-AF65-F5344CB8AC3E}">
        <p14:creationId xmlns:p14="http://schemas.microsoft.com/office/powerpoint/2010/main" val="426640340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blinds(vertical)">
                                      <p:cBhvr>
                                        <p:cTn id="7" dur="1000"/>
                                        <p:tgtEl>
                                          <p:spTgt spid="1157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115715">
                                            <p:txEl>
                                              <p:pRg st="3" end="3"/>
                                            </p:txEl>
                                          </p:spTgt>
                                        </p:tgtEl>
                                        <p:attrNameLst>
                                          <p:attrName>style.visibility</p:attrName>
                                        </p:attrNameLst>
                                      </p:cBhvr>
                                      <p:to>
                                        <p:strVal val="visible"/>
                                      </p:to>
                                    </p:set>
                                    <p:animEffect transition="in" filter="blinds(vertical)">
                                      <p:cBhvr>
                                        <p:cTn id="12" dur="1000"/>
                                        <p:tgtEl>
                                          <p:spTgt spid="11571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115715">
                                            <p:txEl>
                                              <p:pRg st="4" end="4"/>
                                            </p:txEl>
                                          </p:spTgt>
                                        </p:tgtEl>
                                        <p:attrNameLst>
                                          <p:attrName>style.visibility</p:attrName>
                                        </p:attrNameLst>
                                      </p:cBhvr>
                                      <p:to>
                                        <p:strVal val="visible"/>
                                      </p:to>
                                    </p:set>
                                    <p:animEffect transition="in" filter="blinds(vertical)">
                                      <p:cBhvr>
                                        <p:cTn id="17" dur="1000"/>
                                        <p:tgtEl>
                                          <p:spTgt spid="1157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115715">
                                            <p:txEl>
                                              <p:pRg st="5" end="5"/>
                                            </p:txEl>
                                          </p:spTgt>
                                        </p:tgtEl>
                                        <p:attrNameLst>
                                          <p:attrName>style.visibility</p:attrName>
                                        </p:attrNameLst>
                                      </p:cBhvr>
                                      <p:to>
                                        <p:strVal val="visible"/>
                                      </p:to>
                                    </p:set>
                                    <p:animEffect transition="in" filter="blinds(vertical)">
                                      <p:cBhvr>
                                        <p:cTn id="22" dur="1000"/>
                                        <p:tgtEl>
                                          <p:spTgt spid="11571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nodeType="clickEffect">
                                  <p:stCondLst>
                                    <p:cond delay="0"/>
                                  </p:stCondLst>
                                  <p:childTnLst>
                                    <p:set>
                                      <p:cBhvr>
                                        <p:cTn id="26" dur="1" fill="hold">
                                          <p:stCondLst>
                                            <p:cond delay="0"/>
                                          </p:stCondLst>
                                        </p:cTn>
                                        <p:tgtEl>
                                          <p:spTgt spid="115715">
                                            <p:txEl>
                                              <p:pRg st="6" end="6"/>
                                            </p:txEl>
                                          </p:spTgt>
                                        </p:tgtEl>
                                        <p:attrNameLst>
                                          <p:attrName>style.visibility</p:attrName>
                                        </p:attrNameLst>
                                      </p:cBhvr>
                                      <p:to>
                                        <p:strVal val="visible"/>
                                      </p:to>
                                    </p:set>
                                    <p:animEffect transition="in" filter="blinds(vertical)">
                                      <p:cBhvr>
                                        <p:cTn id="27" dur="1000"/>
                                        <p:tgtEl>
                                          <p:spTgt spid="115715">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nodeType="clickEffect">
                                  <p:stCondLst>
                                    <p:cond delay="0"/>
                                  </p:stCondLst>
                                  <p:childTnLst>
                                    <p:set>
                                      <p:cBhvr>
                                        <p:cTn id="31" dur="1" fill="hold">
                                          <p:stCondLst>
                                            <p:cond delay="0"/>
                                          </p:stCondLst>
                                        </p:cTn>
                                        <p:tgtEl>
                                          <p:spTgt spid="115715">
                                            <p:txEl>
                                              <p:pRg st="7" end="7"/>
                                            </p:txEl>
                                          </p:spTgt>
                                        </p:tgtEl>
                                        <p:attrNameLst>
                                          <p:attrName>style.visibility</p:attrName>
                                        </p:attrNameLst>
                                      </p:cBhvr>
                                      <p:to>
                                        <p:strVal val="visible"/>
                                      </p:to>
                                    </p:set>
                                    <p:animEffect transition="in" filter="blinds(vertical)">
                                      <p:cBhvr>
                                        <p:cTn id="32" dur="1000"/>
                                        <p:tgtEl>
                                          <p:spTgt spid="1157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503238" y="1665288"/>
            <a:ext cx="8459787" cy="4679950"/>
          </a:xfrm>
        </p:spPr>
        <p:txBody>
          <a:bodyPr/>
          <a:lstStyle/>
          <a:p>
            <a:pPr marL="114300" indent="0">
              <a:buClrTx/>
              <a:buFont typeface="Arial" charset="0"/>
              <a:buNone/>
            </a:pPr>
            <a:r>
              <a:rPr lang="el-GR" altLang="en-US" sz="2000" b="1" dirty="0">
                <a:solidFill>
                  <a:srgbClr val="000000"/>
                </a:solidFill>
                <a:latin typeface="Candara" charset="0"/>
                <a:ea typeface="MS PGothic" charset="-128"/>
              </a:rPr>
              <a:t>Έννοιες: </a:t>
            </a:r>
            <a:r>
              <a:rPr lang="el-GR" altLang="en-US" sz="2000" dirty="0">
                <a:solidFill>
                  <a:srgbClr val="000000"/>
                </a:solidFill>
                <a:latin typeface="Candara" charset="0"/>
                <a:ea typeface="MS PGothic" charset="-128"/>
              </a:rPr>
              <a:t>κανονικότητε , μορφές και δράσεις</a:t>
            </a:r>
          </a:p>
          <a:p>
            <a:pPr marL="114300" indent="0">
              <a:buFont typeface="Arial" charset="0"/>
              <a:buNone/>
            </a:pPr>
            <a:r>
              <a:rPr lang="el-GR" altLang="en-US" sz="2000" dirty="0">
                <a:solidFill>
                  <a:srgbClr val="6B7D72"/>
                </a:solidFill>
                <a:latin typeface="Candara" charset="0"/>
                <a:ea typeface="MS PGothic" charset="-128"/>
              </a:rPr>
              <a:t>Κανονικότητα ή </a:t>
            </a:r>
            <a:r>
              <a:rPr lang="el-GR" altLang="en-US" sz="2000" i="1" dirty="0">
                <a:solidFill>
                  <a:srgbClr val="6B7D72"/>
                </a:solidFill>
                <a:latin typeface="Candara" charset="0"/>
                <a:ea typeface="MS PGothic" charset="-128"/>
              </a:rPr>
              <a:t>πρότυπο </a:t>
            </a:r>
            <a:r>
              <a:rPr lang="el-GR" altLang="en-US" sz="2000" dirty="0">
                <a:solidFill>
                  <a:srgbClr val="6B7D72"/>
                </a:solidFill>
                <a:latin typeface="Candara" charset="0"/>
                <a:ea typeface="MS PGothic" charset="-128"/>
              </a:rPr>
              <a:t>(</a:t>
            </a:r>
            <a:r>
              <a:rPr lang="el-GR" altLang="en-US" sz="2000" dirty="0" err="1">
                <a:solidFill>
                  <a:srgbClr val="6B7D72"/>
                </a:solidFill>
                <a:latin typeface="Candara" charset="0"/>
                <a:ea typeface="MS PGothic" charset="-128"/>
              </a:rPr>
              <a:t>pattern</a:t>
            </a:r>
            <a:r>
              <a:rPr lang="el-GR" altLang="en-US" sz="2000" dirty="0">
                <a:solidFill>
                  <a:srgbClr val="6B7D72"/>
                </a:solidFill>
                <a:latin typeface="Candara" charset="0"/>
                <a:ea typeface="MS PGothic" charset="-128"/>
              </a:rPr>
              <a:t>) ονομάζεται μια οργάνωση χαρακτηριστικών σε ένα αντικείμενο ή μια κατάσταση που παραμένει αμετάβλητη ενώ άλλες ιδιότητες αλλάζουν.</a:t>
            </a:r>
          </a:p>
          <a:p>
            <a:pPr marL="114300" indent="0">
              <a:buFont typeface="Arial" charset="0"/>
              <a:buNone/>
            </a:pPr>
            <a:r>
              <a:rPr lang="el-GR" altLang="en-US" sz="2000" dirty="0">
                <a:solidFill>
                  <a:srgbClr val="000000"/>
                </a:solidFill>
                <a:latin typeface="Candara" charset="0"/>
                <a:ea typeface="MS PGothic" charset="-128"/>
              </a:rPr>
              <a:t>Ειδικά στο χώρο των Μαθηματικών, πρότυπο αποτελεί ένα σύνολο από μορφικά, γεωμετρικά ή μετρικά χαρακτηριστικά που παραμένουν σταθερά μέσα σε ομάδες αριθμών, σχημάτων, μεγεθών ή άλλων μαθηματικών καταστάσεων. </a:t>
            </a:r>
            <a:endParaRPr lang="el-GR" altLang="en-US" sz="2000" b="1" i="1" dirty="0">
              <a:solidFill>
                <a:srgbClr val="000000"/>
              </a:solidFill>
              <a:latin typeface="Candara" charset="0"/>
              <a:ea typeface="MS PGothic" charset="-128"/>
            </a:endParaRPr>
          </a:p>
          <a:p>
            <a:pPr marL="114300" indent="0">
              <a:buClrTx/>
              <a:buFont typeface="Arial" charset="0"/>
              <a:buNone/>
            </a:pPr>
            <a:r>
              <a:rPr lang="el-GR" altLang="en-US" sz="2000" b="1" i="1" dirty="0">
                <a:solidFill>
                  <a:srgbClr val="000000"/>
                </a:solidFill>
                <a:latin typeface="Candara" charset="0"/>
                <a:ea typeface="MS PGothic" charset="-128"/>
              </a:rPr>
              <a:t>Διαστάσεις: </a:t>
            </a:r>
          </a:p>
          <a:p>
            <a:pPr marL="319088" indent="0">
              <a:buClrTx/>
              <a:buFontTx/>
              <a:buChar char="-"/>
            </a:pPr>
            <a:r>
              <a:rPr lang="en-US" altLang="en-US" sz="2000" dirty="0">
                <a:solidFill>
                  <a:srgbClr val="000000"/>
                </a:solidFill>
                <a:latin typeface="Candara" charset="0"/>
                <a:ea typeface="MS PGothic" charset="-128"/>
              </a:rPr>
              <a:t> </a:t>
            </a:r>
            <a:r>
              <a:rPr lang="el-GR" altLang="en-US" sz="2000" dirty="0">
                <a:solidFill>
                  <a:srgbClr val="000000"/>
                </a:solidFill>
                <a:latin typeface="Candara" charset="0"/>
                <a:ea typeface="MS PGothic" charset="-128"/>
              </a:rPr>
              <a:t>Μορφές κανονικότητας (ΑΒ, ΑΒΑ, ΑΒΑΒ, </a:t>
            </a:r>
            <a:r>
              <a:rPr lang="el-GR" altLang="en-US" sz="2000" dirty="0" err="1">
                <a:solidFill>
                  <a:srgbClr val="000000"/>
                </a:solidFill>
                <a:latin typeface="Candara" charset="0"/>
                <a:ea typeface="MS PGothic" charset="-128"/>
              </a:rPr>
              <a:t>κλπ</a:t>
            </a:r>
            <a:r>
              <a:rPr lang="el-GR" altLang="en-US" sz="2000" dirty="0">
                <a:solidFill>
                  <a:srgbClr val="000000"/>
                </a:solidFill>
                <a:latin typeface="Candara" charset="0"/>
                <a:ea typeface="MS PGothic" charset="-128"/>
              </a:rPr>
              <a:t>) </a:t>
            </a:r>
            <a:r>
              <a:rPr lang="el-GR" altLang="en-US" sz="2000" b="1" i="1" dirty="0">
                <a:solidFill>
                  <a:srgbClr val="000000"/>
                </a:solidFill>
                <a:latin typeface="Candara" charset="0"/>
                <a:ea typeface="MS PGothic" charset="-128"/>
              </a:rPr>
              <a:t> </a:t>
            </a:r>
            <a:endParaRPr lang="el-GR" altLang="en-US" sz="2000" dirty="0">
              <a:solidFill>
                <a:srgbClr val="000000"/>
              </a:solidFill>
              <a:latin typeface="Candara" charset="0"/>
              <a:ea typeface="MS PGothic" charset="-128"/>
            </a:endParaRPr>
          </a:p>
          <a:p>
            <a:pPr marL="319088" indent="0">
              <a:buClrTx/>
              <a:buFontTx/>
              <a:buChar char="-"/>
            </a:pPr>
            <a:r>
              <a:rPr lang="en-US" altLang="en-US" sz="2000" dirty="0">
                <a:solidFill>
                  <a:srgbClr val="000000"/>
                </a:solidFill>
                <a:latin typeface="Candara" charset="0"/>
                <a:ea typeface="MS PGothic" charset="-128"/>
              </a:rPr>
              <a:t> </a:t>
            </a:r>
            <a:r>
              <a:rPr lang="el-GR" altLang="en-US" sz="2000" dirty="0">
                <a:solidFill>
                  <a:srgbClr val="000000"/>
                </a:solidFill>
                <a:latin typeface="Candara" charset="0"/>
                <a:ea typeface="MS PGothic" charset="-128"/>
              </a:rPr>
              <a:t>Χαρακτηριστικά (μορφικά, γεωμετρικά ή μετρικά χαρακτηριστικά)</a:t>
            </a:r>
          </a:p>
          <a:p>
            <a:pPr marL="319088" indent="0">
              <a:buClrTx/>
              <a:buFontTx/>
              <a:buChar char="-"/>
            </a:pPr>
            <a:r>
              <a:rPr lang="en-US" altLang="en-US" sz="2000" dirty="0">
                <a:solidFill>
                  <a:srgbClr val="000000"/>
                </a:solidFill>
                <a:latin typeface="Candara" charset="0"/>
                <a:ea typeface="MS PGothic" charset="-128"/>
              </a:rPr>
              <a:t> </a:t>
            </a:r>
            <a:r>
              <a:rPr lang="el-GR" altLang="en-US" sz="2000" dirty="0">
                <a:solidFill>
                  <a:srgbClr val="000000"/>
                </a:solidFill>
                <a:latin typeface="Candara" charset="0"/>
                <a:ea typeface="MS PGothic" charset="-128"/>
              </a:rPr>
              <a:t>Μορφή εξέλιξης (γραμμική, κυκλική ή αλγοριθμική</a:t>
            </a:r>
          </a:p>
          <a:p>
            <a:pPr marL="319088" indent="0">
              <a:buFontTx/>
              <a:buChar char="-"/>
            </a:pPr>
            <a:r>
              <a:rPr lang="en-US" altLang="en-US" sz="2000" dirty="0">
                <a:solidFill>
                  <a:srgbClr val="000000"/>
                </a:solidFill>
                <a:latin typeface="Candara" charset="0"/>
                <a:ea typeface="MS PGothic" charset="-128"/>
              </a:rPr>
              <a:t> </a:t>
            </a:r>
            <a:r>
              <a:rPr lang="el-GR" altLang="en-US" sz="2000" dirty="0">
                <a:solidFill>
                  <a:srgbClr val="000000"/>
                </a:solidFill>
                <a:latin typeface="Candara" charset="0"/>
                <a:ea typeface="MS PGothic" charset="-128"/>
              </a:rPr>
              <a:t>Μορφή υλικού</a:t>
            </a:r>
          </a:p>
          <a:p>
            <a:pPr marL="319088" indent="0">
              <a:buFontTx/>
              <a:buChar char="-"/>
            </a:pPr>
            <a:r>
              <a:rPr lang="en-US" altLang="en-US" sz="2000" dirty="0">
                <a:solidFill>
                  <a:srgbClr val="000000"/>
                </a:solidFill>
                <a:latin typeface="Candara" charset="0"/>
                <a:ea typeface="MS PGothic" charset="-128"/>
              </a:rPr>
              <a:t> </a:t>
            </a:r>
            <a:r>
              <a:rPr lang="el-GR" altLang="en-US" sz="2000" dirty="0">
                <a:solidFill>
                  <a:srgbClr val="000000"/>
                </a:solidFill>
                <a:latin typeface="Candara" charset="0"/>
                <a:ea typeface="MS PGothic" charset="-128"/>
              </a:rPr>
              <a:t>Μορφή δράσης (αντιγραφή, συνέχιση, εύρεση στοιχείου που λείπει…)</a:t>
            </a:r>
          </a:p>
        </p:txBody>
      </p:sp>
      <p:sp>
        <p:nvSpPr>
          <p:cNvPr id="126979"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48326791-5915-DE45-B4E9-E2BD5B0C075C}" type="slidenum">
              <a:rPr lang="el-GR" altLang="en-US" sz="1200">
                <a:solidFill>
                  <a:schemeClr val="tx2"/>
                </a:solidFill>
                <a:latin typeface="Candara" charset="0"/>
              </a:rPr>
              <a:pPr/>
              <a:t>63</a:t>
            </a:fld>
            <a:endParaRPr lang="el-GR" altLang="en-US" sz="1200">
              <a:solidFill>
                <a:schemeClr val="tx2"/>
              </a:solidFill>
              <a:latin typeface="Candara" charset="0"/>
            </a:endParaRPr>
          </a:p>
        </p:txBody>
      </p:sp>
      <p:sp>
        <p:nvSpPr>
          <p:cNvPr id="7" name="Rectangle 8">
            <a:extLst>
              <a:ext uri="{FF2B5EF4-FFF2-40B4-BE49-F238E27FC236}">
                <a16:creationId xmlns:a16="http://schemas.microsoft.com/office/drawing/2014/main" id="{5AB2D665-0094-A143-81BD-43A996F2A617}"/>
              </a:ext>
            </a:extLst>
          </p:cNvPr>
          <p:cNvSpPr>
            <a:spLocks noGrp="1" noChangeArrowheads="1"/>
          </p:cNvSpPr>
          <p:nvPr>
            <p:ph type="title"/>
          </p:nvPr>
        </p:nvSpPr>
        <p:spPr bwMode="auto">
          <a:xfrm>
            <a:off x="425450" y="407988"/>
            <a:ext cx="8261350" cy="1039812"/>
          </a:xfrm>
        </p:spPr>
        <p:txBody>
          <a:bodyPr>
            <a:normAutofit fontScale="90000"/>
          </a:bodyPr>
          <a:lstStyle/>
          <a:p>
            <a:pPr>
              <a:buClrTx/>
            </a:pPr>
            <a:r>
              <a:rPr lang="el-GR" altLang="en-US" sz="3200" b="1" i="1" cap="none" dirty="0">
                <a:solidFill>
                  <a:schemeClr val="tx1">
                    <a:lumMod val="50000"/>
                    <a:lumOff val="50000"/>
                  </a:schemeClr>
                </a:solidFill>
                <a:latin typeface="Candara" charset="0"/>
                <a:ea typeface="MS PGothic" charset="-128"/>
              </a:rPr>
              <a:t>Θέμα: </a:t>
            </a:r>
            <a:r>
              <a:rPr lang="el-GR" altLang="en-US" sz="3200" i="1" cap="none" dirty="0">
                <a:solidFill>
                  <a:schemeClr val="tx1">
                    <a:lumMod val="50000"/>
                    <a:lumOff val="50000"/>
                  </a:schemeClr>
                </a:solidFill>
                <a:latin typeface="Candara" charset="0"/>
                <a:ea typeface="MS PGothic" charset="-128"/>
              </a:rPr>
              <a:t>Κανονικότητες στην προσχολική και πρώτη σχολική ηλικία</a:t>
            </a:r>
            <a:endParaRPr lang="el-GR" altLang="en-US" sz="3200" i="1" dirty="0">
              <a:solidFill>
                <a:schemeClr val="tx1">
                  <a:lumMod val="50000"/>
                  <a:lumOff val="50000"/>
                </a:schemeClr>
              </a:solidFill>
              <a:latin typeface="Candara" charset="0"/>
              <a:ea typeface="MS PGothic" charset="-128"/>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blinds(vertical)">
                                      <p:cBhvr>
                                        <p:cTn id="7" dur="1000"/>
                                        <p:tgtEl>
                                          <p:spTgt spid="71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blinds(vertical)">
                                      <p:cBhvr>
                                        <p:cTn id="12" dur="1000"/>
                                        <p:tgtEl>
                                          <p:spTgt spid="716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Effect transition="in" filter="blinds(vertical)">
                                      <p:cBhvr>
                                        <p:cTn id="17" dur="1000"/>
                                        <p:tgtEl>
                                          <p:spTgt spid="716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nodeType="clickEffect">
                                  <p:stCondLst>
                                    <p:cond delay="0"/>
                                  </p:stCondLst>
                                  <p:childTnLst>
                                    <p:set>
                                      <p:cBhvr>
                                        <p:cTn id="21" dur="1" fill="hold">
                                          <p:stCondLst>
                                            <p:cond delay="0"/>
                                          </p:stCondLst>
                                        </p:cTn>
                                        <p:tgtEl>
                                          <p:spTgt spid="71683">
                                            <p:txEl>
                                              <p:pRg st="3" end="3"/>
                                            </p:txEl>
                                          </p:spTgt>
                                        </p:tgtEl>
                                        <p:attrNameLst>
                                          <p:attrName>style.visibility</p:attrName>
                                        </p:attrNameLst>
                                      </p:cBhvr>
                                      <p:to>
                                        <p:strVal val="visible"/>
                                      </p:to>
                                    </p:set>
                                    <p:animEffect transition="in" filter="blinds(vertical)">
                                      <p:cBhvr>
                                        <p:cTn id="22" dur="1000"/>
                                        <p:tgtEl>
                                          <p:spTgt spid="716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nodeType="clickEffect">
                                  <p:stCondLst>
                                    <p:cond delay="0"/>
                                  </p:stCondLst>
                                  <p:childTnLst>
                                    <p:set>
                                      <p:cBhvr>
                                        <p:cTn id="26" dur="1" fill="hold">
                                          <p:stCondLst>
                                            <p:cond delay="0"/>
                                          </p:stCondLst>
                                        </p:cTn>
                                        <p:tgtEl>
                                          <p:spTgt spid="71683">
                                            <p:txEl>
                                              <p:pRg st="4" end="4"/>
                                            </p:txEl>
                                          </p:spTgt>
                                        </p:tgtEl>
                                        <p:attrNameLst>
                                          <p:attrName>style.visibility</p:attrName>
                                        </p:attrNameLst>
                                      </p:cBhvr>
                                      <p:to>
                                        <p:strVal val="visible"/>
                                      </p:to>
                                    </p:set>
                                    <p:animEffect transition="in" filter="blinds(vertical)">
                                      <p:cBhvr>
                                        <p:cTn id="27" dur="1000"/>
                                        <p:tgtEl>
                                          <p:spTgt spid="716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nodeType="clickEffect">
                                  <p:stCondLst>
                                    <p:cond delay="0"/>
                                  </p:stCondLst>
                                  <p:childTnLst>
                                    <p:set>
                                      <p:cBhvr>
                                        <p:cTn id="31" dur="1" fill="hold">
                                          <p:stCondLst>
                                            <p:cond delay="0"/>
                                          </p:stCondLst>
                                        </p:cTn>
                                        <p:tgtEl>
                                          <p:spTgt spid="71683">
                                            <p:txEl>
                                              <p:pRg st="5" end="5"/>
                                            </p:txEl>
                                          </p:spTgt>
                                        </p:tgtEl>
                                        <p:attrNameLst>
                                          <p:attrName>style.visibility</p:attrName>
                                        </p:attrNameLst>
                                      </p:cBhvr>
                                      <p:to>
                                        <p:strVal val="visible"/>
                                      </p:to>
                                    </p:set>
                                    <p:animEffect transition="in" filter="blinds(vertical)">
                                      <p:cBhvr>
                                        <p:cTn id="32" dur="1000"/>
                                        <p:tgtEl>
                                          <p:spTgt spid="7168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5" fill="hold" nodeType="clickEffect">
                                  <p:stCondLst>
                                    <p:cond delay="0"/>
                                  </p:stCondLst>
                                  <p:childTnLst>
                                    <p:set>
                                      <p:cBhvr>
                                        <p:cTn id="36" dur="1" fill="hold">
                                          <p:stCondLst>
                                            <p:cond delay="0"/>
                                          </p:stCondLst>
                                        </p:cTn>
                                        <p:tgtEl>
                                          <p:spTgt spid="71683">
                                            <p:txEl>
                                              <p:pRg st="6" end="6"/>
                                            </p:txEl>
                                          </p:spTgt>
                                        </p:tgtEl>
                                        <p:attrNameLst>
                                          <p:attrName>style.visibility</p:attrName>
                                        </p:attrNameLst>
                                      </p:cBhvr>
                                      <p:to>
                                        <p:strVal val="visible"/>
                                      </p:to>
                                    </p:set>
                                    <p:animEffect transition="in" filter="blinds(vertical)">
                                      <p:cBhvr>
                                        <p:cTn id="37" dur="1000"/>
                                        <p:tgtEl>
                                          <p:spTgt spid="7168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5" fill="hold" nodeType="clickEffect">
                                  <p:stCondLst>
                                    <p:cond delay="0"/>
                                  </p:stCondLst>
                                  <p:childTnLst>
                                    <p:set>
                                      <p:cBhvr>
                                        <p:cTn id="41" dur="1" fill="hold">
                                          <p:stCondLst>
                                            <p:cond delay="0"/>
                                          </p:stCondLst>
                                        </p:cTn>
                                        <p:tgtEl>
                                          <p:spTgt spid="71683">
                                            <p:txEl>
                                              <p:pRg st="7" end="7"/>
                                            </p:txEl>
                                          </p:spTgt>
                                        </p:tgtEl>
                                        <p:attrNameLst>
                                          <p:attrName>style.visibility</p:attrName>
                                        </p:attrNameLst>
                                      </p:cBhvr>
                                      <p:to>
                                        <p:strVal val="visible"/>
                                      </p:to>
                                    </p:set>
                                    <p:animEffect transition="in" filter="blinds(vertical)">
                                      <p:cBhvr>
                                        <p:cTn id="42" dur="1000"/>
                                        <p:tgtEl>
                                          <p:spTgt spid="7168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5" fill="hold" nodeType="clickEffect">
                                  <p:stCondLst>
                                    <p:cond delay="0"/>
                                  </p:stCondLst>
                                  <p:childTnLst>
                                    <p:set>
                                      <p:cBhvr>
                                        <p:cTn id="46" dur="1" fill="hold">
                                          <p:stCondLst>
                                            <p:cond delay="0"/>
                                          </p:stCondLst>
                                        </p:cTn>
                                        <p:tgtEl>
                                          <p:spTgt spid="71683">
                                            <p:txEl>
                                              <p:pRg st="8" end="8"/>
                                            </p:txEl>
                                          </p:spTgt>
                                        </p:tgtEl>
                                        <p:attrNameLst>
                                          <p:attrName>style.visibility</p:attrName>
                                        </p:attrNameLst>
                                      </p:cBhvr>
                                      <p:to>
                                        <p:strVal val="visible"/>
                                      </p:to>
                                    </p:set>
                                    <p:animEffect transition="in" filter="blinds(vertical)">
                                      <p:cBhvr>
                                        <p:cTn id="47" dur="1000"/>
                                        <p:tgtEl>
                                          <p:spTgt spid="716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503238" y="1665288"/>
            <a:ext cx="8423275" cy="4679950"/>
          </a:xfrm>
        </p:spPr>
        <p:txBody>
          <a:bodyPr/>
          <a:lstStyle/>
          <a:p>
            <a:pPr eaLnBrk="1" hangingPunct="1">
              <a:lnSpc>
                <a:spcPts val="2200"/>
              </a:lnSpc>
              <a:buClr>
                <a:srgbClr val="0070C0"/>
              </a:buClr>
              <a:buSzPct val="120000"/>
              <a:buFont typeface="Wingdings 3" charset="2"/>
              <a:buNone/>
            </a:pPr>
            <a:r>
              <a:rPr lang="el-GR" altLang="en-US" sz="2000" dirty="0">
                <a:solidFill>
                  <a:schemeClr val="tx1"/>
                </a:solidFill>
                <a:latin typeface="Candara" charset="0"/>
                <a:ea typeface="MS PGothic" charset="-128"/>
              </a:rPr>
              <a:t>	</a:t>
            </a:r>
            <a:r>
              <a:rPr lang="el-GR" altLang="en-US" sz="2000" b="1" dirty="0">
                <a:solidFill>
                  <a:srgbClr val="4E501F"/>
                </a:solidFill>
                <a:latin typeface="Candara" charset="0"/>
                <a:ea typeface="MS PGothic" charset="-128"/>
              </a:rPr>
              <a:t>Άξονες περιεχομένου τεστ</a:t>
            </a:r>
          </a:p>
          <a:p>
            <a:pPr eaLnBrk="1" hangingPunct="1">
              <a:lnSpc>
                <a:spcPts val="2200"/>
              </a:lnSpc>
              <a:buClr>
                <a:srgbClr val="0070C0"/>
              </a:buClr>
              <a:buSzPct val="120000"/>
              <a:buFont typeface="Wingdings 3" charset="2"/>
              <a:buNone/>
            </a:pPr>
            <a:endParaRPr lang="el-GR" altLang="en-US" sz="2000" b="1" dirty="0">
              <a:solidFill>
                <a:srgbClr val="4E501F"/>
              </a:solidFill>
              <a:latin typeface="Candara" charset="0"/>
              <a:ea typeface="MS PGothic" charset="-128"/>
            </a:endParaRPr>
          </a:p>
          <a:p>
            <a:pPr eaLnBrk="1" hangingPunct="1">
              <a:buFont typeface="Wingdings 3" charset="2"/>
              <a:buNone/>
            </a:pPr>
            <a:r>
              <a:rPr lang="el-GR" altLang="en-US" sz="2000" dirty="0">
                <a:solidFill>
                  <a:srgbClr val="6B7D72"/>
                </a:solidFill>
                <a:latin typeface="Candara" charset="0"/>
                <a:ea typeface="MS PGothic" charset="-128"/>
              </a:rPr>
              <a:t>	</a:t>
            </a:r>
            <a:r>
              <a:rPr lang="el-GR" altLang="en-US" sz="2000" b="1" dirty="0">
                <a:solidFill>
                  <a:srgbClr val="6B7D72"/>
                </a:solidFill>
                <a:latin typeface="Candara" charset="0"/>
                <a:ea typeface="MS PGothic" charset="-128"/>
              </a:rPr>
              <a:t>1</a:t>
            </a:r>
            <a:r>
              <a:rPr lang="el-GR" altLang="en-US" sz="2000" b="1" baseline="30000" dirty="0">
                <a:solidFill>
                  <a:srgbClr val="6B7D72"/>
                </a:solidFill>
                <a:latin typeface="Candara" charset="0"/>
                <a:ea typeface="MS PGothic" charset="-128"/>
              </a:rPr>
              <a:t>ος</a:t>
            </a:r>
            <a:r>
              <a:rPr lang="el-GR" altLang="en-US" sz="2000" b="1" dirty="0">
                <a:solidFill>
                  <a:srgbClr val="6B7D72"/>
                </a:solidFill>
                <a:latin typeface="Candara" charset="0"/>
                <a:ea typeface="MS PGothic" charset="-128"/>
              </a:rPr>
              <a:t> άξονας. Έργα </a:t>
            </a:r>
            <a:r>
              <a:rPr lang="el-GR" altLang="en-US" sz="2000" dirty="0">
                <a:solidFill>
                  <a:srgbClr val="000000"/>
                </a:solidFill>
                <a:latin typeface="Candara" charset="0"/>
                <a:ea typeface="MS PGothic" charset="-128"/>
              </a:rPr>
              <a:t>με αντιγραφή (σε διάφορες μορφές και υλικό)</a:t>
            </a:r>
          </a:p>
          <a:p>
            <a:pPr eaLnBrk="1" hangingPunct="1">
              <a:buFont typeface="Arial" charset="0"/>
              <a:buNone/>
            </a:pPr>
            <a:r>
              <a:rPr lang="el-GR" altLang="en-US" sz="2000" b="1" dirty="0">
                <a:solidFill>
                  <a:srgbClr val="6B7D72"/>
                </a:solidFill>
                <a:latin typeface="Candara" charset="0"/>
                <a:ea typeface="MS PGothic" charset="-128"/>
              </a:rPr>
              <a:t>	2</a:t>
            </a:r>
            <a:r>
              <a:rPr lang="el-GR" altLang="en-US" sz="2000" b="1" baseline="30000" dirty="0">
                <a:solidFill>
                  <a:srgbClr val="6B7D72"/>
                </a:solidFill>
                <a:latin typeface="Candara" charset="0"/>
                <a:ea typeface="MS PGothic" charset="-128"/>
              </a:rPr>
              <a:t>ος</a:t>
            </a:r>
            <a:r>
              <a:rPr lang="el-GR" altLang="en-US" sz="2000" b="1" dirty="0">
                <a:solidFill>
                  <a:srgbClr val="6B7D72"/>
                </a:solidFill>
                <a:latin typeface="Candara" charset="0"/>
                <a:ea typeface="MS PGothic" charset="-128"/>
              </a:rPr>
              <a:t> άξονας.Έργα </a:t>
            </a:r>
            <a:r>
              <a:rPr lang="el-GR" altLang="en-US" sz="2000" dirty="0">
                <a:solidFill>
                  <a:srgbClr val="000000"/>
                </a:solidFill>
                <a:latin typeface="Candara" charset="0"/>
                <a:ea typeface="MS PGothic" charset="-128"/>
              </a:rPr>
              <a:t>με συνέχιση (σε διάφορες μορφές και υλικό)</a:t>
            </a:r>
          </a:p>
          <a:p>
            <a:pPr eaLnBrk="1" hangingPunct="1">
              <a:buFont typeface="Wingdings 3" charset="2"/>
              <a:buNone/>
            </a:pPr>
            <a:r>
              <a:rPr lang="el-GR" altLang="en-US" sz="2000" dirty="0">
                <a:solidFill>
                  <a:srgbClr val="6B7D72"/>
                </a:solidFill>
                <a:latin typeface="Candara" charset="0"/>
                <a:ea typeface="MS PGothic" charset="-128"/>
              </a:rPr>
              <a:t>	</a:t>
            </a:r>
            <a:r>
              <a:rPr lang="el-GR" altLang="en-US" sz="2000" b="1" dirty="0">
                <a:solidFill>
                  <a:srgbClr val="6B7D72"/>
                </a:solidFill>
                <a:latin typeface="Candara" charset="0"/>
                <a:ea typeface="MS PGothic" charset="-128"/>
              </a:rPr>
              <a:t>3</a:t>
            </a:r>
            <a:r>
              <a:rPr lang="el-GR" altLang="en-US" sz="2000" b="1" baseline="30000" dirty="0">
                <a:solidFill>
                  <a:srgbClr val="6B7D72"/>
                </a:solidFill>
                <a:latin typeface="Candara" charset="0"/>
                <a:ea typeface="MS PGothic" charset="-128"/>
              </a:rPr>
              <a:t>ος</a:t>
            </a:r>
            <a:r>
              <a:rPr lang="el-GR" altLang="en-US" sz="2000" b="1" dirty="0">
                <a:solidFill>
                  <a:srgbClr val="6B7D72"/>
                </a:solidFill>
                <a:latin typeface="Candara" charset="0"/>
                <a:ea typeface="MS PGothic" charset="-128"/>
              </a:rPr>
              <a:t> άξονας.Έργα </a:t>
            </a:r>
            <a:r>
              <a:rPr lang="el-GR" altLang="en-US" sz="2000" dirty="0">
                <a:solidFill>
                  <a:srgbClr val="000000"/>
                </a:solidFill>
                <a:latin typeface="Candara" charset="0"/>
                <a:ea typeface="MS PGothic" charset="-128"/>
              </a:rPr>
              <a:t>με εύρεση λάθους (σε διάφορες μορφές και υλικό)</a:t>
            </a:r>
          </a:p>
          <a:p>
            <a:pPr eaLnBrk="1" hangingPunct="1">
              <a:buFont typeface="Wingdings 3" charset="2"/>
              <a:buNone/>
            </a:pPr>
            <a:r>
              <a:rPr lang="el-GR" altLang="en-US" sz="2000" i="1" dirty="0">
                <a:solidFill>
                  <a:srgbClr val="4E501F"/>
                </a:solidFill>
                <a:latin typeface="Candara" charset="0"/>
                <a:ea typeface="MS PGothic" charset="-128"/>
              </a:rPr>
              <a:t>	</a:t>
            </a:r>
            <a:r>
              <a:rPr lang="el-GR" altLang="en-US" sz="2000" b="1" i="1" dirty="0">
                <a:solidFill>
                  <a:srgbClr val="6B7D72"/>
                </a:solidFill>
                <a:latin typeface="Candara" charset="0"/>
                <a:ea typeface="MS PGothic" charset="-128"/>
              </a:rPr>
              <a:t>4</a:t>
            </a:r>
            <a:r>
              <a:rPr lang="el-GR" altLang="en-US" sz="2000" b="1" i="1" baseline="30000" dirty="0">
                <a:solidFill>
                  <a:srgbClr val="6B7D72"/>
                </a:solidFill>
                <a:latin typeface="Candara" charset="0"/>
                <a:ea typeface="MS PGothic" charset="-128"/>
              </a:rPr>
              <a:t>Ος</a:t>
            </a:r>
            <a:r>
              <a:rPr lang="el-GR" altLang="en-US" sz="2000" b="1" i="1" dirty="0">
                <a:solidFill>
                  <a:srgbClr val="6B7D72"/>
                </a:solidFill>
                <a:latin typeface="Candara" charset="0"/>
                <a:ea typeface="MS PGothic" charset="-128"/>
              </a:rPr>
              <a:t> άξονας. Έργα </a:t>
            </a:r>
            <a:r>
              <a:rPr lang="el-GR" altLang="en-US" sz="2000" i="1" dirty="0">
                <a:solidFill>
                  <a:srgbClr val="000000"/>
                </a:solidFill>
                <a:latin typeface="Candara" charset="0"/>
                <a:ea typeface="MS PGothic" charset="-128"/>
              </a:rPr>
              <a:t>με εύρεση σχεδίου (</a:t>
            </a:r>
            <a:r>
              <a:rPr lang="el-GR" altLang="en-US" sz="2000" dirty="0">
                <a:solidFill>
                  <a:srgbClr val="000000"/>
                </a:solidFill>
                <a:latin typeface="Candara" charset="0"/>
                <a:ea typeface="MS PGothic" charset="-128"/>
              </a:rPr>
              <a:t>σε διάφορες μορφές και υλικό)</a:t>
            </a:r>
            <a:endParaRPr lang="el-GR" altLang="en-US" sz="2000" i="1" dirty="0">
              <a:solidFill>
                <a:srgbClr val="000000"/>
              </a:solidFill>
              <a:latin typeface="Candara" charset="0"/>
              <a:ea typeface="MS PGothic" charset="-128"/>
            </a:endParaRPr>
          </a:p>
          <a:p>
            <a:pPr eaLnBrk="1" hangingPunct="1">
              <a:buFont typeface="Wingdings 3" charset="2"/>
              <a:buNone/>
            </a:pPr>
            <a:r>
              <a:rPr lang="el-GR" altLang="en-US" sz="2000" i="1" dirty="0">
                <a:solidFill>
                  <a:srgbClr val="4E501F"/>
                </a:solidFill>
                <a:latin typeface="Candara" charset="0"/>
                <a:ea typeface="MS PGothic" charset="-128"/>
              </a:rPr>
              <a:t>	</a:t>
            </a:r>
            <a:endParaRPr lang="el-GR" altLang="en-US" sz="2000" dirty="0">
              <a:solidFill>
                <a:srgbClr val="4E501F"/>
              </a:solidFill>
              <a:latin typeface="Candara" charset="0"/>
              <a:ea typeface="MS PGothic" charset="-128"/>
            </a:endParaRPr>
          </a:p>
        </p:txBody>
      </p:sp>
      <p:sp>
        <p:nvSpPr>
          <p:cNvPr id="129027" name="5 - Θέση αριθμού διαφάνειας"/>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878FF0A0-F5B7-584F-95F5-B787DF53B3B6}" type="slidenum">
              <a:rPr lang="el-GR" altLang="en-US" sz="1200">
                <a:latin typeface="Candara" charset="0"/>
              </a:rPr>
              <a:pPr/>
              <a:t>64</a:t>
            </a:fld>
            <a:endParaRPr lang="el-GR" altLang="en-US" sz="1200">
              <a:latin typeface="Candara" charset="0"/>
            </a:endParaRPr>
          </a:p>
        </p:txBody>
      </p:sp>
      <p:sp>
        <p:nvSpPr>
          <p:cNvPr id="7" name="Rectangle 8">
            <a:extLst>
              <a:ext uri="{FF2B5EF4-FFF2-40B4-BE49-F238E27FC236}">
                <a16:creationId xmlns:a16="http://schemas.microsoft.com/office/drawing/2014/main" id="{03D8C467-F1F1-FD42-A41E-647FD4ADF97A}"/>
              </a:ext>
            </a:extLst>
          </p:cNvPr>
          <p:cNvSpPr>
            <a:spLocks noGrp="1" noChangeArrowheads="1"/>
          </p:cNvSpPr>
          <p:nvPr>
            <p:ph type="title"/>
          </p:nvPr>
        </p:nvSpPr>
        <p:spPr bwMode="auto">
          <a:xfrm>
            <a:off x="425450" y="407988"/>
            <a:ext cx="8261350" cy="1039812"/>
          </a:xfrm>
        </p:spPr>
        <p:txBody>
          <a:bodyPr>
            <a:normAutofit fontScale="90000"/>
          </a:bodyPr>
          <a:lstStyle/>
          <a:p>
            <a:pPr>
              <a:buClrTx/>
            </a:pPr>
            <a:r>
              <a:rPr lang="el-GR" altLang="en-US" sz="3200" b="1" i="1" cap="none" dirty="0">
                <a:solidFill>
                  <a:schemeClr val="tx1">
                    <a:lumMod val="50000"/>
                    <a:lumOff val="50000"/>
                  </a:schemeClr>
                </a:solidFill>
                <a:latin typeface="Candara" charset="0"/>
                <a:ea typeface="MS PGothic" charset="-128"/>
              </a:rPr>
              <a:t>Θέμα: </a:t>
            </a:r>
            <a:r>
              <a:rPr lang="el-GR" altLang="en-US" sz="3200" i="1" cap="none" dirty="0">
                <a:solidFill>
                  <a:schemeClr val="tx1">
                    <a:lumMod val="50000"/>
                    <a:lumOff val="50000"/>
                  </a:schemeClr>
                </a:solidFill>
                <a:latin typeface="Candara" charset="0"/>
                <a:ea typeface="MS PGothic" charset="-128"/>
              </a:rPr>
              <a:t>Κανονικότητες στην προσχολική και πρώτη σχολική ηλικία</a:t>
            </a:r>
            <a:endParaRPr lang="el-GR" altLang="en-US" sz="3200" i="1" dirty="0">
              <a:solidFill>
                <a:schemeClr val="tx1">
                  <a:lumMod val="50000"/>
                  <a:lumOff val="50000"/>
                </a:schemeClr>
              </a:solidFill>
              <a:latin typeface="Candara" charset="0"/>
              <a:ea typeface="MS PGothic" charset="-128"/>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blinds(vertical)">
                                      <p:cBhvr>
                                        <p:cTn id="7" dur="1000"/>
                                        <p:tgtEl>
                                          <p:spTgt spid="72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72707">
                                            <p:txEl>
                                              <p:pRg st="2" end="2"/>
                                            </p:txEl>
                                          </p:spTgt>
                                        </p:tgtEl>
                                        <p:attrNameLst>
                                          <p:attrName>style.visibility</p:attrName>
                                        </p:attrNameLst>
                                      </p:cBhvr>
                                      <p:to>
                                        <p:strVal val="visible"/>
                                      </p:to>
                                    </p:set>
                                    <p:animEffect transition="in" filter="blinds(vertical)">
                                      <p:cBhvr>
                                        <p:cTn id="12" dur="1000"/>
                                        <p:tgtEl>
                                          <p:spTgt spid="727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72707">
                                            <p:txEl>
                                              <p:pRg st="3" end="3"/>
                                            </p:txEl>
                                          </p:spTgt>
                                        </p:tgtEl>
                                        <p:attrNameLst>
                                          <p:attrName>style.visibility</p:attrName>
                                        </p:attrNameLst>
                                      </p:cBhvr>
                                      <p:to>
                                        <p:strVal val="visible"/>
                                      </p:to>
                                    </p:set>
                                    <p:animEffect transition="in" filter="blinds(vertical)">
                                      <p:cBhvr>
                                        <p:cTn id="17" dur="1000"/>
                                        <p:tgtEl>
                                          <p:spTgt spid="7270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nodeType="clickEffect">
                                  <p:stCondLst>
                                    <p:cond delay="0"/>
                                  </p:stCondLst>
                                  <p:childTnLst>
                                    <p:set>
                                      <p:cBhvr>
                                        <p:cTn id="21" dur="1" fill="hold">
                                          <p:stCondLst>
                                            <p:cond delay="0"/>
                                          </p:stCondLst>
                                        </p:cTn>
                                        <p:tgtEl>
                                          <p:spTgt spid="72707">
                                            <p:txEl>
                                              <p:pRg st="4" end="4"/>
                                            </p:txEl>
                                          </p:spTgt>
                                        </p:tgtEl>
                                        <p:attrNameLst>
                                          <p:attrName>style.visibility</p:attrName>
                                        </p:attrNameLst>
                                      </p:cBhvr>
                                      <p:to>
                                        <p:strVal val="visible"/>
                                      </p:to>
                                    </p:set>
                                    <p:animEffect transition="in" filter="blinds(vertical)">
                                      <p:cBhvr>
                                        <p:cTn id="22" dur="1000"/>
                                        <p:tgtEl>
                                          <p:spTgt spid="7270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nodeType="clickEffect">
                                  <p:stCondLst>
                                    <p:cond delay="0"/>
                                  </p:stCondLst>
                                  <p:childTnLst>
                                    <p:set>
                                      <p:cBhvr>
                                        <p:cTn id="26" dur="1" fill="hold">
                                          <p:stCondLst>
                                            <p:cond delay="0"/>
                                          </p:stCondLst>
                                        </p:cTn>
                                        <p:tgtEl>
                                          <p:spTgt spid="72707">
                                            <p:txEl>
                                              <p:pRg st="5" end="5"/>
                                            </p:txEl>
                                          </p:spTgt>
                                        </p:tgtEl>
                                        <p:attrNameLst>
                                          <p:attrName>style.visibility</p:attrName>
                                        </p:attrNameLst>
                                      </p:cBhvr>
                                      <p:to>
                                        <p:strVal val="visible"/>
                                      </p:to>
                                    </p:set>
                                    <p:animEffect transition="in" filter="blinds(vertical)">
                                      <p:cBhvr>
                                        <p:cTn id="27" dur="1000"/>
                                        <p:tgtEl>
                                          <p:spTgt spid="7270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nodeType="clickEffect">
                                  <p:stCondLst>
                                    <p:cond delay="0"/>
                                  </p:stCondLst>
                                  <p:childTnLst>
                                    <p:set>
                                      <p:cBhvr>
                                        <p:cTn id="31" dur="1" fill="hold">
                                          <p:stCondLst>
                                            <p:cond delay="0"/>
                                          </p:stCondLst>
                                        </p:cTn>
                                        <p:tgtEl>
                                          <p:spTgt spid="72707">
                                            <p:txEl>
                                              <p:pRg st="6" end="6"/>
                                            </p:txEl>
                                          </p:spTgt>
                                        </p:tgtEl>
                                        <p:attrNameLst>
                                          <p:attrName>style.visibility</p:attrName>
                                        </p:attrNameLst>
                                      </p:cBhvr>
                                      <p:to>
                                        <p:strVal val="visible"/>
                                      </p:to>
                                    </p:set>
                                    <p:animEffect transition="in" filter="blinds(vertical)">
                                      <p:cBhvr>
                                        <p:cTn id="32" dur="1000"/>
                                        <p:tgtEl>
                                          <p:spTgt spid="727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137218" name="Content Placeholder 2"/>
          <p:cNvSpPr>
            <a:spLocks noGrp="1"/>
          </p:cNvSpPr>
          <p:nvPr>
            <p:ph idx="1"/>
          </p:nvPr>
        </p:nvSpPr>
        <p:spPr/>
        <p:txBody>
          <a:bodyPr/>
          <a:lstStyle/>
          <a:p>
            <a:pPr marL="114300" indent="0">
              <a:buFont typeface="Arial" charset="0"/>
              <a:buNone/>
            </a:pPr>
            <a:endParaRPr lang="el-GR" altLang="en-US">
              <a:ea typeface="MS PGothic" charset="-128"/>
            </a:endParaRPr>
          </a:p>
          <a:p>
            <a:pPr marL="114300" indent="0" algn="ctr">
              <a:buFont typeface="Arial" charset="0"/>
              <a:buNone/>
            </a:pPr>
            <a:r>
              <a:rPr lang="en-US" altLang="en-US" sz="4000">
                <a:ea typeface="MS PGothic" charset="-128"/>
              </a:rPr>
              <a:t>tzekaki@auth.gr</a:t>
            </a:r>
          </a:p>
        </p:txBody>
      </p:sp>
      <p:sp>
        <p:nvSpPr>
          <p:cNvPr id="137219"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B42838DE-FBB3-9F49-99BE-FEF4894F524B}" type="slidenum">
              <a:rPr lang="el-GR" altLang="en-US" sz="1200">
                <a:solidFill>
                  <a:schemeClr val="tx2"/>
                </a:solidFill>
              </a:rPr>
              <a:pPr/>
              <a:t>65</a:t>
            </a:fld>
            <a:endParaRPr lang="el-GR" altLang="en-US" sz="1200">
              <a:solidFill>
                <a:schemeClr val="tx2"/>
              </a:solidFill>
            </a:endParaRPr>
          </a:p>
        </p:txBody>
      </p:sp>
    </p:spTree>
  </p:cSld>
  <p:clrMapOvr>
    <a:masterClrMapping/>
  </p:clrMapOvr>
  <p:transition spd="med">
    <p:wipe/>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658813" y="1754188"/>
            <a:ext cx="7800975" cy="4186237"/>
          </a:xfrm>
        </p:spPr>
        <p:txBody>
          <a:bodyPr/>
          <a:lstStyle/>
          <a:p>
            <a:pPr algn="r" eaLnBrk="1" hangingPunct="1">
              <a:buClr>
                <a:schemeClr val="tx1"/>
              </a:buClr>
            </a:pPr>
            <a:r>
              <a:rPr lang="el-GR" altLang="en-US" sz="2800" b="1" i="1" dirty="0">
                <a:solidFill>
                  <a:schemeClr val="accent1"/>
                </a:solidFill>
                <a:latin typeface="Candara" charset="0"/>
                <a:ea typeface="MS PGothic" charset="-128"/>
              </a:rPr>
              <a:t>Εμπειρία ανάλυσης και επιστημονικής γραφής</a:t>
            </a:r>
          </a:p>
          <a:p>
            <a:pPr algn="r" eaLnBrk="1" hangingPunct="1">
              <a:buClr>
                <a:schemeClr val="tx1"/>
              </a:buClr>
            </a:pPr>
            <a:endParaRPr lang="el-GR" altLang="en-US" dirty="0">
              <a:solidFill>
                <a:schemeClr val="accent1"/>
              </a:solidFill>
              <a:latin typeface="Candara" charset="0"/>
              <a:ea typeface="MS PGothic" charset="-128"/>
            </a:endParaRPr>
          </a:p>
          <a:p>
            <a:pPr marL="447675" indent="-333375" eaLnBrk="1" hangingPunct="1">
              <a:buFont typeface="Book Antiqua" charset="0"/>
              <a:buAutoNum type="arabicPeriod"/>
            </a:pPr>
            <a:r>
              <a:rPr lang="el-GR" altLang="en-US" dirty="0">
                <a:solidFill>
                  <a:schemeClr val="tx1"/>
                </a:solidFill>
                <a:latin typeface="Candara" charset="0"/>
                <a:ea typeface="MS PGothic" charset="-128"/>
              </a:rPr>
              <a:t>Να συζητούμε </a:t>
            </a:r>
            <a:r>
              <a:rPr lang="el-GR" altLang="en-US" dirty="0">
                <a:solidFill>
                  <a:srgbClr val="6B7D72"/>
                </a:solidFill>
                <a:latin typeface="Candara" charset="0"/>
                <a:ea typeface="MS PGothic" charset="-128"/>
              </a:rPr>
              <a:t>τα</a:t>
            </a:r>
            <a:r>
              <a:rPr lang="el-GR" altLang="en-US" b="1" dirty="0">
                <a:solidFill>
                  <a:srgbClr val="6B7D72"/>
                </a:solidFill>
                <a:latin typeface="Candara" charset="0"/>
                <a:ea typeface="MS PGothic" charset="-128"/>
              </a:rPr>
              <a:t> </a:t>
            </a:r>
            <a:r>
              <a:rPr lang="el-GR" altLang="en-US" b="1" i="1" dirty="0">
                <a:solidFill>
                  <a:srgbClr val="6B7D72"/>
                </a:solidFill>
                <a:latin typeface="Candara" charset="0"/>
                <a:ea typeface="MS PGothic" charset="-128"/>
              </a:rPr>
              <a:t>ευρήματα</a:t>
            </a:r>
            <a:r>
              <a:rPr lang="el-GR" altLang="en-US" b="1" dirty="0">
                <a:solidFill>
                  <a:srgbClr val="6B7D72"/>
                </a:solidFill>
                <a:latin typeface="Candara" charset="0"/>
                <a:ea typeface="MS PGothic" charset="-128"/>
              </a:rPr>
              <a:t> </a:t>
            </a:r>
            <a:r>
              <a:rPr lang="el-GR" altLang="en-US" dirty="0">
                <a:solidFill>
                  <a:schemeClr val="tx1"/>
                </a:solidFill>
                <a:latin typeface="Candara" charset="0"/>
                <a:ea typeface="MS PGothic" charset="-128"/>
              </a:rPr>
              <a:t>σε σχέση με την υπάρχουσα βιβλιογραφία και το θεωρητικό πλαίσιο.</a:t>
            </a:r>
          </a:p>
          <a:p>
            <a:pPr marL="447675" indent="-333375" eaLnBrk="1" hangingPunct="1">
              <a:buFont typeface="Book Antiqua" charset="0"/>
              <a:buAutoNum type="arabicPeriod"/>
            </a:pPr>
            <a:r>
              <a:rPr lang="el-GR" altLang="en-US" dirty="0">
                <a:solidFill>
                  <a:schemeClr val="tx1"/>
                </a:solidFill>
                <a:latin typeface="Candara" charset="0"/>
                <a:ea typeface="MS PGothic" charset="-128"/>
              </a:rPr>
              <a:t>Να βάζουμε τους </a:t>
            </a:r>
            <a:r>
              <a:rPr lang="el-GR" altLang="en-US" b="1" i="1" dirty="0">
                <a:solidFill>
                  <a:srgbClr val="6B7D72"/>
                </a:solidFill>
                <a:latin typeface="Candara" charset="0"/>
                <a:ea typeface="MS PGothic" charset="-128"/>
              </a:rPr>
              <a:t>περιορισμούς</a:t>
            </a:r>
            <a:r>
              <a:rPr lang="el-GR" altLang="en-US" dirty="0">
                <a:solidFill>
                  <a:schemeClr val="tx1"/>
                </a:solidFill>
                <a:latin typeface="Candara" charset="0"/>
                <a:ea typeface="MS PGothic" charset="-128"/>
              </a:rPr>
              <a:t> και τις </a:t>
            </a:r>
            <a:r>
              <a:rPr lang="el-GR" altLang="en-US" b="1" i="1" dirty="0">
                <a:solidFill>
                  <a:srgbClr val="6B7D72"/>
                </a:solidFill>
                <a:latin typeface="Candara" charset="0"/>
                <a:ea typeface="MS PGothic" charset="-128"/>
              </a:rPr>
              <a:t>προεκτάσεις</a:t>
            </a:r>
            <a:r>
              <a:rPr lang="el-GR" altLang="en-US" dirty="0">
                <a:solidFill>
                  <a:schemeClr val="tx1"/>
                </a:solidFill>
                <a:latin typeface="Candara" charset="0"/>
                <a:ea typeface="MS PGothic" charset="-128"/>
              </a:rPr>
              <a:t> της έρευνας. </a:t>
            </a:r>
          </a:p>
          <a:p>
            <a:pPr marL="447675" indent="-333375" eaLnBrk="1" hangingPunct="1">
              <a:buFont typeface="Book Antiqua" charset="0"/>
              <a:buAutoNum type="arabicPeriod"/>
            </a:pPr>
            <a:r>
              <a:rPr lang="el-GR" altLang="en-US" dirty="0">
                <a:solidFill>
                  <a:schemeClr val="tx1"/>
                </a:solidFill>
                <a:latin typeface="Candara" charset="0"/>
                <a:ea typeface="MS PGothic" charset="-128"/>
              </a:rPr>
              <a:t>Να </a:t>
            </a:r>
            <a:r>
              <a:rPr lang="el-GR" altLang="en-US" b="1" i="1" dirty="0">
                <a:solidFill>
                  <a:srgbClr val="6B7D72"/>
                </a:solidFill>
                <a:latin typeface="Candara" charset="0"/>
                <a:ea typeface="MS PGothic" charset="-128"/>
              </a:rPr>
              <a:t>συγγράφουμε μια αναφορά </a:t>
            </a:r>
            <a:r>
              <a:rPr lang="el-GR" altLang="en-US" dirty="0">
                <a:solidFill>
                  <a:schemeClr val="tx1"/>
                </a:solidFill>
                <a:latin typeface="Candara" charset="0"/>
                <a:ea typeface="MS PGothic" charset="-128"/>
              </a:rPr>
              <a:t>για την έρευνα -κατάλληλη για δημοσίευση σε ένα επιστημονικό περιοδικό. </a:t>
            </a:r>
          </a:p>
          <a:p>
            <a:pPr eaLnBrk="1" hangingPunct="1">
              <a:buFont typeface="Arial" charset="0"/>
              <a:buNone/>
            </a:pPr>
            <a:endParaRPr lang="el-GR" altLang="en-US" sz="2800" dirty="0">
              <a:solidFill>
                <a:schemeClr val="tx1"/>
              </a:solidFill>
              <a:latin typeface="Candara" charset="0"/>
              <a:ea typeface="MS PGothic" charset="-128"/>
            </a:endParaRPr>
          </a:p>
        </p:txBody>
      </p:sp>
      <p:sp>
        <p:nvSpPr>
          <p:cNvPr id="26626" name="Rectangle 2"/>
          <p:cNvSpPr>
            <a:spLocks noGrp="1" noChangeArrowheads="1"/>
          </p:cNvSpPr>
          <p:nvPr>
            <p:ph type="title"/>
          </p:nvPr>
        </p:nvSpPr>
        <p:spPr bwMode="auto"/>
        <p:txBody>
          <a:bodyPr/>
          <a:lstStyle/>
          <a:p>
            <a:pPr eaLnBrk="1" hangingPunct="1"/>
            <a:r>
              <a:rPr lang="el-GR" altLang="en-US" sz="3600" b="1" cap="none">
                <a:latin typeface="Candara" charset="0"/>
                <a:ea typeface="MS PGothic" charset="-128"/>
              </a:rPr>
              <a:t>Τι επιδιώκει αυτό το μάθημα -ΙΙΙ</a:t>
            </a:r>
          </a:p>
        </p:txBody>
      </p:sp>
      <p:sp>
        <p:nvSpPr>
          <p:cNvPr id="2" name="Oval Callout 1"/>
          <p:cNvSpPr/>
          <p:nvPr/>
        </p:nvSpPr>
        <p:spPr>
          <a:xfrm>
            <a:off x="5400092" y="1484784"/>
            <a:ext cx="3743908" cy="1512168"/>
          </a:xfrm>
          <a:prstGeom prst="wedgeEllipseCallou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pPr algn="ctr"/>
            <a:r>
              <a:rPr lang="el-GR" altLang="en-US" sz="1800">
                <a:latin typeface="Candara" charset="0"/>
              </a:rPr>
              <a:t>Μην ανησυχείτε!</a:t>
            </a:r>
          </a:p>
          <a:p>
            <a:pPr algn="ctr"/>
            <a:r>
              <a:rPr lang="el-GR" altLang="en-US" sz="1800">
                <a:latin typeface="Candara" charset="0"/>
              </a:rPr>
              <a:t>Αυτοί οι στόχοι είναι για όλο το εξάμηνο!!</a:t>
            </a:r>
            <a:endParaRPr lang="en-US" altLang="en-US" sz="1800">
              <a:latin typeface="Candara" charset="0"/>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vertical)">
                                      <p:cBhvr>
                                        <p:cTn id="7" dur="10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blinds(vertical)">
                                      <p:cBhvr>
                                        <p:cTn id="12" dur="1000"/>
                                        <p:tgtEl>
                                          <p:spTgt spid="71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blinds(vertical)">
                                      <p:cBhvr>
                                        <p:cTn id="17" dur="1000"/>
                                        <p:tgtEl>
                                          <p:spTgt spid="717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7171">
                                            <p:txEl>
                                              <p:pRg st="4" end="4"/>
                                            </p:txEl>
                                          </p:spTgt>
                                        </p:tgtEl>
                                        <p:attrNameLst>
                                          <p:attrName>style.visibility</p:attrName>
                                        </p:attrNameLst>
                                      </p:cBhvr>
                                      <p:to>
                                        <p:strVal val="visible"/>
                                      </p:to>
                                    </p:set>
                                    <p:animEffect transition="in" filter="blinds(vertical)">
                                      <p:cBhvr>
                                        <p:cTn id="22" dur="1000"/>
                                        <p:tgtEl>
                                          <p:spTgt spid="717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3"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1000" fill="hold"/>
                                        <p:tgtEl>
                                          <p:spTgt spid="2"/>
                                        </p:tgtEl>
                                        <p:attrNameLst>
                                          <p:attrName>ppt_x</p:attrName>
                                        </p:attrNameLst>
                                      </p:cBhvr>
                                      <p:tavLst>
                                        <p:tav tm="0">
                                          <p:val>
                                            <p:strVal val="1+#ppt_w/2"/>
                                          </p:val>
                                        </p:tav>
                                        <p:tav tm="100000">
                                          <p:val>
                                            <p:strVal val="#ppt_x"/>
                                          </p:val>
                                        </p:tav>
                                      </p:tavLst>
                                    </p:anim>
                                    <p:anim calcmode="lin" valueType="num">
                                      <p:cBhvr additive="base">
                                        <p:cTn id="2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xit" presetSubtype="3" fill="hold" nodeType="clickEffect">
                                  <p:stCondLst>
                                    <p:cond delay="0"/>
                                  </p:stCondLst>
                                  <p:childTnLst>
                                    <p:anim calcmode="lin" valueType="num">
                                      <p:cBhvr additive="base">
                                        <p:cTn id="32" dur="1000"/>
                                        <p:tgtEl>
                                          <p:spTgt spid="2"/>
                                        </p:tgtEl>
                                        <p:attrNameLst>
                                          <p:attrName>ppt_x</p:attrName>
                                        </p:attrNameLst>
                                      </p:cBhvr>
                                      <p:tavLst>
                                        <p:tav tm="0">
                                          <p:val>
                                            <p:strVal val="ppt_x"/>
                                          </p:val>
                                        </p:tav>
                                        <p:tav tm="100000">
                                          <p:val>
                                            <p:strVal val="1+ppt_w/2"/>
                                          </p:val>
                                        </p:tav>
                                      </p:tavLst>
                                    </p:anim>
                                    <p:anim calcmode="lin" valueType="num">
                                      <p:cBhvr additive="base">
                                        <p:cTn id="33" dur="1000"/>
                                        <p:tgtEl>
                                          <p:spTgt spid="2"/>
                                        </p:tgtEl>
                                        <p:attrNameLst>
                                          <p:attrName>ppt_y</p:attrName>
                                        </p:attrNameLst>
                                      </p:cBhvr>
                                      <p:tavLst>
                                        <p:tav tm="0">
                                          <p:val>
                                            <p:strVal val="ppt_y"/>
                                          </p:val>
                                        </p:tav>
                                        <p:tav tm="100000">
                                          <p:val>
                                            <p:strVal val="0-ppt_h/2"/>
                                          </p:val>
                                        </p:tav>
                                      </p:tavLst>
                                    </p:anim>
                                    <p:set>
                                      <p:cBhvr>
                                        <p:cTn id="34"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900113" y="1754188"/>
            <a:ext cx="7704137" cy="4186237"/>
          </a:xfrm>
        </p:spPr>
        <p:txBody>
          <a:bodyPr/>
          <a:lstStyle/>
          <a:p>
            <a:pPr>
              <a:spcBef>
                <a:spcPct val="0"/>
              </a:spcBef>
            </a:pPr>
            <a:r>
              <a:rPr lang="el-GR" altLang="en-US" dirty="0">
                <a:solidFill>
                  <a:schemeClr val="tx1"/>
                </a:solidFill>
                <a:latin typeface="Candara" charset="0"/>
                <a:ea typeface="MS PGothic" charset="-128"/>
              </a:rPr>
              <a:t>Οι φοιτητές/τριες δημιουργούν ομάδες 4 ατόμων.</a:t>
            </a:r>
          </a:p>
          <a:p>
            <a:pPr>
              <a:spcBef>
                <a:spcPct val="0"/>
              </a:spcBef>
            </a:pPr>
            <a:r>
              <a:rPr lang="el-GR" altLang="en-US" dirty="0">
                <a:solidFill>
                  <a:schemeClr val="tx1"/>
                </a:solidFill>
                <a:latin typeface="Candara" charset="0"/>
                <a:ea typeface="MS PGothic" charset="-128"/>
              </a:rPr>
              <a:t>Επιλέγουν ένα θέμα από τις παρακάτω 4 θεματικές:</a:t>
            </a:r>
          </a:p>
          <a:p>
            <a:pPr marL="585788" indent="-234950">
              <a:spcBef>
                <a:spcPts val="600"/>
              </a:spcBef>
              <a:buFont typeface="Arial" charset="0"/>
              <a:buChar char="-"/>
            </a:pPr>
            <a:r>
              <a:rPr lang="el-GR" altLang="en-US" sz="2000" i="1" dirty="0">
                <a:latin typeface="Candara" charset="0"/>
                <a:ea typeface="MS PGothic" charset="-128"/>
              </a:rPr>
              <a:t>Διερεύνηση παρανοήσεων στην κατανόηση εννοιών από μαθητές και εκπαιδευτικούς (Μ</a:t>
            </a:r>
            <a:r>
              <a:rPr lang="en-US" altLang="en-US" sz="2000" i="1" dirty="0" err="1">
                <a:latin typeface="Candara" charset="0"/>
                <a:ea typeface="MS PGothic" charset="-128"/>
              </a:rPr>
              <a:t>isconceptions</a:t>
            </a:r>
            <a:r>
              <a:rPr lang="el-GR" altLang="en-US" sz="2000" i="1" dirty="0">
                <a:latin typeface="Candara" charset="0"/>
                <a:ea typeface="MS PGothic" charset="-128"/>
              </a:rPr>
              <a:t>)</a:t>
            </a:r>
          </a:p>
          <a:p>
            <a:pPr marL="585788" indent="-234950">
              <a:spcBef>
                <a:spcPts val="600"/>
              </a:spcBef>
              <a:buFont typeface="Arial" charset="0"/>
              <a:buChar char="-"/>
            </a:pPr>
            <a:r>
              <a:rPr lang="el-GR" altLang="en-US" sz="2000" i="1" dirty="0">
                <a:latin typeface="Candara" charset="0"/>
                <a:ea typeface="MS PGothic" charset="-128"/>
              </a:rPr>
              <a:t>Διερεύνηση ικανοτήτων των μαθητών σε μαθηματικές διεργασίες: επίλυση προβλήματος, τεκμηρίωση, απόδειξη (</a:t>
            </a:r>
            <a:r>
              <a:rPr lang="en-US" altLang="en-US" sz="2000" i="1" dirty="0">
                <a:latin typeface="Candara" charset="0"/>
                <a:ea typeface="MS PGothic" charset="-128"/>
              </a:rPr>
              <a:t>Problem solving, Argumentation, Proving</a:t>
            </a:r>
            <a:r>
              <a:rPr lang="el-GR" altLang="en-US" sz="2000" i="1" dirty="0">
                <a:latin typeface="Candara" charset="0"/>
                <a:ea typeface="MS PGothic" charset="-128"/>
              </a:rPr>
              <a:t>)</a:t>
            </a:r>
          </a:p>
          <a:p>
            <a:pPr marL="585788" indent="-234950">
              <a:spcBef>
                <a:spcPts val="600"/>
              </a:spcBef>
              <a:buFont typeface="Arial" charset="0"/>
              <a:buChar char="-"/>
            </a:pPr>
            <a:r>
              <a:rPr lang="el-GR" altLang="en-US" sz="2000" i="1" dirty="0">
                <a:latin typeface="Candara" charset="0"/>
                <a:ea typeface="MS PGothic" charset="-128"/>
              </a:rPr>
              <a:t>Διερεύνηση αντιλήψεων, στάσεων και πεποιθήσεων εκπαιδευτικών για θέματα που σχετίζονται με τη διδασκαλία των μαθηματικών (</a:t>
            </a:r>
            <a:r>
              <a:rPr lang="en-US" altLang="en-US" sz="2000" i="1" dirty="0">
                <a:latin typeface="Candara" charset="0"/>
                <a:ea typeface="MS PGothic" charset="-128"/>
              </a:rPr>
              <a:t>Attitudes and beliefs</a:t>
            </a:r>
            <a:r>
              <a:rPr lang="el-GR" altLang="en-US" sz="2000" i="1" dirty="0">
                <a:latin typeface="Candara" charset="0"/>
                <a:ea typeface="MS PGothic" charset="-128"/>
              </a:rPr>
              <a:t>)</a:t>
            </a:r>
          </a:p>
          <a:p>
            <a:pPr marL="585788" indent="-234950">
              <a:spcBef>
                <a:spcPts val="600"/>
              </a:spcBef>
              <a:buFont typeface="Arial" charset="0"/>
              <a:buChar char="-"/>
            </a:pPr>
            <a:r>
              <a:rPr lang="el-GR" sz="2000" i="1" dirty="0">
                <a:latin typeface="Candara"/>
                <a:cs typeface="Candara"/>
              </a:rPr>
              <a:t>Διερεύνηση διδακτικών παρεμβάσεων/πειραμάτων (Teaching Intervention/experiment)</a:t>
            </a:r>
            <a:endParaRPr lang="en-US" sz="2000" dirty="0">
              <a:latin typeface="Candara"/>
              <a:cs typeface="Candara"/>
            </a:endParaRPr>
          </a:p>
          <a:p>
            <a:pPr marL="585788" indent="-234950">
              <a:spcBef>
                <a:spcPts val="600"/>
              </a:spcBef>
              <a:buFont typeface="Arial" charset="0"/>
              <a:buChar char="-"/>
            </a:pPr>
            <a:endParaRPr lang="el-GR" altLang="en-US" sz="2200" i="1" dirty="0">
              <a:solidFill>
                <a:srgbClr val="6B7D72"/>
              </a:solidFill>
              <a:latin typeface="Candara" charset="0"/>
              <a:ea typeface="MS PGothic" charset="-128"/>
            </a:endParaRPr>
          </a:p>
        </p:txBody>
      </p:sp>
      <p:sp>
        <p:nvSpPr>
          <p:cNvPr id="30722" name="Rectangle 2"/>
          <p:cNvSpPr>
            <a:spLocks noGrp="1" noChangeArrowheads="1"/>
          </p:cNvSpPr>
          <p:nvPr>
            <p:ph type="title"/>
          </p:nvPr>
        </p:nvSpPr>
        <p:spPr bwMode="auto"/>
        <p:txBody>
          <a:bodyPr/>
          <a:lstStyle/>
          <a:p>
            <a:pPr eaLnBrk="1" hangingPunct="1"/>
            <a:r>
              <a:rPr lang="el-GR" altLang="en-US" sz="3600" b="1" cap="none">
                <a:latin typeface="Candara" charset="0"/>
                <a:ea typeface="MS PGothic" charset="-128"/>
              </a:rPr>
              <a:t>Αξιολόγηση - Εργασίες</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vertical)">
                                      <p:cBhvr>
                                        <p:cTn id="7" dur="10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linds(vertical)">
                                      <p:cBhvr>
                                        <p:cTn id="12" dur="10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blinds(vertical)">
                                      <p:cBhvr>
                                        <p:cTn id="17" dur="10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blinds(vertical)">
                                      <p:cBhvr>
                                        <p:cTn id="22" dur="1000"/>
                                        <p:tgtEl>
                                          <p:spTgt spid="7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blinds(vertical)">
                                      <p:cBhvr>
                                        <p:cTn id="27" dur="10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blinds(vertical)">
                                      <p:cBhvr>
                                        <p:cTn id="32" dur="10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p:cNvSpPr txBox="1">
            <a:spLocks noChangeArrowheads="1"/>
          </p:cNvSpPr>
          <p:nvPr/>
        </p:nvSpPr>
        <p:spPr bwMode="auto">
          <a:xfrm>
            <a:off x="225425" y="1371600"/>
            <a:ext cx="8810625" cy="52625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marL="342900" indent="-342900">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pPr eaLnBrk="1" hangingPunct="1">
              <a:buFont typeface="Arial" charset="0"/>
              <a:buChar char="•"/>
            </a:pPr>
            <a:r>
              <a:rPr lang="el-GR" altLang="en-US" sz="1600">
                <a:solidFill>
                  <a:srgbClr val="CD921B"/>
                </a:solidFill>
                <a:latin typeface="Candara" charset="0"/>
              </a:rPr>
              <a:t>Έννοιες και εννοιολογική ανάπτυξη</a:t>
            </a:r>
            <a:r>
              <a:rPr lang="de-DE" altLang="en-US" sz="1600">
                <a:solidFill>
                  <a:srgbClr val="CD921B"/>
                </a:solidFill>
                <a:latin typeface="Candara" charset="0"/>
              </a:rPr>
              <a:t> (</a:t>
            </a:r>
            <a:r>
              <a:rPr lang="en-GB" altLang="en-US" sz="1600" i="1">
                <a:solidFill>
                  <a:srgbClr val="CD921B"/>
                </a:solidFill>
                <a:latin typeface="Candara" charset="0"/>
              </a:rPr>
              <a:t>concepts and conceptual development</a:t>
            </a:r>
            <a:r>
              <a:rPr lang="de-DE" altLang="en-US" sz="1600">
                <a:solidFill>
                  <a:srgbClr val="CD921B"/>
                </a:solidFill>
                <a:latin typeface="Candara" charset="0"/>
              </a:rPr>
              <a:t>)</a:t>
            </a:r>
            <a:endParaRPr lang="en-US" altLang="en-US" sz="1600">
              <a:solidFill>
                <a:srgbClr val="CD921B"/>
              </a:solidFill>
              <a:latin typeface="Candara" charset="0"/>
            </a:endParaRPr>
          </a:p>
          <a:p>
            <a:pPr eaLnBrk="1" hangingPunct="1">
              <a:buFont typeface="Arial" charset="0"/>
              <a:buChar char="•"/>
            </a:pPr>
            <a:r>
              <a:rPr lang="el-GR" altLang="en-US" sz="1600" b="0">
                <a:latin typeface="Candara" charset="0"/>
              </a:rPr>
              <a:t>Εικονοποίηση και οπτικοποίηση </a:t>
            </a:r>
            <a:r>
              <a:rPr lang="en-GB" altLang="en-US" sz="1600" b="0">
                <a:latin typeface="Candara" charset="0"/>
              </a:rPr>
              <a:t>(</a:t>
            </a:r>
            <a:r>
              <a:rPr lang="en-GB" altLang="en-US" sz="1600" b="0" i="1">
                <a:latin typeface="Candara" charset="0"/>
              </a:rPr>
              <a:t>Imagery and visualization</a:t>
            </a:r>
            <a:r>
              <a:rPr lang="en-GB" altLang="en-US" sz="1600" b="0">
                <a:latin typeface="Candara" charset="0"/>
              </a:rPr>
              <a:t>)</a:t>
            </a:r>
            <a:endParaRPr lang="en-US" altLang="en-US" sz="1600" b="0">
              <a:latin typeface="Candara" charset="0"/>
            </a:endParaRPr>
          </a:p>
          <a:p>
            <a:pPr eaLnBrk="1" hangingPunct="1">
              <a:buFont typeface="Arial" charset="0"/>
              <a:buChar char="•"/>
            </a:pPr>
            <a:r>
              <a:rPr lang="el-GR" altLang="en-US" sz="1600" b="0">
                <a:latin typeface="Candara" charset="0"/>
              </a:rPr>
              <a:t>Γλώσσα και Μαθηματικά </a:t>
            </a:r>
            <a:r>
              <a:rPr lang="en-GB" altLang="en-US" sz="1600" b="0">
                <a:latin typeface="Candara" charset="0"/>
              </a:rPr>
              <a:t>(</a:t>
            </a:r>
            <a:r>
              <a:rPr lang="en-GB" altLang="en-US" sz="1600" b="0" i="1">
                <a:latin typeface="Candara" charset="0"/>
              </a:rPr>
              <a:t>Language and mathematics</a:t>
            </a:r>
            <a:r>
              <a:rPr lang="en-GB" altLang="en-US" sz="1600" b="0">
                <a:latin typeface="Candara" charset="0"/>
              </a:rPr>
              <a:t>)</a:t>
            </a:r>
            <a:endParaRPr lang="el-GR" altLang="en-US" sz="1600" b="0">
              <a:latin typeface="Candara" charset="0"/>
            </a:endParaRPr>
          </a:p>
          <a:p>
            <a:pPr eaLnBrk="1" hangingPunct="1">
              <a:buFont typeface="Arial" charset="0"/>
              <a:buChar char="•"/>
            </a:pPr>
            <a:endParaRPr lang="en-US" altLang="en-US" sz="1600" b="0">
              <a:latin typeface="Candara" charset="0"/>
            </a:endParaRPr>
          </a:p>
          <a:p>
            <a:pPr eaLnBrk="1" hangingPunct="1">
              <a:buFont typeface="Arial" charset="0"/>
              <a:buChar char="•"/>
            </a:pPr>
            <a:r>
              <a:rPr lang="el-GR" altLang="en-US" sz="1600" b="0" i="1">
                <a:latin typeface="Candara" charset="0"/>
              </a:rPr>
              <a:t>Αριθμητικές έννοιες και πράξεις </a:t>
            </a:r>
            <a:r>
              <a:rPr lang="en-GB" altLang="en-US" sz="1600" b="0" i="1">
                <a:latin typeface="Candara" charset="0"/>
              </a:rPr>
              <a:t>(Number concepts and operations)</a:t>
            </a:r>
            <a:endParaRPr lang="en-US" altLang="en-US" sz="1600" b="0" i="1">
              <a:latin typeface="Candara" charset="0"/>
            </a:endParaRPr>
          </a:p>
          <a:p>
            <a:pPr eaLnBrk="1" hangingPunct="1">
              <a:buFont typeface="Arial" charset="0"/>
              <a:buChar char="•"/>
            </a:pPr>
            <a:r>
              <a:rPr lang="el-GR" altLang="en-US" sz="1600" b="0" i="1">
                <a:latin typeface="Candara" charset="0"/>
              </a:rPr>
              <a:t>Άλγεβρα &amp; αλγεβρική σκέψη </a:t>
            </a:r>
            <a:r>
              <a:rPr lang="en-GB" altLang="en-US" sz="1600" b="0" i="1">
                <a:latin typeface="Candara" charset="0"/>
              </a:rPr>
              <a:t>(Algebra and algebraic thinking)</a:t>
            </a:r>
            <a:r>
              <a:rPr lang="el-GR" altLang="en-US" sz="1600" b="0" i="1">
                <a:latin typeface="Candara" charset="0"/>
              </a:rPr>
              <a:t> - Συναρτήσεις </a:t>
            </a:r>
            <a:r>
              <a:rPr lang="en-GB" altLang="en-US" sz="1600" b="0" i="1">
                <a:latin typeface="Candara" charset="0"/>
              </a:rPr>
              <a:t>(Function)</a:t>
            </a:r>
            <a:endParaRPr lang="en-US" altLang="en-US" sz="1600" b="0" i="1">
              <a:latin typeface="Candara" charset="0"/>
            </a:endParaRPr>
          </a:p>
          <a:p>
            <a:pPr eaLnBrk="1" hangingPunct="1">
              <a:buFont typeface="Arial" charset="0"/>
              <a:buChar char="•"/>
            </a:pPr>
            <a:r>
              <a:rPr lang="el-GR" altLang="en-US" sz="1600" b="0" i="1">
                <a:latin typeface="Candara" charset="0"/>
              </a:rPr>
              <a:t>Γεωμετρική &amp; χωρική σκέψη</a:t>
            </a:r>
            <a:r>
              <a:rPr lang="en-US" altLang="en-US" sz="1600" b="0" i="1">
                <a:latin typeface="Candara" charset="0"/>
              </a:rPr>
              <a:t> </a:t>
            </a:r>
            <a:r>
              <a:rPr lang="en-GB" altLang="en-US" sz="1600" b="0" i="1">
                <a:latin typeface="Candara" charset="0"/>
              </a:rPr>
              <a:t>(Geometric and spatial thinking)</a:t>
            </a:r>
            <a:r>
              <a:rPr lang="el-GR" altLang="en-US" sz="1600" b="0" i="1">
                <a:latin typeface="Candara" charset="0"/>
              </a:rPr>
              <a:t> - Μετρήσεις </a:t>
            </a:r>
            <a:r>
              <a:rPr lang="en-GB" altLang="en-US" sz="1600" b="0" i="1">
                <a:latin typeface="Candara" charset="0"/>
              </a:rPr>
              <a:t>(Measure)</a:t>
            </a:r>
            <a:endParaRPr lang="en-US" altLang="en-US" sz="1600" b="0" i="1">
              <a:latin typeface="Candara" charset="0"/>
            </a:endParaRPr>
          </a:p>
          <a:p>
            <a:pPr eaLnBrk="1" hangingPunct="1">
              <a:buFont typeface="Arial" charset="0"/>
              <a:buChar char="•"/>
            </a:pPr>
            <a:r>
              <a:rPr lang="el-GR" altLang="en-US" sz="1600" b="0" i="1">
                <a:latin typeface="Candara" charset="0"/>
              </a:rPr>
              <a:t>Πιθανότητες και στατιστικός συλλογισμός</a:t>
            </a:r>
            <a:r>
              <a:rPr lang="en-GB" altLang="en-US" sz="1600" b="0" i="1">
                <a:latin typeface="Candara" charset="0"/>
              </a:rPr>
              <a:t> (Probabilistic and statistical Thinking)</a:t>
            </a:r>
            <a:endParaRPr lang="el-GR" altLang="en-US" sz="1600" b="0" i="1">
              <a:latin typeface="Candara" charset="0"/>
            </a:endParaRPr>
          </a:p>
          <a:p>
            <a:pPr eaLnBrk="1" hangingPunct="1">
              <a:buFont typeface="Arial" charset="0"/>
              <a:buChar char="•"/>
            </a:pPr>
            <a:endParaRPr lang="el-GR" altLang="en-US" sz="1600" b="0" i="1">
              <a:solidFill>
                <a:srgbClr val="CD921B"/>
              </a:solidFill>
              <a:latin typeface="Candara" charset="0"/>
            </a:endParaRPr>
          </a:p>
          <a:p>
            <a:pPr eaLnBrk="1" hangingPunct="1">
              <a:buFont typeface="Arial" charset="0"/>
              <a:buChar char="•"/>
            </a:pPr>
            <a:r>
              <a:rPr lang="el-GR" altLang="en-US" sz="1600" b="0">
                <a:latin typeface="Candara" charset="0"/>
              </a:rPr>
              <a:t>Ανάπτυξη προγραμμάτων σπουδών (</a:t>
            </a:r>
            <a:r>
              <a:rPr lang="el-GR" altLang="en-US" sz="1600" b="0" i="1">
                <a:latin typeface="Candara" charset="0"/>
              </a:rPr>
              <a:t>Curriculum development</a:t>
            </a:r>
            <a:r>
              <a:rPr lang="el-GR" altLang="en-US" sz="1600" b="0">
                <a:latin typeface="Candara" charset="0"/>
              </a:rPr>
              <a:t>) - Αξιολόγηση </a:t>
            </a:r>
            <a:r>
              <a:rPr lang="en-GB" altLang="en-US" sz="1600" b="0">
                <a:latin typeface="Candara" charset="0"/>
              </a:rPr>
              <a:t>(</a:t>
            </a:r>
            <a:r>
              <a:rPr lang="en-GB" altLang="en-US" sz="1600" b="0" i="1">
                <a:latin typeface="Candara" charset="0"/>
              </a:rPr>
              <a:t>Assessment and Evaluation</a:t>
            </a:r>
            <a:r>
              <a:rPr lang="en-GB" altLang="en-US" sz="1600" b="0">
                <a:latin typeface="Candara" charset="0"/>
              </a:rPr>
              <a:t>)</a:t>
            </a:r>
            <a:endParaRPr lang="en-US" altLang="en-US" sz="1600" b="0">
              <a:latin typeface="Candara" charset="0"/>
            </a:endParaRPr>
          </a:p>
          <a:p>
            <a:pPr eaLnBrk="1" hangingPunct="1">
              <a:buFont typeface="Arial" charset="0"/>
              <a:buChar char="•"/>
            </a:pPr>
            <a:r>
              <a:rPr lang="el-GR" altLang="en-US" sz="1600" b="0">
                <a:latin typeface="Candara" charset="0"/>
              </a:rPr>
              <a:t>Η/Υ και Τεχνολογία (</a:t>
            </a:r>
            <a:r>
              <a:rPr lang="el-GR" altLang="en-US" sz="1600" b="0" i="1">
                <a:latin typeface="Candara" charset="0"/>
              </a:rPr>
              <a:t>Computer and Technology</a:t>
            </a:r>
            <a:r>
              <a:rPr lang="el-GR" altLang="en-US" sz="1600" b="0">
                <a:latin typeface="Candara" charset="0"/>
              </a:rPr>
              <a:t>)</a:t>
            </a:r>
          </a:p>
          <a:p>
            <a:pPr eaLnBrk="1" hangingPunct="1">
              <a:buFont typeface="Arial" charset="0"/>
              <a:buChar char="•"/>
            </a:pPr>
            <a:endParaRPr lang="el-GR" altLang="en-US" sz="1600" b="0">
              <a:latin typeface="Candara" charset="0"/>
            </a:endParaRPr>
          </a:p>
          <a:p>
            <a:pPr eaLnBrk="1" hangingPunct="1">
              <a:buFont typeface="Arial" charset="0"/>
              <a:buChar char="•"/>
            </a:pPr>
            <a:r>
              <a:rPr lang="el-GR" altLang="en-US" sz="1600" b="0">
                <a:latin typeface="Candara" charset="0"/>
              </a:rPr>
              <a:t>Μαθηματικός συλλογισμός (</a:t>
            </a:r>
            <a:r>
              <a:rPr lang="el-GR" altLang="en-US" sz="1600" b="0" i="1">
                <a:latin typeface="Candara" charset="0"/>
              </a:rPr>
              <a:t>Mathematical Thinking</a:t>
            </a:r>
            <a:r>
              <a:rPr lang="el-GR" altLang="en-US" sz="1600" b="0">
                <a:latin typeface="Candara" charset="0"/>
              </a:rPr>
              <a:t>)</a:t>
            </a:r>
            <a:endParaRPr lang="en-US" altLang="en-US" sz="1600" b="0">
              <a:latin typeface="Candara" charset="0"/>
            </a:endParaRPr>
          </a:p>
          <a:p>
            <a:pPr eaLnBrk="1" hangingPunct="1">
              <a:buFont typeface="Arial" charset="0"/>
              <a:buChar char="•"/>
            </a:pPr>
            <a:r>
              <a:rPr lang="el-GR" altLang="en-US" sz="1600" b="0">
                <a:latin typeface="Candara" charset="0"/>
              </a:rPr>
              <a:t>Μαθηματική μοντελοποίηση (</a:t>
            </a:r>
            <a:r>
              <a:rPr lang="el-GR" altLang="en-US" sz="1600" b="0" i="1">
                <a:latin typeface="Candara" charset="0"/>
              </a:rPr>
              <a:t>Mathematical Modelling</a:t>
            </a:r>
            <a:r>
              <a:rPr lang="el-GR" altLang="en-US" sz="1600" b="0">
                <a:latin typeface="Candara" charset="0"/>
              </a:rPr>
              <a:t>)</a:t>
            </a:r>
            <a:endParaRPr lang="en-US" altLang="en-US" sz="1600" b="0">
              <a:latin typeface="Candara" charset="0"/>
            </a:endParaRPr>
          </a:p>
          <a:p>
            <a:pPr eaLnBrk="1" hangingPunct="1">
              <a:buFont typeface="Arial" charset="0"/>
              <a:buChar char="•"/>
            </a:pPr>
            <a:r>
              <a:rPr lang="el-GR" altLang="en-US" sz="1600">
                <a:solidFill>
                  <a:srgbClr val="CD921B"/>
                </a:solidFill>
                <a:latin typeface="Candara" charset="0"/>
              </a:rPr>
              <a:t>Επίλυση προβλήματος/ σχηματισμός προβλήματος (</a:t>
            </a:r>
            <a:r>
              <a:rPr lang="el-GR" altLang="en-US" sz="1600" i="1">
                <a:solidFill>
                  <a:srgbClr val="CD921B"/>
                </a:solidFill>
                <a:latin typeface="Candara" charset="0"/>
              </a:rPr>
              <a:t>Problem solving/Problem Posing)</a:t>
            </a:r>
            <a:endParaRPr lang="en-US" altLang="en-US" sz="1600">
              <a:solidFill>
                <a:srgbClr val="CD921B"/>
              </a:solidFill>
              <a:latin typeface="Candara" charset="0"/>
            </a:endParaRPr>
          </a:p>
          <a:p>
            <a:pPr eaLnBrk="1" hangingPunct="1">
              <a:buFont typeface="Arial" charset="0"/>
              <a:buChar char="•"/>
            </a:pPr>
            <a:r>
              <a:rPr lang="el-GR" altLang="en-US" sz="1600">
                <a:solidFill>
                  <a:srgbClr val="CD921B"/>
                </a:solidFill>
                <a:latin typeface="Candara" charset="0"/>
              </a:rPr>
              <a:t>Απόδειξη, αποδεικτική διαδικασία και επιχειρηματολογία (</a:t>
            </a:r>
            <a:r>
              <a:rPr lang="el-GR" altLang="en-US" sz="1600" i="1">
                <a:solidFill>
                  <a:srgbClr val="CD921B"/>
                </a:solidFill>
                <a:latin typeface="Candara" charset="0"/>
              </a:rPr>
              <a:t>Proof, poving, argumentation</a:t>
            </a:r>
            <a:r>
              <a:rPr lang="el-GR" altLang="en-US" sz="1600">
                <a:solidFill>
                  <a:srgbClr val="CD921B"/>
                </a:solidFill>
                <a:latin typeface="Candara" charset="0"/>
              </a:rPr>
              <a:t>)</a:t>
            </a:r>
          </a:p>
          <a:p>
            <a:pPr eaLnBrk="1" hangingPunct="1">
              <a:buFont typeface="Arial" charset="0"/>
              <a:buChar char="•"/>
            </a:pPr>
            <a:endParaRPr lang="el-GR" altLang="en-US" sz="1600" b="0">
              <a:solidFill>
                <a:srgbClr val="CD921B"/>
              </a:solidFill>
              <a:latin typeface="Candara" charset="0"/>
            </a:endParaRPr>
          </a:p>
          <a:p>
            <a:pPr eaLnBrk="1" hangingPunct="1">
              <a:buFont typeface="Arial" charset="0"/>
              <a:buChar char="•"/>
            </a:pPr>
            <a:r>
              <a:rPr lang="el-GR" altLang="en-US" sz="1600" b="0">
                <a:latin typeface="Candara" charset="0"/>
              </a:rPr>
              <a:t>Ανάπτυξη εκπαιδευτικών (</a:t>
            </a:r>
            <a:r>
              <a:rPr lang="el-GR" altLang="en-US" sz="1600" b="0" i="1">
                <a:latin typeface="Candara" charset="0"/>
              </a:rPr>
              <a:t>Teacher development</a:t>
            </a:r>
            <a:r>
              <a:rPr lang="el-GR" altLang="en-US" sz="1600" b="0">
                <a:latin typeface="Candara" charset="0"/>
              </a:rPr>
              <a:t>)</a:t>
            </a:r>
            <a:endParaRPr lang="en-US" altLang="en-US" sz="1600" b="0">
              <a:latin typeface="Candara" charset="0"/>
            </a:endParaRPr>
          </a:p>
          <a:p>
            <a:pPr eaLnBrk="1" hangingPunct="1">
              <a:buFont typeface="Arial" charset="0"/>
              <a:buChar char="•"/>
            </a:pPr>
            <a:r>
              <a:rPr lang="el-GR" altLang="en-US" sz="1600">
                <a:solidFill>
                  <a:srgbClr val="CD921B"/>
                </a:solidFill>
                <a:latin typeface="Candara" charset="0"/>
              </a:rPr>
              <a:t>Γνώση, σκέψη και πεποιθήσεις των εκπαιδευτικών</a:t>
            </a:r>
            <a:r>
              <a:rPr lang="en-GB" altLang="en-US" sz="1600">
                <a:solidFill>
                  <a:srgbClr val="CD921B"/>
                </a:solidFill>
                <a:latin typeface="Candara" charset="0"/>
              </a:rPr>
              <a:t> (</a:t>
            </a:r>
            <a:r>
              <a:rPr lang="en-GB" altLang="en-US" sz="1600" i="1">
                <a:solidFill>
                  <a:srgbClr val="CD921B"/>
                </a:solidFill>
                <a:latin typeface="Candara" charset="0"/>
              </a:rPr>
              <a:t>Teacher knowledge, thinking and beliefs</a:t>
            </a:r>
            <a:r>
              <a:rPr lang="en-GB" altLang="en-US" sz="1600">
                <a:solidFill>
                  <a:srgbClr val="CD921B"/>
                </a:solidFill>
                <a:latin typeface="Candara" charset="0"/>
              </a:rPr>
              <a:t>)</a:t>
            </a:r>
            <a:endParaRPr lang="el-GR" altLang="en-US" sz="1600">
              <a:solidFill>
                <a:srgbClr val="CD921B"/>
              </a:solidFill>
              <a:latin typeface="Candara" charset="0"/>
            </a:endParaRPr>
          </a:p>
          <a:p>
            <a:pPr eaLnBrk="1" hangingPunct="1">
              <a:buFont typeface="Arial" charset="0"/>
              <a:buChar char="•"/>
            </a:pPr>
            <a:r>
              <a:rPr lang="el-GR" altLang="en-US" sz="1600">
                <a:solidFill>
                  <a:srgbClr val="CD921B"/>
                </a:solidFill>
                <a:latin typeface="Candara" charset="0"/>
              </a:rPr>
              <a:t>Κοινωνικο – πολιτισμικές διαστάσεις</a:t>
            </a:r>
            <a:r>
              <a:rPr lang="en-GB" altLang="en-US" sz="1600">
                <a:solidFill>
                  <a:srgbClr val="CD921B"/>
                </a:solidFill>
                <a:latin typeface="Candara" charset="0"/>
              </a:rPr>
              <a:t> (</a:t>
            </a:r>
            <a:r>
              <a:rPr lang="en-GB" altLang="en-US" sz="1600" i="1">
                <a:solidFill>
                  <a:srgbClr val="CD921B"/>
                </a:solidFill>
                <a:latin typeface="Candara" charset="0"/>
              </a:rPr>
              <a:t>socio – cultural</a:t>
            </a:r>
            <a:r>
              <a:rPr lang="en-GB" altLang="en-US" sz="1600">
                <a:solidFill>
                  <a:srgbClr val="CD921B"/>
                </a:solidFill>
                <a:latin typeface="Candara" charset="0"/>
              </a:rPr>
              <a:t>)</a:t>
            </a:r>
            <a:endParaRPr lang="en-US" altLang="en-US" sz="1600">
              <a:solidFill>
                <a:srgbClr val="CD921B"/>
              </a:solidFill>
              <a:latin typeface="Candara" charset="0"/>
            </a:endParaRPr>
          </a:p>
        </p:txBody>
      </p:sp>
      <p:sp>
        <p:nvSpPr>
          <p:cNvPr id="28674" name="Text Box 5"/>
          <p:cNvSpPr txBox="1">
            <a:spLocks noChangeArrowheads="1"/>
          </p:cNvSpPr>
          <p:nvPr/>
        </p:nvSpPr>
        <p:spPr bwMode="auto">
          <a:xfrm>
            <a:off x="523875" y="434975"/>
            <a:ext cx="8391525"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pPr algn="r"/>
            <a:r>
              <a:rPr lang="el-GR" altLang="en-US" sz="4400">
                <a:solidFill>
                  <a:schemeClr val="accent1"/>
                </a:solidFill>
                <a:latin typeface="Candara" charset="0"/>
              </a:rPr>
              <a:t>Ερευνητικά Πεδία της ΔτΜ</a:t>
            </a:r>
          </a:p>
        </p:txBody>
      </p:sp>
      <p:sp>
        <p:nvSpPr>
          <p:cNvPr id="28675" name="Text Box 6"/>
          <p:cNvSpPr txBox="1">
            <a:spLocks noChangeArrowheads="1"/>
          </p:cNvSpPr>
          <p:nvPr/>
        </p:nvSpPr>
        <p:spPr bwMode="auto">
          <a:xfrm>
            <a:off x="-76200" y="6338888"/>
            <a:ext cx="687388"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fld id="{2194AD76-F3F5-674D-BD6D-9FEEB4F4AB60}" type="slidenum">
              <a:rPr lang="el-GR" altLang="en-US" sz="2800">
                <a:latin typeface="Candara" charset="0"/>
              </a:rPr>
              <a:pPr/>
              <a:t>9</a:t>
            </a:fld>
            <a:endParaRPr lang="el-GR" altLang="en-US">
              <a:latin typeface="Candara" charset="0"/>
            </a:endParaRPr>
          </a:p>
        </p:txBody>
      </p:sp>
      <p:sp>
        <p:nvSpPr>
          <p:cNvPr id="5" name="Oval Callout 4"/>
          <p:cNvSpPr/>
          <p:nvPr/>
        </p:nvSpPr>
        <p:spPr>
          <a:xfrm>
            <a:off x="5400092" y="1124744"/>
            <a:ext cx="3743908" cy="1224136"/>
          </a:xfrm>
          <a:prstGeom prst="wedgeEllipseCallout">
            <a:avLst>
              <a:gd name="adj1" fmla="val -69171"/>
              <a:gd name="adj2" fmla="val 19643"/>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pPr algn="ctr"/>
            <a:r>
              <a:rPr lang="el-GR" altLang="en-US" sz="1800" b="0" dirty="0">
                <a:latin typeface="Candara" charset="0"/>
              </a:rPr>
              <a:t>Ανάπτυξη μαθηματικών νοημάτων</a:t>
            </a:r>
            <a:endParaRPr lang="en-US" altLang="en-US" sz="1800" b="0" dirty="0">
              <a:latin typeface="Candara" charset="0"/>
            </a:endParaRPr>
          </a:p>
        </p:txBody>
      </p:sp>
      <p:sp>
        <p:nvSpPr>
          <p:cNvPr id="6" name="Oval Callout 5"/>
          <p:cNvSpPr/>
          <p:nvPr/>
        </p:nvSpPr>
        <p:spPr>
          <a:xfrm>
            <a:off x="5400092" y="2240868"/>
            <a:ext cx="3743908" cy="1224136"/>
          </a:xfrm>
          <a:prstGeom prst="wedgeEllipseCallout">
            <a:avLst>
              <a:gd name="adj1" fmla="val -69171"/>
              <a:gd name="adj2" fmla="val 19643"/>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pPr algn="ctr"/>
            <a:r>
              <a:rPr lang="el-GR" altLang="en-US" sz="1800" b="0">
                <a:latin typeface="Candara" charset="0"/>
              </a:rPr>
              <a:t>Μελέτη θεματικών ενοτήτων</a:t>
            </a:r>
            <a:endParaRPr lang="en-US" altLang="en-US" sz="1800" b="0">
              <a:latin typeface="Candara" charset="0"/>
            </a:endParaRPr>
          </a:p>
        </p:txBody>
      </p:sp>
      <p:sp>
        <p:nvSpPr>
          <p:cNvPr id="7" name="Oval Callout 6"/>
          <p:cNvSpPr/>
          <p:nvPr/>
        </p:nvSpPr>
        <p:spPr>
          <a:xfrm>
            <a:off x="5396867" y="3320988"/>
            <a:ext cx="3743908" cy="1224136"/>
          </a:xfrm>
          <a:prstGeom prst="wedgeEllipseCallout">
            <a:avLst>
              <a:gd name="adj1" fmla="val -69171"/>
              <a:gd name="adj2" fmla="val 19643"/>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pPr algn="ctr"/>
            <a:r>
              <a:rPr lang="el-GR" altLang="en-US" sz="1800" b="0">
                <a:latin typeface="Candara" charset="0"/>
              </a:rPr>
              <a:t>Προγράμματα, οργάνωση διδασκαλίας</a:t>
            </a:r>
            <a:endParaRPr lang="en-US" altLang="en-US" sz="1800" b="0">
              <a:latin typeface="Candara" charset="0"/>
            </a:endParaRPr>
          </a:p>
        </p:txBody>
      </p:sp>
      <p:sp>
        <p:nvSpPr>
          <p:cNvPr id="8" name="Oval Callout 7"/>
          <p:cNvSpPr/>
          <p:nvPr/>
        </p:nvSpPr>
        <p:spPr>
          <a:xfrm>
            <a:off x="5400092" y="4437112"/>
            <a:ext cx="3743908" cy="1224136"/>
          </a:xfrm>
          <a:prstGeom prst="wedgeEllipseCallout">
            <a:avLst>
              <a:gd name="adj1" fmla="val -69171"/>
              <a:gd name="adj2" fmla="val 19643"/>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pPr algn="ctr"/>
            <a:r>
              <a:rPr lang="el-GR" altLang="en-US" sz="1800" b="0">
                <a:latin typeface="Candara" charset="0"/>
              </a:rPr>
              <a:t>Μαθηματικές διεργασίες</a:t>
            </a:r>
            <a:endParaRPr lang="en-US" altLang="en-US" sz="1800" b="0">
              <a:latin typeface="Candar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23553">
                                            <p:txEl>
                                              <p:pRg st="0" end="0"/>
                                            </p:txEl>
                                          </p:spTgt>
                                        </p:tgtEl>
                                        <p:attrNameLst>
                                          <p:attrName>style.visibility</p:attrName>
                                        </p:attrNameLst>
                                      </p:cBhvr>
                                      <p:to>
                                        <p:strVal val="visible"/>
                                      </p:to>
                                    </p:set>
                                    <p:animEffect transition="in" filter="blinds(vertical)">
                                      <p:cBhvr>
                                        <p:cTn id="7" dur="500"/>
                                        <p:tgtEl>
                                          <p:spTgt spid="235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23553">
                                            <p:txEl>
                                              <p:pRg st="1" end="1"/>
                                            </p:txEl>
                                          </p:spTgt>
                                        </p:tgtEl>
                                        <p:attrNameLst>
                                          <p:attrName>style.visibility</p:attrName>
                                        </p:attrNameLst>
                                      </p:cBhvr>
                                      <p:to>
                                        <p:strVal val="visible"/>
                                      </p:to>
                                    </p:set>
                                    <p:animEffect transition="in" filter="blinds(vertical)">
                                      <p:cBhvr>
                                        <p:cTn id="12" dur="500"/>
                                        <p:tgtEl>
                                          <p:spTgt spid="2355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23553">
                                            <p:txEl>
                                              <p:pRg st="2" end="2"/>
                                            </p:txEl>
                                          </p:spTgt>
                                        </p:tgtEl>
                                        <p:attrNameLst>
                                          <p:attrName>style.visibility</p:attrName>
                                        </p:attrNameLst>
                                      </p:cBhvr>
                                      <p:to>
                                        <p:strVal val="visible"/>
                                      </p:to>
                                    </p:set>
                                    <p:animEffect transition="in" filter="blinds(vertical)">
                                      <p:cBhvr>
                                        <p:cTn id="17" dur="500"/>
                                        <p:tgtEl>
                                          <p:spTgt spid="2355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nodeType="clickEffect">
                                  <p:stCondLst>
                                    <p:cond delay="0"/>
                                  </p:stCondLst>
                                  <p:childTnLst>
                                    <p:set>
                                      <p:cBhvr>
                                        <p:cTn id="21" dur="1" fill="hold">
                                          <p:stCondLst>
                                            <p:cond delay="0"/>
                                          </p:stCondLst>
                                        </p:cTn>
                                        <p:tgtEl>
                                          <p:spTgt spid="23553">
                                            <p:txEl>
                                              <p:pRg st="4" end="4"/>
                                            </p:txEl>
                                          </p:spTgt>
                                        </p:tgtEl>
                                        <p:attrNameLst>
                                          <p:attrName>style.visibility</p:attrName>
                                        </p:attrNameLst>
                                      </p:cBhvr>
                                      <p:to>
                                        <p:strVal val="visible"/>
                                      </p:to>
                                    </p:set>
                                    <p:animEffect transition="in" filter="blinds(vertical)">
                                      <p:cBhvr>
                                        <p:cTn id="22" dur="500"/>
                                        <p:tgtEl>
                                          <p:spTgt spid="2355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nodeType="clickEffect">
                                  <p:stCondLst>
                                    <p:cond delay="0"/>
                                  </p:stCondLst>
                                  <p:childTnLst>
                                    <p:set>
                                      <p:cBhvr>
                                        <p:cTn id="26" dur="1" fill="hold">
                                          <p:stCondLst>
                                            <p:cond delay="0"/>
                                          </p:stCondLst>
                                        </p:cTn>
                                        <p:tgtEl>
                                          <p:spTgt spid="23553">
                                            <p:txEl>
                                              <p:pRg st="5" end="5"/>
                                            </p:txEl>
                                          </p:spTgt>
                                        </p:tgtEl>
                                        <p:attrNameLst>
                                          <p:attrName>style.visibility</p:attrName>
                                        </p:attrNameLst>
                                      </p:cBhvr>
                                      <p:to>
                                        <p:strVal val="visible"/>
                                      </p:to>
                                    </p:set>
                                    <p:animEffect transition="in" filter="blinds(vertical)">
                                      <p:cBhvr>
                                        <p:cTn id="27" dur="500"/>
                                        <p:tgtEl>
                                          <p:spTgt spid="2355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nodeType="clickEffect">
                                  <p:stCondLst>
                                    <p:cond delay="0"/>
                                  </p:stCondLst>
                                  <p:childTnLst>
                                    <p:set>
                                      <p:cBhvr>
                                        <p:cTn id="31" dur="1" fill="hold">
                                          <p:stCondLst>
                                            <p:cond delay="0"/>
                                          </p:stCondLst>
                                        </p:cTn>
                                        <p:tgtEl>
                                          <p:spTgt spid="23553">
                                            <p:txEl>
                                              <p:pRg st="6" end="6"/>
                                            </p:txEl>
                                          </p:spTgt>
                                        </p:tgtEl>
                                        <p:attrNameLst>
                                          <p:attrName>style.visibility</p:attrName>
                                        </p:attrNameLst>
                                      </p:cBhvr>
                                      <p:to>
                                        <p:strVal val="visible"/>
                                      </p:to>
                                    </p:set>
                                    <p:animEffect transition="in" filter="blinds(vertical)">
                                      <p:cBhvr>
                                        <p:cTn id="32" dur="500"/>
                                        <p:tgtEl>
                                          <p:spTgt spid="2355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5" fill="hold" nodeType="clickEffect">
                                  <p:stCondLst>
                                    <p:cond delay="0"/>
                                  </p:stCondLst>
                                  <p:childTnLst>
                                    <p:set>
                                      <p:cBhvr>
                                        <p:cTn id="36" dur="1" fill="hold">
                                          <p:stCondLst>
                                            <p:cond delay="0"/>
                                          </p:stCondLst>
                                        </p:cTn>
                                        <p:tgtEl>
                                          <p:spTgt spid="23553">
                                            <p:txEl>
                                              <p:pRg st="7" end="7"/>
                                            </p:txEl>
                                          </p:spTgt>
                                        </p:tgtEl>
                                        <p:attrNameLst>
                                          <p:attrName>style.visibility</p:attrName>
                                        </p:attrNameLst>
                                      </p:cBhvr>
                                      <p:to>
                                        <p:strVal val="visible"/>
                                      </p:to>
                                    </p:set>
                                    <p:animEffect transition="in" filter="blinds(vertical)">
                                      <p:cBhvr>
                                        <p:cTn id="37" dur="500"/>
                                        <p:tgtEl>
                                          <p:spTgt spid="23553">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5" fill="hold" nodeType="clickEffect">
                                  <p:stCondLst>
                                    <p:cond delay="0"/>
                                  </p:stCondLst>
                                  <p:childTnLst>
                                    <p:set>
                                      <p:cBhvr>
                                        <p:cTn id="41" dur="1" fill="hold">
                                          <p:stCondLst>
                                            <p:cond delay="0"/>
                                          </p:stCondLst>
                                        </p:cTn>
                                        <p:tgtEl>
                                          <p:spTgt spid="23553">
                                            <p:txEl>
                                              <p:pRg st="9" end="9"/>
                                            </p:txEl>
                                          </p:spTgt>
                                        </p:tgtEl>
                                        <p:attrNameLst>
                                          <p:attrName>style.visibility</p:attrName>
                                        </p:attrNameLst>
                                      </p:cBhvr>
                                      <p:to>
                                        <p:strVal val="visible"/>
                                      </p:to>
                                    </p:set>
                                    <p:animEffect transition="in" filter="blinds(vertical)">
                                      <p:cBhvr>
                                        <p:cTn id="42" dur="500"/>
                                        <p:tgtEl>
                                          <p:spTgt spid="23553">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5" fill="hold" nodeType="clickEffect">
                                  <p:stCondLst>
                                    <p:cond delay="0"/>
                                  </p:stCondLst>
                                  <p:childTnLst>
                                    <p:set>
                                      <p:cBhvr>
                                        <p:cTn id="46" dur="1" fill="hold">
                                          <p:stCondLst>
                                            <p:cond delay="0"/>
                                          </p:stCondLst>
                                        </p:cTn>
                                        <p:tgtEl>
                                          <p:spTgt spid="23553">
                                            <p:txEl>
                                              <p:pRg st="10" end="10"/>
                                            </p:txEl>
                                          </p:spTgt>
                                        </p:tgtEl>
                                        <p:attrNameLst>
                                          <p:attrName>style.visibility</p:attrName>
                                        </p:attrNameLst>
                                      </p:cBhvr>
                                      <p:to>
                                        <p:strVal val="visible"/>
                                      </p:to>
                                    </p:set>
                                    <p:animEffect transition="in" filter="blinds(vertical)">
                                      <p:cBhvr>
                                        <p:cTn id="47" dur="500"/>
                                        <p:tgtEl>
                                          <p:spTgt spid="23553">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5" fill="hold" nodeType="clickEffect">
                                  <p:stCondLst>
                                    <p:cond delay="0"/>
                                  </p:stCondLst>
                                  <p:childTnLst>
                                    <p:set>
                                      <p:cBhvr>
                                        <p:cTn id="51" dur="1" fill="hold">
                                          <p:stCondLst>
                                            <p:cond delay="0"/>
                                          </p:stCondLst>
                                        </p:cTn>
                                        <p:tgtEl>
                                          <p:spTgt spid="23553">
                                            <p:txEl>
                                              <p:pRg st="12" end="12"/>
                                            </p:txEl>
                                          </p:spTgt>
                                        </p:tgtEl>
                                        <p:attrNameLst>
                                          <p:attrName>style.visibility</p:attrName>
                                        </p:attrNameLst>
                                      </p:cBhvr>
                                      <p:to>
                                        <p:strVal val="visible"/>
                                      </p:to>
                                    </p:set>
                                    <p:animEffect transition="in" filter="blinds(vertical)">
                                      <p:cBhvr>
                                        <p:cTn id="52" dur="500"/>
                                        <p:tgtEl>
                                          <p:spTgt spid="23553">
                                            <p:txEl>
                                              <p:pRg st="12" end="12"/>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5" fill="hold" nodeType="clickEffect">
                                  <p:stCondLst>
                                    <p:cond delay="0"/>
                                  </p:stCondLst>
                                  <p:childTnLst>
                                    <p:set>
                                      <p:cBhvr>
                                        <p:cTn id="56" dur="1" fill="hold">
                                          <p:stCondLst>
                                            <p:cond delay="0"/>
                                          </p:stCondLst>
                                        </p:cTn>
                                        <p:tgtEl>
                                          <p:spTgt spid="23553">
                                            <p:txEl>
                                              <p:pRg st="13" end="13"/>
                                            </p:txEl>
                                          </p:spTgt>
                                        </p:tgtEl>
                                        <p:attrNameLst>
                                          <p:attrName>style.visibility</p:attrName>
                                        </p:attrNameLst>
                                      </p:cBhvr>
                                      <p:to>
                                        <p:strVal val="visible"/>
                                      </p:to>
                                    </p:set>
                                    <p:animEffect transition="in" filter="blinds(vertical)">
                                      <p:cBhvr>
                                        <p:cTn id="57" dur="500"/>
                                        <p:tgtEl>
                                          <p:spTgt spid="23553">
                                            <p:txEl>
                                              <p:pRg st="13" end="13"/>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5" fill="hold" nodeType="clickEffect">
                                  <p:stCondLst>
                                    <p:cond delay="0"/>
                                  </p:stCondLst>
                                  <p:childTnLst>
                                    <p:set>
                                      <p:cBhvr>
                                        <p:cTn id="61" dur="1" fill="hold">
                                          <p:stCondLst>
                                            <p:cond delay="0"/>
                                          </p:stCondLst>
                                        </p:cTn>
                                        <p:tgtEl>
                                          <p:spTgt spid="23553">
                                            <p:txEl>
                                              <p:pRg st="14" end="14"/>
                                            </p:txEl>
                                          </p:spTgt>
                                        </p:tgtEl>
                                        <p:attrNameLst>
                                          <p:attrName>style.visibility</p:attrName>
                                        </p:attrNameLst>
                                      </p:cBhvr>
                                      <p:to>
                                        <p:strVal val="visible"/>
                                      </p:to>
                                    </p:set>
                                    <p:animEffect transition="in" filter="blinds(vertical)">
                                      <p:cBhvr>
                                        <p:cTn id="62" dur="500"/>
                                        <p:tgtEl>
                                          <p:spTgt spid="23553">
                                            <p:txEl>
                                              <p:pRg st="14" end="14"/>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5" fill="hold" nodeType="clickEffect">
                                  <p:stCondLst>
                                    <p:cond delay="0"/>
                                  </p:stCondLst>
                                  <p:childTnLst>
                                    <p:set>
                                      <p:cBhvr>
                                        <p:cTn id="66" dur="1" fill="hold">
                                          <p:stCondLst>
                                            <p:cond delay="0"/>
                                          </p:stCondLst>
                                        </p:cTn>
                                        <p:tgtEl>
                                          <p:spTgt spid="23553">
                                            <p:txEl>
                                              <p:pRg st="15" end="15"/>
                                            </p:txEl>
                                          </p:spTgt>
                                        </p:tgtEl>
                                        <p:attrNameLst>
                                          <p:attrName>style.visibility</p:attrName>
                                        </p:attrNameLst>
                                      </p:cBhvr>
                                      <p:to>
                                        <p:strVal val="visible"/>
                                      </p:to>
                                    </p:set>
                                    <p:animEffect transition="in" filter="blinds(vertical)">
                                      <p:cBhvr>
                                        <p:cTn id="67" dur="500"/>
                                        <p:tgtEl>
                                          <p:spTgt spid="23553">
                                            <p:txEl>
                                              <p:pRg st="15" end="15"/>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5" fill="hold" nodeType="clickEffect">
                                  <p:stCondLst>
                                    <p:cond delay="0"/>
                                  </p:stCondLst>
                                  <p:childTnLst>
                                    <p:set>
                                      <p:cBhvr>
                                        <p:cTn id="71" dur="1" fill="hold">
                                          <p:stCondLst>
                                            <p:cond delay="0"/>
                                          </p:stCondLst>
                                        </p:cTn>
                                        <p:tgtEl>
                                          <p:spTgt spid="23553">
                                            <p:txEl>
                                              <p:pRg st="17" end="17"/>
                                            </p:txEl>
                                          </p:spTgt>
                                        </p:tgtEl>
                                        <p:attrNameLst>
                                          <p:attrName>style.visibility</p:attrName>
                                        </p:attrNameLst>
                                      </p:cBhvr>
                                      <p:to>
                                        <p:strVal val="visible"/>
                                      </p:to>
                                    </p:set>
                                    <p:animEffect transition="in" filter="blinds(vertical)">
                                      <p:cBhvr>
                                        <p:cTn id="72" dur="500"/>
                                        <p:tgtEl>
                                          <p:spTgt spid="23553">
                                            <p:txEl>
                                              <p:pRg st="17" end="17"/>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5" fill="hold" nodeType="clickEffect">
                                  <p:stCondLst>
                                    <p:cond delay="0"/>
                                  </p:stCondLst>
                                  <p:childTnLst>
                                    <p:set>
                                      <p:cBhvr>
                                        <p:cTn id="76" dur="1" fill="hold">
                                          <p:stCondLst>
                                            <p:cond delay="0"/>
                                          </p:stCondLst>
                                        </p:cTn>
                                        <p:tgtEl>
                                          <p:spTgt spid="23553">
                                            <p:txEl>
                                              <p:pRg st="18" end="18"/>
                                            </p:txEl>
                                          </p:spTgt>
                                        </p:tgtEl>
                                        <p:attrNameLst>
                                          <p:attrName>style.visibility</p:attrName>
                                        </p:attrNameLst>
                                      </p:cBhvr>
                                      <p:to>
                                        <p:strVal val="visible"/>
                                      </p:to>
                                    </p:set>
                                    <p:animEffect transition="in" filter="blinds(vertical)">
                                      <p:cBhvr>
                                        <p:cTn id="77" dur="500"/>
                                        <p:tgtEl>
                                          <p:spTgt spid="23553">
                                            <p:txEl>
                                              <p:pRg st="18" end="18"/>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5" fill="hold" nodeType="clickEffect">
                                  <p:stCondLst>
                                    <p:cond delay="0"/>
                                  </p:stCondLst>
                                  <p:childTnLst>
                                    <p:set>
                                      <p:cBhvr>
                                        <p:cTn id="81" dur="1" fill="hold">
                                          <p:stCondLst>
                                            <p:cond delay="0"/>
                                          </p:stCondLst>
                                        </p:cTn>
                                        <p:tgtEl>
                                          <p:spTgt spid="23553">
                                            <p:txEl>
                                              <p:pRg st="19" end="19"/>
                                            </p:txEl>
                                          </p:spTgt>
                                        </p:tgtEl>
                                        <p:attrNameLst>
                                          <p:attrName>style.visibility</p:attrName>
                                        </p:attrNameLst>
                                      </p:cBhvr>
                                      <p:to>
                                        <p:strVal val="visible"/>
                                      </p:to>
                                    </p:set>
                                    <p:animEffect transition="in" filter="blinds(vertical)">
                                      <p:cBhvr>
                                        <p:cTn id="82" dur="500"/>
                                        <p:tgtEl>
                                          <p:spTgt spid="23553">
                                            <p:txEl>
                                              <p:pRg st="19" end="19"/>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2" fill="hold" nodeType="click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1000" fill="hold"/>
                                        <p:tgtEl>
                                          <p:spTgt spid="5"/>
                                        </p:tgtEl>
                                        <p:attrNameLst>
                                          <p:attrName>ppt_x</p:attrName>
                                        </p:attrNameLst>
                                      </p:cBhvr>
                                      <p:tavLst>
                                        <p:tav tm="0">
                                          <p:val>
                                            <p:strVal val="1+#ppt_w/2"/>
                                          </p:val>
                                        </p:tav>
                                        <p:tav tm="100000">
                                          <p:val>
                                            <p:strVal val="#ppt_x"/>
                                          </p:val>
                                        </p:tav>
                                      </p:tavLst>
                                    </p:anim>
                                    <p:anim calcmode="lin" valueType="num">
                                      <p:cBhvr additive="base">
                                        <p:cTn id="8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2" fill="hold" nodeType="click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additive="base">
                                        <p:cTn id="93" dur="1000" fill="hold"/>
                                        <p:tgtEl>
                                          <p:spTgt spid="6"/>
                                        </p:tgtEl>
                                        <p:attrNameLst>
                                          <p:attrName>ppt_x</p:attrName>
                                        </p:attrNameLst>
                                      </p:cBhvr>
                                      <p:tavLst>
                                        <p:tav tm="0">
                                          <p:val>
                                            <p:strVal val="1+#ppt_w/2"/>
                                          </p:val>
                                        </p:tav>
                                        <p:tav tm="100000">
                                          <p:val>
                                            <p:strVal val="#ppt_x"/>
                                          </p:val>
                                        </p:tav>
                                      </p:tavLst>
                                    </p:anim>
                                    <p:anim calcmode="lin" valueType="num">
                                      <p:cBhvr additive="base">
                                        <p:cTn id="9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2" fill="hold" nodeType="clickEffect">
                                  <p:stCondLst>
                                    <p:cond delay="0"/>
                                  </p:stCondLst>
                                  <p:childTnLst>
                                    <p:set>
                                      <p:cBhvr>
                                        <p:cTn id="98" dur="1" fill="hold">
                                          <p:stCondLst>
                                            <p:cond delay="0"/>
                                          </p:stCondLst>
                                        </p:cTn>
                                        <p:tgtEl>
                                          <p:spTgt spid="7"/>
                                        </p:tgtEl>
                                        <p:attrNameLst>
                                          <p:attrName>style.visibility</p:attrName>
                                        </p:attrNameLst>
                                      </p:cBhvr>
                                      <p:to>
                                        <p:strVal val="visible"/>
                                      </p:to>
                                    </p:set>
                                    <p:anim calcmode="lin" valueType="num">
                                      <p:cBhvr additive="base">
                                        <p:cTn id="99" dur="1000" fill="hold"/>
                                        <p:tgtEl>
                                          <p:spTgt spid="7"/>
                                        </p:tgtEl>
                                        <p:attrNameLst>
                                          <p:attrName>ppt_x</p:attrName>
                                        </p:attrNameLst>
                                      </p:cBhvr>
                                      <p:tavLst>
                                        <p:tav tm="0">
                                          <p:val>
                                            <p:strVal val="1+#ppt_w/2"/>
                                          </p:val>
                                        </p:tav>
                                        <p:tav tm="100000">
                                          <p:val>
                                            <p:strVal val="#ppt_x"/>
                                          </p:val>
                                        </p:tav>
                                      </p:tavLst>
                                    </p:anim>
                                    <p:anim calcmode="lin" valueType="num">
                                      <p:cBhvr additive="base">
                                        <p:cTn id="10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2" fill="hold" nodeType="click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additive="base">
                                        <p:cTn id="105" dur="1000" fill="hold"/>
                                        <p:tgtEl>
                                          <p:spTgt spid="8"/>
                                        </p:tgtEl>
                                        <p:attrNameLst>
                                          <p:attrName>ppt_x</p:attrName>
                                        </p:attrNameLst>
                                      </p:cBhvr>
                                      <p:tavLst>
                                        <p:tav tm="0">
                                          <p:val>
                                            <p:strVal val="1+#ppt_w/2"/>
                                          </p:val>
                                        </p:tav>
                                        <p:tav tm="100000">
                                          <p:val>
                                            <p:strVal val="#ppt_x"/>
                                          </p:val>
                                        </p:tav>
                                      </p:tavLst>
                                    </p:anim>
                                    <p:anim calcmode="lin" valueType="num">
                                      <p:cBhvr additive="base">
                                        <p:cTn id="10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xit" presetSubtype="2" fill="hold" nodeType="clickEffect">
                                  <p:stCondLst>
                                    <p:cond delay="0"/>
                                  </p:stCondLst>
                                  <p:childTnLst>
                                    <p:anim calcmode="lin" valueType="num">
                                      <p:cBhvr additive="base">
                                        <p:cTn id="110" dur="1000"/>
                                        <p:tgtEl>
                                          <p:spTgt spid="5"/>
                                        </p:tgtEl>
                                        <p:attrNameLst>
                                          <p:attrName>ppt_x</p:attrName>
                                        </p:attrNameLst>
                                      </p:cBhvr>
                                      <p:tavLst>
                                        <p:tav tm="0">
                                          <p:val>
                                            <p:strVal val="ppt_x"/>
                                          </p:val>
                                        </p:tav>
                                        <p:tav tm="100000">
                                          <p:val>
                                            <p:strVal val="1+ppt_w/2"/>
                                          </p:val>
                                        </p:tav>
                                      </p:tavLst>
                                    </p:anim>
                                    <p:anim calcmode="lin" valueType="num">
                                      <p:cBhvr additive="base">
                                        <p:cTn id="111" dur="1000"/>
                                        <p:tgtEl>
                                          <p:spTgt spid="5"/>
                                        </p:tgtEl>
                                        <p:attrNameLst>
                                          <p:attrName>ppt_y</p:attrName>
                                        </p:attrNameLst>
                                      </p:cBhvr>
                                      <p:tavLst>
                                        <p:tav tm="0">
                                          <p:val>
                                            <p:strVal val="ppt_y"/>
                                          </p:val>
                                        </p:tav>
                                        <p:tav tm="100000">
                                          <p:val>
                                            <p:strVal val="ppt_y"/>
                                          </p:val>
                                        </p:tav>
                                      </p:tavLst>
                                    </p:anim>
                                    <p:set>
                                      <p:cBhvr>
                                        <p:cTn id="112" dur="1" fill="hold">
                                          <p:stCondLst>
                                            <p:cond delay="999"/>
                                          </p:stCondLst>
                                        </p:cTn>
                                        <p:tgtEl>
                                          <p:spTgt spid="5"/>
                                        </p:tgtEl>
                                        <p:attrNameLst>
                                          <p:attrName>style.visibility</p:attrName>
                                        </p:attrNameLst>
                                      </p:cBhvr>
                                      <p:to>
                                        <p:strVal val="hidden"/>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xit" presetSubtype="2" fill="hold" nodeType="clickEffect">
                                  <p:stCondLst>
                                    <p:cond delay="0"/>
                                  </p:stCondLst>
                                  <p:childTnLst>
                                    <p:anim calcmode="lin" valueType="num">
                                      <p:cBhvr additive="base">
                                        <p:cTn id="116" dur="1000"/>
                                        <p:tgtEl>
                                          <p:spTgt spid="6"/>
                                        </p:tgtEl>
                                        <p:attrNameLst>
                                          <p:attrName>ppt_x</p:attrName>
                                        </p:attrNameLst>
                                      </p:cBhvr>
                                      <p:tavLst>
                                        <p:tav tm="0">
                                          <p:val>
                                            <p:strVal val="ppt_x"/>
                                          </p:val>
                                        </p:tav>
                                        <p:tav tm="100000">
                                          <p:val>
                                            <p:strVal val="1+ppt_w/2"/>
                                          </p:val>
                                        </p:tav>
                                      </p:tavLst>
                                    </p:anim>
                                    <p:anim calcmode="lin" valueType="num">
                                      <p:cBhvr additive="base">
                                        <p:cTn id="117" dur="1000"/>
                                        <p:tgtEl>
                                          <p:spTgt spid="6"/>
                                        </p:tgtEl>
                                        <p:attrNameLst>
                                          <p:attrName>ppt_y</p:attrName>
                                        </p:attrNameLst>
                                      </p:cBhvr>
                                      <p:tavLst>
                                        <p:tav tm="0">
                                          <p:val>
                                            <p:strVal val="ppt_y"/>
                                          </p:val>
                                        </p:tav>
                                        <p:tav tm="100000">
                                          <p:val>
                                            <p:strVal val="ppt_y"/>
                                          </p:val>
                                        </p:tav>
                                      </p:tavLst>
                                    </p:anim>
                                    <p:set>
                                      <p:cBhvr>
                                        <p:cTn id="118" dur="1" fill="hold">
                                          <p:stCondLst>
                                            <p:cond delay="999"/>
                                          </p:stCondLst>
                                        </p:cTn>
                                        <p:tgtEl>
                                          <p:spTgt spid="6"/>
                                        </p:tgtEl>
                                        <p:attrNameLst>
                                          <p:attrName>style.visibility</p:attrName>
                                        </p:attrNameLst>
                                      </p:cBhvr>
                                      <p:to>
                                        <p:strVal val="hidden"/>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xit" presetSubtype="2" fill="hold" nodeType="clickEffect">
                                  <p:stCondLst>
                                    <p:cond delay="0"/>
                                  </p:stCondLst>
                                  <p:childTnLst>
                                    <p:anim calcmode="lin" valueType="num">
                                      <p:cBhvr additive="base">
                                        <p:cTn id="122" dur="1000"/>
                                        <p:tgtEl>
                                          <p:spTgt spid="7"/>
                                        </p:tgtEl>
                                        <p:attrNameLst>
                                          <p:attrName>ppt_x</p:attrName>
                                        </p:attrNameLst>
                                      </p:cBhvr>
                                      <p:tavLst>
                                        <p:tav tm="0">
                                          <p:val>
                                            <p:strVal val="ppt_x"/>
                                          </p:val>
                                        </p:tav>
                                        <p:tav tm="100000">
                                          <p:val>
                                            <p:strVal val="1+ppt_w/2"/>
                                          </p:val>
                                        </p:tav>
                                      </p:tavLst>
                                    </p:anim>
                                    <p:anim calcmode="lin" valueType="num">
                                      <p:cBhvr additive="base">
                                        <p:cTn id="123" dur="1000"/>
                                        <p:tgtEl>
                                          <p:spTgt spid="7"/>
                                        </p:tgtEl>
                                        <p:attrNameLst>
                                          <p:attrName>ppt_y</p:attrName>
                                        </p:attrNameLst>
                                      </p:cBhvr>
                                      <p:tavLst>
                                        <p:tav tm="0">
                                          <p:val>
                                            <p:strVal val="ppt_y"/>
                                          </p:val>
                                        </p:tav>
                                        <p:tav tm="100000">
                                          <p:val>
                                            <p:strVal val="ppt_y"/>
                                          </p:val>
                                        </p:tav>
                                      </p:tavLst>
                                    </p:anim>
                                    <p:set>
                                      <p:cBhvr>
                                        <p:cTn id="124" dur="1" fill="hold">
                                          <p:stCondLst>
                                            <p:cond delay="999"/>
                                          </p:stCondLst>
                                        </p:cTn>
                                        <p:tgtEl>
                                          <p:spTgt spid="7"/>
                                        </p:tgtEl>
                                        <p:attrNameLst>
                                          <p:attrName>style.visibility</p:attrName>
                                        </p:attrNameLst>
                                      </p:cBhvr>
                                      <p:to>
                                        <p:strVal val="hidden"/>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xit" presetSubtype="2" fill="hold" nodeType="clickEffect">
                                  <p:stCondLst>
                                    <p:cond delay="0"/>
                                  </p:stCondLst>
                                  <p:childTnLst>
                                    <p:anim calcmode="lin" valueType="num">
                                      <p:cBhvr additive="base">
                                        <p:cTn id="128" dur="1000"/>
                                        <p:tgtEl>
                                          <p:spTgt spid="8"/>
                                        </p:tgtEl>
                                        <p:attrNameLst>
                                          <p:attrName>ppt_x</p:attrName>
                                        </p:attrNameLst>
                                      </p:cBhvr>
                                      <p:tavLst>
                                        <p:tav tm="0">
                                          <p:val>
                                            <p:strVal val="ppt_x"/>
                                          </p:val>
                                        </p:tav>
                                        <p:tav tm="100000">
                                          <p:val>
                                            <p:strVal val="1+ppt_w/2"/>
                                          </p:val>
                                        </p:tav>
                                      </p:tavLst>
                                    </p:anim>
                                    <p:anim calcmode="lin" valueType="num">
                                      <p:cBhvr additive="base">
                                        <p:cTn id="129" dur="1000"/>
                                        <p:tgtEl>
                                          <p:spTgt spid="8"/>
                                        </p:tgtEl>
                                        <p:attrNameLst>
                                          <p:attrName>ppt_y</p:attrName>
                                        </p:attrNameLst>
                                      </p:cBhvr>
                                      <p:tavLst>
                                        <p:tav tm="0">
                                          <p:val>
                                            <p:strVal val="ppt_y"/>
                                          </p:val>
                                        </p:tav>
                                        <p:tav tm="100000">
                                          <p:val>
                                            <p:strVal val="ppt_y"/>
                                          </p:val>
                                        </p:tav>
                                      </p:tavLst>
                                    </p:anim>
                                    <p:set>
                                      <p:cBhvr>
                                        <p:cTn id="130"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1161</TotalTime>
  <Words>4673</Words>
  <Application>Microsoft Macintosh PowerPoint</Application>
  <PresentationFormat>Προβολή στην οθόνη (4:3)</PresentationFormat>
  <Paragraphs>644</Paragraphs>
  <Slides>65</Slides>
  <Notes>65</Notes>
  <HiddenSlides>7</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65</vt:i4>
      </vt:variant>
    </vt:vector>
  </HeadingPairs>
  <TitlesOfParts>
    <vt:vector size="74" baseType="lpstr">
      <vt:lpstr>Arial</vt:lpstr>
      <vt:lpstr>Book Antiqua</vt:lpstr>
      <vt:lpstr>Calibri</vt:lpstr>
      <vt:lpstr>Candara</vt:lpstr>
      <vt:lpstr>Century Gothic</vt:lpstr>
      <vt:lpstr>Times New Roman</vt:lpstr>
      <vt:lpstr>Wingdings</vt:lpstr>
      <vt:lpstr>Wingdings 3</vt:lpstr>
      <vt:lpstr>Apothecary</vt:lpstr>
      <vt:lpstr>Μεθοδολογία Εκπαιδευτικής Έρευνας στη ΜΕ</vt:lpstr>
      <vt:lpstr>Γιατί κάνουμε αυτό το μάθημα;</vt:lpstr>
      <vt:lpstr>Περιεχόμενο μαθήματος</vt:lpstr>
      <vt:lpstr>Περιεχόμενο μαθήματος</vt:lpstr>
      <vt:lpstr>Τι επιδιώκει αυτό το μάθημα - Ι</vt:lpstr>
      <vt:lpstr>Τι επιδιώκει αυτό το μάθημα - ΙΙ</vt:lpstr>
      <vt:lpstr>Τι επιδιώκει αυτό το μάθημα -ΙΙΙ</vt:lpstr>
      <vt:lpstr>Αξιολόγηση - Εργασίες</vt:lpstr>
      <vt:lpstr>Παρουσίαση του PowerPoint</vt:lpstr>
      <vt:lpstr>Ας κάνουμε μια δοκιμή!</vt:lpstr>
      <vt:lpstr>Ανησυχίες απέναντι στις καινοτομίες</vt:lpstr>
      <vt:lpstr>Ανησυχίες απέναντι στις καινοτομίες</vt:lpstr>
      <vt:lpstr>Και μία ακόμα!</vt:lpstr>
      <vt:lpstr> Άγχος των μαθητών απέναντι στις εξετάσεις</vt:lpstr>
      <vt:lpstr>Και μία ακόμα!</vt:lpstr>
      <vt:lpstr>Μορφές τυπικής λογικής σκέψης ανάμεσα σε μαθητές τρίτης λυκείου</vt:lpstr>
      <vt:lpstr>Ερευνητική διαδικασία</vt:lpstr>
      <vt:lpstr>Απαραίτητα στοιχεία μιας έρευνας</vt:lpstr>
      <vt:lpstr> - Μελέτη πεποιθήσεων, στάσεων και αντιλήψεων - Μελέτη σχολικής επίδοσης, κατανόησης εννοιών - Εννοιολογικής ανάπτυξης και αλλαγής, σκέψης  </vt:lpstr>
      <vt:lpstr> - Μελέτης  της σχολικής τάξης των διδακτικών πρακτικών των κοινωνικών παραμέτρων και πολιτισμικών εργαλείων  της επαγγελματικής ανάπτυξης των εκπαιδευτικών  των μαθησιακών και διδακτικών αναγκών μαθητών </vt:lpstr>
      <vt:lpstr>Θέματα ποιοτικών μεθόδων</vt:lpstr>
      <vt:lpstr>Τι είναι λοιπόν επιστημονική έρευνα; </vt:lpstr>
      <vt:lpstr>Τρία στάδια μιας ερευνητικής διαδικασίας</vt:lpstr>
      <vt:lpstr>Εγκυρότητα και αξιοπιστία</vt:lpstr>
      <vt:lpstr>1η εργασία – βιβλιογραφική ανασκόπιση</vt:lpstr>
      <vt:lpstr>2η εργασία – Αρχικό ερευνητικό σχέδιο</vt:lpstr>
      <vt:lpstr>3η εργασία – Τελικό ερευνητικό σχέδιο</vt:lpstr>
      <vt:lpstr>4η εργασία – Υλοποίηση και γραφή</vt:lpstr>
      <vt:lpstr>Παρουσίαση του PowerPoint</vt:lpstr>
      <vt:lpstr>Ξεκινώντας μια έρευνα</vt:lpstr>
      <vt:lpstr>Διατύπωση θέματος</vt:lpstr>
      <vt:lpstr>Ι. Σαφής διατύπωση θέματος</vt:lpstr>
      <vt:lpstr>ΙΙ. Βιβλιογραφική αναζήτηση</vt:lpstr>
      <vt:lpstr>ΙΙ. Βιβλιογραφική αναζήτηση</vt:lpstr>
      <vt:lpstr>Βιβλιογραφικός χάρτης</vt:lpstr>
      <vt:lpstr>Βιβλιογραφικός πίνακας</vt:lpstr>
      <vt:lpstr>Συστηματική αναζήτηση</vt:lpstr>
      <vt:lpstr>Οπτικές και Επιστημονικοί κλάδοι </vt:lpstr>
      <vt:lpstr>Ας δοκιμάσουμε</vt:lpstr>
      <vt:lpstr>Ας δοκιμάσουμε</vt:lpstr>
      <vt:lpstr>Ας δοκιμάσουμε</vt:lpstr>
      <vt:lpstr>Παράδειγμα:  Οι αιτίες της αποτυχίας στα μαθηματικά</vt:lpstr>
      <vt:lpstr>2η ενότητα</vt:lpstr>
      <vt:lpstr>Μεθοδολογικοί σχεδιασμοί</vt:lpstr>
      <vt:lpstr>Διατύπωση Στόχων/Ερωτημάτων</vt:lpstr>
      <vt:lpstr>Ας διατυπώσουμε κάποια ερωτήματα/υποθέσεις</vt:lpstr>
      <vt:lpstr>Έννοιες και διαστάσεις</vt:lpstr>
      <vt:lpstr>Έννοιες -ορισμοί</vt:lpstr>
      <vt:lpstr>Ας ορίσουμε κάποιες έννοιες</vt:lpstr>
      <vt:lpstr>Ας ορίσουμε κάποιες έννοιες</vt:lpstr>
      <vt:lpstr>Ας ορίσουμε κάποιες έννοιες</vt:lpstr>
      <vt:lpstr>Πιο γενικές έννοιες!! Προσοχή!</vt:lpstr>
      <vt:lpstr>Πιο γενικές έννοιες!! Προσοχή!</vt:lpstr>
      <vt:lpstr>Πιο γενικές έννοιες!! Προσοχή!</vt:lpstr>
      <vt:lpstr>Παρουσίαση του PowerPoint</vt:lpstr>
      <vt:lpstr>Ας κάνουμε ξανά μια δοκιμή!</vt:lpstr>
      <vt:lpstr>Θέμα: Ανησυχίες εκπαιδευτικών Α’ βάθμιας για την εφαρμογή νέου προγράμματος σπουδών στα Μαθηματικά</vt:lpstr>
      <vt:lpstr>Θέμα: Ανησυχίες εκπαιδευτικών Α’ βάθμιας για την εφαρμογή νέου προγράμματος σπουδών στα Μαθηματικά</vt:lpstr>
      <vt:lpstr>Θέμα: Τα οφέλη από την χρήση ψηφιακών προγραμμάτων στην πρώτη αρίθμηση; </vt:lpstr>
      <vt:lpstr>Θέμα: Τα οφέλη από την χρήση ψηφιακών προγραμμάτων στην πρώτη αρίθμηση; </vt:lpstr>
      <vt:lpstr>Θέμα: Τα οφέλη από την χρήση ψηφιακών προγραμμάτων στην πρώτη αρίθμηση; </vt:lpstr>
      <vt:lpstr>Θέμα: Κανονικότητες στην προσχολική και πρώτη σχολική ηλικία</vt:lpstr>
      <vt:lpstr>Θέμα: Κανονικότητες στην προσχολική και πρώτη σχολική ηλικία</vt:lpstr>
      <vt:lpstr>Θέμα: Κανονικότητες στην προσχολική και πρώτη σχολική ηλικία</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Μεθοδολογία Εκπαιδευτικής Έρευνας στη ΜΕ</dc:title>
  <dc:creator>Microsoft Office User</dc:creator>
  <cp:lastModifiedBy>Marianna Tzekaki</cp:lastModifiedBy>
  <cp:revision>81</cp:revision>
  <cp:lastPrinted>1601-01-01T00:00:00Z</cp:lastPrinted>
  <dcterms:created xsi:type="dcterms:W3CDTF">2018-11-02T16:09:01Z</dcterms:created>
  <dcterms:modified xsi:type="dcterms:W3CDTF">2023-10-06T09:16:03Z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y fmtid="{D5CDD505-2E9C-101B-9397-08002B2CF9AE}" pid="3" name="LCID">
    <vt:i4>1032</vt:i4>
  </property>
</Properties>
</file>