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9" r:id="rId1"/>
  </p:sldMasterIdLst>
  <p:notesMasterIdLst>
    <p:notesMasterId r:id="rId55"/>
  </p:notesMasterIdLst>
  <p:sldIdLst>
    <p:sldId id="312"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8" r:id="rId22"/>
    <p:sldId id="277" r:id="rId23"/>
    <p:sldId id="279" r:id="rId24"/>
    <p:sldId id="280" r:id="rId25"/>
    <p:sldId id="281" r:id="rId26"/>
    <p:sldId id="282" r:id="rId27"/>
    <p:sldId id="283" r:id="rId28"/>
    <p:sldId id="284" r:id="rId29"/>
    <p:sldId id="285" r:id="rId30"/>
    <p:sldId id="286" r:id="rId31"/>
    <p:sldId id="287" r:id="rId32"/>
    <p:sldId id="288" r:id="rId33"/>
    <p:sldId id="303" r:id="rId34"/>
    <p:sldId id="304" r:id="rId35"/>
    <p:sldId id="289" r:id="rId36"/>
    <p:sldId id="290" r:id="rId37"/>
    <p:sldId id="291" r:id="rId38"/>
    <p:sldId id="292" r:id="rId39"/>
    <p:sldId id="293" r:id="rId40"/>
    <p:sldId id="305" r:id="rId41"/>
    <p:sldId id="295" r:id="rId42"/>
    <p:sldId id="306" r:id="rId43"/>
    <p:sldId id="296" r:id="rId44"/>
    <p:sldId id="297" r:id="rId45"/>
    <p:sldId id="307" r:id="rId46"/>
    <p:sldId id="308" r:id="rId47"/>
    <p:sldId id="299" r:id="rId48"/>
    <p:sldId id="298" r:id="rId49"/>
    <p:sldId id="300" r:id="rId50"/>
    <p:sldId id="302" r:id="rId51"/>
    <p:sldId id="309" r:id="rId52"/>
    <p:sldId id="310" r:id="rId53"/>
    <p:sldId id="311" r:id="rId5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284" y="-24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3B0B2F-9F18-44FA-910B-5BB25C5A7214}" type="datetimeFigureOut">
              <a:rPr lang="el-GR" smtClean="0"/>
              <a:pPr/>
              <a:t>21/12/2016</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429ABD-3EFB-4C3B-95ED-2A6CEF4EF60E}" type="slidenum">
              <a:rPr lang="el-GR" smtClean="0"/>
              <a:pPr/>
              <a:t>‹#›</a:t>
            </a:fld>
            <a:endParaRPr lang="el-GR"/>
          </a:p>
        </p:txBody>
      </p:sp>
    </p:spTree>
    <p:extLst>
      <p:ext uri="{BB962C8B-B14F-4D97-AF65-F5344CB8AC3E}">
        <p14:creationId xmlns:p14="http://schemas.microsoft.com/office/powerpoint/2010/main" xmlns="" val="1679599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4429ABD-3EFB-4C3B-95ED-2A6CEF4EF60E}" type="slidenum">
              <a:rPr lang="el-GR" smtClean="0"/>
              <a:pPr/>
              <a:t>1</a:t>
            </a:fld>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4429ABD-3EFB-4C3B-95ED-2A6CEF4EF60E}" type="slidenum">
              <a:rPr lang="el-GR" smtClean="0"/>
              <a:pPr/>
              <a:t>10</a:t>
            </a:fld>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4429ABD-3EFB-4C3B-95ED-2A6CEF4EF60E}" type="slidenum">
              <a:rPr lang="el-GR" smtClean="0"/>
              <a:pPr/>
              <a:t>11</a:t>
            </a:fld>
            <a:endParaRPr 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4429ABD-3EFB-4C3B-95ED-2A6CEF4EF60E}" type="slidenum">
              <a:rPr lang="el-GR" smtClean="0"/>
              <a:pPr/>
              <a:t>12</a:t>
            </a:fld>
            <a:endParaRPr lang="el-G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4429ABD-3EFB-4C3B-95ED-2A6CEF4EF60E}" type="slidenum">
              <a:rPr lang="el-GR" smtClean="0"/>
              <a:pPr/>
              <a:t>13</a:t>
            </a:fld>
            <a:endParaRPr lang="el-G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4429ABD-3EFB-4C3B-95ED-2A6CEF4EF60E}" type="slidenum">
              <a:rPr lang="el-GR" smtClean="0"/>
              <a:pPr/>
              <a:t>14</a:t>
            </a:fld>
            <a:endParaRPr lang="el-G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4429ABD-3EFB-4C3B-95ED-2A6CEF4EF60E}" type="slidenum">
              <a:rPr lang="el-GR" smtClean="0"/>
              <a:pPr/>
              <a:t>15</a:t>
            </a:fld>
            <a:endParaRPr lang="el-G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4429ABD-3EFB-4C3B-95ED-2A6CEF4EF60E}" type="slidenum">
              <a:rPr lang="el-GR" smtClean="0"/>
              <a:pPr/>
              <a:t>16</a:t>
            </a:fld>
            <a:endParaRPr lang="el-G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4429ABD-3EFB-4C3B-95ED-2A6CEF4EF60E}" type="slidenum">
              <a:rPr lang="el-GR" smtClean="0"/>
              <a:pPr/>
              <a:t>17</a:t>
            </a:fld>
            <a:endParaRPr lang="el-G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4429ABD-3EFB-4C3B-95ED-2A6CEF4EF60E}" type="slidenum">
              <a:rPr lang="el-GR" smtClean="0"/>
              <a:pPr/>
              <a:t>18</a:t>
            </a:fld>
            <a:endParaRPr lang="el-G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4429ABD-3EFB-4C3B-95ED-2A6CEF4EF60E}" type="slidenum">
              <a:rPr lang="el-GR" smtClean="0"/>
              <a:pPr/>
              <a:t>19</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4429ABD-3EFB-4C3B-95ED-2A6CEF4EF60E}" type="slidenum">
              <a:rPr lang="el-GR" smtClean="0"/>
              <a:pPr/>
              <a:t>2</a:t>
            </a:fld>
            <a:endParaRPr lang="el-G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4429ABD-3EFB-4C3B-95ED-2A6CEF4EF60E}" type="slidenum">
              <a:rPr lang="el-GR" smtClean="0"/>
              <a:pPr/>
              <a:t>20</a:t>
            </a:fld>
            <a:endParaRPr lang="el-G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D3E19F9F-2B62-480F-9E98-F5EE6275072E}" type="slidenum">
              <a:rPr lang="el-GR" smtClean="0"/>
              <a:pPr/>
              <a:t>21</a:t>
            </a:fld>
            <a:endParaRPr lang="el-G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D3E19F9F-2B62-480F-9E98-F5EE6275072E}" type="slidenum">
              <a:rPr lang="el-GR" smtClean="0"/>
              <a:pPr/>
              <a:t>22</a:t>
            </a:fld>
            <a:endParaRPr lang="el-G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D3E19F9F-2B62-480F-9E98-F5EE6275072E}" type="slidenum">
              <a:rPr lang="el-GR" smtClean="0"/>
              <a:pPr/>
              <a:t>23</a:t>
            </a:fld>
            <a:endParaRPr lang="el-G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D3E19F9F-2B62-480F-9E98-F5EE6275072E}" type="slidenum">
              <a:rPr lang="el-GR" smtClean="0"/>
              <a:pPr/>
              <a:t>24</a:t>
            </a:fld>
            <a:endParaRPr lang="el-G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D3E19F9F-2B62-480F-9E98-F5EE6275072E}" type="slidenum">
              <a:rPr lang="el-GR" smtClean="0"/>
              <a:pPr/>
              <a:t>25</a:t>
            </a:fld>
            <a:endParaRPr lang="el-G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D3E19F9F-2B62-480F-9E98-F5EE6275072E}" type="slidenum">
              <a:rPr lang="el-GR" smtClean="0"/>
              <a:pPr/>
              <a:t>26</a:t>
            </a:fld>
            <a:endParaRPr lang="el-G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D3E19F9F-2B62-480F-9E98-F5EE6275072E}" type="slidenum">
              <a:rPr lang="el-GR" smtClean="0"/>
              <a:pPr/>
              <a:t>27</a:t>
            </a:fld>
            <a:endParaRPr lang="el-G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D3E19F9F-2B62-480F-9E98-F5EE6275072E}" type="slidenum">
              <a:rPr lang="el-GR" smtClean="0"/>
              <a:pPr/>
              <a:t>28</a:t>
            </a:fld>
            <a:endParaRPr lang="el-G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D3E19F9F-2B62-480F-9E98-F5EE6275072E}" type="slidenum">
              <a:rPr lang="el-GR" smtClean="0"/>
              <a:pPr/>
              <a:t>29</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4429ABD-3EFB-4C3B-95ED-2A6CEF4EF60E}" type="slidenum">
              <a:rPr lang="el-GR" smtClean="0"/>
              <a:pPr/>
              <a:t>3</a:t>
            </a:fld>
            <a:endParaRPr lang="el-G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D3E19F9F-2B62-480F-9E98-F5EE6275072E}" type="slidenum">
              <a:rPr lang="el-GR" smtClean="0"/>
              <a:pPr/>
              <a:t>30</a:t>
            </a:fld>
            <a:endParaRPr lang="el-G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D3E19F9F-2B62-480F-9E98-F5EE6275072E}" type="slidenum">
              <a:rPr lang="el-GR" smtClean="0"/>
              <a:pPr/>
              <a:t>31</a:t>
            </a:fld>
            <a:endParaRPr lang="el-G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D3E19F9F-2B62-480F-9E98-F5EE6275072E}" type="slidenum">
              <a:rPr lang="el-GR" smtClean="0"/>
              <a:pPr/>
              <a:t>32</a:t>
            </a:fld>
            <a:endParaRPr lang="el-G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4429ABD-3EFB-4C3B-95ED-2A6CEF4EF60E}" type="slidenum">
              <a:rPr lang="el-GR" smtClean="0"/>
              <a:pPr/>
              <a:t>33</a:t>
            </a:fld>
            <a:endParaRPr lang="el-G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4429ABD-3EFB-4C3B-95ED-2A6CEF4EF60E}" type="slidenum">
              <a:rPr lang="el-GR" smtClean="0"/>
              <a:pPr/>
              <a:t>34</a:t>
            </a:fld>
            <a:endParaRPr lang="el-G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Shape 6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2" name="Shape 6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Shape 6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7" name="Shape 6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Shape 7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2" name="Shape 7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4429ABD-3EFB-4C3B-95ED-2A6CEF4EF60E}" type="slidenum">
              <a:rPr lang="el-GR" smtClean="0"/>
              <a:pPr/>
              <a:t>4</a:t>
            </a:fld>
            <a:endParaRPr lang="el-G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4429ABD-3EFB-4C3B-95ED-2A6CEF4EF60E}" type="slidenum">
              <a:rPr lang="el-GR" smtClean="0"/>
              <a:pPr/>
              <a:t>40</a:t>
            </a:fld>
            <a:endParaRPr lang="el-G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4429ABD-3EFB-4C3B-95ED-2A6CEF4EF60E}" type="slidenum">
              <a:rPr lang="el-GR" smtClean="0"/>
              <a:pPr/>
              <a:t>42</a:t>
            </a:fld>
            <a:endParaRPr lang="el-G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Shape 8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2" name="Shape 9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4429ABD-3EFB-4C3B-95ED-2A6CEF4EF60E}" type="slidenum">
              <a:rPr lang="el-GR" smtClean="0"/>
              <a:pPr/>
              <a:t>45</a:t>
            </a:fld>
            <a:endParaRPr lang="el-G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4429ABD-3EFB-4C3B-95ED-2A6CEF4EF60E}" type="slidenum">
              <a:rPr lang="el-GR" smtClean="0"/>
              <a:pPr/>
              <a:t>46</a:t>
            </a:fld>
            <a:endParaRPr lang="el-G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Shape 1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2" name="Shape 10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Shape 9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7" name="Shape 9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7" name="Shape 10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4429ABD-3EFB-4C3B-95ED-2A6CEF4EF60E}" type="slidenum">
              <a:rPr lang="el-GR" smtClean="0"/>
              <a:pPr/>
              <a:t>5</a:t>
            </a:fld>
            <a:endParaRPr lang="el-G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Shape 11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7" name="Shape 11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4429ABD-3EFB-4C3B-95ED-2A6CEF4EF60E}" type="slidenum">
              <a:rPr lang="el-GR" smtClean="0"/>
              <a:pPr/>
              <a:t>51</a:t>
            </a:fld>
            <a:endParaRPr lang="el-G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4429ABD-3EFB-4C3B-95ED-2A6CEF4EF60E}" type="slidenum">
              <a:rPr lang="el-GR" smtClean="0"/>
              <a:pPr/>
              <a:t>52</a:t>
            </a:fld>
            <a:endParaRPr lang="el-G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4429ABD-3EFB-4C3B-95ED-2A6CEF4EF60E}" type="slidenum">
              <a:rPr lang="el-GR" smtClean="0"/>
              <a:pPr/>
              <a:t>53</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4429ABD-3EFB-4C3B-95ED-2A6CEF4EF60E}" type="slidenum">
              <a:rPr lang="el-GR" smtClean="0"/>
              <a:pPr/>
              <a:t>6</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4429ABD-3EFB-4C3B-95ED-2A6CEF4EF60E}" type="slidenum">
              <a:rPr lang="el-GR" smtClean="0"/>
              <a:pPr/>
              <a:t>7</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4429ABD-3EFB-4C3B-95ED-2A6CEF4EF60E}" type="slidenum">
              <a:rPr lang="el-GR" smtClean="0"/>
              <a:pPr/>
              <a:t>8</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4429ABD-3EFB-4C3B-95ED-2A6CEF4EF60E}" type="slidenum">
              <a:rPr lang="el-GR" smtClean="0"/>
              <a:pPr/>
              <a:t>9</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2"/>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7 - Ελεύθερη σχεδίαση"/>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 Τίτλος"/>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F2853615-BFDE-46DE-814C-47EC6EF6D371}" type="datetimeFigureOut">
              <a:rPr lang="el-GR" smtClean="0"/>
              <a:pPr/>
              <a:t>21/12/2016</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3DF53439-851E-44AD-84B1-B6BFC3D0C743}"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2853615-BFDE-46DE-814C-47EC6EF6D371}" type="datetimeFigureOut">
              <a:rPr lang="el-GR" smtClean="0"/>
              <a:pPr/>
              <a:t>21/12/2016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2853615-BFDE-46DE-814C-47EC6EF6D371}" type="datetimeFigureOut">
              <a:rPr lang="el-GR" smtClean="0"/>
              <a:pPr/>
              <a:t>21/12/2016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593367"/>
            <a:ext cx="8520600" cy="7636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536633"/>
            <a:ext cx="8520600" cy="45552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8472457" y="6217621"/>
            <a:ext cx="548700" cy="524800"/>
          </a:xfrm>
          <a:prstGeom prst="rect">
            <a:avLst/>
          </a:prstGeom>
        </p:spPr>
        <p:txBody>
          <a:bodyPr lIns="91425" tIns="91425" rIns="91425" bIns="91425" anchor="ctr" anchorCtr="0">
            <a:noAutofit/>
          </a:bodyPr>
          <a:lstStyle/>
          <a:p>
            <a:pPr lvl="0">
              <a:spcBef>
                <a:spcPts val="0"/>
              </a:spcBef>
              <a:buNone/>
            </a:pPr>
            <a:fld id="{00000000-1234-1234-1234-123412341234}" type="slidenum">
              <a:rPr lang="el"/>
              <a:pPr lvl="0">
                <a:spcBef>
                  <a:spcPts val="0"/>
                </a:spcBef>
                <a:buNone/>
              </a:pPr>
              <a:t>‹#›</a:t>
            </a:fld>
            <a:endParaRPr lang="el"/>
          </a:p>
        </p:txBody>
      </p:sp>
    </p:spTree>
    <p:extLst>
      <p:ext uri="{BB962C8B-B14F-4D97-AF65-F5344CB8AC3E}">
        <p14:creationId xmlns:p14="http://schemas.microsoft.com/office/powerpoint/2010/main" xmlns="" val="3898563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2853615-BFDE-46DE-814C-47EC6EF6D371}" type="datetimeFigureOut">
              <a:rPr lang="el-GR" smtClean="0"/>
              <a:pPr/>
              <a:t>21/12/2016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8 - Ελεύθερη σχεδίαση"/>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1 - Τίτλος"/>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pPr/>
              <a:t>21/12/2016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F2853615-BFDE-46DE-814C-47EC6EF6D371}" type="datetimeFigureOut">
              <a:rPr lang="el-GR" smtClean="0"/>
              <a:pPr/>
              <a:t>21/12/2016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F2853615-BFDE-46DE-814C-47EC6EF6D371}" type="datetimeFigureOut">
              <a:rPr lang="el-GR" smtClean="0"/>
              <a:pPr/>
              <a:t>21/12/2016</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320"/>
            <a:ext cx="7470648" cy="1143000"/>
          </a:xfrm>
        </p:spPr>
        <p:txBody>
          <a:bodyPr anchor="ctr"/>
          <a:lstStyle>
            <a:lvl1pPr algn="l">
              <a:defRPr sz="4600"/>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F2853615-BFDE-46DE-814C-47EC6EF6D371}" type="datetimeFigureOut">
              <a:rPr lang="el-GR" smtClean="0"/>
              <a:pPr/>
              <a:t>21/12/2016</a:t>
            </a:fld>
            <a:endParaRPr lang="el-GR"/>
          </a:p>
        </p:txBody>
      </p:sp>
      <p:sp>
        <p:nvSpPr>
          <p:cNvPr id="8" name="7 - Θέση αριθμού διαφάνειας"/>
          <p:cNvSpPr>
            <a:spLocks noGrp="1"/>
          </p:cNvSpPr>
          <p:nvPr>
            <p:ph type="sldNum" sz="quarter" idx="11"/>
          </p:nvPr>
        </p:nvSpPr>
        <p:spPr/>
        <p:txBody>
          <a:bodyPr/>
          <a:lstStyle/>
          <a:p>
            <a:fld id="{3DF53439-851E-44AD-84B1-B6BFC3D0C743}" type="slidenum">
              <a:rPr lang="el-GR" smtClean="0"/>
              <a:pPr/>
              <a:t>‹#›</a:t>
            </a:fld>
            <a:endParaRPr lang="el-GR"/>
          </a:p>
        </p:txBody>
      </p:sp>
      <p:sp>
        <p:nvSpPr>
          <p:cNvPr id="9" name="8 - Θέση υποσέλιδου"/>
          <p:cNvSpPr>
            <a:spLocks noGrp="1"/>
          </p:cNvSpPr>
          <p:nvPr>
            <p:ph type="ftr" sz="quarter" idx="12"/>
          </p:nvPr>
        </p:nvSpPr>
        <p:spPr/>
        <p:txBody>
          <a:bodyPr/>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2853615-BFDE-46DE-814C-47EC6EF6D371}" type="datetimeFigureOut">
              <a:rPr lang="el-GR" smtClean="0"/>
              <a:pPr/>
              <a:t>21/12/2016</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F2853615-BFDE-46DE-814C-47EC6EF6D371}" type="datetimeFigureOut">
              <a:rPr lang="el-GR" smtClean="0"/>
              <a:pPr/>
              <a:t>21/12/2016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156448" y="6422064"/>
            <a:ext cx="762000" cy="365125"/>
          </a:xfrm>
        </p:spPr>
        <p:txBody>
          <a:bodyPr/>
          <a:lstStyle/>
          <a:p>
            <a:fld id="{3DF53439-851E-44AD-84B1-B6BFC3D0C743}"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457200" y="6422064"/>
            <a:ext cx="2133600" cy="365125"/>
          </a:xfrm>
        </p:spPr>
        <p:txBody>
          <a:bodyPr/>
          <a:lstStyle/>
          <a:p>
            <a:fld id="{F2853615-BFDE-46DE-814C-47EC6EF6D371}" type="datetimeFigureOut">
              <a:rPr lang="el-GR" smtClean="0"/>
              <a:pPr/>
              <a:t>21/12/2016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11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15 - Ελεύθερη σχεδίαση"/>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 Θέση τίτλου"/>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F2853615-BFDE-46DE-814C-47EC6EF6D371}" type="datetimeFigureOut">
              <a:rPr lang="el-GR" smtClean="0"/>
              <a:pPr/>
              <a:t>21/12/2016</a:t>
            </a:fld>
            <a:endParaRPr lang="el-GR"/>
          </a:p>
        </p:txBody>
      </p:sp>
      <p:sp>
        <p:nvSpPr>
          <p:cNvPr id="22" name="21 - Θέση υποσέλιδου"/>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l-GR"/>
          </a:p>
        </p:txBody>
      </p:sp>
      <p:sp>
        <p:nvSpPr>
          <p:cNvPr id="18" name="17 - Θέση αριθμού διαφάνειας"/>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DF53439-851E-44AD-84B1-B6BFC3D0C743}"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251520" y="0"/>
            <a:ext cx="8892480" cy="2016224"/>
          </a:xfrm>
        </p:spPr>
        <p:txBody>
          <a:bodyPr>
            <a:noAutofit/>
          </a:bodyPr>
          <a:lstStyle/>
          <a:p>
            <a:pPr algn="ctr"/>
            <a:r>
              <a:rPr lang="el-GR" sz="3600" dirty="0" smtClean="0"/>
              <a:t>ΠΑΝΕΠΙΣΤΗΜΙΟ ΔΥΤΙΚΗΣ ΜΑΚΕΔΟΝΙΑΣ</a:t>
            </a:r>
            <a:br>
              <a:rPr lang="el-GR" sz="3600" dirty="0" smtClean="0"/>
            </a:br>
            <a:r>
              <a:rPr lang="el-GR" sz="3600" dirty="0" smtClean="0"/>
              <a:t>ΠΑΙΔΑΓΩΓΙΚΟ ΤΜΗΜΑ ΔΗΜΟΤΙΚΗΣ ΕΚΠΑΙΔΕΥΣΗΣ</a:t>
            </a:r>
            <a:br>
              <a:rPr lang="el-GR" sz="3600" dirty="0" smtClean="0"/>
            </a:br>
            <a:endParaRPr lang="el-GR" sz="3600" dirty="0"/>
          </a:p>
        </p:txBody>
      </p:sp>
      <p:sp>
        <p:nvSpPr>
          <p:cNvPr id="5" name="4 - Θέση περιεχομένου"/>
          <p:cNvSpPr>
            <a:spLocks noGrp="1"/>
          </p:cNvSpPr>
          <p:nvPr>
            <p:ph idx="1"/>
          </p:nvPr>
        </p:nvSpPr>
        <p:spPr>
          <a:xfrm>
            <a:off x="0" y="1772816"/>
            <a:ext cx="9144000" cy="5085184"/>
          </a:xfrm>
        </p:spPr>
        <p:txBody>
          <a:bodyPr/>
          <a:lstStyle/>
          <a:p>
            <a:pPr algn="ctr"/>
            <a:r>
              <a:rPr lang="el-GR" sz="3200" dirty="0" smtClean="0"/>
              <a:t>ΜΑΘΗΜΑ</a:t>
            </a:r>
            <a:r>
              <a:rPr lang="en-US" sz="3200" dirty="0" smtClean="0"/>
              <a:t>: </a:t>
            </a:r>
            <a:r>
              <a:rPr lang="el-GR" sz="3200" dirty="0" smtClean="0"/>
              <a:t>ΙΣΤΟΡΙΑ ΚΑΙ ΠΟΛΙΤΙΣΜΟΣ ΣΤΗΝ ΕΚΠΑΙΔΕΥΣΗ</a:t>
            </a:r>
          </a:p>
          <a:p>
            <a:pPr algn="ctr"/>
            <a:r>
              <a:rPr lang="el-GR" sz="3200" dirty="0" smtClean="0"/>
              <a:t>ΔΙΔΑΣΚΩΝ</a:t>
            </a:r>
            <a:r>
              <a:rPr lang="en-US" sz="3200" dirty="0" smtClean="0"/>
              <a:t>: </a:t>
            </a:r>
            <a:r>
              <a:rPr lang="el-GR" sz="3200" dirty="0" smtClean="0"/>
              <a:t>ΑΝΔΡΕΑΣ ΑΝΔΡΕΟΥ</a:t>
            </a:r>
          </a:p>
          <a:p>
            <a:pPr algn="ctr"/>
            <a:r>
              <a:rPr lang="el-GR" sz="3200" dirty="0" smtClean="0"/>
              <a:t>ΤΙΤΛΟΣ ΕΡΓΑΣΙΑΣ</a:t>
            </a:r>
            <a:r>
              <a:rPr lang="en-US" sz="3200" dirty="0" smtClean="0"/>
              <a:t>: </a:t>
            </a:r>
            <a:r>
              <a:rPr lang="el-GR" sz="3200" dirty="0" smtClean="0"/>
              <a:t>«</a:t>
            </a:r>
            <a:r>
              <a:rPr lang="en-US" sz="3200" dirty="0" smtClean="0"/>
              <a:t> MICHAEL HERZFELD, </a:t>
            </a:r>
            <a:r>
              <a:rPr lang="el-GR" sz="3200" dirty="0" smtClean="0"/>
              <a:t>ΠΕΙΣΤΙΚΕΣ ΟΜΟΙΟΤΗΤΕΣ»</a:t>
            </a:r>
          </a:p>
          <a:p>
            <a:pPr algn="ctr"/>
            <a:r>
              <a:rPr lang="el-GR" sz="3200" dirty="0" smtClean="0"/>
              <a:t>ΦΟΙΤΗΤΕΣ</a:t>
            </a:r>
            <a:r>
              <a:rPr lang="en-US" sz="3200" dirty="0" smtClean="0"/>
              <a:t>: </a:t>
            </a:r>
            <a:r>
              <a:rPr lang="el-GR" sz="3200" dirty="0" smtClean="0"/>
              <a:t>ΒΑΡΥΤΙΜΙΔΟΥ ΜΑΡΙΑ  Α.Μ.</a:t>
            </a:r>
            <a:r>
              <a:rPr lang="en-US" sz="3200" dirty="0" smtClean="0"/>
              <a:t> 3546, </a:t>
            </a:r>
            <a:r>
              <a:rPr lang="el-GR" sz="3200" dirty="0" smtClean="0"/>
              <a:t>ΚΟΥΤΣΙΟΥΚΗ ΜΑΡΙΑ  Α.Μ. 3588,           ΤΟΚΑΣ ΓΕΩΡΓΙΟΣ Α.Μ. 3690</a:t>
            </a:r>
          </a:p>
          <a:p>
            <a:pPr algn="ctr"/>
            <a:endParaRPr lang="el-GR" sz="3200" dirty="0" smtClean="0"/>
          </a:p>
          <a:p>
            <a:pPr algn="ctr">
              <a:buNone/>
            </a:pPr>
            <a:endParaRPr lang="el-GR" sz="3200" dirty="0" smtClean="0"/>
          </a:p>
          <a:p>
            <a:pPr>
              <a:buNone/>
            </a:pPr>
            <a:endParaRPr lang="el-GR" sz="2400"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i="1" u="sng" dirty="0" smtClean="0"/>
              <a:t>Ετυμολογία και αναγνώριση</a:t>
            </a:r>
            <a:endParaRPr lang="el-GR" i="1" u="sng" dirty="0"/>
          </a:p>
        </p:txBody>
      </p:sp>
      <p:sp>
        <p:nvSpPr>
          <p:cNvPr id="3" name="Θέση περιεχομένου 2"/>
          <p:cNvSpPr>
            <a:spLocks noGrp="1"/>
          </p:cNvSpPr>
          <p:nvPr>
            <p:ph idx="1"/>
          </p:nvPr>
        </p:nvSpPr>
        <p:spPr>
          <a:xfrm>
            <a:off x="0" y="1340768"/>
            <a:ext cx="9144000" cy="5517232"/>
          </a:xfrm>
        </p:spPr>
        <p:txBody>
          <a:bodyPr>
            <a:normAutofit/>
          </a:bodyPr>
          <a:lstStyle/>
          <a:p>
            <a:r>
              <a:rPr lang="el-GR" sz="2400" dirty="0" smtClean="0"/>
              <a:t>Ετυμολογία λεκτικής εικονικότητας: Χρησιμότητά της για ιδεολογικούς σκοπούς. </a:t>
            </a:r>
            <a:br>
              <a:rPr lang="el-GR" sz="2400" dirty="0" smtClean="0"/>
            </a:br>
            <a:endParaRPr lang="el-GR" sz="2400" dirty="0" smtClean="0"/>
          </a:p>
          <a:p>
            <a:r>
              <a:rPr lang="el-GR" sz="2400" dirty="0" smtClean="0"/>
              <a:t>Το έργο του </a:t>
            </a:r>
            <a:r>
              <a:rPr lang="en-US" sz="2400" dirty="0" err="1" smtClean="0"/>
              <a:t>Giambattista</a:t>
            </a:r>
            <a:r>
              <a:rPr lang="en-US" sz="2400" dirty="0" smtClean="0"/>
              <a:t> </a:t>
            </a:r>
            <a:r>
              <a:rPr lang="en-US" sz="2400" dirty="0" err="1" smtClean="0"/>
              <a:t>Vico</a:t>
            </a:r>
            <a:r>
              <a:rPr lang="el-GR" sz="2400" dirty="0" smtClean="0"/>
              <a:t>, για τον οποίο η ετυμολογία μπορούσε να αναστατώσει κατεστημένες «αλήθειες», γέννησε μια ολόκληρη γενιά </a:t>
            </a:r>
            <a:r>
              <a:rPr lang="el-GR" sz="2400" dirty="0" err="1" smtClean="0"/>
              <a:t>ετυμολόγων</a:t>
            </a:r>
            <a:r>
              <a:rPr lang="el-GR" sz="2400" dirty="0" smtClean="0"/>
              <a:t> με ιδεολογική κατεύθυνση στην Ιταλία, την Ελλάδα και αλλού. </a:t>
            </a:r>
            <a:br>
              <a:rPr lang="el-GR" sz="2400" dirty="0" smtClean="0"/>
            </a:br>
            <a:endParaRPr lang="el-GR" sz="2400" dirty="0" smtClean="0"/>
          </a:p>
          <a:p>
            <a:r>
              <a:rPr lang="el-GR" sz="2400" dirty="0" smtClean="0"/>
              <a:t>Πίστη αυτής της γενιάς είναι ότι η αλήθεια για την πολιτισμική ταυτότητα, μπορεί να αντληθεί από ετυμολογικά και άλλα εθνογραφικά στοιχεία. Αυτό θα έρθει σε αντίθεση με τον </a:t>
            </a:r>
            <a:r>
              <a:rPr lang="en-US" sz="2400" dirty="0" err="1" smtClean="0"/>
              <a:t>Vico</a:t>
            </a:r>
            <a:r>
              <a:rPr lang="el-GR" sz="2400" dirty="0" smtClean="0"/>
              <a:t>, ο οποίος υποστηρίζει την κατασκευασμένη φύση της αλήθειας. </a:t>
            </a:r>
            <a:endParaRPr lang="el-GR" sz="2400" dirty="0"/>
          </a:p>
        </p:txBody>
      </p:sp>
    </p:spTree>
    <p:extLst>
      <p:ext uri="{BB962C8B-B14F-4D97-AF65-F5344CB8AC3E}">
        <p14:creationId xmlns:p14="http://schemas.microsoft.com/office/powerpoint/2010/main" xmlns="" val="18829278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9144000" cy="6858000"/>
          </a:xfrm>
        </p:spPr>
        <p:txBody>
          <a:bodyPr>
            <a:normAutofit/>
          </a:bodyPr>
          <a:lstStyle/>
          <a:p>
            <a:endParaRPr lang="el-GR" sz="2400" dirty="0" smtClean="0"/>
          </a:p>
          <a:p>
            <a:r>
              <a:rPr lang="el-GR" sz="2400" dirty="0" smtClean="0"/>
              <a:t>Αναγνώριση των πολιτισμικών αλλαγών του παρελθόντος και </a:t>
            </a:r>
            <a:r>
              <a:rPr lang="el-GR" sz="2400" dirty="0" err="1" smtClean="0"/>
              <a:t>ερμήνευσή</a:t>
            </a:r>
            <a:r>
              <a:rPr lang="el-GR" sz="2400" dirty="0" smtClean="0"/>
              <a:t> τους μέσα από μια επικρατούσα πολιτισμική ηθική. Δηλαδή</a:t>
            </a:r>
            <a:r>
              <a:rPr lang="en-US" sz="2400" dirty="0" smtClean="0"/>
              <a:t>,</a:t>
            </a:r>
            <a:r>
              <a:rPr lang="el-GR" sz="2400" dirty="0" smtClean="0"/>
              <a:t> τα ιστορικά και εθνολογικά δεδομένα αποκτούν τη σημασία τους από τις ανησυχίες του παρόντος. Αυτές είναι οι χρήσεις της εικονικότητας για τον μελετητή του εθνικισμού. </a:t>
            </a:r>
            <a:br>
              <a:rPr lang="el-GR" sz="2400" dirty="0" smtClean="0"/>
            </a:br>
            <a:r>
              <a:rPr lang="el-GR" sz="2400" dirty="0" smtClean="0"/>
              <a:t/>
            </a:r>
            <a:br>
              <a:rPr lang="el-GR" sz="2400" dirty="0" smtClean="0"/>
            </a:br>
            <a:endParaRPr lang="el-GR" sz="2400" dirty="0" smtClean="0"/>
          </a:p>
          <a:p>
            <a:r>
              <a:rPr lang="el-GR" sz="2400" dirty="0" smtClean="0"/>
              <a:t>Μέσα από την ιστοριογραφία καταλήγουμε στο συμπέρασμα ότι το «παρελθόν» είναι το άγγιγμα μιας πραγματοποιημένης βεβαιότητας της οποίας όλοι είμαστε κληρονόμοι. </a:t>
            </a:r>
            <a:br>
              <a:rPr lang="el-GR" sz="2400" dirty="0" smtClean="0"/>
            </a:br>
            <a:r>
              <a:rPr lang="el-GR" sz="2400" dirty="0" smtClean="0"/>
              <a:t/>
            </a:r>
            <a:br>
              <a:rPr lang="el-GR" sz="2400" dirty="0" smtClean="0"/>
            </a:br>
            <a:endParaRPr lang="el-GR" sz="2400" dirty="0" smtClean="0"/>
          </a:p>
          <a:p>
            <a:r>
              <a:rPr lang="el-GR" sz="2400" dirty="0" smtClean="0"/>
              <a:t>Σύμφωνα με τον </a:t>
            </a:r>
            <a:r>
              <a:rPr lang="en-US" sz="2400" dirty="0" smtClean="0"/>
              <a:t>Wallis </a:t>
            </a:r>
            <a:r>
              <a:rPr lang="el-GR" sz="2400" dirty="0" smtClean="0"/>
              <a:t>(1975:18) «δεν έχουν συνειδητοποιήσει όλοι οι μελετητές ότι κάθε ομοιότητα […] είναι και ένα σημείο. </a:t>
            </a:r>
            <a:endParaRPr lang="el-GR" sz="2400" dirty="0"/>
          </a:p>
        </p:txBody>
      </p:sp>
    </p:spTree>
    <p:extLst>
      <p:ext uri="{BB962C8B-B14F-4D97-AF65-F5344CB8AC3E}">
        <p14:creationId xmlns:p14="http://schemas.microsoft.com/office/powerpoint/2010/main" xmlns="" val="38663904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9144000" cy="6858000"/>
          </a:xfrm>
        </p:spPr>
        <p:txBody>
          <a:bodyPr/>
          <a:lstStyle/>
          <a:p>
            <a:endParaRPr lang="el-GR" sz="2400" dirty="0" smtClean="0"/>
          </a:p>
          <a:p>
            <a:endParaRPr lang="el-GR" sz="2400" dirty="0"/>
          </a:p>
          <a:p>
            <a:r>
              <a:rPr lang="el-GR" sz="2400" dirty="0" smtClean="0"/>
              <a:t>Οι μελετητές του πολιτισμού δεν αποδέχονται τον πολιτισμικό δεσμό με το παρελθόν και αντιμετωπίζουν τελείως απρόθυμα ως και καθόλου την τυχαία φύση των ομοιοτήτων που κρατάνε αυτούς τους δεσμούς. </a:t>
            </a:r>
            <a:br>
              <a:rPr lang="el-GR" sz="2400" dirty="0" smtClean="0"/>
            </a:br>
            <a:r>
              <a:rPr lang="el-GR" sz="2400" dirty="0" smtClean="0"/>
              <a:t/>
            </a:r>
            <a:br>
              <a:rPr lang="el-GR" sz="2400" dirty="0" smtClean="0"/>
            </a:br>
            <a:endParaRPr lang="el-GR" sz="2400" dirty="0" smtClean="0"/>
          </a:p>
          <a:p>
            <a:r>
              <a:rPr lang="el-GR" sz="2400" dirty="0" smtClean="0"/>
              <a:t>Άρα θα ήταν πιο επωφελές αν πολλές ομοιότητες διαλύονταν αντί να διαιωνίζονται. </a:t>
            </a:r>
            <a:br>
              <a:rPr lang="el-GR" sz="2400" dirty="0" smtClean="0"/>
            </a:br>
            <a:r>
              <a:rPr lang="el-GR" sz="2400" dirty="0" smtClean="0"/>
              <a:t/>
            </a:r>
            <a:br>
              <a:rPr lang="el-GR" sz="2400" dirty="0" smtClean="0"/>
            </a:br>
            <a:endParaRPr lang="el-GR" sz="2400" dirty="0" smtClean="0"/>
          </a:p>
          <a:p>
            <a:r>
              <a:rPr lang="el-GR" sz="2400" dirty="0" smtClean="0"/>
              <a:t>Όταν η γνώση επενδύεται με απόλυτο κύρος και είναι ριζωμένη σε ένα συγκεκριμένο κοινωνικό και ιστορικό πλαίσιο, τότε συμφωνούμε με τον </a:t>
            </a:r>
            <a:r>
              <a:rPr lang="en-US" sz="2400" dirty="0" err="1" smtClean="0"/>
              <a:t>Buttitta</a:t>
            </a:r>
            <a:r>
              <a:rPr lang="en-US" sz="2400" dirty="0" smtClean="0"/>
              <a:t> </a:t>
            </a:r>
            <a:r>
              <a:rPr lang="el-GR" sz="2400" dirty="0" smtClean="0"/>
              <a:t>(1971:10) «το να γνωρίζεις σημαίνει να παραμορφώνεις» </a:t>
            </a:r>
          </a:p>
          <a:p>
            <a:pPr marL="0" indent="0">
              <a:buNone/>
            </a:pPr>
            <a:endParaRPr lang="el-GR" dirty="0"/>
          </a:p>
        </p:txBody>
      </p:sp>
    </p:spTree>
    <p:extLst>
      <p:ext uri="{BB962C8B-B14F-4D97-AF65-F5344CB8AC3E}">
        <p14:creationId xmlns:p14="http://schemas.microsoft.com/office/powerpoint/2010/main" xmlns="" val="27613889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9144000" cy="6858000"/>
          </a:xfrm>
        </p:spPr>
        <p:txBody>
          <a:bodyPr>
            <a:normAutofit/>
          </a:bodyPr>
          <a:lstStyle/>
          <a:p>
            <a:pPr marL="36576" indent="0">
              <a:buNone/>
            </a:pPr>
            <a:endParaRPr lang="el-GR" sz="2400" dirty="0"/>
          </a:p>
          <a:p>
            <a:r>
              <a:rPr lang="el-GR" sz="2400" dirty="0" smtClean="0"/>
              <a:t>Άρα μέσα από την κοινωνική ποιητική γίνονται κατανοητές οι νόρμες σε μια συγκεκριμένη κοινωνία. </a:t>
            </a:r>
            <a:br>
              <a:rPr lang="el-GR" sz="2400" dirty="0" smtClean="0"/>
            </a:br>
            <a:endParaRPr lang="el-GR" sz="2400" dirty="0" smtClean="0"/>
          </a:p>
          <a:p>
            <a:r>
              <a:rPr lang="el-GR" sz="2400" dirty="0" smtClean="0"/>
              <a:t>Χαρτογραφώντας αρκετές </a:t>
            </a:r>
            <a:r>
              <a:rPr lang="el-GR" sz="2400" dirty="0" err="1" smtClean="0"/>
              <a:t>αλληλοενισχυόμενες</a:t>
            </a:r>
            <a:r>
              <a:rPr lang="el-GR" sz="2400" dirty="0" smtClean="0"/>
              <a:t> εικονικότητες, μελετητές με ιδεολογικά κίνητρα μπόρεσαν να δημιουργήσουν μια πολυδιάστατη απεικόνιση των πολιτισμικών του θεωριών. </a:t>
            </a:r>
            <a:br>
              <a:rPr lang="el-GR" sz="2400" dirty="0" smtClean="0"/>
            </a:br>
            <a:endParaRPr lang="el-GR" sz="2400" dirty="0" smtClean="0"/>
          </a:p>
          <a:p>
            <a:r>
              <a:rPr lang="el-GR" sz="2400" dirty="0" smtClean="0"/>
              <a:t>Η επιθυμία  για ξεκάθαρους ορισμούς όταν τα στοιχεία από τα δύο πεδία φαίνεται να συγκλίνουν τότε η τάση για ταξινόμηση γίνεται έντονη. </a:t>
            </a:r>
            <a:br>
              <a:rPr lang="el-GR" sz="2400" dirty="0" smtClean="0"/>
            </a:br>
            <a:endParaRPr lang="el-GR" sz="2400" dirty="0" smtClean="0"/>
          </a:p>
          <a:p>
            <a:r>
              <a:rPr lang="el-GR" sz="2400" dirty="0" smtClean="0"/>
              <a:t>Η διάκριση γενετικού – πολιτισμικού καθίσταται εμφανής ευκολότερα όταν γίνεται λεκτικά παρά με άλλους τρόπους, γιατί η χρήση της οπτικής εικονικότητας σε αυτή τη περίπτωση, οδηγεί συχνά στην αντίθετη κατεύθυνση. </a:t>
            </a:r>
            <a:endParaRPr lang="el-GR" sz="2400" dirty="0"/>
          </a:p>
        </p:txBody>
      </p:sp>
    </p:spTree>
    <p:extLst>
      <p:ext uri="{BB962C8B-B14F-4D97-AF65-F5344CB8AC3E}">
        <p14:creationId xmlns:p14="http://schemas.microsoft.com/office/powerpoint/2010/main" xmlns="" val="20763404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9144000" cy="6858000"/>
          </a:xfrm>
        </p:spPr>
        <p:txBody>
          <a:bodyPr>
            <a:normAutofit lnSpcReduction="10000"/>
          </a:bodyPr>
          <a:lstStyle/>
          <a:p>
            <a:r>
              <a:rPr lang="el-GR" sz="2400" dirty="0" smtClean="0"/>
              <a:t>Ο συνδυασμός όμως της λεκτικής δήλωσης και της εικονικότητας μπορεί να φέρει μια πειστικότητα, μιας και η λεκτική δήλωση τονίζει το σημειολογικό χαρακτήρα της εικονικής σχέσης, από την άλλη όμως ενέχει τον κίνδυνο να αμφισβητήσει κάποιος τις υποθέσεις της.</a:t>
            </a:r>
            <a:br>
              <a:rPr lang="el-GR" sz="2400" dirty="0" smtClean="0"/>
            </a:br>
            <a:r>
              <a:rPr lang="el-GR" sz="2400" dirty="0" smtClean="0"/>
              <a:t> </a:t>
            </a:r>
            <a:br>
              <a:rPr lang="el-GR" sz="2400" dirty="0" smtClean="0"/>
            </a:br>
            <a:endParaRPr lang="el-GR" sz="2400" dirty="0" smtClean="0"/>
          </a:p>
          <a:p>
            <a:r>
              <a:rPr lang="el-GR" sz="2400" dirty="0" smtClean="0"/>
              <a:t>Από την άλλη όμως η οπτική ταξινόμηση, μπορεί να είναι ισχυρότερη από οποιοδήποτε λεκτικό επιχείρημα.</a:t>
            </a:r>
            <a:br>
              <a:rPr lang="el-GR" sz="2400" dirty="0" smtClean="0"/>
            </a:br>
            <a:r>
              <a:rPr lang="el-GR" sz="2400" dirty="0" smtClean="0"/>
              <a:t/>
            </a:r>
            <a:br>
              <a:rPr lang="el-GR" sz="2400" dirty="0" smtClean="0"/>
            </a:br>
            <a:endParaRPr lang="el-GR" sz="2400" dirty="0" smtClean="0"/>
          </a:p>
          <a:p>
            <a:r>
              <a:rPr lang="el-GR" sz="2400" dirty="0" smtClean="0"/>
              <a:t>Στον εθνικισμό, οι ισχυρισμοί περί εικονικότητας στις πολιτισμικές σχέσεις δημιουργούν σύγχυση ανάμεσα στην ομοιότητα και την ταυτότητα. Η ταυτότητα που υπάρχει ανάμεσα στο αρχαίο και το σύγχρονο προβάλλεται στη συνέχεια και πάλι στα δεδομένα έτσι που θεωρείται αυτονόητη. Η ομοιότητα από την άλλη βασίζεται στη δυνατότητα για διαφορά. Συνεπώς παράγει σύγχυση ανάμεσα στη μεταφορά και στη κυριολεξία. </a:t>
            </a:r>
          </a:p>
          <a:p>
            <a:endParaRPr lang="el-GR" dirty="0"/>
          </a:p>
        </p:txBody>
      </p:sp>
    </p:spTree>
    <p:extLst>
      <p:ext uri="{BB962C8B-B14F-4D97-AF65-F5344CB8AC3E}">
        <p14:creationId xmlns:p14="http://schemas.microsoft.com/office/powerpoint/2010/main" xmlns="" val="12872862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9144000" cy="6858000"/>
          </a:xfrm>
        </p:spPr>
        <p:txBody>
          <a:bodyPr>
            <a:normAutofit/>
          </a:bodyPr>
          <a:lstStyle/>
          <a:p>
            <a:endParaRPr lang="el-GR" sz="2400" dirty="0" smtClean="0"/>
          </a:p>
          <a:p>
            <a:r>
              <a:rPr lang="el-GR" sz="2400" dirty="0" smtClean="0"/>
              <a:t>Οι απολυταρχικές ιδεολογίες, χρειάζονται την επιστήμη</a:t>
            </a:r>
            <a:r>
              <a:rPr lang="en-US" sz="2400" dirty="0" smtClean="0"/>
              <a:t>,</a:t>
            </a:r>
            <a:r>
              <a:rPr lang="el-GR" sz="2400" dirty="0" smtClean="0"/>
              <a:t> για να επικυρώσει την εγκυρότητα των εικονικοτήτων στις οποίες βασίζονται οι πολιτισμικές και οι εδαφικές αξιώσεις και για να προσκομίσει αδιάψευστους υποτίθεται ισχυρισμούς για την ταύτιση του σύγχρονου με τους προγόνους του. </a:t>
            </a:r>
            <a:br>
              <a:rPr lang="el-GR" sz="2400" dirty="0" smtClean="0"/>
            </a:br>
            <a:r>
              <a:rPr lang="el-GR" sz="2400" dirty="0" smtClean="0"/>
              <a:t/>
            </a:r>
            <a:br>
              <a:rPr lang="el-GR" sz="2400" dirty="0" smtClean="0"/>
            </a:br>
            <a:r>
              <a:rPr lang="el-GR" sz="2400" dirty="0" smtClean="0"/>
              <a:t/>
            </a:r>
            <a:br>
              <a:rPr lang="el-GR" sz="2400" dirty="0" smtClean="0"/>
            </a:br>
            <a:endParaRPr lang="el-GR" sz="2400" dirty="0" smtClean="0"/>
          </a:p>
          <a:p>
            <a:r>
              <a:rPr lang="el-GR" sz="2400" dirty="0" smtClean="0"/>
              <a:t>Η εικονικότητα όπως και η μεταφορά βασίζονται στην υποτιθέμενη απουσία ισοδυναμίας. Το παράδοξο είναι ότι η εικονικότητα περιέχει μέσα της και το σπόρο της διάλυσής της. Έτσι</a:t>
            </a:r>
            <a:r>
              <a:rPr lang="en-US" sz="2400" dirty="0" smtClean="0"/>
              <a:t>,</a:t>
            </a:r>
            <a:r>
              <a:rPr lang="el-GR" sz="2400" dirty="0" smtClean="0"/>
              <a:t> δεν μπορούμε να απορρίψουμε τις εθνικιστικές ιδεολογίες ως ψευδείς χωρίς να γίνουμε και οι ίδιοι οπαδοί του </a:t>
            </a:r>
            <a:r>
              <a:rPr lang="el-GR" sz="2400" dirty="0" err="1" smtClean="0"/>
              <a:t>κυριολεκτισμού</a:t>
            </a:r>
            <a:r>
              <a:rPr lang="el-GR" sz="2400" dirty="0" smtClean="0"/>
              <a:t>. </a:t>
            </a:r>
            <a:endParaRPr lang="el-GR" sz="2400" dirty="0"/>
          </a:p>
        </p:txBody>
      </p:sp>
    </p:spTree>
    <p:extLst>
      <p:ext uri="{BB962C8B-B14F-4D97-AF65-F5344CB8AC3E}">
        <p14:creationId xmlns:p14="http://schemas.microsoft.com/office/powerpoint/2010/main" xmlns="" val="35848561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9144000" cy="6858000"/>
          </a:xfrm>
        </p:spPr>
        <p:txBody>
          <a:bodyPr>
            <a:normAutofit/>
          </a:bodyPr>
          <a:lstStyle/>
          <a:p>
            <a:endParaRPr lang="el-GR" sz="2400" dirty="0" smtClean="0"/>
          </a:p>
          <a:p>
            <a:r>
              <a:rPr lang="el-GR" sz="2400" dirty="0" smtClean="0"/>
              <a:t>Μολοταύτα η εικονικότητα παραμένει ένα ισχυρό εργαλείο. </a:t>
            </a:r>
            <a:br>
              <a:rPr lang="el-GR" sz="2400" dirty="0" smtClean="0"/>
            </a:br>
            <a:endParaRPr lang="el-GR" sz="2400" dirty="0" smtClean="0"/>
          </a:p>
          <a:p>
            <a:r>
              <a:rPr lang="el-GR" sz="2400" dirty="0" smtClean="0"/>
              <a:t>Τόσο ο υπαινιγμός όσο και η άμεση αντιπαραβολή φανερώνουν το παράδοξο που καθιστά την εικονικότητα τόσο χρήσιμη ως εργαλείο για τις ιδεολογίες που εξετάζονται εδώ. Η αντιπαραβολή, υποβάλλοντας δύο τουλάχιστον όρους σε σύγκριση, αρνείται λογικά την ταυτότητα. Δηλώνει την ύπαρξη μιας αντίφασης που δεν μπορεί να λυθεί με κυριολεκτικό τρόπο. </a:t>
            </a:r>
            <a:br>
              <a:rPr lang="el-GR" sz="2400" dirty="0" smtClean="0"/>
            </a:br>
            <a:endParaRPr lang="el-GR" sz="2400" dirty="0" smtClean="0"/>
          </a:p>
          <a:p>
            <a:r>
              <a:rPr lang="el-GR" sz="2400" dirty="0" smtClean="0"/>
              <a:t>Πίσω από κάθε ισχυρισμό περί πολιτισμικής ομοιογένειας κρύβεται η ένταση ανάμεσα στη διαφορά και την ομοιότητα, κάνοντας τον ισχυρισμό δυνητικά ευάλωτο στην πιθανή διάλυση. </a:t>
            </a:r>
            <a:endParaRPr lang="el-GR" sz="2400" dirty="0"/>
          </a:p>
        </p:txBody>
      </p:sp>
    </p:spTree>
    <p:extLst>
      <p:ext uri="{BB962C8B-B14F-4D97-AF65-F5344CB8AC3E}">
        <p14:creationId xmlns:p14="http://schemas.microsoft.com/office/powerpoint/2010/main" xmlns="" val="30495746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9144000" cy="6858000"/>
          </a:xfrm>
        </p:spPr>
        <p:txBody>
          <a:bodyPr>
            <a:normAutofit/>
          </a:bodyPr>
          <a:lstStyle/>
          <a:p>
            <a:endParaRPr lang="el-GR" sz="2400" dirty="0"/>
          </a:p>
          <a:p>
            <a:r>
              <a:rPr lang="el-GR" sz="2400" dirty="0" smtClean="0"/>
              <a:t>Οι μηχανισμοί αυτοί αποτελούν ισχυρές </a:t>
            </a:r>
            <a:r>
              <a:rPr lang="el-GR" sz="2400" dirty="0" err="1" smtClean="0"/>
              <a:t>επιτελεστικές</a:t>
            </a:r>
            <a:r>
              <a:rPr lang="el-GR" sz="2400" dirty="0" smtClean="0"/>
              <a:t> εκφορές. Παίρνουν κάτι που με μια συγκεκριμένη έννοια μπορεί να αποτελούσε μια αδύνατη κατάσταση και το </a:t>
            </a:r>
            <a:r>
              <a:rPr lang="el-GR" sz="2400" dirty="0" err="1" smtClean="0"/>
              <a:t>ανασυστήνουν</a:t>
            </a:r>
            <a:r>
              <a:rPr lang="el-GR" sz="2400" dirty="0" smtClean="0"/>
              <a:t> με μια διαφορετική έννοια ως θεμελιώδη αλήθεια. </a:t>
            </a:r>
            <a:br>
              <a:rPr lang="el-GR" sz="2400" dirty="0" smtClean="0"/>
            </a:br>
            <a:endParaRPr lang="el-GR" sz="2400" dirty="0" smtClean="0"/>
          </a:p>
          <a:p>
            <a:r>
              <a:rPr lang="el-GR" sz="2400" dirty="0" smtClean="0"/>
              <a:t>Η εγκυρότητά τους στηρίζεται σε αυτό που ο </a:t>
            </a:r>
            <a:r>
              <a:rPr lang="en-US" sz="2400" dirty="0" smtClean="0"/>
              <a:t>Hanson (1979) </a:t>
            </a:r>
            <a:r>
              <a:rPr lang="el-GR" sz="2400" dirty="0" smtClean="0"/>
              <a:t>έχει ονομάσει «διπλή </a:t>
            </a:r>
            <a:r>
              <a:rPr lang="el-GR" sz="2400" dirty="0" err="1" smtClean="0"/>
              <a:t>τυχαιότητα</a:t>
            </a:r>
            <a:r>
              <a:rPr lang="el-GR" sz="2400" dirty="0" smtClean="0"/>
              <a:t>», όπου η μιας της πλευρά βασίζεται στους αποδεικτικούς κανόνες βάσει των οποίων έχει διατυπωθεί η ίδια ιδεολογία.  </a:t>
            </a:r>
            <a:br>
              <a:rPr lang="el-GR" sz="2400" dirty="0" smtClean="0"/>
            </a:br>
            <a:endParaRPr lang="el-GR" sz="2400" dirty="0" smtClean="0"/>
          </a:p>
          <a:p>
            <a:r>
              <a:rPr lang="el-GR" sz="2400" dirty="0" smtClean="0"/>
              <a:t>Οι μηχανισμοί αυτοί μπορεί να είναι επιτυχείς σε διάφορους βαθμούς. Κατά συνέπεια, η ένταση ανάμεσα στο εξιδανικευμένο παρελθόν και το βιωμένο παρόν απέκτησε τεράστιες διαστάσεις κάτω από τη συνδυασμένη δράση της εξωτερικής πίεσης και της στρατιωτικής και πολιτικής αποτυχίας. </a:t>
            </a:r>
            <a:endParaRPr lang="el-GR" sz="2400" dirty="0"/>
          </a:p>
        </p:txBody>
      </p:sp>
    </p:spTree>
    <p:extLst>
      <p:ext uri="{BB962C8B-B14F-4D97-AF65-F5344CB8AC3E}">
        <p14:creationId xmlns:p14="http://schemas.microsoft.com/office/powerpoint/2010/main" xmlns="" val="3227436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9144000" cy="6858000"/>
          </a:xfrm>
        </p:spPr>
        <p:txBody>
          <a:bodyPr/>
          <a:lstStyle/>
          <a:p>
            <a:endParaRPr lang="el-GR" sz="2400" dirty="0" smtClean="0"/>
          </a:p>
          <a:p>
            <a:endParaRPr lang="el-GR" sz="2400" dirty="0"/>
          </a:p>
          <a:p>
            <a:r>
              <a:rPr lang="el-GR" sz="2400" dirty="0" smtClean="0"/>
              <a:t>Παραδείγματος χάρη, η χρήση λαϊκών γερμανικών παραδόσεων από τους ναζί μοιάζει αναδρομικά ανόητη, επειδή σήμαινε την απομάκρυνση των θρύλων από τον τόπο όπου είχαν αναπτυχθεί. (</a:t>
            </a:r>
            <a:r>
              <a:rPr lang="en-US" sz="2400" dirty="0" err="1" smtClean="0"/>
              <a:t>Kamenetsky</a:t>
            </a:r>
            <a:r>
              <a:rPr lang="en-US" sz="2400" dirty="0" smtClean="0"/>
              <a:t> 1977</a:t>
            </a:r>
            <a:r>
              <a:rPr lang="el-GR" sz="2400" dirty="0" smtClean="0"/>
              <a:t>: 178)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endParaRPr lang="el-GR" sz="2400" dirty="0" smtClean="0"/>
          </a:p>
          <a:p>
            <a:r>
              <a:rPr lang="el-GR" sz="2400" dirty="0" smtClean="0"/>
              <a:t>Άρα οι εικονικές αντιστοιχίες εκλαμβάνονται κατά κάποιο τρόπο ως φυσικές. Η έννοια όμως των φυσικών συμβόλων αποτελεί και η ίδια ένα παράδοξο που μολοταύτα αποκτά όλο και περισσότερη σημασία για την πολιτισμική ανάλυση. </a:t>
            </a:r>
          </a:p>
          <a:p>
            <a:pPr marL="0" indent="0">
              <a:buNone/>
            </a:pPr>
            <a:endParaRPr lang="el-GR" dirty="0"/>
          </a:p>
        </p:txBody>
      </p:sp>
    </p:spTree>
    <p:extLst>
      <p:ext uri="{BB962C8B-B14F-4D97-AF65-F5344CB8AC3E}">
        <p14:creationId xmlns:p14="http://schemas.microsoft.com/office/powerpoint/2010/main" xmlns="" val="28946880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9144000" cy="6858000"/>
          </a:xfrm>
        </p:spPr>
        <p:txBody>
          <a:bodyPr>
            <a:normAutofit/>
          </a:bodyPr>
          <a:lstStyle/>
          <a:p>
            <a:endParaRPr lang="el-GR" sz="2400" dirty="0" smtClean="0"/>
          </a:p>
          <a:p>
            <a:endParaRPr lang="el-GR" sz="2400" dirty="0"/>
          </a:p>
          <a:p>
            <a:r>
              <a:rPr lang="el-GR" sz="2400" dirty="0" smtClean="0"/>
              <a:t>Τέλος όχι μόνο η αρχαιολογία και η λαϊκή παράδοση βασίστηκαν σε εικονικές σχέσεις αλλά και η γεωγραφική κατανομή. Άλλωστε θεωρείται καθοριστικός παράγοντας και ορισμένες φορές έχει σταθεί αρκετή για να αποδεχθεί η διάρκεια της διαμονής σε μια ορισμένη περιοχή, ώστε να μπορέσει να αρθρωθεί μια πειστική εδαφική διεκδίκηση. </a:t>
            </a:r>
            <a:br>
              <a:rPr lang="el-GR" sz="2400" dirty="0" smtClean="0"/>
            </a:br>
            <a:r>
              <a:rPr lang="el-GR" sz="2400" dirty="0" smtClean="0"/>
              <a:t/>
            </a:r>
            <a:br>
              <a:rPr lang="el-GR" sz="2400" dirty="0" smtClean="0"/>
            </a:br>
            <a:r>
              <a:rPr lang="el-GR" sz="2400" dirty="0" smtClean="0"/>
              <a:t/>
            </a:r>
            <a:br>
              <a:rPr lang="el-GR" sz="2400" dirty="0" smtClean="0"/>
            </a:br>
            <a:endParaRPr lang="el-GR" sz="2400" dirty="0" smtClean="0"/>
          </a:p>
          <a:p>
            <a:r>
              <a:rPr lang="el-GR" sz="2400" dirty="0" smtClean="0"/>
              <a:t>Κατανομές που βασίζονται σε διαφορετικά σύνολα εικονικών κριτηρίων έχουν την τάση να αλληλοενισχύονται ως μέσα έκφρασης της πολιτισμικής διαφοροποίησης. </a:t>
            </a:r>
            <a:endParaRPr lang="el-GR" sz="2400" dirty="0"/>
          </a:p>
        </p:txBody>
      </p:sp>
    </p:spTree>
    <p:extLst>
      <p:ext uri="{BB962C8B-B14F-4D97-AF65-F5344CB8AC3E}">
        <p14:creationId xmlns:p14="http://schemas.microsoft.com/office/powerpoint/2010/main" xmlns="" val="19417962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
            </a:r>
            <a:br>
              <a:rPr lang="el-GR" dirty="0" smtClean="0"/>
            </a:br>
            <a:r>
              <a:rPr lang="el-GR" dirty="0"/>
              <a:t/>
            </a:r>
            <a:br>
              <a:rPr lang="el-GR" dirty="0"/>
            </a:br>
            <a:r>
              <a:rPr lang="el-GR" dirty="0" smtClean="0"/>
              <a:t/>
            </a:r>
            <a:br>
              <a:rPr lang="el-GR" dirty="0" smtClean="0"/>
            </a:br>
            <a:r>
              <a:rPr lang="el-GR" dirty="0"/>
              <a:t/>
            </a:r>
            <a:br>
              <a:rPr lang="el-GR" dirty="0"/>
            </a:br>
            <a:r>
              <a:rPr lang="el-GR" dirty="0" smtClean="0"/>
              <a:t/>
            </a:r>
            <a:br>
              <a:rPr lang="el-GR" dirty="0" smtClean="0"/>
            </a:br>
            <a:r>
              <a:rPr lang="el-GR" dirty="0"/>
              <a:t/>
            </a:r>
            <a:br>
              <a:rPr lang="el-GR" dirty="0"/>
            </a:br>
            <a:r>
              <a:rPr lang="el-GR" dirty="0" smtClean="0"/>
              <a:t/>
            </a:r>
            <a:br>
              <a:rPr lang="el-GR" dirty="0" smtClean="0"/>
            </a:br>
            <a:r>
              <a:rPr lang="el-GR" dirty="0" smtClean="0"/>
              <a:t>ΠΕΙΣΤΙΚΕΣ ΟΜΟΙΟΤΗΤΕΣ</a:t>
            </a:r>
            <a:endParaRPr lang="el-GR" dirty="0"/>
          </a:p>
        </p:txBody>
      </p:sp>
    </p:spTree>
    <p:extLst>
      <p:ext uri="{BB962C8B-B14F-4D97-AF65-F5344CB8AC3E}">
        <p14:creationId xmlns:p14="http://schemas.microsoft.com/office/powerpoint/2010/main" xmlns="" val="36655875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9144000" cy="6858000"/>
          </a:xfrm>
        </p:spPr>
        <p:txBody>
          <a:bodyPr/>
          <a:lstStyle/>
          <a:p>
            <a:endParaRPr lang="el-GR" sz="2400" dirty="0" smtClean="0"/>
          </a:p>
          <a:p>
            <a:endParaRPr lang="el-GR" sz="2400" dirty="0"/>
          </a:p>
          <a:p>
            <a:r>
              <a:rPr lang="el-GR" sz="2400" dirty="0" smtClean="0"/>
              <a:t>Στο </a:t>
            </a:r>
            <a:r>
              <a:rPr lang="el-GR" sz="2400" dirty="0"/>
              <a:t>σημείο αυτό θα αναφερθούν κάποια παραδείγματα πολιτισμικής ετυμολογίας. Αρχικά, θα φανεί πώς μέσω της ετυμολογίας βγήκαν κάποια ονόματα φυλών. </a:t>
            </a:r>
            <a:r>
              <a:rPr lang="el-GR" sz="2400" dirty="0" smtClean="0"/>
              <a:t/>
            </a:r>
            <a:br>
              <a:rPr lang="el-GR" sz="2400" dirty="0" smtClean="0"/>
            </a:br>
            <a:endParaRPr lang="el-GR" sz="2400" dirty="0" smtClean="0"/>
          </a:p>
          <a:p>
            <a:r>
              <a:rPr lang="el-GR" sz="2400" dirty="0" smtClean="0"/>
              <a:t> </a:t>
            </a:r>
            <a:r>
              <a:rPr lang="el-GR" sz="2400" dirty="0"/>
              <a:t>Ένα χαρακτηριστικό παράδειγμα είναι αυτό των </a:t>
            </a:r>
            <a:r>
              <a:rPr lang="el-GR" sz="2400" dirty="0" err="1"/>
              <a:t>ιτέσο</a:t>
            </a:r>
            <a:r>
              <a:rPr lang="el-GR" sz="2400" dirty="0"/>
              <a:t> της Κένυας. Η φυλή ονομάζεται </a:t>
            </a:r>
            <a:r>
              <a:rPr lang="el-GR" sz="2400" dirty="0" err="1"/>
              <a:t>καριμότζα</a:t>
            </a:r>
            <a:r>
              <a:rPr lang="el-GR" sz="2400" dirty="0"/>
              <a:t>. Επειδή όμως κάποιοι ήθελαν να φύγουν, ονομάστηκαν από τους υπόλοιπους που θα έμεναν, </a:t>
            </a:r>
            <a:r>
              <a:rPr lang="el-GR" sz="2400" dirty="0" err="1"/>
              <a:t>ιτέσο</a:t>
            </a:r>
            <a:r>
              <a:rPr lang="el-GR" sz="2400" dirty="0"/>
              <a:t> (από το </a:t>
            </a:r>
            <a:r>
              <a:rPr lang="el-GR" sz="2400" dirty="0" err="1"/>
              <a:t>ατεσίν</a:t>
            </a:r>
            <a:r>
              <a:rPr lang="el-GR" sz="2400" dirty="0"/>
              <a:t>), που σημαίνει ότι πήγαιναν προς τον τάφο τους, ενώ οι υπόλοιποι που παρέμειναν ονομάστηκαν </a:t>
            </a:r>
            <a:r>
              <a:rPr lang="el-GR" sz="2400" dirty="0" err="1"/>
              <a:t>ικαριμοτζόνγκ</a:t>
            </a:r>
            <a:r>
              <a:rPr lang="el-GR" sz="2400" dirty="0"/>
              <a:t>, δηλαδή ‘κουρασμένοι γέροντες’. </a:t>
            </a:r>
          </a:p>
          <a:p>
            <a:endParaRPr lang="el-GR" sz="2400" dirty="0"/>
          </a:p>
          <a:p>
            <a:endParaRPr lang="el-GR" dirty="0"/>
          </a:p>
        </p:txBody>
      </p:sp>
    </p:spTree>
    <p:extLst>
      <p:ext uri="{BB962C8B-B14F-4D97-AF65-F5344CB8AC3E}">
        <p14:creationId xmlns:p14="http://schemas.microsoft.com/office/powerpoint/2010/main" xmlns="" val="2634113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95536" y="188640"/>
            <a:ext cx="8352928" cy="6408712"/>
          </a:xfrm>
        </p:spPr>
        <p:txBody>
          <a:bodyPr>
            <a:noAutofit/>
          </a:bodyPr>
          <a:lstStyle/>
          <a:p>
            <a:endParaRPr lang="el-GR" sz="2400" dirty="0" smtClean="0"/>
          </a:p>
          <a:p>
            <a:r>
              <a:rPr lang="el-GR" sz="2400" dirty="0" smtClean="0"/>
              <a:t>Ενώ παραπάνω, είδαμε πως η αιτιολόγηση της καταγωγής, οφείλεται στην ετυμολογία, τώρα βλέπουμε πως υπάρχουν κάποιοι άλλοι πολιτισμοί, οι οποίοι προσπαθούν μέσω των μύθων να αιτιολογήσουν την καταγωγή τους </a:t>
            </a:r>
            <a:r>
              <a:rPr lang="en-US" sz="2400" dirty="0" smtClean="0"/>
              <a:t>(Drummond 1981).</a:t>
            </a:r>
            <a:endParaRPr lang="el-GR" sz="2400" dirty="0" smtClean="0"/>
          </a:p>
          <a:p>
            <a:endParaRPr lang="el-GR" sz="2400" dirty="0"/>
          </a:p>
          <a:p>
            <a:endParaRPr lang="el-GR" sz="2400" dirty="0" smtClean="0"/>
          </a:p>
          <a:p>
            <a:pPr marL="36576" indent="0">
              <a:buNone/>
            </a:pPr>
            <a:endParaRPr lang="en-US" sz="2400" dirty="0" smtClean="0"/>
          </a:p>
          <a:p>
            <a:r>
              <a:rPr lang="el-GR" sz="2400" dirty="0" smtClean="0"/>
              <a:t>Αιτιολόγηση της καταγωγής, έγινε και από τους Ρωμαίους. Αυτοί εκμεταλλεύτηκαν μια δική τους περιοχή στην οποία υπήρχαν ομόηχα τοπωνύμια με αυτά της Ανατολίας, στην οποία λατρευόταν μια τοπική θεότητα Μεν, για να αποδείξουν ότι ήταν δική τους. (</a:t>
            </a:r>
            <a:r>
              <a:rPr lang="en-US" sz="2400" dirty="0" smtClean="0"/>
              <a:t>Lane 1975:239)</a:t>
            </a:r>
            <a:endParaRPr lang="el-GR" sz="2400" dirty="0"/>
          </a:p>
        </p:txBody>
      </p:sp>
    </p:spTree>
    <p:extLst>
      <p:ext uri="{BB962C8B-B14F-4D97-AF65-F5344CB8AC3E}">
        <p14:creationId xmlns:p14="http://schemas.microsoft.com/office/powerpoint/2010/main" xmlns="" val="15998805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95536" y="332656"/>
            <a:ext cx="8496944" cy="5976664"/>
          </a:xfrm>
        </p:spPr>
        <p:txBody>
          <a:bodyPr>
            <a:normAutofit/>
          </a:bodyPr>
          <a:lstStyle/>
          <a:p>
            <a:r>
              <a:rPr lang="el-GR" sz="2400" dirty="0" smtClean="0"/>
              <a:t>Δεν έμειναν μόνο εκεί, αλλά έβαζαν τον λαό της Ανατολίας να λατρεύει τον θεό Μεν και μάλιστα δημιούργησαν μύθους και θρύλους. Επιπλέον, με κάθε τρόπο έκαναν γνωστή την ηχητική ομοιότητα λέξεων που είχαν αυτοί οι δύο λαοί, ώστε μέσω της λατρείας να αναδείξουν τις υποτιθέμενες φυλετικές σχέσεις ανάμεσά τους.</a:t>
            </a:r>
            <a:br>
              <a:rPr lang="el-GR" sz="2400" dirty="0" smtClean="0"/>
            </a:br>
            <a:endParaRPr lang="el-GR" sz="2400" dirty="0" smtClean="0"/>
          </a:p>
          <a:p>
            <a:r>
              <a:rPr lang="el-GR" sz="2400" dirty="0" smtClean="0"/>
              <a:t>Όλη αυτή η συμπεριφορά οδήγησε μετέπειτα τους Ρωμαίους να διεκδικούν την Μεσόγειο μέσω του «</a:t>
            </a:r>
            <a:r>
              <a:rPr lang="en-US" sz="2400" dirty="0" smtClean="0"/>
              <a:t>Mare Nostrum</a:t>
            </a:r>
            <a:r>
              <a:rPr lang="el-GR" sz="2400" dirty="0" smtClean="0"/>
              <a:t>» (</a:t>
            </a:r>
            <a:r>
              <a:rPr lang="en-US" sz="2400" dirty="0" err="1" smtClean="0"/>
              <a:t>Simeone</a:t>
            </a:r>
            <a:r>
              <a:rPr lang="en-US" sz="2400" dirty="0" smtClean="0"/>
              <a:t> 1978: 549).</a:t>
            </a:r>
            <a:r>
              <a:rPr lang="el-GR" sz="2400" dirty="0" smtClean="0"/>
              <a:t/>
            </a:r>
            <a:br>
              <a:rPr lang="el-GR" sz="2400" dirty="0" smtClean="0"/>
            </a:br>
            <a:endParaRPr lang="en-US" sz="2400" dirty="0" smtClean="0"/>
          </a:p>
          <a:p>
            <a:r>
              <a:rPr lang="el-GR" sz="2400" dirty="0" smtClean="0"/>
              <a:t>Φυσικά, οι εθνικιστές μετά τον 20</a:t>
            </a:r>
            <a:r>
              <a:rPr lang="el-GR" sz="2400" baseline="30000" dirty="0" smtClean="0"/>
              <a:t>ο</a:t>
            </a:r>
            <a:r>
              <a:rPr lang="el-GR" sz="2400" dirty="0" smtClean="0"/>
              <a:t> αι. άρχισαν να χρησιμοποιούν περισσότερα χαρακτηριστικά, όχι μόνο τοπωνυμίων, για να διεκδικούν περιοχές.</a:t>
            </a:r>
            <a:endParaRPr lang="el-GR" sz="2400" dirty="0"/>
          </a:p>
        </p:txBody>
      </p:sp>
    </p:spTree>
    <p:extLst>
      <p:ext uri="{BB962C8B-B14F-4D97-AF65-F5344CB8AC3E}">
        <p14:creationId xmlns:p14="http://schemas.microsoft.com/office/powerpoint/2010/main" xmlns="" val="18960561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79512" y="0"/>
            <a:ext cx="8964488" cy="6858000"/>
          </a:xfrm>
        </p:spPr>
        <p:txBody>
          <a:bodyPr>
            <a:normAutofit/>
          </a:bodyPr>
          <a:lstStyle/>
          <a:p>
            <a:r>
              <a:rPr lang="el-GR" sz="2600" dirty="0" smtClean="0"/>
              <a:t>Όσον αφορά την Ιταλία του Μουσολίνι, δεν είχε εδραιωθεί η πολιτισμική ενότητα. Έτσι, για να καταφέρουν αυτήν την ενότητα οι Ιταλοί βασίστηκαν στην πολιτική ενότητα που είχαν επιτύχει ήδη (δηλαδή την ένωση των διάφορων κρατιδίων) </a:t>
            </a:r>
            <a:r>
              <a:rPr lang="en-US" sz="2600" dirty="0" smtClean="0"/>
              <a:t>(</a:t>
            </a:r>
            <a:r>
              <a:rPr lang="en-US" sz="2600" dirty="0" err="1" smtClean="0"/>
              <a:t>Simeone</a:t>
            </a:r>
            <a:r>
              <a:rPr lang="en-US" sz="2600" dirty="0" smtClean="0"/>
              <a:t> 1978:549) (Moss 1979:483, </a:t>
            </a:r>
            <a:r>
              <a:rPr lang="en-US" sz="2600" dirty="0" err="1" smtClean="0"/>
              <a:t>Simeone</a:t>
            </a:r>
            <a:r>
              <a:rPr lang="en-US" sz="2600" dirty="0" smtClean="0"/>
              <a:t> 1978: 545) (</a:t>
            </a:r>
            <a:r>
              <a:rPr lang="en-US" sz="2600" dirty="0" err="1" smtClean="0"/>
              <a:t>Grillo</a:t>
            </a:r>
            <a:r>
              <a:rPr lang="en-US" sz="2600" dirty="0" smtClean="0"/>
              <a:t> 1980) (</a:t>
            </a:r>
            <a:r>
              <a:rPr lang="en-US" sz="2600" dirty="0" err="1" smtClean="0"/>
              <a:t>Nadel</a:t>
            </a:r>
            <a:r>
              <a:rPr lang="en-US" sz="2600" dirty="0" smtClean="0"/>
              <a:t> – Klein 1991).</a:t>
            </a:r>
          </a:p>
          <a:p>
            <a:r>
              <a:rPr lang="el-GR" sz="2600" dirty="0" smtClean="0"/>
              <a:t>Έπειτα, χρησιμοποιήθηκαν αμέτρητες εκθέσεις λαϊκής κουλτούρας ως στρατηγική για την ενότητα του ιταλικού έθνους. Ένα παράδειγμα, είναι ο συνδυασμός εκθέσεως χειροτεχνημάτων με τις Λαϊκές Τέχνες που χρηματοδοτούνται μάλιστα από το καθεστώς, για να καταδείξουν την ομοιογένεια. Μάλιστα, αυτές οι εκθέσεις επηρεάζουν ακόμα και σήμερα το ιταλικό έθνος</a:t>
            </a:r>
            <a:r>
              <a:rPr lang="en-US" sz="2600" dirty="0" smtClean="0"/>
              <a:t> </a:t>
            </a:r>
            <a:r>
              <a:rPr lang="el-GR" sz="2600" dirty="0" smtClean="0"/>
              <a:t>(</a:t>
            </a:r>
            <a:r>
              <a:rPr lang="en-US" sz="2600" dirty="0" err="1" smtClean="0"/>
              <a:t>Buttitta</a:t>
            </a:r>
            <a:r>
              <a:rPr lang="en-US" sz="2600" dirty="0" smtClean="0"/>
              <a:t> 1971: 161 – 164) (Bona 1940: 476</a:t>
            </a:r>
            <a:r>
              <a:rPr lang="en-US" sz="3200" dirty="0" smtClean="0"/>
              <a:t>).</a:t>
            </a:r>
            <a:endParaRPr lang="el-GR" dirty="0" smtClean="0"/>
          </a:p>
          <a:p>
            <a:pPr>
              <a:buNone/>
            </a:pPr>
            <a:endParaRPr lang="el-GR" dirty="0"/>
          </a:p>
        </p:txBody>
      </p:sp>
    </p:spTree>
    <p:extLst>
      <p:ext uri="{BB962C8B-B14F-4D97-AF65-F5344CB8AC3E}">
        <p14:creationId xmlns:p14="http://schemas.microsoft.com/office/powerpoint/2010/main" xmlns="" val="22287327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95536" y="188640"/>
            <a:ext cx="8496944" cy="6408712"/>
          </a:xfrm>
        </p:spPr>
        <p:txBody>
          <a:bodyPr>
            <a:normAutofit/>
          </a:bodyPr>
          <a:lstStyle/>
          <a:p>
            <a:r>
              <a:rPr lang="el-GR" sz="2400" dirty="0" smtClean="0"/>
              <a:t>Κάτι </a:t>
            </a:r>
            <a:r>
              <a:rPr lang="el-GR" sz="2400" dirty="0"/>
              <a:t>ακόμα που πρέπει να αναφερθεί είναι πως οι εκθέσεις  για την ενότητα του λαού, ήταν στημένες με τέτοιον τρόπο, που θυμίζουν τον τρόπο με τον οποίο ήταν στημένα τα μουσεία του 19</a:t>
            </a:r>
            <a:r>
              <a:rPr lang="el-GR" sz="2400" baseline="30000" dirty="0"/>
              <a:t>ου</a:t>
            </a:r>
            <a:r>
              <a:rPr lang="el-GR" sz="2400" dirty="0"/>
              <a:t> αι για να καταδείξουν τα στάδια εξέλιξης του ανθρώπου</a:t>
            </a:r>
            <a:r>
              <a:rPr lang="el-GR" sz="2400" dirty="0" smtClean="0"/>
              <a:t>.	</a:t>
            </a:r>
            <a:br>
              <a:rPr lang="el-GR" sz="2400" dirty="0" smtClean="0"/>
            </a:br>
            <a:r>
              <a:rPr lang="el-GR" sz="2400" dirty="0" smtClean="0"/>
              <a:t/>
            </a:r>
            <a:br>
              <a:rPr lang="el-GR" sz="2400" dirty="0" smtClean="0"/>
            </a:br>
            <a:r>
              <a:rPr lang="el-GR" sz="2400" i="1" u="sng" dirty="0" smtClean="0"/>
              <a:t>Η υπεράσπιση της  πολιτισμικής οικειότητας: </a:t>
            </a:r>
            <a:br>
              <a:rPr lang="el-GR" sz="2400" i="1" u="sng" dirty="0" smtClean="0"/>
            </a:br>
            <a:r>
              <a:rPr lang="el-GR" sz="2400" i="1" u="sng" dirty="0" smtClean="0"/>
              <a:t>Εικονικότητα , Ρητορική και  Πολιτισμική Ταυτότητα</a:t>
            </a:r>
            <a:r>
              <a:rPr lang="el-GR" sz="2400" dirty="0" smtClean="0"/>
              <a:t/>
            </a:r>
            <a:br>
              <a:rPr lang="el-GR" sz="2400" dirty="0" smtClean="0"/>
            </a:br>
            <a:r>
              <a:rPr lang="el-GR" sz="2400" dirty="0" smtClean="0"/>
              <a:t/>
            </a:r>
            <a:br>
              <a:rPr lang="el-GR" sz="2400" dirty="0" smtClean="0"/>
            </a:br>
            <a:r>
              <a:rPr lang="el-GR" sz="2400" dirty="0" smtClean="0"/>
              <a:t>Όλα τα παραδείγματα που αναφέρθηκαν παραπάνω, ουσιαστικά βασίστηκαν στην «ομοιότητα», ώστε να καταφέρουν την ενότητα. Φυσικά, σύμφωνα με τον </a:t>
            </a:r>
            <a:r>
              <a:rPr lang="en-US" sz="2400" dirty="0" smtClean="0"/>
              <a:t>Peirce,</a:t>
            </a:r>
            <a:r>
              <a:rPr lang="el-GR" sz="2400" dirty="0" smtClean="0"/>
              <a:t>καθαρότητα δεν μπορεί να υπάρξει, αλλά </a:t>
            </a:r>
            <a:r>
              <a:rPr lang="el-GR" sz="2400" dirty="0" err="1" smtClean="0"/>
              <a:t>παρ’όλα</a:t>
            </a:r>
            <a:r>
              <a:rPr lang="el-GR" sz="2400" dirty="0" smtClean="0"/>
              <a:t> αυτά σε όλα τα παραπάνω παραδείγματα, επετεύχθη η κατάκτηση και η ενότητα του λαού μέσω αυτής της ψευδαίσθησης της ομοιότητας</a:t>
            </a:r>
            <a:r>
              <a:rPr lang="en-US" sz="2400" dirty="0" smtClean="0"/>
              <a:t> </a:t>
            </a:r>
            <a:r>
              <a:rPr lang="el-GR" sz="2400" dirty="0" smtClean="0"/>
              <a:t>(</a:t>
            </a:r>
            <a:r>
              <a:rPr lang="en-US" sz="2400" dirty="0" smtClean="0"/>
              <a:t>Eco 1976: 192 – 200) (</a:t>
            </a:r>
            <a:r>
              <a:rPr lang="en-US" sz="2400" dirty="0" err="1" smtClean="0"/>
              <a:t>Sebeok</a:t>
            </a:r>
            <a:r>
              <a:rPr lang="en-US" sz="2400" dirty="0" smtClean="0"/>
              <a:t> 1979: 113).</a:t>
            </a:r>
            <a:endParaRPr lang="el-GR" sz="2400" dirty="0"/>
          </a:p>
        </p:txBody>
      </p:sp>
    </p:spTree>
    <p:extLst>
      <p:ext uri="{BB962C8B-B14F-4D97-AF65-F5344CB8AC3E}">
        <p14:creationId xmlns:p14="http://schemas.microsoft.com/office/powerpoint/2010/main" xmlns="" val="11268790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23528" y="332656"/>
            <a:ext cx="8568952" cy="5904656"/>
          </a:xfrm>
        </p:spPr>
        <p:txBody>
          <a:bodyPr>
            <a:normAutofit/>
          </a:bodyPr>
          <a:lstStyle/>
          <a:p>
            <a:r>
              <a:rPr lang="el-GR" sz="2400" dirty="0" smtClean="0"/>
              <a:t>Φυσικά, εκτός από τα παραδείγματα που είδαμε παραπάνω, υπάρχουν και περιπτώσεις κατά τις οποίες διαφαίνονται και ιδεολογικές διαφωνίες ανάμεσα σε λαούς που θέλουν να οικειοποιηθούν την ίδια περιοχή. Αυτοί, ανάλογα με τα συμφέροντα αναφέρονται στην καταγωγή και βασίζονται στην ομοιότητα, προκειμένου να πετύχουν τους στόχους τους και προσπαθούν με κάθε τρόπο να εμφανίσουν κάθε διαφωνία που εμφανίζεται ως παράλογη. Έτσι, ένας Έλληνας λαογράφος μπορεί να υποστηρίζει ότι οι Βούλγαροι δεν έχουν δικά τους εθνικά έπη, αλλά ότι έχουν απλά αντιγράψει αυτά των Ελλήνων (Μέγας 1946)∙ για κάποιους Βούλγαρους, από την άλλη, η Μακεδονία είναι «μια περιοχή που λέγεται ότι στη μυθική εποχή ήταν ελληνική»(</a:t>
            </a:r>
            <a:r>
              <a:rPr lang="en-US" sz="2400" dirty="0" err="1" smtClean="0"/>
              <a:t>Slavenkoff</a:t>
            </a:r>
            <a:r>
              <a:rPr lang="en-US" sz="2400" dirty="0" smtClean="0"/>
              <a:t> 1904: 41).</a:t>
            </a:r>
            <a:endParaRPr lang="el-GR" sz="2400" dirty="0"/>
          </a:p>
        </p:txBody>
      </p:sp>
    </p:spTree>
    <p:extLst>
      <p:ext uri="{BB962C8B-B14F-4D97-AF65-F5344CB8AC3E}">
        <p14:creationId xmlns:p14="http://schemas.microsoft.com/office/powerpoint/2010/main" xmlns="" val="10552172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7544" y="188640"/>
            <a:ext cx="8352928" cy="6336704"/>
          </a:xfrm>
        </p:spPr>
        <p:txBody>
          <a:bodyPr>
            <a:normAutofit/>
          </a:bodyPr>
          <a:lstStyle/>
          <a:p>
            <a:r>
              <a:rPr lang="el-GR" sz="2400" dirty="0" smtClean="0"/>
              <a:t>Το γεγονός ότι πάντα υπάρχουν κατασκευασμένες εικονικότητες για να οικειοποιηθούν τις περιοχές ή να αποδείξουν κοινά στοιχεία με άλλον πολιτισμό, παραγκωνίζοντας τις λογικές εκκλήσεις, ονομάζεται </a:t>
            </a:r>
            <a:r>
              <a:rPr lang="el-GR" sz="2400" dirty="0" err="1" smtClean="0"/>
              <a:t>αλυτρωτικός</a:t>
            </a:r>
            <a:r>
              <a:rPr lang="el-GR" sz="2400" dirty="0" smtClean="0"/>
              <a:t> λόγος.</a:t>
            </a:r>
            <a:br>
              <a:rPr lang="el-GR" sz="2400" dirty="0" smtClean="0"/>
            </a:br>
            <a:r>
              <a:rPr lang="el-GR" sz="2400" dirty="0" smtClean="0"/>
              <a:t/>
            </a:r>
            <a:br>
              <a:rPr lang="el-GR" sz="2400" dirty="0" smtClean="0"/>
            </a:br>
            <a:r>
              <a:rPr lang="el-GR" sz="2400" dirty="0" smtClean="0"/>
              <a:t> </a:t>
            </a:r>
          </a:p>
          <a:p>
            <a:r>
              <a:rPr lang="el-GR" sz="2400" dirty="0" smtClean="0"/>
              <a:t>Οι διάφοροι λαοί, επικαλούνται αυτά, ώστε να οικειοποιηθούν περιοχές, όμως αυτό δεν είναι σωστό. Επειδή ο πολιτισμός Α μοιάζει με τον Πολιτισμό Β, δεν σημαίνει </a:t>
            </a:r>
            <a:r>
              <a:rPr lang="el-GR" sz="2400" dirty="0" err="1" smtClean="0"/>
              <a:t>κατ’ανάγκη</a:t>
            </a:r>
            <a:r>
              <a:rPr lang="el-GR" sz="2400" dirty="0" smtClean="0"/>
              <a:t> ότι εκείνοι στους οποίους ανήκει η περιοχή Β πρέπει να έχουν και την περιοχή Α.</a:t>
            </a:r>
            <a:endParaRPr lang="el-GR" sz="2400" dirty="0"/>
          </a:p>
        </p:txBody>
      </p:sp>
    </p:spTree>
    <p:extLst>
      <p:ext uri="{BB962C8B-B14F-4D97-AF65-F5344CB8AC3E}">
        <p14:creationId xmlns:p14="http://schemas.microsoft.com/office/powerpoint/2010/main" xmlns="" val="9038382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7544" y="260648"/>
            <a:ext cx="8424936" cy="6264696"/>
          </a:xfrm>
        </p:spPr>
        <p:txBody>
          <a:bodyPr>
            <a:normAutofit/>
          </a:bodyPr>
          <a:lstStyle/>
          <a:p>
            <a:endParaRPr lang="el-GR" sz="2400" dirty="0" smtClean="0"/>
          </a:p>
          <a:p>
            <a:r>
              <a:rPr lang="el-GR" sz="2400" dirty="0" smtClean="0"/>
              <a:t>Αυτού του είδους τα επιχειρήματα γίνονται πειστικά μέσω μιας δομικής ομοιότητας, η οποία θυμίζει την «Άγρια Σκέψη» (</a:t>
            </a:r>
            <a:r>
              <a:rPr lang="en-US" sz="2400" dirty="0" smtClean="0"/>
              <a:t>Levi – Strauss 1962), </a:t>
            </a:r>
            <a:r>
              <a:rPr lang="el-GR" sz="2400" dirty="0" smtClean="0"/>
              <a:t>στην οποία </a:t>
            </a:r>
            <a:r>
              <a:rPr lang="el-GR" sz="2400" dirty="0" err="1" smtClean="0"/>
              <a:t>ό,τι</a:t>
            </a:r>
            <a:r>
              <a:rPr lang="el-GR" sz="2400" dirty="0" smtClean="0"/>
              <a:t> είναι οι πρωτότυπες μορφές για τις δευτερογενείς, το ίδιο είναι και ο πολιτισμός Β για τον πολιτισμό Α. Δηλαδή η διαμάχη για το αν πρέπει να θεωρούνται τα βαλκανικά σπίτια ελληνικά ή όχι, ουσιαστικά είναι μια διαμάχη για το αν οι Έλληνες είναι πρωτογενείς ή δευτερογενείς στα Βαλκάνια.</a:t>
            </a:r>
            <a:endParaRPr lang="el-GR" sz="2400" dirty="0"/>
          </a:p>
        </p:txBody>
      </p:sp>
    </p:spTree>
    <p:extLst>
      <p:ext uri="{BB962C8B-B14F-4D97-AF65-F5344CB8AC3E}">
        <p14:creationId xmlns:p14="http://schemas.microsoft.com/office/powerpoint/2010/main" xmlns="" val="343934748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79512" y="260648"/>
            <a:ext cx="8568952" cy="6264696"/>
          </a:xfrm>
        </p:spPr>
        <p:txBody>
          <a:bodyPr>
            <a:normAutofit/>
          </a:bodyPr>
          <a:lstStyle/>
          <a:p>
            <a:r>
              <a:rPr lang="el-GR" sz="2400" dirty="0" smtClean="0"/>
              <a:t>Φαίνεται λοιπόν πως οι εθνικιστές χρησιμοποιούν για ρητορικούς σκοπούς την εικονική βάση της ταξινόμησης (δηλαδή ταξινομούν τους λαούς με δικά τους κριτήρια). Όχι μόνο αυτό, αλλά και απλοποιούν αυτά που δεν τους βολεύουν για να εξυπηρετήσουν τους δικούς τους σκοπούς.</a:t>
            </a:r>
            <a:br>
              <a:rPr lang="el-GR" sz="2400" dirty="0" smtClean="0"/>
            </a:br>
            <a:r>
              <a:rPr lang="el-GR" sz="2400" dirty="0" smtClean="0"/>
              <a:t/>
            </a:r>
            <a:br>
              <a:rPr lang="el-GR" sz="2400" dirty="0" smtClean="0"/>
            </a:br>
            <a:r>
              <a:rPr lang="el-GR" sz="2400" i="1" u="sng" dirty="0" smtClean="0"/>
              <a:t>Οι κίνδυνοι  της μεταφοράς:</a:t>
            </a:r>
            <a:br>
              <a:rPr lang="el-GR" sz="2400" i="1" u="sng" dirty="0" smtClean="0"/>
            </a:br>
            <a:r>
              <a:rPr lang="el-GR" sz="2400" i="1" u="sng" dirty="0" smtClean="0"/>
              <a:t>Από τα  ταραγμένα νερά στο αίμα που βράζει. </a:t>
            </a:r>
            <a:r>
              <a:rPr lang="el-GR" sz="2400" dirty="0" smtClean="0"/>
              <a:t/>
            </a:r>
            <a:br>
              <a:rPr lang="el-GR" sz="2400" dirty="0" smtClean="0"/>
            </a:br>
            <a:endParaRPr lang="el-GR" sz="2400" dirty="0" smtClean="0"/>
          </a:p>
          <a:p>
            <a:r>
              <a:rPr lang="el-GR" sz="2400" dirty="0" smtClean="0"/>
              <a:t>Αφού είδαμε διάφορα παραδείγματα εθνικισμού από διάφορους λαούς, παρακάτω θα δούμε και το θέμα της Ελλάδας. Σύμφωνα με τον </a:t>
            </a:r>
            <a:r>
              <a:rPr lang="en-US" sz="2400" dirty="0" smtClean="0"/>
              <a:t>Roger Just, </a:t>
            </a:r>
            <a:r>
              <a:rPr lang="el-GR" sz="2400" dirty="0" smtClean="0"/>
              <a:t>ο ελληνικός λαός κατόρθωσε μέσα σε ενάμιση αιώνα να δημιουργήσει μια κοινωνία καθαρότητας, χωρίς την ύπαρξη άλλων εθνοτήτων. Κριτήριο ήταν το αίμα</a:t>
            </a:r>
            <a:r>
              <a:rPr lang="el-GR" dirty="0" smtClean="0"/>
              <a:t>.</a:t>
            </a:r>
            <a:endParaRPr lang="el-GR" dirty="0"/>
          </a:p>
        </p:txBody>
      </p:sp>
    </p:spTree>
    <p:extLst>
      <p:ext uri="{BB962C8B-B14F-4D97-AF65-F5344CB8AC3E}">
        <p14:creationId xmlns:p14="http://schemas.microsoft.com/office/powerpoint/2010/main" xmlns="" val="39908374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95536" y="188640"/>
            <a:ext cx="8280920" cy="6336704"/>
          </a:xfrm>
        </p:spPr>
        <p:txBody>
          <a:bodyPr>
            <a:normAutofit/>
          </a:bodyPr>
          <a:lstStyle/>
          <a:p>
            <a:endParaRPr lang="el-GR" sz="2400" dirty="0" smtClean="0"/>
          </a:p>
          <a:p>
            <a:r>
              <a:rPr lang="el-GR" sz="2400" dirty="0" smtClean="0"/>
              <a:t>Επιπλέον, αν συγκρίνουμε την Ελλάδα με άλλες περιοχές, θα δούμε πως η διαφορά είναι πως στην Ελλάδα ο </a:t>
            </a:r>
            <a:r>
              <a:rPr lang="el-GR" sz="2400" dirty="0" err="1" smtClean="0"/>
              <a:t>εθνοκρατισμός</a:t>
            </a:r>
            <a:r>
              <a:rPr lang="el-GR" sz="2400" dirty="0" smtClean="0"/>
              <a:t> και ο τοπικισμός δεν έχουν εχθρικές σχέσεις, όμως σε άλλες περιοχές, αυτά έρχονται σε σύγκρουση με τα θρησκευτικά κριτήρια</a:t>
            </a:r>
            <a:r>
              <a:rPr lang="en-US" sz="2400" dirty="0" smtClean="0"/>
              <a:t> (</a:t>
            </a:r>
            <a:r>
              <a:rPr lang="el-GR" sz="2400" dirty="0" err="1" smtClean="0"/>
              <a:t>π.χ</a:t>
            </a:r>
            <a:r>
              <a:rPr lang="el-GR" sz="2400" dirty="0" smtClean="0"/>
              <a:t> </a:t>
            </a:r>
            <a:r>
              <a:rPr lang="el-GR" sz="2400" dirty="0" err="1" smtClean="0"/>
              <a:t>Εξεγερτικότητα</a:t>
            </a:r>
            <a:r>
              <a:rPr lang="el-GR" sz="2400" dirty="0" smtClean="0"/>
              <a:t> Βάσκων στην Ισπανία και το συνεχιζόμενο πρόβλημα στη Βόρεια Ιρλανδία).</a:t>
            </a:r>
            <a:br>
              <a:rPr lang="el-GR" sz="2400" dirty="0" smtClean="0"/>
            </a:br>
            <a:r>
              <a:rPr lang="el-GR" sz="2400" dirty="0" smtClean="0"/>
              <a:t/>
            </a:r>
            <a:br>
              <a:rPr lang="el-GR" sz="2400" dirty="0" smtClean="0"/>
            </a:br>
            <a:endParaRPr lang="el-GR" sz="2400" dirty="0" smtClean="0"/>
          </a:p>
          <a:p>
            <a:r>
              <a:rPr lang="el-GR" sz="2400" dirty="0" smtClean="0"/>
              <a:t>Μπορεί όμως αυτός ο θρίαμβος του έθνους να είναι τελικά απατηλός, διότι αρνήθηκε να κατανοήσει πως μπορεί κάποιες περιοχές να θέλουν να αποσχιστούν και να είναι ισοδύναμες.</a:t>
            </a:r>
            <a:endParaRPr lang="el-GR" sz="2400" dirty="0"/>
          </a:p>
        </p:txBody>
      </p:sp>
    </p:spTree>
    <p:extLst>
      <p:ext uri="{BB962C8B-B14F-4D97-AF65-F5344CB8AC3E}">
        <p14:creationId xmlns:p14="http://schemas.microsoft.com/office/powerpoint/2010/main" xmlns="" val="220396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5536" y="260648"/>
            <a:ext cx="7529264" cy="1700808"/>
          </a:xfrm>
        </p:spPr>
        <p:txBody>
          <a:bodyPr>
            <a:normAutofit fontScale="90000"/>
          </a:bodyPr>
          <a:lstStyle/>
          <a:p>
            <a:r>
              <a:rPr lang="el-GR" i="1" u="sng" dirty="0" smtClean="0"/>
              <a:t>Εικονικότητα και </a:t>
            </a:r>
            <a:r>
              <a:rPr lang="el-GR" i="1" u="sng" dirty="0" err="1" smtClean="0"/>
              <a:t>αποσυνειδητοποίηση</a:t>
            </a:r>
            <a:r>
              <a:rPr lang="el-GR" i="1" u="sng" dirty="0" smtClean="0"/>
              <a:t> της ρητορικής</a:t>
            </a:r>
            <a:endParaRPr lang="el-GR" i="1" u="sng" dirty="0"/>
          </a:p>
        </p:txBody>
      </p:sp>
      <p:sp>
        <p:nvSpPr>
          <p:cNvPr id="3" name="Θέση περιεχομένου 2"/>
          <p:cNvSpPr>
            <a:spLocks noGrp="1"/>
          </p:cNvSpPr>
          <p:nvPr>
            <p:ph idx="1"/>
          </p:nvPr>
        </p:nvSpPr>
        <p:spPr>
          <a:xfrm>
            <a:off x="-3092" y="2996952"/>
            <a:ext cx="9144000" cy="3312368"/>
          </a:xfrm>
        </p:spPr>
        <p:txBody>
          <a:bodyPr>
            <a:normAutofit/>
          </a:bodyPr>
          <a:lstStyle/>
          <a:p>
            <a:r>
              <a:rPr lang="el-GR" sz="2400" dirty="0" smtClean="0"/>
              <a:t>Στο κεφάλαιο αυτό θα εξετασθεί η ιδιότητα του εικονικού σε ένα δεδομένο περιβάλλον, χωρίς να γίνεται συνειδητά αντιληπτό. Η λέξη «εικόνα» στη θρησκευτική της χρήση, προβάλλεται με την έννοια της «ομοιότητας» μιας και αποδίδει τη μίμηση του Θείου. Σε αυτό το σημείο ο </a:t>
            </a:r>
            <a:r>
              <a:rPr lang="en-US" sz="2400" dirty="0" smtClean="0"/>
              <a:t>Herzfeld </a:t>
            </a:r>
            <a:r>
              <a:rPr lang="el-GR" sz="2400" dirty="0" smtClean="0"/>
              <a:t>χρησιμοποιεί τον όρο «ομοιότητα» καθώς ασχολείται με την εγκόσμια θεολογία (όπως αναφέρει) του έθνους κράτους. </a:t>
            </a:r>
          </a:p>
        </p:txBody>
      </p:sp>
    </p:spTree>
    <p:extLst>
      <p:ext uri="{BB962C8B-B14F-4D97-AF65-F5344CB8AC3E}">
        <p14:creationId xmlns:p14="http://schemas.microsoft.com/office/powerpoint/2010/main" xmlns="" val="13558072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7544" y="0"/>
            <a:ext cx="8280920" cy="6858000"/>
          </a:xfrm>
        </p:spPr>
        <p:txBody>
          <a:bodyPr>
            <a:noAutofit/>
          </a:bodyPr>
          <a:lstStyle/>
          <a:p>
            <a:r>
              <a:rPr lang="el-GR" sz="2400" dirty="0" smtClean="0"/>
              <a:t>Όσον αφορά τις μειονότητες, αυτές δεν θέλουν να προβάλουν τις διαφορές τους και δεν επιδιώκουν την απόσχιση, αλλά αντιθέτως θέλουν να τονίσουν απλά τις ιδιαιτερότητές τους, όπως συμβαίνει και στην περίπτωση με τους Αρβανίτες  (</a:t>
            </a:r>
            <a:r>
              <a:rPr lang="en-US" sz="2400" dirty="0" err="1" smtClean="0"/>
              <a:t>Ardener</a:t>
            </a:r>
            <a:r>
              <a:rPr lang="en-US" sz="2400" dirty="0" smtClean="0"/>
              <a:t> 1978), </a:t>
            </a:r>
            <a:r>
              <a:rPr lang="el-GR" sz="2400" dirty="0" smtClean="0"/>
              <a:t>(</a:t>
            </a:r>
            <a:r>
              <a:rPr lang="el-GR" sz="2400" dirty="0" err="1" smtClean="0"/>
              <a:t>Γκέφου</a:t>
            </a:r>
            <a:r>
              <a:rPr lang="el-GR" sz="2400" dirty="0" smtClean="0"/>
              <a:t> – </a:t>
            </a:r>
            <a:r>
              <a:rPr lang="el-GR" sz="2400" dirty="0" err="1" smtClean="0"/>
              <a:t>Μαδιανού</a:t>
            </a:r>
            <a:r>
              <a:rPr lang="el-GR" sz="2400" dirty="0" smtClean="0"/>
              <a:t> 1999).</a:t>
            </a:r>
            <a:endParaRPr lang="en-US" sz="2400" dirty="0" smtClean="0"/>
          </a:p>
          <a:p>
            <a:r>
              <a:rPr lang="el-GR" sz="2400" dirty="0" smtClean="0"/>
              <a:t>Στο έθνος – κράτος διατηρείται η αφοσίωση στην οικογένεια ως πρωταρχικός τόπος ενότητας και αλληλεγγύη του αίματος. Όμως, απέναντι στα συμφέροντα του κράτους, τα συμφέροντα της οικογένειας αντιμετωπίζονται ως εχθρικά. </a:t>
            </a:r>
          </a:p>
          <a:p>
            <a:r>
              <a:rPr lang="el-GR" sz="2400" dirty="0" smtClean="0"/>
              <a:t>Αυτή η τεχνική όμως, δεν ισχύει όταν τα μέλη της οικογένειας συμπεριφέρονται σαν ξένοι. Παράδειγμα είναι οι παλαιστίνιοι </a:t>
            </a:r>
            <a:r>
              <a:rPr lang="el-GR" sz="2400" dirty="0" err="1" smtClean="0"/>
              <a:t>φενταγίν</a:t>
            </a:r>
            <a:r>
              <a:rPr lang="el-GR" sz="2400" dirty="0" smtClean="0"/>
              <a:t>, οι οποίοι οδήγησαν ένα πλοίο γεμάτο με παλαιστίνιους εξόριστους στο λιμάνι της Χάιφα. Βλέπουμε καθαρά ότι η οικογένεια σε αυτήν την περίπτωση προδίδει τα μέλη της.</a:t>
            </a:r>
            <a:endParaRPr lang="el-GR" sz="2400" dirty="0"/>
          </a:p>
        </p:txBody>
      </p:sp>
    </p:spTree>
    <p:extLst>
      <p:ext uri="{BB962C8B-B14F-4D97-AF65-F5344CB8AC3E}">
        <p14:creationId xmlns:p14="http://schemas.microsoft.com/office/powerpoint/2010/main" xmlns="" val="36753214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23528" y="188640"/>
            <a:ext cx="8568952" cy="6264696"/>
          </a:xfrm>
        </p:spPr>
        <p:txBody>
          <a:bodyPr>
            <a:normAutofit/>
          </a:bodyPr>
          <a:lstStyle/>
          <a:p>
            <a:r>
              <a:rPr lang="el-GR" sz="2400" dirty="0" smtClean="0"/>
              <a:t>Ένα άλλο ιδιαίτερο χαρακτηριστικό στο οποίο διαφέρει η Ελλάδα από όλες  τις  υπόλοιπες χώρες, είναι πως στο έθνος συγχωνεύονται όλες οι ορολογίες της εθνότητας, χωρίς να συμβαδίζουν με την διεθνή χρήση των όρων, κατά την οποία υπάρχει εμφανής διάκριση μεταξύ έθνους και εθνότητας. </a:t>
            </a:r>
          </a:p>
          <a:p>
            <a:pPr marL="36576" indent="0">
              <a:buNone/>
            </a:pPr>
            <a:r>
              <a:rPr lang="el-GR" sz="2400" dirty="0"/>
              <a:t/>
            </a:r>
            <a:br>
              <a:rPr lang="el-GR" sz="2400" dirty="0"/>
            </a:br>
            <a:endParaRPr lang="en-GB" sz="2400" dirty="0" smtClean="0"/>
          </a:p>
          <a:p>
            <a:r>
              <a:rPr lang="el-GR" sz="2400" dirty="0" smtClean="0"/>
              <a:t>Κάτι που πρέπει όμως να αναφερθεί και αφορά γενικότερα το έθνος – κράτος, όποιο κι αν είναι αυτό, είναι πως αυτό δεν χρησιμοποιεί τον μεταφορικό λόγο, γιατί αυτός ο λόγος, αποτελεί κίνδυνο για τον έλεγχο που θέλει να πετύχει το κάθε κρατικό σύστημα. Χρησιμοποιεί μόνο την κυριολεξία, επειδή επιζητά ακρίβεια στις έννοιες. </a:t>
            </a:r>
          </a:p>
          <a:p>
            <a:pPr marL="0" indent="0">
              <a:buNone/>
            </a:pPr>
            <a:endParaRPr lang="en-GB" sz="2800" dirty="0" smtClean="0"/>
          </a:p>
          <a:p>
            <a:pPr marL="0" indent="0">
              <a:buNone/>
            </a:pPr>
            <a:endParaRPr lang="el-GR" sz="2800" dirty="0"/>
          </a:p>
        </p:txBody>
      </p:sp>
    </p:spTree>
    <p:extLst>
      <p:ext uri="{BB962C8B-B14F-4D97-AF65-F5344CB8AC3E}">
        <p14:creationId xmlns:p14="http://schemas.microsoft.com/office/powerpoint/2010/main" xmlns="" val="414042098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23528" y="260648"/>
            <a:ext cx="8568952" cy="6336704"/>
          </a:xfrm>
        </p:spPr>
        <p:txBody>
          <a:bodyPr>
            <a:noAutofit/>
          </a:bodyPr>
          <a:lstStyle/>
          <a:p>
            <a:endParaRPr lang="el-GR" sz="2400" dirty="0" smtClean="0"/>
          </a:p>
          <a:p>
            <a:r>
              <a:rPr lang="el-GR" sz="2400" dirty="0" smtClean="0"/>
              <a:t>Μετά, από όλα όσα αναφέρθηκαν παραπάνω, η καταλληλότερη περίπτωση μελέτης, είναι η Ελλάδα. Αυτό, γιατί πέτυχε το μεγαλύτερο μέρος του πληθυσμού της, να είναι </a:t>
            </a:r>
            <a:r>
              <a:rPr lang="el-GR" sz="2400" dirty="0" err="1" smtClean="0"/>
              <a:t>εθνοτικά</a:t>
            </a:r>
            <a:r>
              <a:rPr lang="el-GR" sz="2400" dirty="0" smtClean="0"/>
              <a:t> Έλληνες και αυτό δεν επετεύχθη με εξεγέρσεις , όπως σε άλλα κράτη, αλλά μέσω της ανταλλαγής πληθυσμών.</a:t>
            </a:r>
            <a:br>
              <a:rPr lang="el-GR" sz="2400" dirty="0" smtClean="0"/>
            </a:br>
            <a:r>
              <a:rPr lang="el-GR" sz="2400" dirty="0" smtClean="0"/>
              <a:t/>
            </a:r>
            <a:br>
              <a:rPr lang="el-GR" sz="2400" dirty="0" smtClean="0"/>
            </a:br>
            <a:endParaRPr lang="el-GR" sz="2400" dirty="0" smtClean="0"/>
          </a:p>
          <a:p>
            <a:r>
              <a:rPr lang="el-GR" sz="2400" dirty="0" smtClean="0"/>
              <a:t> Βέβαια, οι λίγες μειονότητες που έχουν παραμείνει, προκαλούν ανησυχία στο κράτος, καθώς υπάρχει ο κίνδυνος εδαφικών διεκδικήσεων από γειτονικές χώρες. Για αυτόν τον λόγο, το ελληνικό κράτος, προσπαθεί να αφομοιώσει τις μειονότητες που έχουν παραμείνει. </a:t>
            </a:r>
            <a:endParaRPr lang="el-GR" sz="2400" dirty="0"/>
          </a:p>
        </p:txBody>
      </p:sp>
    </p:spTree>
    <p:extLst>
      <p:ext uri="{BB962C8B-B14F-4D97-AF65-F5344CB8AC3E}">
        <p14:creationId xmlns:p14="http://schemas.microsoft.com/office/powerpoint/2010/main" xmlns="" val="202544173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u="sng" dirty="0" smtClean="0"/>
              <a:t>Εικόνες ύπαρξης: η ουσιοκρατία ως μεταφορά</a:t>
            </a:r>
            <a:endParaRPr lang="el-GR" u="sng" dirty="0"/>
          </a:p>
        </p:txBody>
      </p:sp>
      <p:sp>
        <p:nvSpPr>
          <p:cNvPr id="3" name="2 - Θέση περιεχομένου"/>
          <p:cNvSpPr>
            <a:spLocks noGrp="1"/>
          </p:cNvSpPr>
          <p:nvPr>
            <p:ph idx="1"/>
          </p:nvPr>
        </p:nvSpPr>
        <p:spPr>
          <a:xfrm>
            <a:off x="457200" y="1600200"/>
            <a:ext cx="8363272" cy="4853136"/>
          </a:xfrm>
        </p:spPr>
        <p:txBody>
          <a:bodyPr>
            <a:normAutofit fontScale="25000" lnSpcReduction="20000"/>
          </a:bodyPr>
          <a:lstStyle/>
          <a:p>
            <a:endParaRPr lang="el-GR" sz="9600" dirty="0" smtClean="0"/>
          </a:p>
          <a:p>
            <a:r>
              <a:rPr lang="el-GR" sz="9600" dirty="0" smtClean="0"/>
              <a:t>«Ουσιοκρατία»:  Με τον όρο αυτό αναφερόμαστε στην οντολογική πρόταση που δίνει προτεραιότητα στην απρόσωπη, άμορφη και άχρονη ουσία, έναντι του επιμέρους προσωπικού ή ατομικού όντος, το οποίο εκλαμβάνεται ως κατώτερο προϊόν της ουσίας.</a:t>
            </a:r>
          </a:p>
          <a:p>
            <a:pPr>
              <a:buNone/>
            </a:pPr>
            <a:endParaRPr lang="el-GR" sz="9600" dirty="0" smtClean="0"/>
          </a:p>
          <a:p>
            <a:r>
              <a:rPr lang="el-GR" sz="9600" dirty="0" smtClean="0"/>
              <a:t>Ο τρόπος με τον οποίο τα κράτη θεμελιώνουν τις μεταφορές της συγκρότησης πρέπει να ελέγχεται με ιδιαίτερη προσοχή καθώς υπάρχει η περίπτωση οι «μειονότητες» να δημιουργήσουν ανάλογες οντότητες.</a:t>
            </a:r>
            <a:br>
              <a:rPr lang="el-GR" sz="9600" dirty="0" smtClean="0"/>
            </a:br>
            <a:endParaRPr lang="el-GR" sz="9600" dirty="0" smtClean="0"/>
          </a:p>
          <a:p>
            <a:r>
              <a:rPr lang="el-GR" sz="9600" dirty="0" smtClean="0"/>
              <a:t>Η ίδια η εθνότητα είναι ένα προϊόν υπόστασης του έθνους-κράτους ως </a:t>
            </a:r>
            <a:r>
              <a:rPr lang="el-GR" sz="9600" dirty="0" err="1" smtClean="0"/>
              <a:t>πραγμοποιημένου</a:t>
            </a:r>
            <a:r>
              <a:rPr lang="el-GR" sz="9600" dirty="0" smtClean="0"/>
              <a:t> μοντέλου κοινωνικότητας.		 </a:t>
            </a:r>
            <a:br>
              <a:rPr lang="el-GR" sz="9600" dirty="0" smtClean="0"/>
            </a:br>
            <a:endParaRPr lang="el-GR" sz="9600" dirty="0" smtClean="0"/>
          </a:p>
          <a:p>
            <a:pPr algn="just"/>
            <a:endParaRPr lang="el-GR" sz="2400" dirty="0" smtClean="0"/>
          </a:p>
          <a:p>
            <a:pPr>
              <a:buNone/>
            </a:pPr>
            <a:r>
              <a:rPr lang="el-GR" sz="2400" dirty="0" smtClean="0"/>
              <a:t>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51520" y="260648"/>
            <a:ext cx="8712968" cy="6408712"/>
          </a:xfrm>
        </p:spPr>
        <p:txBody>
          <a:bodyPr>
            <a:normAutofit lnSpcReduction="10000"/>
          </a:bodyPr>
          <a:lstStyle/>
          <a:p>
            <a:endParaRPr lang="el-GR" sz="2400" dirty="0" smtClean="0"/>
          </a:p>
          <a:p>
            <a:r>
              <a:rPr lang="el-GR" sz="2400" dirty="0" smtClean="0"/>
              <a:t>Η άρρητη πατρογραμμικότητα των μοντέλων είναι ιδιαίτερα συμβατή με τη βία. Η διόγκωση του ζητήματος του εθνοτικού προσδιορισμού (στην περίπτωση της Ελλάδας) είναι συνέπεια των εξωτερικών πιέσεων και της παραγωγής εθνότητας από το ίδιο το κράτος.</a:t>
            </a:r>
            <a:br>
              <a:rPr lang="el-GR" sz="2400" dirty="0" smtClean="0"/>
            </a:br>
            <a:r>
              <a:rPr lang="el-GR" sz="2400" dirty="0" smtClean="0"/>
              <a:t>Η εθνότητα και το έθνος συγχωνεύονται στον όρο του έθνους. Αυτό δημιουργεί προβλήματα με καταστροφικές δυνατότητες και δυσανάλογες με την δημογραφική διάσταση του θέματος.</a:t>
            </a:r>
          </a:p>
          <a:p>
            <a:endParaRPr lang="el-GR" sz="2400" dirty="0" smtClean="0"/>
          </a:p>
          <a:p>
            <a:r>
              <a:rPr lang="el-GR" sz="2400" dirty="0" smtClean="0"/>
              <a:t>Χαρακτηριστικό παράδειγμα στην περίπτωση της Ελλάδας αποτελεί ότι οι Έλληνες δεν δείχνουν σε αρκετές περιπτώσεις τον ανάλογο σεβασμό στα ιερά ή στους ηθικούς κανόνες της εθνότητας.</a:t>
            </a:r>
          </a:p>
          <a:p>
            <a:pPr>
              <a:buNone/>
            </a:pPr>
            <a:r>
              <a:rPr lang="el-GR" sz="2400" dirty="0" smtClean="0"/>
              <a:t/>
            </a:r>
            <a:br>
              <a:rPr lang="el-GR" sz="2400" dirty="0" smtClean="0"/>
            </a:br>
            <a:endParaRPr lang="el-GR" sz="2400" dirty="0" smtClean="0"/>
          </a:p>
          <a:p>
            <a:endParaRPr lang="el-G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subTitle" idx="1"/>
          </p:nvPr>
        </p:nvSpPr>
        <p:spPr>
          <a:xfrm>
            <a:off x="323528" y="1988840"/>
            <a:ext cx="8520600" cy="4680520"/>
          </a:xfrm>
          <a:prstGeom prst="rect">
            <a:avLst/>
          </a:prstGeom>
        </p:spPr>
        <p:txBody>
          <a:bodyPr lIns="91425" tIns="91425" rIns="91425" bIns="91425" anchor="t" anchorCtr="0">
            <a:noAutofit/>
          </a:bodyPr>
          <a:lstStyle/>
          <a:p>
            <a:pPr marL="457200" lvl="0" indent="-228600" algn="l">
              <a:spcBef>
                <a:spcPts val="0"/>
              </a:spcBef>
              <a:buFont typeface="Courier New" pitchFamily="49" charset="0"/>
              <a:buChar char="o"/>
            </a:pPr>
            <a:r>
              <a:rPr lang="el" sz="2400" dirty="0" smtClean="0">
                <a:solidFill>
                  <a:schemeClr val="tx1"/>
                </a:solidFill>
              </a:rPr>
              <a:t>O </a:t>
            </a:r>
            <a:r>
              <a:rPr lang="el" sz="2400" dirty="0">
                <a:solidFill>
                  <a:schemeClr val="tx1"/>
                </a:solidFill>
              </a:rPr>
              <a:t>Lloyd έρχεται σε σύγκρουση με μία παράδοση η οποία ξεκίνησε από τον Lucien Levi-Bruhl</a:t>
            </a:r>
            <a:r>
              <a:rPr lang="el" sz="2400" dirty="0" smtClean="0"/>
              <a:t>. </a:t>
            </a:r>
            <a:r>
              <a:rPr lang="el" sz="2400" dirty="0" smtClean="0"/>
              <a:t>Αυτή, </a:t>
            </a:r>
            <a:r>
              <a:rPr lang="el" sz="2400" dirty="0" smtClean="0"/>
              <a:t>χαρακτηρίζει </a:t>
            </a:r>
            <a:r>
              <a:rPr lang="el" sz="2400" dirty="0" smtClean="0"/>
              <a:t>ολόκληρους πολιτισμούς με μία συλλογική προδιάθεση</a:t>
            </a:r>
            <a:r>
              <a:rPr lang="en-US" sz="2400" dirty="0" smtClean="0"/>
              <a:t> </a:t>
            </a:r>
            <a:r>
              <a:rPr lang="el" sz="2400" dirty="0" smtClean="0"/>
              <a:t>ή νοοτροπία.</a:t>
            </a:r>
            <a:br>
              <a:rPr lang="el" sz="2400" dirty="0" smtClean="0"/>
            </a:br>
            <a:r>
              <a:rPr lang="el" sz="2400" dirty="0" smtClean="0"/>
              <a:t>	</a:t>
            </a:r>
            <a:r>
              <a:rPr lang="en-US" sz="2400" dirty="0" smtClean="0"/>
              <a:t>	</a:t>
            </a:r>
            <a:endParaRPr lang="el-GR" sz="2400" dirty="0" smtClean="0"/>
          </a:p>
          <a:p>
            <a:pPr marL="457200" lvl="0" indent="-228600" algn="l">
              <a:spcBef>
                <a:spcPts val="0"/>
              </a:spcBef>
              <a:buFont typeface="Courier New" pitchFamily="49" charset="0"/>
              <a:buChar char="o"/>
            </a:pPr>
            <a:r>
              <a:rPr lang="el" sz="2400" dirty="0" smtClean="0"/>
              <a:t>Οι νοοτροπίες αυτές χωρίζονται σε“προ-λογικούς” και “νεωτερικούς”</a:t>
            </a:r>
            <a:r>
              <a:rPr lang="en-US" sz="2400" dirty="0" smtClean="0"/>
              <a:t> </a:t>
            </a:r>
            <a:r>
              <a:rPr lang="el" sz="2400" dirty="0" smtClean="0"/>
              <a:t>τύπους.</a:t>
            </a:r>
          </a:p>
          <a:p>
            <a:pPr marL="457200" lvl="0" indent="-228600" algn="just">
              <a:spcBef>
                <a:spcPts val="0"/>
              </a:spcBef>
              <a:buFont typeface="Courier New" pitchFamily="49" charset="0"/>
              <a:buChar char="o"/>
            </a:pPr>
            <a:endParaRPr lang="el" sz="2400" dirty="0" smtClean="0"/>
          </a:p>
          <a:p>
            <a:pPr marL="457200" indent="-228600" algn="l">
              <a:spcBef>
                <a:spcPts val="0"/>
              </a:spcBef>
              <a:buFont typeface="Courier New" pitchFamily="49" charset="0"/>
              <a:buChar char="o"/>
            </a:pPr>
            <a:r>
              <a:rPr lang="el" sz="2400" dirty="0" smtClean="0">
                <a:solidFill>
                  <a:schemeClr val="tx1"/>
                </a:solidFill>
              </a:rPr>
              <a:t>Ο </a:t>
            </a:r>
            <a:r>
              <a:rPr lang="el" sz="2400" dirty="0">
                <a:solidFill>
                  <a:schemeClr val="tx1"/>
                </a:solidFill>
              </a:rPr>
              <a:t>Lloyd  </a:t>
            </a:r>
            <a:r>
              <a:rPr lang="el" sz="2400" dirty="0" smtClean="0">
                <a:solidFill>
                  <a:schemeClr val="tx1"/>
                </a:solidFill>
              </a:rPr>
              <a:t>απο</a:t>
            </a:r>
            <a:r>
              <a:rPr lang="el-GR" sz="2400" dirty="0" smtClean="0">
                <a:solidFill>
                  <a:schemeClr val="tx1"/>
                </a:solidFill>
              </a:rPr>
              <a:t>ρ</a:t>
            </a:r>
            <a:r>
              <a:rPr lang="el" sz="2400" dirty="0" smtClean="0">
                <a:solidFill>
                  <a:schemeClr val="tx1"/>
                </a:solidFill>
              </a:rPr>
              <a:t>ρίπτει </a:t>
            </a:r>
            <a:r>
              <a:rPr lang="el" sz="2400" dirty="0">
                <a:solidFill>
                  <a:schemeClr val="tx1"/>
                </a:solidFill>
              </a:rPr>
              <a:t>συνολικά αυτή την άποψη, καθώς υποστηρίζει ότι για να είναι χρήσιμες οι νοοτροπίες θα πρέπει να είναι αντικειμενικά </a:t>
            </a:r>
            <a:r>
              <a:rPr lang="el" sz="2400" dirty="0" smtClean="0">
                <a:solidFill>
                  <a:schemeClr val="tx1"/>
                </a:solidFill>
              </a:rPr>
              <a:t>διακριτές.</a:t>
            </a:r>
            <a:r>
              <a:rPr lang="el" dirty="0"/>
              <a:t>	</a:t>
            </a:r>
            <a:r>
              <a:rPr lang="el" dirty="0" smtClean="0"/>
              <a:t/>
            </a:r>
            <a:br>
              <a:rPr lang="el" dirty="0" smtClean="0"/>
            </a:br>
            <a:r>
              <a:rPr lang="el" dirty="0" smtClean="0"/>
              <a:t/>
            </a:r>
            <a:br>
              <a:rPr lang="el" dirty="0" smtClean="0"/>
            </a:br>
            <a:endParaRPr lang="el" dirty="0" smtClean="0"/>
          </a:p>
          <a:p>
            <a:pPr marL="457200" lvl="0" indent="-228600" algn="just" rtl="0">
              <a:spcBef>
                <a:spcPts val="0"/>
              </a:spcBef>
              <a:buChar char="●"/>
            </a:pPr>
            <a:endParaRPr lang="el" dirty="0"/>
          </a:p>
        </p:txBody>
      </p:sp>
      <p:sp>
        <p:nvSpPr>
          <p:cNvPr id="5" name="4 - TextBox"/>
          <p:cNvSpPr txBox="1"/>
          <p:nvPr/>
        </p:nvSpPr>
        <p:spPr>
          <a:xfrm>
            <a:off x="611560" y="260648"/>
            <a:ext cx="7992888" cy="1569660"/>
          </a:xfrm>
          <a:prstGeom prst="rect">
            <a:avLst/>
          </a:prstGeom>
          <a:noFill/>
        </p:spPr>
        <p:txBody>
          <a:bodyPr wrap="square" rtlCol="0">
            <a:spAutoFit/>
          </a:bodyPr>
          <a:lstStyle/>
          <a:p>
            <a:r>
              <a:rPr lang="en-US" sz="3200" u="sng" dirty="0" smtClean="0"/>
              <a:t>G.E.R. Lloyd </a:t>
            </a:r>
            <a:r>
              <a:rPr lang="el-GR" sz="3200" u="sng" dirty="0" smtClean="0"/>
              <a:t>: Διαδεδομένη έννοια της κοινωνικής και πολιτισμικής «νοοτροπίας» (1990)</a:t>
            </a:r>
            <a:endParaRPr lang="el-GR" sz="3200" u="sng" dirty="0"/>
          </a:p>
        </p:txBody>
      </p:sp>
    </p:spTree>
    <p:extLst>
      <p:ext uri="{BB962C8B-B14F-4D97-AF65-F5344CB8AC3E}">
        <p14:creationId xmlns:p14="http://schemas.microsoft.com/office/powerpoint/2010/main" xmlns="" val="176786216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Shape 59"/>
          <p:cNvSpPr txBox="1">
            <a:spLocks noGrp="1"/>
          </p:cNvSpPr>
          <p:nvPr>
            <p:ph type="body" idx="1"/>
          </p:nvPr>
        </p:nvSpPr>
        <p:spPr>
          <a:xfrm>
            <a:off x="251520" y="1052736"/>
            <a:ext cx="8496944" cy="5373216"/>
          </a:xfrm>
          <a:prstGeom prst="rect">
            <a:avLst/>
          </a:prstGeom>
        </p:spPr>
        <p:txBody>
          <a:bodyPr lIns="91425" tIns="91425" rIns="91425" bIns="91425" anchor="t" anchorCtr="0">
            <a:noAutofit/>
          </a:bodyPr>
          <a:lstStyle/>
          <a:p>
            <a:pPr>
              <a:buNone/>
            </a:pPr>
            <a:r>
              <a:rPr lang="el" sz="2400" u="sng" dirty="0" smtClean="0"/>
              <a:t>1</a:t>
            </a:r>
            <a:r>
              <a:rPr lang="el" sz="2400" u="sng" baseline="30000" dirty="0" smtClean="0"/>
              <a:t>ο</a:t>
            </a:r>
            <a:r>
              <a:rPr lang="el" sz="2400" u="sng" dirty="0" smtClean="0"/>
              <a:t> Επιχείρημα:</a:t>
            </a:r>
            <a:r>
              <a:rPr lang="el" sz="2400" dirty="0" smtClean="0"/>
              <a:t> Η </a:t>
            </a:r>
            <a:r>
              <a:rPr lang="el" sz="2400" dirty="0"/>
              <a:t>ψυχολογίστικη λογική με την οποία μπορούμε να διαιρούμε με σύντομες διαδικασίες τους πολιτισμούς του κόσμου αντανακλά τις προκαταλήψεις μας παρά φανερώνει παρατηρήσιμες κανονικότητες στις μη δυτικές κοινωνίες γενικά</a:t>
            </a:r>
            <a:r>
              <a:rPr lang="el" sz="2400" dirty="0" smtClean="0"/>
              <a:t>. Πρόκειται δηλαδή για μια όψη που ο Kuper αποκαλεί την συγκεκριμένη όψη επινόηση της πρωτόγνωρης κοινωνίας (1988).</a:t>
            </a:r>
          </a:p>
          <a:p>
            <a:pPr lvl="0">
              <a:spcBef>
                <a:spcPts val="0"/>
              </a:spcBef>
              <a:buNone/>
            </a:pPr>
            <a:endParaRPr lang="el" sz="2400" dirty="0"/>
          </a:p>
          <a:p>
            <a:pPr lvl="0">
              <a:spcBef>
                <a:spcPts val="0"/>
              </a:spcBef>
              <a:buNone/>
            </a:pPr>
            <a:r>
              <a:rPr lang="el" sz="2400" u="sng" dirty="0" smtClean="0"/>
              <a:t>2</a:t>
            </a:r>
            <a:r>
              <a:rPr lang="el" sz="2400" u="sng" baseline="30000" dirty="0" smtClean="0"/>
              <a:t>ο</a:t>
            </a:r>
            <a:r>
              <a:rPr lang="el" sz="2400" u="sng" dirty="0" smtClean="0"/>
              <a:t> Επιχείρημα: </a:t>
            </a:r>
            <a:r>
              <a:rPr lang="el" sz="2400" dirty="0" smtClean="0"/>
              <a:t>Η </a:t>
            </a:r>
            <a:r>
              <a:rPr lang="el" sz="2400" dirty="0"/>
              <a:t>βάση αυτών των επιχειρημάτων (ότι η ιδέα ότι οι πρωτόγονοι χρησιμοποιούν τη μεταφορά εκεί όπου οι πιο εκλεπτυσμένοι χρησιμοποιούν την κυριολεξία και μόνο) εκφράζει τη χρήση των αντιλήψεων περί αλήθειας στις δικαστικές αντιδικίες της </a:t>
            </a:r>
            <a:r>
              <a:rPr lang="el" sz="2400" dirty="0" smtClean="0"/>
              <a:t>προκλασσικής </a:t>
            </a:r>
            <a:r>
              <a:rPr lang="el" sz="2400" dirty="0"/>
              <a:t>και της </a:t>
            </a:r>
            <a:r>
              <a:rPr lang="el" sz="2400" dirty="0" smtClean="0"/>
              <a:t>κλασσικής </a:t>
            </a:r>
            <a:r>
              <a:rPr lang="el" sz="2400" dirty="0"/>
              <a:t>Ελλάδας.</a:t>
            </a:r>
          </a:p>
          <a:p>
            <a:pPr lvl="0">
              <a:spcBef>
                <a:spcPts val="0"/>
              </a:spcBef>
              <a:buNone/>
            </a:pPr>
            <a:endParaRPr sz="2400" dirty="0"/>
          </a:p>
          <a:p>
            <a:pPr lvl="0">
              <a:spcBef>
                <a:spcPts val="0"/>
              </a:spcBef>
              <a:buNone/>
            </a:pPr>
            <a:endParaRPr dirty="0"/>
          </a:p>
        </p:txBody>
      </p:sp>
      <p:sp>
        <p:nvSpPr>
          <p:cNvPr id="3" name="2 - TextBox"/>
          <p:cNvSpPr txBox="1"/>
          <p:nvPr/>
        </p:nvSpPr>
        <p:spPr>
          <a:xfrm>
            <a:off x="539552" y="260648"/>
            <a:ext cx="7848872" cy="553998"/>
          </a:xfrm>
          <a:prstGeom prst="rect">
            <a:avLst/>
          </a:prstGeom>
          <a:noFill/>
        </p:spPr>
        <p:txBody>
          <a:bodyPr wrap="square" rtlCol="0">
            <a:spAutoFit/>
          </a:bodyPr>
          <a:lstStyle/>
          <a:p>
            <a:r>
              <a:rPr lang="el-GR" sz="3000" u="sng" dirty="0" smtClean="0"/>
              <a:t>Επιχειρήματα του </a:t>
            </a:r>
            <a:r>
              <a:rPr lang="en-US" sz="3000" u="sng" dirty="0" smtClean="0"/>
              <a:t>Lloyd</a:t>
            </a:r>
            <a:r>
              <a:rPr lang="el-GR" sz="3000" u="sng" dirty="0" smtClean="0"/>
              <a:t>:</a:t>
            </a:r>
            <a:endParaRPr lang="el-GR" sz="3000" u="sng" dirty="0"/>
          </a:p>
        </p:txBody>
      </p:sp>
    </p:spTree>
    <p:extLst>
      <p:ext uri="{BB962C8B-B14F-4D97-AF65-F5344CB8AC3E}">
        <p14:creationId xmlns:p14="http://schemas.microsoft.com/office/powerpoint/2010/main" xmlns="" val="290127302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Shape 64"/>
          <p:cNvSpPr txBox="1">
            <a:spLocks noGrp="1"/>
          </p:cNvSpPr>
          <p:nvPr>
            <p:ph type="body" idx="1"/>
          </p:nvPr>
        </p:nvSpPr>
        <p:spPr>
          <a:xfrm>
            <a:off x="311700" y="186600"/>
            <a:ext cx="8520600" cy="5905200"/>
          </a:xfrm>
          <a:prstGeom prst="rect">
            <a:avLst/>
          </a:prstGeom>
        </p:spPr>
        <p:txBody>
          <a:bodyPr lIns="91425" tIns="91425" rIns="91425" bIns="91425" anchor="t" anchorCtr="0">
            <a:noAutofit/>
          </a:bodyPr>
          <a:lstStyle/>
          <a:p>
            <a:pPr marL="457200" lvl="0" indent="-228600">
              <a:spcBef>
                <a:spcPts val="0"/>
              </a:spcBef>
            </a:pPr>
            <a:r>
              <a:rPr lang="el" sz="2400" dirty="0"/>
              <a:t>Επομένως τα αφηρημένα ζητήματα περί μεταφοράς και κυριολεξίας τα οποία ανέπτυξε ο Αριστοτέλης και </a:t>
            </a:r>
            <a:r>
              <a:rPr lang="el" sz="2400" dirty="0" smtClean="0"/>
              <a:t>στηρίζονταν </a:t>
            </a:r>
            <a:r>
              <a:rPr lang="el" sz="2400" dirty="0"/>
              <a:t>στις ανταγωνιστικές σχέσεις, χαρακτηρίζουν ακόμα και τις νεωτερικές κοινωνίες της περιοχής.</a:t>
            </a:r>
          </a:p>
          <a:p>
            <a:pPr lvl="0">
              <a:spcBef>
                <a:spcPts val="0"/>
              </a:spcBef>
              <a:buNone/>
            </a:pPr>
            <a:endParaRPr sz="2400" dirty="0"/>
          </a:p>
          <a:p>
            <a:pPr marL="457200" lvl="0" indent="-228600">
              <a:spcBef>
                <a:spcPts val="0"/>
              </a:spcBef>
            </a:pPr>
            <a:r>
              <a:rPr lang="el" sz="2400" dirty="0"/>
              <a:t>Ο Lloyd υπαινίσσεται ότι οι σύγχρονες ακαδημαϊκές συζητήσεις σχετικά με την κυριολεξία φανερώνουν σε μεγάλο βαθμό την ίδια την κοινωνική ποιότητα.</a:t>
            </a:r>
            <a:br>
              <a:rPr lang="el" sz="2400" dirty="0"/>
            </a:br>
            <a:endParaRPr lang="el" sz="2400" dirty="0"/>
          </a:p>
          <a:p>
            <a:pPr marL="457200" lvl="0" indent="-228600">
              <a:spcBef>
                <a:spcPts val="0"/>
              </a:spcBef>
            </a:pPr>
            <a:r>
              <a:rPr lang="el" sz="2400" dirty="0" smtClean="0"/>
              <a:t>Έτσι, </a:t>
            </a:r>
            <a:r>
              <a:rPr lang="el" sz="2400" dirty="0"/>
              <a:t>η διάκριση ανάμεσα στην κυριολεξία και στη μεταφορά δεν θεμελιώνεται σε μία οικουμενική </a:t>
            </a:r>
            <a:r>
              <a:rPr lang="el" sz="2400" dirty="0" smtClean="0"/>
              <a:t>αλήθεια, </a:t>
            </a:r>
            <a:r>
              <a:rPr lang="el" sz="2400" dirty="0"/>
              <a:t>αλλά στις συνθήκες κάτω από τις οποίες αποκτά τη μορφή της και υπάρχει μόνο στο βαθμό που δημιουργείται κοινωνικά.</a:t>
            </a:r>
          </a:p>
        </p:txBody>
      </p:sp>
    </p:spTree>
    <p:extLst>
      <p:ext uri="{BB962C8B-B14F-4D97-AF65-F5344CB8AC3E}">
        <p14:creationId xmlns:p14="http://schemas.microsoft.com/office/powerpoint/2010/main" xmlns="" val="403057372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Shape 69"/>
          <p:cNvSpPr txBox="1">
            <a:spLocks noGrp="1"/>
          </p:cNvSpPr>
          <p:nvPr>
            <p:ph type="body" idx="1"/>
          </p:nvPr>
        </p:nvSpPr>
        <p:spPr>
          <a:xfrm>
            <a:off x="311700" y="466532"/>
            <a:ext cx="8520600" cy="6058811"/>
          </a:xfrm>
          <a:prstGeom prst="rect">
            <a:avLst/>
          </a:prstGeom>
        </p:spPr>
        <p:txBody>
          <a:bodyPr lIns="91425" tIns="91425" rIns="91425" bIns="91425" anchor="t" anchorCtr="0">
            <a:noAutofit/>
          </a:bodyPr>
          <a:lstStyle/>
          <a:p>
            <a:r>
              <a:rPr lang="el" sz="2400" dirty="0"/>
              <a:t>Η εννοιολογική  απουσία των διαιρέσεων ανάμεσα στις λογικές και προ-λογικές νοοτροπίες σχετίζεται άμεσα με τη μελέτη του σημερινού εθνικιστικού λόγου στην Ελλάδα και τις γειτονικές χώρες</a:t>
            </a:r>
            <a:r>
              <a:rPr lang="el" sz="2400" dirty="0" smtClean="0"/>
              <a:t>.</a:t>
            </a:r>
            <a:br>
              <a:rPr lang="el" sz="2400" dirty="0" smtClean="0"/>
            </a:br>
            <a:endParaRPr lang="el" sz="2400" dirty="0"/>
          </a:p>
          <a:p>
            <a:r>
              <a:rPr lang="el" sz="2400" dirty="0"/>
              <a:t>Οι συζητήσεις των Ελλήνων σχετικά με τις διαφορές ανάμεσα στο ελληνικό εθνικό χαρακτήρα και εκείνων των άλλων της περιοχής περιστρέφονται γύρω από τη αποκαλυπτική έννοια της </a:t>
            </a:r>
            <a:r>
              <a:rPr lang="el" sz="2400" dirty="0" smtClean="0"/>
              <a:t>νοοτροπίας, </a:t>
            </a:r>
            <a:r>
              <a:rPr lang="el" sz="2400" dirty="0"/>
              <a:t>η οποία εξηγεί κατάλληλα τόσο τις ιδιοτροπίες των ξένων όσο και την επιμονή για την προσωπική υπερηφάνεια που αλαζονικά έχουν τόσοι Έλληνες </a:t>
            </a:r>
            <a:r>
              <a:rPr lang="el" sz="2400" dirty="0" smtClean="0"/>
              <a:t>.</a:t>
            </a:r>
            <a:br>
              <a:rPr lang="el" sz="2400" dirty="0" smtClean="0"/>
            </a:br>
            <a:endParaRPr lang="el" sz="2400" dirty="0"/>
          </a:p>
          <a:p>
            <a:r>
              <a:rPr lang="el" sz="2400" dirty="0"/>
              <a:t>Είναι συνεπώς μια περιγραφή συγκεκριμένων ελαττωμάτων και στερεοτύπων ή αρετών.</a:t>
            </a:r>
          </a:p>
          <a:p>
            <a:pPr lvl="0">
              <a:spcBef>
                <a:spcPts val="0"/>
              </a:spcBef>
              <a:buNone/>
            </a:pPr>
            <a:endParaRPr sz="2400" dirty="0"/>
          </a:p>
        </p:txBody>
      </p:sp>
    </p:spTree>
    <p:extLst>
      <p:ext uri="{BB962C8B-B14F-4D97-AF65-F5344CB8AC3E}">
        <p14:creationId xmlns:p14="http://schemas.microsoft.com/office/powerpoint/2010/main" xmlns="" val="97507334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Shape 74"/>
          <p:cNvSpPr txBox="1">
            <a:spLocks noGrp="1"/>
          </p:cNvSpPr>
          <p:nvPr>
            <p:ph type="body" idx="1"/>
          </p:nvPr>
        </p:nvSpPr>
        <p:spPr>
          <a:xfrm>
            <a:off x="251520" y="27856"/>
            <a:ext cx="8520600" cy="6830144"/>
          </a:xfrm>
          <a:prstGeom prst="rect">
            <a:avLst/>
          </a:prstGeom>
        </p:spPr>
        <p:txBody>
          <a:bodyPr lIns="91425" tIns="91425" rIns="91425" bIns="91425" anchor="t" anchorCtr="0">
            <a:noAutofit/>
          </a:bodyPr>
          <a:lstStyle/>
          <a:p>
            <a:pPr lvl="0">
              <a:spcBef>
                <a:spcPts val="0"/>
              </a:spcBef>
              <a:buNone/>
            </a:pPr>
            <a:endParaRPr lang="el" sz="2400" dirty="0" smtClean="0"/>
          </a:p>
          <a:p>
            <a:r>
              <a:rPr lang="el" sz="2400" dirty="0" smtClean="0"/>
              <a:t>Ο </a:t>
            </a:r>
            <a:r>
              <a:rPr lang="el" sz="2400" dirty="0"/>
              <a:t>όρος (νοοτροπία) δεν πρέπει να αντιμετωπίζεται σαν αναλυτική κατασκευή για την μελέτη εθνικών </a:t>
            </a:r>
            <a:r>
              <a:rPr lang="el" sz="2400" dirty="0" smtClean="0"/>
              <a:t>διαφορών, </a:t>
            </a:r>
            <a:r>
              <a:rPr lang="el" sz="2400" dirty="0"/>
              <a:t>αλλά  σαν ένα σημαντικό σύνδεσμο στη σχέση ανάμεσα στον εθνικισμό και την </a:t>
            </a:r>
            <a:r>
              <a:rPr lang="el" sz="2400" dirty="0" smtClean="0"/>
              <a:t>εγγραμματοσύνη.</a:t>
            </a:r>
          </a:p>
          <a:p>
            <a:pPr lvl="0">
              <a:spcBef>
                <a:spcPts val="0"/>
              </a:spcBef>
              <a:buNone/>
            </a:pPr>
            <a:endParaRPr lang="el" sz="2400" dirty="0" smtClean="0"/>
          </a:p>
          <a:p>
            <a:pPr lvl="0">
              <a:spcBef>
                <a:spcPts val="0"/>
              </a:spcBef>
              <a:buNone/>
            </a:pPr>
            <a:endParaRPr lang="el" sz="2400" dirty="0"/>
          </a:p>
          <a:p>
            <a:r>
              <a:rPr lang="el" sz="2400" dirty="0"/>
              <a:t>Το δεύτερο επιχείρημα του Lloyd σχετικά με τις ιστορικές και κοινωνικές καταβολές της αριστοτελικής </a:t>
            </a:r>
            <a:r>
              <a:rPr lang="el" sz="2400" dirty="0" smtClean="0"/>
              <a:t>κυριολεξίας, σχετίζεται </a:t>
            </a:r>
            <a:r>
              <a:rPr lang="el" sz="2400" dirty="0"/>
              <a:t>με τους νεωτερικούς και εθνοτικούς </a:t>
            </a:r>
            <a:r>
              <a:rPr lang="el" sz="2400" dirty="0" smtClean="0"/>
              <a:t>ανταγωνισμούς. </a:t>
            </a:r>
            <a:r>
              <a:rPr lang="el-GR" sz="2400" dirty="0" smtClean="0"/>
              <a:t>Δ</a:t>
            </a:r>
            <a:r>
              <a:rPr lang="el" sz="2400" dirty="0" smtClean="0"/>
              <a:t>ιότι, αν </a:t>
            </a:r>
            <a:r>
              <a:rPr lang="el" sz="2400" dirty="0"/>
              <a:t>η διάκριση της κυριολεξίας - μεταφοράς εμφανίζεται πράγματι ως λειτουργία των ανταγωνισμών  μέσα στο λόγο και όχι των ιδιοτήτων της λογικής, η σπουδαιότητά τόσο ως πεδίου προβληματισμού </a:t>
            </a:r>
            <a:r>
              <a:rPr lang="el" sz="2400" dirty="0" smtClean="0"/>
              <a:t>όσο </a:t>
            </a:r>
            <a:r>
              <a:rPr lang="el" sz="2400" dirty="0"/>
              <a:t>και ως υπόρρητης διάστασης των ανταγωνισμών </a:t>
            </a:r>
            <a:r>
              <a:rPr lang="el" sz="2400" dirty="0" smtClean="0"/>
              <a:t>για </a:t>
            </a:r>
            <a:r>
              <a:rPr lang="el" sz="2400" dirty="0"/>
              <a:t>την επικράτεια </a:t>
            </a:r>
            <a:r>
              <a:rPr lang="el" sz="2400" dirty="0" smtClean="0"/>
              <a:t>και </a:t>
            </a:r>
            <a:r>
              <a:rPr lang="el" sz="2400" dirty="0"/>
              <a:t>την ταυτότητα γίνεται αμέσως ευκολότερα κατανοητή. </a:t>
            </a:r>
          </a:p>
          <a:p>
            <a:pPr lvl="0">
              <a:spcBef>
                <a:spcPts val="0"/>
              </a:spcBef>
              <a:buNone/>
            </a:pPr>
            <a:endParaRPr dirty="0"/>
          </a:p>
        </p:txBody>
      </p:sp>
    </p:spTree>
    <p:extLst>
      <p:ext uri="{BB962C8B-B14F-4D97-AF65-F5344CB8AC3E}">
        <p14:creationId xmlns:p14="http://schemas.microsoft.com/office/powerpoint/2010/main" xmlns="" val="8363711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9144000" cy="6858000"/>
          </a:xfrm>
        </p:spPr>
        <p:txBody>
          <a:bodyPr>
            <a:normAutofit/>
          </a:bodyPr>
          <a:lstStyle/>
          <a:p>
            <a:endParaRPr lang="el-GR" sz="2400" dirty="0"/>
          </a:p>
          <a:p>
            <a:pPr>
              <a:buClr>
                <a:schemeClr val="tx1"/>
              </a:buClr>
            </a:pPr>
            <a:r>
              <a:rPr lang="el-GR" sz="2400" dirty="0" smtClean="0"/>
              <a:t>Στη σύγχρονη και διαδεδομένη χρήση του, ο όρος «εικόνα» έχει μια δυνητικά παραπλανητική σημασία: Σημαίνει σχεδόν το ίδιο με το «έμβλημα», μια πολιτισμική μορφή ή ένα πρόσωπο που φαίνεται να ενσωματώνει τα ιδανικά χαρακτηριστικά μιας περιορισμένης διάρκειας, πολιτισμικής ιδεολογίας. Ή με τη σημειολογική του έννοια, σημαίνει, τον τρόπο με τον οποίο το νόημα προκύπτει από την ομοιότητα, πχ ένα πορτρέτο «σημαίνει» το αντικείμενό του. </a:t>
            </a:r>
          </a:p>
          <a:p>
            <a:pPr marL="36576" indent="0">
              <a:buNone/>
            </a:pPr>
            <a:r>
              <a:rPr lang="el-GR" sz="2400" dirty="0"/>
              <a:t/>
            </a:r>
            <a:br>
              <a:rPr lang="el-GR" sz="2400" dirty="0"/>
            </a:br>
            <a:r>
              <a:rPr lang="el-GR" sz="2400" dirty="0" smtClean="0"/>
              <a:t/>
            </a:r>
            <a:br>
              <a:rPr lang="el-GR" sz="2400" dirty="0" smtClean="0"/>
            </a:br>
            <a:endParaRPr lang="el-GR" sz="2400" dirty="0" smtClean="0"/>
          </a:p>
          <a:p>
            <a:r>
              <a:rPr lang="el-GR" sz="2400" dirty="0" smtClean="0"/>
              <a:t>Με τον όρο εικονικότητα, ο </a:t>
            </a:r>
            <a:r>
              <a:rPr lang="en-US" sz="2400" dirty="0" smtClean="0"/>
              <a:t>Herzfeld </a:t>
            </a:r>
            <a:r>
              <a:rPr lang="el-GR" sz="2400" dirty="0" smtClean="0"/>
              <a:t>μιλά για διαδικασίες, μέσω των οποίων επιτυγχάνεται η μονιμότητα και η </a:t>
            </a:r>
            <a:r>
              <a:rPr lang="el-GR" sz="2400" dirty="0" err="1" smtClean="0"/>
              <a:t>αντικειμενικοποίηση</a:t>
            </a:r>
            <a:r>
              <a:rPr lang="el-GR" sz="2400" dirty="0" smtClean="0"/>
              <a:t>. </a:t>
            </a:r>
          </a:p>
          <a:p>
            <a:pPr marL="0" indent="0">
              <a:buNone/>
            </a:pPr>
            <a:endParaRPr lang="el-GR" sz="2400" dirty="0"/>
          </a:p>
        </p:txBody>
      </p:sp>
    </p:spTree>
    <p:extLst>
      <p:ext uri="{BB962C8B-B14F-4D97-AF65-F5344CB8AC3E}">
        <p14:creationId xmlns:p14="http://schemas.microsoft.com/office/powerpoint/2010/main" xmlns="" val="25226384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323528" y="404664"/>
            <a:ext cx="8424936" cy="1938992"/>
          </a:xfrm>
          <a:prstGeom prst="rect">
            <a:avLst/>
          </a:prstGeom>
        </p:spPr>
        <p:txBody>
          <a:bodyPr wrap="square">
            <a:spAutoFit/>
          </a:bodyPr>
          <a:lstStyle/>
          <a:p>
            <a:pPr lvl="0">
              <a:spcBef>
                <a:spcPts val="0"/>
              </a:spcBef>
              <a:buNone/>
            </a:pPr>
            <a:r>
              <a:rPr lang="el" sz="2400" dirty="0" smtClean="0"/>
              <a:t>Πυρήνας της ουσιοκρατίας είναι ότι τα εθνικά κράτη καταβάλλουν τεράστιες προσπάθειες για να αρνούνται το ένα την ύπαρξη του άλλου. Δεν πρόκειται απλά για απόδοση σύμφωνων χαρακτηριστικών αλλά για τη συγχώνευση εικόνων και βιωμένης πραγματικότητας (Geertz, 1973) </a:t>
            </a:r>
            <a:endParaRPr lang="el" sz="2400" dirty="0"/>
          </a:p>
        </p:txBody>
      </p:sp>
      <p:sp>
        <p:nvSpPr>
          <p:cNvPr id="5" name="4 - Ορθογώνιο"/>
          <p:cNvSpPr/>
          <p:nvPr/>
        </p:nvSpPr>
        <p:spPr>
          <a:xfrm>
            <a:off x="395536" y="2996952"/>
            <a:ext cx="8064896" cy="3416320"/>
          </a:xfrm>
          <a:prstGeom prst="rect">
            <a:avLst/>
          </a:prstGeom>
        </p:spPr>
        <p:txBody>
          <a:bodyPr wrap="square">
            <a:spAutoFit/>
          </a:bodyPr>
          <a:lstStyle/>
          <a:p>
            <a:pPr lvl="0">
              <a:spcBef>
                <a:spcPts val="0"/>
              </a:spcBef>
              <a:buNone/>
            </a:pPr>
            <a:r>
              <a:rPr lang="el-GR" sz="2400" u="sng" dirty="0" smtClean="0"/>
              <a:t>Επιχείρημα του </a:t>
            </a:r>
            <a:r>
              <a:rPr lang="el-GR" sz="2400" u="sng" dirty="0" err="1" smtClean="0"/>
              <a:t>Benetic</a:t>
            </a:r>
            <a:r>
              <a:rPr lang="el-GR" sz="2400" u="sng" dirty="0" smtClean="0"/>
              <a:t> </a:t>
            </a:r>
            <a:r>
              <a:rPr lang="el-GR" sz="2400" u="sng" dirty="0" err="1" smtClean="0"/>
              <a:t>Anderson</a:t>
            </a:r>
            <a:r>
              <a:rPr lang="el-GR" sz="2400" u="sng" dirty="0" smtClean="0"/>
              <a:t>: </a:t>
            </a:r>
            <a:r>
              <a:rPr lang="el-GR" sz="2400" dirty="0" smtClean="0"/>
              <a:t>Η δημιουργία  μιας υποθετικής κοινότητας που συχνά υλοποιείται σε δηλώσεις «μπορώ να ξεχωρίσω τους συμπατριώτες μου με τον τρόπο που μιλάνε, κινούνται, και ούτω καθεξής», είναι συγχρόνως </a:t>
            </a:r>
            <a:r>
              <a:rPr lang="el-GR" sz="2400" b="1" dirty="0" smtClean="0"/>
              <a:t>μετωπική</a:t>
            </a:r>
            <a:r>
              <a:rPr lang="el-GR" sz="2400" dirty="0" smtClean="0"/>
              <a:t> (κάθε πολίτης είναι ένας μικρόκοσμος του περιβάλλοντος συνόλου) και </a:t>
            </a:r>
            <a:r>
              <a:rPr lang="el-GR" sz="2400" b="1" dirty="0" smtClean="0"/>
              <a:t>μεταφορική </a:t>
            </a:r>
            <a:r>
              <a:rPr lang="el-GR" sz="2400" dirty="0" smtClean="0"/>
              <a:t>( κάθε πολίτης είναι μια εκδοχή του εθνικού χαρακτήρα ή νοοτροπίας) , και έχουν ενεργό ρόλο στη ομοιότητας της διαμόρφωσης της  εθνικής ταυτότητας. </a:t>
            </a:r>
            <a:endParaRPr lang="el-GR" sz="24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body" idx="1"/>
          </p:nvPr>
        </p:nvSpPr>
        <p:spPr>
          <a:xfrm>
            <a:off x="251520" y="404664"/>
            <a:ext cx="8520600" cy="5578800"/>
          </a:xfrm>
          <a:prstGeom prst="rect">
            <a:avLst/>
          </a:prstGeom>
        </p:spPr>
        <p:txBody>
          <a:bodyPr lIns="91425" tIns="91425" rIns="91425" bIns="91425" anchor="t" anchorCtr="0">
            <a:noAutofit/>
          </a:bodyPr>
          <a:lstStyle/>
          <a:p>
            <a:r>
              <a:rPr lang="el" sz="2400" dirty="0"/>
              <a:t>Ένα μεγάλο μέρος της πραγμάτευσης του Lloyd για τη μεταφορά στηρίζεται στο γεγονός ότι δεν έχει μεγάλη σημασία να λέμε ότι κάτι είναι ή δεν είναι μεταφορά. Η μεταφορική βάση που δίνουμε σε όλα τα πράγματα χάνεται στα παρασκήνιο. </a:t>
            </a:r>
          </a:p>
          <a:p>
            <a:pPr lvl="0">
              <a:spcBef>
                <a:spcPts val="0"/>
              </a:spcBef>
              <a:buNone/>
            </a:pPr>
            <a:endParaRPr lang="el" sz="2400" dirty="0" smtClean="0"/>
          </a:p>
          <a:p>
            <a:r>
              <a:rPr lang="el" sz="2400" dirty="0" smtClean="0"/>
              <a:t>Με </a:t>
            </a:r>
            <a:r>
              <a:rPr lang="el" sz="2400" dirty="0"/>
              <a:t>συνηθισμένους όρους ένα έθνος είτε υπάρχει είτε όχι, η πραγματικότητα όπως συγκροτείται με τους αδιάλλακτους όρους δημιουργεί αντιτιθέμενες πραγματικότητες ανάλογης τάξης (γειτονικά έθνη, εχθρούς, εξωτερικές παρεμβάσεις και συμβολική παραγωγή ενός ενοποιητικού λόγου, που τόσο συχνά ξεκινά από </a:t>
            </a:r>
            <a:r>
              <a:rPr lang="el" sz="2400" dirty="0" smtClean="0"/>
              <a:t>αγαθό </a:t>
            </a:r>
            <a:r>
              <a:rPr lang="el" sz="2400" dirty="0"/>
              <a:t>της χειραφέτησης και μετατρέπεται ταχύτατα σε κάλεσμα στα όπλα. </a:t>
            </a:r>
          </a:p>
        </p:txBody>
      </p:sp>
    </p:spTree>
    <p:extLst>
      <p:ext uri="{BB962C8B-B14F-4D97-AF65-F5344CB8AC3E}">
        <p14:creationId xmlns:p14="http://schemas.microsoft.com/office/powerpoint/2010/main" xmlns="" val="122547822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311700" y="260648"/>
            <a:ext cx="8520600" cy="5831185"/>
          </a:xfrm>
        </p:spPr>
        <p:txBody>
          <a:bodyPr/>
          <a:lstStyle/>
          <a:p>
            <a:pPr>
              <a:buNone/>
            </a:pPr>
            <a:r>
              <a:rPr lang="el-GR" u="sng" dirty="0" smtClean="0"/>
              <a:t>Το παράδειγμα της Κύπρου και τις Κρήτης: </a:t>
            </a:r>
          </a:p>
          <a:p>
            <a:pPr>
              <a:buNone/>
            </a:pPr>
            <a:endParaRPr lang="el-GR" dirty="0" smtClean="0"/>
          </a:p>
          <a:p>
            <a:r>
              <a:rPr lang="el-GR" sz="2400" dirty="0" smtClean="0"/>
              <a:t>Κρήτη: ελληνόφωνοι χριστιανοί και μουσουλμάνοι ήταν ενωμένοι σε ορισμένες τελετουργικές πρακτικές τοπικής σημασίας που </a:t>
            </a:r>
            <a:r>
              <a:rPr lang="el-GR" sz="2400" dirty="0" smtClean="0"/>
              <a:t>διαδραματίζονταν </a:t>
            </a:r>
            <a:r>
              <a:rPr lang="el-GR" sz="2400" dirty="0" smtClean="0"/>
              <a:t>δημόσια (σε ειδικές περιστάσεις όπως οι σημαντικές γιορτές) και διέπονταν από δεσμούς αμοιβαιότητας παρόλο που τους χώριζαν οι διαφορετικές θρησκείες.</a:t>
            </a:r>
          </a:p>
          <a:p>
            <a:endParaRPr lang="el-GR" sz="2400" dirty="0" smtClean="0"/>
          </a:p>
          <a:p>
            <a:r>
              <a:rPr lang="el-GR" sz="2400" dirty="0" smtClean="0"/>
              <a:t>Κύπρος: περιγράφει τη μεταμόρφωση των ταυτοτήτων σε εθνότητα και συνέχεια σε εθνικότητα, η οποία το μόνο που επέφερε ήταν η καταστροφή και ο θάνατος.</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txBox="1">
            <a:spLocks noGrp="1"/>
          </p:cNvSpPr>
          <p:nvPr>
            <p:ph type="body" idx="1"/>
          </p:nvPr>
        </p:nvSpPr>
        <p:spPr>
          <a:xfrm>
            <a:off x="395536" y="1268760"/>
            <a:ext cx="8520600" cy="5589240"/>
          </a:xfrm>
          <a:prstGeom prst="rect">
            <a:avLst/>
          </a:prstGeom>
        </p:spPr>
        <p:txBody>
          <a:bodyPr lIns="91425" tIns="91425" rIns="91425" bIns="91425" anchor="t" anchorCtr="0">
            <a:noAutofit/>
          </a:bodyPr>
          <a:lstStyle/>
          <a:p>
            <a:r>
              <a:rPr lang="el" sz="2400" dirty="0"/>
              <a:t>Όταν μελετάμε την κοινότητα ενός τόπου χωρίς να προβάλουμε την αξίωση ότι πρόκειται για μία χαρακτηριστική περίπτωση, δεν μελετάμε μόνο την </a:t>
            </a:r>
            <a:r>
              <a:rPr lang="el" sz="2400" dirty="0" smtClean="0"/>
              <a:t>κοινότητα, </a:t>
            </a:r>
            <a:r>
              <a:rPr lang="el" sz="2400" dirty="0"/>
              <a:t>αλλά ασχολούμαστε και με πολλές </a:t>
            </a:r>
            <a:r>
              <a:rPr lang="el" sz="2400" dirty="0" smtClean="0"/>
              <a:t>κοινωνικές </a:t>
            </a:r>
            <a:r>
              <a:rPr lang="el" sz="2400" dirty="0"/>
              <a:t>οντώτητες, επικαλυπτόμενες ή ομόκεντρες, σαφώς ή ασαφώς προσδιορισμένες, επίσημα αναγνωρισμένες ή αντίθετες με τις κοινωνικές αξίες του γραφειοκρατικού κράτους. </a:t>
            </a:r>
          </a:p>
          <a:p>
            <a:r>
              <a:rPr lang="el" sz="2400" dirty="0" smtClean="0"/>
              <a:t>Παράδειγμα: Στην Ελλάδα το </a:t>
            </a:r>
            <a:r>
              <a:rPr lang="el" sz="2400" dirty="0"/>
              <a:t>κράτος αναγνωρίζει διμερώς τη συγγένεια, όταν όμως προκύπτουν κρίσεις σε μια κοινωνία της βεντέτας στο </a:t>
            </a:r>
            <a:r>
              <a:rPr lang="el" sz="2400" dirty="0" smtClean="0"/>
              <a:t>προσκήνιο, </a:t>
            </a:r>
            <a:r>
              <a:rPr lang="el" sz="2400" dirty="0"/>
              <a:t>έρχεται η αρρενογονική </a:t>
            </a:r>
            <a:r>
              <a:rPr lang="el" sz="2400" dirty="0" smtClean="0"/>
              <a:t>συγγένεια, </a:t>
            </a:r>
            <a:r>
              <a:rPr lang="el" sz="2400" dirty="0" smtClean="0"/>
              <a:t>η οποία είναι σοβαρή </a:t>
            </a:r>
            <a:r>
              <a:rPr lang="el" sz="2400" dirty="0"/>
              <a:t>πρόσκληση για την κρατική εξουσία, καθώς ο επίσημος ορισμός του έθνους είναι κατασκευασμένος σιωπηρά με αρρενογονικούς όρους.</a:t>
            </a:r>
          </a:p>
        </p:txBody>
      </p:sp>
      <p:sp>
        <p:nvSpPr>
          <p:cNvPr id="3" name="2 - TextBox"/>
          <p:cNvSpPr txBox="1"/>
          <p:nvPr/>
        </p:nvSpPr>
        <p:spPr>
          <a:xfrm>
            <a:off x="539552" y="188640"/>
            <a:ext cx="7920880" cy="1015663"/>
          </a:xfrm>
          <a:prstGeom prst="rect">
            <a:avLst/>
          </a:prstGeom>
          <a:noFill/>
        </p:spPr>
        <p:txBody>
          <a:bodyPr wrap="square" rtlCol="0">
            <a:spAutoFit/>
          </a:bodyPr>
          <a:lstStyle/>
          <a:p>
            <a:r>
              <a:rPr lang="el-GR" sz="3000" u="sng" dirty="0" smtClean="0"/>
              <a:t>Παραλληλισμοί ανάμεσα στα επίπεδα της ταυτότητας  </a:t>
            </a:r>
            <a:endParaRPr lang="el-GR" sz="3000" u="sng" dirty="0"/>
          </a:p>
        </p:txBody>
      </p:sp>
    </p:spTree>
    <p:extLst>
      <p:ext uri="{BB962C8B-B14F-4D97-AF65-F5344CB8AC3E}">
        <p14:creationId xmlns:p14="http://schemas.microsoft.com/office/powerpoint/2010/main" xmlns="" val="309302082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Shape 94"/>
          <p:cNvSpPr txBox="1">
            <a:spLocks noGrp="1"/>
          </p:cNvSpPr>
          <p:nvPr>
            <p:ph type="body" idx="1"/>
          </p:nvPr>
        </p:nvSpPr>
        <p:spPr>
          <a:xfrm>
            <a:off x="251520" y="1412776"/>
            <a:ext cx="8568952" cy="5229200"/>
          </a:xfrm>
          <a:prstGeom prst="rect">
            <a:avLst/>
          </a:prstGeom>
        </p:spPr>
        <p:txBody>
          <a:bodyPr lIns="91425" tIns="91425" rIns="91425" bIns="91425" anchor="t" anchorCtr="0">
            <a:noAutofit/>
          </a:bodyPr>
          <a:lstStyle/>
          <a:p>
            <a:r>
              <a:rPr lang="el" sz="2400" dirty="0"/>
              <a:t>Η δημοκρατία ή καλύτερα ο εκδημοκρατισμός δεν σημαίνει απαραίτητα μεγαλύτερη ανεκτικότητα. </a:t>
            </a:r>
            <a:r>
              <a:rPr lang="el" sz="2400" dirty="0" smtClean="0"/>
              <a:t>Αντίθετα, όπως </a:t>
            </a:r>
            <a:r>
              <a:rPr lang="el" sz="2400" dirty="0"/>
              <a:t>έχει δείξει ο Kapferer(1988) η λογική της ανοχής, που παίρνει ονόματα όπως </a:t>
            </a:r>
            <a:r>
              <a:rPr lang="el" sz="2400" dirty="0" smtClean="0"/>
              <a:t>«πολυπολιτισμικότητα» </a:t>
            </a:r>
            <a:r>
              <a:rPr lang="el" sz="2400" dirty="0"/>
              <a:t>και </a:t>
            </a:r>
            <a:r>
              <a:rPr lang="el" sz="2400" dirty="0" smtClean="0"/>
              <a:t>«πολιτισμική </a:t>
            </a:r>
            <a:r>
              <a:rPr lang="el" sz="2400" dirty="0" smtClean="0"/>
              <a:t>διαφορά», μπορεί </a:t>
            </a:r>
            <a:r>
              <a:rPr lang="el" sz="2400" dirty="0"/>
              <a:t>να οξύνει την αίσθηση της ετερότητας και να σφετεριστεί τις εξισωτικές προϋποθέσεις της δημοκρατίας προς όφελος πλειοψηφικής ομάδας. </a:t>
            </a:r>
            <a:endParaRPr lang="el" sz="2400" dirty="0" smtClean="0"/>
          </a:p>
          <a:p>
            <a:endParaRPr lang="el" sz="2400" dirty="0" smtClean="0"/>
          </a:p>
          <a:p>
            <a:r>
              <a:rPr lang="el" sz="2400" dirty="0" smtClean="0"/>
              <a:t>Παραδείγματα: η πλειοψηφία της Αυστραλίας αντιστέκεται στην «εισβολή ξένων». Στην Ελλάδα, η φιλοξενία είναι μία λέξη οποία μπορεί να πάρει αρκετές έννοιες. Είναι μία έκφραση της ανισότητας και μόνο ένας οικείος μπορεί να ανταποδώσει, «ο ξένος θα παραμείνει πάντα υποχρεωμένος».</a:t>
            </a:r>
            <a:endParaRPr lang="el" sz="2400" dirty="0"/>
          </a:p>
          <a:p>
            <a:pPr lvl="0">
              <a:spcBef>
                <a:spcPts val="0"/>
              </a:spcBef>
              <a:buNone/>
            </a:pPr>
            <a:endParaRPr sz="2400" dirty="0"/>
          </a:p>
          <a:p>
            <a:pPr lvl="0">
              <a:spcBef>
                <a:spcPts val="0"/>
              </a:spcBef>
              <a:buNone/>
            </a:pPr>
            <a:endParaRPr dirty="0"/>
          </a:p>
          <a:p>
            <a:pPr lvl="0">
              <a:spcBef>
                <a:spcPts val="0"/>
              </a:spcBef>
              <a:buNone/>
            </a:pPr>
            <a:endParaRPr dirty="0"/>
          </a:p>
          <a:p>
            <a:pPr lvl="0">
              <a:spcBef>
                <a:spcPts val="0"/>
              </a:spcBef>
              <a:buNone/>
            </a:pPr>
            <a:endParaRPr dirty="0"/>
          </a:p>
        </p:txBody>
      </p:sp>
      <p:sp>
        <p:nvSpPr>
          <p:cNvPr id="3" name="2 - TextBox"/>
          <p:cNvSpPr txBox="1"/>
          <p:nvPr/>
        </p:nvSpPr>
        <p:spPr>
          <a:xfrm>
            <a:off x="539552" y="260648"/>
            <a:ext cx="8136904" cy="1015663"/>
          </a:xfrm>
          <a:prstGeom prst="rect">
            <a:avLst/>
          </a:prstGeom>
          <a:noFill/>
        </p:spPr>
        <p:txBody>
          <a:bodyPr wrap="square" rtlCol="0">
            <a:spAutoFit/>
          </a:bodyPr>
          <a:lstStyle/>
          <a:p>
            <a:r>
              <a:rPr lang="el-GR" sz="3000" u="sng" dirty="0" smtClean="0"/>
              <a:t>Η έννοια της Δημοκρατίας ως μέσω όξυνσης της ετερότητας</a:t>
            </a:r>
            <a:endParaRPr lang="el-GR" sz="3000" u="sng" dirty="0"/>
          </a:p>
        </p:txBody>
      </p:sp>
    </p:spTree>
    <p:extLst>
      <p:ext uri="{BB962C8B-B14F-4D97-AF65-F5344CB8AC3E}">
        <p14:creationId xmlns:p14="http://schemas.microsoft.com/office/powerpoint/2010/main" xmlns="" val="172325979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23528" y="260648"/>
            <a:ext cx="8520600" cy="763600"/>
          </a:xfrm>
        </p:spPr>
        <p:txBody>
          <a:bodyPr>
            <a:normAutofit fontScale="90000"/>
          </a:bodyPr>
          <a:lstStyle/>
          <a:p>
            <a:pPr lvl="0"/>
            <a:r>
              <a:rPr lang="el" sz="3300" u="sng" dirty="0" smtClean="0"/>
              <a:t>Η  έννοια του «αίματος»</a:t>
            </a:r>
            <a:r>
              <a:rPr lang="el" sz="4800" u="sng" dirty="0" smtClean="0"/>
              <a:t/>
            </a:r>
            <a:br>
              <a:rPr lang="el" sz="4800" u="sng" dirty="0" smtClean="0"/>
            </a:br>
            <a:endParaRPr lang="el-GR" u="sng" dirty="0"/>
          </a:p>
        </p:txBody>
      </p:sp>
      <p:sp>
        <p:nvSpPr>
          <p:cNvPr id="3" name="2 - Θέση κειμένου"/>
          <p:cNvSpPr>
            <a:spLocks noGrp="1"/>
          </p:cNvSpPr>
          <p:nvPr>
            <p:ph type="body" idx="1"/>
          </p:nvPr>
        </p:nvSpPr>
        <p:spPr>
          <a:xfrm>
            <a:off x="311700" y="980728"/>
            <a:ext cx="8520600" cy="5111105"/>
          </a:xfrm>
        </p:spPr>
        <p:txBody>
          <a:bodyPr>
            <a:normAutofit/>
          </a:bodyPr>
          <a:lstStyle/>
          <a:p>
            <a:endParaRPr lang="el-GR" sz="2400" dirty="0" smtClean="0"/>
          </a:p>
          <a:p>
            <a:r>
              <a:rPr lang="el-GR" sz="2400" dirty="0" smtClean="0"/>
              <a:t>Η μεταφορική έννοια του «αίματος», όπως οι φράσεις το «το αίμα νερό δεν γίνεται», «το αίμα που βράζει» αποδίδουν ένα ιδιαίτερα πολύπλευρο συναισθηματικό σύμβολο, ωστόσο μπορεί να οδηγήσει στο μίσος ακόμα και στον φόνο.</a:t>
            </a:r>
          </a:p>
          <a:p>
            <a:pPr>
              <a:buNone/>
            </a:pPr>
            <a:endParaRPr lang="el-GR" sz="2400" dirty="0" smtClean="0"/>
          </a:p>
          <a:p>
            <a:endParaRPr lang="el-GR" sz="2400" dirty="0" smtClean="0"/>
          </a:p>
          <a:p>
            <a:r>
              <a:rPr lang="el-GR" sz="2400" dirty="0" smtClean="0"/>
              <a:t>Η φράση το «ελληνικό αίμα» είναι παράδειγμα τις αρρενογονικής λογικής, η οποία οξύνει την ετερότητα.</a:t>
            </a:r>
            <a:endParaRPr lang="el-GR" sz="24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23528" y="404664"/>
            <a:ext cx="8520600" cy="1008111"/>
          </a:xfrm>
        </p:spPr>
        <p:txBody>
          <a:bodyPr>
            <a:normAutofit fontScale="90000"/>
          </a:bodyPr>
          <a:lstStyle/>
          <a:p>
            <a:r>
              <a:rPr lang="el-GR" sz="3000" u="sng" dirty="0" smtClean="0"/>
              <a:t>Εθνικός λόγος- Διαμόρφωση της ταυτότητας με τη χρήση της μεταφοράς</a:t>
            </a:r>
            <a:endParaRPr lang="el-GR" sz="3000" u="sng" dirty="0"/>
          </a:p>
        </p:txBody>
      </p:sp>
      <p:sp>
        <p:nvSpPr>
          <p:cNvPr id="3" name="2 - Θέση κειμένου"/>
          <p:cNvSpPr>
            <a:spLocks noGrp="1"/>
          </p:cNvSpPr>
          <p:nvPr>
            <p:ph type="body" idx="1"/>
          </p:nvPr>
        </p:nvSpPr>
        <p:spPr>
          <a:xfrm>
            <a:off x="323528" y="1556792"/>
            <a:ext cx="8520600" cy="4823072"/>
          </a:xfrm>
        </p:spPr>
        <p:txBody>
          <a:bodyPr/>
          <a:lstStyle/>
          <a:p>
            <a:pPr lvl="0"/>
            <a:r>
              <a:rPr lang="el" sz="2400" dirty="0" smtClean="0"/>
              <a:t>Πολλοί ανθρωπολόγοι έχουν δώσει ιδιαίτερη σημασία στη χρήση της μεταφοράς κατά τη διαπραγμάτευση της ταυτότητας. </a:t>
            </a:r>
          </a:p>
          <a:p>
            <a:pPr lvl="0"/>
            <a:endParaRPr lang="el" sz="2400" dirty="0" smtClean="0"/>
          </a:p>
          <a:p>
            <a:pPr lvl="0"/>
            <a:endParaRPr lang="el" sz="2400" dirty="0" smtClean="0"/>
          </a:p>
          <a:p>
            <a:r>
              <a:rPr lang="el" sz="2400" dirty="0" smtClean="0"/>
              <a:t>Ο Fernaνdez θεωρεί τη μεταφορά ως απόδοση ενός αναγνωρίσιμου σημείου σε ένα νέο υποκείμενο και όταν υποστηρίζει το πρόσωπο ως αντικείμενο αντιπροσωπεύει ένα από τους πιο «δικούς μας» από τους «ξένους». </a:t>
            </a:r>
            <a:br>
              <a:rPr lang="el" sz="2400" dirty="0" smtClean="0"/>
            </a:br>
            <a:endParaRPr lang="el" sz="2400" dirty="0" smtClean="0"/>
          </a:p>
          <a:p>
            <a:pPr lvl="0"/>
            <a:endParaRPr lang="el" sz="2400" dirty="0" smtClean="0"/>
          </a:p>
          <a:p>
            <a:endParaRPr lang="el-G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Shape 104"/>
          <p:cNvSpPr txBox="1">
            <a:spLocks noGrp="1"/>
          </p:cNvSpPr>
          <p:nvPr>
            <p:ph type="body" idx="1"/>
          </p:nvPr>
        </p:nvSpPr>
        <p:spPr>
          <a:xfrm>
            <a:off x="311700" y="326567"/>
            <a:ext cx="8520600" cy="6220400"/>
          </a:xfrm>
          <a:prstGeom prst="rect">
            <a:avLst/>
          </a:prstGeom>
        </p:spPr>
        <p:txBody>
          <a:bodyPr lIns="91425" tIns="91425" rIns="91425" bIns="91425" anchor="t" anchorCtr="0">
            <a:noAutofit/>
          </a:bodyPr>
          <a:lstStyle/>
          <a:p>
            <a:endParaRPr lang="el" sz="2400" dirty="0" smtClean="0"/>
          </a:p>
          <a:p>
            <a:r>
              <a:rPr lang="el" sz="2400" dirty="0" smtClean="0"/>
              <a:t>Η </a:t>
            </a:r>
            <a:r>
              <a:rPr lang="el" sz="2400" dirty="0"/>
              <a:t>ιδέα της μεταφοράς δεν είναι ίδια ουδέτερη στο ελληνικό πλαίσιο. Ο Peter Mackridge (1985)  επισημαίνει </a:t>
            </a:r>
            <a:r>
              <a:rPr lang="el" sz="2400" dirty="0" smtClean="0"/>
              <a:t>πως </a:t>
            </a:r>
            <a:r>
              <a:rPr lang="el" sz="2400" dirty="0"/>
              <a:t>ο δημόσιος και ο εγγράμματος λόγος στην </a:t>
            </a:r>
            <a:r>
              <a:rPr lang="el" sz="2400" dirty="0" smtClean="0"/>
              <a:t>Ελλάδα, </a:t>
            </a:r>
            <a:r>
              <a:rPr lang="el" sz="2400" dirty="0"/>
              <a:t>διατηρεί εχθρική στάση απέναντι στη μεταφορά</a:t>
            </a:r>
            <a:r>
              <a:rPr lang="el" sz="2400" dirty="0" smtClean="0"/>
              <a:t>.</a:t>
            </a:r>
          </a:p>
          <a:p>
            <a:endParaRPr lang="el" sz="2400" dirty="0" smtClean="0"/>
          </a:p>
          <a:p>
            <a:r>
              <a:rPr lang="el" sz="2400" dirty="0" smtClean="0"/>
              <a:t>Η συχνή χρήση εισαγωγικών σε οποιαδήποτε λέξη </a:t>
            </a:r>
            <a:r>
              <a:rPr lang="el" sz="2400" dirty="0" smtClean="0"/>
              <a:t>που μπορεί </a:t>
            </a:r>
            <a:r>
              <a:rPr lang="el" sz="2400" dirty="0" smtClean="0"/>
              <a:t>να ξεφεύγει έστω και λίγο από την κυριολεκτική της </a:t>
            </a:r>
            <a:r>
              <a:rPr lang="el" sz="2400" dirty="0" smtClean="0"/>
              <a:t>σημασία, </a:t>
            </a:r>
            <a:r>
              <a:rPr lang="el" sz="2400" dirty="0" smtClean="0"/>
              <a:t>είναι συνηθισμένο υφολογικό </a:t>
            </a:r>
            <a:r>
              <a:rPr lang="el" sz="2400" dirty="0" smtClean="0"/>
              <a:t>χαρακτηριστικό</a:t>
            </a:r>
            <a:r>
              <a:rPr lang="el" sz="2400" dirty="0" smtClean="0"/>
              <a:t>, ενώ οι εφημερίδες έχουν την τάση να χρησιμοποιούν ξεφτιλισμένες μεταφορές, που κοντεύουν να εκλείψουν ώστε είναι πιθανό να προκαλέσουν κακό.</a:t>
            </a:r>
          </a:p>
          <a:p>
            <a:pPr lvl="0">
              <a:spcBef>
                <a:spcPts val="0"/>
              </a:spcBef>
              <a:buNone/>
            </a:pPr>
            <a:r>
              <a:rPr lang="el" sz="2400" dirty="0" smtClean="0"/>
              <a:t/>
            </a:r>
            <a:br>
              <a:rPr lang="el" sz="2400" dirty="0" smtClean="0"/>
            </a:br>
            <a:endParaRPr lang="el" sz="2400" dirty="0"/>
          </a:p>
        </p:txBody>
      </p:sp>
    </p:spTree>
    <p:extLst>
      <p:ext uri="{BB962C8B-B14F-4D97-AF65-F5344CB8AC3E}">
        <p14:creationId xmlns:p14="http://schemas.microsoft.com/office/powerpoint/2010/main" xmlns="" val="299794213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Shape 99"/>
          <p:cNvSpPr txBox="1">
            <a:spLocks noGrp="1"/>
          </p:cNvSpPr>
          <p:nvPr>
            <p:ph type="body" idx="1"/>
          </p:nvPr>
        </p:nvSpPr>
        <p:spPr>
          <a:xfrm>
            <a:off x="311700" y="233266"/>
            <a:ext cx="8520600" cy="6364085"/>
          </a:xfrm>
          <a:prstGeom prst="rect">
            <a:avLst/>
          </a:prstGeom>
        </p:spPr>
        <p:txBody>
          <a:bodyPr lIns="91425" tIns="91425" rIns="91425" bIns="91425" anchor="t" anchorCtr="0">
            <a:noAutofit/>
          </a:bodyPr>
          <a:lstStyle/>
          <a:p>
            <a:pPr lvl="0">
              <a:spcBef>
                <a:spcPts val="0"/>
              </a:spcBef>
              <a:buNone/>
            </a:pPr>
            <a:endParaRPr lang="el" sz="2400" dirty="0" smtClean="0"/>
          </a:p>
          <a:p>
            <a:r>
              <a:rPr lang="el" sz="2400" dirty="0" smtClean="0"/>
              <a:t>Οι </a:t>
            </a:r>
            <a:r>
              <a:rPr lang="el" sz="2400" dirty="0"/>
              <a:t>Έλληνες αναγνωρίζουν στον πολιτικό τους λόγο έναν υψηλό βαθμό προσωποποίησης. Οι </a:t>
            </a:r>
            <a:r>
              <a:rPr lang="el" sz="2400" dirty="0" smtClean="0"/>
              <a:t>πολιτικοί </a:t>
            </a:r>
            <a:r>
              <a:rPr lang="el" sz="2400" dirty="0"/>
              <a:t>αναλυτές συσχετίζουν αυτή τη τάση με ένα ευρύ φάσμα φαινομένων, από την ανεπτυγμένη πελατειακότητα μέχρι μια ιδιόμορφη αντίληψη για τα πολιτικά δικαιώματα. </a:t>
            </a:r>
            <a:endParaRPr lang="el" sz="2400" dirty="0" smtClean="0"/>
          </a:p>
          <a:p>
            <a:endParaRPr lang="el" sz="2400" dirty="0" smtClean="0"/>
          </a:p>
          <a:p>
            <a:pPr lvl="0"/>
            <a:r>
              <a:rPr lang="el-GR" sz="2400" dirty="0" smtClean="0"/>
              <a:t>Γ</a:t>
            </a:r>
            <a:r>
              <a:rPr lang="el" sz="2400" dirty="0" smtClean="0"/>
              <a:t>ι’ αυτό αντιμετωπίζουν και τα πολιτικά γεγονότα σαν να έχουν προσωπικά κίνητρα. Αυτό με την σειρά του  καταδεικνύει ότι οι μεταφορές της ενότητας που στηρίζονται σε προσβολές της συλλογικής τιμής προκαλούν συναισθηματικές αντιδράσεις.</a:t>
            </a:r>
          </a:p>
          <a:p>
            <a:pPr lvl="0"/>
            <a:endParaRPr lang="el" sz="2400" dirty="0" smtClean="0"/>
          </a:p>
          <a:p>
            <a:pPr lvl="0"/>
            <a:r>
              <a:rPr lang="el" sz="2400" dirty="0" smtClean="0"/>
              <a:t>Ο όρος «μεταφορά» θεωρείται από πολλούς σχολιαστές  ότι είναι σημασιολογικά ολισθηρός στο πλαίσιο της νεότερης πολιτισμικής </a:t>
            </a:r>
            <a:r>
              <a:rPr lang="el" sz="2400" dirty="0" smtClean="0"/>
              <a:t>πολιτικής.</a:t>
            </a:r>
            <a:endParaRPr lang="el" sz="2400" dirty="0" smtClean="0"/>
          </a:p>
          <a:p>
            <a:pPr>
              <a:buNone/>
            </a:pPr>
            <a:endParaRPr lang="el" sz="2400" dirty="0"/>
          </a:p>
        </p:txBody>
      </p:sp>
    </p:spTree>
    <p:extLst>
      <p:ext uri="{BB962C8B-B14F-4D97-AF65-F5344CB8AC3E}">
        <p14:creationId xmlns:p14="http://schemas.microsoft.com/office/powerpoint/2010/main" xmlns="" val="212110974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Shape 109"/>
          <p:cNvSpPr txBox="1">
            <a:spLocks noGrp="1"/>
          </p:cNvSpPr>
          <p:nvPr>
            <p:ph type="body" idx="1"/>
          </p:nvPr>
        </p:nvSpPr>
        <p:spPr>
          <a:xfrm>
            <a:off x="311700" y="217700"/>
            <a:ext cx="8832300" cy="9908044"/>
          </a:xfrm>
          <a:prstGeom prst="rect">
            <a:avLst/>
          </a:prstGeom>
        </p:spPr>
        <p:txBody>
          <a:bodyPr lIns="91425" tIns="91425" rIns="91425" bIns="91425" anchor="t" anchorCtr="0">
            <a:noAutofit/>
          </a:bodyPr>
          <a:lstStyle/>
          <a:p>
            <a:r>
              <a:rPr lang="el" sz="2400" dirty="0" smtClean="0"/>
              <a:t>Έτσι, </a:t>
            </a:r>
            <a:r>
              <a:rPr lang="el" sz="2400" dirty="0" smtClean="0"/>
              <a:t>το να υποστηρίζει κανείς ότι το έθνος είναι κάτι που κατασκευάζεται μεταφορικά μπορεί να προκαλέσει τριγμούς στα θεμέλια τις ατομικής και τις συλλογικής οντολογίας.</a:t>
            </a:r>
          </a:p>
          <a:p>
            <a:endParaRPr lang="el" sz="2400" dirty="0" smtClean="0"/>
          </a:p>
          <a:p>
            <a:endParaRPr lang="el" sz="2400" dirty="0" smtClean="0"/>
          </a:p>
          <a:p>
            <a:r>
              <a:rPr lang="el" sz="2400" dirty="0" smtClean="0"/>
              <a:t>Αυτή η προστασία από την ίδια την ιδέα της αναφορικότητας εναρμονίζεται απόλυτα με τους φόβους </a:t>
            </a:r>
            <a:r>
              <a:rPr lang="el" sz="2400" dirty="0" smtClean="0"/>
              <a:t>ενός </a:t>
            </a:r>
            <a:r>
              <a:rPr lang="el" sz="2400" dirty="0" smtClean="0"/>
              <a:t>έθνους- κράτους που είναι αβέβαιο για τις πολιτισμικές </a:t>
            </a:r>
            <a:r>
              <a:rPr lang="el" sz="2400" dirty="0" smtClean="0"/>
              <a:t>του </a:t>
            </a:r>
            <a:r>
              <a:rPr lang="el" sz="2400" dirty="0" smtClean="0"/>
              <a:t>αξιώσεις. Το κράτος είναι η ενσάρκωση της κυριολεξίας- ίσως στην Ελλάδα περισσότερο από όπου </a:t>
            </a:r>
            <a:r>
              <a:rPr lang="el" sz="2400" dirty="0" smtClean="0"/>
              <a:t>αλλού</a:t>
            </a:r>
            <a:r>
              <a:rPr lang="el" sz="2400" dirty="0" smtClean="0"/>
              <a:t>, καθώς ένας προερχόμενος από το Διαφωτισμό </a:t>
            </a:r>
            <a:r>
              <a:rPr lang="el" sz="2400" dirty="0" smtClean="0"/>
              <a:t>λόγος, </a:t>
            </a:r>
            <a:r>
              <a:rPr lang="el" sz="2400" dirty="0" smtClean="0"/>
              <a:t>συγκαλύπτει ένα μεγάλο φάσμα αμφισημιών σχετικά με το δίκαιο, τα δικαιώματα και την ηθική.</a:t>
            </a:r>
            <a:endParaRPr lang="el" sz="2400" dirty="0"/>
          </a:p>
        </p:txBody>
      </p:sp>
    </p:spTree>
    <p:extLst>
      <p:ext uri="{BB962C8B-B14F-4D97-AF65-F5344CB8AC3E}">
        <p14:creationId xmlns:p14="http://schemas.microsoft.com/office/powerpoint/2010/main" xmlns="" val="17192998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9144000" cy="6858000"/>
          </a:xfrm>
        </p:spPr>
        <p:txBody>
          <a:bodyPr>
            <a:normAutofit/>
          </a:bodyPr>
          <a:lstStyle/>
          <a:p>
            <a:pPr marL="36576" indent="0">
              <a:buNone/>
            </a:pPr>
            <a:r>
              <a:rPr lang="el-GR" sz="2400" dirty="0" smtClean="0"/>
              <a:t/>
            </a:r>
            <a:br>
              <a:rPr lang="el-GR" sz="2400" dirty="0" smtClean="0"/>
            </a:br>
            <a:endParaRPr lang="el-GR" sz="2400" dirty="0" smtClean="0"/>
          </a:p>
          <a:p>
            <a:r>
              <a:rPr lang="el-GR" sz="2400" dirty="0" smtClean="0"/>
              <a:t>Τα ζητήματα της λογοκλοπής, της δημιουργικότητας και της πρωτοτυπίας, στηρίζονται στην εικονικότητα. Παραδείγματος χάρη, αυτό που στον ακαδημαϊκό λόγο θα ήταν λογοκλοπή, σε μια άλλη κουλτούρα που ασχολείται με την προφορική δημιουργία αυτοσχέδιων στίχων, στην οποία τα διαφορετικά συμφραζόμενα (κάθε συγκεκριμένης χρήσης) δημιουργούν ένα νέο κείμενο, μπορεί να γίνει πρωτοτυπία. </a:t>
            </a:r>
            <a:br>
              <a:rPr lang="el-GR" sz="2400" dirty="0" smtClean="0"/>
            </a:br>
            <a:r>
              <a:rPr lang="el-GR" sz="2400" dirty="0" smtClean="0"/>
              <a:t/>
            </a:r>
            <a:br>
              <a:rPr lang="el-GR" sz="2400" dirty="0" smtClean="0"/>
            </a:br>
            <a:endParaRPr lang="el-GR" sz="2400" dirty="0" smtClean="0"/>
          </a:p>
          <a:p>
            <a:r>
              <a:rPr lang="el-GR" sz="2400" dirty="0" smtClean="0"/>
              <a:t>Εικονικότητα: αποτέλεσμα δράσης των ανθρώπων με πρόθεση.  </a:t>
            </a:r>
            <a:endParaRPr lang="el-GR" sz="2400" dirty="0"/>
          </a:p>
        </p:txBody>
      </p:sp>
    </p:spTree>
    <p:extLst>
      <p:ext uri="{BB962C8B-B14F-4D97-AF65-F5344CB8AC3E}">
        <p14:creationId xmlns:p14="http://schemas.microsoft.com/office/powerpoint/2010/main" xmlns="" val="132799680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Shape 119"/>
          <p:cNvSpPr txBox="1">
            <a:spLocks noGrp="1"/>
          </p:cNvSpPr>
          <p:nvPr>
            <p:ph type="body" idx="1"/>
          </p:nvPr>
        </p:nvSpPr>
        <p:spPr>
          <a:xfrm>
            <a:off x="311700" y="155500"/>
            <a:ext cx="8520600" cy="6369844"/>
          </a:xfrm>
          <a:prstGeom prst="rect">
            <a:avLst/>
          </a:prstGeom>
        </p:spPr>
        <p:txBody>
          <a:bodyPr lIns="91425" tIns="91425" rIns="91425" bIns="91425" anchor="t" anchorCtr="0">
            <a:noAutofit/>
          </a:bodyPr>
          <a:lstStyle/>
          <a:p>
            <a:pPr lvl="0">
              <a:spcBef>
                <a:spcPts val="0"/>
              </a:spcBef>
              <a:buNone/>
            </a:pPr>
            <a:endParaRPr lang="el" sz="2400" dirty="0" smtClean="0"/>
          </a:p>
          <a:p>
            <a:r>
              <a:rPr lang="el" sz="2400" dirty="0" smtClean="0"/>
              <a:t>ο </a:t>
            </a:r>
            <a:r>
              <a:rPr lang="el" sz="2400" dirty="0"/>
              <a:t>Τambiah μας εφιστά την προσοχή στους τρόπους με τους οποίους τα ένθη-κράτη οικοδομούν τις θεμελιώδεις μεταφορές της συγκρότησης που μπορεί να οδηγήσουν κάποιες καταπιεσμένες ομάδες, κυρίως “μειονότητες” να συνασπιστούν δημιουργώντας ευθέως ανάλοβες οντότητες.</a:t>
            </a:r>
          </a:p>
          <a:p>
            <a:pPr lvl="0">
              <a:spcBef>
                <a:spcPts val="0"/>
              </a:spcBef>
              <a:buNone/>
            </a:pPr>
            <a:endParaRPr lang="el" sz="2400" dirty="0" smtClean="0"/>
          </a:p>
          <a:p>
            <a:pPr lvl="0">
              <a:spcBef>
                <a:spcPts val="0"/>
              </a:spcBef>
              <a:buNone/>
            </a:pPr>
            <a:endParaRPr lang="el" sz="2400" dirty="0" smtClean="0"/>
          </a:p>
          <a:p>
            <a:r>
              <a:rPr lang="el" sz="2400" dirty="0" smtClean="0"/>
              <a:t>H </a:t>
            </a:r>
            <a:r>
              <a:rPr lang="el" sz="2400" dirty="0"/>
              <a:t>ίδια η ενότητα δεν είναι απλώς ένα ιδιαίτερα προβληματικό φαινόμενο, αλλά ένα προϊόν της υπόστασης του έθνους κράτους ως πραγματοποιημένου μοντέλου </a:t>
            </a:r>
            <a:r>
              <a:rPr lang="el" sz="2400" dirty="0" smtClean="0"/>
              <a:t>κοινότητας.</a:t>
            </a:r>
            <a:endParaRPr lang="el" sz="2400" dirty="0"/>
          </a:p>
        </p:txBody>
      </p:sp>
    </p:spTree>
    <p:extLst>
      <p:ext uri="{BB962C8B-B14F-4D97-AF65-F5344CB8AC3E}">
        <p14:creationId xmlns:p14="http://schemas.microsoft.com/office/powerpoint/2010/main" xmlns="" val="65004960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311700" y="404664"/>
            <a:ext cx="8520600" cy="5687169"/>
          </a:xfrm>
        </p:spPr>
        <p:txBody>
          <a:bodyPr>
            <a:normAutofit/>
          </a:bodyPr>
          <a:lstStyle/>
          <a:p>
            <a:r>
              <a:rPr lang="el" sz="2400" dirty="0" smtClean="0"/>
              <a:t> Στον κοινό λόγο αυτό υποστηρίζεται από ιδέες σχετικά με τις γνήσιες ταυτότητες και από μια μεγάλη σύγχυση σχετικά με κατηγορίες για τις οποίες η ταυτότητα δεν συνενώνει απαραίτητα την καταγωγή, τη θρησκεία, τη γλώσσα και την επικράτεια.</a:t>
            </a:r>
          </a:p>
          <a:p>
            <a:endParaRPr lang="el-GR" sz="2400" dirty="0" smtClean="0"/>
          </a:p>
          <a:p>
            <a:r>
              <a:rPr lang="el" sz="2400" dirty="0" smtClean="0"/>
              <a:t>Ο δημόσιος λόγος στην Ελλάδα δεν αφήνει κανένα περιθώριο αμφισημίας στον ορισμό του έθνους, </a:t>
            </a:r>
            <a:r>
              <a:rPr lang="el" sz="2400" dirty="0" smtClean="0"/>
              <a:t>το οποίο αποτελεί πρότυπο </a:t>
            </a:r>
            <a:r>
              <a:rPr lang="el" sz="2400" smtClean="0"/>
              <a:t>για το </a:t>
            </a:r>
            <a:r>
              <a:rPr lang="el" sz="2400" dirty="0" smtClean="0"/>
              <a:t>ίδιο το ελληνικό έθνος, αλλά είναι ακριβώς αυτή η σημασιολογική αμεταβλητότητα που έχει προμηθεύσει το πιο προσβάσιμο μοντέλο σε άλλες πολιτισμικές και κοινονικές οντότητες που αγωνίζονται να βρουν τα μέσα για να εκφράσουν τις συλλογικές τους ταυτότητες.</a:t>
            </a:r>
          </a:p>
          <a:p>
            <a:endParaRPr lang="el-GR" sz="2400" dirty="0" smtClean="0"/>
          </a:p>
          <a:p>
            <a:endParaRPr lang="el-GR" sz="2400" dirty="0" smtClean="0"/>
          </a:p>
          <a:p>
            <a:endParaRPr lang="el-GR" sz="24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23400" y="188640"/>
            <a:ext cx="8520600" cy="763600"/>
          </a:xfrm>
        </p:spPr>
        <p:txBody>
          <a:bodyPr>
            <a:normAutofit/>
          </a:bodyPr>
          <a:lstStyle/>
          <a:p>
            <a:pPr algn="ctr"/>
            <a:r>
              <a:rPr lang="el-GR" sz="3200" u="sng" dirty="0" smtClean="0"/>
              <a:t>ΣΥΜΠΕΡΑΣΜΑΤΑ</a:t>
            </a:r>
            <a:endParaRPr lang="el-GR" sz="3200" u="sng" dirty="0"/>
          </a:p>
        </p:txBody>
      </p:sp>
      <p:sp>
        <p:nvSpPr>
          <p:cNvPr id="3" name="2 - Θέση κειμένου"/>
          <p:cNvSpPr>
            <a:spLocks noGrp="1"/>
          </p:cNvSpPr>
          <p:nvPr>
            <p:ph type="body" idx="1"/>
          </p:nvPr>
        </p:nvSpPr>
        <p:spPr>
          <a:xfrm>
            <a:off x="0" y="692696"/>
            <a:ext cx="9144000" cy="6165304"/>
          </a:xfrm>
        </p:spPr>
        <p:txBody>
          <a:bodyPr>
            <a:normAutofit lnSpcReduction="10000"/>
          </a:bodyPr>
          <a:lstStyle/>
          <a:p>
            <a:pPr>
              <a:buNone/>
            </a:pPr>
            <a:endParaRPr lang="el-GR" sz="2400" dirty="0" smtClean="0"/>
          </a:p>
          <a:p>
            <a:r>
              <a:rPr lang="el-GR" sz="2400" dirty="0" smtClean="0"/>
              <a:t>Ο </a:t>
            </a:r>
            <a:r>
              <a:rPr lang="en-US" sz="2400" dirty="0" smtClean="0"/>
              <a:t>Herzfeld </a:t>
            </a:r>
            <a:r>
              <a:rPr lang="el-GR" sz="2400" dirty="0" smtClean="0"/>
              <a:t>ασχολείται με την ιδιότητα του εικονικού σε ένα δεδομένο περιβάλλον την οποία προβάλλει ως "ομοιότητα''. Συνεπώς, οι όροι " εικονικότητα" και "ομοιότητα" συμβαδίζουν και μέσω αυτών επιτυγχάνεται η μονιμότητα και η </a:t>
            </a:r>
            <a:r>
              <a:rPr lang="el-GR" sz="2400" dirty="0" err="1" smtClean="0"/>
              <a:t>αντικειμενικοποίηση</a:t>
            </a:r>
            <a:r>
              <a:rPr lang="en-US" sz="2400" dirty="0" smtClean="0"/>
              <a:t>. </a:t>
            </a:r>
            <a:r>
              <a:rPr lang="el-GR" sz="2400" dirty="0" smtClean="0"/>
              <a:t>Είναι ένα αποτέλεσμα δράσης των ανθρώπων.</a:t>
            </a:r>
          </a:p>
          <a:p>
            <a:endParaRPr lang="el-GR" sz="2400" dirty="0" smtClean="0"/>
          </a:p>
          <a:p>
            <a:r>
              <a:rPr lang="el-GR" sz="2400" dirty="0" smtClean="0"/>
              <a:t>Έπειτα, ο </a:t>
            </a:r>
            <a:r>
              <a:rPr lang="en-US" sz="2400" dirty="0" smtClean="0"/>
              <a:t>Herzfeld, </a:t>
            </a:r>
            <a:r>
              <a:rPr lang="el-GR" sz="2400" dirty="0" smtClean="0"/>
              <a:t>χρησιμοποιεί παραδείγματα, για να δείξει πώς οι λαοί μέσω κατασκευασμένων εικονικοτήτων προσπάθησαν να οικειοποιηθούν περιοχές. Επιπλέον, μελετά την Ελλάδα σε σχέση με τις υπόλοιπες χώρες, καθώς αυτή έχει συγχωνεύσει την έννοια του </a:t>
            </a:r>
            <a:r>
              <a:rPr lang="el-GR" sz="2400" dirty="0" err="1" smtClean="0"/>
              <a:t>εθνοκρατισμού</a:t>
            </a:r>
            <a:r>
              <a:rPr lang="el-GR" sz="2400" dirty="0" smtClean="0"/>
              <a:t> με την έννοια του τοπικισμού και έχει καταφέρει να επιτύχει την ομοιογένεια, χωρίς εξεγέρσεις, προσπαθώντας να αφομοιώσει τις μειονότητες που έχουν παραμείνει. </a:t>
            </a:r>
            <a:br>
              <a:rPr lang="el-GR" sz="2400" dirty="0" smtClean="0"/>
            </a:br>
            <a:endParaRPr lang="el-GR" sz="2400" dirty="0" smtClean="0"/>
          </a:p>
          <a:p>
            <a:endParaRPr lang="el-GR" sz="2400" dirty="0" smtClean="0"/>
          </a:p>
          <a:p>
            <a:endParaRPr lang="el-GR" sz="2400" dirty="0" smtClean="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p:txBody>
          <a:bodyPr>
            <a:normAutofit fontScale="90000"/>
          </a:bodyPr>
          <a:lstStyle/>
          <a:p>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endParaRPr lang="el-GR" dirty="0"/>
          </a:p>
        </p:txBody>
      </p:sp>
      <p:sp>
        <p:nvSpPr>
          <p:cNvPr id="3" name="2 - Θέση κειμένου"/>
          <p:cNvSpPr>
            <a:spLocks noGrp="1"/>
          </p:cNvSpPr>
          <p:nvPr>
            <p:ph idx="1"/>
          </p:nvPr>
        </p:nvSpPr>
        <p:spPr>
          <a:xfrm>
            <a:off x="0" y="0"/>
            <a:ext cx="9144000" cy="6858000"/>
          </a:xfrm>
        </p:spPr>
        <p:txBody>
          <a:bodyPr>
            <a:normAutofit/>
          </a:bodyPr>
          <a:lstStyle/>
          <a:p>
            <a:pPr>
              <a:buNone/>
            </a:pPr>
            <a:endParaRPr lang="en-US" sz="2400" dirty="0" smtClean="0"/>
          </a:p>
          <a:p>
            <a:r>
              <a:rPr lang="el-GR" sz="2400" dirty="0" smtClean="0"/>
              <a:t>Τέλος, ο τρόπος που χρησιμοποιούμε τον λόγο μπορεί να αναδείξει την κοινωνική κατάταξη ενός έθνους ή εθνότητας αλλά από την άλλη πλευρά είναι ένα μέσο όξυνσης της ετερότητας.</a:t>
            </a:r>
          </a:p>
          <a:p>
            <a:pPr>
              <a:buNone/>
            </a:pPr>
            <a:r>
              <a:rPr lang="el-GR" sz="2400" dirty="0" smtClean="0"/>
              <a:t/>
            </a:r>
            <a:br>
              <a:rPr lang="el-GR" sz="2400" dirty="0" smtClean="0"/>
            </a:br>
            <a:endParaRPr lang="en-US" sz="2400" dirty="0" smtClean="0"/>
          </a:p>
          <a:p>
            <a:pPr>
              <a:buNone/>
            </a:pPr>
            <a:endParaRPr lang="en-US" sz="2400" dirty="0" smtClean="0"/>
          </a:p>
          <a:p>
            <a:endParaRPr lang="en-US" sz="2400" dirty="0" smtClean="0"/>
          </a:p>
          <a:p>
            <a:endParaRPr lang="en-US" sz="2400" dirty="0" smtClean="0"/>
          </a:p>
          <a:p>
            <a:endParaRPr lang="el-GR" sz="2400" dirty="0" smtClean="0"/>
          </a:p>
          <a:p>
            <a:endParaRPr lang="en-US" sz="2400" dirty="0" smtClean="0"/>
          </a:p>
          <a:p>
            <a:endParaRPr lang="el-GR"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9144000" cy="6858000"/>
          </a:xfrm>
        </p:spPr>
        <p:txBody>
          <a:bodyPr/>
          <a:lstStyle/>
          <a:p>
            <a:endParaRPr lang="el-GR" sz="2400" dirty="0" smtClean="0"/>
          </a:p>
          <a:p>
            <a:endParaRPr lang="el-GR" sz="2400" dirty="0"/>
          </a:p>
          <a:p>
            <a:r>
              <a:rPr lang="el-GR" sz="2400" dirty="0" smtClean="0"/>
              <a:t>Κρατικές </a:t>
            </a:r>
            <a:r>
              <a:rPr lang="el-GR" sz="2400" dirty="0"/>
              <a:t>γραφειοκρατίες: συγκροτούν την εικονικότητα μέσα από έναν πολυποίκιλο πολιτισμικό κόσμο με την χρήση των </a:t>
            </a:r>
            <a:r>
              <a:rPr lang="el-GR" sz="2400" dirty="0" err="1" smtClean="0"/>
              <a:t>μίντια</a:t>
            </a:r>
            <a:r>
              <a:rPr lang="el-GR" sz="2400" dirty="0" smtClean="0"/>
              <a:t>. Στόχος τους είναι να δημιουργήσουν την εντύπωση ότι η εικονικότητα είναι απόλυτα «φυσική» και δεν μπορεί να αναλυθεί.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endParaRPr lang="el-GR" sz="2400" dirty="0" smtClean="0"/>
          </a:p>
          <a:p>
            <a:r>
              <a:rPr lang="el-GR" sz="2400" dirty="0" smtClean="0"/>
              <a:t>Σύμφωνα με τον </a:t>
            </a:r>
            <a:r>
              <a:rPr lang="en-US" sz="2400" dirty="0" smtClean="0"/>
              <a:t>Herzfeld</a:t>
            </a:r>
            <a:r>
              <a:rPr lang="el-GR" sz="2400" dirty="0" smtClean="0"/>
              <a:t>, δικός μας στόχος θα πρέπει να είναι η αμφισβήτηση της εικονικότητας των </a:t>
            </a:r>
            <a:r>
              <a:rPr lang="el-GR" sz="2400" dirty="0" err="1" smtClean="0"/>
              <a:t>μίντια</a:t>
            </a:r>
            <a:r>
              <a:rPr lang="el-GR" sz="2400" dirty="0" smtClean="0"/>
              <a:t>, καθώς και </a:t>
            </a:r>
            <a:r>
              <a:rPr lang="el-GR" sz="2400" dirty="0"/>
              <a:t>ε</a:t>
            </a:r>
            <a:r>
              <a:rPr lang="el-GR" sz="2400" dirty="0" smtClean="0"/>
              <a:t>παναδημιουργία της χρησιμοποιώντας άλλα υλικά και άλλες φαντασιακές συλλήψεις</a:t>
            </a:r>
            <a:r>
              <a:rPr lang="el-GR" dirty="0" smtClean="0"/>
              <a:t>. </a:t>
            </a:r>
            <a:endParaRPr lang="el-GR" dirty="0"/>
          </a:p>
        </p:txBody>
      </p:sp>
    </p:spTree>
    <p:extLst>
      <p:ext uri="{BB962C8B-B14F-4D97-AF65-F5344CB8AC3E}">
        <p14:creationId xmlns:p14="http://schemas.microsoft.com/office/powerpoint/2010/main" xmlns="" val="1000589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9144000" cy="6858000"/>
          </a:xfrm>
        </p:spPr>
        <p:txBody>
          <a:bodyPr>
            <a:normAutofit/>
          </a:bodyPr>
          <a:lstStyle/>
          <a:p>
            <a:r>
              <a:rPr lang="el-GR" sz="2600" dirty="0" smtClean="0"/>
              <a:t>Εικονικότητα και ομοιότητα : Μια συγκάλυψη του σημειολογικού χαρακτήρα στα μάτια του ανθρώπινου παρατηρητή. Σε αυτή τη περίπτωση σύμφωνα με τον </a:t>
            </a:r>
            <a:r>
              <a:rPr lang="en-US" sz="2600" dirty="0" smtClean="0"/>
              <a:t>Eco </a:t>
            </a:r>
            <a:r>
              <a:rPr lang="el-GR" sz="2600" dirty="0" smtClean="0"/>
              <a:t>(1976:6-7), υπάρχει η πιθανότητα εξαπάτησης σε όλες τις σημειολογικές λειτουργίες. </a:t>
            </a:r>
            <a:br>
              <a:rPr lang="el-GR" sz="2600" dirty="0" smtClean="0"/>
            </a:br>
            <a:endParaRPr lang="el-GR" sz="2600" dirty="0" smtClean="0"/>
          </a:p>
          <a:p>
            <a:r>
              <a:rPr lang="el-GR" sz="2600" dirty="0" smtClean="0"/>
              <a:t>Προκειμένου λοιπόν η ομοιότητα να φαίνεται φυσική κατασκευάζονται ισχυρισμοί και θεμελιώνονται σε κυριολεκτικές αντιλήψεις. </a:t>
            </a:r>
            <a:br>
              <a:rPr lang="el-GR" sz="2600" dirty="0" smtClean="0"/>
            </a:br>
            <a:endParaRPr lang="el-GR" sz="2600" dirty="0" smtClean="0"/>
          </a:p>
          <a:p>
            <a:r>
              <a:rPr lang="el-GR" sz="2600" dirty="0" smtClean="0"/>
              <a:t>Σύμφωνα πάλι με τον </a:t>
            </a:r>
            <a:r>
              <a:rPr lang="en-US" sz="2600" dirty="0" smtClean="0"/>
              <a:t>Umberto Eco (1976</a:t>
            </a:r>
            <a:r>
              <a:rPr lang="el-GR" sz="2600" dirty="0" smtClean="0"/>
              <a:t>:190-217), η εικονικότητα είναι θύμα της ίδιας της</a:t>
            </a:r>
            <a:r>
              <a:rPr lang="en-US" sz="2600" dirty="0" smtClean="0"/>
              <a:t>,</a:t>
            </a:r>
            <a:r>
              <a:rPr lang="el-GR" sz="2600" dirty="0" smtClean="0"/>
              <a:t> της λογικής. Αν μία υπόθεση ομοιότητας είναι τόσο σημαντική για ιδεολογικούς σκοπούς, τότε καταλήγουμε στο συμπέρασμα ότι η εικονιστική λογική της ιδέας, ανήκει στην κοινή λογική</a:t>
            </a:r>
            <a:r>
              <a:rPr lang="el-GR" dirty="0" smtClean="0"/>
              <a:t>. </a:t>
            </a:r>
            <a:endParaRPr lang="el-GR" dirty="0"/>
          </a:p>
        </p:txBody>
      </p:sp>
    </p:spTree>
    <p:extLst>
      <p:ext uri="{BB962C8B-B14F-4D97-AF65-F5344CB8AC3E}">
        <p14:creationId xmlns:p14="http://schemas.microsoft.com/office/powerpoint/2010/main" xmlns="" val="6378402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9144000" cy="6858000"/>
          </a:xfrm>
        </p:spPr>
        <p:txBody>
          <a:bodyPr/>
          <a:lstStyle/>
          <a:p>
            <a:pPr marL="36576" indent="0">
              <a:buNone/>
            </a:pPr>
            <a:endParaRPr lang="el-GR" sz="2400" dirty="0"/>
          </a:p>
          <a:p>
            <a:r>
              <a:rPr lang="el-GR" sz="2400" dirty="0" smtClean="0"/>
              <a:t>Συνηθισμένες παρανοήσεις σχετικά με την εικονικότητα, είναι ότι πρέπει να είναι οπτική. Αυτό όμως θα ήταν εντελώς παράλογο, γιατί με την ίδια λογική θα υποστηρίζαμε ότι η ταξινόμηση είναι αποκλειστικά λεκτική. </a:t>
            </a:r>
            <a:br>
              <a:rPr lang="el-GR" sz="2400" dirty="0" smtClean="0"/>
            </a:br>
            <a:r>
              <a:rPr lang="el-GR" sz="2400" dirty="0" smtClean="0"/>
              <a:t/>
            </a:r>
            <a:br>
              <a:rPr lang="el-GR" sz="2400" dirty="0" smtClean="0"/>
            </a:br>
            <a:endParaRPr lang="el-GR" sz="2400" dirty="0" smtClean="0"/>
          </a:p>
          <a:p>
            <a:r>
              <a:rPr lang="el-GR" sz="2400" dirty="0" smtClean="0"/>
              <a:t>Παραδείγματος χάρη, τα ζώα δεν έχουν γλώσσα, έχουν όμως σαφέστατα την ικανότητα της ταξινόμησης. Άρα θα ήταν παράλογο οι άνθρωποι να στηρίζονται αποκλειστικά στη γλώσσα για τις ταξινομητικές τους ανάγκες.</a:t>
            </a:r>
            <a:br>
              <a:rPr lang="el-GR" sz="2400" dirty="0" smtClean="0"/>
            </a:br>
            <a:endParaRPr lang="el-GR" sz="2400" dirty="0" smtClean="0"/>
          </a:p>
          <a:p>
            <a:r>
              <a:rPr lang="el-GR" sz="2400" dirty="0" smtClean="0"/>
              <a:t>Σύμφωνα με τον </a:t>
            </a:r>
            <a:r>
              <a:rPr lang="en-US" sz="2400" dirty="0" err="1" smtClean="0"/>
              <a:t>Gombrich</a:t>
            </a:r>
            <a:r>
              <a:rPr lang="en-US" sz="2400" dirty="0" smtClean="0"/>
              <a:t> (1961</a:t>
            </a:r>
            <a:r>
              <a:rPr lang="el-GR" sz="2400" dirty="0" smtClean="0"/>
              <a:t>:101-104,178), μιλάμε για εικονικότητα των οπτικών ή άλλων μη λεκτικών συνδιαλλαγών</a:t>
            </a:r>
            <a:r>
              <a:rPr lang="el-GR" dirty="0" smtClean="0"/>
              <a:t>. </a:t>
            </a:r>
            <a:endParaRPr lang="el-GR" dirty="0"/>
          </a:p>
        </p:txBody>
      </p:sp>
    </p:spTree>
    <p:extLst>
      <p:ext uri="{BB962C8B-B14F-4D97-AF65-F5344CB8AC3E}">
        <p14:creationId xmlns:p14="http://schemas.microsoft.com/office/powerpoint/2010/main" xmlns="" val="17778894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9144000" cy="6858000"/>
          </a:xfrm>
        </p:spPr>
        <p:txBody>
          <a:bodyPr/>
          <a:lstStyle/>
          <a:p>
            <a:endParaRPr lang="el-GR" sz="2400" dirty="0" smtClean="0"/>
          </a:p>
          <a:p>
            <a:endParaRPr lang="el-GR" sz="2400" dirty="0"/>
          </a:p>
          <a:p>
            <a:endParaRPr lang="el-GR" sz="2400" dirty="0" smtClean="0"/>
          </a:p>
          <a:p>
            <a:r>
              <a:rPr lang="el-GR" sz="2400" dirty="0" smtClean="0"/>
              <a:t>Η λεκτική εικονικότητα αντιμετωπίζεται ως συνήθως ως λαϊκή ετυμολογία και ως ακαδημαϊκή ετυμολογία. </a:t>
            </a:r>
          </a:p>
          <a:p>
            <a:endParaRPr lang="el-GR" sz="2400" dirty="0"/>
          </a:p>
          <a:p>
            <a:endParaRPr lang="el-GR" sz="2400" dirty="0" smtClean="0"/>
          </a:p>
          <a:p>
            <a:pPr marL="36576" indent="0">
              <a:buNone/>
            </a:pPr>
            <a:r>
              <a:rPr lang="el-GR" sz="2400" dirty="0"/>
              <a:t/>
            </a:r>
            <a:br>
              <a:rPr lang="el-GR" sz="2400" dirty="0"/>
            </a:br>
            <a:endParaRPr lang="el-GR" sz="2400" dirty="0" smtClean="0"/>
          </a:p>
          <a:p>
            <a:r>
              <a:rPr lang="el-GR" sz="2400" dirty="0" smtClean="0"/>
              <a:t>Άρα έχουμε έναν παραλληλισμό ανάμεσα στο διαχωρισμό λαϊκής – ακαδημαϊκής ετυμολογίας και στη διάκριση μύθου και ιστορίας. </a:t>
            </a:r>
          </a:p>
          <a:p>
            <a:endParaRPr lang="el-GR" dirty="0"/>
          </a:p>
        </p:txBody>
      </p:sp>
    </p:spTree>
    <p:extLst>
      <p:ext uri="{BB962C8B-B14F-4D97-AF65-F5344CB8AC3E}">
        <p14:creationId xmlns:p14="http://schemas.microsoft.com/office/powerpoint/2010/main" xmlns="" val="281742232"/>
      </p:ext>
    </p:extLst>
  </p:cSld>
  <p:clrMapOvr>
    <a:masterClrMapping/>
  </p:clrMapOvr>
  <p:timing>
    <p:tnLst>
      <p:par>
        <p:cTn id="1" dur="indefinite" restart="never" nodeType="tmRoot"/>
      </p:par>
    </p:tnLst>
  </p:timing>
</p:sld>
</file>

<file path=ppt/theme/theme1.xml><?xml version="1.0" encoding="utf-8"?>
<a:theme xmlns:a="http://schemas.openxmlformats.org/drawingml/2006/main" name="Τεχνικό">
  <a:themeElements>
    <a:clrScheme name="Τεχνικό">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Τεχνικό">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Τεχνικό">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976</TotalTime>
  <Words>3235</Words>
  <Application>Microsoft Office PowerPoint</Application>
  <PresentationFormat>Προβολή στην οθόνη (4:3)</PresentationFormat>
  <Paragraphs>252</Paragraphs>
  <Slides>53</Slides>
  <Notes>53</Notes>
  <HiddenSlides>0</HiddenSlides>
  <MMClips>0</MMClips>
  <ScaleCrop>false</ScaleCrop>
  <HeadingPairs>
    <vt:vector size="4" baseType="variant">
      <vt:variant>
        <vt:lpstr>Θέμα</vt:lpstr>
      </vt:variant>
      <vt:variant>
        <vt:i4>1</vt:i4>
      </vt:variant>
      <vt:variant>
        <vt:lpstr>Τίτλοι διαφανειών</vt:lpstr>
      </vt:variant>
      <vt:variant>
        <vt:i4>53</vt:i4>
      </vt:variant>
    </vt:vector>
  </HeadingPairs>
  <TitlesOfParts>
    <vt:vector size="54" baseType="lpstr">
      <vt:lpstr>Τεχνικό</vt:lpstr>
      <vt:lpstr>ΠΑΝΕΠΙΣΤΗΜΙΟ ΔΥΤΙΚΗΣ ΜΑΚΕΔΟΝΙΑΣ ΠΑΙΔΑΓΩΓΙΚΟ ΤΜΗΜΑ ΔΗΜΟΤΙΚΗΣ ΕΚΠΑΙΔΕΥΣΗΣ </vt:lpstr>
      <vt:lpstr>       ΠΕΙΣΤΙΚΕΣ ΟΜΟΙΟΤΗΤΕΣ</vt:lpstr>
      <vt:lpstr>Εικονικότητα και αποσυνειδητοποίηση της ρητορικής</vt:lpstr>
      <vt:lpstr>Διαφάνεια 4</vt:lpstr>
      <vt:lpstr>Διαφάνεια 5</vt:lpstr>
      <vt:lpstr>Διαφάνεια 6</vt:lpstr>
      <vt:lpstr>Διαφάνεια 7</vt:lpstr>
      <vt:lpstr>Διαφάνεια 8</vt:lpstr>
      <vt:lpstr>Διαφάνεια 9</vt:lpstr>
      <vt:lpstr>Ετυμολογία και αναγνώριση</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Διαφάνεια 29</vt:lpstr>
      <vt:lpstr>Διαφάνεια 30</vt:lpstr>
      <vt:lpstr>Διαφάνεια 31</vt:lpstr>
      <vt:lpstr>Διαφάνεια 32</vt:lpstr>
      <vt:lpstr>Εικόνες ύπαρξης: η ουσιοκρατία ως μεταφορά</vt:lpstr>
      <vt:lpstr>Διαφάνεια 34</vt:lpstr>
      <vt:lpstr>Διαφάνεια 35</vt:lpstr>
      <vt:lpstr>Διαφάνεια 36</vt:lpstr>
      <vt:lpstr>Διαφάνεια 37</vt:lpstr>
      <vt:lpstr>Διαφάνεια 38</vt:lpstr>
      <vt:lpstr>Διαφάνεια 39</vt:lpstr>
      <vt:lpstr>Διαφάνεια 40</vt:lpstr>
      <vt:lpstr>Διαφάνεια 41</vt:lpstr>
      <vt:lpstr>Διαφάνεια 42</vt:lpstr>
      <vt:lpstr>Διαφάνεια 43</vt:lpstr>
      <vt:lpstr>Διαφάνεια 44</vt:lpstr>
      <vt:lpstr>Η  έννοια του «αίματος» </vt:lpstr>
      <vt:lpstr>Εθνικός λόγος- Διαμόρφωση της ταυτότητας με τη χρήση της μεταφοράς</vt:lpstr>
      <vt:lpstr>Διαφάνεια 47</vt:lpstr>
      <vt:lpstr>Διαφάνεια 48</vt:lpstr>
      <vt:lpstr>Διαφάνεια 49</vt:lpstr>
      <vt:lpstr>Διαφάνεια 50</vt:lpstr>
      <vt:lpstr>Διαφάνεια 51</vt:lpstr>
      <vt:lpstr>ΣΥΜΠΕΡΑΣΜΑΤΑ</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ΠΕΙΣΤΙΚΕΣ ΟΜΟΙΟΤΗΤΕΣ</dc:title>
  <dc:creator>maria koutsiouki</dc:creator>
  <cp:lastModifiedBy>ΝΙΚΟΣ</cp:lastModifiedBy>
  <cp:revision>94</cp:revision>
  <dcterms:created xsi:type="dcterms:W3CDTF">2016-12-11T18:54:00Z</dcterms:created>
  <dcterms:modified xsi:type="dcterms:W3CDTF">2016-12-21T22:20:53Z</dcterms:modified>
</cp:coreProperties>
</file>