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1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4" name="13 - Θέση ημερομηνίας"/>
          <p:cNvSpPr>
            <a:spLocks noGrp="1"/>
          </p:cNvSpPr>
          <p:nvPr>
            <p:ph type="dt" sz="half" idx="10"/>
          </p:nvPr>
        </p:nvSpPr>
        <p:spPr/>
        <p:txBody>
          <a:bodyPr/>
          <a:lstStyle>
            <a:lvl1pPr>
              <a:defRPr/>
            </a:lvl1pPr>
          </a:lstStyle>
          <a:p>
            <a:pPr>
              <a:defRPr/>
            </a:pPr>
            <a:fld id="{C8C5CFF2-B2EA-476C-8B9A-DA4792F63480}" type="datetimeFigureOut">
              <a:rPr lang="el-GR"/>
              <a:pPr>
                <a:defRPr/>
              </a:pPr>
              <a:t>31/10/2018</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66266C43-AE28-4445-B198-2BDD3AD313D2}"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E36C1447-3B1F-498C-89D6-FA8737CAA04F}" type="datetimeFigureOut">
              <a:rPr lang="el-GR"/>
              <a:pPr>
                <a:defRPr/>
              </a:pPr>
              <a:t>31/10/2018</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7EE493F1-FF10-4314-9C9F-C2EAE739382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C76A8C5F-9735-476C-ABC6-9C100ED01497}" type="datetimeFigureOut">
              <a:rPr lang="el-GR"/>
              <a:pPr>
                <a:defRPr/>
              </a:pPr>
              <a:t>31/10/2018</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225F86C5-9333-4574-86F8-0965056DA993}"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76AFE850-009C-4A88-ADAE-911F3AACD119}" type="datetimeFigureOut">
              <a:rPr lang="el-GR"/>
              <a:pPr>
                <a:defRPr/>
              </a:pPr>
              <a:t>31/10/2018</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78CBE65A-396B-4690-A77A-46885C86AE4A}"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DB5416B6-C60C-42A2-B326-52EA9173476E}" type="datetimeFigureOut">
              <a:rPr lang="el-GR"/>
              <a:pPr>
                <a:defRPr/>
              </a:pPr>
              <a:t>31/10/2018</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839AB35-1913-48E7-9E38-5882FE026CD4}"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9BDDEF78-CCBE-479F-84EA-1D8153A53CB1}" type="datetimeFigureOut">
              <a:rPr lang="el-GR"/>
              <a:pPr>
                <a:defRPr/>
              </a:pPr>
              <a:t>31/10/2018</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B138D282-448B-4DF5-83AA-16ACE5C37EE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13 - Θέση ημερομηνίας"/>
          <p:cNvSpPr>
            <a:spLocks noGrp="1"/>
          </p:cNvSpPr>
          <p:nvPr>
            <p:ph type="dt" sz="half" idx="10"/>
          </p:nvPr>
        </p:nvSpPr>
        <p:spPr/>
        <p:txBody>
          <a:bodyPr/>
          <a:lstStyle>
            <a:lvl1pPr>
              <a:defRPr/>
            </a:lvl1pPr>
          </a:lstStyle>
          <a:p>
            <a:pPr>
              <a:defRPr/>
            </a:pPr>
            <a:fld id="{4E235093-5E36-464A-B555-585D784999C7}" type="datetimeFigureOut">
              <a:rPr lang="el-GR"/>
              <a:pPr>
                <a:defRPr/>
              </a:pPr>
              <a:t>31/10/2018</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873EF805-1C54-44D1-A335-4148387EDB30}"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75F12A3E-E5E9-4829-BB7F-68F5E2249D88}" type="datetimeFigureOut">
              <a:rPr lang="el-GR"/>
              <a:pPr>
                <a:defRPr/>
              </a:pPr>
              <a:t>31/10/2018</a:t>
            </a:fld>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09FC928D-1AE1-4F60-9FB9-EC8B223BAA3E}"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3D626BCB-9DAE-44AA-B536-BEAFCD5CD7B1}" type="datetimeFigureOut">
              <a:rPr lang="el-GR"/>
              <a:pPr>
                <a:defRPr/>
              </a:pPr>
              <a:t>31/10/2018</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CA7B0D20-F192-4BFC-91EB-46417427255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00C3A5CD-429A-4711-96F5-060F502D146E}" type="datetimeFigureOut">
              <a:rPr lang="el-GR"/>
              <a:pPr>
                <a:defRPr/>
              </a:pPr>
              <a:t>31/10/2018</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2C465A95-DAB9-4313-B0DD-380EE844D4F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5" name="13 - Θέση ημερομηνίας"/>
          <p:cNvSpPr>
            <a:spLocks noGrp="1"/>
          </p:cNvSpPr>
          <p:nvPr>
            <p:ph type="dt" sz="half" idx="10"/>
          </p:nvPr>
        </p:nvSpPr>
        <p:spPr/>
        <p:txBody>
          <a:bodyPr/>
          <a:lstStyle>
            <a:lvl1pPr>
              <a:defRPr/>
            </a:lvl1pPr>
          </a:lstStyle>
          <a:p>
            <a:pPr>
              <a:defRPr/>
            </a:pPr>
            <a:fld id="{60BD222D-A5A6-4DA3-AE19-CB726973A3F1}" type="datetimeFigureOut">
              <a:rPr lang="el-GR"/>
              <a:pPr>
                <a:defRPr/>
              </a:pPr>
              <a:t>31/10/2018</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838E7668-1A6F-4489-88D5-423B45E3CB6C}"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l-GR" smtClean="0"/>
              <a:t>Kλικ για επεξεργασία του τίτλου</a:t>
            </a:r>
            <a:endParaRPr lang="en-US"/>
          </a:p>
        </p:txBody>
      </p:sp>
      <p:sp>
        <p:nvSpPr>
          <p:cNvPr id="1027" name="12 - Θέση κειμένου"/>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9E804ED5-D930-493A-B375-136F32766F14}" type="datetimeFigureOut">
              <a:rPr lang="el-GR"/>
              <a:pPr>
                <a:defRPr/>
              </a:pPr>
              <a:t>31/10/2018</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smtClean="0">
                <a:solidFill>
                  <a:schemeClr val="tx1">
                    <a:shade val="50000"/>
                  </a:schemeClr>
                </a:solidFill>
                <a:latin typeface="+mn-lt"/>
              </a:defRPr>
            </a:lvl1pPr>
          </a:lstStyle>
          <a:p>
            <a:pPr>
              <a:defRPr/>
            </a:pPr>
            <a:fld id="{BC2338FA-09A2-4E59-9CE9-F15E28514889}"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671" r:id="rId1"/>
    <p:sldLayoutId id="2147483670" r:id="rId2"/>
    <p:sldLayoutId id="2147483672"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Arial" charset="0"/>
        </a:defRPr>
      </a:lvl2pPr>
      <a:lvl3pPr algn="ctr" rtl="0" fontAlgn="base">
        <a:spcBef>
          <a:spcPct val="0"/>
        </a:spcBef>
        <a:spcAft>
          <a:spcPct val="0"/>
        </a:spcAft>
        <a:defRPr sz="4100" b="1">
          <a:solidFill>
            <a:schemeClr val="tx1"/>
          </a:solidFill>
          <a:latin typeface="Arial" charset="0"/>
        </a:defRPr>
      </a:lvl3pPr>
      <a:lvl4pPr algn="ctr" rtl="0" fontAlgn="base">
        <a:spcBef>
          <a:spcPct val="0"/>
        </a:spcBef>
        <a:spcAft>
          <a:spcPct val="0"/>
        </a:spcAft>
        <a:defRPr sz="4100" b="1">
          <a:solidFill>
            <a:schemeClr val="tx1"/>
          </a:solidFill>
          <a:latin typeface="Arial" charset="0"/>
        </a:defRPr>
      </a:lvl4pPr>
      <a:lvl5pPr algn="ctr" rtl="0" fontAlgn="base">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fontAlgn="base">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ΔΙΚΑΙΟΠΡΑΞΙΑ</a:t>
            </a:r>
            <a:endParaRPr lang="el-GR" dirty="0"/>
          </a:p>
        </p:txBody>
      </p:sp>
      <p:sp>
        <p:nvSpPr>
          <p:cNvPr id="3" name="2 - Θέση περιεχομένου"/>
          <p:cNvSpPr>
            <a:spLocks noGrp="1"/>
          </p:cNvSpPr>
          <p:nvPr>
            <p:ph idx="1"/>
          </p:nvPr>
        </p:nvSpPr>
        <p:spPr/>
        <p:txBody>
          <a:bodyPr>
            <a:normAutofit/>
          </a:bodyPr>
          <a:lstStyle/>
          <a:p>
            <a:pPr marL="548640" indent="-411480" algn="just" fontAlgn="auto">
              <a:spcAft>
                <a:spcPts val="0"/>
              </a:spcAft>
              <a:buClr>
                <a:schemeClr val="tx1">
                  <a:shade val="95000"/>
                </a:schemeClr>
              </a:buClr>
              <a:buFont typeface="Wingdings 2"/>
              <a:buChar char=""/>
              <a:defRPr/>
            </a:pPr>
            <a:r>
              <a:rPr lang="el-GR" dirty="0" smtClean="0"/>
              <a:t>Δικαιοπραξία είναι η πράξη δικαίου η οποία περιέχοντας δήλωση βούλησης σκοπεί στην επίτευξη ορισμένου έννομου αποτελέσματος</a:t>
            </a:r>
            <a:endParaRPr lang="en-US" dirty="0" smtClean="0"/>
          </a:p>
          <a:p>
            <a:pPr marL="869315" lvl="1" indent="-411480" algn="just" fontAlgn="auto">
              <a:spcAft>
                <a:spcPts val="0"/>
              </a:spcAft>
              <a:buClr>
                <a:schemeClr val="tx1">
                  <a:shade val="95000"/>
                </a:schemeClr>
              </a:buClr>
              <a:buFont typeface="Arial" pitchFamily="34" charset="0"/>
              <a:buChar char="•"/>
              <a:defRPr/>
            </a:pPr>
            <a:r>
              <a:rPr lang="el-GR" sz="2800" dirty="0" smtClean="0"/>
              <a:t>	π.χ. η πώληση κινητού ή ακινήτου είναι δικαιοπραξία και μάλιστα διμερής δικαιοπραξία ή αλλιώς σύμβαση</a:t>
            </a:r>
          </a:p>
          <a:p>
            <a:pPr marL="869315" lvl="1" indent="-411480" algn="just" fontAlgn="auto">
              <a:spcAft>
                <a:spcPts val="0"/>
              </a:spcAft>
              <a:buClr>
                <a:schemeClr val="tx1">
                  <a:shade val="95000"/>
                </a:schemeClr>
              </a:buClr>
              <a:buFont typeface="Arial" pitchFamily="34" charset="0"/>
              <a:buChar char="•"/>
              <a:defRPr/>
            </a:pPr>
            <a:r>
              <a:rPr lang="el-GR" sz="2800" dirty="0" smtClean="0"/>
              <a:t>η μίσθωση πράγματος λ.χ. διαμερίσματος ή αυτοκινήτου, είναι και αυτή δικαιοπραξία (διμερής ή αλλιώς σύμβαση)</a:t>
            </a:r>
          </a:p>
          <a:p>
            <a:pPr marL="869315" lvl="1" indent="-411480" algn="just" fontAlgn="auto">
              <a:spcAft>
                <a:spcPts val="0"/>
              </a:spcAft>
              <a:buClr>
                <a:schemeClr val="tx1">
                  <a:shade val="95000"/>
                </a:schemeClr>
              </a:buClr>
              <a:buFont typeface="Arial" pitchFamily="34" charset="0"/>
              <a:buChar char="•"/>
              <a:defRPr/>
            </a:pPr>
            <a:r>
              <a:rPr lang="el-GR" sz="2800" dirty="0" smtClean="0"/>
              <a:t>Το δάνειο είναι διμερής δικαιοπραξία-σύμβαση.</a:t>
            </a:r>
          </a:p>
          <a:p>
            <a:pPr marL="548640" indent="-411480" algn="just" fontAlgn="auto">
              <a:spcAft>
                <a:spcPts val="0"/>
              </a:spcAft>
              <a:buClr>
                <a:schemeClr val="tx1">
                  <a:shade val="95000"/>
                </a:schemeClr>
              </a:buClr>
              <a:buFont typeface="Wingdings 2"/>
              <a:buChar char=""/>
              <a:defRPr/>
            </a:pPr>
            <a:endParaRPr lang="el-G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ΕΓΚΥΡΗ ΔΙΚΑΙΟΠΡΑΞΙΑ</a:t>
            </a:r>
            <a:endParaRPr lang="el-GR" dirty="0"/>
          </a:p>
        </p:txBody>
      </p:sp>
      <p:sp>
        <p:nvSpPr>
          <p:cNvPr id="22530" name="2 - Θέση περιεχομένου"/>
          <p:cNvSpPr>
            <a:spLocks noGrp="1"/>
          </p:cNvSpPr>
          <p:nvPr>
            <p:ph idx="1"/>
          </p:nvPr>
        </p:nvSpPr>
        <p:spPr/>
        <p:txBody>
          <a:bodyPr/>
          <a:lstStyle/>
          <a:p>
            <a:r>
              <a:rPr lang="el-GR" smtClean="0"/>
              <a:t>14χρονος: διαθέτει ελεύθερα ό,τι του περιήλθε με δωρεά</a:t>
            </a:r>
          </a:p>
          <a:p>
            <a:r>
              <a:rPr lang="el-GR" smtClean="0"/>
              <a:t>15χρονος: μπορεί να συνάψει σύμβαση εργασίας με τη συναίνεση των γονέων του.</a:t>
            </a:r>
          </a:p>
          <a:p>
            <a:r>
              <a:rPr lang="el-GR" smtClean="0"/>
              <a:t>Ανήλικος που τέλεσε γάμο μπορεί να επιχειρεί κάθε δικαιοπραξία απαραίτητη για να συντηρηθεί ή να βελτιώσει τις ανάγκες της προσωπικής του συντήρησης και εκπαίδευσης</a:t>
            </a:r>
          </a:p>
          <a:p>
            <a:r>
              <a:rPr lang="el-GR" smtClean="0"/>
              <a:t>ΤΥΠΟΣ : έγγραφο ιδιωτικό ή συμβολαιογραφικό όπου απαιτείται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ΕΓΚΥΡΗ ΔΙΚΑΙΟΠΡΑΞΙΑ</a:t>
            </a:r>
            <a:endParaRPr lang="el-GR" dirty="0"/>
          </a:p>
        </p:txBody>
      </p:sp>
      <p:sp>
        <p:nvSpPr>
          <p:cNvPr id="23554" name="2 - Θέση περιεχομένου"/>
          <p:cNvSpPr>
            <a:spLocks noGrp="1"/>
          </p:cNvSpPr>
          <p:nvPr>
            <p:ph idx="1"/>
          </p:nvPr>
        </p:nvSpPr>
        <p:spPr/>
        <p:txBody>
          <a:bodyPr/>
          <a:lstStyle/>
          <a:p>
            <a:r>
              <a:rPr lang="el-GR" smtClean="0"/>
              <a:t>ΈΛΛΕΙΨΗ ΕΙΚΟΝΙΚΟΤΗΤΑΣ</a:t>
            </a:r>
          </a:p>
          <a:p>
            <a:r>
              <a:rPr lang="el-GR" smtClean="0"/>
              <a:t>ΜΗ ΑΝΤΙΘΕΣΗ ΣΤΑ ΧΡΗΣΤΑ ΗΘΗ</a:t>
            </a:r>
          </a:p>
          <a:p>
            <a:r>
              <a:rPr lang="el-GR" smtClean="0"/>
              <a:t>ΕΞΟΥΣΙΑ ΔΙΑΘΕΣΗΣ (ΕΚ ΤΟΥ ΝΟΜΟΥ Η ΕΚ ΔΙΚΑΣΤΙΚΗΣ ΑΠΟΦΑΣΕΩΣ)</a:t>
            </a:r>
          </a:p>
          <a:p>
            <a:r>
              <a:rPr lang="el-GR" smtClean="0"/>
              <a:t>ΑΚΥΡΩΣΙΜΗ ΔΙΚΑΙΟΠΡΑΞΙΑ: ΠΛΑΝΗ, ΑΠΑΤΗ ΑΠΕΙΛΗ</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8258204" cy="725470"/>
          </a:xfrm>
        </p:spPr>
        <p:txBody>
          <a:bodyPr/>
          <a:lstStyle/>
          <a:p>
            <a:pPr fontAlgn="auto">
              <a:spcAft>
                <a:spcPts val="0"/>
              </a:spcAft>
              <a:defRPr/>
            </a:pPr>
            <a:r>
              <a:rPr lang="el-GR" dirty="0" smtClean="0"/>
              <a:t>ΑΝΤΙΠΡΟΣΩΠΕΥΣΗ</a:t>
            </a:r>
            <a:endParaRPr lang="el-GR" dirty="0"/>
          </a:p>
        </p:txBody>
      </p:sp>
      <p:sp>
        <p:nvSpPr>
          <p:cNvPr id="32771" name="2 - Θέση περιεχομένου"/>
          <p:cNvSpPr>
            <a:spLocks noGrp="1"/>
          </p:cNvSpPr>
          <p:nvPr>
            <p:ph idx="1"/>
          </p:nvPr>
        </p:nvSpPr>
        <p:spPr>
          <a:xfrm>
            <a:off x="214313" y="1071563"/>
            <a:ext cx="8472487" cy="5643562"/>
          </a:xfrm>
        </p:spPr>
        <p:txBody>
          <a:bodyPr>
            <a:normAutofit lnSpcReduction="10000"/>
          </a:bodyPr>
          <a:lstStyle/>
          <a:p>
            <a:pPr marL="548640" indent="-411480" fontAlgn="auto">
              <a:spcAft>
                <a:spcPts val="0"/>
              </a:spcAft>
              <a:buClr>
                <a:schemeClr val="tx1">
                  <a:shade val="95000"/>
                </a:schemeClr>
              </a:buClr>
              <a:buFont typeface="Wingdings 2"/>
              <a:buChar char=""/>
              <a:defRPr/>
            </a:pPr>
            <a:r>
              <a:rPr lang="el-GR" smtClean="0"/>
              <a:t>Κατάρτιση δικαιοπραξίας με αντιπρόσωπο</a:t>
            </a:r>
          </a:p>
          <a:p>
            <a:pPr marL="548640" indent="-411480" algn="just" fontAlgn="auto">
              <a:spcAft>
                <a:spcPts val="0"/>
              </a:spcAft>
              <a:buClr>
                <a:schemeClr val="tx1">
                  <a:shade val="95000"/>
                </a:schemeClr>
              </a:buClr>
              <a:buFont typeface="Wingdings 2"/>
              <a:buChar char=""/>
              <a:defRPr/>
            </a:pPr>
            <a:r>
              <a:rPr lang="el-GR" smtClean="0"/>
              <a:t>Τα αποτελέσματα της δικαιοπραξίας επέρχονται όχι στο πρόσωπο του δικαιοπρακτούντος (αντιπρόσωπος) αλλά ευθέως και αμέσως στο πρόσωπο ενός άλλου ενδιαφερόμενου (αντιπροσωπευόμενος)</a:t>
            </a:r>
          </a:p>
          <a:p>
            <a:pPr marL="548640" indent="-411480" algn="just" fontAlgn="auto">
              <a:spcAft>
                <a:spcPts val="0"/>
              </a:spcAft>
              <a:buClr>
                <a:schemeClr val="tx1">
                  <a:shade val="95000"/>
                </a:schemeClr>
              </a:buClr>
              <a:buFont typeface="Wingdings 2" pitchFamily="18" charset="2"/>
              <a:buNone/>
              <a:defRPr/>
            </a:pPr>
            <a:r>
              <a:rPr lang="el-GR" smtClean="0"/>
              <a:t>     π.χ. Ο εφοπλιστής Κ επιθυμεί την αγορά οικοπέδου. Για να επιτύχει καλύτερο τίμημα από τον πωλητή Π, αποφασίζει να μην εμφανιστεί ο ίδιος ως αγοραστής και συμφωνεί με τον Α στο πλαίσιο συμβάσεως εντολής να αγοράσει αυτός το οικόπεδο στο δικό του όνομα και στη συνέχεια να το μεταβιβάσει με άλλη δικαιοπραξία στον Κ.</a:t>
            </a:r>
          </a:p>
          <a:p>
            <a:pPr marL="548640" indent="-411480" algn="just" fontAlgn="auto">
              <a:spcAft>
                <a:spcPts val="0"/>
              </a:spcAft>
              <a:buClr>
                <a:schemeClr val="tx1">
                  <a:shade val="95000"/>
                </a:schemeClr>
              </a:buClr>
              <a:buFont typeface="Wingdings 2" pitchFamily="18" charset="2"/>
              <a:buNone/>
              <a:defRPr/>
            </a:pPr>
            <a:r>
              <a:rPr lang="el-GR"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ΑΝΤΙΠΡΟΣΩΠΕΥΣΗ</a:t>
            </a:r>
            <a:endParaRPr lang="el-GR" dirty="0"/>
          </a:p>
        </p:txBody>
      </p:sp>
      <p:sp>
        <p:nvSpPr>
          <p:cNvPr id="25602" name="2 - Θέση περιεχομένου"/>
          <p:cNvSpPr>
            <a:spLocks noGrp="1"/>
          </p:cNvSpPr>
          <p:nvPr>
            <p:ph idx="1"/>
          </p:nvPr>
        </p:nvSpPr>
        <p:spPr/>
        <p:txBody>
          <a:bodyPr/>
          <a:lstStyle/>
          <a:p>
            <a:pPr algn="just"/>
            <a:r>
              <a:rPr lang="el-GR" smtClean="0"/>
              <a:t>ΠΛΗΡΕΞΟΥΣΙΟΤΗΤΑ: η δικαιοπραξία με την οποία χορηγείται πληρεξουσιότητα</a:t>
            </a:r>
          </a:p>
          <a:p>
            <a:pPr algn="just"/>
            <a:r>
              <a:rPr lang="el-GR" smtClean="0"/>
              <a:t>ΕΞΟΥΣΙΟΔΟΤΗΣΗ: μονομερής δικαιοπραξία με την οποία ένα πρόσωπο παρέχει εξουσία σε ένα άλλο πρόσωπο να καταρτίζει στο όνομά του και για λογαριασμό του δικαιοπραξίες ή άλλες νομικές πράξεις </a:t>
            </a:r>
          </a:p>
          <a:p>
            <a:endParaRPr lang="el-G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26626" name="2 - Θέση περιεχομένου"/>
          <p:cNvSpPr>
            <a:spLocks noGrp="1"/>
          </p:cNvSpPr>
          <p:nvPr>
            <p:ph idx="1"/>
          </p:nvPr>
        </p:nvSpPr>
        <p:spPr/>
        <p:txBody>
          <a:bodyPr/>
          <a:lstStyle/>
          <a:p>
            <a:pPr algn="just"/>
            <a:r>
              <a:rPr lang="el-GR" smtClean="0"/>
              <a:t>Προκειμένου μια δικαιοπραξία να παράγει τις έννομες συνέπειές της θα πρέπει να διαθέτει κύρος, δηλαδή να συντρέχουν οι προϋποθέσεις κύρους της (βλ. παραπάνω). </a:t>
            </a:r>
          </a:p>
          <a:p>
            <a:pPr algn="just"/>
            <a:r>
              <a:rPr lang="el-GR" smtClean="0"/>
              <a:t>Επιπλέον, θα πρέπει να είναι ενεργός, δηλαδή να συντρέχουν οι όροι του ενεργού της: π.χ. </a:t>
            </a:r>
            <a:r>
              <a:rPr lang="el-GR" b="1" smtClean="0"/>
              <a:t>αίρεση</a:t>
            </a:r>
            <a:r>
              <a:rPr lang="el-GR" smtClean="0"/>
              <a:t>.</a:t>
            </a:r>
          </a:p>
          <a:p>
            <a:pPr algn="just">
              <a:buFont typeface="Wingdings 2" pitchFamily="18" charset="2"/>
              <a:buNone/>
            </a:pPr>
            <a:r>
              <a:rPr lang="el-GR" smtClean="0"/>
              <a:t>	Η ενέργεια της δικαιοπραξίας εξαρτάται από ένα μελλοντικό και αβέβαιο γεγονός</a:t>
            </a:r>
          </a:p>
          <a:p>
            <a:pPr algn="just">
              <a:buFont typeface="Wingdings 2" pitchFamily="18" charset="2"/>
              <a:buNone/>
            </a:pPr>
            <a:r>
              <a:rPr lang="el-GR" smtClean="0"/>
              <a:t>      π.χ. Ο Α συμφωνεί με τον Β ότι αν ο Α προσληφθεί σε ορισμένη θέση θα δωρίσει στον Β 1.000 ευρώ.</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27650" name="2 - Θέση περιεχομένου"/>
          <p:cNvSpPr>
            <a:spLocks noGrp="1"/>
          </p:cNvSpPr>
          <p:nvPr>
            <p:ph idx="1"/>
          </p:nvPr>
        </p:nvSpPr>
        <p:spPr/>
        <p:txBody>
          <a:bodyPr/>
          <a:lstStyle/>
          <a:p>
            <a:pPr algn="just"/>
            <a:r>
              <a:rPr lang="el-GR" smtClean="0"/>
              <a:t>Προθεσμία: ο όρος που προστίθεται από τα μέρη στη δικαιοπραξία σύμφωνα με τον οποίο η ενέργεια της δικαιοπραξίας, εξαρτάται από γεγονός μέλλον και βέβαιο.</a:t>
            </a:r>
            <a:endParaRPr lang="en-US" smtClean="0"/>
          </a:p>
          <a:p>
            <a:pPr algn="just"/>
            <a:endParaRPr lang="en-US" smtClean="0"/>
          </a:p>
          <a:p>
            <a:pPr algn="just"/>
            <a:r>
              <a:rPr lang="el-GR" smtClean="0"/>
              <a:t>Συγκατάθεση, συναίνεση, έγκριση: δήλωση επιδοκιμασίας μιας δικαιοπραξίας από ένα τρίτο πρόσωπο, που δε μετέχει στην κατάρτισή της, η οποία απαιτείται κατά νόμο προκειμένου να επέλθουν οι έννομες συνέπειες της δικαιοπραξίας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 ΔΙΚΑΙΟΠΡΑΞΙΕΣ</a:t>
            </a:r>
            <a:endParaRPr lang="el-GR" dirty="0"/>
          </a:p>
        </p:txBody>
      </p:sp>
      <p:sp>
        <p:nvSpPr>
          <p:cNvPr id="28674" name="2 - Θέση περιεχομένου"/>
          <p:cNvSpPr>
            <a:spLocks noGrp="1"/>
          </p:cNvSpPr>
          <p:nvPr>
            <p:ph idx="1"/>
          </p:nvPr>
        </p:nvSpPr>
        <p:spPr/>
        <p:txBody>
          <a:bodyPr/>
          <a:lstStyle/>
          <a:p>
            <a:r>
              <a:rPr lang="el-GR" smtClean="0"/>
              <a:t>ΣΥΝΑΙΝΕΣΗ: όταν η συγκατάθεση παρέχεται πριν ή κατά την επιχείρηση της δικαιοπραξίας</a:t>
            </a:r>
          </a:p>
          <a:p>
            <a:r>
              <a:rPr lang="el-GR" smtClean="0"/>
              <a:t>ΈΓΚΡΙΣΗ: η συγκατάθεση που παρέχεται μετά την επιχείρηση της δικαιοπραξίας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ΣΥΜΒΑΣΕΙΣ</a:t>
            </a:r>
            <a:endParaRPr lang="el-GR" dirty="0"/>
          </a:p>
        </p:txBody>
      </p:sp>
      <p:sp>
        <p:nvSpPr>
          <p:cNvPr id="29698" name="2 - Θέση περιεχομένου"/>
          <p:cNvSpPr>
            <a:spLocks noGrp="1"/>
          </p:cNvSpPr>
          <p:nvPr>
            <p:ph idx="1"/>
          </p:nvPr>
        </p:nvSpPr>
        <p:spPr>
          <a:xfrm>
            <a:off x="428625" y="1600200"/>
            <a:ext cx="8258175" cy="4972050"/>
          </a:xfrm>
        </p:spPr>
        <p:txBody>
          <a:bodyPr/>
          <a:lstStyle/>
          <a:p>
            <a:pPr algn="just"/>
            <a:r>
              <a:rPr lang="el-GR" smtClean="0"/>
              <a:t>Πώληση: είναι η ενοχική σύμβαση σύμφωνα με την οποία ένα πρόσωπο (πωλητής) αναλαμβάνει την ευθύνη να παραδώσει και μεταβιβάσει ένα πράγμα ελεύθερο από ελαττώματα και σύμφωνα με τις συνομολογημένες ιδιότητες σε άλλο πρόσωπο (αγοραστή), το οποίο οφείλει να καταβάλλει το αντίστοιχο τίμημα</a:t>
            </a:r>
          </a:p>
          <a:p>
            <a:pPr algn="just"/>
            <a:r>
              <a:rPr lang="el-GR" smtClean="0"/>
              <a:t>Δωρεά: είναι η ενοχική σύμβαση σύμφωνα με την οποία ένα πρόσωπο (δωρητής) υπόσχεται σε ένα άλλο (δωρεοδόχο) ένα πράγμα ή ένα δικαίωμα χωρίς αντάλλαγμα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30722" name="2 - Θέση περιεχομένου"/>
          <p:cNvSpPr>
            <a:spLocks noGrp="1"/>
          </p:cNvSpPr>
          <p:nvPr>
            <p:ph idx="1"/>
          </p:nvPr>
        </p:nvSpPr>
        <p:spPr>
          <a:xfrm>
            <a:off x="428625" y="1571625"/>
            <a:ext cx="8229600" cy="4922838"/>
          </a:xfrm>
        </p:spPr>
        <p:txBody>
          <a:bodyPr/>
          <a:lstStyle/>
          <a:p>
            <a:pPr algn="just"/>
            <a:r>
              <a:rPr lang="el-GR" smtClean="0"/>
              <a:t>Μίσθωση: είναι η σύμβαση σύμφωνα με την οποία ένα πρόσωπο (εκμισθωτής) παρέχει τη χρήση ορισμένου ακινήτου για ορισμένο χρονικό διάστημα σε ένα άλλο πρόσωπο (μισθωτή) έναντι ορισμένου ανταλλάγματος (μίσθωμα)</a:t>
            </a:r>
          </a:p>
          <a:p>
            <a:pPr algn="just"/>
            <a:r>
              <a:rPr lang="el-GR" smtClean="0"/>
              <a:t>Μίσθωση εργασίας: είναι η σύμβαση σύμφωνα με την οποία ένα πρόσωπό (εργοδότης) προσλαμβάνει ένα άλλο πρόσωπο (εργαζόμενο-μισθωτός) προκειμένου να παράσχει εργασία σύμφωνα με ορισμένες οδηγίες για ορισμένο ή αόριστο χρονικό διάστημα έναντι ορισμένης αμοιβής (μισθός)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ΣΥΜΒΑΣΕΙΣ</a:t>
            </a:r>
            <a:endParaRPr lang="el-GR" dirty="0"/>
          </a:p>
        </p:txBody>
      </p:sp>
      <p:sp>
        <p:nvSpPr>
          <p:cNvPr id="31746" name="2 - Θέση περιεχομένου"/>
          <p:cNvSpPr>
            <a:spLocks noGrp="1"/>
          </p:cNvSpPr>
          <p:nvPr>
            <p:ph idx="1"/>
          </p:nvPr>
        </p:nvSpPr>
        <p:spPr/>
        <p:txBody>
          <a:bodyPr/>
          <a:lstStyle/>
          <a:p>
            <a:pPr algn="just"/>
            <a:r>
              <a:rPr lang="el-GR" smtClean="0"/>
              <a:t>Μίσθωση έργου: η σύμβαση σύμφωνα με την οποία ένα πρόσωπο (εργοδότης) προσλαμβάνει άλλο πρόσωπο (εργολάβο) για την εκτέλεση</a:t>
            </a:r>
          </a:p>
          <a:p>
            <a:pPr algn="just"/>
            <a:r>
              <a:rPr lang="el-GR" smtClean="0"/>
              <a:t>Μίσθωση αγροκτήματος ή αγρομίσθωση: η σύμβαση σύμφωνα με την οποία ένα πρόσωπο  (εκμισθωτής) έχει υποχρέωση, με αντάλλαγμα την καταβολή μισθώματος να παραχωρήσει σε άλλο πρόσωπο (μισθωτή) τη χρήση αγροτικού κτήματος και την κάρπωσή του με τους όρους της τακτικής εκμετάλλευσης.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ΔΙΚΑΙΟΠΡΑΞΙΑ</a:t>
            </a:r>
            <a:endParaRPr lang="el-GR" dirty="0"/>
          </a:p>
        </p:txBody>
      </p:sp>
      <p:sp>
        <p:nvSpPr>
          <p:cNvPr id="14338" name="2 - Θέση περιεχομένου"/>
          <p:cNvSpPr>
            <a:spLocks noGrp="1"/>
          </p:cNvSpPr>
          <p:nvPr>
            <p:ph idx="1"/>
          </p:nvPr>
        </p:nvSpPr>
        <p:spPr>
          <a:xfrm>
            <a:off x="285750" y="1143000"/>
            <a:ext cx="8329613" cy="5472113"/>
          </a:xfrm>
        </p:spPr>
        <p:txBody>
          <a:bodyPr/>
          <a:lstStyle/>
          <a:p>
            <a:r>
              <a:rPr lang="el-GR" smtClean="0"/>
              <a:t>Πράξεις δικαίου:  </a:t>
            </a:r>
          </a:p>
          <a:p>
            <a:pPr algn="just">
              <a:buFont typeface="Wingdings 2" pitchFamily="18" charset="2"/>
              <a:buNone/>
            </a:pPr>
            <a:r>
              <a:rPr lang="el-GR" smtClean="0"/>
              <a:t>	πράξη είναι η θελημένη ανθρώπινη ενέργεια, που επιφέρει μεταβολή στον εξωτερικό κόσμο. Οι πράξεις που ενδιαφέρουν το δίκαιο  ρυθμίζονται από αυτό και επάγονται έννομα αποτελέσματα</a:t>
            </a:r>
          </a:p>
          <a:p>
            <a:pPr algn="just">
              <a:buFont typeface="Wingdings 2" pitchFamily="18" charset="2"/>
              <a:buNone/>
            </a:pPr>
            <a:r>
              <a:rPr lang="el-GR" smtClean="0"/>
              <a:t>	π.χ. πράξεις δικαίου είναι οι δηλώσεις βουλήσεως, οι δικαιοπραξίες οι αθετήσεις συμβατικών υποχρεώσεων, οι αδικοπραξίες και η άσκηση αγωγής</a:t>
            </a:r>
          </a:p>
          <a:p>
            <a:pPr algn="just">
              <a:buFont typeface="Wingdings 2" pitchFamily="18" charset="2"/>
              <a:buNone/>
            </a:pPr>
            <a:endParaRPr lang="el-GR" smtClean="0"/>
          </a:p>
          <a:p>
            <a:pPr algn="just">
              <a:buFont typeface="Wingdings 2" pitchFamily="18" charset="2"/>
              <a:buNone/>
            </a:pPr>
            <a:endParaRPr lang="el-GR" smtClean="0"/>
          </a:p>
          <a:p>
            <a:pPr algn="just">
              <a:buFont typeface="Wingdings 2" pitchFamily="18" charset="2"/>
              <a:buNone/>
            </a:pPr>
            <a:endParaRPr lang="el-GR" smtClean="0"/>
          </a:p>
          <a:p>
            <a:endParaRPr 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ΔΙΚΑΙΟΠΡΑΞΙΑ</a:t>
            </a:r>
            <a:endParaRPr lang="el-GR" dirty="0"/>
          </a:p>
        </p:txBody>
      </p:sp>
      <p:sp>
        <p:nvSpPr>
          <p:cNvPr id="15362" name="2 - Θέση περιεχομένου"/>
          <p:cNvSpPr>
            <a:spLocks noGrp="1"/>
          </p:cNvSpPr>
          <p:nvPr>
            <p:ph idx="1"/>
          </p:nvPr>
        </p:nvSpPr>
        <p:spPr/>
        <p:txBody>
          <a:bodyPr/>
          <a:lstStyle/>
          <a:p>
            <a:r>
              <a:rPr lang="el-GR" smtClean="0"/>
              <a:t>Νομικά γεγονότα: περιστατικά εξαιτίας των οποίων επέρχονται έννομες συνέπειες ανεξάρτητα αν το υποκείμενο εξέφρασε τη βούλησή του ή όχι</a:t>
            </a:r>
          </a:p>
          <a:p>
            <a:pPr>
              <a:buFont typeface="Wingdings 2" pitchFamily="18" charset="2"/>
              <a:buNone/>
            </a:pPr>
            <a:r>
              <a:rPr lang="el-GR" smtClean="0"/>
              <a:t>	π.χ. γέννηση ή θάνατος φυσικού προσώπου είναι απλά νομικά γεγονότα, από αυτά όμως μεταξύ άλλων προσδιορίζονται οι κληρονομικές σχέσεις.</a:t>
            </a:r>
          </a:p>
          <a:p>
            <a:endParaRPr lang="el-G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3" name="2 - Θέση περιεχομένου"/>
          <p:cNvSpPr>
            <a:spLocks noGrp="1"/>
          </p:cNvSpPr>
          <p:nvPr>
            <p:ph idx="1"/>
          </p:nvPr>
        </p:nvSpPr>
        <p:spPr>
          <a:xfrm>
            <a:off x="428625" y="1600200"/>
            <a:ext cx="8258175" cy="5114925"/>
          </a:xfrm>
        </p:spPr>
        <p:txBody>
          <a:bodyPr>
            <a:normAutofit lnSpcReduction="10000"/>
          </a:bodyPr>
          <a:lstStyle/>
          <a:p>
            <a:pPr marL="548640" indent="-411480" algn="just" fontAlgn="auto">
              <a:spcAft>
                <a:spcPts val="0"/>
              </a:spcAft>
              <a:buClr>
                <a:schemeClr val="tx1">
                  <a:shade val="95000"/>
                </a:schemeClr>
              </a:buClr>
              <a:buFont typeface="Arial" pitchFamily="34" charset="0"/>
              <a:buChar char="•"/>
              <a:defRPr/>
            </a:pPr>
            <a:r>
              <a:rPr lang="el-GR" dirty="0" smtClean="0"/>
              <a:t>Δίκαιες πράξεις: πράξεις που επιδοκιμάζονται και επιτρέπονται από το  δίκαιο</a:t>
            </a:r>
          </a:p>
          <a:p>
            <a:pPr marL="548640" indent="-411480" algn="just" fontAlgn="auto">
              <a:spcAft>
                <a:spcPts val="0"/>
              </a:spcAft>
              <a:buClr>
                <a:schemeClr val="tx1">
                  <a:shade val="95000"/>
                </a:schemeClr>
              </a:buClr>
              <a:buFont typeface="Arial" pitchFamily="34" charset="0"/>
              <a:buChar char="•"/>
              <a:defRPr/>
            </a:pPr>
            <a:r>
              <a:rPr lang="el-GR" dirty="0" err="1" smtClean="0"/>
              <a:t>΄Αδικες</a:t>
            </a:r>
            <a:r>
              <a:rPr lang="el-GR" dirty="0" smtClean="0"/>
              <a:t> πράξεις: αποδοκιμάζονται και απαγορεύονται από το δίκαιο</a:t>
            </a:r>
          </a:p>
          <a:p>
            <a:pPr marL="548640" indent="-411480" algn="just" fontAlgn="auto">
              <a:spcAft>
                <a:spcPts val="0"/>
              </a:spcAft>
              <a:buClr>
                <a:schemeClr val="tx1">
                  <a:shade val="95000"/>
                </a:schemeClr>
              </a:buClr>
              <a:buFont typeface="Wingdings 2" pitchFamily="18" charset="2"/>
              <a:buNone/>
              <a:defRPr/>
            </a:pPr>
            <a:r>
              <a:rPr lang="el-GR" dirty="0" smtClean="0"/>
              <a:t>					</a:t>
            </a:r>
          </a:p>
          <a:p>
            <a:pPr marL="548640" indent="-411480" fontAlgn="auto">
              <a:spcAft>
                <a:spcPts val="0"/>
              </a:spcAft>
              <a:buClr>
                <a:schemeClr val="tx1">
                  <a:shade val="95000"/>
                </a:schemeClr>
              </a:buClr>
              <a:buFont typeface="Wingdings 2" pitchFamily="18" charset="2"/>
              <a:buNone/>
              <a:defRPr/>
            </a:pPr>
            <a:r>
              <a:rPr lang="el-GR" dirty="0" smtClean="0"/>
              <a:t>	Οιονεί δικαιοπραξίες: θεμιτές πράξεις δικαίου που περιέχουν δήλωση βουλήσεως οι οποίες επιφέρουν έννομες συνέπειες εκ του νόμου, μόνο από τον νόμο ανεξάρτητα από τη βούληση του υποκειμένου</a:t>
            </a:r>
          </a:p>
          <a:p>
            <a:pPr marL="548640" indent="-411480" fontAlgn="auto">
              <a:spcAft>
                <a:spcPts val="0"/>
              </a:spcAft>
              <a:buClr>
                <a:schemeClr val="tx1">
                  <a:shade val="95000"/>
                </a:schemeClr>
              </a:buClr>
              <a:buFont typeface="Wingdings 2" pitchFamily="18" charset="2"/>
              <a:buNone/>
              <a:defRPr/>
            </a:pPr>
            <a:r>
              <a:rPr lang="el-GR" dirty="0" smtClean="0"/>
              <a:t>     Νομικές υλικές πράξεις: εύρεση απολωλότος, σύνθεση έργου διανοίας</a:t>
            </a:r>
            <a:endParaRPr lang="el-GR" dirty="0"/>
          </a:p>
        </p:txBody>
      </p:sp>
      <p:sp>
        <p:nvSpPr>
          <p:cNvPr id="4" name="3 - Διάφορο"/>
          <p:cNvSpPr/>
          <p:nvPr/>
        </p:nvSpPr>
        <p:spPr>
          <a:xfrm>
            <a:off x="4429125" y="3571875"/>
            <a:ext cx="700088" cy="42862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buFont typeface="Courier New" pitchFamily="49" charset="0"/>
              <a:buChar char="o"/>
              <a:defRPr/>
            </a:pPr>
            <a:r>
              <a:rPr lang="el-GR" dirty="0" smtClean="0"/>
              <a:t>ΕΙΔΗ ΔΙΚΑΙΟΠΡΑΞΙΩΝ</a:t>
            </a:r>
            <a:endParaRPr lang="el-GR" dirty="0"/>
          </a:p>
        </p:txBody>
      </p:sp>
      <p:sp>
        <p:nvSpPr>
          <p:cNvPr id="17410" name="2 - Θέση περιεχομένου"/>
          <p:cNvSpPr>
            <a:spLocks noGrp="1"/>
          </p:cNvSpPr>
          <p:nvPr>
            <p:ph idx="1"/>
          </p:nvPr>
        </p:nvSpPr>
        <p:spPr/>
        <p:txBody>
          <a:bodyPr/>
          <a:lstStyle/>
          <a:p>
            <a:pPr algn="just">
              <a:buFont typeface="Wingdings 2" pitchFamily="18" charset="2"/>
              <a:buNone/>
            </a:pPr>
            <a:r>
              <a:rPr lang="el-GR" smtClean="0"/>
              <a:t>	Ανάλογα με τον αριθμό των προσώπων που συμμετέχουν</a:t>
            </a:r>
          </a:p>
          <a:p>
            <a:pPr algn="just">
              <a:buFont typeface="Wingdings" pitchFamily="2" charset="2"/>
              <a:buChar char="§"/>
            </a:pPr>
            <a:r>
              <a:rPr lang="el-GR" smtClean="0"/>
              <a:t>Μονοπρόσωπες ή μονομερείς: </a:t>
            </a:r>
            <a:r>
              <a:rPr lang="en-US" smtClean="0"/>
              <a:t> </a:t>
            </a:r>
            <a:r>
              <a:rPr lang="el-GR" smtClean="0"/>
              <a:t>π.χ ιδρυτική πράξη ιδρύματος, πληρεξουσιότητα</a:t>
            </a:r>
          </a:p>
          <a:p>
            <a:pPr algn="just">
              <a:buFont typeface="Wingdings" pitchFamily="2" charset="2"/>
              <a:buChar char="§"/>
            </a:pPr>
            <a:r>
              <a:rPr lang="el-GR" smtClean="0"/>
              <a:t>Πολυπρόσωπες ή πολυμερείς (συμβάσεις, συλλογικές πράξεις, συνδικαιοπραξίες) π.χ πώληση, εταιρία</a:t>
            </a:r>
          </a:p>
          <a:p>
            <a:pPr algn="just">
              <a:buFont typeface="Wingdings" pitchFamily="2" charset="2"/>
              <a:buChar char="§"/>
            </a:pPr>
            <a:r>
              <a:rPr lang="el-GR" smtClean="0"/>
              <a:t>Εν ζωή (π.χ. δωρεά) και αιτία θανάτου (π.χ. διαθήκη)</a:t>
            </a:r>
          </a:p>
          <a:p>
            <a:pPr algn="just">
              <a:buFont typeface="Wingdings" pitchFamily="2" charset="2"/>
              <a:buChar char="§"/>
            </a:pPr>
            <a:endParaRPr lang="el-GR" smtClean="0"/>
          </a:p>
          <a:p>
            <a:pPr algn="just">
              <a:buFont typeface="Wingdings 2" pitchFamily="18" charset="2"/>
              <a:buNone/>
            </a:pPr>
            <a:endParaRPr lang="el-G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18434" name="2 - Θέση περιεχομένου"/>
          <p:cNvSpPr>
            <a:spLocks noGrp="1"/>
          </p:cNvSpPr>
          <p:nvPr>
            <p:ph idx="1"/>
          </p:nvPr>
        </p:nvSpPr>
        <p:spPr/>
        <p:txBody>
          <a:bodyPr/>
          <a:lstStyle/>
          <a:p>
            <a:pPr algn="just"/>
            <a:r>
              <a:rPr lang="el-GR" smtClean="0"/>
              <a:t>Δικαιοπραξίες προσωπικού (π.χ. γάμος, μνηστεία, υιοθεσία, αναγνώριση τέκνου γεννημένου χωρίς γάμο.) και περιουσιακού δικαίου (π.χ. πώληση, μίσθωση, δωρεά)</a:t>
            </a:r>
          </a:p>
          <a:p>
            <a:pPr algn="just"/>
            <a:r>
              <a:rPr lang="el-GR" smtClean="0"/>
              <a:t>Υποσχετικές: οι δικαιοπραξίες με τις οποίες δημιουργείται υποχρέωση του υποσχόμενου (οφειλέτη) να προβεί σε κάποια παροχή και γεννάται αντίστοιχα δικαίωμα του δέκτη της υποσχέσεως (δανειστή)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ΔΙΚΑΙΟΠΡΑΞΙΕΣ</a:t>
            </a:r>
            <a:endParaRPr lang="el-GR" dirty="0"/>
          </a:p>
        </p:txBody>
      </p:sp>
      <p:sp>
        <p:nvSpPr>
          <p:cNvPr id="19458" name="2 - Θέση περιεχομένου"/>
          <p:cNvSpPr>
            <a:spLocks noGrp="1"/>
          </p:cNvSpPr>
          <p:nvPr>
            <p:ph idx="1"/>
          </p:nvPr>
        </p:nvSpPr>
        <p:spPr/>
        <p:txBody>
          <a:bodyPr/>
          <a:lstStyle/>
          <a:p>
            <a:r>
              <a:rPr lang="el-GR" smtClean="0"/>
              <a:t>Εκποιητική: η δικαιοπραξία με την οποία επέρχεται άμεσα η μεταβίβαση, αλλοίωση, επιβάρυνση ή κατάργηση ενός δικαιώματος π.χ. μεταβίβαση κυριότητας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ΣΥΜΒΑΣΗ</a:t>
            </a:r>
            <a:endParaRPr lang="el-GR" dirty="0"/>
          </a:p>
        </p:txBody>
      </p:sp>
      <p:sp>
        <p:nvSpPr>
          <p:cNvPr id="20482" name="2 - Θέση περιεχομένου"/>
          <p:cNvSpPr>
            <a:spLocks noGrp="1"/>
          </p:cNvSpPr>
          <p:nvPr>
            <p:ph idx="1"/>
          </p:nvPr>
        </p:nvSpPr>
        <p:spPr>
          <a:xfrm>
            <a:off x="285750" y="1285875"/>
            <a:ext cx="8372475" cy="5929313"/>
          </a:xfrm>
        </p:spPr>
        <p:txBody>
          <a:bodyPr/>
          <a:lstStyle/>
          <a:p>
            <a:pPr algn="just"/>
            <a:r>
              <a:rPr lang="el-GR" smtClean="0"/>
              <a:t>ΣΥΜΒΑΣΗ: πολυμερής δικαιοπραξία που καταρτίζεται από δύο αντισυμβαλλόμενα μέρη, που επιδιώκουν το ίδιο έννομο αποτέλεσμα. Το ένα μέρος προτείνει και το άλλο αποδέχεται την πρόταση και όταν αυτή η πρόταση περιέλθει στο πρόσωπο που πρότεινε έχουμε την </a:t>
            </a:r>
            <a:r>
              <a:rPr lang="el-GR" u="sng" smtClean="0"/>
              <a:t>κατάρτιση </a:t>
            </a:r>
            <a:r>
              <a:rPr lang="el-GR" smtClean="0"/>
              <a:t>της δικαιοπραξίας</a:t>
            </a:r>
          </a:p>
          <a:p>
            <a:pPr algn="just"/>
            <a:r>
              <a:rPr lang="el-GR" smtClean="0"/>
              <a:t>Παραδείγματα</a:t>
            </a:r>
          </a:p>
          <a:p>
            <a:pPr algn="just"/>
            <a:r>
              <a:rPr lang="el-GR" smtClean="0"/>
              <a:t>ΔΙΑΚΡΙΣΗ ΔΙΚΑΙΟΠΡΑΞΙΩΝ</a:t>
            </a:r>
          </a:p>
          <a:p>
            <a:pPr algn="just">
              <a:buFont typeface="Wingdings 2" pitchFamily="18" charset="2"/>
              <a:buNone/>
            </a:pPr>
            <a:r>
              <a:rPr lang="el-GR" smtClean="0"/>
              <a:t>	μπορεί να αφορούν προσωπικά ή περιουσιακά δικαιώματα, ενοχικά ή εμπράγματα, δικαιοπραξίες επαχθείς  και χαριστικές, αμφοτεροβαρείς και ετεροβαρείς. </a:t>
            </a:r>
          </a:p>
          <a:p>
            <a:pPr algn="just">
              <a:buFont typeface="Wingdings 2" pitchFamily="18" charset="2"/>
              <a:buNone/>
            </a:pPr>
            <a:endParaRPr lang="el-GR" smtClean="0"/>
          </a:p>
          <a:p>
            <a:pPr algn="just">
              <a:buFont typeface="Wingdings 2" pitchFamily="18" charset="2"/>
              <a:buNone/>
            </a:pPr>
            <a:endParaRPr lang="el-GR" smtClean="0"/>
          </a:p>
          <a:p>
            <a:pPr algn="just">
              <a:buFont typeface="Wingdings 2" pitchFamily="18" charset="2"/>
              <a:buNone/>
            </a:pPr>
            <a:endParaRPr lang="el-G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dirty="0" smtClean="0"/>
              <a:t>ΕΓΚΥΡΗ ΔΙΚΑΙΟΠΡΑΞΙΑ</a:t>
            </a:r>
            <a:endParaRPr lang="el-GR" dirty="0"/>
          </a:p>
        </p:txBody>
      </p:sp>
      <p:sp>
        <p:nvSpPr>
          <p:cNvPr id="29699" name="2 - Θέση περιεχομένου"/>
          <p:cNvSpPr>
            <a:spLocks noGrp="1"/>
          </p:cNvSpPr>
          <p:nvPr>
            <p:ph idx="1"/>
          </p:nvPr>
        </p:nvSpPr>
        <p:spPr/>
        <p:txBody>
          <a:bodyPr>
            <a:normAutofit fontScale="92500" lnSpcReduction="20000"/>
          </a:bodyPr>
          <a:lstStyle/>
          <a:p>
            <a:pPr marL="650875" indent="-514350" fontAlgn="auto">
              <a:spcAft>
                <a:spcPts val="0"/>
              </a:spcAft>
              <a:buClr>
                <a:schemeClr val="tx1">
                  <a:shade val="95000"/>
                </a:schemeClr>
              </a:buClr>
              <a:buFont typeface="Wingdings 2" pitchFamily="18" charset="2"/>
              <a:buAutoNum type="arabicPeriod"/>
              <a:defRPr/>
            </a:pPr>
            <a:r>
              <a:rPr lang="el-GR" smtClean="0"/>
              <a:t>ΔΗΛΩΣΗ ΒΟΥΛΗΣΗΣ</a:t>
            </a:r>
          </a:p>
          <a:p>
            <a:pPr marL="650875" indent="-514350" fontAlgn="auto">
              <a:spcAft>
                <a:spcPts val="0"/>
              </a:spcAft>
              <a:buClr>
                <a:schemeClr val="tx1">
                  <a:shade val="95000"/>
                </a:schemeClr>
              </a:buClr>
              <a:buFont typeface="Wingdings 2" pitchFamily="18" charset="2"/>
              <a:buNone/>
              <a:defRPr/>
            </a:pPr>
            <a:r>
              <a:rPr lang="el-GR" smtClean="0"/>
              <a:t>       προϋπόθεση: Δικαιοπρακτική ικανότητα:</a:t>
            </a:r>
          </a:p>
          <a:p>
            <a:pPr marL="650875" indent="-514350" fontAlgn="auto">
              <a:spcAft>
                <a:spcPts val="0"/>
              </a:spcAft>
              <a:buClr>
                <a:schemeClr val="tx1">
                  <a:shade val="95000"/>
                </a:schemeClr>
              </a:buClr>
              <a:buFont typeface="Wingdings 2" pitchFamily="18" charset="2"/>
              <a:buNone/>
              <a:defRPr/>
            </a:pPr>
            <a:r>
              <a:rPr lang="el-GR" smtClean="0"/>
              <a:t>       ενήλικοι &gt;18 ετών</a:t>
            </a:r>
          </a:p>
          <a:p>
            <a:pPr marL="650875" indent="-514350" fontAlgn="auto">
              <a:spcAft>
                <a:spcPts val="0"/>
              </a:spcAft>
              <a:buClr>
                <a:schemeClr val="tx1">
                  <a:shade val="95000"/>
                </a:schemeClr>
              </a:buClr>
              <a:buFont typeface="Wingdings 2" pitchFamily="18" charset="2"/>
              <a:buNone/>
              <a:defRPr/>
            </a:pPr>
            <a:r>
              <a:rPr lang="el-GR" smtClean="0"/>
              <a:t>       πρόσωπο που δεν βρίσκεται σε πλήρη στερητική        δικαιοπρακτική συμπαράσταση</a:t>
            </a:r>
          </a:p>
          <a:p>
            <a:pPr marL="650875" indent="-514350" fontAlgn="auto">
              <a:spcAft>
                <a:spcPts val="0"/>
              </a:spcAft>
              <a:buClr>
                <a:schemeClr val="tx1">
                  <a:shade val="95000"/>
                </a:schemeClr>
              </a:buClr>
              <a:buFont typeface="Wingdings 2" pitchFamily="18" charset="2"/>
              <a:buNone/>
              <a:defRPr/>
            </a:pPr>
            <a:r>
              <a:rPr lang="el-GR" smtClean="0"/>
              <a:t>	Τέλεση δικαιοπραξιών με τον δικαστικό συμπαραστάτη εκτός από:</a:t>
            </a:r>
          </a:p>
          <a:p>
            <a:pPr marL="650875" indent="-514350" fontAlgn="auto">
              <a:spcAft>
                <a:spcPts val="0"/>
              </a:spcAft>
              <a:buClr>
                <a:schemeClr val="tx1">
                  <a:shade val="95000"/>
                </a:schemeClr>
              </a:buClr>
              <a:buFont typeface="Wingdings 2" pitchFamily="18" charset="2"/>
              <a:buNone/>
              <a:defRPr/>
            </a:pPr>
            <a:r>
              <a:rPr lang="el-GR" smtClean="0"/>
              <a:t>	ανήλικος έως 10 ετών ή αυτός που δεν έχει σοβαρή διαταραχή μπορεί να αποδέχεται ό,τι του αποφέρει οικονομικό όφελος</a:t>
            </a:r>
          </a:p>
          <a:p>
            <a:pPr marL="650875" indent="-514350" fontAlgn="auto">
              <a:spcAft>
                <a:spcPts val="0"/>
              </a:spcAft>
              <a:buClr>
                <a:schemeClr val="tx1">
                  <a:shade val="95000"/>
                </a:schemeClr>
              </a:buClr>
              <a:buFont typeface="Wingdings 2" pitchFamily="18" charset="2"/>
              <a:buNone/>
              <a:defRPr/>
            </a:pPr>
            <a:r>
              <a:rPr lang="el-GR" smtClean="0"/>
              <a:t>      </a:t>
            </a:r>
          </a:p>
          <a:p>
            <a:pPr marL="650875" indent="-514350" fontAlgn="auto">
              <a:spcAft>
                <a:spcPts val="0"/>
              </a:spcAft>
              <a:buClr>
                <a:schemeClr val="tx1">
                  <a:shade val="95000"/>
                </a:schemeClr>
              </a:buClr>
              <a:buFont typeface="Wingdings 2" pitchFamily="18" charset="2"/>
              <a:buNone/>
              <a:defRPr/>
            </a:pPr>
            <a:r>
              <a:rPr lang="el-GR"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911</Words>
  <Application>Microsoft Office PowerPoint</Application>
  <PresentationFormat>Προβολή στην οθόνη (4:3)</PresentationFormat>
  <Paragraphs>65</Paragraphs>
  <Slides>19</Slides>
  <Notes>0</Notes>
  <HiddenSlides>0</HiddenSlides>
  <MMClips>0</MMClips>
  <ScaleCrop>false</ScaleCrop>
  <HeadingPairs>
    <vt:vector size="6" baseType="variant">
      <vt:variant>
        <vt:lpstr>Γραμματοσειρές που χρησιμοποιούνται</vt:lpstr>
      </vt:variant>
      <vt:variant>
        <vt:i4>7</vt:i4>
      </vt:variant>
      <vt:variant>
        <vt:lpstr>Πρότυπο σχεδίασης</vt:lpstr>
      </vt:variant>
      <vt:variant>
        <vt:i4>2</vt:i4>
      </vt:variant>
      <vt:variant>
        <vt:lpstr>Τίτλοι διαφανειών</vt:lpstr>
      </vt:variant>
      <vt:variant>
        <vt:i4>19</vt:i4>
      </vt:variant>
    </vt:vector>
  </HeadingPairs>
  <TitlesOfParts>
    <vt:vector size="28" baseType="lpstr">
      <vt:lpstr>Times New Roman</vt:lpstr>
      <vt:lpstr>Arial</vt:lpstr>
      <vt:lpstr>Wingdings 2</vt:lpstr>
      <vt:lpstr>Wingdings</vt:lpstr>
      <vt:lpstr>Wingdings 3</vt:lpstr>
      <vt:lpstr>Calibri</vt:lpstr>
      <vt:lpstr>Book Antiqua</vt:lpstr>
      <vt:lpstr>Αποκορύφωμα</vt:lpstr>
      <vt:lpstr>Αποκορύφωμα</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ΔΙΚΑΙΟΠΡΑΞΙΑ</dc:title>
  <dc:creator>Βασίλης</dc:creator>
  <cp:lastModifiedBy>onpc</cp:lastModifiedBy>
  <cp:revision>2</cp:revision>
  <dcterms:created xsi:type="dcterms:W3CDTF">2010-04-10T18:27:38Z</dcterms:created>
  <dcterms:modified xsi:type="dcterms:W3CDTF">2018-10-31T21:41:52Z</dcterms:modified>
</cp:coreProperties>
</file>