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iIK7A/gZmy+sj25siucDoJInG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3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5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5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5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220.academia.edu/AnastasiosStavropoulos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r/2022/12/17/world/anatomia-enos-skandalou-pos-krisi-tou-qatargate-klonizei-ta-themelia-tis-ee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ba9aOPr3Ao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Διεπιστημονική</a:t>
            </a:r>
            <a:r>
              <a:rPr lang="en-US"/>
              <a:t> προσέγγιση </a:t>
            </a:r>
            <a:r>
              <a:rPr lang="en-US" b="1"/>
              <a:t>επικοινωνίας</a:t>
            </a:r>
            <a:br>
              <a:rPr lang="en-US" b="1"/>
            </a:br>
            <a:endParaRPr/>
          </a:p>
        </p:txBody>
      </p:sp>
      <p:sp>
        <p:nvSpPr>
          <p:cNvPr id="161" name="Google Shape;16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Σημαντικός</a:t>
            </a:r>
            <a:r>
              <a:rPr lang="en-US" b="1"/>
              <a:t> </a:t>
            </a:r>
            <a:endParaRPr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 b="1"/>
              <a:t>ο ρόλος των media</a:t>
            </a:r>
            <a:endParaRPr sz="480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⮚"/>
            </a:pPr>
            <a:r>
              <a:rPr lang="en-US" sz="4800"/>
              <a:t>στις </a:t>
            </a:r>
            <a:r>
              <a:rPr lang="en-US" sz="4800" b="1"/>
              <a:t>διαδικασίες επικοινωνίας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b="1"/>
          </a:p>
        </p:txBody>
      </p:sp>
      <p:sp>
        <p:nvSpPr>
          <p:cNvPr id="162" name="Google Shape;162;p1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b="1"/>
              <a:t>Καθοριστικός ρόλος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b="1"/>
              <a:t>Με τη μεσοποίηση του μηνύματος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63" name="Google Shape;163;p10" descr="s200_fani.kountouri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7500" y="3314700"/>
            <a:ext cx="4267200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Το μοντέλο του Gerbner </a:t>
            </a:r>
            <a:endParaRPr/>
          </a:p>
        </p:txBody>
      </p:sp>
      <p:pic>
        <p:nvPicPr>
          <p:cNvPr id="169" name="Google Shape;169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4700" y="2057400"/>
            <a:ext cx="7823200" cy="363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Σύμφωνα με το μοντέλο του Gerbner </a:t>
            </a:r>
            <a:endParaRPr/>
          </a:p>
        </p:txBody>
      </p:sp>
      <p:sp>
        <p:nvSpPr>
          <p:cNvPr id="175" name="Google Shape;175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αν </a:t>
            </a:r>
            <a:r>
              <a:rPr lang="en-US" sz="3200" b="1"/>
              <a:t>Ε οι πιθανές ειδήσεις </a:t>
            </a:r>
            <a:r>
              <a:rPr lang="en-US"/>
              <a:t>κάποιου συμβάντος, που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με κάποιο τρόπο έφτασε στην </a:t>
            </a:r>
            <a:r>
              <a:rPr lang="en-US" sz="3600" b="1"/>
              <a:t>αίθουσα Ειδήσεων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τότε το </a:t>
            </a:r>
            <a:r>
              <a:rPr lang="en-US" sz="3600" b="1"/>
              <a:t>Μ αντιστοιχεί στο ΜΜΕ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που αρχίζει την </a:t>
            </a:r>
            <a:r>
              <a:rPr lang="en-US" sz="3600" b="1"/>
              <a:t>επεξεργασία της είδησης </a:t>
            </a:r>
            <a:endParaRPr/>
          </a:p>
        </p:txBody>
      </p:sp>
      <p:pic>
        <p:nvPicPr>
          <p:cNvPr id="176" name="Google Shape;176;p12" descr="marketinglikeanewsroom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10137" b="-10136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>
            <a:spLocks noGrp="1"/>
          </p:cNvSpPr>
          <p:nvPr>
            <p:ph type="title"/>
          </p:nvPr>
        </p:nvSpPr>
        <p:spPr>
          <a:xfrm>
            <a:off x="838200" y="546100"/>
            <a:ext cx="10515600" cy="628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000" b="1"/>
              <a:t>επικοινωνιακή</a:t>
            </a:r>
            <a:r>
              <a:rPr lang="en-US" sz="4000"/>
              <a:t> διαδικασία </a:t>
            </a:r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838200" y="1174173"/>
            <a:ext cx="10515600" cy="5264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συνισταμένη δύο εναλλασόμενων διαστάσεων: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της </a:t>
            </a:r>
            <a:r>
              <a:rPr lang="en-US" sz="4000" b="1" baseline="30000"/>
              <a:t>αντιληπτικής ή δεκτικής </a:t>
            </a:r>
            <a:r>
              <a:rPr lang="en-US" b="1" baseline="30000"/>
              <a:t>και </a:t>
            </a:r>
            <a:endParaRPr b="1" baseline="3000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 baseline="30000"/>
              <a:t>της επικοινωνιακής ή </a:t>
            </a:r>
            <a:endParaRPr sz="4400" b="1" baseline="30000"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 b="1" baseline="30000"/>
              <a:t>της διάστασης του μέσου και του ελέγχου</a:t>
            </a:r>
            <a:r>
              <a:rPr lang="en-US" b="1" baseline="30000"/>
              <a:t>. </a:t>
            </a:r>
            <a:endParaRPr/>
          </a:p>
        </p:txBody>
      </p:sp>
      <p:pic>
        <p:nvPicPr>
          <p:cNvPr id="183" name="Google Shape;183;p13" descr="imgre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6300" y="3252355"/>
            <a:ext cx="9677400" cy="3034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Το μοντέλο του Newcomb</a:t>
            </a:r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Το </a:t>
            </a:r>
            <a:r>
              <a:rPr lang="en-US" b="1"/>
              <a:t>Α και το Β </a:t>
            </a:r>
            <a:r>
              <a:rPr lang="en-US"/>
              <a:t>είναι ο </a:t>
            </a:r>
            <a:r>
              <a:rPr lang="en-US" b="1"/>
              <a:t>επικοινωνό</a:t>
            </a:r>
            <a:r>
              <a:rPr lang="en-US"/>
              <a:t>ς και </a:t>
            </a:r>
            <a:r>
              <a:rPr lang="en-US" b="1"/>
              <a:t>ο δέκτης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ο οποίος μπορεί να είναι 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άτομα,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διοίκηση,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συνδικάτο,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κυβέρνηση,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λαός</a:t>
            </a:r>
            <a:endParaRPr/>
          </a:p>
        </p:txBody>
      </p:sp>
      <p:pic>
        <p:nvPicPr>
          <p:cNvPr id="191" name="Google Shape;19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1100" y="2647950"/>
            <a:ext cx="3765550" cy="28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 baseline="30000"/>
              <a:t>   Χ είναι μέρος του κοινωνικού </a:t>
            </a:r>
            <a:r>
              <a:rPr lang="en-US" sz="4000" b="1" baseline="30000">
                <a:latin typeface="Calibri"/>
                <a:ea typeface="Calibri"/>
                <a:cs typeface="Calibri"/>
                <a:sym typeface="Calibri"/>
              </a:rPr>
              <a:t>περιβάλλοντος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8500" y="1917700"/>
            <a:ext cx="8204200" cy="360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/>
              <a:t>Στο μοντέλο </a:t>
            </a:r>
            <a:r>
              <a:rPr lang="en-US"/>
              <a:t>του </a:t>
            </a:r>
            <a:r>
              <a:rPr lang="en-US" b="1"/>
              <a:t>Newcomb</a:t>
            </a:r>
            <a:endParaRPr/>
          </a:p>
        </p:txBody>
      </p:sp>
      <p:sp>
        <p:nvSpPr>
          <p:cNvPr id="203" name="Google Shape;203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◆"/>
            </a:pPr>
            <a:r>
              <a:rPr lang="en-US"/>
              <a:t>Το </a:t>
            </a:r>
            <a:r>
              <a:rPr lang="en-US" sz="3200" b="1"/>
              <a:t>ΑΒΧ</a:t>
            </a:r>
            <a:r>
              <a:rPr lang="en-US" sz="3200"/>
              <a:t> σύστημα </a:t>
            </a:r>
            <a:r>
              <a:rPr lang="en-US"/>
              <a:t>αναγκαίο να </a:t>
            </a:r>
            <a:r>
              <a:rPr lang="en-US" b="1"/>
              <a:t>εξισορροπεί</a:t>
            </a:r>
            <a:r>
              <a:rPr lang="en-US"/>
              <a:t>.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όσο πιο σημαντική θέση κατέχει </a:t>
            </a:r>
            <a:r>
              <a:rPr lang="en-US" sz="3200" b="1"/>
              <a:t>το Χ στον κοινωνικό τους περίγυρο</a:t>
            </a:r>
            <a:r>
              <a:rPr lang="en-US"/>
              <a:t>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τόσο πιο </a:t>
            </a:r>
            <a:r>
              <a:rPr lang="en-US" sz="3600" b="1"/>
              <a:t>πειστικό </a:t>
            </a:r>
            <a:endParaRPr sz="36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το κίνητρο </a:t>
            </a:r>
            <a:endParaRPr sz="32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να υιοθετήσουν τον ίδιο </a:t>
            </a:r>
            <a:r>
              <a:rPr lang="en-US" sz="3600" b="1"/>
              <a:t>προσανατολισμό</a:t>
            </a:r>
            <a:r>
              <a:rPr lang="en-US"/>
              <a:t> με εκείνο </a:t>
            </a:r>
            <a:endParaRPr/>
          </a:p>
        </p:txBody>
      </p:sp>
      <p:sp>
        <p:nvSpPr>
          <p:cNvPr id="204" name="Google Shape;204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Δύο </a:t>
            </a:r>
            <a:r>
              <a:rPr lang="en-US" sz="2400" b="1"/>
              <a:t>παραδείγματα</a:t>
            </a:r>
            <a:r>
              <a:rPr lang="en-US" sz="3600" b="1"/>
              <a:t>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Η </a:t>
            </a:r>
            <a:r>
              <a:rPr lang="en-US" sz="3600" b="1"/>
              <a:t>υγειονομική εγκύκλιος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Η λειτουργία του </a:t>
            </a:r>
            <a:r>
              <a:rPr lang="en-US" b="1"/>
              <a:t>δημοκρατικού πολιτεύματος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205" name="Google Shape;205;p16" descr="ΒΟΥΛΗ 83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2100" y="3987800"/>
            <a:ext cx="40640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b="1"/>
            </a:br>
            <a:r>
              <a:rPr lang="en-US" sz="5333"/>
              <a:t>Το μοντέλο </a:t>
            </a:r>
            <a:r>
              <a:rPr lang="en-US" sz="5333" b="1"/>
              <a:t>του Jakobson</a:t>
            </a:r>
            <a:br>
              <a:rPr lang="en-US"/>
            </a:br>
            <a:endParaRPr/>
          </a:p>
        </p:txBody>
      </p:sp>
      <p:pic>
        <p:nvPicPr>
          <p:cNvPr id="211" name="Google Shape;2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4109" y="1690688"/>
            <a:ext cx="8520546" cy="4346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Οι συστατικοί </a:t>
            </a:r>
            <a:r>
              <a:rPr lang="en-US" sz="4000" b="1"/>
              <a:t>παράγοντες επικοινωνίας</a:t>
            </a:r>
            <a:endParaRPr sz="4000" b="1"/>
          </a:p>
        </p:txBody>
      </p:sp>
      <p:grpSp>
        <p:nvGrpSpPr>
          <p:cNvPr id="217" name="Google Shape;217;p18"/>
          <p:cNvGrpSpPr/>
          <p:nvPr/>
        </p:nvGrpSpPr>
        <p:grpSpPr>
          <a:xfrm>
            <a:off x="838200" y="1826394"/>
            <a:ext cx="10515600" cy="4349799"/>
            <a:chOff x="0" y="769"/>
            <a:chExt cx="10515600" cy="4349799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3275482"/>
              <a:ext cx="10515600" cy="1075086"/>
            </a:xfrm>
            <a:prstGeom prst="rect">
              <a:avLst/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0" y="3275482"/>
              <a:ext cx="10515600" cy="10750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70250" rIns="270250" bIns="270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n-US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μήνυμα</a:t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 rot="10800000">
              <a:off x="0" y="1638125"/>
              <a:ext cx="10515600" cy="165348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CE7070"/>
                </a:gs>
                <a:gs pos="50000">
                  <a:srgbClr val="CD5455"/>
                </a:gs>
                <a:gs pos="100000">
                  <a:srgbClr val="BB434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 txBox="1"/>
            <p:nvPr/>
          </p:nvSpPr>
          <p:spPr>
            <a:xfrm>
              <a:off x="0" y="1638125"/>
              <a:ext cx="10515600" cy="107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70250" rIns="270250" bIns="270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n-US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Δέκτης</a:t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 rot="10800000">
              <a:off x="0" y="769"/>
              <a:ext cx="10515600" cy="165348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FF4747"/>
                </a:gs>
                <a:gs pos="50000">
                  <a:srgbClr val="FF0000"/>
                </a:gs>
                <a:gs pos="100000">
                  <a:srgbClr val="E300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 txBox="1"/>
            <p:nvPr/>
          </p:nvSpPr>
          <p:spPr>
            <a:xfrm>
              <a:off x="0" y="769"/>
              <a:ext cx="10515600" cy="10743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0250" tIns="270250" rIns="270250" bIns="2702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800"/>
                <a:buFont typeface="Calibri"/>
                <a:buNone/>
              </a:pPr>
              <a:r>
                <a:rPr lang="en-US" sz="3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Πομπός</a:t>
              </a:r>
              <a:endParaRPr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το</a:t>
            </a:r>
            <a:r>
              <a:rPr lang="en-US" b="1"/>
              <a:t> </a:t>
            </a:r>
            <a:r>
              <a:rPr lang="en-US" sz="4800" b="1"/>
              <a:t>μήνυμα 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</a:t>
            </a:r>
            <a:r>
              <a:rPr lang="en-US" sz="4000"/>
              <a:t>αναφέρεται σε </a:t>
            </a:r>
            <a:r>
              <a:rPr lang="en-US" sz="4000" b="1"/>
              <a:t>κάτι άλλο </a:t>
            </a:r>
            <a:r>
              <a:rPr lang="en-US" sz="4000"/>
              <a:t>από τον εαυτό του</a:t>
            </a:r>
            <a:endParaRPr sz="4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b="1"/>
              <a:t> </a:t>
            </a:r>
            <a:r>
              <a:rPr lang="en-US"/>
              <a:t>το </a:t>
            </a:r>
            <a:r>
              <a:rPr lang="en-US" sz="4000" b="1" u="sng"/>
              <a:t>νοηματικό πλαίσιο</a:t>
            </a:r>
            <a:r>
              <a:rPr lang="en-US" sz="4000" u="sng"/>
              <a:t> </a:t>
            </a:r>
            <a:endParaRPr/>
          </a:p>
        </p:txBody>
      </p:sp>
      <p:pic>
        <p:nvPicPr>
          <p:cNvPr id="230" name="Google Shape;230;p19" descr="tromaktiko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l="-25621" r="-2562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Δρ.</a:t>
            </a:r>
            <a:r>
              <a:rPr lang="en-US"/>
              <a:t> </a:t>
            </a:r>
            <a:r>
              <a:rPr lang="en-US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n-US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Facebook</a:t>
            </a:r>
            <a:r>
              <a:rPr lang="en-US"/>
              <a:t>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n-US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/>
              <a:t>Academia</a:t>
            </a:r>
            <a:r>
              <a:rPr lang="en-US"/>
              <a:t>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https://220.academia.edu/AnastasiosStavropoulos</a:t>
            </a:r>
            <a:r>
              <a:rPr lang="en-US"/>
              <a:t>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Μοντέλο</a:t>
            </a:r>
            <a:r>
              <a:rPr lang="en-US"/>
              <a:t> </a:t>
            </a:r>
            <a:r>
              <a:rPr lang="en-US" b="1"/>
              <a:t>Jakobson </a:t>
            </a:r>
            <a:endParaRPr/>
          </a:p>
        </p:txBody>
      </p:sp>
      <p:sp>
        <p:nvSpPr>
          <p:cNvPr id="236" name="Google Shape;236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235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Στη συνέχεια προσθέτει δύο ακόμη παράγοντες: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την επαφή</a:t>
            </a:r>
            <a:r>
              <a:rPr lang="en-US"/>
              <a:t>, με την οποία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εννοεί το </a:t>
            </a:r>
            <a:r>
              <a:rPr lang="en-US" b="1"/>
              <a:t>φυσικό κανάλι</a:t>
            </a:r>
            <a:r>
              <a:rPr lang="en-US"/>
              <a:t>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τις </a:t>
            </a:r>
            <a:r>
              <a:rPr lang="en-US" b="1"/>
              <a:t>ψυχολογικές συνδέσεις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ανάμεσα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στον </a:t>
            </a:r>
            <a:r>
              <a:rPr lang="en-US" sz="3200" b="1"/>
              <a:t>πομπό</a:t>
            </a:r>
            <a:r>
              <a:rPr lang="en-US"/>
              <a:t>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 τον </a:t>
            </a:r>
            <a:r>
              <a:rPr lang="en-US" sz="3200" b="1"/>
              <a:t>δέκτη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7" name="Google Shape;237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650182" y="1984665"/>
            <a:ext cx="4499263" cy="38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/>
              <a:t>τον </a:t>
            </a:r>
            <a:r>
              <a:rPr lang="en-US" sz="5400" b="1"/>
              <a:t>κώδικα</a:t>
            </a:r>
            <a:br>
              <a:rPr lang="en-US" b="1"/>
            </a:br>
            <a:endParaRPr/>
          </a:p>
        </p:txBody>
      </p:sp>
      <p:sp>
        <p:nvSpPr>
          <p:cNvPr id="243" name="Google Shape;24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ένα </a:t>
            </a:r>
            <a:r>
              <a:rPr lang="en-US" sz="3200" b="1"/>
              <a:t>κοινό σύστημα νοήματος </a:t>
            </a:r>
            <a:endParaRPr sz="32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Μέσω του οποίου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1"/>
              <a:t>δομείται το μήνυμα. 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 Ουσιαστικά ο Jakobson </a:t>
            </a:r>
            <a:r>
              <a:rPr lang="en-US" sz="4000" b="1"/>
              <a:t>γεφυρώνει το χάσμα</a:t>
            </a:r>
            <a:r>
              <a:rPr lang="en-US"/>
              <a:t> ανάμεσα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44" name="Google Shape;24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στη Σχολή της </a:t>
            </a:r>
            <a:r>
              <a:rPr lang="en-US" sz="3200" b="1"/>
              <a:t>Διαδικασίας</a:t>
            </a:r>
            <a:r>
              <a:rPr lang="en-US" sz="3200"/>
              <a:t> και </a:t>
            </a:r>
            <a:endParaRPr sz="32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τη </a:t>
            </a:r>
            <a:r>
              <a:rPr lang="en-US" sz="3200" b="1"/>
              <a:t>Σημειωτική Σχολή</a:t>
            </a:r>
            <a:endParaRPr/>
          </a:p>
        </p:txBody>
      </p:sp>
      <p:pic>
        <p:nvPicPr>
          <p:cNvPr id="245" name="Google Shape;245;p21" descr="28-29f2-2-thumb-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1400" y="3377044"/>
            <a:ext cx="5003800" cy="266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Η σημειωτική προσέγγιση</a:t>
            </a:r>
            <a:r>
              <a:rPr lang="en-US"/>
              <a:t> </a:t>
            </a:r>
            <a:endParaRPr/>
          </a:p>
        </p:txBody>
      </p:sp>
      <p:sp>
        <p:nvSpPr>
          <p:cNvPr id="251" name="Google Shape;25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Ο </a:t>
            </a:r>
            <a:r>
              <a:rPr lang="en-US" sz="4400" b="1"/>
              <a:t>Αριστοτέλης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 στη </a:t>
            </a:r>
            <a:r>
              <a:rPr lang="en-US" sz="3600" b="1"/>
              <a:t>σημειωτική προσέγγιση</a:t>
            </a:r>
            <a:endParaRPr sz="32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αποτυπώνει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b="1"/>
              <a:t>την </a:t>
            </a:r>
            <a:r>
              <a:rPr lang="en-US" sz="4800" b="1"/>
              <a:t>επικοινωνία </a:t>
            </a:r>
            <a:r>
              <a:rPr lang="en-US"/>
              <a:t>ως εξής:</a:t>
            </a:r>
            <a:endParaRPr/>
          </a:p>
        </p:txBody>
      </p:sp>
      <p:grpSp>
        <p:nvGrpSpPr>
          <p:cNvPr id="252" name="Google Shape;252;p22"/>
          <p:cNvGrpSpPr/>
          <p:nvPr/>
        </p:nvGrpSpPr>
        <p:grpSpPr>
          <a:xfrm>
            <a:off x="5694219" y="1930399"/>
            <a:ext cx="5926282" cy="4260803"/>
            <a:chOff x="0" y="0"/>
            <a:chExt cx="5926282" cy="4260803"/>
          </a:xfrm>
        </p:grpSpPr>
        <p:sp>
          <p:nvSpPr>
            <p:cNvPr id="253" name="Google Shape;253;p22"/>
            <p:cNvSpPr/>
            <p:nvPr/>
          </p:nvSpPr>
          <p:spPr>
            <a:xfrm>
              <a:off x="1975427" y="0"/>
              <a:ext cx="1975427" cy="1447800"/>
            </a:xfrm>
            <a:prstGeom prst="trapezoid">
              <a:avLst>
                <a:gd name="adj" fmla="val 68222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2"/>
            <p:cNvSpPr txBox="1"/>
            <p:nvPr/>
          </p:nvSpPr>
          <p:spPr>
            <a:xfrm>
              <a:off x="1975427" y="0"/>
              <a:ext cx="1975427" cy="14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το Πάθημα της ψυχής</a:t>
              </a:r>
              <a:endParaRPr/>
            </a:p>
          </p:txBody>
        </p:sp>
        <p:sp>
          <p:nvSpPr>
            <p:cNvPr id="255" name="Google Shape;255;p22"/>
            <p:cNvSpPr/>
            <p:nvPr/>
          </p:nvSpPr>
          <p:spPr>
            <a:xfrm>
              <a:off x="987713" y="1447800"/>
              <a:ext cx="3950854" cy="1447800"/>
            </a:xfrm>
            <a:prstGeom prst="trapezoid">
              <a:avLst>
                <a:gd name="adj" fmla="val 68222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2"/>
            <p:cNvSpPr txBox="1"/>
            <p:nvPr/>
          </p:nvSpPr>
          <p:spPr>
            <a:xfrm>
              <a:off x="1679113" y="1447800"/>
              <a:ext cx="2568055" cy="14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2550" tIns="82550" rIns="82550" bIns="82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2"/>
            <p:cNvSpPr/>
            <p:nvPr/>
          </p:nvSpPr>
          <p:spPr>
            <a:xfrm>
              <a:off x="0" y="2813003"/>
              <a:ext cx="5926282" cy="1447800"/>
            </a:xfrm>
            <a:prstGeom prst="trapezoid">
              <a:avLst>
                <a:gd name="adj" fmla="val 68222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2"/>
            <p:cNvSpPr txBox="1"/>
            <p:nvPr/>
          </p:nvSpPr>
          <p:spPr>
            <a:xfrm>
              <a:off x="1037099" y="2813003"/>
              <a:ext cx="3852083" cy="144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			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έκφραση               πρώτη ουσία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                (αντικείμενο)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(σημαίνον)</a:t>
              </a:r>
              <a:endParaRPr/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										</a:t>
              </a:r>
              <a:endPara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Calibri"/>
                <a:buNone/>
              </a:pPr>
              <a:endParaRPr sz="3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9904412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b="1"/>
              <a:t>Saussure</a:t>
            </a:r>
            <a:r>
              <a:rPr lang="en-US" sz="4000"/>
              <a:t> </a:t>
            </a:r>
            <a:r>
              <a:rPr lang="en-US" sz="2800"/>
              <a:t>(1992:51-70)</a:t>
            </a:r>
            <a:endParaRPr sz="2800"/>
          </a:p>
        </p:txBody>
      </p:sp>
      <p:pic>
        <p:nvPicPr>
          <p:cNvPr id="264" name="Google Shape;264;p23" descr="SAUSSURE ΣΗΜΕΙΩΤΙΚΗ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3123" r="-3122"/>
          <a:stretch/>
        </p:blipFill>
        <p:spPr>
          <a:xfrm>
            <a:off x="2997200" y="2235200"/>
            <a:ext cx="5245100" cy="261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3"/>
          <p:cNvSpPr txBox="1"/>
          <p:nvPr/>
        </p:nvSpPr>
        <p:spPr>
          <a:xfrm>
            <a:off x="3898901" y="1600201"/>
            <a:ext cx="2133599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σημείο</a:t>
            </a:r>
            <a:endParaRPr sz="32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3"/>
          <p:cNvSpPr txBox="1"/>
          <p:nvPr/>
        </p:nvSpPr>
        <p:spPr>
          <a:xfrm>
            <a:off x="1485900" y="5080000"/>
            <a:ext cx="28956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σημαίνον</a:t>
            </a:r>
            <a:endParaRPr sz="4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3"/>
          <p:cNvSpPr txBox="1"/>
          <p:nvPr/>
        </p:nvSpPr>
        <p:spPr>
          <a:xfrm>
            <a:off x="5473700" y="5105400"/>
            <a:ext cx="27686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σημαινόμενο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3"/>
          <p:cNvSpPr txBox="1"/>
          <p:nvPr/>
        </p:nvSpPr>
        <p:spPr>
          <a:xfrm>
            <a:off x="8788400" y="5283200"/>
            <a:ext cx="30480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σημασιοδότηση</a:t>
            </a:r>
            <a:endParaRPr sz="3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3"/>
          <p:cNvSpPr txBox="1"/>
          <p:nvPr/>
        </p:nvSpPr>
        <p:spPr>
          <a:xfrm>
            <a:off x="8140700" y="5524500"/>
            <a:ext cx="736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b="1"/>
              <a:t>Ο Saussure</a:t>
            </a:r>
            <a:endParaRPr/>
          </a:p>
        </p:txBody>
      </p:sp>
      <p:pic>
        <p:nvPicPr>
          <p:cNvPr id="275" name="Google Shape;275;p24" descr="dbubbleburs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41926" b="-41927"/>
          <a:stretch/>
        </p:blipFill>
        <p:spPr>
          <a:xfrm>
            <a:off x="5278582" y="457201"/>
            <a:ext cx="6076806" cy="540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4"/>
          <p:cNvSpPr txBox="1">
            <a:spLocks noGrp="1"/>
          </p:cNvSpPr>
          <p:nvPr>
            <p:ph type="body" idx="2"/>
          </p:nvPr>
        </p:nvSpPr>
        <p:spPr>
          <a:xfrm>
            <a:off x="839788" y="1841500"/>
            <a:ext cx="3932237" cy="402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/>
              <a:t>θεωρεί ότι</a:t>
            </a:r>
            <a:endParaRPr sz="4000"/>
          </a:p>
          <a:p>
            <a:pPr marL="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/>
              <a:t>το</a:t>
            </a:r>
            <a:r>
              <a:rPr lang="en-US" sz="4400" b="1"/>
              <a:t> σημείο</a:t>
            </a:r>
            <a:r>
              <a:rPr lang="en-US" sz="4400"/>
              <a:t> είναι ένα </a:t>
            </a:r>
            <a:r>
              <a:rPr lang="en-US" sz="4400" b="1"/>
              <a:t>φυσικό αντικείμενο </a:t>
            </a:r>
            <a:r>
              <a:rPr lang="en-US" sz="4400"/>
              <a:t>με νόημα 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5" descr="spotlight-800x500.pn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13169" b="-13169"/>
          <a:stretch/>
        </p:blipFill>
        <p:spPr>
          <a:xfrm>
            <a:off x="5183188" y="987425"/>
            <a:ext cx="6172200" cy="49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5"/>
          <p:cNvSpPr txBox="1">
            <a:spLocks noGrp="1"/>
          </p:cNvSpPr>
          <p:nvPr>
            <p:ph type="body" idx="2"/>
          </p:nvPr>
        </p:nvSpPr>
        <p:spPr>
          <a:xfrm>
            <a:off x="839788" y="1181100"/>
            <a:ext cx="3932237" cy="4687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/>
              <a:t>σημαίνον</a:t>
            </a:r>
            <a:r>
              <a:rPr lang="en-US" sz="4000"/>
              <a:t> είναι </a:t>
            </a:r>
            <a:endParaRPr sz="4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="1" u="sng"/>
              <a:t>η εικόνα</a:t>
            </a:r>
            <a:r>
              <a:rPr lang="en-US" sz="4000" u="sng"/>
              <a:t> του </a:t>
            </a:r>
            <a:r>
              <a:rPr lang="en-US" sz="4000" b="1" u="sng"/>
              <a:t>σημείου</a:t>
            </a:r>
            <a:r>
              <a:rPr lang="en-US" sz="4000" u="sng"/>
              <a:t> </a:t>
            </a:r>
            <a:endParaRPr sz="4000" u="sng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459"/>
              <a:buNone/>
            </a:pPr>
            <a:r>
              <a:rPr lang="en-US" sz="3459"/>
              <a:t>όπως την </a:t>
            </a:r>
            <a:r>
              <a:rPr lang="en-US" sz="3459" b="1"/>
              <a:t>αντιλαμβανόμαστε</a:t>
            </a:r>
            <a:r>
              <a:rPr lang="en-US" sz="3459"/>
              <a:t> (για παράδειγμα το σημάδια στο χαρτί)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26" descr="dsc_0115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44593" r="-44593"/>
          <a:stretch/>
        </p:blipFill>
        <p:spPr>
          <a:xfrm>
            <a:off x="5259388" y="1076325"/>
            <a:ext cx="6172200" cy="487362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6"/>
          <p:cNvSpPr txBox="1">
            <a:spLocks noGrp="1"/>
          </p:cNvSpPr>
          <p:nvPr>
            <p:ph type="body" idx="2"/>
          </p:nvPr>
        </p:nvSpPr>
        <p:spPr>
          <a:xfrm>
            <a:off x="839788" y="1828800"/>
            <a:ext cx="3932237" cy="404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το </a:t>
            </a:r>
            <a:r>
              <a:rPr lang="en-US" sz="4400" b="1"/>
              <a:t>σημαινόμενο</a:t>
            </a:r>
            <a:r>
              <a:rPr lang="en-US" sz="4400"/>
              <a:t> είναι </a:t>
            </a:r>
            <a:endParaRPr sz="4400"/>
          </a:p>
          <a:p>
            <a:pPr marL="57150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/>
              <a:t>η </a:t>
            </a:r>
            <a:r>
              <a:rPr lang="en-US" sz="4400" b="1"/>
              <a:t>έννοια</a:t>
            </a:r>
            <a:r>
              <a:rPr lang="en-US" sz="4400"/>
              <a:t> στην οποία αναφέρεται </a:t>
            </a:r>
            <a:endParaRPr sz="4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08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Η </a:t>
            </a:r>
            <a:r>
              <a:rPr lang="en-US" b="1"/>
              <a:t>σημειωτική</a:t>
            </a:r>
            <a:r>
              <a:rPr lang="en-US"/>
              <a:t>, </a:t>
            </a:r>
            <a:r>
              <a:rPr lang="en-US" sz="3200"/>
              <a:t>λοιπόν εξετάζει</a:t>
            </a:r>
            <a:r>
              <a:rPr lang="en-US"/>
              <a:t>: </a:t>
            </a:r>
            <a:br>
              <a:rPr lang="en-US"/>
            </a:br>
            <a:endParaRPr/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838200" y="1536700"/>
            <a:ext cx="5308600" cy="464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 </a:t>
            </a:r>
            <a:r>
              <a:rPr lang="en-US" sz="3600" b="1"/>
              <a:t>τον τρόπο </a:t>
            </a:r>
            <a:r>
              <a:rPr lang="en-US"/>
              <a:t>με τον οποίο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τα μηνύματα </a:t>
            </a:r>
            <a:r>
              <a:rPr lang="en-US" b="1"/>
              <a:t>διαδρούν </a:t>
            </a:r>
            <a:r>
              <a:rPr lang="en-US"/>
              <a:t>στους ανθρώπους,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προκειμένου να </a:t>
            </a:r>
            <a:r>
              <a:rPr lang="en-US" sz="3600" b="1"/>
              <a:t>παραχθεί νόημα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/>
              <a:t> πώς τα μηνύματα διαδρούν μέσα σε ένα συγκεκριμένο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Πολιτιστικό και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κοινωνικό περιβάλλον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95" name="Google Shape;295;p27" descr="Brain_Neurons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7300" y="1552575"/>
            <a:ext cx="57150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Η </a:t>
            </a:r>
            <a:r>
              <a:rPr lang="en-US" b="1"/>
              <a:t>σημειωτική </a:t>
            </a:r>
            <a:r>
              <a:rPr lang="en-US"/>
              <a:t>αναλύει </a:t>
            </a:r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body" idx="1"/>
          </p:nvPr>
        </p:nvSpPr>
        <p:spPr>
          <a:xfrm>
            <a:off x="901700" y="1825625"/>
            <a:ext cx="10439400" cy="195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τις </a:t>
            </a:r>
            <a:r>
              <a:rPr lang="en-US" sz="3600" b="1"/>
              <a:t>έννοιες της σημασιοδότησης</a:t>
            </a:r>
            <a:r>
              <a:rPr lang="en-US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για τη σχολή αυτή η </a:t>
            </a:r>
            <a:r>
              <a:rPr lang="en-US" sz="3600" b="1"/>
              <a:t>μελέτη της επικοινωνίας </a:t>
            </a:r>
            <a:r>
              <a:rPr lang="en-US"/>
              <a:t>είναι 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μελέτη των </a:t>
            </a:r>
            <a:r>
              <a:rPr lang="en-US" sz="3200" b="1"/>
              <a:t>κειμένων</a:t>
            </a:r>
            <a:r>
              <a:rPr lang="en-US"/>
              <a:t> και του </a:t>
            </a:r>
            <a:r>
              <a:rPr lang="en-US" sz="3200" b="1"/>
              <a:t>κοινωνικοπολιτιστικού πλαισίου</a:t>
            </a:r>
            <a:r>
              <a:rPr lang="en-US"/>
              <a:t>.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302" name="Google Shape;302;p28" descr="κοινωνική-αποδόμηση-κοινωνία-Ελλάδα-Ντυρκέμ-οργανική-αλληλεγγύη-μηχανική-αλληλεγγύη-κοινωνική-συνοχή-socialpolicy.gr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3500" y="3784600"/>
            <a:ext cx="9791700" cy="256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7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Ο λόγος στην επικοινωνία</a:t>
            </a:r>
            <a:endParaRPr/>
          </a:p>
        </p:txBody>
      </p:sp>
      <p:sp>
        <p:nvSpPr>
          <p:cNvPr id="308" name="Google Shape;308;p29"/>
          <p:cNvSpPr txBox="1">
            <a:spLocks noGrp="1"/>
          </p:cNvSpPr>
          <p:nvPr>
            <p:ph type="body" idx="1"/>
          </p:nvPr>
        </p:nvSpPr>
        <p:spPr>
          <a:xfrm>
            <a:off x="838200" y="1422401"/>
            <a:ext cx="5803900" cy="44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Το </a:t>
            </a:r>
            <a:r>
              <a:rPr lang="en-US" sz="4400" b="1" baseline="30000"/>
              <a:t>πολιτισμικό περιβάλλον </a:t>
            </a:r>
            <a:r>
              <a:rPr lang="en-US" baseline="30000"/>
              <a:t>έχει </a:t>
            </a:r>
            <a:endParaRPr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aseline="30000"/>
              <a:t>χρησιμοποιηθεί </a:t>
            </a:r>
            <a:endParaRPr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87500"/>
              <a:buNone/>
            </a:pPr>
            <a:r>
              <a:rPr lang="en-US" baseline="30000"/>
              <a:t>ως το </a:t>
            </a:r>
            <a:r>
              <a:rPr lang="en-US" sz="3200" b="1" baseline="30000"/>
              <a:t>ευρύτερο πλαίσιο έρευνας </a:t>
            </a:r>
            <a:endParaRPr sz="3200" b="1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✔"/>
            </a:pPr>
            <a:r>
              <a:rPr lang="en-US" sz="3200" b="1" baseline="30000"/>
              <a:t>του λόγου </a:t>
            </a:r>
            <a:r>
              <a:rPr lang="en-US" baseline="30000"/>
              <a:t>σε διάφορες αναλύσεις που αντλούν από </a:t>
            </a:r>
            <a:endParaRPr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b="1" baseline="30000"/>
              <a:t>την </a:t>
            </a:r>
            <a:r>
              <a:rPr lang="en-US" sz="4000" b="1" baseline="30000"/>
              <a:t>εθνογραφία </a:t>
            </a:r>
            <a:r>
              <a:rPr lang="en-US" sz="4000" baseline="30000"/>
              <a:t>τ</a:t>
            </a:r>
            <a:r>
              <a:rPr lang="en-US" baseline="30000"/>
              <a:t>ης επικοινωνίας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58333"/>
              <a:buNone/>
            </a:pPr>
            <a:r>
              <a:rPr lang="en-US"/>
              <a:t>Η </a:t>
            </a:r>
            <a:r>
              <a:rPr lang="en-US" sz="4800" b="1" baseline="30000"/>
              <a:t>πολιτισμική </a:t>
            </a:r>
            <a:endParaRPr sz="4800" b="1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baseline="30000"/>
              <a:t>γνώση</a:t>
            </a:r>
            <a:r>
              <a:rPr lang="en-US" baseline="30000"/>
              <a:t> και </a:t>
            </a:r>
            <a:endParaRPr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200" b="1" baseline="30000"/>
              <a:t>εμπειρία</a:t>
            </a:r>
            <a:r>
              <a:rPr lang="en-US" baseline="30000"/>
              <a:t> μιας κονότητας αναπόσπαστο μέρος </a:t>
            </a:r>
            <a:endParaRPr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77777"/>
              <a:buNone/>
            </a:pPr>
            <a:r>
              <a:rPr lang="en-US" baseline="30000"/>
              <a:t>της </a:t>
            </a:r>
            <a:r>
              <a:rPr lang="en-US" sz="3891" b="1" baseline="30000"/>
              <a:t>επικοινωνιακής τους ικανότητας </a:t>
            </a:r>
            <a:endParaRPr sz="3600" b="1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595" b="1"/>
              <a:t>(Γεωργακοπούλου, Α ., Γούτσος Δ., 2011:30)</a:t>
            </a:r>
            <a:endParaRPr/>
          </a:p>
        </p:txBody>
      </p:sp>
      <p:pic>
        <p:nvPicPr>
          <p:cNvPr id="309" name="Google Shape;309;p29" descr="Piano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1803400"/>
            <a:ext cx="5080000" cy="299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Ο ρόλος και τα είδη των δικτύων στηνν επικοινωνία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Gerstle (2014: 48-49) διακρίνει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 b="1"/>
              <a:t>Κοινωνικό </a:t>
            </a:r>
            <a:r>
              <a:rPr lang="en-US" sz="4400"/>
              <a:t>δίκτυο</a:t>
            </a:r>
            <a:endParaRPr/>
          </a:p>
          <a:p>
            <a:pPr marL="228600" lvl="0" indent="-279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Noto Sans Symbols"/>
              <a:buChar char="⮚"/>
            </a:pPr>
            <a:r>
              <a:rPr lang="en-US" sz="4400" b="1"/>
              <a:t>Το επικοινωνιακό</a:t>
            </a:r>
            <a:endParaRPr/>
          </a:p>
        </p:txBody>
      </p:sp>
      <p:pic>
        <p:nvPicPr>
          <p:cNvPr id="102" name="Google Shape;102;p3" descr="155c8-listen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8725" b="-8725"/>
          <a:stretch/>
        </p:blipFill>
        <p:spPr>
          <a:xfrm>
            <a:off x="6223000" y="1660525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Λόγος και ιδεολογία</a:t>
            </a:r>
            <a:endParaRPr/>
          </a:p>
        </p:txBody>
      </p:sp>
      <p:sp>
        <p:nvSpPr>
          <p:cNvPr id="315" name="Google Shape;31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9055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/>
              <a:t>N</a:t>
            </a:r>
            <a:r>
              <a:rPr lang="en-US" sz="3200" b="1" baseline="30000"/>
              <a:t>orman Fairclough (1989) και ο Teun van Dijk (1987)</a:t>
            </a:r>
            <a:endParaRPr sz="3200" b="1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b="1"/>
              <a:t>ιδεoλογική χρήση του λόγου (κυρίως στην Ευρώπη)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Η </a:t>
            </a:r>
            <a:r>
              <a:rPr lang="en-US" b="1"/>
              <a:t>χρήση της </a:t>
            </a:r>
            <a:r>
              <a:rPr lang="en-US" b="1" baseline="30000"/>
              <a:t>γλώσσας</a:t>
            </a:r>
            <a:endParaRPr b="1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άρρηκτα </a:t>
            </a:r>
            <a:r>
              <a:rPr lang="en-US" b="1" baseline="30000"/>
              <a:t>συνδεδεμένη με </a:t>
            </a:r>
            <a:endParaRPr b="1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baseline="30000"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en-US" sz="4000" b="1" baseline="30000"/>
              <a:t>ιδεολογικές συνιστώσες </a:t>
            </a:r>
            <a:r>
              <a:rPr lang="en-US" sz="4000" baseline="30000"/>
              <a:t>που αφορούν </a:t>
            </a:r>
            <a:endParaRPr sz="4000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en-US" sz="4000" baseline="30000"/>
              <a:t>την</a:t>
            </a:r>
            <a:r>
              <a:rPr lang="en-US" sz="4000" b="1" baseline="30000"/>
              <a:t> </a:t>
            </a:r>
            <a:r>
              <a:rPr lang="en-US" sz="4800" b="1" baseline="30000"/>
              <a:t>επιβολή εξουσίας </a:t>
            </a:r>
            <a:r>
              <a:rPr lang="en-US" sz="4000" baseline="30000"/>
              <a:t>και </a:t>
            </a:r>
            <a:r>
              <a:rPr lang="en-US" sz="4800" b="1" baseline="30000"/>
              <a:t>ελέγχου</a:t>
            </a:r>
            <a:endParaRPr sz="4800"/>
          </a:p>
        </p:txBody>
      </p:sp>
      <p:pic>
        <p:nvPicPr>
          <p:cNvPr id="316" name="Google Shape;316;p30" descr="784-awesome-hands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3250" y="571500"/>
            <a:ext cx="5219700" cy="589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Ο </a:t>
            </a:r>
            <a:r>
              <a:rPr lang="en-US" b="1"/>
              <a:t>λόγος</a:t>
            </a:r>
            <a:r>
              <a:rPr lang="en-US"/>
              <a:t> στα </a:t>
            </a:r>
            <a:r>
              <a:rPr lang="en-US" b="1"/>
              <a:t>media</a:t>
            </a:r>
            <a:endParaRPr/>
          </a:p>
        </p:txBody>
      </p:sp>
      <p:sp>
        <p:nvSpPr>
          <p:cNvPr id="322" name="Google Shape;322;p31"/>
          <p:cNvSpPr txBox="1"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το πεδίο όπου: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1"/>
              <a:t>Συστηματικά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1"/>
              <a:t>Μεθοδικά </a:t>
            </a:r>
            <a:r>
              <a:rPr lang="en-US" sz="3600"/>
              <a:t>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1"/>
              <a:t>Επίμονα </a:t>
            </a:r>
            <a:r>
              <a:rPr lang="en-US" sz="3600"/>
              <a:t>(κάποιες φορές)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ανάλογα με τη σκοπιμότητα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 γίνεται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Ιδεολογική χρήση του λόγου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/>
              <a:t>στην </a:t>
            </a:r>
            <a:r>
              <a:rPr lang="en-US" sz="3600" b="1"/>
              <a:t>επικοινωνία</a:t>
            </a:r>
            <a:endParaRPr/>
          </a:p>
        </p:txBody>
      </p:sp>
      <p:pic>
        <p:nvPicPr>
          <p:cNvPr id="323" name="Google Shape;323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0344" y="1690688"/>
            <a:ext cx="4353791" cy="4356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b="1"/>
            </a:br>
            <a:r>
              <a:rPr lang="en-US" b="1"/>
              <a:t>Qatar-gate</a:t>
            </a:r>
            <a:r>
              <a:rPr lang="en-US"/>
              <a:t>:</a:t>
            </a:r>
            <a:r>
              <a:rPr lang="en-US" b="1" u="sng">
                <a:solidFill>
                  <a:schemeClr val="hlink"/>
                </a:solidFill>
                <a:hlinkClick r:id="rId3"/>
              </a:rPr>
              <a:t>Η ανατομία ενός σκανδάλου: Πώς η κρίση του «Qatargate» κλονίζει τα θεμέλια της ΕΕ</a:t>
            </a:r>
            <a:br>
              <a:rPr lang="en-US" b="1"/>
            </a:br>
            <a:r>
              <a:rPr lang="en-US"/>
              <a:t> </a:t>
            </a:r>
            <a:endParaRPr/>
          </a:p>
        </p:txBody>
      </p:sp>
      <p:pic>
        <p:nvPicPr>
          <p:cNvPr id="329" name="Google Shape;329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737755" y="1825625"/>
            <a:ext cx="10733809" cy="4076411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2"/>
          <p:cNvSpPr txBox="1"/>
          <p:nvPr/>
        </p:nvSpPr>
        <p:spPr>
          <a:xfrm>
            <a:off x="831273" y="6276109"/>
            <a:ext cx="1064029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Πηγή:</a:t>
            </a:r>
            <a:r>
              <a:rPr lang="en-US" sz="1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in.gr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172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3600" b="1"/>
            </a:br>
            <a:r>
              <a:rPr lang="en-US" sz="4000" b="1"/>
              <a:t>ΤΑ ΝΕΑ</a:t>
            </a:r>
            <a:r>
              <a:rPr lang="en-US" sz="3600" b="1"/>
              <a:t>: </a:t>
            </a:r>
            <a:r>
              <a:rPr lang="en-US" sz="4000" b="1"/>
              <a:t>Η χώρα απεργεί και οι Βρετανοί ασχολούνται με τους πρίγκιπες...</a:t>
            </a:r>
            <a:br>
              <a:rPr lang="en-US" sz="4000" b="1"/>
            </a:br>
            <a:endParaRPr sz="4000" b="1"/>
          </a:p>
        </p:txBody>
      </p:sp>
      <p:pic>
        <p:nvPicPr>
          <p:cNvPr id="336" name="Google Shape;336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3717"/>
            <a:ext cx="10820399" cy="483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Κείμενο και περικείμενο</a:t>
            </a:r>
            <a:endParaRPr/>
          </a:p>
        </p:txBody>
      </p:sp>
      <p:grpSp>
        <p:nvGrpSpPr>
          <p:cNvPr id="342" name="Google Shape;342;p34"/>
          <p:cNvGrpSpPr/>
          <p:nvPr/>
        </p:nvGrpSpPr>
        <p:grpSpPr>
          <a:xfrm>
            <a:off x="3920331" y="1825625"/>
            <a:ext cx="4351338" cy="4351338"/>
            <a:chOff x="3082131" y="0"/>
            <a:chExt cx="4351338" cy="4351338"/>
          </a:xfrm>
        </p:grpSpPr>
        <p:sp>
          <p:nvSpPr>
            <p:cNvPr id="343" name="Google Shape;343;p34"/>
            <p:cNvSpPr/>
            <p:nvPr/>
          </p:nvSpPr>
          <p:spPr>
            <a:xfrm>
              <a:off x="3082131" y="0"/>
              <a:ext cx="4351338" cy="4351338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4"/>
            <p:cNvSpPr txBox="1"/>
            <p:nvPr/>
          </p:nvSpPr>
          <p:spPr>
            <a:xfrm>
              <a:off x="4115573" y="326350"/>
              <a:ext cx="2284452" cy="7397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Περικείμενο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4"/>
            <p:cNvSpPr/>
            <p:nvPr/>
          </p:nvSpPr>
          <p:spPr>
            <a:xfrm>
              <a:off x="3626048" y="1087834"/>
              <a:ext cx="3263503" cy="326350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4"/>
            <p:cNvSpPr txBox="1"/>
            <p:nvPr/>
          </p:nvSpPr>
          <p:spPr>
            <a:xfrm>
              <a:off x="4103977" y="1903710"/>
              <a:ext cx="2307645" cy="16317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πλέγμα των σχέσεων του κειμένου με το περιβάλλον</a:t>
              </a:r>
              <a:endParaRPr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οι ομιλητές</a:t>
            </a:r>
            <a:endParaRPr/>
          </a:p>
        </p:txBody>
      </p:sp>
      <p:sp>
        <p:nvSpPr>
          <p:cNvPr id="352" name="Google Shape;35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6101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κατά τη διάρκεια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b="1"/>
              <a:t>της παραγωγής </a:t>
            </a:r>
            <a:r>
              <a:rPr lang="en-US"/>
              <a:t>και</a:t>
            </a:r>
            <a:r>
              <a:rPr lang="en-US" b="1"/>
              <a:t> 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b="1"/>
              <a:t>πρόσληψης του λόγου</a:t>
            </a: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Ακολουθούν</a:t>
            </a:r>
            <a:r>
              <a:rPr lang="en-US" b="1"/>
              <a:t> ορισμένες στρατηγικές 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en-US" sz="4000" b="1"/>
              <a:t>χρήσης προτύπων</a:t>
            </a:r>
            <a:endParaRPr sz="4000"/>
          </a:p>
        </p:txBody>
      </p:sp>
      <p:pic>
        <p:nvPicPr>
          <p:cNvPr id="353" name="Google Shape;353;p35" descr="r-CULTURES-AND-STEREOTYPES-THROUGH-ART-large57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6900" y="1828800"/>
            <a:ext cx="5854700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Οι χρήσεις των </a:t>
            </a:r>
            <a:r>
              <a:rPr lang="en-US" b="1"/>
              <a:t>προτύπων</a:t>
            </a:r>
            <a:endParaRPr b="1"/>
          </a:p>
        </p:txBody>
      </p:sp>
      <p:grpSp>
        <p:nvGrpSpPr>
          <p:cNvPr id="359" name="Google Shape;359;p36"/>
          <p:cNvGrpSpPr/>
          <p:nvPr/>
        </p:nvGrpSpPr>
        <p:grpSpPr>
          <a:xfrm>
            <a:off x="2628172" y="1825624"/>
            <a:ext cx="6935654" cy="4638674"/>
            <a:chOff x="1789972" y="0"/>
            <a:chExt cx="6935654" cy="4638674"/>
          </a:xfrm>
        </p:grpSpPr>
        <p:sp>
          <p:nvSpPr>
            <p:cNvPr id="360" name="Google Shape;360;p36"/>
            <p:cNvSpPr/>
            <p:nvPr/>
          </p:nvSpPr>
          <p:spPr>
            <a:xfrm>
              <a:off x="4365831" y="1181006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6"/>
            <p:cNvSpPr/>
            <p:nvPr/>
          </p:nvSpPr>
          <p:spPr>
            <a:xfrm>
              <a:off x="3279242" y="0"/>
              <a:ext cx="3686129" cy="927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6"/>
            <p:cNvSpPr txBox="1"/>
            <p:nvPr/>
          </p:nvSpPr>
          <p:spPr>
            <a:xfrm>
              <a:off x="3279242" y="0"/>
              <a:ext cx="3686129" cy="927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 u="sng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Βασίζονται:</a:t>
              </a:r>
              <a:endParaRPr/>
            </a:p>
          </p:txBody>
        </p:sp>
        <p:sp>
          <p:nvSpPr>
            <p:cNvPr id="363" name="Google Shape;363;p36"/>
            <p:cNvSpPr/>
            <p:nvPr/>
          </p:nvSpPr>
          <p:spPr>
            <a:xfrm>
              <a:off x="4809630" y="1394385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6"/>
            <p:cNvSpPr/>
            <p:nvPr/>
          </p:nvSpPr>
          <p:spPr>
            <a:xfrm>
              <a:off x="6509178" y="881348"/>
              <a:ext cx="1639029" cy="1020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6"/>
            <p:cNvSpPr txBox="1"/>
            <p:nvPr/>
          </p:nvSpPr>
          <p:spPr>
            <a:xfrm>
              <a:off x="6509178" y="881348"/>
              <a:ext cx="1639029" cy="1020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Calibri"/>
                <a:buNone/>
              </a:pPr>
              <a:r>
                <a:rPr lang="en-US" sz="2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σε συγκεκριμένες </a:t>
              </a: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6"/>
            <p:cNvSpPr/>
            <p:nvPr/>
          </p:nvSpPr>
          <p:spPr>
            <a:xfrm>
              <a:off x="4918689" y="1874488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6"/>
            <p:cNvSpPr/>
            <p:nvPr/>
          </p:nvSpPr>
          <p:spPr>
            <a:xfrm>
              <a:off x="6215436" y="2180177"/>
              <a:ext cx="2510190" cy="1090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6"/>
            <p:cNvSpPr txBox="1"/>
            <p:nvPr/>
          </p:nvSpPr>
          <p:spPr>
            <a:xfrm>
              <a:off x="6215436" y="2180177"/>
              <a:ext cx="2510190" cy="109008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rPr lang="en-US" sz="36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κοινωνικές</a:t>
              </a:r>
              <a:r>
                <a:rPr lang="en-US" sz="20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000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και</a:t>
              </a:r>
              <a:r>
                <a:rPr lang="en-US" sz="20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6"/>
            <p:cNvSpPr/>
            <p:nvPr/>
          </p:nvSpPr>
          <p:spPr>
            <a:xfrm>
              <a:off x="4611686" y="2259498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6"/>
            <p:cNvSpPr/>
            <p:nvPr/>
          </p:nvSpPr>
          <p:spPr>
            <a:xfrm>
              <a:off x="5403458" y="3641359"/>
              <a:ext cx="2873354" cy="99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6"/>
            <p:cNvSpPr txBox="1"/>
            <p:nvPr/>
          </p:nvSpPr>
          <p:spPr>
            <a:xfrm>
              <a:off x="5403458" y="3641359"/>
              <a:ext cx="2873354" cy="99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000"/>
                <a:buFont typeface="Calibri"/>
                <a:buNone/>
              </a:pPr>
              <a:r>
                <a:rPr lang="en-US" sz="40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πολιτισμικές </a:t>
              </a:r>
              <a:endParaRPr sz="4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6"/>
            <p:cNvSpPr/>
            <p:nvPr/>
          </p:nvSpPr>
          <p:spPr>
            <a:xfrm>
              <a:off x="4119977" y="2259498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2050302" y="3641359"/>
              <a:ext cx="2708351" cy="99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6"/>
            <p:cNvSpPr txBox="1"/>
            <p:nvPr/>
          </p:nvSpPr>
          <p:spPr>
            <a:xfrm>
              <a:off x="2050302" y="3641359"/>
              <a:ext cx="2708351" cy="9973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44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παραδοχές</a:t>
              </a:r>
              <a:r>
                <a:rPr lang="en-US" sz="20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20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3812974" y="1874488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1789972" y="2206050"/>
              <a:ext cx="1968218" cy="1038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6"/>
            <p:cNvSpPr txBox="1"/>
            <p:nvPr/>
          </p:nvSpPr>
          <p:spPr>
            <a:xfrm>
              <a:off x="1789972" y="2206050"/>
              <a:ext cx="1968218" cy="1038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44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γνώσεις</a:t>
              </a:r>
              <a:r>
                <a:rPr lang="en-US" sz="36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sz="36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6"/>
            <p:cNvSpPr/>
            <p:nvPr/>
          </p:nvSpPr>
          <p:spPr>
            <a:xfrm>
              <a:off x="3922033" y="1394385"/>
              <a:ext cx="1512950" cy="1513135"/>
            </a:xfrm>
            <a:prstGeom prst="ellipse">
              <a:avLst/>
            </a:prstGeom>
            <a:gradFill>
              <a:gsLst>
                <a:gs pos="0">
                  <a:srgbClr val="5E81C9">
                    <a:alpha val="49803"/>
                  </a:srgbClr>
                </a:gs>
                <a:gs pos="50000">
                  <a:srgbClr val="3B70C9">
                    <a:alpha val="49803"/>
                  </a:srgbClr>
                </a:gs>
                <a:gs pos="100000">
                  <a:srgbClr val="2E60B8">
                    <a:alpha val="49803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6"/>
            <p:cNvSpPr/>
            <p:nvPr/>
          </p:nvSpPr>
          <p:spPr>
            <a:xfrm>
              <a:off x="2096406" y="881348"/>
              <a:ext cx="1639029" cy="1020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6"/>
            <p:cNvSpPr txBox="1"/>
            <p:nvPr/>
          </p:nvSpPr>
          <p:spPr>
            <a:xfrm>
              <a:off x="2096406" y="881348"/>
              <a:ext cx="1639029" cy="10205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Calibri"/>
                <a:buNone/>
              </a:pPr>
              <a:r>
                <a:rPr lang="en-US" sz="44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ρόλους</a:t>
              </a:r>
              <a:endParaRPr sz="44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Οι παραδοχές αυτές</a:t>
            </a:r>
            <a:r>
              <a:rPr lang="en-US" b="1" baseline="30000"/>
              <a:t> </a:t>
            </a:r>
            <a:endParaRPr/>
          </a:p>
        </p:txBody>
      </p:sp>
      <p:sp>
        <p:nvSpPr>
          <p:cNvPr id="386" name="Google Shape;386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6515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 baseline="3000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</a:pPr>
            <a:r>
              <a:rPr lang="en-US" sz="4800" baseline="30000"/>
              <a:t>είναι</a:t>
            </a:r>
            <a:r>
              <a:rPr lang="en-US" sz="4800" b="1" baseline="30000"/>
              <a:t> οργανωμένες </a:t>
            </a:r>
            <a:r>
              <a:rPr lang="en-US" sz="4800" baseline="30000"/>
              <a:t>ώστε</a:t>
            </a:r>
            <a:r>
              <a:rPr lang="en-US" sz="4800" b="1" baseline="30000"/>
              <a:t> </a:t>
            </a:r>
            <a:endParaRPr sz="4800" b="1" baseline="3000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 baseline="30000"/>
              <a:t>να </a:t>
            </a:r>
            <a:r>
              <a:rPr lang="en-US" sz="4800" b="1" baseline="30000"/>
              <a:t>αντανκαλώνται νοηματικά</a:t>
            </a:r>
            <a:r>
              <a:rPr lang="en-US" sz="4800" baseline="30000"/>
              <a:t> και </a:t>
            </a:r>
            <a:endParaRPr sz="4800" baseline="3000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 baseline="30000"/>
              <a:t>να </a:t>
            </a:r>
            <a:r>
              <a:rPr lang="en-US" sz="4800" b="1" baseline="30000"/>
              <a:t>τροποποιούνται ενεργά</a:t>
            </a:r>
            <a:r>
              <a:rPr lang="en-US" sz="4800" baseline="30000"/>
              <a:t>, </a:t>
            </a:r>
            <a:endParaRPr sz="4800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aseline="30000"/>
              <a:t>σύμφωνα </a:t>
            </a:r>
            <a:endParaRPr sz="4800" baseline="300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aseline="30000"/>
              <a:t>με τα </a:t>
            </a:r>
            <a:r>
              <a:rPr lang="en-US" sz="6000" b="1" baseline="30000"/>
              <a:t>δεδομένα της εμπειρίας μας</a:t>
            </a:r>
            <a:r>
              <a:rPr lang="en-US" sz="4800" baseline="30000"/>
              <a:t>. </a:t>
            </a:r>
            <a:endParaRPr sz="4800"/>
          </a:p>
        </p:txBody>
      </p:sp>
      <p:pic>
        <p:nvPicPr>
          <p:cNvPr id="387" name="Google Shape;387;p37" descr="newego_LARGE_t_821_10643933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3050" y="1866900"/>
            <a:ext cx="4654550" cy="398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8"/>
          <p:cNvSpPr txBox="1">
            <a:spLocks noGrp="1"/>
          </p:cNvSpPr>
          <p:nvPr>
            <p:ph type="body" idx="1"/>
          </p:nvPr>
        </p:nvSpPr>
        <p:spPr>
          <a:xfrm>
            <a:off x="838200" y="1041400"/>
            <a:ext cx="3835400" cy="513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6413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</a:t>
            </a:r>
            <a:r>
              <a:rPr lang="en-US" sz="5400"/>
              <a:t>το</a:t>
            </a:r>
            <a:r>
              <a:rPr lang="en-US" sz="5400" b="1"/>
              <a:t> κείμενο </a:t>
            </a:r>
            <a:r>
              <a:rPr lang="en-US" sz="5400"/>
              <a:t>εξαρτάται άμεσα από</a:t>
            </a:r>
            <a:r>
              <a:rPr lang="en-US" sz="5400" b="1"/>
              <a:t>:</a:t>
            </a:r>
            <a:endParaRPr/>
          </a:p>
          <a:p>
            <a:pPr marL="228600" lvl="0" indent="-31718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5400" b="1"/>
              <a:t>το γνωστικό περιβάλλον του</a:t>
            </a:r>
            <a:r>
              <a:rPr lang="en-US" sz="5400" b="1" baseline="30000"/>
              <a:t>.</a:t>
            </a:r>
            <a:endParaRPr sz="5400" b="1" baseline="3000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baseline="30000"/>
          </a:p>
        </p:txBody>
      </p:sp>
      <p:pic>
        <p:nvPicPr>
          <p:cNvPr id="393" name="Google Shape;39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0200" y="1155700"/>
            <a:ext cx="5905500" cy="50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5400" b="1" baseline="30000"/>
            </a:br>
            <a:br>
              <a:rPr lang="en-US" sz="5400" b="1" baseline="30000"/>
            </a:br>
            <a:r>
              <a:rPr lang="en-US" sz="5400" b="1" baseline="30000"/>
              <a:t>Η σχέση λοιπόν κειμένου και περικειμένου </a:t>
            </a:r>
            <a:br>
              <a:rPr lang="en-US" b="1" baseline="30000"/>
            </a:br>
            <a:endParaRPr/>
          </a:p>
        </p:txBody>
      </p:sp>
      <p:grpSp>
        <p:nvGrpSpPr>
          <p:cNvPr id="399" name="Google Shape;399;p39"/>
          <p:cNvGrpSpPr/>
          <p:nvPr/>
        </p:nvGrpSpPr>
        <p:grpSpPr>
          <a:xfrm>
            <a:off x="1623096" y="1856798"/>
            <a:ext cx="8737357" cy="4320164"/>
            <a:chOff x="784896" y="31173"/>
            <a:chExt cx="8737357" cy="4320164"/>
          </a:xfrm>
        </p:grpSpPr>
        <p:sp>
          <p:nvSpPr>
            <p:cNvPr id="400" name="Google Shape;400;p39"/>
            <p:cNvSpPr/>
            <p:nvPr/>
          </p:nvSpPr>
          <p:spPr>
            <a:xfrm>
              <a:off x="2779940" y="31173"/>
              <a:ext cx="4194625" cy="1889521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9"/>
            <p:cNvSpPr txBox="1"/>
            <p:nvPr/>
          </p:nvSpPr>
          <p:spPr>
            <a:xfrm>
              <a:off x="3394229" y="307887"/>
              <a:ext cx="2966047" cy="133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n-US" sz="40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είναι μια δυναμική σχέση </a:t>
              </a:r>
              <a:endParaRPr sz="40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9"/>
            <p:cNvSpPr/>
            <p:nvPr/>
          </p:nvSpPr>
          <p:spPr>
            <a:xfrm rot="2559780">
              <a:off x="5898403" y="1864981"/>
              <a:ext cx="579080" cy="63771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9"/>
            <p:cNvSpPr txBox="1"/>
            <p:nvPr/>
          </p:nvSpPr>
          <p:spPr>
            <a:xfrm rot="2559780">
              <a:off x="5921391" y="1933659"/>
              <a:ext cx="405356" cy="38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9"/>
            <p:cNvSpPr/>
            <p:nvPr/>
          </p:nvSpPr>
          <p:spPr>
            <a:xfrm>
              <a:off x="5507190" y="2461808"/>
              <a:ext cx="4015063" cy="1889521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9"/>
            <p:cNvSpPr txBox="1"/>
            <p:nvPr/>
          </p:nvSpPr>
          <p:spPr>
            <a:xfrm>
              <a:off x="6095182" y="2738522"/>
              <a:ext cx="2839079" cy="133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n-US" sz="36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Αλληλο-συγκρότησης </a:t>
              </a:r>
              <a:endParaRPr sz="36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9"/>
            <p:cNvSpPr/>
            <p:nvPr/>
          </p:nvSpPr>
          <p:spPr>
            <a:xfrm rot="10799995">
              <a:off x="4652568" y="3087716"/>
              <a:ext cx="603933" cy="63771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9"/>
            <p:cNvSpPr txBox="1"/>
            <p:nvPr/>
          </p:nvSpPr>
          <p:spPr>
            <a:xfrm rot="-5">
              <a:off x="4833748" y="3215259"/>
              <a:ext cx="422753" cy="38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9"/>
            <p:cNvSpPr/>
            <p:nvPr/>
          </p:nvSpPr>
          <p:spPr>
            <a:xfrm>
              <a:off x="784896" y="2461816"/>
              <a:ext cx="3582798" cy="1889521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9"/>
            <p:cNvSpPr txBox="1"/>
            <p:nvPr/>
          </p:nvSpPr>
          <p:spPr>
            <a:xfrm>
              <a:off x="1309585" y="2738530"/>
              <a:ext cx="2533420" cy="133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975" tIns="46975" rIns="469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7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παρά αλληλο-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295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n-US" sz="37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αναφοράς </a:t>
              </a:r>
              <a:endParaRPr sz="37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9"/>
            <p:cNvSpPr/>
            <p:nvPr/>
          </p:nvSpPr>
          <p:spPr>
            <a:xfrm rot="-2794199">
              <a:off x="3443960" y="1895029"/>
              <a:ext cx="522781" cy="63771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5C2E2"/>
                </a:gs>
                <a:gs pos="50000">
                  <a:srgbClr val="A8B8DF"/>
                </a:gs>
                <a:gs pos="100000">
                  <a:srgbClr val="90A0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9"/>
            <p:cNvSpPr txBox="1"/>
            <p:nvPr/>
          </p:nvSpPr>
          <p:spPr>
            <a:xfrm rot="-2794199">
              <a:off x="3468468" y="2079520"/>
              <a:ext cx="365947" cy="38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Το </a:t>
            </a:r>
            <a:r>
              <a:rPr lang="en-US" b="1"/>
              <a:t>κοινωνικό</a:t>
            </a:r>
            <a:r>
              <a:rPr lang="en-US"/>
              <a:t> 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ορίζεται ως μία κοινωνική οργάνωση με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✔"/>
            </a:pPr>
            <a:r>
              <a:rPr lang="en-US" sz="3600" b="1"/>
              <a:t>ασαφή όρια </a:t>
            </a:r>
            <a:r>
              <a:rPr lang="en-US"/>
              <a:t>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δρώντες ασθενώς ειδικευμένους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σε ρόλους, καθώς 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✔"/>
            </a:pPr>
            <a:r>
              <a:rPr lang="en-US" sz="3200" b="1"/>
              <a:t>με αμφίβολλες συνάφειες</a:t>
            </a:r>
            <a:endParaRPr/>
          </a:p>
        </p:txBody>
      </p:sp>
      <p:pic>
        <p:nvPicPr>
          <p:cNvPr id="109" name="Google Shape;109;p4" descr="imgres.jpg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 t="-6273" b="-6272"/>
          <a:stretch/>
        </p:blipFill>
        <p:spPr>
          <a:xfrm>
            <a:off x="6629400" y="1292225"/>
            <a:ext cx="5181600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0"/>
          <p:cNvSpPr txBox="1">
            <a:spLocks noGrp="1"/>
          </p:cNvSpPr>
          <p:nvPr>
            <p:ph type="title"/>
          </p:nvPr>
        </p:nvSpPr>
        <p:spPr>
          <a:xfrm>
            <a:off x="838200" y="698500"/>
            <a:ext cx="105156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Calibri"/>
              <a:buNone/>
            </a:pPr>
            <a:br>
              <a:rPr lang="en-US" b="1" baseline="30000"/>
            </a:br>
            <a:br>
              <a:rPr lang="en-US" b="1" baseline="30000"/>
            </a:br>
            <a:r>
              <a:rPr lang="en-US" sz="6000" b="1" baseline="30000"/>
              <a:t>Κείμενο-Περικείμενο </a:t>
            </a:r>
            <a:br>
              <a:rPr lang="en-US" sz="6000" b="1" baseline="30000"/>
            </a:br>
            <a:endParaRPr sz="6000"/>
          </a:p>
        </p:txBody>
      </p:sp>
      <p:grpSp>
        <p:nvGrpSpPr>
          <p:cNvPr id="417" name="Google Shape;417;p40"/>
          <p:cNvGrpSpPr/>
          <p:nvPr/>
        </p:nvGrpSpPr>
        <p:grpSpPr>
          <a:xfrm>
            <a:off x="842949" y="1825625"/>
            <a:ext cx="10506100" cy="4351338"/>
            <a:chOff x="4749" y="0"/>
            <a:chExt cx="10506100" cy="4351338"/>
          </a:xfrm>
        </p:grpSpPr>
        <p:sp>
          <p:nvSpPr>
            <p:cNvPr id="418" name="Google Shape;418;p40"/>
            <p:cNvSpPr/>
            <p:nvPr/>
          </p:nvSpPr>
          <p:spPr>
            <a:xfrm>
              <a:off x="788669" y="0"/>
              <a:ext cx="8938260" cy="4351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4749" y="1305401"/>
              <a:ext cx="3355184" cy="17405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 txBox="1"/>
            <p:nvPr/>
          </p:nvSpPr>
          <p:spPr>
            <a:xfrm>
              <a:off x="89715" y="1390367"/>
              <a:ext cx="3185252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n-US" sz="44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δημιουργεί</a:t>
              </a:r>
              <a:endParaRPr sz="4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3580207" y="1305401"/>
              <a:ext cx="3355184" cy="17405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 txBox="1"/>
            <p:nvPr/>
          </p:nvSpPr>
          <p:spPr>
            <a:xfrm>
              <a:off x="3665173" y="1390367"/>
              <a:ext cx="3185252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n-US" sz="44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κατασκευάζει </a:t>
              </a:r>
              <a:endParaRPr sz="4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7155665" y="1305401"/>
              <a:ext cx="3355184" cy="17405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 txBox="1"/>
            <p:nvPr/>
          </p:nvSpPr>
          <p:spPr>
            <a:xfrm>
              <a:off x="7240631" y="1390367"/>
              <a:ext cx="3185252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n-US" sz="4400" b="1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συγκροτεί το περιεχόμενό τους </a:t>
              </a:r>
              <a:endParaRPr sz="4400" b="1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" name="Google Shape;429;p41"/>
          <p:cNvGrpSpPr/>
          <p:nvPr/>
        </p:nvGrpSpPr>
        <p:grpSpPr>
          <a:xfrm>
            <a:off x="647700" y="1363807"/>
            <a:ext cx="10515600" cy="4351337"/>
            <a:chOff x="0" y="0"/>
            <a:chExt cx="10515600" cy="4351337"/>
          </a:xfrm>
        </p:grpSpPr>
        <p:sp>
          <p:nvSpPr>
            <p:cNvPr id="430" name="Google Shape;430;p41"/>
            <p:cNvSpPr/>
            <p:nvPr/>
          </p:nvSpPr>
          <p:spPr>
            <a:xfrm>
              <a:off x="0" y="1305401"/>
              <a:ext cx="10515600" cy="1740535"/>
            </a:xfrm>
            <a:prstGeom prst="notchedRightArrow">
              <a:avLst>
                <a:gd name="adj1" fmla="val 50000"/>
                <a:gd name="adj2" fmla="val 50000"/>
              </a:avLst>
            </a:pr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1"/>
            <p:cNvSpPr/>
            <p:nvPr/>
          </p:nvSpPr>
          <p:spPr>
            <a:xfrm>
              <a:off x="2200" y="0"/>
              <a:ext cx="3033538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1"/>
            <p:cNvSpPr txBox="1"/>
            <p:nvPr/>
          </p:nvSpPr>
          <p:spPr>
            <a:xfrm>
              <a:off x="2200" y="0"/>
              <a:ext cx="3033538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341375" rIns="341375" bIns="341375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rPr lang="en-US" sz="48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ως γνώση </a:t>
              </a:r>
              <a:endParaRPr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41"/>
            <p:cNvSpPr/>
            <p:nvPr/>
          </p:nvSpPr>
          <p:spPr>
            <a:xfrm>
              <a:off x="1301402" y="1958102"/>
              <a:ext cx="435133" cy="43513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1"/>
            <p:cNvSpPr/>
            <p:nvPr/>
          </p:nvSpPr>
          <p:spPr>
            <a:xfrm>
              <a:off x="3114759" y="2610802"/>
              <a:ext cx="3179964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1"/>
            <p:cNvSpPr txBox="1"/>
            <p:nvPr/>
          </p:nvSpPr>
          <p:spPr>
            <a:xfrm>
              <a:off x="3114759" y="2610802"/>
              <a:ext cx="3179964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41375" tIns="341375" rIns="341375" bIns="341375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alibri"/>
                <a:buNone/>
              </a:pPr>
              <a:r>
                <a:rPr lang="en-US" sz="48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κατάσταση </a:t>
              </a:r>
              <a:endParaRPr sz="4800" b="1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41"/>
            <p:cNvSpPr/>
            <p:nvPr/>
          </p:nvSpPr>
          <p:spPr>
            <a:xfrm>
              <a:off x="4487175" y="1958102"/>
              <a:ext cx="435133" cy="43513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1"/>
            <p:cNvSpPr/>
            <p:nvPr/>
          </p:nvSpPr>
          <p:spPr>
            <a:xfrm>
              <a:off x="6373745" y="0"/>
              <a:ext cx="3088094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1"/>
            <p:cNvSpPr txBox="1"/>
            <p:nvPr/>
          </p:nvSpPr>
          <p:spPr>
            <a:xfrm>
              <a:off x="6373745" y="0"/>
              <a:ext cx="3088094" cy="17405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91150" tIns="391150" rIns="391150" bIns="39115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500"/>
                <a:buFont typeface="Calibri"/>
                <a:buNone/>
              </a:pPr>
              <a:r>
                <a:rPr lang="en-US" sz="5500" b="1" baseline="30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και γλώσσα</a:t>
              </a:r>
              <a:endParaRPr sz="5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7700225" y="1958102"/>
              <a:ext cx="435133" cy="43513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Ο </a:t>
            </a:r>
            <a:r>
              <a:rPr lang="en-US" b="1"/>
              <a:t>δημοσογραφικός λόγος</a:t>
            </a:r>
            <a:endParaRPr b="1"/>
          </a:p>
        </p:txBody>
      </p:sp>
      <p:sp>
        <p:nvSpPr>
          <p:cNvPr id="445" name="Google Shape;445;p4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511579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ο κατεξοχήν λόγος που :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χρησιμοποιείται έντονα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η </a:t>
            </a:r>
            <a:r>
              <a:rPr lang="en-US" b="1" u="sng"/>
              <a:t>διασύνδεση </a:t>
            </a:r>
            <a:endParaRPr b="1" u="sng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baseline="30000"/>
          </a:p>
          <a:p>
            <a:pPr marL="228600" lvl="0" indent="-304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✔"/>
            </a:pPr>
            <a:r>
              <a:rPr lang="en-US" sz="4800" b="1" baseline="30000"/>
              <a:t>κειμένου-περικειμένου</a:t>
            </a:r>
            <a:endParaRPr sz="4800" b="1"/>
          </a:p>
        </p:txBody>
      </p:sp>
      <p:pic>
        <p:nvPicPr>
          <p:cNvPr id="446" name="Google Shape;446;p42" descr="MED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00800" y="1676400"/>
            <a:ext cx="4914900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Με τους </a:t>
            </a:r>
            <a:r>
              <a:rPr lang="en-US" b="1"/>
              <a:t>μηχανισμούς</a:t>
            </a:r>
            <a:endParaRPr/>
          </a:p>
        </p:txBody>
      </p:sp>
      <p:sp>
        <p:nvSpPr>
          <p:cNvPr id="452" name="Google Shape;452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b="1"/>
              <a:t>κατασκευής του νοήματος </a:t>
            </a:r>
            <a:r>
              <a:rPr lang="en-US"/>
              <a:t>και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 b="1"/>
              <a:t>ιδεολογικών μηχανισμών </a:t>
            </a:r>
            <a:endParaRPr sz="32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/>
              <a:t>της </a:t>
            </a:r>
            <a:r>
              <a:rPr lang="en-US" sz="3200" b="1"/>
              <a:t>κατάτμησης </a:t>
            </a:r>
            <a:r>
              <a:rPr lang="en-US"/>
              <a:t>και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⮚"/>
            </a:pPr>
            <a:r>
              <a:rPr lang="en-US" sz="3600" b="1"/>
              <a:t>καθολίκευσης</a:t>
            </a:r>
            <a:r>
              <a:rPr lang="en-US"/>
              <a:t>- gate-keeping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(Σταυρόπουλος, Α. Α., 2015:318)</a:t>
            </a:r>
            <a:endParaRPr sz="2000"/>
          </a:p>
        </p:txBody>
      </p:sp>
      <p:pic>
        <p:nvPicPr>
          <p:cNvPr id="453" name="Google Shape;453;p43" descr="stereotip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6800" y="1873250"/>
            <a:ext cx="4953000" cy="349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Συμβάλλει στην</a:t>
            </a:r>
            <a:endParaRPr/>
          </a:p>
        </p:txBody>
      </p:sp>
      <p:sp>
        <p:nvSpPr>
          <p:cNvPr id="459" name="Google Shape;459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49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	</a:t>
            </a:r>
            <a:r>
              <a:rPr lang="en-US" sz="4400" b="1"/>
              <a:t>επικοινωνιακή διαδικασία </a:t>
            </a:r>
            <a:endParaRPr sz="4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με </a:t>
            </a:r>
            <a:r>
              <a:rPr lang="en-US" sz="3200" b="1"/>
              <a:t>πολύπλευρο</a:t>
            </a:r>
            <a:r>
              <a:rPr lang="en-US"/>
              <a:t> και πολλές φορές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sz="3200" b="1"/>
              <a:t>αμφισβητούμενο</a:t>
            </a:r>
            <a:r>
              <a:rPr lang="en-US"/>
              <a:t> για τις προθέσεις του </a:t>
            </a:r>
            <a:r>
              <a:rPr lang="en-US" sz="3200" b="1"/>
              <a:t>τρόπο</a:t>
            </a:r>
            <a:endParaRPr/>
          </a:p>
        </p:txBody>
      </p:sp>
      <p:pic>
        <p:nvPicPr>
          <p:cNvPr id="460" name="Google Shape;460;p44" descr="Media us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8213" y="749300"/>
            <a:ext cx="4498975" cy="56657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Παράδειγμα 1:Πολιτική</a:t>
            </a:r>
            <a:endParaRPr b="1"/>
          </a:p>
        </p:txBody>
      </p:sp>
      <p:sp>
        <p:nvSpPr>
          <p:cNvPr id="466" name="Google Shape;466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«</a:t>
            </a:r>
            <a:r>
              <a:rPr lang="en-US" b="1" i="1"/>
              <a:t>Βουλιάζουν στο Αιγαίο-Χιλιάδες μετανάστες από την αρχή του χρόνου</a:t>
            </a:r>
            <a:r>
              <a:rPr lang="en-US"/>
              <a:t>»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67" name="Google Shape;467;p45" descr="images-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200" y="2857500"/>
            <a:ext cx="3733800" cy="306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45" descr="images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05550" y="2781300"/>
            <a:ext cx="3740150" cy="300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Παράδειγμα 2: Στη διεθνή πολιτική</a:t>
            </a:r>
            <a:endParaRPr b="1"/>
          </a:p>
        </p:txBody>
      </p:sp>
      <p:pic>
        <p:nvPicPr>
          <p:cNvPr id="474" name="Google Shape;474;p4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236518"/>
            <a:ext cx="10706100" cy="4940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Παράδειγμα 3ο: Στην οικονομία</a:t>
            </a:r>
            <a:endParaRPr b="1"/>
          </a:p>
        </p:txBody>
      </p:sp>
      <p:pic>
        <p:nvPicPr>
          <p:cNvPr id="480" name="Google Shape;480;p4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6582" y="1246910"/>
            <a:ext cx="10647218" cy="5122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4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95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Παράδειγμα 4: Στα </a:t>
            </a:r>
            <a:r>
              <a:rPr lang="en-US" b="1"/>
              <a:t>κόμικς</a:t>
            </a:r>
            <a:endParaRPr b="1"/>
          </a:p>
        </p:txBody>
      </p:sp>
      <p:pic>
        <p:nvPicPr>
          <p:cNvPr id="486" name="Google Shape;486;p48" descr="unnamed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-70831" r="-70832"/>
          <a:stretch/>
        </p:blipFill>
        <p:spPr>
          <a:xfrm>
            <a:off x="226291" y="1537855"/>
            <a:ext cx="10515600" cy="4779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4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88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20000"/>
              <a:buFont typeface="Calibri"/>
              <a:buNone/>
            </a:pPr>
            <a:r>
              <a:rPr lang="en-US" b="1"/>
              <a:t>Dominique Wolton</a:t>
            </a:r>
            <a:r>
              <a:rPr lang="en-US"/>
              <a:t>: Πώς </a:t>
            </a:r>
            <a:r>
              <a:rPr lang="en-US" b="1"/>
              <a:t>επηρεάζεται</a:t>
            </a:r>
            <a:r>
              <a:rPr lang="en-US"/>
              <a:t> η </a:t>
            </a:r>
            <a:r>
              <a:rPr lang="en-US" b="1"/>
              <a:t>Ευρώπη</a:t>
            </a:r>
            <a:r>
              <a:rPr lang="en-US"/>
              <a:t> </a:t>
            </a:r>
            <a:br>
              <a:rPr lang="en-US"/>
            </a:br>
            <a:r>
              <a:rPr lang="en-US" sz="2000"/>
              <a:t>Εθνικό Κέντρο Επιστημονικής Έρευνας Γαλλίας</a:t>
            </a:r>
            <a:endParaRPr sz="2000"/>
          </a:p>
        </p:txBody>
      </p:sp>
      <p:grpSp>
        <p:nvGrpSpPr>
          <p:cNvPr id="492" name="Google Shape;492;p49"/>
          <p:cNvGrpSpPr/>
          <p:nvPr/>
        </p:nvGrpSpPr>
        <p:grpSpPr>
          <a:xfrm>
            <a:off x="736600" y="1383460"/>
            <a:ext cx="10515600" cy="4319679"/>
            <a:chOff x="0" y="1469"/>
            <a:chExt cx="10515600" cy="4319679"/>
          </a:xfrm>
        </p:grpSpPr>
        <p:sp>
          <p:nvSpPr>
            <p:cNvPr id="493" name="Google Shape;493;p49"/>
            <p:cNvSpPr/>
            <p:nvPr/>
          </p:nvSpPr>
          <p:spPr>
            <a:xfrm>
              <a:off x="0" y="3545483"/>
              <a:ext cx="10515600" cy="775665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9"/>
            <p:cNvSpPr txBox="1"/>
            <p:nvPr/>
          </p:nvSpPr>
          <p:spPr>
            <a:xfrm>
              <a:off x="0" y="3545483"/>
              <a:ext cx="10515600" cy="775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9125" tIns="199125" rIns="199125" bIns="1991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alibri"/>
                <a:buNone/>
              </a:pPr>
              <a:r>
                <a:rPr lang="en-US" sz="2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μετανάστευση στη Ευρώπη</a:t>
              </a:r>
              <a:endPara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9"/>
            <p:cNvSpPr/>
            <p:nvPr/>
          </p:nvSpPr>
          <p:spPr>
            <a:xfrm rot="10800000">
              <a:off x="0" y="2364145"/>
              <a:ext cx="10515600" cy="119297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9"/>
            <p:cNvSpPr txBox="1"/>
            <p:nvPr/>
          </p:nvSpPr>
          <p:spPr>
            <a:xfrm>
              <a:off x="0" y="2364145"/>
              <a:ext cx="10515600" cy="775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θρησκεία</a:t>
              </a:r>
              <a:endParaRPr/>
            </a:p>
          </p:txBody>
        </p:sp>
        <p:sp>
          <p:nvSpPr>
            <p:cNvPr id="497" name="Google Shape;497;p49"/>
            <p:cNvSpPr/>
            <p:nvPr/>
          </p:nvSpPr>
          <p:spPr>
            <a:xfrm rot="10800000">
              <a:off x="0" y="1182807"/>
              <a:ext cx="10515600" cy="119297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9"/>
            <p:cNvSpPr txBox="1"/>
            <p:nvPr/>
          </p:nvSpPr>
          <p:spPr>
            <a:xfrm>
              <a:off x="0" y="1182807"/>
              <a:ext cx="10515600" cy="775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7575" tIns="227575" rIns="227575" bIns="227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n-US" sz="3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για επίθεση στη Charlie Ebdo</a:t>
              </a:r>
              <a:endParaRPr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9"/>
            <p:cNvSpPr/>
            <p:nvPr/>
          </p:nvSpPr>
          <p:spPr>
            <a:xfrm rot="10800000">
              <a:off x="0" y="1469"/>
              <a:ext cx="10515600" cy="119297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9"/>
            <p:cNvSpPr txBox="1"/>
            <p:nvPr/>
          </p:nvSpPr>
          <p:spPr>
            <a:xfrm>
              <a:off x="0" y="1469"/>
              <a:ext cx="10515600" cy="775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2000" tIns="192000" rIns="192000" bIns="192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Calibri"/>
                <a:buNone/>
              </a:pPr>
              <a:r>
                <a:rPr lang="en-US" sz="2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Ανάλυση: </a:t>
              </a:r>
              <a:endParaRPr/>
            </a:p>
          </p:txBody>
        </p:sp>
      </p:grpSp>
      <p:sp>
        <p:nvSpPr>
          <p:cNvPr id="501" name="Google Shape;501;p49"/>
          <p:cNvSpPr txBox="1"/>
          <p:nvPr/>
        </p:nvSpPr>
        <p:spPr>
          <a:xfrm>
            <a:off x="1951182" y="5801591"/>
            <a:ext cx="8051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https://www.youtube.com/watch?v=6ba9aOPr3Ao</a:t>
            </a: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Παράδειγμα Κοινωνικού Δικτύου</a:t>
            </a:r>
            <a:endParaRPr b="1"/>
          </a:p>
        </p:txBody>
      </p:sp>
      <p:sp>
        <p:nvSpPr>
          <p:cNvPr id="115" name="Google Shape;1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Πολιτικές οργανώσεις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Αθλητικοί σύνδεσμοι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ΜΚΟ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Κόμματα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Φορείς Δημοσίο</a:t>
            </a:r>
            <a:r>
              <a:rPr lang="en-US"/>
              <a:t>υ</a:t>
            </a:r>
            <a:endParaRPr/>
          </a:p>
        </p:txBody>
      </p:sp>
      <p:pic>
        <p:nvPicPr>
          <p:cNvPr id="116" name="Google Shape;116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33209" y="1825625"/>
            <a:ext cx="5420591" cy="378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839788" y="685800"/>
            <a:ext cx="3932237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Το </a:t>
            </a:r>
            <a:r>
              <a:rPr lang="en-US" b="1"/>
              <a:t>επικοινωνιακό</a:t>
            </a:r>
            <a:endParaRPr b="1"/>
          </a:p>
        </p:txBody>
      </p:sp>
      <p:pic>
        <p:nvPicPr>
          <p:cNvPr id="122" name="Google Shape;122;p6" descr="1_contact_955x268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-90686" b="-90686"/>
          <a:stretch/>
        </p:blipFill>
        <p:spPr>
          <a:xfrm>
            <a:off x="5335588" y="203200"/>
            <a:ext cx="6172200" cy="565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6"/>
          <p:cNvSpPr txBox="1">
            <a:spLocks noGrp="1"/>
          </p:cNvSpPr>
          <p:nvPr>
            <p:ph type="body" idx="2"/>
          </p:nvPr>
        </p:nvSpPr>
        <p:spPr>
          <a:xfrm>
            <a:off x="839788" y="1727200"/>
            <a:ext cx="3932237" cy="414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-101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/>
              <a:t> </a:t>
            </a:r>
            <a:r>
              <a:rPr lang="en-US" sz="4000" b="1"/>
              <a:t>υποδομή</a:t>
            </a:r>
            <a:r>
              <a:rPr lang="en-US" sz="4000"/>
              <a:t> </a:t>
            </a:r>
            <a:endParaRPr sz="4000"/>
          </a:p>
          <a:p>
            <a:pPr marL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⮚"/>
            </a:pPr>
            <a:r>
              <a:rPr lang="en-US" sz="4000"/>
              <a:t>ένα </a:t>
            </a:r>
            <a:r>
              <a:rPr lang="en-US" sz="4000" b="1"/>
              <a:t>σύνολο δυνατοτήτων</a:t>
            </a:r>
            <a:endParaRPr sz="4000" b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διαφορετική από τη </a:t>
            </a:r>
            <a:r>
              <a:rPr lang="en-US" sz="3200" b="1"/>
              <a:t>δομή της επικοινωνίας </a:t>
            </a:r>
            <a:endParaRPr sz="32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Η </a:t>
            </a:r>
            <a:r>
              <a:rPr lang="en-US" sz="4000" b="1" baseline="30000"/>
              <a:t>φύση του δικτύου </a:t>
            </a:r>
            <a:r>
              <a:rPr lang="en-US" sz="3600" b="1" baseline="30000"/>
              <a:t>επηρεάζει τη διαδικασία </a:t>
            </a:r>
            <a:r>
              <a:rPr lang="en-US" sz="3200"/>
              <a:t>αφού το </a:t>
            </a:r>
            <a:r>
              <a:rPr lang="en-US" sz="3200" b="1"/>
              <a:t>φυσικό δίκτυο </a:t>
            </a:r>
            <a:r>
              <a:rPr lang="en-US" sz="3200"/>
              <a:t>χαρακτηρίζεται από την</a:t>
            </a:r>
            <a:endParaRPr/>
          </a:p>
        </p:txBody>
      </p:sp>
      <p:grpSp>
        <p:nvGrpSpPr>
          <p:cNvPr id="129" name="Google Shape;129;p7"/>
          <p:cNvGrpSpPr/>
          <p:nvPr/>
        </p:nvGrpSpPr>
        <p:grpSpPr>
          <a:xfrm>
            <a:off x="2614929" y="1825625"/>
            <a:ext cx="6962140" cy="4351338"/>
            <a:chOff x="1776729" y="0"/>
            <a:chExt cx="6962140" cy="4351338"/>
          </a:xfrm>
        </p:grpSpPr>
        <p:sp>
          <p:nvSpPr>
            <p:cNvPr id="130" name="Google Shape;130;p7"/>
            <p:cNvSpPr/>
            <p:nvPr/>
          </p:nvSpPr>
          <p:spPr>
            <a:xfrm>
              <a:off x="1776729" y="0"/>
              <a:ext cx="6962140" cy="435133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101250" y="15000"/>
                  </a:quadBezTo>
                  <a:lnTo>
                    <a:pt x="100194" y="0"/>
                  </a:lnTo>
                  <a:lnTo>
                    <a:pt x="120000" y="24000"/>
                  </a:lnTo>
                  <a:lnTo>
                    <a:pt x="104419" y="60000"/>
                  </a:lnTo>
                  <a:lnTo>
                    <a:pt x="103363" y="45000"/>
                  </a:lnTo>
                  <a:quadBezTo>
                    <a:pt x="30000" y="55000"/>
                    <a:pt x="0" y="120000"/>
                  </a:quadBezTo>
                  <a:close/>
                </a:path>
              </a:pathLst>
            </a:custGeom>
            <a:solidFill>
              <a:srgbClr val="CCD3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7"/>
            <p:cNvSpPr/>
            <p:nvPr/>
          </p:nvSpPr>
          <p:spPr>
            <a:xfrm>
              <a:off x="2462500" y="3235654"/>
              <a:ext cx="160129" cy="160129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7"/>
            <p:cNvSpPr/>
            <p:nvPr/>
          </p:nvSpPr>
          <p:spPr>
            <a:xfrm>
              <a:off x="2542565" y="3315719"/>
              <a:ext cx="1190526" cy="1035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7"/>
            <p:cNvSpPr txBox="1"/>
            <p:nvPr/>
          </p:nvSpPr>
          <p:spPr>
            <a:xfrm>
              <a:off x="2542565" y="3315719"/>
              <a:ext cx="1190526" cy="10356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48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υποδομή,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7"/>
            <p:cNvSpPr/>
            <p:nvPr/>
          </p:nvSpPr>
          <p:spPr>
            <a:xfrm>
              <a:off x="3593848" y="2223533"/>
              <a:ext cx="278485" cy="278485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7"/>
            <p:cNvSpPr/>
            <p:nvPr/>
          </p:nvSpPr>
          <p:spPr>
            <a:xfrm>
              <a:off x="3733091" y="2362776"/>
              <a:ext cx="1462049" cy="1988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7"/>
            <p:cNvSpPr txBox="1"/>
            <p:nvPr/>
          </p:nvSpPr>
          <p:spPr>
            <a:xfrm>
              <a:off x="3733091" y="2362776"/>
              <a:ext cx="1462049" cy="1988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755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το σήμα, </a:t>
              </a:r>
              <a:endPara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7"/>
            <p:cNvSpPr/>
            <p:nvPr/>
          </p:nvSpPr>
          <p:spPr>
            <a:xfrm>
              <a:off x="5038492" y="1477714"/>
              <a:ext cx="368993" cy="368993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7"/>
            <p:cNvSpPr/>
            <p:nvPr/>
          </p:nvSpPr>
          <p:spPr>
            <a:xfrm>
              <a:off x="5222989" y="1662211"/>
              <a:ext cx="1462049" cy="2689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7"/>
            <p:cNvSpPr txBox="1"/>
            <p:nvPr/>
          </p:nvSpPr>
          <p:spPr>
            <a:xfrm>
              <a:off x="5222989" y="1662211"/>
              <a:ext cx="1462049" cy="26891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55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την κυκλοφορία </a:t>
              </a:r>
              <a:endParaRPr/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6611936" y="984272"/>
              <a:ext cx="494311" cy="494311"/>
            </a:xfrm>
            <a:prstGeom prst="ellipse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6859092" y="1231428"/>
              <a:ext cx="1462049" cy="3119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7"/>
            <p:cNvSpPr txBox="1"/>
            <p:nvPr/>
          </p:nvSpPr>
          <p:spPr>
            <a:xfrm>
              <a:off x="6859092" y="1231428"/>
              <a:ext cx="1462049" cy="31199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19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την πρόσβαση 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Τα επίπεδα της επικοινωνιακής διαδικασίας (McQuail,1997:34) </a:t>
            </a:r>
            <a:endParaRPr/>
          </a:p>
        </p:txBody>
      </p:sp>
      <p:sp>
        <p:nvSpPr>
          <p:cNvPr id="148" name="Google Shape;148;p8"/>
          <p:cNvSpPr txBox="1">
            <a:spLocks noGrp="1"/>
          </p:cNvSpPr>
          <p:nvPr>
            <p:ph type="body" idx="1"/>
          </p:nvPr>
        </p:nvSpPr>
        <p:spPr>
          <a:xfrm>
            <a:off x="2044700" y="1825625"/>
            <a:ext cx="76581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70100" y="1866900"/>
            <a:ext cx="76073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08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Μοντέλα Επικοινωνίας</a:t>
            </a:r>
            <a:endParaRPr b="1"/>
          </a:p>
        </p:txBody>
      </p:sp>
      <p:pic>
        <p:nvPicPr>
          <p:cNvPr id="155" name="Google Shape;155;p9" descr="foto-arxiki-politiki-epikoinoni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98650" y="1676400"/>
            <a:ext cx="8013700" cy="375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948</Words>
  <Application>Microsoft Macintosh PowerPoint</Application>
  <PresentationFormat>Widescreen</PresentationFormat>
  <Paragraphs>237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Noto Sans Symbols</vt:lpstr>
      <vt:lpstr>Office Theme</vt:lpstr>
      <vt:lpstr>PowerPoint Presentation</vt:lpstr>
      <vt:lpstr>PowerPoint Presentation</vt:lpstr>
      <vt:lpstr>Ο ρόλος και τα είδη των δικτύων στηνν επικοινωνία</vt:lpstr>
      <vt:lpstr>Το κοινωνικό </vt:lpstr>
      <vt:lpstr>Παράδειγμα Κοινωνικού Δικτύου</vt:lpstr>
      <vt:lpstr>Το επικοινωνιακό</vt:lpstr>
      <vt:lpstr>Η φύση του δικτύου επηρεάζει τη διαδικασία αφού το φυσικό δίκτυο χαρακτηρίζεται από την</vt:lpstr>
      <vt:lpstr>Τα επίπεδα της επικοινωνιακής διαδικασίας (McQuail,1997:34) </vt:lpstr>
      <vt:lpstr>Μοντέλα Επικοινωνίας</vt:lpstr>
      <vt:lpstr>Διεπιστημονική προσέγγιση επικοινωνίας </vt:lpstr>
      <vt:lpstr>Το μοντέλο του Gerbner </vt:lpstr>
      <vt:lpstr>Σύμφωνα με το μοντέλο του Gerbner </vt:lpstr>
      <vt:lpstr>επικοινωνιακή διαδικασία </vt:lpstr>
      <vt:lpstr>Το μοντέλο του Newcomb</vt:lpstr>
      <vt:lpstr>   Χ είναι μέρος του κοινωνικού περιβάλλοντος</vt:lpstr>
      <vt:lpstr>Στο μοντέλο του Newcomb</vt:lpstr>
      <vt:lpstr> Το μοντέλο του Jakobson </vt:lpstr>
      <vt:lpstr>Οι συστατικοί παράγοντες επικοινωνίας</vt:lpstr>
      <vt:lpstr>το μήνυμα </vt:lpstr>
      <vt:lpstr>Μοντέλο Jakobson </vt:lpstr>
      <vt:lpstr> τον κώδικα </vt:lpstr>
      <vt:lpstr>Η σημειωτική προσέγγιση </vt:lpstr>
      <vt:lpstr>Saussure (1992:51-70)</vt:lpstr>
      <vt:lpstr>Ο Saussure</vt:lpstr>
      <vt:lpstr>PowerPoint Presentation</vt:lpstr>
      <vt:lpstr>PowerPoint Presentation</vt:lpstr>
      <vt:lpstr>Η σημειωτική, λοιπόν εξετάζει:  </vt:lpstr>
      <vt:lpstr>Η σημειωτική αναλύει </vt:lpstr>
      <vt:lpstr>Ο λόγος στην επικοινωνία</vt:lpstr>
      <vt:lpstr>Λόγος και ιδεολογία</vt:lpstr>
      <vt:lpstr>Ο λόγος στα media</vt:lpstr>
      <vt:lpstr> Qatar-gate:Η ανατομία ενός σκανδάλου: Πώς η κρίση του «Qatargate» κλονίζει τα θεμέλια της ΕΕ  </vt:lpstr>
      <vt:lpstr> ΤΑ ΝΕΑ: Η χώρα απεργεί και οι Βρετανοί ασχολούνται με τους πρίγκιπες... </vt:lpstr>
      <vt:lpstr>Κείμενο και περικείμενο</vt:lpstr>
      <vt:lpstr>οι ομιλητές</vt:lpstr>
      <vt:lpstr>Οι χρήσεις των προτύπων</vt:lpstr>
      <vt:lpstr>Οι παραδοχές αυτές </vt:lpstr>
      <vt:lpstr>PowerPoint Presentation</vt:lpstr>
      <vt:lpstr>  Η σχέση λοιπόν κειμένου και περικειμένου  </vt:lpstr>
      <vt:lpstr>  Κείμενο-Περικείμενο  </vt:lpstr>
      <vt:lpstr>PowerPoint Presentation</vt:lpstr>
      <vt:lpstr>Ο δημοσογραφικός λόγος</vt:lpstr>
      <vt:lpstr>Με τους μηχανισμούς</vt:lpstr>
      <vt:lpstr>Συμβάλλει στην</vt:lpstr>
      <vt:lpstr>Παράδειγμα 1:Πολιτική</vt:lpstr>
      <vt:lpstr>Παράδειγμα 2: Στη διεθνή πολιτική</vt:lpstr>
      <vt:lpstr>Παράδειγμα 3ο: Στην οικονομία</vt:lpstr>
      <vt:lpstr>Παράδειγμα 4: Στα κόμικς</vt:lpstr>
      <vt:lpstr>Dominique Wolton: Πώς επηρεάζεται η Ευρώπη  Εθνικό Κέντρο Επιστημονικής Έρευνας Γαλλίας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ΑΝΑΣΤΑΣΙΟΣ ΣΤΑΥΡΟΠΟΥΛΟΣ</dc:creator>
  <cp:lastModifiedBy>Microsoft Office User</cp:lastModifiedBy>
  <cp:revision>1</cp:revision>
  <dcterms:created xsi:type="dcterms:W3CDTF">2022-10-31T13:17:16Z</dcterms:created>
  <dcterms:modified xsi:type="dcterms:W3CDTF">2024-08-26T18:10:48Z</dcterms:modified>
</cp:coreProperties>
</file>