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7" r:id="rId3"/>
  </p:sldMasterIdLst>
  <p:sldIdLst>
    <p:sldId id="256" r:id="rId4"/>
    <p:sldId id="392" r:id="rId5"/>
    <p:sldId id="403" r:id="rId6"/>
    <p:sldId id="404" r:id="rId7"/>
    <p:sldId id="439" r:id="rId8"/>
    <p:sldId id="438" r:id="rId9"/>
    <p:sldId id="440" r:id="rId10"/>
    <p:sldId id="441" r:id="rId11"/>
    <p:sldId id="442" r:id="rId12"/>
    <p:sldId id="410" r:id="rId13"/>
    <p:sldId id="341" r:id="rId14"/>
    <p:sldId id="435" r:id="rId15"/>
    <p:sldId id="411" r:id="rId16"/>
    <p:sldId id="314" r:id="rId17"/>
    <p:sldId id="412" r:id="rId18"/>
    <p:sldId id="400" r:id="rId19"/>
    <p:sldId id="413" r:id="rId20"/>
    <p:sldId id="443" r:id="rId21"/>
    <p:sldId id="444" r:id="rId22"/>
    <p:sldId id="417" r:id="rId23"/>
    <p:sldId id="451"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45" r:id="rId41"/>
    <p:sldId id="446" r:id="rId42"/>
    <p:sldId id="447" r:id="rId43"/>
    <p:sldId id="448" r:id="rId44"/>
    <p:sldId id="436" r:id="rId45"/>
    <p:sldId id="45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kalf"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CCAF"/>
    <a:srgbClr val="FF9999"/>
    <a:srgbClr val="CA3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6BBE9F3B-AB5A-400D-AE7C-AA75907FE355}" type="datetimeFigureOut">
              <a:rPr lang="en-US" smtClean="0"/>
              <a:t>20-Nov-24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6BBE9F3B-AB5A-400D-AE7C-AA75907FE355}" type="datetimeFigureOut">
              <a:rPr lang="en-US" smtClean="0"/>
              <a:t>20-Nov-24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6BBE9F3B-AB5A-400D-AE7C-AA75907FE355}" type="datetimeFigureOut">
              <a:rPr lang="en-US" smtClean="0"/>
              <a:t>20-Nov-24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423795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420657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99704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406192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707C7D8-1A7B-462B-8E48-CA5E8E08BC61}" type="datetimeFigureOut">
              <a:rPr lang="en-US" smtClean="0"/>
              <a:t>20-Nov-24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282540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707C7D8-1A7B-462B-8E48-CA5E8E08BC61}" type="datetimeFigureOut">
              <a:rPr lang="en-US" smtClean="0"/>
              <a:t>20-Nov-24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92635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C7D8-1A7B-462B-8E48-CA5E8E08BC61}" type="datetimeFigureOut">
              <a:rPr lang="en-US" smtClean="0"/>
              <a:t>20-Nov-24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11012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4540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6BBE9F3B-AB5A-400D-AE7C-AA75907FE355}" type="datetimeFigureOut">
              <a:rPr lang="en-US" smtClean="0"/>
              <a:t>20-Nov-24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961948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7121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extLst>
      <p:ext uri="{BB962C8B-B14F-4D97-AF65-F5344CB8AC3E}">
        <p14:creationId xmlns:p14="http://schemas.microsoft.com/office/powerpoint/2010/main" val="2794668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72682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extLst>
      <p:ext uri="{BB962C8B-B14F-4D97-AF65-F5344CB8AC3E}">
        <p14:creationId xmlns:p14="http://schemas.microsoft.com/office/powerpoint/2010/main" val="1045843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27387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710352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041091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42223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98537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p:cNvSpPr>
            <a:spLocks noGrp="1"/>
          </p:cNvSpPr>
          <p:nvPr>
            <p:ph type="dt" sz="half" idx="10"/>
          </p:nvPr>
        </p:nvSpPr>
        <p:spPr/>
        <p:txBody>
          <a:bodyPr/>
          <a:lstStyle/>
          <a:p>
            <a:fld id="{6BBE9F3B-AB5A-400D-AE7C-AA75907FE355}" type="datetimeFigureOut">
              <a:rPr lang="en-US" smtClean="0"/>
              <a:t>20-Nov-24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50210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159183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707C7D8-1A7B-462B-8E48-CA5E8E08BC61}" type="datetimeFigureOut">
              <a:rPr lang="en-US" smtClean="0"/>
              <a:t>20-Nov-24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626897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707C7D8-1A7B-462B-8E48-CA5E8E08BC61}" type="datetimeFigureOut">
              <a:rPr lang="en-US" smtClean="0"/>
              <a:t>20-Nov-24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4087191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C7D8-1A7B-462B-8E48-CA5E8E08BC61}" type="datetimeFigureOut">
              <a:rPr lang="en-US" smtClean="0"/>
              <a:t>20-Nov-24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807044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472078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857607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477557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extLst>
      <p:ext uri="{BB962C8B-B14F-4D97-AF65-F5344CB8AC3E}">
        <p14:creationId xmlns:p14="http://schemas.microsoft.com/office/powerpoint/2010/main" val="1814579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41715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p:cNvSpPr>
            <a:spLocks noGrp="1"/>
          </p:cNvSpPr>
          <p:nvPr>
            <p:ph type="dt" sz="half" idx="10"/>
          </p:nvPr>
        </p:nvSpPr>
        <p:spPr/>
        <p:txBody>
          <a:bodyPr/>
          <a:lstStyle/>
          <a:p>
            <a:fld id="{6BBE9F3B-AB5A-400D-AE7C-AA75907FE355}" type="datetimeFigureOut">
              <a:rPr lang="en-US" smtClean="0"/>
              <a:t>20-Nov-24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extLst>
      <p:ext uri="{BB962C8B-B14F-4D97-AF65-F5344CB8AC3E}">
        <p14:creationId xmlns:p14="http://schemas.microsoft.com/office/powerpoint/2010/main" val="919857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20-Nov-24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318611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860731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20-Nov-24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49359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p:cNvSpPr>
            <a:spLocks noGrp="1"/>
          </p:cNvSpPr>
          <p:nvPr>
            <p:ph type="dt" sz="half" idx="10"/>
          </p:nvPr>
        </p:nvSpPr>
        <p:spPr/>
        <p:txBody>
          <a:bodyPr/>
          <a:lstStyle/>
          <a:p>
            <a:fld id="{6BBE9F3B-AB5A-400D-AE7C-AA75907FE355}" type="datetimeFigureOut">
              <a:rPr lang="en-US" smtClean="0"/>
              <a:t>20-Nov-24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ημερομηνίας 2"/>
          <p:cNvSpPr>
            <a:spLocks noGrp="1"/>
          </p:cNvSpPr>
          <p:nvPr>
            <p:ph type="dt" sz="half" idx="10"/>
          </p:nvPr>
        </p:nvSpPr>
        <p:spPr/>
        <p:txBody>
          <a:bodyPr/>
          <a:lstStyle/>
          <a:p>
            <a:fld id="{6BBE9F3B-AB5A-400D-AE7C-AA75907FE355}" type="datetimeFigureOut">
              <a:rPr lang="en-US" smtClean="0"/>
              <a:t>20-Nov-24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BBE9F3B-AB5A-400D-AE7C-AA75907FE355}" type="datetimeFigureOut">
              <a:rPr lang="en-US" smtClean="0"/>
              <a:t>20-Nov-24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p:cNvSpPr>
            <a:spLocks noGrp="1"/>
          </p:cNvSpPr>
          <p:nvPr>
            <p:ph type="dt" sz="half" idx="10"/>
          </p:nvPr>
        </p:nvSpPr>
        <p:spPr/>
        <p:txBody>
          <a:bodyPr/>
          <a:lstStyle/>
          <a:p>
            <a:fld id="{6BBE9F3B-AB5A-400D-AE7C-AA75907FE355}" type="datetimeFigureOut">
              <a:rPr lang="en-US" smtClean="0"/>
              <a:t>20-Nov-24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p:cNvSpPr>
            <a:spLocks noGrp="1"/>
          </p:cNvSpPr>
          <p:nvPr>
            <p:ph type="dt" sz="half" idx="10"/>
          </p:nvPr>
        </p:nvSpPr>
        <p:spPr/>
        <p:txBody>
          <a:bodyPr/>
          <a:lstStyle/>
          <a:p>
            <a:fld id="{6BBE9F3B-AB5A-400D-AE7C-AA75907FE355}" type="datetimeFigureOut">
              <a:rPr lang="en-US" smtClean="0"/>
              <a:t>20-Nov-24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DFF22BE8-CE67-43FD-8072-4532538FDA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E9F3B-AB5A-400D-AE7C-AA75907FE355}" type="datetimeFigureOut">
              <a:rPr lang="en-US" smtClean="0"/>
              <a:t>20-Nov-24</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22BE8-CE67-43FD-8072-4532538FDA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07C7D8-1A7B-462B-8E48-CA5E8E08BC61}" type="datetimeFigureOut">
              <a:rPr lang="en-US" smtClean="0"/>
              <a:t>20-Nov-24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FE972E0-F013-4266-9434-CACE684EB8E6}" type="slidenum">
              <a:rPr lang="en-US" smtClean="0"/>
              <a:t>‹#›</a:t>
            </a:fld>
            <a:endParaRPr lang="en-US"/>
          </a:p>
        </p:txBody>
      </p:sp>
    </p:spTree>
    <p:extLst>
      <p:ext uri="{BB962C8B-B14F-4D97-AF65-F5344CB8AC3E}">
        <p14:creationId xmlns:p14="http://schemas.microsoft.com/office/powerpoint/2010/main" val="206805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07C7D8-1A7B-462B-8E48-CA5E8E08BC61}" type="datetimeFigureOut">
              <a:rPr lang="en-US" smtClean="0"/>
              <a:t>20-Nov-24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FE972E0-F013-4266-9434-CACE684EB8E6}" type="slidenum">
              <a:rPr lang="en-US" smtClean="0"/>
              <a:t>‹#›</a:t>
            </a:fld>
            <a:endParaRPr lang="en-US"/>
          </a:p>
        </p:txBody>
      </p:sp>
    </p:spTree>
    <p:extLst>
      <p:ext uri="{BB962C8B-B14F-4D97-AF65-F5344CB8AC3E}">
        <p14:creationId xmlns:p14="http://schemas.microsoft.com/office/powerpoint/2010/main" val="40404252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213360" y="3027680"/>
            <a:ext cx="11694160" cy="2125830"/>
          </a:xfrm>
        </p:spPr>
        <p:txBody>
          <a:bodyPr anchor="b">
            <a:normAutofit/>
          </a:bodyPr>
          <a:lstStyle/>
          <a:p>
            <a:pPr>
              <a:lnSpc>
                <a:spcPct val="120000"/>
              </a:lnSpc>
            </a:pPr>
            <a:r>
              <a:rPr lang="el-GR" sz="2400" dirty="0">
                <a:latin typeface="Aptos" panose="020B0004020202020204" pitchFamily="34" charset="0"/>
              </a:rPr>
              <a:t>7ο Μάθημα </a:t>
            </a:r>
            <a:br>
              <a:rPr lang="el-GR" sz="2400" dirty="0">
                <a:latin typeface="Aptos" panose="020B0004020202020204" pitchFamily="34" charset="0"/>
              </a:rPr>
            </a:br>
            <a:r>
              <a:rPr lang="el-GR" sz="2400" dirty="0">
                <a:latin typeface="Aptos" panose="020B0004020202020204" pitchFamily="34" charset="0"/>
              </a:rPr>
              <a:t>ΕΙΣΑΓΩΓΗ ΣΤΗ ΔΗΜΟΣΙΟΓΡΑΦΙΑ</a:t>
            </a:r>
            <a:br>
              <a:rPr lang="en-US" sz="2400" dirty="0">
                <a:latin typeface="Aptos" panose="020B0004020202020204" pitchFamily="34" charset="0"/>
              </a:rPr>
            </a:br>
            <a:r>
              <a:rPr lang="el-GR" sz="2400" dirty="0">
                <a:latin typeface="Aptos" panose="020B0004020202020204" pitchFamily="34" charset="0"/>
              </a:rPr>
              <a:t>Θεωρία της Πλαισίωσης</a:t>
            </a:r>
            <a:br>
              <a:rPr lang="el-GR" sz="2400" dirty="0">
                <a:latin typeface="Aptos" panose="020B0004020202020204" pitchFamily="34" charset="0"/>
              </a:rPr>
            </a:br>
            <a:r>
              <a:rPr lang="el-GR" sz="2400" dirty="0">
                <a:latin typeface="Aptos" panose="020B0004020202020204" pitchFamily="34" charset="0"/>
              </a:rPr>
              <a:t>Τεχνικές Συνέντευξης</a:t>
            </a:r>
            <a:endParaRPr lang="en-US" sz="2400" dirty="0">
              <a:latin typeface="Aptos" panose="020B0004020202020204" pitchFamily="34" charset="0"/>
            </a:endParaRPr>
          </a:p>
        </p:txBody>
      </p:sp>
      <p:sp>
        <p:nvSpPr>
          <p:cNvPr id="3" name="Υπότιτλος 2"/>
          <p:cNvSpPr>
            <a:spLocks noGrp="1"/>
          </p:cNvSpPr>
          <p:nvPr>
            <p:ph type="subTitle" idx="1"/>
          </p:nvPr>
        </p:nvSpPr>
        <p:spPr>
          <a:xfrm>
            <a:off x="638881" y="5660607"/>
            <a:ext cx="11024799" cy="730033"/>
          </a:xfrm>
        </p:spPr>
        <p:txBody>
          <a:bodyPr anchor="t">
            <a:noAutofit/>
          </a:bodyPr>
          <a:lstStyle/>
          <a:p>
            <a:r>
              <a:rPr lang="el-GR" sz="2000" dirty="0">
                <a:latin typeface="Aptos" panose="020B0004020202020204" pitchFamily="34" charset="0"/>
                <a:ea typeface="+mj-ea"/>
                <a:cs typeface="+mj-cs"/>
              </a:rPr>
              <a:t>ΔΙΔΑΣΚΟΥΣΑ:</a:t>
            </a:r>
          </a:p>
          <a:p>
            <a:r>
              <a:rPr lang="el-GR" sz="2000" dirty="0">
                <a:latin typeface="Aptos" panose="020B0004020202020204" pitchFamily="34" charset="0"/>
                <a:ea typeface="+mj-ea"/>
                <a:cs typeface="+mj-cs"/>
              </a:rPr>
              <a:t>ΔΡ. ΝΑΓΙΑ ΚΑΛΦΕΛΗ</a:t>
            </a:r>
          </a:p>
        </p:txBody>
      </p:sp>
      <p:pic>
        <p:nvPicPr>
          <p:cNvPr id="4" name="Εικόνα 3"/>
          <p:cNvPicPr>
            <a:picLocks noChangeAspect="1"/>
          </p:cNvPicPr>
          <p:nvPr/>
        </p:nvPicPr>
        <p:blipFill>
          <a:blip r:embed="rId2"/>
          <a:stretch>
            <a:fillRect/>
          </a:stretch>
        </p:blipFill>
        <p:spPr>
          <a:xfrm>
            <a:off x="3736541" y="591670"/>
            <a:ext cx="4714322" cy="2742004"/>
          </a:xfrm>
          <a:prstGeom prst="rect">
            <a:avLst/>
          </a:prstGeom>
        </p:spPr>
      </p:pic>
      <p:sp>
        <p:nvSpPr>
          <p:cNvPr id="11" name="sketch line"/>
          <p:cNvSpPr>
            <a:spLocks noGrp="1" noRot="1" noChangeAspect="1" noMove="1" noResize="1" noEditPoints="1" noAdjustHandles="1" noChangeArrowheads="1" noChangeShapeType="1" noTextEdit="1"/>
          </p:cNvSpPr>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08000" y="416560"/>
            <a:ext cx="3860800" cy="5913119"/>
          </a:xfrm>
        </p:spPr>
        <p:txBody>
          <a:bodyPr vert="horz" lIns="91440" tIns="45720" rIns="91440" bIns="45720" rtlCol="0" anchor="ctr">
            <a:normAutofit/>
          </a:bodyPr>
          <a:lstStyle/>
          <a:p>
            <a:pPr algn="ctr">
              <a:lnSpc>
                <a:spcPct val="150000"/>
              </a:lnSpc>
            </a:pPr>
            <a:r>
              <a:rPr lang="el-GR" sz="2200" dirty="0">
                <a:solidFill>
                  <a:srgbClr val="FFFFFF"/>
                </a:solidFill>
                <a:latin typeface="Aptos" panose="020B0004020202020204" pitchFamily="34" charset="0"/>
              </a:rPr>
              <a:t>Αρχισυντάκτες και δημοσιογράφοι κάνουν επιλογές</a:t>
            </a:r>
            <a:r>
              <a:rPr lang="en-US" sz="2200" dirty="0">
                <a:solidFill>
                  <a:srgbClr val="FFFFFF"/>
                </a:solidFill>
                <a:latin typeface="Aptos" panose="020B0004020202020204" pitchFamily="34" charset="0"/>
              </a:rPr>
              <a:t> – </a:t>
            </a:r>
            <a:br>
              <a:rPr lang="en-US" sz="2200" dirty="0">
                <a:solidFill>
                  <a:srgbClr val="FFFFFF"/>
                </a:solidFill>
                <a:latin typeface="Aptos" panose="020B0004020202020204" pitchFamily="34" charset="0"/>
              </a:rPr>
            </a:br>
            <a:r>
              <a:rPr lang="el-GR" sz="2200" dirty="0">
                <a:solidFill>
                  <a:srgbClr val="FFFFFF"/>
                </a:solidFill>
                <a:latin typeface="Aptos" panose="020B0004020202020204" pitchFamily="34" charset="0"/>
              </a:rPr>
              <a:t>Κάθε ειδησεογραφικό πρόγραμμα διαμορφώνεται μέσα από μια διαρκή διαδικασία επιλογών και λήψης αποφάσεων</a:t>
            </a:r>
            <a:r>
              <a:rPr lang="en-US" sz="2200" dirty="0">
                <a:solidFill>
                  <a:srgbClr val="FFFFFF"/>
                </a:solidFill>
                <a:latin typeface="Aptos" panose="020B0004020202020204" pitchFamily="34" charset="0"/>
              </a:rPr>
              <a:t>.</a:t>
            </a:r>
          </a:p>
        </p:txBody>
      </p:sp>
      <p:pic>
        <p:nvPicPr>
          <p:cNvPr id="1026" name="Picture 2" descr="Inside The Economist's editorial meeting | by The Economist | The Econo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90" y="1111885"/>
            <a:ext cx="6667500" cy="455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08000" y="416560"/>
            <a:ext cx="3860800" cy="5913119"/>
          </a:xfrm>
        </p:spPr>
        <p:txBody>
          <a:bodyPr vert="horz" lIns="91440" tIns="45720" rIns="91440" bIns="45720" rtlCol="0" anchor="ctr">
            <a:normAutofit/>
          </a:bodyPr>
          <a:lstStyle/>
          <a:p>
            <a:pPr algn="ctr">
              <a:lnSpc>
                <a:spcPct val="150000"/>
              </a:lnSpc>
            </a:pPr>
            <a:r>
              <a:rPr lang="el-GR" sz="2400" dirty="0">
                <a:solidFill>
                  <a:srgbClr val="FFFFFF"/>
                </a:solidFill>
                <a:latin typeface="Aptos" panose="020B0004020202020204" pitchFamily="34" charset="0"/>
              </a:rPr>
              <a:t>Τι είδους επιλογές; Αρχισυντάκτες και δημοσιογράφοι κάνουν επιλογές ως προς το </a:t>
            </a:r>
            <a:r>
              <a:rPr lang="el-GR" sz="2400" b="1" dirty="0">
                <a:solidFill>
                  <a:srgbClr val="FFFFFF"/>
                </a:solidFill>
                <a:latin typeface="Aptos" panose="020B0004020202020204" pitchFamily="34" charset="0"/>
              </a:rPr>
              <a:t>ποια θέματα </a:t>
            </a:r>
            <a:r>
              <a:rPr lang="el-GR" sz="2400" dirty="0">
                <a:solidFill>
                  <a:srgbClr val="FFFFFF"/>
                </a:solidFill>
                <a:latin typeface="Aptos" panose="020B0004020202020204" pitchFamily="34" charset="0"/>
              </a:rPr>
              <a:t>θα καλύψουν (θεωρία της ημερήσιας διάταξης) και </a:t>
            </a:r>
            <a:r>
              <a:rPr lang="el-GR" sz="2400" b="1" dirty="0">
                <a:solidFill>
                  <a:srgbClr val="FFFFFF"/>
                </a:solidFill>
                <a:latin typeface="Aptos" panose="020B0004020202020204" pitchFamily="34" charset="0"/>
              </a:rPr>
              <a:t>με ποιον τρόπο</a:t>
            </a:r>
            <a:r>
              <a:rPr lang="el-GR" sz="2400" dirty="0">
                <a:solidFill>
                  <a:srgbClr val="FFFFFF"/>
                </a:solidFill>
                <a:latin typeface="Aptos" panose="020B0004020202020204" pitchFamily="34" charset="0"/>
              </a:rPr>
              <a:t> θα τα καλύψουν (θεωρία της πλαισίωσης). Το «τι» και το «πώς».</a:t>
            </a:r>
            <a:endParaRPr lang="en-US" sz="2400" dirty="0">
              <a:solidFill>
                <a:srgbClr val="FFFFFF"/>
              </a:solidFill>
              <a:latin typeface="Aptos" panose="020B0004020202020204" pitchFamily="34" charset="0"/>
            </a:endParaRPr>
          </a:p>
        </p:txBody>
      </p:sp>
      <p:pic>
        <p:nvPicPr>
          <p:cNvPr id="1026" name="Picture 2" descr="Inside The Economist's editorial meeting | by The Economist | The Econo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90" y="1111885"/>
            <a:ext cx="6667500" cy="455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08000" y="416560"/>
            <a:ext cx="3860800" cy="5913119"/>
          </a:xfrm>
        </p:spPr>
        <p:txBody>
          <a:bodyPr vert="horz" lIns="91440" tIns="45720" rIns="91440" bIns="45720" rtlCol="0" anchor="ctr">
            <a:normAutofit/>
          </a:bodyPr>
          <a:lstStyle/>
          <a:p>
            <a:pPr algn="ctr">
              <a:lnSpc>
                <a:spcPct val="150000"/>
              </a:lnSpc>
            </a:pPr>
            <a:r>
              <a:rPr lang="el-GR" sz="1900" dirty="0">
                <a:solidFill>
                  <a:srgbClr val="FFFFFF"/>
                </a:solidFill>
                <a:latin typeface="Aptos" panose="020B0004020202020204" pitchFamily="34" charset="0"/>
              </a:rPr>
              <a:t>Σύμφωνα με τη θεωρία της ημερήσιας διάταξης, τα ΜΜΕ διαμορφώνουν τη θεματολογία που κυριαρχεί στον δημόσιο διάλογο, δηλαδή, επιλέγουν ποια θέματα θα παρουσιαστούν στο κοινό και ποια όχι, επηρεάζοντας με αυτόν τον τρόπο την αντίληψη του κοινού σχετικά με το σε ποια θέματα θα πρέπει να στρέψει την προσοχή του (</a:t>
            </a:r>
            <a:r>
              <a:rPr lang="el-GR" sz="1900" dirty="0" err="1">
                <a:solidFill>
                  <a:srgbClr val="FFFFFF"/>
                </a:solidFill>
                <a:latin typeface="Aptos" panose="020B0004020202020204" pitchFamily="34" charset="0"/>
              </a:rPr>
              <a:t>Έχτλερ</a:t>
            </a:r>
            <a:r>
              <a:rPr lang="el-GR" sz="1900" dirty="0">
                <a:solidFill>
                  <a:srgbClr val="FFFFFF"/>
                </a:solidFill>
                <a:latin typeface="Aptos" panose="020B0004020202020204" pitchFamily="34" charset="0"/>
              </a:rPr>
              <a:t>, 2013). </a:t>
            </a:r>
            <a:endParaRPr lang="en-US" sz="1900" dirty="0">
              <a:solidFill>
                <a:srgbClr val="FFFFFF"/>
              </a:solidFill>
              <a:latin typeface="Aptos" panose="020B0004020202020204" pitchFamily="34" charset="0"/>
            </a:endParaRPr>
          </a:p>
        </p:txBody>
      </p:sp>
      <p:pic>
        <p:nvPicPr>
          <p:cNvPr id="1026" name="Picture 2" descr="Inside The Economist's editorial meeting | by The Economist | The Econo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730" y="1111885"/>
            <a:ext cx="6667500" cy="455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20021" y="521610"/>
            <a:ext cx="4947920" cy="369332"/>
          </a:xfrm>
          <a:prstGeom prst="rect">
            <a:avLst/>
          </a:prstGeom>
          <a:noFill/>
        </p:spPr>
        <p:txBody>
          <a:bodyPr wrap="square" rtlCol="0">
            <a:spAutoFit/>
          </a:bodyPr>
          <a:lstStyle/>
          <a:p>
            <a:pPr algn="ctr"/>
            <a:r>
              <a:rPr lang="el-GR" dirty="0">
                <a:latin typeface="Aptos" panose="020B0004020202020204" pitchFamily="34" charset="0"/>
              </a:rPr>
              <a:t>Ημερήσια διάταξη</a:t>
            </a:r>
            <a:endParaRPr lang="en-US" dirty="0">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08000" y="416560"/>
            <a:ext cx="3860800" cy="5913119"/>
          </a:xfrm>
        </p:spPr>
        <p:txBody>
          <a:bodyPr vert="horz" lIns="91440" tIns="45720" rIns="91440" bIns="45720" rtlCol="0" anchor="ctr">
            <a:normAutofit/>
          </a:bodyPr>
          <a:lstStyle/>
          <a:p>
            <a:pPr algn="ctr">
              <a:lnSpc>
                <a:spcPct val="150000"/>
              </a:lnSpc>
            </a:pPr>
            <a:r>
              <a:rPr lang="el-GR" sz="2400" dirty="0">
                <a:solidFill>
                  <a:srgbClr val="FFFFFF"/>
                </a:solidFill>
                <a:latin typeface="Aptos" panose="020B0004020202020204" pitchFamily="34" charset="0"/>
              </a:rPr>
              <a:t>Ημερήσια Διάταξη + Θεωρία της Πλαισίωσης</a:t>
            </a:r>
            <a:br>
              <a:rPr lang="el-GR" sz="2400" dirty="0">
                <a:solidFill>
                  <a:srgbClr val="FFFFFF"/>
                </a:solidFill>
                <a:latin typeface="Aptos" panose="020B0004020202020204" pitchFamily="34" charset="0"/>
              </a:rPr>
            </a:br>
            <a:br>
              <a:rPr lang="el-GR" sz="2400" dirty="0">
                <a:solidFill>
                  <a:srgbClr val="FFFFFF"/>
                </a:solidFill>
                <a:latin typeface="Aptos" panose="020B0004020202020204" pitchFamily="34" charset="0"/>
              </a:rPr>
            </a:br>
            <a:r>
              <a:rPr lang="el-GR" sz="2400" dirty="0">
                <a:solidFill>
                  <a:srgbClr val="FFFFFF"/>
                </a:solidFill>
                <a:latin typeface="Aptos" panose="020B0004020202020204" pitchFamily="34" charset="0"/>
              </a:rPr>
              <a:t>Πρόκειται για μια διαδικασία επιλογής και μετατροπής αμέτρητων πληροφοριών σε περιορισμένο αριθμό μηνυμάτων που να έχει νόημα για το κοινό. </a:t>
            </a:r>
            <a:endParaRPr lang="en-US" sz="2400" dirty="0">
              <a:solidFill>
                <a:srgbClr val="FFFFFF"/>
              </a:solidFill>
              <a:latin typeface="Aptos" panose="020B0004020202020204" pitchFamily="34" charset="0"/>
            </a:endParaRPr>
          </a:p>
        </p:txBody>
      </p:sp>
      <p:pic>
        <p:nvPicPr>
          <p:cNvPr id="1026" name="Picture 2" descr="Inside The Economist's editorial meeting | by The Economist | The Econo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90" y="1111885"/>
            <a:ext cx="6667500" cy="455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p:cNvPicPr>
            <a:picLocks noChangeAspect="1"/>
          </p:cNvPicPr>
          <p:nvPr/>
        </p:nvPicPr>
        <p:blipFill>
          <a:blip r:embed="rId2"/>
          <a:stretch>
            <a:fillRect/>
          </a:stretch>
        </p:blipFill>
        <p:spPr>
          <a:xfrm>
            <a:off x="3700442" y="643467"/>
            <a:ext cx="4791116" cy="55710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65430" y="629268"/>
            <a:ext cx="6586491" cy="1286160"/>
          </a:xfrm>
        </p:spPr>
        <p:txBody>
          <a:bodyPr vert="horz" lIns="91440" tIns="45720" rIns="91440" bIns="45720" rtlCol="0" anchor="b">
            <a:normAutofit/>
          </a:bodyPr>
          <a:lstStyle/>
          <a:p>
            <a:pPr algn="ctr"/>
            <a:r>
              <a:rPr lang="el-GR" dirty="0">
                <a:latin typeface="Aptos" panose="020B0004020202020204" pitchFamily="34" charset="0"/>
              </a:rPr>
              <a:t>Θεωρία της Πλαισίωσης - Ορισμός</a:t>
            </a:r>
            <a:endParaRPr lang="en-US" dirty="0">
              <a:latin typeface="Aptos" panose="020B0004020202020204" pitchFamily="34" charset="0"/>
            </a:endParaRPr>
          </a:p>
        </p:txBody>
      </p:sp>
      <p:sp>
        <p:nvSpPr>
          <p:cNvPr id="4" name="Θέση κειμένου 3"/>
          <p:cNvSpPr>
            <a:spLocks noGrp="1"/>
          </p:cNvSpPr>
          <p:nvPr>
            <p:ph type="body" sz="half" idx="2"/>
          </p:nvPr>
        </p:nvSpPr>
        <p:spPr>
          <a:xfrm>
            <a:off x="4965431" y="2438400"/>
            <a:ext cx="6586489" cy="3785419"/>
          </a:xfrm>
        </p:spPr>
        <p:txBody>
          <a:bodyPr vert="horz" lIns="91440" tIns="45720" rIns="91440" bIns="45720" rtlCol="0">
            <a:normAutofit/>
          </a:bodyPr>
          <a:lstStyle/>
          <a:p>
            <a:pPr algn="just">
              <a:lnSpc>
                <a:spcPct val="150000"/>
              </a:lnSpc>
            </a:pPr>
            <a:r>
              <a:rPr lang="en-US" sz="2200" spc="-20" dirty="0" err="1">
                <a:effectLst/>
                <a:latin typeface="Aptos" panose="020B0004020202020204" pitchFamily="34" charset="0"/>
              </a:rPr>
              <a:t>Πλ</a:t>
            </a:r>
            <a:r>
              <a:rPr lang="en-US" sz="2200" spc="-20" dirty="0">
                <a:effectLst/>
                <a:latin typeface="Aptos" panose="020B0004020202020204" pitchFamily="34" charset="0"/>
              </a:rPr>
              <a:t>αισίωση είναι η διαδικασία της </a:t>
            </a:r>
            <a:r>
              <a:rPr lang="en-US" sz="2200" b="1" spc="-20" dirty="0">
                <a:effectLst/>
                <a:latin typeface="Aptos" panose="020B0004020202020204" pitchFamily="34" charset="0"/>
              </a:rPr>
              <a:t>επιλογής</a:t>
            </a:r>
            <a:r>
              <a:rPr lang="en-US" sz="2200" spc="-20" dirty="0">
                <a:effectLst/>
                <a:latin typeface="Aptos" panose="020B0004020202020204" pitchFamily="34" charset="0"/>
              </a:rPr>
              <a:t> και </a:t>
            </a:r>
            <a:r>
              <a:rPr lang="en-US" sz="2200" b="1" spc="-20" dirty="0">
                <a:effectLst/>
                <a:latin typeface="Aptos" panose="020B0004020202020204" pitchFamily="34" charset="0"/>
              </a:rPr>
              <a:t>εμφατικοποίησης</a:t>
            </a:r>
            <a:r>
              <a:rPr lang="en-US" sz="2200" spc="-20" dirty="0">
                <a:effectLst/>
                <a:latin typeface="Aptos" panose="020B0004020202020204" pitchFamily="34" charset="0"/>
              </a:rPr>
              <a:t> ορισμένων όψεων μιας αντιληπτής πραγματικότητας, ώστε να προάγεται ένας συγκεκριμένος </a:t>
            </a:r>
            <a:r>
              <a:rPr lang="en-US" sz="2200" b="1" spc="-20" dirty="0">
                <a:effectLst/>
                <a:latin typeface="Aptos" panose="020B0004020202020204" pitchFamily="34" charset="0"/>
              </a:rPr>
              <a:t>ορισμός του προβλήματος</a:t>
            </a:r>
            <a:r>
              <a:rPr lang="en-US" sz="2200" spc="-20" dirty="0">
                <a:effectLst/>
                <a:latin typeface="Aptos" panose="020B0004020202020204" pitchFamily="34" charset="0"/>
              </a:rPr>
              <a:t>, μια </a:t>
            </a:r>
            <a:r>
              <a:rPr lang="en-US" sz="2200" b="1" spc="-20" dirty="0">
                <a:effectLst/>
                <a:latin typeface="Aptos" panose="020B0004020202020204" pitchFamily="34" charset="0"/>
              </a:rPr>
              <a:t>ορισμένη ερμηνεία </a:t>
            </a:r>
            <a:r>
              <a:rPr lang="en-US" sz="2200" spc="-20" dirty="0">
                <a:effectLst/>
                <a:latin typeface="Aptos" panose="020B0004020202020204" pitchFamily="34" charset="0"/>
              </a:rPr>
              <a:t>για τη σχέση μεταξύ </a:t>
            </a:r>
            <a:r>
              <a:rPr lang="en-US" sz="2200" b="1" spc="-20" dirty="0">
                <a:effectLst/>
                <a:latin typeface="Aptos" panose="020B0004020202020204" pitchFamily="34" charset="0"/>
              </a:rPr>
              <a:t>αιτίου </a:t>
            </a:r>
            <a:r>
              <a:rPr lang="en-US" sz="2200" spc="-20" dirty="0">
                <a:effectLst/>
                <a:latin typeface="Aptos" panose="020B0004020202020204" pitchFamily="34" charset="0"/>
              </a:rPr>
              <a:t>και</a:t>
            </a:r>
            <a:r>
              <a:rPr lang="en-US" sz="2200" b="1" spc="-20" dirty="0">
                <a:effectLst/>
                <a:latin typeface="Aptos" panose="020B0004020202020204" pitchFamily="34" charset="0"/>
              </a:rPr>
              <a:t> αιτιατού</a:t>
            </a:r>
            <a:r>
              <a:rPr lang="en-US" sz="2200" spc="-20" dirty="0">
                <a:effectLst/>
                <a:latin typeface="Aptos" panose="020B0004020202020204" pitchFamily="34" charset="0"/>
              </a:rPr>
              <a:t>, μια </a:t>
            </a:r>
            <a:r>
              <a:rPr lang="en-US" sz="2200" b="1" spc="-20" dirty="0">
                <a:effectLst/>
                <a:latin typeface="Aptos" panose="020B0004020202020204" pitchFamily="34" charset="0"/>
              </a:rPr>
              <a:t>ηθική κρίση </a:t>
            </a:r>
            <a:r>
              <a:rPr lang="en-US" sz="2200" spc="-20" dirty="0">
                <a:effectLst/>
                <a:latin typeface="Aptos" panose="020B0004020202020204" pitchFamily="34" charset="0"/>
              </a:rPr>
              <a:t>ή ακόμη και </a:t>
            </a:r>
            <a:r>
              <a:rPr lang="en-US" sz="2200" b="1" spc="-20" dirty="0">
                <a:effectLst/>
                <a:latin typeface="Aptos" panose="020B0004020202020204" pitchFamily="34" charset="0"/>
              </a:rPr>
              <a:t>λύση</a:t>
            </a:r>
            <a:r>
              <a:rPr lang="en-US" sz="2200" spc="-20" dirty="0">
                <a:effectLst/>
                <a:latin typeface="Aptos" panose="020B0004020202020204" pitchFamily="34" charset="0"/>
              </a:rPr>
              <a:t> για την αντιμετώπισή του (Entman, 1993).</a:t>
            </a:r>
            <a:endParaRPr lang="en-US" sz="2200" spc="-20" dirty="0">
              <a:latin typeface="Aptos" panose="020B0004020202020204" pitchFamily="34" charset="0"/>
            </a:endParaRPr>
          </a:p>
        </p:txBody>
      </p:sp>
      <p:pic>
        <p:nvPicPr>
          <p:cNvPr id="5" name="Θέση περιεχομένου 4"/>
          <p:cNvPicPr>
            <a:picLocks noGrp="1" noChangeAspect="1"/>
          </p:cNvPicPr>
          <p:nvPr>
            <p:ph idx="1"/>
          </p:nvPr>
        </p:nvPicPr>
        <p:blipFill rotWithShape="1">
          <a:blip r:embed="rId2"/>
          <a:srcRect l="1443" r="19959"/>
          <a:stretch>
            <a:fillRect/>
          </a:stretch>
        </p:blipFill>
        <p:spPr>
          <a:xfrm>
            <a:off x="20" y="10"/>
            <a:ext cx="4635571" cy="6857990"/>
          </a:xfrm>
          <a:prstGeom prst="rect">
            <a:avLst/>
          </a:prstGeom>
          <a:effectLst/>
        </p:spPr>
      </p:pic>
      <p:cxnSp>
        <p:nvCxnSpPr>
          <p:cNvPr id="10" name="Straight Connector 9"/>
          <p:cNvCxnSpPr>
            <a:cxnSpLocks noGrp="1" noRot="1" noChangeAspect="1" noMove="1" noResize="1" noEditPoints="1" noAdjustHandles="1" noChangeArrowheads="1" noChangeShapeType="1"/>
          </p:cNvCxnSpPr>
          <p:nvPr/>
        </p:nvCxnSpPr>
        <p:spPr>
          <a:xfrm>
            <a:off x="5080934" y="2115117"/>
            <a:ext cx="6309360" cy="0"/>
          </a:xfrm>
          <a:prstGeom prst="line">
            <a:avLst/>
          </a:prstGeom>
          <a:ln w="19050">
            <a:solidFill>
              <a:srgbClr val="CBAB7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κείμενο&#10;&#10;Περιγραφή που δημιουργήθηκε αυτόματα"/>
          <p:cNvPicPr>
            <a:picLocks noChangeAspect="1"/>
          </p:cNvPicPr>
          <p:nvPr/>
        </p:nvPicPr>
        <p:blipFill rotWithShape="1">
          <a:blip r:embed="rId2">
            <a:extLst>
              <a:ext uri="{28A0092B-C50C-407E-A947-70E740481C1C}">
                <a14:useLocalDpi xmlns:a14="http://schemas.microsoft.com/office/drawing/2010/main" val="0"/>
              </a:ext>
            </a:extLst>
          </a:blip>
          <a:srcRect l="44565" t="17599" r="22371" b="7463"/>
          <a:stretch>
            <a:fillRect/>
          </a:stretch>
        </p:blipFill>
        <p:spPr bwMode="auto">
          <a:xfrm>
            <a:off x="3597275" y="106680"/>
            <a:ext cx="5191125" cy="6618359"/>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08880" y="843280"/>
            <a:ext cx="6543041" cy="1072148"/>
          </a:xfrm>
        </p:spPr>
        <p:txBody>
          <a:bodyPr vert="horz" lIns="91440" tIns="45720" rIns="91440" bIns="45720" rtlCol="0" anchor="b">
            <a:normAutofit fontScale="90000"/>
          </a:bodyPr>
          <a:lstStyle/>
          <a:p>
            <a:pPr algn="ctr">
              <a:lnSpc>
                <a:spcPct val="150000"/>
              </a:lnSpc>
            </a:pPr>
            <a:r>
              <a:rPr lang="el-GR" sz="2800" dirty="0">
                <a:latin typeface="Aptos" panose="020B0004020202020204" pitchFamily="34" charset="0"/>
                <a:cs typeface="Times New Roman" panose="02020603050405020304" pitchFamily="18" charset="0"/>
              </a:rPr>
              <a:t>Άσκηση – Εφαρμογή της Πλαισίωσης στη Δημοσιογραφία</a:t>
            </a:r>
            <a:endParaRPr lang="en-US" sz="2800" dirty="0">
              <a:latin typeface="Aptos" panose="020B0004020202020204" pitchFamily="34" charset="0"/>
              <a:cs typeface="Times New Roman" panose="02020603050405020304" pitchFamily="18" charset="0"/>
            </a:endParaRPr>
          </a:p>
        </p:txBody>
      </p:sp>
      <p:sp>
        <p:nvSpPr>
          <p:cNvPr id="4" name="Θέση κειμένου 3"/>
          <p:cNvSpPr>
            <a:spLocks noGrp="1"/>
          </p:cNvSpPr>
          <p:nvPr>
            <p:ph type="body" sz="half" idx="2"/>
          </p:nvPr>
        </p:nvSpPr>
        <p:spPr>
          <a:xfrm>
            <a:off x="4965431" y="2245360"/>
            <a:ext cx="7003049" cy="4246880"/>
          </a:xfrm>
        </p:spPr>
        <p:txBody>
          <a:bodyPr vert="horz" lIns="91440" tIns="45720" rIns="91440" bIns="45720" rtlCol="0">
            <a:noAutofit/>
          </a:bodyPr>
          <a:lstStyle/>
          <a:p>
            <a:pPr algn="just">
              <a:lnSpc>
                <a:spcPct val="100000"/>
              </a:lnSpc>
            </a:pPr>
            <a:r>
              <a:rPr lang="el-GR" sz="1900" dirty="0">
                <a:effectLst/>
                <a:latin typeface="Aptos" panose="020B0004020202020204" pitchFamily="34" charset="0"/>
                <a:ea typeface="Calibri" panose="020F0502020204030204" pitchFamily="34" charset="0"/>
                <a:cs typeface="Times New Roman" panose="02020603050405020304" pitchFamily="18" charset="0"/>
              </a:rPr>
              <a:t>Μέσα από την κριτική ανάγνωση των κειμένων που σας δίνονται, </a:t>
            </a:r>
          </a:p>
          <a:p>
            <a:pPr algn="just">
              <a:lnSpc>
                <a:spcPct val="100000"/>
              </a:lnSpc>
            </a:pPr>
            <a:r>
              <a:rPr lang="el-GR" sz="1900" dirty="0">
                <a:effectLst/>
                <a:latin typeface="Aptos" panose="020B0004020202020204" pitchFamily="34" charset="0"/>
                <a:ea typeface="Calibri" panose="020F0502020204030204" pitchFamily="34" charset="0"/>
                <a:cs typeface="Times New Roman" panose="02020603050405020304" pitchFamily="18" charset="0"/>
              </a:rPr>
              <a:t>Α) να αναδείξετε τις </a:t>
            </a:r>
            <a:r>
              <a:rPr lang="el-GR" sz="1900" b="1" dirty="0">
                <a:effectLst/>
                <a:latin typeface="Aptos" panose="020B0004020202020204" pitchFamily="34" charset="0"/>
                <a:ea typeface="Calibri" panose="020F0502020204030204" pitchFamily="34" charset="0"/>
                <a:cs typeface="Times New Roman" panose="02020603050405020304" pitchFamily="18" charset="0"/>
              </a:rPr>
              <a:t>επιλογές</a:t>
            </a:r>
            <a:r>
              <a:rPr lang="el-GR" sz="1900" dirty="0">
                <a:effectLst/>
                <a:latin typeface="Aptos" panose="020B0004020202020204" pitchFamily="34" charset="0"/>
                <a:ea typeface="Calibri" panose="020F0502020204030204" pitchFamily="34" charset="0"/>
                <a:cs typeface="Times New Roman" panose="02020603050405020304" pitchFamily="18" charset="0"/>
              </a:rPr>
              <a:t> που έχουν κάνει οι δημοσιογράφοι και ο αρχισυντάκτης, </a:t>
            </a:r>
          </a:p>
          <a:p>
            <a:pPr algn="just">
              <a:lnSpc>
                <a:spcPct val="100000"/>
              </a:lnSpc>
            </a:pPr>
            <a:r>
              <a:rPr lang="el-GR" sz="1900" dirty="0">
                <a:latin typeface="Aptos" panose="020B0004020202020204" pitchFamily="34" charset="0"/>
                <a:ea typeface="Calibri" panose="020F0502020204030204" pitchFamily="34" charset="0"/>
                <a:cs typeface="Times New Roman" panose="02020603050405020304" pitchFamily="18" charset="0"/>
              </a:rPr>
              <a:t>Β) </a:t>
            </a:r>
            <a:r>
              <a:rPr lang="el-GR" sz="1900" dirty="0">
                <a:effectLst/>
                <a:latin typeface="Aptos" panose="020B0004020202020204" pitchFamily="34" charset="0"/>
                <a:ea typeface="Calibri" panose="020F0502020204030204" pitchFamily="34" charset="0"/>
                <a:cs typeface="Times New Roman" panose="02020603050405020304" pitchFamily="18" charset="0"/>
              </a:rPr>
              <a:t>τις </a:t>
            </a:r>
            <a:r>
              <a:rPr lang="el-GR" sz="1900" b="1" dirty="0">
                <a:effectLst/>
                <a:latin typeface="Aptos" panose="020B0004020202020204" pitchFamily="34" charset="0"/>
                <a:ea typeface="Calibri" panose="020F0502020204030204" pitchFamily="34" charset="0"/>
                <a:cs typeface="Times New Roman" panose="02020603050405020304" pitchFamily="18" charset="0"/>
              </a:rPr>
              <a:t>όψεις</a:t>
            </a:r>
            <a:r>
              <a:rPr lang="el-GR" sz="1900" dirty="0">
                <a:effectLst/>
                <a:latin typeface="Aptos" panose="020B0004020202020204" pitchFamily="34" charset="0"/>
                <a:ea typeface="Calibri" panose="020F0502020204030204" pitchFamily="34" charset="0"/>
                <a:cs typeface="Times New Roman" panose="02020603050405020304" pitchFamily="18" charset="0"/>
              </a:rPr>
              <a:t> των γεγονότων στις οποίες δίνουν έμφαση</a:t>
            </a:r>
            <a:r>
              <a:rPr lang="en-US" sz="1900" dirty="0">
                <a:effectLst/>
                <a:latin typeface="Aptos" panose="020B0004020202020204" pitchFamily="34" charset="0"/>
                <a:ea typeface="Calibri" panose="020F0502020204030204" pitchFamily="34" charset="0"/>
                <a:cs typeface="Times New Roman" panose="02020603050405020304" pitchFamily="18" charset="0"/>
              </a:rPr>
              <a:t> (</a:t>
            </a:r>
            <a:r>
              <a:rPr lang="el-GR" sz="1900" dirty="0">
                <a:effectLst/>
                <a:latin typeface="Aptos" panose="020B0004020202020204" pitchFamily="34" charset="0"/>
                <a:ea typeface="Calibri" panose="020F0502020204030204" pitchFamily="34" charset="0"/>
                <a:cs typeface="Times New Roman" panose="02020603050405020304" pitchFamily="18" charset="0"/>
              </a:rPr>
              <a:t>με ποιες άλλες θεματικές συνδέουν τη μετανάστευση), </a:t>
            </a:r>
          </a:p>
          <a:p>
            <a:pPr algn="just">
              <a:lnSpc>
                <a:spcPct val="100000"/>
              </a:lnSpc>
            </a:pPr>
            <a:r>
              <a:rPr lang="el-GR" sz="1900" dirty="0">
                <a:latin typeface="Aptos" panose="020B0004020202020204" pitchFamily="34" charset="0"/>
                <a:ea typeface="Calibri" panose="020F0502020204030204" pitchFamily="34" charset="0"/>
                <a:cs typeface="Times New Roman" panose="02020603050405020304" pitchFamily="18" charset="0"/>
              </a:rPr>
              <a:t>Γ) </a:t>
            </a:r>
            <a:r>
              <a:rPr lang="el-GR" sz="1900" dirty="0">
                <a:effectLst/>
                <a:latin typeface="Aptos" panose="020B0004020202020204" pitchFamily="34" charset="0"/>
                <a:ea typeface="Calibri" panose="020F0502020204030204" pitchFamily="34" charset="0"/>
                <a:cs typeface="Times New Roman" panose="02020603050405020304" pitchFamily="18" charset="0"/>
              </a:rPr>
              <a:t>τι προσδιορίζουν ως </a:t>
            </a:r>
            <a:r>
              <a:rPr lang="el-GR" sz="1900" b="1" dirty="0">
                <a:effectLst/>
                <a:latin typeface="Aptos" panose="020B0004020202020204" pitchFamily="34" charset="0"/>
                <a:ea typeface="Calibri" panose="020F0502020204030204" pitchFamily="34" charset="0"/>
                <a:cs typeface="Times New Roman" panose="02020603050405020304" pitchFamily="18" charset="0"/>
              </a:rPr>
              <a:t>πρόβλημα</a:t>
            </a:r>
            <a:r>
              <a:rPr lang="el-GR" sz="1900" dirty="0">
                <a:effectLst/>
                <a:latin typeface="Aptos" panose="020B0004020202020204" pitchFamily="34" charset="0"/>
                <a:ea typeface="Calibri" panose="020F0502020204030204" pitchFamily="34" charset="0"/>
                <a:cs typeface="Times New Roman" panose="02020603050405020304" pitchFamily="18" charset="0"/>
              </a:rPr>
              <a:t> και </a:t>
            </a:r>
          </a:p>
          <a:p>
            <a:pPr algn="just">
              <a:lnSpc>
                <a:spcPct val="100000"/>
              </a:lnSpc>
            </a:pPr>
            <a:r>
              <a:rPr lang="el-GR" sz="1900" dirty="0">
                <a:effectLst/>
                <a:latin typeface="Aptos" panose="020B0004020202020204" pitchFamily="34" charset="0"/>
                <a:ea typeface="Calibri" panose="020F0502020204030204" pitchFamily="34" charset="0"/>
                <a:cs typeface="Times New Roman" panose="02020603050405020304" pitchFamily="18" charset="0"/>
              </a:rPr>
              <a:t>Δ) ποιες είναι οι </a:t>
            </a:r>
            <a:r>
              <a:rPr lang="el-GR" sz="1900" b="1" dirty="0">
                <a:effectLst/>
                <a:latin typeface="Aptos" panose="020B0004020202020204" pitchFamily="34" charset="0"/>
                <a:ea typeface="Calibri" panose="020F0502020204030204" pitchFamily="34" charset="0"/>
                <a:cs typeface="Times New Roman" panose="02020603050405020304" pitchFamily="18" charset="0"/>
              </a:rPr>
              <a:t>λύσεις</a:t>
            </a:r>
            <a:r>
              <a:rPr lang="el-GR" sz="1900" dirty="0">
                <a:effectLst/>
                <a:latin typeface="Aptos" panose="020B0004020202020204" pitchFamily="34" charset="0"/>
                <a:ea typeface="Calibri" panose="020F0502020204030204" pitchFamily="34" charset="0"/>
                <a:cs typeface="Times New Roman" panose="02020603050405020304" pitchFamily="18" charset="0"/>
              </a:rPr>
              <a:t> (αν υπάρχουν). </a:t>
            </a:r>
          </a:p>
          <a:p>
            <a:pPr algn="just">
              <a:lnSpc>
                <a:spcPct val="100000"/>
              </a:lnSpc>
            </a:pPr>
            <a:r>
              <a:rPr lang="el-GR" sz="1900" dirty="0">
                <a:effectLst/>
                <a:latin typeface="Aptos" panose="020B0004020202020204" pitchFamily="34" charset="0"/>
                <a:ea typeface="Calibri" panose="020F0502020204030204" pitchFamily="34" charset="0"/>
                <a:cs typeface="Times New Roman" panose="02020603050405020304" pitchFamily="18" charset="0"/>
              </a:rPr>
              <a:t>Τι είδους λέξεις, φράσεις, χρησιμοποιούν, τι οπτικά μέσα, πηγές </a:t>
            </a:r>
            <a:r>
              <a:rPr lang="el-GR" sz="1900" dirty="0" err="1">
                <a:effectLst/>
                <a:latin typeface="Aptos" panose="020B0004020202020204" pitchFamily="34" charset="0"/>
                <a:ea typeface="Calibri" panose="020F0502020204030204" pitchFamily="34" charset="0"/>
                <a:cs typeface="Times New Roman" panose="02020603050405020304" pitchFamily="18" charset="0"/>
              </a:rPr>
              <a:t>κτλ</a:t>
            </a:r>
            <a:r>
              <a:rPr lang="el-GR" sz="1900" dirty="0">
                <a:effectLst/>
                <a:latin typeface="Aptos" panose="020B0004020202020204" pitchFamily="34" charset="0"/>
                <a:ea typeface="Calibri" panose="020F0502020204030204" pitchFamily="34" charset="0"/>
                <a:cs typeface="Times New Roman" panose="02020603050405020304" pitchFamily="18" charset="0"/>
              </a:rPr>
              <a:t>;</a:t>
            </a:r>
          </a:p>
          <a:p>
            <a:pPr algn="just">
              <a:lnSpc>
                <a:spcPct val="100000"/>
              </a:lnSpc>
            </a:pPr>
            <a:r>
              <a:rPr lang="el-GR" sz="1900" spc="-20" dirty="0">
                <a:latin typeface="Aptos" panose="020B0004020202020204" pitchFamily="34" charset="0"/>
                <a:cs typeface="Times New Roman" panose="02020603050405020304" pitchFamily="18" charset="0"/>
              </a:rPr>
              <a:t>Εντέλει, ποια πλαίσια εγείρονται;</a:t>
            </a:r>
            <a:endParaRPr lang="en-US" sz="1900" spc="-20" dirty="0">
              <a:latin typeface="Aptos" panose="020B0004020202020204" pitchFamily="34" charset="0"/>
            </a:endParaRPr>
          </a:p>
        </p:txBody>
      </p:sp>
      <p:pic>
        <p:nvPicPr>
          <p:cNvPr id="5" name="Θέση περιεχομένου 4"/>
          <p:cNvPicPr>
            <a:picLocks noGrp="1" noChangeAspect="1"/>
          </p:cNvPicPr>
          <p:nvPr>
            <p:ph idx="1"/>
          </p:nvPr>
        </p:nvPicPr>
        <p:blipFill rotWithShape="1">
          <a:blip r:embed="rId2"/>
          <a:srcRect l="1443" r="19959"/>
          <a:stretch>
            <a:fillRect/>
          </a:stretch>
        </p:blipFill>
        <p:spPr>
          <a:xfrm>
            <a:off x="20" y="10"/>
            <a:ext cx="4635571" cy="6857990"/>
          </a:xfrm>
          <a:prstGeom prst="rect">
            <a:avLst/>
          </a:prstGeom>
          <a:effectLst/>
        </p:spPr>
      </p:pic>
      <p:cxnSp>
        <p:nvCxnSpPr>
          <p:cNvPr id="10" name="Straight Connector 9"/>
          <p:cNvCxnSpPr>
            <a:cxnSpLocks noGrp="1" noRot="1" noChangeAspect="1" noMove="1" noResize="1" noEditPoints="1" noAdjustHandles="1" noChangeArrowheads="1" noChangeShapeType="1"/>
          </p:cNvCxnSpPr>
          <p:nvPr/>
        </p:nvCxnSpPr>
        <p:spPr>
          <a:xfrm>
            <a:off x="5080934" y="2115117"/>
            <a:ext cx="6309360" cy="0"/>
          </a:xfrm>
          <a:prstGeom prst="line">
            <a:avLst/>
          </a:prstGeom>
          <a:ln w="19050">
            <a:solidFill>
              <a:srgbClr val="CBAB7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F8E7-D0A8-34EC-176B-375012B7D3C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157557-FB27-C087-1511-1D50238B009A}"/>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6729A859-2010-1E90-0EDF-F4403CC3615F}"/>
              </a:ext>
            </a:extLst>
          </p:cNvPr>
          <p:cNvSpPr>
            <a:spLocks noGrp="1"/>
          </p:cNvSpPr>
          <p:nvPr>
            <p:ph type="title"/>
          </p:nvPr>
        </p:nvSpPr>
        <p:spPr>
          <a:xfrm>
            <a:off x="1046019" y="942108"/>
            <a:ext cx="3256550" cy="4969113"/>
          </a:xfrm>
        </p:spPr>
        <p:txBody>
          <a:bodyPr anchor="ctr">
            <a:normAutofit/>
          </a:bodyPr>
          <a:lstStyle/>
          <a:p>
            <a:pPr>
              <a:lnSpc>
                <a:spcPct val="150000"/>
              </a:lnSpc>
              <a:spcBef>
                <a:spcPts val="0"/>
              </a:spcBef>
            </a:pPr>
            <a:r>
              <a:rPr lang="el-GR" sz="2800" dirty="0">
                <a:solidFill>
                  <a:schemeClr val="tx1"/>
                </a:solidFill>
                <a:latin typeface="Aptos"/>
              </a:rPr>
              <a:t>Η πλαισίωση ως οδηγία </a:t>
            </a:r>
          </a:p>
        </p:txBody>
      </p:sp>
      <p:sp>
        <p:nvSpPr>
          <p:cNvPr id="10" name="Rectangle 9">
            <a:extLst>
              <a:ext uri="{FF2B5EF4-FFF2-40B4-BE49-F238E27FC236}">
                <a16:creationId xmlns:a16="http://schemas.microsoft.com/office/drawing/2014/main" id="{95881DCD-3550-937C-C985-90E76819BB9B}"/>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6A30D558-0835-F485-4261-BD3B8DAEA58B}"/>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C7DD9E7-BFC5-BA2D-201D-952887DB8FD0}"/>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6977C814-21B1-FACF-C68D-EA17BF429240}"/>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90645940-C89D-46CD-BEDA-0167CDA0B5B0}"/>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3F089EE8-D7A2-E5B7-A36A-3FBFA43FDC83}"/>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08B55626-80AA-1EAD-9D71-9FB4AED7B029}"/>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8A2DCEEB-FE5E-4BA2-7969-4DC30E15A9B5}"/>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EF2A1D18-C450-79DE-B2D6-A2668F3C8E61}"/>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E640D90B-BD3B-CAD9-C2D8-BD09C9B99D14}"/>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F6DB915A-59D4-DB63-D491-390EE43398CD}"/>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E4A6A5BF-63D6-7E2B-0A91-AA8502EA7D3F}"/>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A0BF2B7B-21FB-BB8D-7955-9BAC8A772804}"/>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4F319F4F-7169-770D-E6A1-C3158153FB91}"/>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6713ED79-CE4C-421A-4DAB-8DAECF5D9AD8}"/>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AC7A7E12-4947-69A6-A8CB-1AE21D78736F}"/>
              </a:ext>
            </a:extLst>
          </p:cNvPr>
          <p:cNvSpPr>
            <a:spLocks noGrp="1"/>
          </p:cNvSpPr>
          <p:nvPr>
            <p:ph idx="1"/>
          </p:nvPr>
        </p:nvSpPr>
        <p:spPr>
          <a:xfrm>
            <a:off x="5049062" y="942107"/>
            <a:ext cx="6662647" cy="5126183"/>
          </a:xfrm>
        </p:spPr>
        <p:txBody>
          <a:bodyPr vert="horz" lIns="91440" tIns="45720" rIns="91440" bIns="45720" rtlCol="0" anchor="ctr">
            <a:noAutofit/>
          </a:bodyPr>
          <a:lstStyle/>
          <a:p>
            <a:pPr>
              <a:lnSpc>
                <a:spcPct val="150000"/>
              </a:lnSpc>
              <a:spcBef>
                <a:spcPts val="0"/>
              </a:spcBef>
            </a:pPr>
            <a:r>
              <a:rPr lang="el-GR" dirty="0">
                <a:solidFill>
                  <a:schemeClr val="tx1"/>
                </a:solidFill>
                <a:latin typeface="Aptos"/>
              </a:rPr>
              <a:t>Κάθε φορά που ένας </a:t>
            </a:r>
            <a:r>
              <a:rPr lang="el-GR" dirty="0" err="1">
                <a:solidFill>
                  <a:schemeClr val="tx1"/>
                </a:solidFill>
                <a:latin typeface="Aptos"/>
              </a:rPr>
              <a:t>επικοινωνητής</a:t>
            </a:r>
            <a:r>
              <a:rPr lang="el-GR" dirty="0">
                <a:solidFill>
                  <a:schemeClr val="tx1"/>
                </a:solidFill>
                <a:latin typeface="Aptos"/>
              </a:rPr>
              <a:t> (μέσο ενημέρωσης, δημοσιογράφος, πολιτικός φορέας κτλ.) μεταφέρει ένα γεγονός, ταυτόχρονα επιλέγει και δίνει έμφαση σε συγκεκριμένες πτυχές του εν λόγω γεγονότος, καθιστώντας ορισμένες πληροφορίες πιο αξιοπρόσεκτες, προάγοντας την εγγραφή τους στη μνήμη των ανθρώπων και προτείνοντας μια συγκεκριμένη «ανάγνωσή» τους».</a:t>
            </a:r>
          </a:p>
          <a:p>
            <a:pPr>
              <a:lnSpc>
                <a:spcPct val="150000"/>
              </a:lnSpc>
              <a:spcBef>
                <a:spcPts val="0"/>
              </a:spcBef>
            </a:pPr>
            <a:r>
              <a:rPr lang="el-GR" dirty="0">
                <a:solidFill>
                  <a:schemeClr val="tx1"/>
                </a:solidFill>
                <a:latin typeface="Aptos"/>
              </a:rPr>
              <a:t>Κάθε πλαίσιο είναι μια έμμεση «οδηγία», ώστε ο δέκτης να ερμηνεύσει το μήνυμα με έναν συγκεκριμένο τρόπο.</a:t>
            </a:r>
          </a:p>
          <a:p>
            <a:pPr>
              <a:lnSpc>
                <a:spcPct val="150000"/>
              </a:lnSpc>
              <a:spcBef>
                <a:spcPts val="0"/>
              </a:spcBef>
            </a:pPr>
            <a:r>
              <a:rPr lang="el-GR" sz="1800" dirty="0">
                <a:solidFill>
                  <a:schemeClr val="tx1"/>
                </a:solidFill>
                <a:latin typeface="Aptos"/>
              </a:rPr>
              <a:t>Για να γίνει αυτό, ο </a:t>
            </a:r>
            <a:r>
              <a:rPr lang="el-GR" sz="1800" dirty="0" err="1">
                <a:solidFill>
                  <a:schemeClr val="tx1"/>
                </a:solidFill>
                <a:latin typeface="Aptos"/>
              </a:rPr>
              <a:t>επικοινωνητής</a:t>
            </a:r>
            <a:r>
              <a:rPr lang="el-GR" sz="1800" dirty="0">
                <a:solidFill>
                  <a:schemeClr val="tx1"/>
                </a:solidFill>
                <a:latin typeface="Aptos"/>
              </a:rPr>
              <a:t> επιλέγει τις λέξεις και τις φράσεις που θα χρησιμοποιήσει, τις μεταφορές, το ύφος, τις εικόνες, τα γραφικά, τις πηγές πληροφοριών που θα αξιοποιήσει και αυτές που θα απορρίψει.</a:t>
            </a:r>
            <a:br>
              <a:rPr lang="el-GR" sz="1800" dirty="0">
                <a:solidFill>
                  <a:schemeClr val="tx1"/>
                </a:solidFill>
                <a:latin typeface="Aptos"/>
              </a:rPr>
            </a:br>
            <a:br>
              <a:rPr lang="el-GR" sz="1800" dirty="0">
                <a:solidFill>
                  <a:schemeClr val="tx1"/>
                </a:solidFill>
                <a:latin typeface="Aptos"/>
              </a:rPr>
            </a:br>
            <a:endParaRPr lang="el-GR" sz="1800" dirty="0">
              <a:solidFill>
                <a:schemeClr val="tx1"/>
              </a:solidFill>
              <a:latin typeface="Aptos"/>
            </a:endParaRPr>
          </a:p>
        </p:txBody>
      </p:sp>
    </p:spTree>
    <p:extLst>
      <p:ext uri="{BB962C8B-B14F-4D97-AF65-F5344CB8AC3E}">
        <p14:creationId xmlns:p14="http://schemas.microsoft.com/office/powerpoint/2010/main" val="2192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096E-46F2-B648-F3AF-42A9701DC3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ACDA93-9D9B-75DC-9AF5-073509AFF4C7}"/>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A2A2A131-581E-BF80-E20D-FF13305BB7A8}"/>
              </a:ext>
            </a:extLst>
          </p:cNvPr>
          <p:cNvSpPr>
            <a:spLocks noGrp="1"/>
          </p:cNvSpPr>
          <p:nvPr>
            <p:ph type="title"/>
          </p:nvPr>
        </p:nvSpPr>
        <p:spPr>
          <a:xfrm>
            <a:off x="1046019" y="942108"/>
            <a:ext cx="3256550" cy="4969113"/>
          </a:xfrm>
        </p:spPr>
        <p:txBody>
          <a:bodyPr anchor="ctr">
            <a:normAutofit/>
          </a:bodyPr>
          <a:lstStyle/>
          <a:p>
            <a:pPr>
              <a:lnSpc>
                <a:spcPct val="150000"/>
              </a:lnSpc>
              <a:spcBef>
                <a:spcPts val="0"/>
              </a:spcBef>
            </a:pPr>
            <a:r>
              <a:rPr lang="el-GR" sz="2800" dirty="0">
                <a:latin typeface="Century Gothic" panose="020B0502020202020204" pitchFamily="34" charset="0"/>
                <a:ea typeface="Calibri" panose="020F0502020204030204" pitchFamily="34" charset="0"/>
                <a:cs typeface="Times New Roman" panose="02020603050405020304" pitchFamily="18" charset="0"/>
              </a:rPr>
              <a:t>Είναι</a:t>
            </a:r>
            <a:r>
              <a:rPr lang="en-US" sz="2800" dirty="0">
                <a:latin typeface="Century Gothic" panose="020B0502020202020204" pitchFamily="34" charset="0"/>
                <a:ea typeface="Calibri" panose="020F0502020204030204" pitchFamily="34" charset="0"/>
                <a:cs typeface="Times New Roman" panose="02020603050405020304" pitchFamily="18" charset="0"/>
              </a:rPr>
              <a:t> </a:t>
            </a:r>
            <a:r>
              <a:rPr lang="el-GR" sz="2800" dirty="0">
                <a:latin typeface="Century Gothic" panose="020B0502020202020204" pitchFamily="34" charset="0"/>
                <a:ea typeface="Calibri" panose="020F0502020204030204" pitchFamily="34" charset="0"/>
                <a:cs typeface="Times New Roman" panose="02020603050405020304" pitchFamily="18" charset="0"/>
              </a:rPr>
              <a:t>η πλαισίωση μια συνειδητή επιλογή των δημοσιογράφων; </a:t>
            </a:r>
            <a:endParaRPr lang="el-GR" sz="2800" dirty="0">
              <a:solidFill>
                <a:schemeClr val="tx1"/>
              </a:solidFill>
              <a:latin typeface="Aptos"/>
            </a:endParaRPr>
          </a:p>
        </p:txBody>
      </p:sp>
      <p:sp>
        <p:nvSpPr>
          <p:cNvPr id="10" name="Rectangle 9">
            <a:extLst>
              <a:ext uri="{FF2B5EF4-FFF2-40B4-BE49-F238E27FC236}">
                <a16:creationId xmlns:a16="http://schemas.microsoft.com/office/drawing/2014/main" id="{D574E6B4-664E-A769-55D6-D728259777F5}"/>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BDBA37EC-E297-AD38-A1F1-57BBED0D48FF}"/>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1363A41-1B03-5DBA-341F-4B14DE00D5E0}"/>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B8156026-1991-6EA4-291F-1EACC86EC4FA}"/>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251D2FE-F5A6-7524-0750-EED23C87E55B}"/>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29636F1E-83B6-B786-401B-2230BF9F1849}"/>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176EA194-5A3F-DBB1-0E9B-956D892EF00F}"/>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652EE12E-A6E7-64B0-BA21-9ED69012178F}"/>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D374AABC-E26B-E667-8632-00F01382091C}"/>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FE25BA16-5994-2769-0AB1-30756C9BC509}"/>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F383E83C-9836-3DF5-BD54-D287F24FB479}"/>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DB9C3871-1F01-E35B-F65C-A4A5A6F9D0DB}"/>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A3B15D33-6DFC-1C5C-2871-2EAB60902FCA}"/>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D7C90970-96C5-C0B0-93DC-410F59935F8F}"/>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DD3BBEF2-E034-9A5E-A7D5-E744113C8778}"/>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285704A0-3F96-9ADA-6D34-62B50C3EF197}"/>
              </a:ext>
            </a:extLst>
          </p:cNvPr>
          <p:cNvSpPr>
            <a:spLocks noGrp="1"/>
          </p:cNvSpPr>
          <p:nvPr>
            <p:ph idx="1"/>
          </p:nvPr>
        </p:nvSpPr>
        <p:spPr>
          <a:xfrm>
            <a:off x="5049062" y="942107"/>
            <a:ext cx="6889896" cy="5268912"/>
          </a:xfrm>
        </p:spPr>
        <p:txBody>
          <a:bodyPr vert="horz" lIns="91440" tIns="45720" rIns="91440" bIns="45720" rtlCol="0" anchor="ctr">
            <a:noAutofit/>
          </a:bodyPr>
          <a:lstStyle/>
          <a:p>
            <a:pPr>
              <a:lnSpc>
                <a:spcPct val="150000"/>
              </a:lnSpc>
              <a:spcBef>
                <a:spcPts val="0"/>
              </a:spcBef>
            </a:pPr>
            <a:r>
              <a:rPr lang="el-GR" dirty="0">
                <a:solidFill>
                  <a:schemeClr val="tx1"/>
                </a:solidFill>
                <a:latin typeface="Aptos"/>
              </a:rPr>
              <a:t>Πολλές φορές η πλαισίωση είναι συνειδητή επιλογή και υπαγορεύεται από τον ιδεολογικό προσανατολισμό του μέσου, από τον πολιτικό προσανατολισμό, από τις απόψεις και τις ιδέες του ίδιου του δημοσιογράφου.</a:t>
            </a:r>
          </a:p>
          <a:p>
            <a:pPr>
              <a:lnSpc>
                <a:spcPct val="150000"/>
              </a:lnSpc>
              <a:spcBef>
                <a:spcPts val="0"/>
              </a:spcBef>
            </a:pPr>
            <a:r>
              <a:rPr lang="el-GR" dirty="0">
                <a:solidFill>
                  <a:schemeClr val="tx1"/>
                </a:solidFill>
                <a:latin typeface="Aptos"/>
              </a:rPr>
              <a:t>Άλλες φορές αποτελεί μια μη συνειδητή διαδικασία. Στην προσπάθειά τους να οργανώσουν τον αναρίθμητο όγκο πληροφοριών, οι δημοσιογράφοι κάνουν επιλογές οι οποίες φυσικά επηρεάζονται από το </a:t>
            </a:r>
            <a:r>
              <a:rPr lang="el-GR" dirty="0" err="1">
                <a:solidFill>
                  <a:schemeClr val="tx1"/>
                </a:solidFill>
                <a:latin typeface="Aptos"/>
              </a:rPr>
              <a:t>κοινωνικο</a:t>
            </a:r>
            <a:r>
              <a:rPr lang="el-GR" dirty="0">
                <a:solidFill>
                  <a:schemeClr val="tx1"/>
                </a:solidFill>
                <a:latin typeface="Aptos"/>
              </a:rPr>
              <a:t>-πολιτισμικό περιβάλλον, το οποίο μοιράζονται ΜΜΕ και κοινό. Ακριβώς, όμως, επειδή τα πλαίσια είναι συνυφασμένα με τον πολιτισμό και την κοινωνία στην οποία γεννιούνται, πολλές φορές δεν γίνονται αντιληπτά, παρά μοιάζουν φυσικά και αυτονόητα ή νοούνται ως κοινή λογική.</a:t>
            </a:r>
            <a:endParaRPr lang="el-GR" sz="1800" dirty="0">
              <a:solidFill>
                <a:schemeClr val="tx1"/>
              </a:solidFill>
              <a:latin typeface="Aptos"/>
            </a:endParaRPr>
          </a:p>
        </p:txBody>
      </p:sp>
    </p:spTree>
    <p:extLst>
      <p:ext uri="{BB962C8B-B14F-4D97-AF65-F5344CB8AC3E}">
        <p14:creationId xmlns:p14="http://schemas.microsoft.com/office/powerpoint/2010/main" val="30030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00" y="934720"/>
            <a:ext cx="4470400" cy="5740400"/>
          </a:xfrm>
        </p:spPr>
        <p:txBody>
          <a:bodyPr vert="horz" lIns="91440" tIns="45720" rIns="91440" bIns="45720" rtlCol="0" anchor="ctr">
            <a:noAutofit/>
          </a:bodyPr>
          <a:lstStyle/>
          <a:p>
            <a:pPr>
              <a:lnSpc>
                <a:spcPct val="120000"/>
              </a:lnSpc>
            </a:pPr>
            <a:br>
              <a:rPr lang="el-GR" sz="2000" dirty="0">
                <a:latin typeface="Candara" panose="020E0502030303020204" pitchFamily="34" charset="0"/>
              </a:rPr>
            </a:br>
            <a:br>
              <a:rPr lang="el-GR" sz="2000" dirty="0">
                <a:latin typeface="Candara" panose="020E0502030303020204" pitchFamily="34" charset="0"/>
              </a:rPr>
            </a:br>
            <a:r>
              <a:rPr lang="el-GR" sz="2000" dirty="0">
                <a:latin typeface="Aptos" panose="020B0004020202020204" pitchFamily="34" charset="0"/>
              </a:rPr>
              <a:t>Προσεγγίσαμε τις έννοιες της ραδιοφωνικής και της τηλεοπτικής δημοσιογραφίας.</a:t>
            </a:r>
            <a:br>
              <a:rPr lang="el-GR" sz="2000" dirty="0">
                <a:latin typeface="Aptos" panose="020B0004020202020204" pitchFamily="34" charset="0"/>
              </a:rPr>
            </a:br>
            <a:br>
              <a:rPr lang="el-GR" sz="2000" dirty="0">
                <a:latin typeface="Aptos" panose="020B0004020202020204" pitchFamily="34" charset="0"/>
              </a:rPr>
            </a:br>
            <a:r>
              <a:rPr lang="el-GR" sz="2000" dirty="0">
                <a:latin typeface="Aptos" panose="020B0004020202020204" pitchFamily="34" charset="0"/>
              </a:rPr>
              <a:t>Συζητήσαμε για τα βασικά χαρακτηριστικά του ραδιοφώνου και της τηλεόρασης (ήχος, ήχος-εικόνα).</a:t>
            </a:r>
            <a:br>
              <a:rPr lang="el-GR" sz="2000" dirty="0">
                <a:latin typeface="Aptos" panose="020B0004020202020204" pitchFamily="34" charset="0"/>
              </a:rPr>
            </a:br>
            <a:br>
              <a:rPr lang="el-GR" sz="2000" dirty="0">
                <a:latin typeface="Aptos" panose="020B0004020202020204" pitchFamily="34" charset="0"/>
              </a:rPr>
            </a:br>
            <a:r>
              <a:rPr lang="el-GR" sz="2000" dirty="0">
                <a:latin typeface="Aptos" panose="020B0004020202020204" pitchFamily="34" charset="0"/>
              </a:rPr>
              <a:t>Χαρτογραφήσαμε τις (δημοφιλείς) ζώνες, τα είδη ενημερωτικών προγραμμάτων και τη «γραφή» του ραδιοφώνου και της τηλεόρασης.</a:t>
            </a:r>
            <a:br>
              <a:rPr lang="el-GR" sz="2000" dirty="0">
                <a:latin typeface="Aptos" panose="020B0004020202020204" pitchFamily="34" charset="0"/>
              </a:rPr>
            </a:br>
            <a:br>
              <a:rPr lang="el-GR" sz="2000" dirty="0">
                <a:latin typeface="Aptos" panose="020B0004020202020204" pitchFamily="34" charset="0"/>
              </a:rPr>
            </a:br>
            <a:r>
              <a:rPr lang="el-GR" sz="2000" dirty="0">
                <a:latin typeface="Aptos" panose="020B0004020202020204" pitchFamily="34" charset="0"/>
              </a:rPr>
              <a:t>Μιλήσαμε για το ρεπορτάζ και εξετάσαμε το θέμα της οπτικής γωνίας. </a:t>
            </a:r>
            <a:br>
              <a:rPr lang="el-GR" sz="2200" dirty="0">
                <a:latin typeface="Aptos" panose="020B0004020202020204" pitchFamily="34" charset="0"/>
              </a:rPr>
            </a:br>
            <a:br>
              <a:rPr lang="el-GR" sz="2200" dirty="0">
                <a:latin typeface="Candara" panose="020E0502030303020204" pitchFamily="34" charset="0"/>
              </a:rPr>
            </a:br>
            <a:endParaRPr lang="en-US" sz="2200" dirty="0">
              <a:latin typeface="Candara" panose="020E0502030303020204" pitchFamily="34" charset="0"/>
            </a:endParaRPr>
          </a:p>
        </p:txBody>
      </p:sp>
      <p:sp>
        <p:nvSpPr>
          <p:cNvPr id="56" name="Rectangle 55"/>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9"/>
          <p:cNvSpPr>
            <a:spLocks noGrp="1" noRot="1" noChangeAspect="1" noMove="1" noResize="1" noEditPoints="1" noAdjustHandles="1" noChangeArrowheads="1" noChangeShapeType="1" noTextEdit="1"/>
          </p:cNvSpPr>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p:cNvPicPr>
            <a:picLocks noChangeAspect="1"/>
          </p:cNvPicPr>
          <p:nvPr/>
        </p:nvPicPr>
        <p:blipFill rotWithShape="1">
          <a:blip r:embed="rId2">
            <a:extLst>
              <a:ext uri="{28A0092B-C50C-407E-A947-70E740481C1C}">
                <a14:useLocalDpi xmlns:a14="http://schemas.microsoft.com/office/drawing/2010/main" val="0"/>
              </a:ext>
            </a:extLst>
          </a:blip>
          <a:srcRect t="10428" b="10428"/>
          <a:stretch>
            <a:fillRect/>
          </a:stretch>
        </p:blipFill>
        <p:spPr>
          <a:xfrm>
            <a:off x="951882" y="965595"/>
            <a:ext cx="5632217" cy="4808332"/>
          </a:xfrm>
          <a:prstGeom prst="rect">
            <a:avLst/>
          </a:prstGeom>
          <a:effectLst/>
        </p:spPr>
      </p:pic>
      <p:sp>
        <p:nvSpPr>
          <p:cNvPr id="3" name="TextBox 2"/>
          <p:cNvSpPr txBox="1"/>
          <p:nvPr/>
        </p:nvSpPr>
        <p:spPr>
          <a:xfrm>
            <a:off x="7781026" y="274320"/>
            <a:ext cx="4024894" cy="400110"/>
          </a:xfrm>
          <a:prstGeom prst="rect">
            <a:avLst/>
          </a:prstGeom>
          <a:noFill/>
        </p:spPr>
        <p:txBody>
          <a:bodyPr wrap="square" rtlCol="0">
            <a:spAutoFit/>
          </a:bodyPr>
          <a:lstStyle/>
          <a:p>
            <a:r>
              <a:rPr lang="el-GR" sz="2000" dirty="0">
                <a:latin typeface="Aptos" panose="020B0004020202020204" pitchFamily="34" charset="0"/>
                <a:ea typeface="+mj-ea"/>
                <a:cs typeface="+mj-cs"/>
              </a:rPr>
              <a:t>Στο προηγούμενο μάθημα…</a:t>
            </a:r>
            <a:endParaRPr lang="en-US" sz="2000" dirty="0">
              <a:latin typeface="Aptos" panose="020B0004020202020204"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477981" y="1122363"/>
            <a:ext cx="4023360" cy="3204134"/>
          </a:xfrm>
        </p:spPr>
        <p:txBody>
          <a:bodyPr vert="horz" lIns="91440" tIns="45720" rIns="91440" bIns="45720" rtlCol="0" anchor="b">
            <a:normAutofit/>
          </a:bodyPr>
          <a:lstStyle/>
          <a:p>
            <a:pPr algn="ctr">
              <a:lnSpc>
                <a:spcPct val="120000"/>
              </a:lnSpc>
            </a:pPr>
            <a:r>
              <a:rPr lang="el-GR" sz="3600" dirty="0" err="1">
                <a:latin typeface="Aptos" panose="020B0004020202020204" pitchFamily="34" charset="0"/>
              </a:rPr>
              <a:t>Β΄Μέρος</a:t>
            </a:r>
            <a:r>
              <a:rPr lang="el-GR" sz="3600" dirty="0">
                <a:latin typeface="Aptos" panose="020B0004020202020204" pitchFamily="34" charset="0"/>
              </a:rPr>
              <a:t>: Δημοσιογραφική Εργαλειοθήκη - Συνέντευξη</a:t>
            </a:r>
            <a:endParaRPr lang="en-US" sz="3600" kern="1200" dirty="0">
              <a:solidFill>
                <a:schemeClr val="tx1"/>
              </a:solidFill>
              <a:latin typeface="Aptos" panose="020B0004020202020204" pitchFamily="34" charset="0"/>
            </a:endParaRPr>
          </a:p>
        </p:txBody>
      </p:sp>
      <p:sp>
        <p:nvSpPr>
          <p:cNvPr id="11" name="Rectangle 10"/>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64608" y="1121592"/>
            <a:ext cx="6846363" cy="44635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38ABF12D-9DFC-9F86-E378-F6B6C879991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E03BE22E-7F59-886A-BB41-3CAB04668F77}"/>
              </a:ext>
            </a:extLst>
          </p:cNvPr>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a:extLst>
              <a:ext uri="{FF2B5EF4-FFF2-40B4-BE49-F238E27FC236}">
                <a16:creationId xmlns:a16="http://schemas.microsoft.com/office/drawing/2014/main" id="{C4A20DEA-0CF9-881F-7E09-763B940B9D91}"/>
              </a:ext>
            </a:extLst>
          </p:cNvPr>
          <p:cNvSpPr>
            <a:spLocks noGrp="1"/>
          </p:cNvSpPr>
          <p:nvPr>
            <p:ph type="title"/>
          </p:nvPr>
        </p:nvSpPr>
        <p:spPr>
          <a:xfrm>
            <a:off x="1092094" y="2763726"/>
            <a:ext cx="2542177" cy="1974669"/>
          </a:xfrm>
        </p:spPr>
        <p:txBody>
          <a:bodyPr vert="horz" lIns="91440" tIns="45720" rIns="91440" bIns="45720" rtlCol="0">
            <a:noAutofit/>
          </a:bodyPr>
          <a:lstStyle/>
          <a:p>
            <a:pPr algn="ctr">
              <a:lnSpc>
                <a:spcPct val="120000"/>
              </a:lnSpc>
            </a:pPr>
            <a:r>
              <a:rPr lang="el-GR" altLang="en-US" sz="2400" kern="1200" dirty="0">
                <a:solidFill>
                  <a:srgbClr val="FFFFFF"/>
                </a:solidFill>
                <a:latin typeface="Aptos" panose="020B0004020202020204" pitchFamily="34" charset="0"/>
              </a:rPr>
              <a:t>Τι είναι η Συνέντευξη;</a:t>
            </a:r>
            <a:endParaRPr lang="en-US" sz="2400" dirty="0">
              <a:solidFill>
                <a:schemeClr val="bg1"/>
              </a:solidFill>
              <a:latin typeface="Aptos" panose="020B0004020202020204" pitchFamily="34" charset="0"/>
            </a:endParaRPr>
          </a:p>
        </p:txBody>
      </p:sp>
      <p:sp>
        <p:nvSpPr>
          <p:cNvPr id="19" name="Freeform 11">
            <a:extLst>
              <a:ext uri="{FF2B5EF4-FFF2-40B4-BE49-F238E27FC236}">
                <a16:creationId xmlns:a16="http://schemas.microsoft.com/office/drawing/2014/main" id="{27C16F26-C021-AFAC-0B9F-4C0C41F9F390}"/>
              </a:ext>
            </a:extLst>
          </p:cNvPr>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38CAA9F2-0FD3-892F-27A5-A7E061C17629}"/>
              </a:ext>
            </a:extLst>
          </p:cNvPr>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a:extLst>
              <a:ext uri="{FF2B5EF4-FFF2-40B4-BE49-F238E27FC236}">
                <a16:creationId xmlns:a16="http://schemas.microsoft.com/office/drawing/2014/main" id="{11939344-45EA-6A6B-D439-2F80031BB759}"/>
              </a:ext>
            </a:extLst>
          </p:cNvPr>
          <p:cNvSpPr>
            <a:spLocks noGrp="1"/>
          </p:cNvSpPr>
          <p:nvPr>
            <p:ph idx="1"/>
          </p:nvPr>
        </p:nvSpPr>
        <p:spPr>
          <a:xfrm>
            <a:off x="4706578" y="803082"/>
            <a:ext cx="6798033" cy="5321500"/>
          </a:xfrm>
        </p:spPr>
        <p:txBody>
          <a:bodyPr anchor="ctr">
            <a:normAutofit/>
          </a:bodyPr>
          <a:lstStyle/>
          <a:p>
            <a:pPr>
              <a:lnSpc>
                <a:spcPct val="150000"/>
              </a:lnSpc>
            </a:pPr>
            <a:r>
              <a:rPr lang="el-GR" sz="2400" dirty="0">
                <a:latin typeface="Aptos" panose="020B0004020202020204" pitchFamily="34" charset="0"/>
              </a:rPr>
              <a:t>Ορισμός και Σκοπός: Τι είναι η συνέντευξη και γιατί χρησιμοποιείται; </a:t>
            </a:r>
          </a:p>
          <a:p>
            <a:pPr>
              <a:lnSpc>
                <a:spcPct val="150000"/>
              </a:lnSpc>
            </a:pPr>
            <a:r>
              <a:rPr lang="el-GR" sz="2400" dirty="0">
                <a:latin typeface="Aptos" panose="020B0004020202020204" pitchFamily="34" charset="0"/>
              </a:rPr>
              <a:t>Η σημασία της ως </a:t>
            </a:r>
            <a:r>
              <a:rPr lang="el-GR" sz="2400" b="1" dirty="0">
                <a:latin typeface="Aptos" panose="020B0004020202020204" pitchFamily="34" charset="0"/>
              </a:rPr>
              <a:t>εργαλείο</a:t>
            </a:r>
            <a:r>
              <a:rPr lang="el-GR" sz="2400" dirty="0">
                <a:latin typeface="Aptos" panose="020B0004020202020204" pitchFamily="34" charset="0"/>
              </a:rPr>
              <a:t> για να προσφέρει πληροφορίες, να εκφράσει γνώμες ή να αναδείξει ιστορίες.</a:t>
            </a:r>
          </a:p>
        </p:txBody>
      </p:sp>
    </p:spTree>
    <p:extLst>
      <p:ext uri="{BB962C8B-B14F-4D97-AF65-F5344CB8AC3E}">
        <p14:creationId xmlns:p14="http://schemas.microsoft.com/office/powerpoint/2010/main" val="5825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lnSpc>
                <a:spcPct val="120000"/>
              </a:lnSpc>
            </a:pPr>
            <a:r>
              <a:rPr lang="el-GR" altLang="en-US" sz="2400" kern="1200" dirty="0">
                <a:solidFill>
                  <a:srgbClr val="FFFFFF"/>
                </a:solidFill>
                <a:latin typeface="Aptos" panose="020B0004020202020204" pitchFamily="34" charset="0"/>
              </a:rPr>
              <a:t>Ποιος είναι ο ρόλος του δημοσιογράφου στη συνέντευξη;</a:t>
            </a:r>
            <a:endParaRPr lang="en-US" sz="2400" dirty="0">
              <a:solidFill>
                <a:schemeClr val="bg1"/>
              </a:solidFill>
              <a:latin typeface="Aptos" panose="020B0004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fontScale="92500" lnSpcReduction="20000"/>
          </a:bodyPr>
          <a:lstStyle/>
          <a:p>
            <a:pPr>
              <a:lnSpc>
                <a:spcPct val="150000"/>
              </a:lnSpc>
            </a:pPr>
            <a:r>
              <a:rPr lang="el-GR" sz="2400" dirty="0">
                <a:latin typeface="Aptos" panose="020B0004020202020204" pitchFamily="34" charset="0"/>
              </a:rPr>
              <a:t>Ο δημοσιογράφος λειτουργεί ως «</a:t>
            </a:r>
            <a:r>
              <a:rPr lang="el-GR" sz="2400" b="1" dirty="0">
                <a:latin typeface="Aptos" panose="020B0004020202020204" pitchFamily="34" charset="0"/>
              </a:rPr>
              <a:t>μεσάζων</a:t>
            </a:r>
            <a:r>
              <a:rPr lang="el-GR" sz="2400" dirty="0">
                <a:latin typeface="Aptos" panose="020B0004020202020204" pitchFamily="34" charset="0"/>
              </a:rPr>
              <a:t>» της πληροφορίας, η γέφυρα μεταξύ του απλού πολίτη και ενός ειδικού ή προσώπου ενδιαφέροντος.</a:t>
            </a:r>
          </a:p>
          <a:p>
            <a:pPr>
              <a:lnSpc>
                <a:spcPct val="150000"/>
              </a:lnSpc>
            </a:pPr>
            <a:r>
              <a:rPr lang="el-GR" sz="2400" dirty="0">
                <a:latin typeface="Aptos" panose="020B0004020202020204" pitchFamily="34" charset="0"/>
              </a:rPr>
              <a:t>Ο δημοσιογράφος οφείλει να </a:t>
            </a:r>
            <a:r>
              <a:rPr lang="el-GR" sz="2400" b="1" dirty="0">
                <a:latin typeface="Aptos" panose="020B0004020202020204" pitchFamily="34" charset="0"/>
              </a:rPr>
              <a:t>εξυφάνει</a:t>
            </a:r>
            <a:r>
              <a:rPr lang="el-GR" sz="2400" dirty="0">
                <a:latin typeface="Aptos" panose="020B0004020202020204" pitchFamily="34" charset="0"/>
              </a:rPr>
              <a:t> την ιστορία μέσα από τα λόγια του αφηγητή διασφαλίζοντας ταυτόχρονα ότι </a:t>
            </a:r>
            <a:r>
              <a:rPr lang="el-GR" sz="2400" b="1" dirty="0">
                <a:latin typeface="Aptos" panose="020B0004020202020204" pitchFamily="34" charset="0"/>
              </a:rPr>
              <a:t>κάθε λέξη θα γίνει κατανοητή</a:t>
            </a:r>
            <a:r>
              <a:rPr lang="el-GR" sz="2400" dirty="0">
                <a:latin typeface="Aptos" panose="020B0004020202020204" pitchFamily="34" charset="0"/>
              </a:rPr>
              <a:t> από το κοινό. </a:t>
            </a:r>
          </a:p>
          <a:p>
            <a:pPr>
              <a:lnSpc>
                <a:spcPct val="150000"/>
              </a:lnSpc>
            </a:pPr>
            <a:r>
              <a:rPr lang="el-GR" sz="2400" dirty="0">
                <a:latin typeface="Aptos" panose="020B0004020202020204" pitchFamily="34" charset="0"/>
              </a:rPr>
              <a:t>Οφείλει, επίσης, μέσα από τα ερωτήματα που θα θέσει, να </a:t>
            </a:r>
            <a:r>
              <a:rPr lang="el-GR" sz="2400" b="1" dirty="0">
                <a:latin typeface="Aptos" panose="020B0004020202020204" pitchFamily="34" charset="0"/>
              </a:rPr>
              <a:t>φωτίσει</a:t>
            </a:r>
            <a:r>
              <a:rPr lang="el-GR" sz="2400" dirty="0">
                <a:latin typeface="Aptos" panose="020B0004020202020204" pitchFamily="34" charset="0"/>
              </a:rPr>
              <a:t> διάφορες πτυχές του θέματος ώστε να απαντώνται τα ερωτήματα που προκύπτουν στο κοινό.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09FB3295-4A16-7120-B0A1-D477B812128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36870F0-6EF5-4613-9DCB-2130AF9B6825}"/>
              </a:ext>
            </a:extLst>
          </p:cNvPr>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a:extLst>
              <a:ext uri="{FF2B5EF4-FFF2-40B4-BE49-F238E27FC236}">
                <a16:creationId xmlns:a16="http://schemas.microsoft.com/office/drawing/2014/main" id="{1FBB1F77-23D0-4328-7606-E8202680FB6E}"/>
              </a:ext>
            </a:extLst>
          </p:cNvPr>
          <p:cNvSpPr>
            <a:spLocks noGrp="1"/>
          </p:cNvSpPr>
          <p:nvPr>
            <p:ph type="title"/>
          </p:nvPr>
        </p:nvSpPr>
        <p:spPr>
          <a:xfrm>
            <a:off x="1156995" y="2978331"/>
            <a:ext cx="2587689" cy="1015171"/>
          </a:xfrm>
        </p:spPr>
        <p:txBody>
          <a:bodyPr vert="horz" lIns="91440" tIns="45720" rIns="91440" bIns="45720" rtlCol="0">
            <a:noAutofit/>
          </a:bodyPr>
          <a:lstStyle/>
          <a:p>
            <a:pPr algn="ctr">
              <a:lnSpc>
                <a:spcPct val="120000"/>
              </a:lnSpc>
            </a:pPr>
            <a:r>
              <a:rPr lang="el-GR" altLang="en-US" sz="2400" kern="1200" dirty="0">
                <a:solidFill>
                  <a:srgbClr val="FFFFFF"/>
                </a:solidFill>
                <a:latin typeface="Aptos" panose="020B0004020202020204" pitchFamily="34" charset="0"/>
              </a:rPr>
              <a:t>Διαφορετικά Είδη Συνεντεύξεων</a:t>
            </a:r>
          </a:p>
        </p:txBody>
      </p:sp>
      <p:sp>
        <p:nvSpPr>
          <p:cNvPr id="19" name="Freeform 11">
            <a:extLst>
              <a:ext uri="{FF2B5EF4-FFF2-40B4-BE49-F238E27FC236}">
                <a16:creationId xmlns:a16="http://schemas.microsoft.com/office/drawing/2014/main" id="{A9472490-FE1E-E395-5AD5-5F40DFD4BDAA}"/>
              </a:ext>
            </a:extLst>
          </p:cNvPr>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a:extLst>
              <a:ext uri="{FF2B5EF4-FFF2-40B4-BE49-F238E27FC236}">
                <a16:creationId xmlns:a16="http://schemas.microsoft.com/office/drawing/2014/main" id="{D1FF14C2-DFB4-3760-BFD1-0047C3331D15}"/>
              </a:ext>
            </a:extLst>
          </p:cNvPr>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a:extLst>
              <a:ext uri="{FF2B5EF4-FFF2-40B4-BE49-F238E27FC236}">
                <a16:creationId xmlns:a16="http://schemas.microsoft.com/office/drawing/2014/main" id="{D0258A82-3093-714D-8664-BB589043F113}"/>
              </a:ext>
            </a:extLst>
          </p:cNvPr>
          <p:cNvSpPr>
            <a:spLocks noGrp="1"/>
          </p:cNvSpPr>
          <p:nvPr>
            <p:ph idx="1"/>
          </p:nvPr>
        </p:nvSpPr>
        <p:spPr>
          <a:xfrm>
            <a:off x="4706578" y="803082"/>
            <a:ext cx="6798033" cy="5321500"/>
          </a:xfrm>
        </p:spPr>
        <p:txBody>
          <a:bodyPr anchor="ctr">
            <a:normAutofit/>
          </a:bodyPr>
          <a:lstStyle/>
          <a:p>
            <a:pPr>
              <a:lnSpc>
                <a:spcPct val="150000"/>
              </a:lnSpc>
            </a:pPr>
            <a:r>
              <a:rPr lang="el-GR" sz="2400" dirty="0">
                <a:latin typeface="Aptos" panose="020B0004020202020204" pitchFamily="34" charset="0"/>
              </a:rPr>
              <a:t>Ενημερωτικές συνεντεύξεις για την παρουσίαση ειδήσεων.</a:t>
            </a:r>
          </a:p>
          <a:p>
            <a:pPr>
              <a:lnSpc>
                <a:spcPct val="150000"/>
              </a:lnSpc>
            </a:pPr>
            <a:r>
              <a:rPr lang="el-GR" sz="2400" dirty="0">
                <a:latin typeface="Aptos" panose="020B0004020202020204" pitchFamily="34" charset="0"/>
              </a:rPr>
              <a:t>Ερευνητικές συνεντεύξεις για αποκάλυψη πληροφοριών.</a:t>
            </a:r>
          </a:p>
          <a:p>
            <a:pPr>
              <a:lnSpc>
                <a:spcPct val="150000"/>
              </a:lnSpc>
            </a:pPr>
            <a:r>
              <a:rPr lang="el-GR" sz="2400" dirty="0">
                <a:latin typeface="Aptos" panose="020B0004020202020204" pitchFamily="34" charset="0"/>
              </a:rPr>
              <a:t>Συνεντεύξεις προσωπικού ενδιαφέροντος για τη διαμόρφωση συναισθηματικής σύνδεσης με το κοινό.</a:t>
            </a:r>
          </a:p>
        </p:txBody>
      </p:sp>
    </p:spTree>
    <p:extLst>
      <p:ext uri="{BB962C8B-B14F-4D97-AF65-F5344CB8AC3E}">
        <p14:creationId xmlns:p14="http://schemas.microsoft.com/office/powerpoint/2010/main" val="178710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194318" y="2537927"/>
            <a:ext cx="2130489" cy="1696617"/>
          </a:xfrm>
        </p:spPr>
        <p:txBody>
          <a:bodyPr vert="horz" lIns="91440" tIns="45720" rIns="91440" bIns="45720" rtlCol="0">
            <a:noAutofit/>
          </a:bodyPr>
          <a:lstStyle/>
          <a:p>
            <a:pPr algn="ctr">
              <a:lnSpc>
                <a:spcPct val="120000"/>
              </a:lnSpc>
            </a:pPr>
            <a:br>
              <a:rPr lang="el-GR" altLang="en-US" sz="2400" kern="1200" dirty="0">
                <a:solidFill>
                  <a:srgbClr val="FFFFFF"/>
                </a:solidFill>
                <a:latin typeface="Aptos" panose="020B0004020202020204" pitchFamily="34" charset="0"/>
              </a:rPr>
            </a:br>
            <a:r>
              <a:rPr lang="el-GR" altLang="en-US" sz="2400" kern="1200" dirty="0">
                <a:solidFill>
                  <a:srgbClr val="FFFFFF"/>
                </a:solidFill>
                <a:latin typeface="Aptos" panose="020B0004020202020204" pitchFamily="34" charset="0"/>
              </a:rPr>
              <a:t>Είδη Συνέντευξης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a:bodyPr>
          <a:lstStyle/>
          <a:p>
            <a:pPr>
              <a:lnSpc>
                <a:spcPct val="150000"/>
              </a:lnSpc>
            </a:pPr>
            <a:r>
              <a:rPr lang="el-GR" sz="2400" dirty="0">
                <a:latin typeface="Aptos" panose="020B0004020202020204" pitchFamily="34" charset="0"/>
              </a:rPr>
              <a:t>Συνέντευξη καυτής επικαιρότητας</a:t>
            </a:r>
          </a:p>
          <a:p>
            <a:pPr marL="0" indent="0">
              <a:lnSpc>
                <a:spcPct val="150000"/>
              </a:lnSpc>
              <a:buNone/>
            </a:pPr>
            <a:r>
              <a:rPr lang="el-GR" sz="2400" dirty="0">
                <a:latin typeface="Aptos" panose="020B0004020202020204" pitchFamily="34" charset="0"/>
              </a:rPr>
              <a:t>Συνήθως σύντομη, σαφής και συμπληρώνει ένα δελτίο ειδήσεων ή μια ενημερωτική εκπομπή. Αποφέρει πληροφορίες, σχόλια και αντιδράσεις σε σημαντικά γεγονότα της επικαιρότητας.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lnSpc>
                <a:spcPct val="120000"/>
              </a:lnSpc>
            </a:pPr>
            <a:r>
              <a:rPr lang="el-GR" altLang="en-US" sz="2400" kern="1200" dirty="0">
                <a:solidFill>
                  <a:srgbClr val="FFFFFF"/>
                </a:solidFill>
                <a:latin typeface="Aptos" panose="020B0004020202020204" pitchFamily="34" charset="0"/>
              </a:rPr>
              <a:t>Παράδειγμα συνέντευξης καυτής επικαιρότητας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706578" y="803082"/>
            <a:ext cx="6798033" cy="5321500"/>
          </a:xfrm>
        </p:spPr>
        <p:txBody>
          <a:bodyPr anchor="ctr">
            <a:normAutofit fontScale="92500" lnSpcReduction="10000"/>
          </a:bodyPr>
          <a:lstStyle/>
          <a:p>
            <a:pPr>
              <a:lnSpc>
                <a:spcPct val="150000"/>
              </a:lnSpc>
            </a:pPr>
            <a:r>
              <a:rPr lang="el-GR" sz="2400" dirty="0">
                <a:latin typeface="Aptos" panose="020B0004020202020204" pitchFamily="34" charset="0"/>
              </a:rPr>
              <a:t>Ένα κρουαζιερόπλοιο αντιμετωπίζει πρόβλημα 80 μίλια ανοιχτά των ακτών, με μία φωτιά στο μηχανοστάσιο, η οποία κατά τα φαινόμενα καίει ανεξέλεγκτη.</a:t>
            </a:r>
          </a:p>
          <a:p>
            <a:pPr>
              <a:lnSpc>
                <a:spcPct val="150000"/>
              </a:lnSpc>
            </a:pPr>
            <a:r>
              <a:rPr lang="el-GR" sz="2400" dirty="0">
                <a:latin typeface="Aptos" panose="020B0004020202020204" pitchFamily="34" charset="0"/>
              </a:rPr>
              <a:t>Έχουμε στο τηλέφωνο τον εκπρόσωπο του Λιμενικού Σώματος. Γνωρίζω ήδη: το όνομα του πλοίου, τον αριθμό των επιβατών, τον προορισμό του, το λιμάνι από το οποίο αναχώρησε και ιδιοκτησία [π.χ. ελληνικών συμφερόντων].</a:t>
            </a:r>
          </a:p>
          <a:p>
            <a:pPr>
              <a:lnSpc>
                <a:spcPct val="150000"/>
              </a:lnSpc>
            </a:pPr>
            <a:r>
              <a:rPr lang="el-GR" sz="2400" dirty="0">
                <a:latin typeface="Aptos" panose="020B0004020202020204" pitchFamily="34" charset="0"/>
              </a:rPr>
              <a:t>Τι πρέπει να ρωτήσω;</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lnSpc>
                <a:spcPct val="120000"/>
              </a:lnSpc>
            </a:pPr>
            <a:r>
              <a:rPr lang="el-GR" altLang="en-US" sz="2400" kern="1200" dirty="0">
                <a:solidFill>
                  <a:srgbClr val="FFFFFF"/>
                </a:solidFill>
                <a:latin typeface="Aptos" panose="020B0004020202020204" pitchFamily="34" charset="0"/>
              </a:rPr>
              <a:t>Παράδειγμα συνέντευξης καυτής επικαιρότητας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spcBef>
                <a:spcPts val="600"/>
              </a:spcBef>
            </a:pPr>
            <a:r>
              <a:rPr lang="el-GR" sz="2400" dirty="0">
                <a:latin typeface="Aptos" panose="020B0004020202020204" pitchFamily="34" charset="0"/>
              </a:rPr>
              <a:t>Ρωτάω (ενδεικτικά):</a:t>
            </a:r>
          </a:p>
          <a:p>
            <a:pPr lvl="1">
              <a:lnSpc>
                <a:spcPct val="150000"/>
              </a:lnSpc>
              <a:spcBef>
                <a:spcPts val="600"/>
              </a:spcBef>
            </a:pPr>
            <a:r>
              <a:rPr lang="el-GR" sz="2200" dirty="0">
                <a:latin typeface="Aptos" panose="020B0004020202020204" pitchFamily="34" charset="0"/>
              </a:rPr>
              <a:t>Είναι ασφαλείς οι επιβάτες και το πλήρωμα;</a:t>
            </a:r>
          </a:p>
          <a:p>
            <a:pPr lvl="1">
              <a:lnSpc>
                <a:spcPct val="150000"/>
              </a:lnSpc>
              <a:spcBef>
                <a:spcPts val="600"/>
              </a:spcBef>
            </a:pPr>
            <a:r>
              <a:rPr lang="el-GR" sz="2200" dirty="0">
                <a:latin typeface="Aptos" panose="020B0004020202020204" pitchFamily="34" charset="0"/>
              </a:rPr>
              <a:t>Υπάρχει πιθανότητα να χρειαστεί να εγκαταλείψουν το πλοίο; (κλειστή ερώτηση – γιατί;)</a:t>
            </a:r>
          </a:p>
          <a:p>
            <a:pPr lvl="1">
              <a:lnSpc>
                <a:spcPct val="150000"/>
              </a:lnSpc>
              <a:spcBef>
                <a:spcPts val="600"/>
              </a:spcBef>
            </a:pPr>
            <a:r>
              <a:rPr lang="el-GR" sz="2200" dirty="0">
                <a:latin typeface="Aptos" panose="020B0004020202020204" pitchFamily="34" charset="0"/>
              </a:rPr>
              <a:t>Τι είδους μέτρα λαμβάνονται για τη διάσωσή τους;</a:t>
            </a:r>
          </a:p>
          <a:p>
            <a:pPr lvl="1">
              <a:lnSpc>
                <a:spcPct val="150000"/>
              </a:lnSpc>
              <a:spcBef>
                <a:spcPts val="600"/>
              </a:spcBef>
            </a:pPr>
            <a:r>
              <a:rPr lang="el-GR" sz="2200" dirty="0">
                <a:latin typeface="Aptos" panose="020B0004020202020204" pitchFamily="34" charset="0"/>
              </a:rPr>
              <a:t>Πώς ξεκίνησε η πυρκαγιά;</a:t>
            </a:r>
          </a:p>
          <a:p>
            <a:pPr lvl="1">
              <a:lnSpc>
                <a:spcPct val="150000"/>
              </a:lnSpc>
              <a:spcBef>
                <a:spcPts val="600"/>
              </a:spcBef>
            </a:pPr>
            <a:r>
              <a:rPr lang="el-GR" sz="2200" dirty="0">
                <a:latin typeface="Aptos" panose="020B0004020202020204" pitchFamily="34" charset="0"/>
              </a:rPr>
              <a:t>Πώς μπορεί να εμποδιστεί η εξάπλωσή της;</a:t>
            </a:r>
          </a:p>
          <a:p>
            <a:pPr>
              <a:lnSpc>
                <a:spcPct val="150000"/>
              </a:lnSpc>
              <a:spcBef>
                <a:spcPts val="600"/>
              </a:spcBef>
            </a:pPr>
            <a:r>
              <a:rPr lang="el-GR" sz="2400" dirty="0">
                <a:latin typeface="Aptos" panose="020B0004020202020204" pitchFamily="34" charset="0"/>
              </a:rPr>
              <a:t>Με ποια άλλα άτομα μπορώ να μιλήσω;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lnSpc>
                <a:spcPct val="120000"/>
              </a:lnSpc>
            </a:pPr>
            <a:r>
              <a:rPr lang="el-GR" altLang="en-US" sz="2400" kern="1200" dirty="0">
                <a:solidFill>
                  <a:srgbClr val="FFFFFF"/>
                </a:solidFill>
                <a:latin typeface="Aptos" panose="020B0004020202020204" pitchFamily="34" charset="0"/>
              </a:rPr>
              <a:t>Ενημερωτική Συνέντευξη</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234543" y="261259"/>
            <a:ext cx="7696200" cy="6368142"/>
          </a:xfrm>
        </p:spPr>
        <p:txBody>
          <a:bodyPr anchor="ctr">
            <a:normAutofit/>
          </a:bodyPr>
          <a:lstStyle/>
          <a:p>
            <a:pPr>
              <a:lnSpc>
                <a:spcPct val="150000"/>
              </a:lnSpc>
              <a:spcBef>
                <a:spcPts val="600"/>
              </a:spcBef>
            </a:pPr>
            <a:r>
              <a:rPr lang="el-GR" sz="2400" dirty="0">
                <a:latin typeface="Aptos" panose="020B0004020202020204" pitchFamily="34" charset="0"/>
              </a:rPr>
              <a:t>Η ενημερωτική συνέντευξη είναι παρόμοια με την προηγούμενη αλλά δεν χρειάζεται να περιοριστεί σε ειδήσεις καυτής επικαιρότητας. Μία ενημερωτική συνέντευξη μπορεί να αφορά ένα απλό γεγονός – κάτι που συμβαίνει ή πρόκειται να συμβεί. </a:t>
            </a:r>
          </a:p>
          <a:p>
            <a:pPr>
              <a:lnSpc>
                <a:spcPct val="150000"/>
              </a:lnSpc>
              <a:spcBef>
                <a:spcPts val="600"/>
              </a:spcBef>
            </a:pPr>
            <a:r>
              <a:rPr lang="el-GR" sz="2400" dirty="0">
                <a:latin typeface="Aptos" panose="020B0004020202020204" pitchFamily="34" charset="0"/>
              </a:rPr>
              <a:t>Στο παράδειγμά μας: ο ναυτιλιακός συντάκτης προσφέρει γενικές πληροφορίες για τα ατυχήματα στη θάλασσα,  με ερωτήσεις όπως:</a:t>
            </a:r>
          </a:p>
          <a:p>
            <a:pPr>
              <a:lnSpc>
                <a:spcPct val="150000"/>
              </a:lnSpc>
              <a:spcBef>
                <a:spcPts val="600"/>
              </a:spcBef>
            </a:pPr>
            <a:r>
              <a:rPr lang="el-GR" sz="2200" dirty="0">
                <a:latin typeface="Aptos" panose="020B0004020202020204" pitchFamily="34" charset="0"/>
              </a:rPr>
              <a:t>Ποια είναι η διαδικασία / πρωτόκολλο για την εγκατάλειψη πλοίου; </a:t>
            </a:r>
          </a:p>
          <a:p>
            <a:pPr>
              <a:lnSpc>
                <a:spcPct val="150000"/>
              </a:lnSpc>
              <a:spcBef>
                <a:spcPts val="600"/>
              </a:spcBef>
            </a:pPr>
            <a:r>
              <a:rPr lang="el-GR" sz="2200" dirty="0">
                <a:latin typeface="Aptos" panose="020B0004020202020204" pitchFamily="34" charset="0"/>
              </a:rPr>
              <a:t>Πόσο ασφαλές είναι να ταξιδεύει κάποιος με πλοίο;</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lnSpc>
                <a:spcPct val="120000"/>
              </a:lnSpc>
            </a:pPr>
            <a:r>
              <a:rPr lang="el-GR" altLang="en-US" sz="2400" kern="1200" dirty="0">
                <a:solidFill>
                  <a:srgbClr val="FFFFFF"/>
                </a:solidFill>
                <a:latin typeface="Aptos" panose="020B0004020202020204" pitchFamily="34" charset="0"/>
              </a:rPr>
              <a:t>Ερευνητική Συνέντευξη</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Η ερευνητική συνέντευξη επιχειρεί να δει </a:t>
            </a:r>
            <a:r>
              <a:rPr lang="el-GR" sz="2400" b="1" dirty="0">
                <a:latin typeface="Aptos" panose="020B0004020202020204" pitchFamily="34" charset="0"/>
              </a:rPr>
              <a:t>πίσω από τα γεγονότα</a:t>
            </a:r>
            <a:r>
              <a:rPr lang="el-GR" sz="2400" dirty="0">
                <a:latin typeface="Aptos" panose="020B0004020202020204" pitchFamily="34" charset="0"/>
              </a:rPr>
              <a:t> και να </a:t>
            </a:r>
            <a:r>
              <a:rPr lang="el-GR" sz="2400" b="1" dirty="0">
                <a:latin typeface="Aptos" panose="020B0004020202020204" pitchFamily="34" charset="0"/>
              </a:rPr>
              <a:t>αποκαλύψει</a:t>
            </a:r>
            <a:r>
              <a:rPr lang="el-GR" sz="2400" dirty="0">
                <a:latin typeface="Aptos" panose="020B0004020202020204" pitchFamily="34" charset="0"/>
              </a:rPr>
              <a:t> τι πραγματικά τα προκάλεσε και μερικές φορές το τι θα μπορούσε να γίνει για να αποτραπεί μια τέτοια εξέλιξη [πρόσωπα – ειδικοί που κατανοούν καλύτερα μια συνθήκη ή εμπλέκονται σε μια κατάσταση].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Ερμηνευτική Συνέντευξη</a:t>
            </a:r>
            <a:endParaRPr lang="en-US" sz="2400" dirty="0">
              <a:latin typeface="Aptos" panose="020B0004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Η ερμηνευτική συνέντευξη προσφέρει </a:t>
            </a:r>
            <a:r>
              <a:rPr lang="el-GR" sz="2400" b="1" dirty="0">
                <a:latin typeface="Aptos" panose="020B0004020202020204" pitchFamily="34" charset="0"/>
              </a:rPr>
              <a:t>ανάλυση</a:t>
            </a:r>
            <a:r>
              <a:rPr lang="el-GR" sz="2400" dirty="0">
                <a:latin typeface="Aptos" panose="020B0004020202020204" pitchFamily="34" charset="0"/>
              </a:rPr>
              <a:t>, </a:t>
            </a:r>
            <a:r>
              <a:rPr lang="el-GR" sz="2400" b="1" dirty="0">
                <a:latin typeface="Aptos" panose="020B0004020202020204" pitchFamily="34" charset="0"/>
              </a:rPr>
              <a:t>επεξήγηση</a:t>
            </a:r>
            <a:r>
              <a:rPr lang="el-GR" sz="2400" dirty="0">
                <a:latin typeface="Aptos" panose="020B0004020202020204" pitchFamily="34" charset="0"/>
              </a:rPr>
              <a:t> ή </a:t>
            </a:r>
            <a:r>
              <a:rPr lang="el-GR" sz="2400" b="1" dirty="0">
                <a:latin typeface="Aptos" panose="020B0004020202020204" pitchFamily="34" charset="0"/>
              </a:rPr>
              <a:t>ερμηνεία</a:t>
            </a:r>
            <a:r>
              <a:rPr lang="el-GR" sz="2400" dirty="0">
                <a:latin typeface="Aptos" panose="020B0004020202020204" pitchFamily="34" charset="0"/>
              </a:rPr>
              <a:t> [π.χ. παράδειγμα με αγορά εξοπλιστικών - ένας στρατιωτικός ενημερώνει για τον εξοπλισμό (ενημερωτική), ένας δημοσιογράφος της ΕΔ μπορεί να μιλήσει για το παρασκήνιο της αγοράς εξοπλιστικών (ερευνητική), ένας διεθνολόγος ερμηνεύει πώς μπορεί να επηρεάζει τις γεωπολιτικές αλλαγές (ερμηνευτική)].</a:t>
            </a:r>
            <a:endParaRPr lang="el-GR" sz="2000" dirty="0">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90600" y="338328"/>
            <a:ext cx="10246360" cy="1378712"/>
          </a:xfrm>
        </p:spPr>
        <p:txBody>
          <a:bodyPr vert="horz" lIns="91440" tIns="45720" rIns="91440" bIns="45720" rtlCol="0" anchor="b">
            <a:normAutofit fontScale="90000"/>
          </a:bodyPr>
          <a:lstStyle/>
          <a:p>
            <a:pPr algn="ctr">
              <a:lnSpc>
                <a:spcPct val="150000"/>
              </a:lnSpc>
            </a:pPr>
            <a:r>
              <a:rPr lang="el-GR" sz="3400" dirty="0" err="1">
                <a:latin typeface="Aptos" panose="020B0004020202020204" pitchFamily="34" charset="0"/>
              </a:rPr>
              <a:t>Α΄Μέρος</a:t>
            </a:r>
            <a:r>
              <a:rPr lang="el-GR" sz="3400" dirty="0">
                <a:latin typeface="Aptos" panose="020B0004020202020204" pitchFamily="34" charset="0"/>
              </a:rPr>
              <a:t>: </a:t>
            </a:r>
            <a:r>
              <a:rPr lang="en-US" sz="3400" dirty="0" err="1">
                <a:latin typeface="Aptos" panose="020B0004020202020204" pitchFamily="34" charset="0"/>
              </a:rPr>
              <a:t>Θεωρί</a:t>
            </a:r>
            <a:r>
              <a:rPr lang="en-US" sz="3400" dirty="0">
                <a:latin typeface="Aptos" panose="020B0004020202020204" pitchFamily="34" charset="0"/>
              </a:rPr>
              <a:t>α Πλαισίωσης</a:t>
            </a:r>
            <a:br>
              <a:rPr lang="en-US" sz="3400" dirty="0">
                <a:latin typeface="Aptos" panose="020B0004020202020204" pitchFamily="34" charset="0"/>
              </a:rPr>
            </a:br>
            <a:r>
              <a:rPr lang="el-GR" sz="3400" dirty="0" err="1">
                <a:latin typeface="Aptos" panose="020B0004020202020204" pitchFamily="34" charset="0"/>
              </a:rPr>
              <a:t>Β΄Μέρος</a:t>
            </a:r>
            <a:r>
              <a:rPr lang="el-GR" sz="3400" dirty="0">
                <a:latin typeface="Aptos" panose="020B0004020202020204" pitchFamily="34" charset="0"/>
              </a:rPr>
              <a:t>: </a:t>
            </a:r>
            <a:r>
              <a:rPr lang="en-US" sz="3400" dirty="0" err="1">
                <a:latin typeface="Aptos" panose="020B0004020202020204" pitchFamily="34" charset="0"/>
              </a:rPr>
              <a:t>Δημοσιογρ</a:t>
            </a:r>
            <a:r>
              <a:rPr lang="en-US" sz="3400" dirty="0">
                <a:latin typeface="Aptos" panose="020B0004020202020204" pitchFamily="34" charset="0"/>
              </a:rPr>
              <a:t>αφική Εργαλειοθήκη</a:t>
            </a:r>
            <a:r>
              <a:rPr lang="el-GR" sz="3400" dirty="0">
                <a:latin typeface="Aptos" panose="020B0004020202020204" pitchFamily="34" charset="0"/>
              </a:rPr>
              <a:t> - </a:t>
            </a:r>
            <a:r>
              <a:rPr lang="en-US" sz="3400" dirty="0" err="1">
                <a:latin typeface="Aptos" panose="020B0004020202020204" pitchFamily="34" charset="0"/>
              </a:rPr>
              <a:t>Συνέντευξη</a:t>
            </a:r>
            <a:endParaRPr lang="en-US" sz="3400" dirty="0">
              <a:latin typeface="Aptos" panose="020B0004020202020204" pitchFamily="34" charset="0"/>
            </a:endParaRPr>
          </a:p>
        </p:txBody>
      </p:sp>
      <p:sp>
        <p:nvSpPr>
          <p:cNvPr id="14" name="Rectangle 10"/>
          <p:cNvSpPr>
            <a:spLocks noGrp="1" noRot="1" noChangeAspect="1" noMove="1" noResize="1" noEditPoints="1" noAdjustHandles="1" noChangeArrowheads="1" noChangeShapeType="1" noTextEdit="1"/>
          </p:cNvSpPr>
          <p:nvPr/>
        </p:nvSpPr>
        <p:spPr>
          <a:xfrm>
            <a:off x="0" y="2141750"/>
            <a:ext cx="12192000" cy="4716250"/>
          </a:xfrm>
          <a:prstGeom prst="rect">
            <a:avLst/>
          </a:prstGeom>
          <a:solidFill>
            <a:srgbClr val="513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6"/>
          <p:cNvSpPr>
            <a:spLocks noGrp="1" noRot="1" noChangeAspect="1" noMove="1" noResize="1" noEditPoints="1" noAdjustHandles="1" noChangeArrowheads="1" noChangeShapeType="1" noTextEdit="1"/>
          </p:cNvSpPr>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p:cNvPicPr>
            <a:picLocks noGrp="1" noChangeAspect="1"/>
          </p:cNvPicPr>
          <p:nvPr>
            <p:ph sz="half" idx="1"/>
          </p:nvPr>
        </p:nvPicPr>
        <p:blipFill>
          <a:blip r:embed="rId2"/>
          <a:stretch>
            <a:fillRect/>
          </a:stretch>
        </p:blipFill>
        <p:spPr>
          <a:xfrm>
            <a:off x="1710825" y="2742397"/>
            <a:ext cx="2830982" cy="3291840"/>
          </a:xfrm>
          <a:prstGeom prst="rect">
            <a:avLst/>
          </a:prstGeom>
        </p:spPr>
      </p:pic>
      <p:sp>
        <p:nvSpPr>
          <p:cNvPr id="15" name="Rounded Rectangle 16"/>
          <p:cNvSpPr>
            <a:spLocks noGrp="1" noRot="1" noChangeAspect="1" noMove="1" noResize="1" noEditPoints="1" noAdjustHandles="1" noChangeArrowheads="1" noChangeShapeType="1" noTextEdit="1"/>
          </p:cNvSpPr>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περιεχομένου 5"/>
          <p:cNvPicPr>
            <a:picLocks noGrp="1" noChangeAspect="1"/>
          </p:cNvPicPr>
          <p:nvPr>
            <p:ph sz="half" idx="2"/>
          </p:nvPr>
        </p:nvPicPr>
        <p:blipFill>
          <a:blip r:embed="rId3"/>
          <a:stretch>
            <a:fillRect/>
          </a:stretch>
        </p:blipFill>
        <p:spPr>
          <a:xfrm>
            <a:off x="6578516" y="2767774"/>
            <a:ext cx="4974336" cy="32457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Προσωπική Συνέντευξη</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Μια συνέντευξη με μια διασημότητα ή ένα πορτρέτο μιας προσωπικότητας.</a:t>
            </a:r>
            <a:br>
              <a:rPr lang="el-GR" sz="2400" dirty="0">
                <a:latin typeface="Aptos" panose="020B0004020202020204" pitchFamily="34" charset="0"/>
              </a:rPr>
            </a:br>
            <a:r>
              <a:rPr lang="el-GR" sz="2400" dirty="0">
                <a:latin typeface="Aptos" panose="020B0004020202020204" pitchFamily="34" charset="0"/>
              </a:rPr>
              <a:t>Η συνέντευξη αφορά την αποκάλυψη του εαυτού και του έργου κάποιου και είναι εκ </a:t>
            </a:r>
            <a:r>
              <a:rPr lang="el-GR" sz="2400" dirty="0" err="1">
                <a:latin typeface="Aptos" panose="020B0004020202020204" pitchFamily="34" charset="0"/>
              </a:rPr>
              <a:t>βαθέων</a:t>
            </a:r>
            <a:r>
              <a:rPr lang="el-GR" sz="2400" dirty="0">
                <a:latin typeface="Aptos" panose="020B0004020202020204" pitchFamily="34" charset="0"/>
              </a:rPr>
              <a:t>.</a:t>
            </a:r>
            <a:endParaRPr lang="el-GR" sz="2000" dirty="0">
              <a:latin typeface="Aptos" panose="020B00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60993" y="2978331"/>
            <a:ext cx="2683692"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Συνέντευξη - αιφνιδιασμός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Συνεντεύξεις που οι άνθρωποι δεν θέλουν να δώσουν αλλά οι δημοσιογράφοι είναι αποφασισμένοι να πάρουν. Π.χ. έξω από δικαστήρια, αστυνομικά τμήματα κτλ.</a:t>
            </a:r>
            <a:br>
              <a:rPr lang="el-GR" sz="2400" dirty="0">
                <a:latin typeface="Aptos" panose="020B0004020202020204" pitchFamily="34" charset="0"/>
              </a:rPr>
            </a:br>
            <a:r>
              <a:rPr lang="el-GR" sz="2400" b="1" dirty="0">
                <a:latin typeface="Aptos" panose="020B0004020202020204" pitchFamily="34" charset="0"/>
              </a:rPr>
              <a:t>Ηθικά</a:t>
            </a:r>
            <a:r>
              <a:rPr lang="el-GR" sz="2400" dirty="0">
                <a:latin typeface="Aptos" panose="020B0004020202020204" pitchFamily="34" charset="0"/>
              </a:rPr>
              <a:t>, η προσωπική ζωή θα πρέπει να παραβιάζεται μόνο όταν η επιθυμία κάποιου να διατηρήσει την ησυχία του έρχεται σε αντίθεση με το δημόσιο συμφέρον.</a:t>
            </a:r>
            <a:endParaRPr lang="el-GR" sz="2000" dirty="0">
              <a:latin typeface="Aptos" panose="020B00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921033" y="2773057"/>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Τι πρέπει να κάνω για να είμαι σωστά προετοιμασμένος για μια συνέντευξη;</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1) Πολύ καλή γνώση του θέματος – Έρευνα</a:t>
            </a:r>
            <a:br>
              <a:rPr lang="el-GR" sz="2400" dirty="0">
                <a:latin typeface="Aptos" panose="020B0004020202020204" pitchFamily="34" charset="0"/>
              </a:rPr>
            </a:br>
            <a:r>
              <a:rPr lang="el-GR" sz="2400" dirty="0">
                <a:latin typeface="Aptos" panose="020B0004020202020204" pitchFamily="34" charset="0"/>
              </a:rPr>
              <a:t>2) Πολύ καλή προετοιμασία ερωτήσεων – θα πρέπει να υπάρχει σαφής εικόνα του τι θέλεις να ρωτήσεις.</a:t>
            </a:r>
            <a:br>
              <a:rPr lang="el-GR" sz="2400" dirty="0">
                <a:latin typeface="Aptos" panose="020B0004020202020204" pitchFamily="34" charset="0"/>
              </a:rPr>
            </a:br>
            <a:endParaRPr lang="en-US" sz="2400" dirty="0">
              <a:latin typeface="Aptos" panose="020B0004020202020204" pitchFamily="34" charset="0"/>
            </a:endParaRPr>
          </a:p>
          <a:p>
            <a:pPr>
              <a:lnSpc>
                <a:spcPct val="150000"/>
              </a:lnSpc>
            </a:pPr>
            <a:r>
              <a:rPr lang="el-GR" sz="2400" b="1" dirty="0">
                <a:latin typeface="Aptos" panose="020B0004020202020204" pitchFamily="34" charset="0"/>
              </a:rPr>
              <a:t>Το αποτέλεσμα της προετοιμασίας θα πρέπει να θυμίζει αυτό που ονομάζουμε </a:t>
            </a:r>
            <a:br>
              <a:rPr lang="el-GR" sz="2400" b="1" dirty="0">
                <a:latin typeface="Aptos" panose="020B0004020202020204" pitchFamily="34" charset="0"/>
              </a:rPr>
            </a:br>
            <a:r>
              <a:rPr lang="el-GR" sz="2400" b="1" dirty="0">
                <a:latin typeface="Aptos" panose="020B0004020202020204" pitchFamily="34" charset="0"/>
              </a:rPr>
              <a:t>«</a:t>
            </a:r>
            <a:r>
              <a:rPr lang="el-GR" sz="2400" b="1" dirty="0" err="1">
                <a:latin typeface="Aptos" panose="020B0004020202020204" pitchFamily="34" charset="0"/>
              </a:rPr>
              <a:t>informed</a:t>
            </a:r>
            <a:r>
              <a:rPr lang="el-GR" sz="2400" b="1" dirty="0">
                <a:latin typeface="Aptos" panose="020B0004020202020204" pitchFamily="34" charset="0"/>
              </a:rPr>
              <a:t> </a:t>
            </a:r>
            <a:r>
              <a:rPr lang="el-GR" sz="2400" b="1" dirty="0" err="1">
                <a:latin typeface="Aptos" panose="020B0004020202020204" pitchFamily="34" charset="0"/>
              </a:rPr>
              <a:t>naivety</a:t>
            </a:r>
            <a:r>
              <a:rPr lang="el-GR" sz="2400" b="1" dirty="0">
                <a:latin typeface="Aptos" panose="020B0004020202020204" pitchFamily="34" charset="0"/>
              </a:rPr>
              <a:t>» (ενημερωμένη άγνοια).</a:t>
            </a:r>
            <a:br>
              <a:rPr lang="el-GR" sz="2400" b="1" dirty="0">
                <a:latin typeface="Aptos" panose="020B0004020202020204" pitchFamily="34" charset="0"/>
              </a:rPr>
            </a:br>
            <a:r>
              <a:rPr lang="el-GR" sz="2400" dirty="0">
                <a:latin typeface="Aptos" panose="020B0004020202020204" pitchFamily="34" charset="0"/>
              </a:rPr>
              <a:t>.</a:t>
            </a:r>
            <a:endParaRPr lang="el-GR" sz="2000" dirty="0">
              <a:latin typeface="Aptos" panose="020B00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715760" y="2987662"/>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Δομή της συνέντευξης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Η συνέντευξη έχει αρχή, μέση και τέλος.</a:t>
            </a:r>
          </a:p>
          <a:p>
            <a:pPr>
              <a:lnSpc>
                <a:spcPct val="150000"/>
              </a:lnSpc>
            </a:pPr>
            <a:r>
              <a:rPr lang="el-GR" sz="2400" dirty="0">
                <a:latin typeface="Aptos" panose="020B0004020202020204" pitchFamily="34" charset="0"/>
              </a:rPr>
              <a:t>Στην αρχή, λοιπόν, φροντίζουμε να παρουσιάσουμε την καλεσμένη/ο μας και την αφορμή της συζήτησής μας.</a:t>
            </a:r>
          </a:p>
          <a:p>
            <a:pPr>
              <a:lnSpc>
                <a:spcPct val="150000"/>
              </a:lnSpc>
            </a:pPr>
            <a:r>
              <a:rPr lang="el-GR" sz="2400" dirty="0">
                <a:latin typeface="Aptos" panose="020B0004020202020204" pitchFamily="34" charset="0"/>
              </a:rPr>
              <a:t>Στο κύριο σώμα της συνέντευξης θα ξεδιπλώσουμε όλες τις θεματικές που θέλουμε να συζητήσουμε [και πάλι καλό είναι να έχουν μια δομή…π.χ. δεν πετάμε από το ένα θέμα στο άλλο]</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659776" y="3006323"/>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Δομή της συνέντευξης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Και στο τέλος έχουμε συνήθως μια ερώτηση κλεισίματος - </a:t>
            </a:r>
            <a:r>
              <a:rPr lang="el-GR" sz="2400" dirty="0" err="1">
                <a:latin typeface="Aptos" panose="020B0004020202020204" pitchFamily="34" charset="0"/>
              </a:rPr>
              <a:t>ender</a:t>
            </a:r>
            <a:r>
              <a:rPr lang="el-GR" sz="2400" dirty="0">
                <a:latin typeface="Aptos" panose="020B0004020202020204" pitchFamily="34" charset="0"/>
              </a:rPr>
              <a:t> - που φέρνει τη συζήτηση σε ένα ομαλό κλείσιμο/τέλος. – Για παράδειγμα, προς μια συγγραφέα: «γράφετε κάτι άλλο αυτήν την περίοδο;».</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247604" y="2959670"/>
            <a:ext cx="2130077" cy="1500363"/>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Τύπος Ερωτήσεων</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Ανοιχτές ερωτήσεις: Ενθαρρύνουν την ανάπτυξη απάντησης.</a:t>
            </a:r>
          </a:p>
          <a:p>
            <a:pPr>
              <a:lnSpc>
                <a:spcPct val="150000"/>
              </a:lnSpc>
            </a:pPr>
            <a:r>
              <a:rPr lang="el-GR" sz="2400" dirty="0">
                <a:latin typeface="Aptos" panose="020B0004020202020204" pitchFamily="34" charset="0"/>
              </a:rPr>
              <a:t>Κλειστές ερωτήσεις: Εξυπηρετούν τη διευκρίνιση συγκεκριμένων πληροφοριών.</a:t>
            </a:r>
          </a:p>
          <a:p>
            <a:pPr>
              <a:lnSpc>
                <a:spcPct val="150000"/>
              </a:lnSpc>
            </a:pPr>
            <a:r>
              <a:rPr lang="el-GR" sz="2400" dirty="0">
                <a:latin typeface="Aptos" panose="020B0004020202020204" pitchFamily="34" charset="0"/>
              </a:rPr>
              <a:t>Αποφεύγουμε τις ερωτήσεις κλειστού τύπου [ερωτήσεις των οποίων η απάντηση είναι ναι ή όχι]. [Εκτός και αν θέλουμε να στριμώξουμε τον καλεσμένο μας… - </a:t>
            </a:r>
            <a:r>
              <a:rPr lang="el-GR" sz="2400" dirty="0" err="1">
                <a:latin typeface="Aptos" panose="020B0004020202020204" pitchFamily="34" charset="0"/>
              </a:rPr>
              <a:t>Κε</a:t>
            </a:r>
            <a:r>
              <a:rPr lang="el-GR" sz="2400" dirty="0">
                <a:latin typeface="Aptos" panose="020B0004020202020204" pitchFamily="34" charset="0"/>
              </a:rPr>
              <a:t> Υπουργέ, γίνονται ή δεν γίνονται </a:t>
            </a:r>
            <a:r>
              <a:rPr lang="el-GR" sz="2400" dirty="0" err="1">
                <a:latin typeface="Aptos" panose="020B0004020202020204" pitchFamily="34" charset="0"/>
              </a:rPr>
              <a:t>επαναπροωθήσεις</a:t>
            </a:r>
            <a:r>
              <a:rPr lang="el-GR" sz="2400" dirty="0">
                <a:latin typeface="Aptos" panose="020B0004020202020204" pitchFamily="34" charset="0"/>
              </a:rPr>
              <a:t> μεταναστών στη θάλασσα; Ναι ή Όχι;].</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986349" y="2978332"/>
            <a:ext cx="2792550" cy="2256142"/>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Κατά τη διάρκεια της συνέντευξης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Δημιουργούμε ένα κλίμα εμπιστοσύνης. – Ο συνεντευξιαζόμενος δεν είναι κατ’ ανάγκη εξοικειωμένος με τη διαδικασία της συνέντευξης.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930365" y="2978331"/>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Ενεργητική Ακρόαση και Γλώσσα του Σώματος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Ακούμε ενεργά την/τον συνεντευξιαζόμενη/ο (δεν σκεφτόμαστε την επόμενη ερώτηση, αυτό θα πρέπει να το έχουμε κάνει ήδη). - Δεν κοιτάμε τις σημειώσεις μας. </a:t>
            </a:r>
          </a:p>
          <a:p>
            <a:pPr>
              <a:lnSpc>
                <a:spcPct val="150000"/>
              </a:lnSpc>
            </a:pPr>
            <a:r>
              <a:rPr lang="el-GR" sz="2400" dirty="0">
                <a:latin typeface="Aptos" panose="020B0004020202020204" pitchFamily="34" charset="0"/>
              </a:rPr>
              <a:t>Η σημασία της σωστής γλώσσας σώματος και της διατήρησης οπτικής επαφής με την/τον καλεσμένη/ο.</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05008" y="3006322"/>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Κατά τη διάρκεια της συνέντευξης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Ο/Η δημοσιογράφος να είναι ευέλικτος/η, ακολουθώντας την κατεύθυνση της συζήτησης με βάση τις απαντήσεις της/του καλεσμένης/ου.</a:t>
            </a:r>
          </a:p>
          <a:p>
            <a:pPr>
              <a:lnSpc>
                <a:spcPct val="150000"/>
              </a:lnSpc>
            </a:pPr>
            <a:r>
              <a:rPr lang="el-GR" sz="2400" dirty="0">
                <a:latin typeface="Aptos" panose="020B0004020202020204" pitchFamily="34" charset="0"/>
              </a:rPr>
              <a:t>Ταυτόχρονα, όμως, η συνέντευξη να κρατηθεί ενδιαφέρουσα και με λογική ροή, χωρίς να </a:t>
            </a:r>
            <a:r>
              <a:rPr lang="el-GR" sz="2400" dirty="0" err="1">
                <a:latin typeface="Aptos" panose="020B0004020202020204" pitchFamily="34" charset="0"/>
              </a:rPr>
              <a:t>παραμεληθεί</a:t>
            </a:r>
            <a:r>
              <a:rPr lang="el-GR" sz="2400" dirty="0">
                <a:latin typeface="Aptos" panose="020B0004020202020204" pitchFamily="34" charset="0"/>
              </a:rPr>
              <a:t> ο βασικός σκοπός της συζήτησης [με ορισμένες εξαιρέσεις].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1033000" y="3118290"/>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Μετά τη συνέντευξη</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Αποθηκεύω όλο το υλικό μου (το οποίο διατηρώ και στην πρωτότυπή του μορφή), απομαγνητοφωνώ τις συνεντεύξεις.</a:t>
            </a:r>
            <a:br>
              <a:rPr lang="el-GR" sz="2400" dirty="0">
                <a:latin typeface="Aptos" panose="020B0004020202020204" pitchFamily="34" charset="0"/>
              </a:rPr>
            </a:br>
            <a:r>
              <a:rPr lang="el-GR" sz="2400" dirty="0">
                <a:latin typeface="Aptos" panose="020B0004020202020204" pitchFamily="34" charset="0"/>
              </a:rPr>
              <a:t>Όταν θα έχω τη συνέντευξη σε γραπτή μορφή, θα μου είναι πολύ πιο εύκολο να ξεκαθαρίσω τα καλά σημεία.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477981" y="1122363"/>
            <a:ext cx="4023360" cy="3204134"/>
          </a:xfrm>
        </p:spPr>
        <p:txBody>
          <a:bodyPr vert="horz" lIns="91440" tIns="45720" rIns="91440" bIns="45720" rtlCol="0" anchor="b">
            <a:normAutofit fontScale="90000"/>
          </a:bodyPr>
          <a:lstStyle/>
          <a:p>
            <a:pPr algn="ctr">
              <a:lnSpc>
                <a:spcPct val="120000"/>
              </a:lnSpc>
            </a:pPr>
            <a:r>
              <a:rPr lang="en-US" sz="3600" kern="1200" dirty="0" err="1">
                <a:solidFill>
                  <a:schemeClr val="tx1"/>
                </a:solidFill>
                <a:latin typeface="Aptos" panose="020B0004020202020204" pitchFamily="34" charset="0"/>
              </a:rPr>
              <a:t>Θεωρί</a:t>
            </a:r>
            <a:r>
              <a:rPr lang="en-US" sz="3600" kern="1200" dirty="0">
                <a:solidFill>
                  <a:schemeClr val="tx1"/>
                </a:solidFill>
                <a:latin typeface="Aptos" panose="020B0004020202020204" pitchFamily="34" charset="0"/>
              </a:rPr>
              <a:t>α της Πλαισίωσης</a:t>
            </a:r>
            <a:r>
              <a:rPr lang="el-GR" sz="3600" kern="1200" dirty="0">
                <a:solidFill>
                  <a:schemeClr val="tx1"/>
                </a:solidFill>
                <a:latin typeface="Aptos" panose="020B0004020202020204" pitchFamily="34" charset="0"/>
              </a:rPr>
              <a:t> </a:t>
            </a:r>
            <a:r>
              <a:rPr lang="en-US" sz="3600" kern="1200" dirty="0">
                <a:solidFill>
                  <a:schemeClr val="tx1"/>
                </a:solidFill>
                <a:latin typeface="Aptos" panose="020B0004020202020204" pitchFamily="34" charset="0"/>
              </a:rPr>
              <a:t>(framing theory</a:t>
            </a:r>
            <a:r>
              <a:rPr lang="el-GR" sz="3600" kern="1200" dirty="0">
                <a:solidFill>
                  <a:schemeClr val="tx1"/>
                </a:solidFill>
                <a:latin typeface="Aptos" panose="020B0004020202020204" pitchFamily="34" charset="0"/>
              </a:rPr>
              <a:t>: </a:t>
            </a:r>
            <a:br>
              <a:rPr lang="el-GR" sz="3600" kern="1200" dirty="0">
                <a:solidFill>
                  <a:schemeClr val="tx1"/>
                </a:solidFill>
                <a:latin typeface="Aptos" panose="020B0004020202020204" pitchFamily="34" charset="0"/>
              </a:rPr>
            </a:br>
            <a:r>
              <a:rPr lang="en-US" sz="3600" kern="1200" dirty="0" err="1">
                <a:solidFill>
                  <a:schemeClr val="tx1"/>
                </a:solidFill>
                <a:latin typeface="Aptos" panose="020B0004020202020204" pitchFamily="34" charset="0"/>
              </a:rPr>
              <a:t>Εφ</a:t>
            </a:r>
            <a:r>
              <a:rPr lang="en-US" sz="3600" kern="1200" dirty="0">
                <a:solidFill>
                  <a:schemeClr val="tx1"/>
                </a:solidFill>
                <a:latin typeface="Aptos" panose="020B0004020202020204" pitchFamily="34" charset="0"/>
              </a:rPr>
              <a:t>αρμογή στη Δημοσιογραφία</a:t>
            </a:r>
          </a:p>
        </p:txBody>
      </p:sp>
      <p:sp>
        <p:nvSpPr>
          <p:cNvPr id="11" name="Rectangle 10"/>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Θέση περιεχομένου 3"/>
          <p:cNvPicPr>
            <a:picLocks noGrp="1" noChangeAspect="1"/>
          </p:cNvPicPr>
          <p:nvPr>
            <p:ph idx="1"/>
          </p:nvPr>
        </p:nvPicPr>
        <p:blipFill>
          <a:blip r:embed="rId2"/>
          <a:stretch>
            <a:fillRect/>
          </a:stretch>
        </p:blipFill>
        <p:spPr>
          <a:xfrm>
            <a:off x="4864608" y="876753"/>
            <a:ext cx="6846363" cy="495323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781073" y="3006323"/>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Ηθική της Συνέντευξης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a:latin typeface="Aptos" panose="020B0004020202020204" pitchFamily="34" charset="0"/>
              </a:rPr>
              <a:t>On the </a:t>
            </a:r>
            <a:r>
              <a:rPr lang="el-GR" sz="2400" dirty="0" err="1">
                <a:latin typeface="Aptos" panose="020B0004020202020204" pitchFamily="34" charset="0"/>
              </a:rPr>
              <a:t>record</a:t>
            </a:r>
            <a:r>
              <a:rPr lang="el-GR" sz="2400" dirty="0">
                <a:latin typeface="Aptos" panose="020B0004020202020204" pitchFamily="34" charset="0"/>
              </a:rPr>
              <a:t>. Οι πληροφορίες μπορούν να χρησιμοποιηθούν χωρίς επιφυλάξεις, αναφέροντας την πηγή με βάση το όνομα. </a:t>
            </a:r>
          </a:p>
          <a:p>
            <a:pPr>
              <a:lnSpc>
                <a:spcPct val="150000"/>
              </a:lnSpc>
            </a:pPr>
            <a:r>
              <a:rPr lang="el-GR" sz="2400" dirty="0" err="1">
                <a:latin typeface="Aptos" panose="020B0004020202020204" pitchFamily="34" charset="0"/>
              </a:rPr>
              <a:t>Off</a:t>
            </a:r>
            <a:r>
              <a:rPr lang="el-GR" sz="2400" dirty="0">
                <a:latin typeface="Aptos" panose="020B0004020202020204" pitchFamily="34" charset="0"/>
              </a:rPr>
              <a:t> the </a:t>
            </a:r>
            <a:r>
              <a:rPr lang="el-GR" sz="2400" dirty="0" err="1">
                <a:latin typeface="Aptos" panose="020B0004020202020204" pitchFamily="34" charset="0"/>
              </a:rPr>
              <a:t>record</a:t>
            </a:r>
            <a:r>
              <a:rPr lang="el-GR" sz="2400" dirty="0">
                <a:latin typeface="Aptos" panose="020B0004020202020204" pitchFamily="34" charset="0"/>
              </a:rPr>
              <a:t>. Οι πληροφορίες δεν μπορούν να χρησιμοποιηθούν για δημοσίευση.</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659776" y="2996993"/>
            <a:ext cx="2966721" cy="2366555"/>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Ηθική της Συνέντευξης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a:lnSpc>
                <a:spcPct val="150000"/>
              </a:lnSpc>
            </a:pPr>
            <a:r>
              <a:rPr lang="el-GR" sz="2400" dirty="0" err="1">
                <a:latin typeface="Aptos" panose="020B0004020202020204" pitchFamily="34" charset="0"/>
              </a:rPr>
              <a:t>Background</a:t>
            </a:r>
            <a:r>
              <a:rPr lang="el-GR" sz="2400" dirty="0">
                <a:latin typeface="Aptos" panose="020B0004020202020204" pitchFamily="34" charset="0"/>
              </a:rPr>
              <a:t>. Οι πληροφορίες μπορούν να δημοσιευθούν, αλλά μόνο υπό όρους που έχουν συμφωνηθεί με την πηγή. Σε γενικές γραμμές, οι πηγές θέτουν το ζήτημα της ανωνυμίας. </a:t>
            </a:r>
          </a:p>
          <a:p>
            <a:pPr>
              <a:lnSpc>
                <a:spcPct val="150000"/>
              </a:lnSpc>
            </a:pPr>
            <a:r>
              <a:rPr lang="el-GR" sz="2400" dirty="0" err="1">
                <a:latin typeface="Aptos" panose="020B0004020202020204" pitchFamily="34" charset="0"/>
              </a:rPr>
              <a:t>Deep</a:t>
            </a:r>
            <a:r>
              <a:rPr lang="el-GR" sz="2400" dirty="0">
                <a:latin typeface="Aptos" panose="020B0004020202020204" pitchFamily="34" charset="0"/>
              </a:rPr>
              <a:t> </a:t>
            </a:r>
            <a:r>
              <a:rPr lang="el-GR" sz="2400" dirty="0" err="1">
                <a:latin typeface="Aptos" panose="020B0004020202020204" pitchFamily="34" charset="0"/>
              </a:rPr>
              <a:t>Background</a:t>
            </a:r>
            <a:r>
              <a:rPr lang="el-GR" sz="2400" dirty="0">
                <a:latin typeface="Aptos" panose="020B0004020202020204" pitchFamily="34" charset="0"/>
              </a:rPr>
              <a:t>. Η πηγή δεν προσδιορίζεται με κανέναν τρόπο, ακόμη και υπό την προϋπόθεση της ανωνυμίας.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0080" y="2752707"/>
            <a:ext cx="3423920" cy="1158893"/>
          </a:xfrm>
        </p:spPr>
        <p:txBody>
          <a:bodyPr vert="horz" lIns="91440" tIns="45720" rIns="91440" bIns="45720" rtlCol="0" anchor="ctr">
            <a:noAutofit/>
          </a:bodyPr>
          <a:lstStyle/>
          <a:p>
            <a:pPr algn="ctr">
              <a:lnSpc>
                <a:spcPct val="150000"/>
              </a:lnSpc>
            </a:pPr>
            <a:r>
              <a:rPr lang="el-GR" sz="2400" b="1" kern="1200" dirty="0">
                <a:latin typeface="Century Gothic" panose="020B0502020202020204" pitchFamily="34" charset="0"/>
              </a:rPr>
              <a:t>ΑΣΚΗΣΗ ΣΤΗΝ ΑΙΘΟΥΣΑ</a:t>
            </a:r>
          </a:p>
        </p:txBody>
      </p:sp>
      <p:sp>
        <p:nvSpPr>
          <p:cNvPr id="18" name="Rectangle 17"/>
          <p:cNvSpPr>
            <a:spLocks noGrp="1" noRot="1" noChangeAspect="1" noMove="1" noResize="1" noEditPoints="1" noAdjustHandles="1" noChangeArrowheads="1" noChangeShapeType="1" noTextEdit="1"/>
          </p:cNvSpPr>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a:spLocks noGrp="1" noRot="1" noChangeAspect="1" noMove="1" noResize="1" noEditPoints="1" noAdjustHandles="1" noChangeArrowheads="1" noChangeShapeType="1" noTextEdit="1"/>
          </p:cNvSpPr>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παιχνίδι&#10;&#10;Περιγραφή που δημιουργήθηκε αυτόματ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5862" y="1463570"/>
            <a:ext cx="6019331" cy="3927614"/>
          </a:xfrm>
          <a:prstGeom prst="rect">
            <a:avLst/>
          </a:prstGeom>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744894" y="3150636"/>
            <a:ext cx="2928256" cy="2035629"/>
          </a:xfrm>
        </p:spPr>
        <p:txBody>
          <a:bodyPr vert="horz" lIns="91440" tIns="45720" rIns="91440" bIns="45720" rtlCol="0">
            <a:noAutofit/>
          </a:bodyPr>
          <a:lstStyle/>
          <a:p>
            <a:pPr algn="ctr"/>
            <a:r>
              <a:rPr lang="el-GR" sz="2400" dirty="0">
                <a:solidFill>
                  <a:srgbClr val="FFFFFF"/>
                </a:solidFill>
                <a:latin typeface="Aptos" panose="020B0004020202020204" pitchFamily="34" charset="0"/>
              </a:rPr>
              <a:t>Άσκηση</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Θέση περιεχομένου 4"/>
          <p:cNvSpPr>
            <a:spLocks noGrp="1"/>
          </p:cNvSpPr>
          <p:nvPr>
            <p:ph idx="1"/>
          </p:nvPr>
        </p:nvSpPr>
        <p:spPr>
          <a:xfrm>
            <a:off x="4354286" y="315687"/>
            <a:ext cx="7696200" cy="6368142"/>
          </a:xfrm>
        </p:spPr>
        <p:txBody>
          <a:bodyPr anchor="ctr">
            <a:normAutofit/>
          </a:bodyPr>
          <a:lstStyle/>
          <a:p>
            <a:pPr marL="0" indent="0" algn="just">
              <a:lnSpc>
                <a:spcPct val="150000"/>
              </a:lnSpc>
              <a:spcAft>
                <a:spcPts val="800"/>
              </a:spcAft>
              <a:buNone/>
            </a:pPr>
            <a:r>
              <a:rPr lang="el-GR" sz="2000" spc="-20" dirty="0">
                <a:effectLst/>
                <a:latin typeface="Aptos" panose="020B0004020202020204" pitchFamily="34" charset="0"/>
                <a:ea typeface="Calibri" panose="020F0502020204030204" charset="0"/>
                <a:cs typeface="Times New Roman" panose="02020603050405020304" pitchFamily="18" charset="0"/>
              </a:rPr>
              <a:t>Με αφορμή την επέτειο του Πολυτεχνείου, η αρχισυντάκτρια της τηλεοπτικής ενημερωτικής εκπομπής στην οποία εργάζεστε ως δημοσιογράφος, σας αναθέτει να πραγματοποιήσετε μια συνέντευξη προσωπικού ενδιαφέροντος με κάποια / ον εκ των συμμετεχουσών / όντων στην εξέγερση του Πολυτεχνείου [Δημήτρης Παπαχρήστος, Μέλπω </a:t>
            </a:r>
            <a:r>
              <a:rPr lang="el-GR" sz="2000" spc="-20" dirty="0" err="1">
                <a:effectLst/>
                <a:latin typeface="Aptos" panose="020B0004020202020204" pitchFamily="34" charset="0"/>
                <a:ea typeface="Calibri" panose="020F0502020204030204" charset="0"/>
                <a:cs typeface="Times New Roman" panose="02020603050405020304" pitchFamily="18" charset="0"/>
              </a:rPr>
              <a:t>Λεκατσά</a:t>
            </a:r>
            <a:r>
              <a:rPr lang="el-GR" sz="2000" spc="-20" dirty="0">
                <a:effectLst/>
                <a:latin typeface="Aptos" panose="020B0004020202020204" pitchFamily="34" charset="0"/>
                <a:ea typeface="Calibri" panose="020F0502020204030204" charset="0"/>
                <a:cs typeface="Times New Roman" panose="02020603050405020304" pitchFamily="18" charset="0"/>
              </a:rPr>
              <a:t> κτλ.]. </a:t>
            </a:r>
            <a:r>
              <a:rPr lang="el-GR" sz="2000" u="sng" spc="-20" dirty="0">
                <a:effectLst/>
                <a:latin typeface="Aptos" panose="020B0004020202020204" pitchFamily="34" charset="0"/>
                <a:ea typeface="Calibri" panose="020F0502020204030204" charset="0"/>
                <a:cs typeface="Times New Roman" panose="02020603050405020304" pitchFamily="18" charset="0"/>
              </a:rPr>
              <a:t>Σκεφθείτε ορισμένες σκηνοθετικές λεπτομέρειες (χώρο, </a:t>
            </a:r>
            <a:r>
              <a:rPr lang="el-GR" sz="2000" u="sng" spc="-20" dirty="0" err="1">
                <a:effectLst/>
                <a:latin typeface="Aptos" panose="020B0004020202020204" pitchFamily="34" charset="0"/>
                <a:ea typeface="Calibri" panose="020F0502020204030204" charset="0"/>
                <a:cs typeface="Times New Roman" panose="02020603050405020304" pitchFamily="18" charset="0"/>
              </a:rPr>
              <a:t>ατμοσφαιρα</a:t>
            </a:r>
            <a:r>
              <a:rPr lang="el-GR" sz="2000" u="sng" spc="-20" dirty="0">
                <a:effectLst/>
                <a:latin typeface="Aptos" panose="020B0004020202020204" pitchFamily="34" charset="0"/>
                <a:ea typeface="Calibri" panose="020F0502020204030204" charset="0"/>
                <a:cs typeface="Times New Roman" panose="02020603050405020304" pitchFamily="18" charset="0"/>
              </a:rPr>
              <a:t> κτλ.) </a:t>
            </a:r>
            <a:r>
              <a:rPr lang="el-GR" sz="2000" u="sng" spc="-20" dirty="0">
                <a:latin typeface="Aptos" panose="020B0004020202020204" pitchFamily="34" charset="0"/>
                <a:ea typeface="Calibri" panose="020F0502020204030204" charset="0"/>
                <a:cs typeface="Times New Roman" panose="02020603050405020304" pitchFamily="18" charset="0"/>
              </a:rPr>
              <a:t>και π</a:t>
            </a:r>
            <a:r>
              <a:rPr lang="el-GR" sz="2000" u="sng" spc="-20" dirty="0">
                <a:effectLst/>
                <a:latin typeface="Aptos" panose="020B0004020202020204" pitchFamily="34" charset="0"/>
                <a:ea typeface="Calibri" panose="020F0502020204030204" charset="0"/>
                <a:cs typeface="Times New Roman" panose="02020603050405020304" pitchFamily="18" charset="0"/>
              </a:rPr>
              <a:t>ροετοιμάστε έναν οδηγό συνέντευξης με 8-10 ερωτήσεις τις οποίες θα θέλατε να θέσετε στην/στον συνεντευξιαζόμενη/ο</a:t>
            </a:r>
            <a:r>
              <a:rPr lang="el-GR" sz="2000" u="sng" spc="-20" dirty="0">
                <a:latin typeface="Aptos" panose="020B0004020202020204" pitchFamily="34" charset="0"/>
                <a:ea typeface="Calibri" panose="020F0502020204030204" charset="0"/>
                <a:cs typeface="Times New Roman" panose="02020603050405020304" pitchFamily="18" charset="0"/>
              </a:rPr>
              <a:t>. Ποια θα είναι η εστίαση της συνέντευξης; Τι, κατά τη γνώμη σας, θα πρέπει να αναδειχθεί από τη συνέντευξη αυτή;</a:t>
            </a:r>
            <a:endParaRPr lang="el-GR" sz="2000" u="sng" dirty="0">
              <a:effectLst/>
              <a:latin typeface="Aptos" panose="020B000402020202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2A452624-ADF7-4EEC-3D1D-257718E1D6D7}"/>
              </a:ext>
            </a:extLst>
          </p:cNvPr>
          <p:cNvPicPr>
            <a:picLocks noGrp="1" noChangeAspect="1"/>
          </p:cNvPicPr>
          <p:nvPr>
            <p:ph idx="1"/>
          </p:nvPr>
        </p:nvPicPr>
        <p:blipFill>
          <a:blip r:embed="rId2"/>
          <a:stretch>
            <a:fillRect/>
          </a:stretch>
        </p:blipFill>
        <p:spPr>
          <a:xfrm>
            <a:off x="1934636" y="621102"/>
            <a:ext cx="8124061" cy="5547235"/>
          </a:xfrm>
          <a:prstGeom prst="rect">
            <a:avLst/>
          </a:prstGeom>
        </p:spPr>
      </p:pic>
    </p:spTree>
    <p:extLst>
      <p:ext uri="{BB962C8B-B14F-4D97-AF65-F5344CB8AC3E}">
        <p14:creationId xmlns:p14="http://schemas.microsoft.com/office/powerpoint/2010/main" val="335592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46019" y="942108"/>
            <a:ext cx="3256550" cy="4969113"/>
          </a:xfrm>
        </p:spPr>
        <p:txBody>
          <a:bodyPr anchor="ctr">
            <a:normAutofit/>
          </a:bodyPr>
          <a:lstStyle/>
          <a:p>
            <a:pPr>
              <a:lnSpc>
                <a:spcPct val="150000"/>
              </a:lnSpc>
            </a:pPr>
            <a:r>
              <a:rPr lang="el-GR" sz="2800" dirty="0">
                <a:solidFill>
                  <a:schemeClr val="tx1"/>
                </a:solidFill>
                <a:latin typeface="Aptos"/>
              </a:rPr>
              <a:t>1. Οι δημοσιογράφοι κάνουν επιλογές;</a:t>
            </a:r>
            <a:endParaRPr lang="el-GR" sz="2800" dirty="0">
              <a:solidFill>
                <a:schemeClr val="tx1"/>
              </a:solidFill>
            </a:endParaRPr>
          </a:p>
        </p:txBody>
      </p:sp>
      <p:sp>
        <p:nvSpPr>
          <p:cNvPr id="10" name="Rectangle 9"/>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p:cNvSpPr>
            <a:spLocks noGrp="1"/>
          </p:cNvSpPr>
          <p:nvPr>
            <p:ph idx="1"/>
          </p:nvPr>
        </p:nvSpPr>
        <p:spPr>
          <a:xfrm>
            <a:off x="5049062" y="942108"/>
            <a:ext cx="6455549" cy="4969114"/>
          </a:xfrm>
        </p:spPr>
        <p:txBody>
          <a:bodyPr vert="horz" lIns="91440" tIns="45720" rIns="91440" bIns="45720" rtlCol="0" anchor="ctr">
            <a:normAutofit fontScale="85000" lnSpcReduction="10000"/>
          </a:bodyPr>
          <a:lstStyle/>
          <a:p>
            <a:pPr>
              <a:lnSpc>
                <a:spcPct val="150000"/>
              </a:lnSpc>
            </a:pPr>
            <a:r>
              <a:rPr lang="el-GR" sz="2000" dirty="0">
                <a:solidFill>
                  <a:schemeClr val="tx1"/>
                </a:solidFill>
                <a:latin typeface="Aptos"/>
              </a:rPr>
              <a:t>Οι δημοσιογράφοι αναγκαστικά κάνουν επιλογές. Δεν είναι δυνατόν να καλυφθούν όλα τα γεγονότα που συμβαίνουν στον κόσμο, λόγω περιορισμών χρόνου, χώρου και πόρων. Η επιλογή αυτή είναι αναπόφευκτη και βασίζεται σε κριτήρια όπως:</a:t>
            </a:r>
          </a:p>
          <a:p>
            <a:pPr>
              <a:lnSpc>
                <a:spcPct val="150000"/>
              </a:lnSpc>
            </a:pPr>
            <a:r>
              <a:rPr lang="el-GR" sz="2000" dirty="0">
                <a:solidFill>
                  <a:schemeClr val="tx1"/>
                </a:solidFill>
                <a:latin typeface="Aptos"/>
              </a:rPr>
              <a:t>Επικαιρότητα: Είναι το γεγονός πρόσφατο ή επίκαιρο;</a:t>
            </a:r>
          </a:p>
          <a:p>
            <a:pPr>
              <a:lnSpc>
                <a:spcPct val="150000"/>
              </a:lnSpc>
            </a:pPr>
            <a:r>
              <a:rPr lang="el-GR" sz="2000" dirty="0">
                <a:solidFill>
                  <a:schemeClr val="tx1"/>
                </a:solidFill>
                <a:latin typeface="Aptos"/>
              </a:rPr>
              <a:t>Σπουδαιότητα: Πώς επηρεάζει το κοινό;</a:t>
            </a:r>
          </a:p>
          <a:p>
            <a:pPr>
              <a:lnSpc>
                <a:spcPct val="150000"/>
              </a:lnSpc>
            </a:pPr>
            <a:r>
              <a:rPr lang="el-GR" sz="2000" dirty="0">
                <a:solidFill>
                  <a:schemeClr val="tx1"/>
                </a:solidFill>
                <a:latin typeface="Aptos"/>
              </a:rPr>
              <a:t>Ανθρώπινο ενδιαφέρον: Προκαλεί συναισθηματική σύνδεση;</a:t>
            </a:r>
          </a:p>
          <a:p>
            <a:pPr>
              <a:lnSpc>
                <a:spcPct val="150000"/>
              </a:lnSpc>
            </a:pPr>
            <a:r>
              <a:rPr lang="el-GR" sz="2000" dirty="0">
                <a:solidFill>
                  <a:schemeClr val="tx1"/>
                </a:solidFill>
                <a:latin typeface="Aptos"/>
              </a:rPr>
              <a:t>Άλλες ειδησεογραφικές αξίες</a:t>
            </a:r>
          </a:p>
          <a:p>
            <a:pPr>
              <a:lnSpc>
                <a:spcPct val="150000"/>
              </a:lnSpc>
            </a:pPr>
            <a:r>
              <a:rPr lang="el-GR" sz="2000" dirty="0">
                <a:solidFill>
                  <a:schemeClr val="tx1"/>
                </a:solidFill>
                <a:latin typeface="Aptos"/>
              </a:rPr>
              <a:t>Η θεωρία της ημερήσιας διάταξης (</a:t>
            </a:r>
            <a:r>
              <a:rPr lang="el-GR" sz="2000" dirty="0" err="1">
                <a:solidFill>
                  <a:schemeClr val="tx1"/>
                </a:solidFill>
                <a:latin typeface="Aptos"/>
              </a:rPr>
              <a:t>agenda-setting</a:t>
            </a:r>
            <a:r>
              <a:rPr lang="el-GR" sz="2000" dirty="0">
                <a:solidFill>
                  <a:schemeClr val="tx1"/>
                </a:solidFill>
                <a:latin typeface="Aptos"/>
              </a:rPr>
              <a:t>) αναδεικνύει ότι τα ΜΜΕ καθορίζουν ποια θέματα να σκεφτόμαστε. Οι επιλογές τους δηλαδή ορίζουν τον δημόσιο διάλογο.</a:t>
            </a:r>
          </a:p>
          <a:p>
            <a:pPr>
              <a:lnSpc>
                <a:spcPct val="150000"/>
              </a:lnSpc>
            </a:pPr>
            <a:endParaRPr lang="el-GR" sz="2000" dirty="0">
              <a:solidFill>
                <a:schemeClr val="tx2">
                  <a:lumMod val="75000"/>
                </a:schemeClr>
              </a:solidFill>
              <a:latin typeface="Apto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53CA5-DFD9-9FA1-B6AC-21E57E76CD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B590F2-4CEC-B39A-8016-213634189CD5}"/>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65CA1E38-1EF5-1FF9-581C-D9925E5AEA39}"/>
              </a:ext>
            </a:extLst>
          </p:cNvPr>
          <p:cNvSpPr>
            <a:spLocks noGrp="1"/>
          </p:cNvSpPr>
          <p:nvPr>
            <p:ph type="title"/>
          </p:nvPr>
        </p:nvSpPr>
        <p:spPr>
          <a:xfrm>
            <a:off x="1046019" y="942108"/>
            <a:ext cx="3256550" cy="4969113"/>
          </a:xfrm>
        </p:spPr>
        <p:txBody>
          <a:bodyPr anchor="ctr">
            <a:normAutofit/>
          </a:bodyPr>
          <a:lstStyle/>
          <a:p>
            <a:pPr>
              <a:lnSpc>
                <a:spcPct val="150000"/>
              </a:lnSpc>
            </a:pPr>
            <a:r>
              <a:rPr lang="el-GR" sz="2800" dirty="0">
                <a:solidFill>
                  <a:schemeClr val="tx1"/>
                </a:solidFill>
                <a:latin typeface="Aptos"/>
              </a:rPr>
              <a:t>2. Είναι οι ειδήσεις «καθρέφτης της κοινωνίας»;</a:t>
            </a:r>
            <a:endParaRPr lang="el-GR" sz="2800" dirty="0">
              <a:solidFill>
                <a:schemeClr val="tx1"/>
              </a:solidFill>
            </a:endParaRPr>
          </a:p>
        </p:txBody>
      </p:sp>
      <p:sp>
        <p:nvSpPr>
          <p:cNvPr id="10" name="Rectangle 9">
            <a:extLst>
              <a:ext uri="{FF2B5EF4-FFF2-40B4-BE49-F238E27FC236}">
                <a16:creationId xmlns:a16="http://schemas.microsoft.com/office/drawing/2014/main" id="{DF0687D2-B2B3-CCBD-F1F4-196FD091D77D}"/>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A65CEC42-4D5B-C94D-2191-D31B527BA419}"/>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A2C30BF-9668-BA7C-DCB8-34B569A459A4}"/>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55B50599-1616-EEF7-D55B-3F41E1E4450A}"/>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1CDE6F5A-6D56-AAD0-CE59-07B60F2C0E42}"/>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E0FD1C88-74C4-2B3F-943D-2E11743C7278}"/>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09E49F6E-E2F8-BA38-768E-25A2DA1FBC74}"/>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E77874B4-EF63-1E0B-F901-9F46D854B5BF}"/>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D5887210-9977-B85E-F7BF-A452D077E730}"/>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B779DA3-D34B-A956-3C4B-8193B6D457B3}"/>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41D07ACE-475D-1E7C-E609-A5D60340C9C2}"/>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6A556561-5037-12A2-8F3A-6DA0FFBDBA4A}"/>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56F1805C-2297-D7B4-5C6E-E526D07FA5A8}"/>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78800235-E943-D845-D0D4-8B501CE36EA1}"/>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FC41596E-9E01-2E8E-61EE-338633B00357}"/>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48C5F69F-24DF-7917-5715-ABF94AA1DA4D}"/>
              </a:ext>
            </a:extLst>
          </p:cNvPr>
          <p:cNvSpPr>
            <a:spLocks noGrp="1"/>
          </p:cNvSpPr>
          <p:nvPr>
            <p:ph idx="1"/>
          </p:nvPr>
        </p:nvSpPr>
        <p:spPr>
          <a:xfrm>
            <a:off x="5049062" y="942107"/>
            <a:ext cx="6662647" cy="5126183"/>
          </a:xfrm>
        </p:spPr>
        <p:txBody>
          <a:bodyPr vert="horz" lIns="91440" tIns="45720" rIns="91440" bIns="45720" rtlCol="0" anchor="ctr">
            <a:noAutofit/>
          </a:bodyPr>
          <a:lstStyle/>
          <a:p>
            <a:pPr>
              <a:lnSpc>
                <a:spcPct val="150000"/>
              </a:lnSpc>
              <a:spcBef>
                <a:spcPts val="0"/>
              </a:spcBef>
            </a:pPr>
            <a:r>
              <a:rPr lang="el-GR" dirty="0">
                <a:solidFill>
                  <a:schemeClr val="tx1"/>
                </a:solidFill>
                <a:latin typeface="Aptos"/>
              </a:rPr>
              <a:t>Η ιδέα του «καθρέφτη» είναι παραπλανητική. Οι ειδήσεις είναι μια </a:t>
            </a:r>
            <a:r>
              <a:rPr lang="el-GR" b="1" dirty="0">
                <a:solidFill>
                  <a:schemeClr val="tx1"/>
                </a:solidFill>
                <a:latin typeface="Aptos"/>
              </a:rPr>
              <a:t>αναπαράσταση</a:t>
            </a:r>
            <a:r>
              <a:rPr lang="el-GR" dirty="0">
                <a:solidFill>
                  <a:schemeClr val="tx1"/>
                </a:solidFill>
                <a:latin typeface="Aptos"/>
              </a:rPr>
              <a:t> της πραγματικότητας, όχι η πραγματικότητα η ίδια. Κάθε αναπαράσταση φιλτράρεται μέσα από:</a:t>
            </a:r>
          </a:p>
          <a:p>
            <a:pPr>
              <a:lnSpc>
                <a:spcPct val="150000"/>
              </a:lnSpc>
              <a:spcBef>
                <a:spcPts val="0"/>
              </a:spcBef>
            </a:pPr>
            <a:r>
              <a:rPr lang="el-GR" dirty="0">
                <a:solidFill>
                  <a:schemeClr val="tx1"/>
                </a:solidFill>
                <a:latin typeface="Aptos"/>
              </a:rPr>
              <a:t>Τα επαγγελματικά κριτήρια και τον ιδεολογικό προσανατολισμό των δημοσιογράφων.</a:t>
            </a:r>
          </a:p>
          <a:p>
            <a:pPr>
              <a:lnSpc>
                <a:spcPct val="150000"/>
              </a:lnSpc>
              <a:spcBef>
                <a:spcPts val="0"/>
              </a:spcBef>
            </a:pPr>
            <a:r>
              <a:rPr lang="el-GR" dirty="0">
                <a:solidFill>
                  <a:schemeClr val="tx1"/>
                </a:solidFill>
                <a:latin typeface="Aptos"/>
              </a:rPr>
              <a:t>Τις πολιτικές και οικονομικές επιρροές του Μέσου.</a:t>
            </a:r>
          </a:p>
          <a:p>
            <a:pPr>
              <a:lnSpc>
                <a:spcPct val="150000"/>
              </a:lnSpc>
              <a:spcBef>
                <a:spcPts val="0"/>
              </a:spcBef>
            </a:pPr>
            <a:r>
              <a:rPr lang="el-GR" dirty="0">
                <a:solidFill>
                  <a:schemeClr val="tx1"/>
                </a:solidFill>
                <a:latin typeface="Aptos"/>
              </a:rPr>
              <a:t>Τα κοινωνικά και πολιτιστικά πλαίσια.</a:t>
            </a:r>
          </a:p>
          <a:p>
            <a:pPr>
              <a:lnSpc>
                <a:spcPct val="150000"/>
              </a:lnSpc>
              <a:spcBef>
                <a:spcPts val="0"/>
              </a:spcBef>
            </a:pPr>
            <a:r>
              <a:rPr lang="el-GR" dirty="0">
                <a:solidFill>
                  <a:schemeClr val="tx1"/>
                </a:solidFill>
                <a:latin typeface="Aptos"/>
              </a:rPr>
              <a:t>Η θεωρία της πλαισίωσης (</a:t>
            </a:r>
            <a:r>
              <a:rPr lang="el-GR" dirty="0" err="1">
                <a:solidFill>
                  <a:schemeClr val="tx1"/>
                </a:solidFill>
                <a:latin typeface="Aptos"/>
              </a:rPr>
              <a:t>framing</a:t>
            </a:r>
            <a:r>
              <a:rPr lang="el-GR" dirty="0">
                <a:solidFill>
                  <a:schemeClr val="tx1"/>
                </a:solidFill>
                <a:latin typeface="Aptos"/>
              </a:rPr>
              <a:t>) εξηγεί ότι το «πώς» παρουσιάζεται ένα θέμα επηρεάζει την κατανόηση του κοινού. Για παράδειγμα, η κάλυψη μιας απεργίας ως «ταλαιπωρία του κοινού» ή ως «αγώνας για τα δικαιώματα» οδηγεί σε εντελώς διαφορετικές εντυπώσεις.</a:t>
            </a:r>
          </a:p>
        </p:txBody>
      </p:sp>
    </p:spTree>
    <p:extLst>
      <p:ext uri="{BB962C8B-B14F-4D97-AF65-F5344CB8AC3E}">
        <p14:creationId xmlns:p14="http://schemas.microsoft.com/office/powerpoint/2010/main" val="632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32CD3-71DC-1C26-F07C-9B9388645AC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3C319D-4090-C476-56A2-93656B362540}"/>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D41650E5-2C8F-991E-8579-B79EFAE6821A}"/>
              </a:ext>
            </a:extLst>
          </p:cNvPr>
          <p:cNvSpPr>
            <a:spLocks noGrp="1"/>
          </p:cNvSpPr>
          <p:nvPr>
            <p:ph type="title"/>
          </p:nvPr>
        </p:nvSpPr>
        <p:spPr>
          <a:xfrm>
            <a:off x="1046019" y="942108"/>
            <a:ext cx="3256550" cy="4969113"/>
          </a:xfrm>
        </p:spPr>
        <p:txBody>
          <a:bodyPr anchor="ctr">
            <a:normAutofit/>
          </a:bodyPr>
          <a:lstStyle/>
          <a:p>
            <a:pPr>
              <a:lnSpc>
                <a:spcPct val="150000"/>
              </a:lnSpc>
              <a:spcBef>
                <a:spcPts val="0"/>
              </a:spcBef>
            </a:pPr>
            <a:r>
              <a:rPr lang="el-GR" sz="2800" dirty="0">
                <a:solidFill>
                  <a:schemeClr val="tx1"/>
                </a:solidFill>
                <a:latin typeface="Aptos"/>
              </a:rPr>
              <a:t>3. Αν κάνουμε επιλογές, δεν έρχεται αυτό σε αντίθεση με τη φράση «τα γεγονότα όπως είναι»;</a:t>
            </a:r>
          </a:p>
        </p:txBody>
      </p:sp>
      <p:sp>
        <p:nvSpPr>
          <p:cNvPr id="10" name="Rectangle 9">
            <a:extLst>
              <a:ext uri="{FF2B5EF4-FFF2-40B4-BE49-F238E27FC236}">
                <a16:creationId xmlns:a16="http://schemas.microsoft.com/office/drawing/2014/main" id="{831796C6-E582-2F15-1E50-5C7B1B82C7F3}"/>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F59E6950-E2EA-0B01-2B57-279DE5509158}"/>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1939FA6-5E74-1916-F4D0-6BFEB05B7F79}"/>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2328AF0B-162C-01DF-9531-A295F527A5EF}"/>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904BF019-E83A-EB89-515F-605CB86E72FD}"/>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ABCFEF9A-E8EB-5FE2-55AA-923A35937582}"/>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493725B0-0DDA-D18A-4A5D-2AA2D76A1BBC}"/>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796FB5B1-58BA-7652-BCEF-65B1643B29B1}"/>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B5E80389-3B97-BCAD-6550-BADBC53A1EE1}"/>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FF921FD8-C60E-3411-79FC-39C42CF4634B}"/>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E90F0185-73F2-8341-1343-13468BEEF5DD}"/>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8A527331-1197-0D41-B200-43EEF2A316A0}"/>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2997F868-E39D-8B93-0BE6-A9C2DB3F46DE}"/>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8046143D-2BB5-9539-FFEC-876936F48317}"/>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AE6A2C74-64AA-C497-BDBD-813EC5677328}"/>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3E908A97-A42A-671F-2931-56568649781A}"/>
              </a:ext>
            </a:extLst>
          </p:cNvPr>
          <p:cNvSpPr>
            <a:spLocks noGrp="1"/>
          </p:cNvSpPr>
          <p:nvPr>
            <p:ph idx="1"/>
          </p:nvPr>
        </p:nvSpPr>
        <p:spPr>
          <a:xfrm>
            <a:off x="5049062" y="942107"/>
            <a:ext cx="6662647" cy="5126183"/>
          </a:xfrm>
        </p:spPr>
        <p:txBody>
          <a:bodyPr vert="horz" lIns="91440" tIns="45720" rIns="91440" bIns="45720" rtlCol="0" anchor="ctr">
            <a:noAutofit/>
          </a:bodyPr>
          <a:lstStyle/>
          <a:p>
            <a:pPr>
              <a:lnSpc>
                <a:spcPct val="150000"/>
              </a:lnSpc>
              <a:spcBef>
                <a:spcPts val="0"/>
              </a:spcBef>
            </a:pPr>
            <a:r>
              <a:rPr lang="el-GR" dirty="0">
                <a:solidFill>
                  <a:schemeClr val="tx1"/>
                </a:solidFill>
                <a:latin typeface="Aptos"/>
              </a:rPr>
              <a:t>Η φράση «τα γεγονότα όπως είναι» παραπέμπει σε μια ιδανική μορφή δημοσιογραφίας που στοχεύει στη μεγαλύτερη δυνατή αντικειμενικότητα. Ωστόσο:</a:t>
            </a:r>
          </a:p>
          <a:p>
            <a:pPr>
              <a:lnSpc>
                <a:spcPct val="150000"/>
              </a:lnSpc>
              <a:spcBef>
                <a:spcPts val="0"/>
              </a:spcBef>
            </a:pPr>
            <a:r>
              <a:rPr lang="el-GR" dirty="0">
                <a:solidFill>
                  <a:schemeClr val="tx1"/>
                </a:solidFill>
                <a:latin typeface="Aptos"/>
              </a:rPr>
              <a:t>Οι δημοσιογράφοι μπορούν να επιδιώξουν την </a:t>
            </a:r>
            <a:r>
              <a:rPr lang="el-GR" b="1" dirty="0">
                <a:solidFill>
                  <a:schemeClr val="tx1"/>
                </a:solidFill>
                <a:latin typeface="Aptos"/>
              </a:rPr>
              <a:t>ακρίβεια</a:t>
            </a:r>
            <a:r>
              <a:rPr lang="el-GR" dirty="0">
                <a:solidFill>
                  <a:schemeClr val="tx1"/>
                </a:solidFill>
                <a:latin typeface="Aptos"/>
              </a:rPr>
              <a:t> (</a:t>
            </a:r>
            <a:r>
              <a:rPr lang="el-GR" dirty="0" err="1">
                <a:solidFill>
                  <a:schemeClr val="tx1"/>
                </a:solidFill>
                <a:latin typeface="Aptos"/>
              </a:rPr>
              <a:t>accuracy</a:t>
            </a:r>
            <a:r>
              <a:rPr lang="el-GR" dirty="0">
                <a:solidFill>
                  <a:schemeClr val="tx1"/>
                </a:solidFill>
                <a:latin typeface="Aptos"/>
              </a:rPr>
              <a:t>), την </a:t>
            </a:r>
            <a:r>
              <a:rPr lang="el-GR" b="1" dirty="0">
                <a:solidFill>
                  <a:schemeClr val="tx1"/>
                </a:solidFill>
                <a:latin typeface="Aptos"/>
              </a:rPr>
              <a:t>ισορροπία</a:t>
            </a:r>
            <a:r>
              <a:rPr lang="el-GR" dirty="0">
                <a:solidFill>
                  <a:schemeClr val="tx1"/>
                </a:solidFill>
                <a:latin typeface="Aptos"/>
              </a:rPr>
              <a:t> (</a:t>
            </a:r>
            <a:r>
              <a:rPr lang="el-GR" dirty="0" err="1">
                <a:solidFill>
                  <a:schemeClr val="tx1"/>
                </a:solidFill>
                <a:latin typeface="Aptos"/>
              </a:rPr>
              <a:t>balance</a:t>
            </a:r>
            <a:r>
              <a:rPr lang="el-GR" dirty="0">
                <a:solidFill>
                  <a:schemeClr val="tx1"/>
                </a:solidFill>
                <a:latin typeface="Aptos"/>
              </a:rPr>
              <a:t>) και την </a:t>
            </a:r>
            <a:r>
              <a:rPr lang="el-GR" b="1" dirty="0">
                <a:solidFill>
                  <a:schemeClr val="tx1"/>
                </a:solidFill>
                <a:latin typeface="Aptos"/>
              </a:rPr>
              <a:t>πολυμέρεια</a:t>
            </a:r>
            <a:r>
              <a:rPr lang="el-GR" dirty="0">
                <a:solidFill>
                  <a:schemeClr val="tx1"/>
                </a:solidFill>
                <a:latin typeface="Aptos"/>
              </a:rPr>
              <a:t> (</a:t>
            </a:r>
            <a:r>
              <a:rPr lang="en-US" dirty="0">
                <a:solidFill>
                  <a:schemeClr val="tx1"/>
                </a:solidFill>
                <a:latin typeface="Aptos"/>
              </a:rPr>
              <a:t>multiparty approach)</a:t>
            </a:r>
            <a:r>
              <a:rPr lang="el-GR" dirty="0">
                <a:solidFill>
                  <a:schemeClr val="tx1"/>
                </a:solidFill>
                <a:latin typeface="Aptos"/>
              </a:rPr>
              <a:t> ακόμη κι αν η απόλυτη αντικειμενικότητα είναι δύσκολη λόγω των ανθρώπινων και συστημικών περιορισμών.</a:t>
            </a:r>
          </a:p>
          <a:p>
            <a:pPr>
              <a:lnSpc>
                <a:spcPct val="150000"/>
              </a:lnSpc>
              <a:spcBef>
                <a:spcPts val="0"/>
              </a:spcBef>
            </a:pPr>
            <a:r>
              <a:rPr lang="el-GR" dirty="0">
                <a:solidFill>
                  <a:schemeClr val="tx1"/>
                </a:solidFill>
                <a:latin typeface="Aptos"/>
              </a:rPr>
              <a:t>Στόχος είναι να μειωθούν οι προκαταλήψεις, να αναδειχθούν πολλές οπτικές γωνίες και να παρουσιάζονται τα γεγονότα όσο πιο πιστά γίνεται.</a:t>
            </a:r>
          </a:p>
        </p:txBody>
      </p:sp>
    </p:spTree>
    <p:extLst>
      <p:ext uri="{BB962C8B-B14F-4D97-AF65-F5344CB8AC3E}">
        <p14:creationId xmlns:p14="http://schemas.microsoft.com/office/powerpoint/2010/main" val="1714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7D867-9C8C-6CC8-0318-5575D02FC1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F3D811-809D-C54E-814A-A7A84233C0A5}"/>
              </a:ext>
            </a:extLst>
          </p:cNvPr>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F1E7EDDF-E3BC-2223-EE09-EDBFD9F9F3FD}"/>
              </a:ext>
            </a:extLst>
          </p:cNvPr>
          <p:cNvSpPr>
            <a:spLocks noGrp="1"/>
          </p:cNvSpPr>
          <p:nvPr>
            <p:ph type="title"/>
          </p:nvPr>
        </p:nvSpPr>
        <p:spPr>
          <a:xfrm>
            <a:off x="1046019" y="942108"/>
            <a:ext cx="3256550" cy="4969113"/>
          </a:xfrm>
        </p:spPr>
        <p:txBody>
          <a:bodyPr anchor="ctr">
            <a:normAutofit/>
          </a:bodyPr>
          <a:lstStyle/>
          <a:p>
            <a:pPr>
              <a:lnSpc>
                <a:spcPct val="150000"/>
              </a:lnSpc>
              <a:spcBef>
                <a:spcPts val="0"/>
              </a:spcBef>
            </a:pPr>
            <a:r>
              <a:rPr lang="el-GR" sz="2800" dirty="0">
                <a:solidFill>
                  <a:schemeClr val="tx1"/>
                </a:solidFill>
                <a:latin typeface="Aptos"/>
              </a:rPr>
              <a:t>4. Πόσο αντικειμενικοί μπορούμε να είμαστε;</a:t>
            </a:r>
          </a:p>
        </p:txBody>
      </p:sp>
      <p:sp>
        <p:nvSpPr>
          <p:cNvPr id="10" name="Rectangle 9">
            <a:extLst>
              <a:ext uri="{FF2B5EF4-FFF2-40B4-BE49-F238E27FC236}">
                <a16:creationId xmlns:a16="http://schemas.microsoft.com/office/drawing/2014/main" id="{6DB545EB-943D-0836-0941-406A5105822E}"/>
              </a:ext>
            </a:extLst>
          </p:cNvPr>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D17E55D3-66EE-D26D-EDAC-8C94665BDF6A}"/>
              </a:ext>
            </a:extLst>
          </p:cNvPr>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9A71D71-D729-505B-C22E-88778FE86A18}"/>
              </a:ext>
            </a:extLst>
          </p:cNvPr>
          <p:cNvGrpSpPr>
            <a:grpSpLocks noGrp="1" noUngrp="1" noRot="1" noChangeAspect="1" noMove="1" noResize="1"/>
          </p:cNvGrpSpPr>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5A53C49D-6B03-926D-D1B9-67A6545FF02F}"/>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F545791B-6C0D-F9BA-BE01-6EAE96D47697}"/>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7DFE9E20-27A7-8BD7-9F13-EDC19F29711D}"/>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E3E884AC-E6BD-0EBC-A866-B797161B7E40}"/>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C7E88D24-C774-A430-3D1E-518BC54C3796}"/>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62DE04AD-519B-C01A-E486-B04570663469}"/>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75D86F83-0994-8EA5-EE4C-F6CF91191C65}"/>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71AE9947-4302-5022-AC92-699D61E101F9}"/>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3D502ED2-0DF3-3FA5-4DA5-537890FD99D9}"/>
                </a:ext>
              </a:extLst>
            </p:cNvPr>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3D7FAAC1-61AF-B89B-3211-E11CBFF2A0F2}"/>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9612F428-03CD-FF76-9164-6F52D8CF8021}"/>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1B0FAE06-4DB1-C715-A9FA-42A99FAAB0D1}"/>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a:extLst>
              <a:ext uri="{FF2B5EF4-FFF2-40B4-BE49-F238E27FC236}">
                <a16:creationId xmlns:a16="http://schemas.microsoft.com/office/drawing/2014/main" id="{D173490A-7897-7F6E-C9E2-16FB7A48F1C0}"/>
              </a:ext>
            </a:extLst>
          </p:cNvPr>
          <p:cNvSpPr>
            <a:spLocks noGrp="1"/>
          </p:cNvSpPr>
          <p:nvPr>
            <p:ph idx="1"/>
          </p:nvPr>
        </p:nvSpPr>
        <p:spPr>
          <a:xfrm>
            <a:off x="5049062" y="942107"/>
            <a:ext cx="6662647" cy="5126183"/>
          </a:xfrm>
        </p:spPr>
        <p:txBody>
          <a:bodyPr vert="horz" lIns="91440" tIns="45720" rIns="91440" bIns="45720" rtlCol="0" anchor="ctr">
            <a:noAutofit/>
          </a:bodyPr>
          <a:lstStyle/>
          <a:p>
            <a:pPr>
              <a:lnSpc>
                <a:spcPct val="150000"/>
              </a:lnSpc>
              <a:spcBef>
                <a:spcPts val="0"/>
              </a:spcBef>
            </a:pPr>
            <a:r>
              <a:rPr lang="el-GR" dirty="0">
                <a:solidFill>
                  <a:schemeClr val="tx1"/>
                </a:solidFill>
                <a:latin typeface="Aptos"/>
              </a:rPr>
              <a:t>Η αντικειμενικότητα δεν είναι η πλήρης απουσία υποκειμενικότητας, αλλά μια προσπάθεια επαγγελματικής αμεροληψίας. Αυτή επιτυγχάνεται μέσω:</a:t>
            </a:r>
          </a:p>
          <a:p>
            <a:pPr marL="0" indent="0">
              <a:lnSpc>
                <a:spcPct val="150000"/>
              </a:lnSpc>
              <a:spcBef>
                <a:spcPts val="0"/>
              </a:spcBef>
              <a:buNone/>
            </a:pPr>
            <a:endParaRPr lang="el-GR" dirty="0">
              <a:solidFill>
                <a:schemeClr val="tx1"/>
              </a:solidFill>
              <a:latin typeface="Aptos"/>
            </a:endParaRPr>
          </a:p>
          <a:p>
            <a:pPr lvl="1">
              <a:lnSpc>
                <a:spcPct val="150000"/>
              </a:lnSpc>
              <a:spcBef>
                <a:spcPts val="0"/>
              </a:spcBef>
            </a:pPr>
            <a:r>
              <a:rPr lang="el-GR" sz="1800" dirty="0">
                <a:solidFill>
                  <a:schemeClr val="tx1"/>
                </a:solidFill>
                <a:latin typeface="Aptos"/>
              </a:rPr>
              <a:t>Της διασταύρωσης πληροφοριών.</a:t>
            </a:r>
          </a:p>
          <a:p>
            <a:pPr lvl="1">
              <a:lnSpc>
                <a:spcPct val="150000"/>
              </a:lnSpc>
              <a:spcBef>
                <a:spcPts val="0"/>
              </a:spcBef>
            </a:pPr>
            <a:r>
              <a:rPr lang="el-GR" sz="1800" dirty="0">
                <a:solidFill>
                  <a:schemeClr val="tx1"/>
                </a:solidFill>
                <a:latin typeface="Aptos"/>
              </a:rPr>
              <a:t>Της αποφυγής συναισθηματικής γλώσσας ή υπερβολών.</a:t>
            </a:r>
          </a:p>
          <a:p>
            <a:pPr lvl="1">
              <a:lnSpc>
                <a:spcPct val="150000"/>
              </a:lnSpc>
              <a:spcBef>
                <a:spcPts val="0"/>
              </a:spcBef>
            </a:pPr>
            <a:r>
              <a:rPr lang="el-GR" sz="1800" dirty="0">
                <a:solidFill>
                  <a:schemeClr val="tx1"/>
                </a:solidFill>
                <a:latin typeface="Aptos"/>
              </a:rPr>
              <a:t>Της διάκρισης μεταξύ γεγονότων και απόψεων.</a:t>
            </a:r>
          </a:p>
          <a:p>
            <a:pPr lvl="1">
              <a:lnSpc>
                <a:spcPct val="150000"/>
              </a:lnSpc>
              <a:spcBef>
                <a:spcPts val="0"/>
              </a:spcBef>
            </a:pPr>
            <a:r>
              <a:rPr lang="el-GR" sz="1800" dirty="0">
                <a:solidFill>
                  <a:schemeClr val="tx1"/>
                </a:solidFill>
                <a:latin typeface="Aptos"/>
              </a:rPr>
              <a:t>Της αυτογνωσίας για τις προσωπικές προκαταλήψεις και προσπάθειας ελέγχου τους.</a:t>
            </a:r>
            <a:endParaRPr lang="en-US" sz="1800" dirty="0">
              <a:solidFill>
                <a:schemeClr val="tx1"/>
              </a:solidFill>
              <a:latin typeface="Aptos"/>
            </a:endParaRPr>
          </a:p>
          <a:p>
            <a:pPr lvl="1">
              <a:lnSpc>
                <a:spcPct val="150000"/>
              </a:lnSpc>
              <a:spcBef>
                <a:spcPts val="0"/>
              </a:spcBef>
            </a:pPr>
            <a:r>
              <a:rPr lang="el-GR" sz="1800" dirty="0">
                <a:solidFill>
                  <a:schemeClr val="tx1"/>
                </a:solidFill>
                <a:latin typeface="Aptos"/>
              </a:rPr>
              <a:t>Της πολυφωνίας των πηγών.</a:t>
            </a:r>
          </a:p>
        </p:txBody>
      </p:sp>
    </p:spTree>
    <p:extLst>
      <p:ext uri="{BB962C8B-B14F-4D97-AF65-F5344CB8AC3E}">
        <p14:creationId xmlns:p14="http://schemas.microsoft.com/office/powerpoint/2010/main" val="22942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2243</Words>
  <Application>Microsoft Office PowerPoint</Application>
  <PresentationFormat>Ευρεία οθόνη</PresentationFormat>
  <Paragraphs>126</Paragraphs>
  <Slides>43</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3</vt:i4>
      </vt:variant>
      <vt:variant>
        <vt:lpstr>Τίτλοι διαφανειών</vt:lpstr>
      </vt:variant>
      <vt:variant>
        <vt:i4>43</vt:i4>
      </vt:variant>
    </vt:vector>
  </HeadingPairs>
  <TitlesOfParts>
    <vt:vector size="53" baseType="lpstr">
      <vt:lpstr>Aptos</vt:lpstr>
      <vt:lpstr>Arial</vt:lpstr>
      <vt:lpstr>Calibri</vt:lpstr>
      <vt:lpstr>Calibri Light</vt:lpstr>
      <vt:lpstr>Candara</vt:lpstr>
      <vt:lpstr>Century Gothic</vt:lpstr>
      <vt:lpstr>Wingdings 3</vt:lpstr>
      <vt:lpstr>Θέμα του Office</vt:lpstr>
      <vt:lpstr>Θρόισμα</vt:lpstr>
      <vt:lpstr>1_Θρόισμα</vt:lpstr>
      <vt:lpstr>7ο Μάθημα  ΕΙΣΑΓΩΓΗ ΣΤΗ ΔΗΜΟΣΙΟΓΡΑΦΙΑ Θεωρία της Πλαισίωσης Τεχνικές Συνέντευξης</vt:lpstr>
      <vt:lpstr>  Προσεγγίσαμε τις έννοιες της ραδιοφωνικής και της τηλεοπτικής δημοσιογραφίας.  Συζητήσαμε για τα βασικά χαρακτηριστικά του ραδιοφώνου και της τηλεόρασης (ήχος, ήχος-εικόνα).  Χαρτογραφήσαμε τις (δημοφιλείς) ζώνες, τα είδη ενημερωτικών προγραμμάτων και τη «γραφή» του ραδιοφώνου και της τηλεόρασης.  Μιλήσαμε για το ρεπορτάζ και εξετάσαμε το θέμα της οπτικής γωνίας.   </vt:lpstr>
      <vt:lpstr>Α΄Μέρος: Θεωρία Πλαισίωσης Β΄Μέρος: Δημοσιογραφική Εργαλειοθήκη - Συνέντευξη</vt:lpstr>
      <vt:lpstr>Θεωρία της Πλαισίωσης (framing theory:  Εφαρμογή στη Δημοσιογραφία</vt:lpstr>
      <vt:lpstr>Παρουσίαση του PowerPoint</vt:lpstr>
      <vt:lpstr>1. Οι δημοσιογράφοι κάνουν επιλογές;</vt:lpstr>
      <vt:lpstr>2. Είναι οι ειδήσεις «καθρέφτης της κοινωνίας»;</vt:lpstr>
      <vt:lpstr>3. Αν κάνουμε επιλογές, δεν έρχεται αυτό σε αντίθεση με τη φράση «τα γεγονότα όπως είναι»;</vt:lpstr>
      <vt:lpstr>4. Πόσο αντικειμενικοί μπορούμε να είμαστε;</vt:lpstr>
      <vt:lpstr>Αρχισυντάκτες και δημοσιογράφοι κάνουν επιλογές –  Κάθε ειδησεογραφικό πρόγραμμα διαμορφώνεται μέσα από μια διαρκή διαδικασία επιλογών και λήψης αποφάσεων.</vt:lpstr>
      <vt:lpstr>Τι είδους επιλογές; Αρχισυντάκτες και δημοσιογράφοι κάνουν επιλογές ως προς το ποια θέματα θα καλύψουν (θεωρία της ημερήσιας διάταξης) και με ποιον τρόπο θα τα καλύψουν (θεωρία της πλαισίωσης). Το «τι» και το «πώς».</vt:lpstr>
      <vt:lpstr>Σύμφωνα με τη θεωρία της ημερήσιας διάταξης, τα ΜΜΕ διαμορφώνουν τη θεματολογία που κυριαρχεί στον δημόσιο διάλογο, δηλαδή, επιλέγουν ποια θέματα θα παρουσιαστούν στο κοινό και ποια όχι, επηρεάζοντας με αυτόν τον τρόπο την αντίληψη του κοινού σχετικά με το σε ποια θέματα θα πρέπει να στρέψει την προσοχή του (Έχτλερ, 2013). </vt:lpstr>
      <vt:lpstr>Ημερήσια Διάταξη + Θεωρία της Πλαισίωσης  Πρόκειται για μια διαδικασία επιλογής και μετατροπής αμέτρητων πληροφοριών σε περιορισμένο αριθμό μηνυμάτων που να έχει νόημα για το κοινό. </vt:lpstr>
      <vt:lpstr>Παρουσίαση του PowerPoint</vt:lpstr>
      <vt:lpstr>Θεωρία της Πλαισίωσης - Ορισμός</vt:lpstr>
      <vt:lpstr>Παρουσίαση του PowerPoint</vt:lpstr>
      <vt:lpstr>Άσκηση – Εφαρμογή της Πλαισίωσης στη Δημοσιογραφία</vt:lpstr>
      <vt:lpstr>Η πλαισίωση ως οδηγία </vt:lpstr>
      <vt:lpstr>Είναι η πλαισίωση μια συνειδητή επιλογή των δημοσιογράφων; </vt:lpstr>
      <vt:lpstr>Β΄Μέρος: Δημοσιογραφική Εργαλειοθήκη - Συνέντευξη</vt:lpstr>
      <vt:lpstr>Τι είναι η Συνέντευξη;</vt:lpstr>
      <vt:lpstr>Ποιος είναι ο ρόλος του δημοσιογράφου στη συνέντευξη;</vt:lpstr>
      <vt:lpstr>Διαφορετικά Είδη Συνεντεύξεων</vt:lpstr>
      <vt:lpstr> Είδη Συνέντευξης</vt:lpstr>
      <vt:lpstr>Παράδειγμα συνέντευξης καυτής επικαιρότητας</vt:lpstr>
      <vt:lpstr>Παράδειγμα συνέντευξης καυτής επικαιρότητας</vt:lpstr>
      <vt:lpstr>Ενημερωτική Συνέντευξη</vt:lpstr>
      <vt:lpstr>Ερευνητική Συνέντευξη</vt:lpstr>
      <vt:lpstr>Ερμηνευτική Συνέντευξη</vt:lpstr>
      <vt:lpstr>Προσωπική Συνέντευξη</vt:lpstr>
      <vt:lpstr>Συνέντευξη - αιφνιδιασμός</vt:lpstr>
      <vt:lpstr>Τι πρέπει να κάνω για να είμαι σωστά προετοιμασμένος για μια συνέντευξη;</vt:lpstr>
      <vt:lpstr>Δομή της συνέντευξης</vt:lpstr>
      <vt:lpstr>Δομή της συνέντευξης</vt:lpstr>
      <vt:lpstr>Τύπος Ερωτήσεων</vt:lpstr>
      <vt:lpstr>Κατά τη διάρκεια της συνέντευξης</vt:lpstr>
      <vt:lpstr>Ενεργητική Ακρόαση και Γλώσσα του Σώματος</vt:lpstr>
      <vt:lpstr>Κατά τη διάρκεια της συνέντευξης</vt:lpstr>
      <vt:lpstr>Μετά τη συνέντευξη</vt:lpstr>
      <vt:lpstr>Ηθική της Συνέντευξης</vt:lpstr>
      <vt:lpstr>Ηθική της Συνέντευξης</vt:lpstr>
      <vt:lpstr>ΑΣΚΗΣΗ ΣΤΗΝ ΑΙΘΟΥΣΑ</vt:lpstr>
      <vt:lpstr>Άσκηση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3ο Μάθημα  ΕΙΣΑΓΩΓΗ ΣΤΗ ΔΗΜΟΣΙΟΓΡΑΦΙΑ «Συλλέγοντας, αξιολογώντας και συντάσσοντας τις ειδήσεις…»</dc:title>
  <dc:creator>Panagiota Kalfeli</dc:creator>
  <cp:lastModifiedBy>Panagiota Kalfeli</cp:lastModifiedBy>
  <cp:revision>34</cp:revision>
  <dcterms:created xsi:type="dcterms:W3CDTF">2022-09-28T08:33:00Z</dcterms:created>
  <dcterms:modified xsi:type="dcterms:W3CDTF">2024-11-20T11:17:37Z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8788E9853FF84542872F62A3B35625D5_13</vt:lpwstr>
  </property>
  <property fmtid="{D5CDD505-2E9C-101B-9397-08002B2CF9AE}" pid="3" name="KSOProductBuildVer">
    <vt:lpwstr>1033-12.2.0.18911</vt:lpwstr>
  </property>
</Properties>
</file>