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Lst>
  <p:notesMasterIdLst>
    <p:notesMasterId r:id="rId29"/>
  </p:notesMasterIdLst>
  <p:sldIdLst>
    <p:sldId id="262" r:id="rId2"/>
    <p:sldId id="263" r:id="rId3"/>
    <p:sldId id="264" r:id="rId4"/>
    <p:sldId id="265" r:id="rId5"/>
    <p:sldId id="266" r:id="rId6"/>
    <p:sldId id="267" r:id="rId7"/>
    <p:sldId id="268" r:id="rId8"/>
    <p:sldId id="269" r:id="rId9"/>
    <p:sldId id="270" r:id="rId10"/>
    <p:sldId id="271" r:id="rId11"/>
    <p:sldId id="289" r:id="rId12"/>
    <p:sldId id="272" r:id="rId13"/>
    <p:sldId id="273" r:id="rId14"/>
    <p:sldId id="274" r:id="rId15"/>
    <p:sldId id="276" r:id="rId16"/>
    <p:sldId id="277" r:id="rId17"/>
    <p:sldId id="278" r:id="rId18"/>
    <p:sldId id="279" r:id="rId19"/>
    <p:sldId id="280" r:id="rId20"/>
    <p:sldId id="281" r:id="rId21"/>
    <p:sldId id="283" r:id="rId22"/>
    <p:sldId id="284" r:id="rId23"/>
    <p:sldId id="285" r:id="rId24"/>
    <p:sldId id="286" r:id="rId25"/>
    <p:sldId id="287" r:id="rId26"/>
    <p:sldId id="290" r:id="rId27"/>
    <p:sldId id="288" r:id="rId2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dirty="0"/>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78B154-8E89-49E4-BCA6-886CE08DCE87}" type="datetimeFigureOut">
              <a:rPr lang="el-GR" smtClean="0"/>
              <a:pPr/>
              <a:t>12/11/2024</a:t>
            </a:fld>
            <a:endParaRPr lang="el-GR" dirty="0"/>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dirty="0"/>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dirty="0"/>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44B726-84AC-4E6E-ACDA-102013AC9AF7}" type="slidenum">
              <a:rPr lang="el-GR" smtClean="0"/>
              <a:pPr/>
              <a:t>‹#›</a:t>
            </a:fld>
            <a:endParaRPr lang="el-GR" dirty="0"/>
          </a:p>
        </p:txBody>
      </p:sp>
    </p:spTree>
    <p:extLst>
      <p:ext uri="{BB962C8B-B14F-4D97-AF65-F5344CB8AC3E}">
        <p14:creationId xmlns:p14="http://schemas.microsoft.com/office/powerpoint/2010/main" val="238405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D02954A-281F-48D8-812F-FE3F0EB789E4}" type="slidenum">
              <a:rPr lang="el-GR" smtClean="0"/>
              <a:pPr/>
              <a:t>18</a:t>
            </a:fld>
            <a:endParaRPr lang="el-GR" dirty="0"/>
          </a:p>
        </p:txBody>
      </p:sp>
    </p:spTree>
    <p:extLst>
      <p:ext uri="{BB962C8B-B14F-4D97-AF65-F5344CB8AC3E}">
        <p14:creationId xmlns:p14="http://schemas.microsoft.com/office/powerpoint/2010/main" val="5943807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endParaRPr lang="el-GR" dirty="0"/>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971959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783121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1071548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42757037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26130663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14195519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38790759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a:xfrm>
            <a:off x="516133" y="6387910"/>
            <a:ext cx="3859795" cy="228660"/>
          </a:xfrm>
        </p:spPr>
        <p:txBody>
          <a:bodyPr/>
          <a:lstStyle/>
          <a:p>
            <a:endParaRPr lang="el-GR"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24031445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a:xfrm>
            <a:off x="538546" y="6365498"/>
            <a:ext cx="3859795" cy="228660"/>
          </a:xfrm>
        </p:spPr>
        <p:txBody>
          <a:bodyPr/>
          <a:lstStyle/>
          <a:p>
            <a:endParaRPr lang="el-GR"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3512738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2934333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11"/>
          </p:nvPr>
        </p:nvSpPr>
        <p:spPr/>
        <p:txBody>
          <a:bodyPr/>
          <a:lstStyle/>
          <a:p>
            <a:endParaRPr lang="el-GR" dirty="0"/>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17415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4190479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8" name="Footer Placeholder 7"/>
          <p:cNvSpPr>
            <a:spLocks noGrp="1"/>
          </p:cNvSpPr>
          <p:nvPr>
            <p:ph type="ftr" sz="quarter" idx="11"/>
          </p:nvPr>
        </p:nvSpPr>
        <p:spPr/>
        <p:txBody>
          <a:bodyPr/>
          <a:lstStyle/>
          <a:p>
            <a:endParaRPr lang="el-GR" dirty="0"/>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127758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4" name="Footer Placeholder 3"/>
          <p:cNvSpPr>
            <a:spLocks noGrp="1"/>
          </p:cNvSpPr>
          <p:nvPr>
            <p:ph type="ftr" sz="quarter" idx="11"/>
          </p:nvPr>
        </p:nvSpPr>
        <p:spPr/>
        <p:txBody>
          <a:bodyPr/>
          <a:lstStyle/>
          <a:p>
            <a:endParaRPr lang="el-GR" dirty="0"/>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942702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3" name="Footer Placeholder 2"/>
          <p:cNvSpPr>
            <a:spLocks noGrp="1"/>
          </p:cNvSpPr>
          <p:nvPr>
            <p:ph type="ftr" sz="quarter" idx="11"/>
          </p:nvPr>
        </p:nvSpPr>
        <p:spPr/>
        <p:txBody>
          <a:bodyPr/>
          <a:lstStyle/>
          <a:p>
            <a:endParaRPr lang="el-GR" dirty="0"/>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3435499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410157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49A5833-2564-4CDE-AAD5-81EDF71992D7}" type="datetimeFigureOut">
              <a:rPr lang="el-GR" smtClean="0"/>
              <a:pPr/>
              <a:t>12/11/2024</a:t>
            </a:fld>
            <a:endParaRPr lang="el-GR" dirty="0"/>
          </a:p>
        </p:txBody>
      </p:sp>
      <p:sp>
        <p:nvSpPr>
          <p:cNvPr id="6" name="Footer Placeholder 5"/>
          <p:cNvSpPr>
            <a:spLocks noGrp="1"/>
          </p:cNvSpPr>
          <p:nvPr>
            <p:ph type="ftr" sz="quarter" idx="11"/>
          </p:nvPr>
        </p:nvSpPr>
        <p:spPr/>
        <p:txBody>
          <a:bodyPr/>
          <a:lstStyle/>
          <a:p>
            <a:endParaRPr lang="el-GR" dirty="0"/>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1211654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fld id="{149A5833-2564-4CDE-AAD5-81EDF71992D7}" type="datetimeFigureOut">
              <a:rPr lang="el-GR" smtClean="0"/>
              <a:pPr/>
              <a:t>12/11/2024</a:t>
            </a:fld>
            <a:endParaRPr lang="el-GR" dirty="0"/>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el-GR" dirty="0"/>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04FDF97F-5C4E-4F95-B3C5-693318ABCF18}" type="slidenum">
              <a:rPr lang="el-GR" smtClean="0"/>
              <a:pPr/>
              <a:t>‹#›</a:t>
            </a:fld>
            <a:endParaRPr lang="el-GR" dirty="0"/>
          </a:p>
        </p:txBody>
      </p:sp>
    </p:spTree>
    <p:extLst>
      <p:ext uri="{BB962C8B-B14F-4D97-AF65-F5344CB8AC3E}">
        <p14:creationId xmlns:p14="http://schemas.microsoft.com/office/powerpoint/2010/main" val="941745003"/>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endParaRPr lang="el-GR" dirty="0"/>
          </a:p>
        </p:txBody>
      </p:sp>
      <p:sp>
        <p:nvSpPr>
          <p:cNvPr id="3" name="2 - Υπότιτλος"/>
          <p:cNvSpPr>
            <a:spLocks noGrp="1"/>
          </p:cNvSpPr>
          <p:nvPr>
            <p:ph type="subTitle" idx="1"/>
          </p:nvPr>
        </p:nvSpPr>
        <p:spPr/>
        <p:txBody>
          <a:bodyPr/>
          <a:lstStyle/>
          <a:p>
            <a:r>
              <a:rPr lang="en-US"/>
              <a:t>2024-2025</a:t>
            </a:r>
            <a:endParaRPr lang="el-GR" dirty="0"/>
          </a:p>
        </p:txBody>
      </p:sp>
      <p:sp>
        <p:nvSpPr>
          <p:cNvPr id="4" name="3 - Ορθογώνιο"/>
          <p:cNvSpPr/>
          <p:nvPr/>
        </p:nvSpPr>
        <p:spPr>
          <a:xfrm>
            <a:off x="457200" y="2286001"/>
            <a:ext cx="6400800" cy="584775"/>
          </a:xfrm>
          <a:prstGeom prst="rect">
            <a:avLst/>
          </a:prstGeom>
        </p:spPr>
        <p:txBody>
          <a:bodyPr wrap="square">
            <a:spAutoFit/>
          </a:bodyPr>
          <a:lstStyle/>
          <a:p>
            <a:pPr algn="ctr"/>
            <a:r>
              <a:rPr lang="el-GR" sz="3200" dirty="0"/>
              <a:t>Αγχώδεις διαταραχές</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b="1" dirty="0"/>
            </a:br>
            <a:br>
              <a:rPr lang="el-GR" b="1" dirty="0"/>
            </a:br>
            <a:br>
              <a:rPr lang="el-GR" b="1" dirty="0"/>
            </a:br>
            <a:r>
              <a:rPr lang="el-GR" sz="3600" b="1" dirty="0"/>
              <a:t>Πίνακας 1.0-. Παθολογικό </a:t>
            </a:r>
            <a:r>
              <a:rPr lang="en-GB" sz="3600" b="1" dirty="0"/>
              <a:t>vs</a:t>
            </a:r>
            <a:r>
              <a:rPr lang="el-GR" sz="3600" b="1" dirty="0"/>
              <a:t>. Φυσιολογικό Άγχος</a:t>
            </a:r>
            <a:br>
              <a:rPr lang="el-GR" sz="3600" b="1" dirty="0"/>
            </a:br>
            <a:r>
              <a:rPr lang="el-GR" sz="3600" b="1" i="1" dirty="0"/>
              <a:t>Κριτήρια Διαφοροποίησης</a:t>
            </a:r>
            <a:br>
              <a:rPr lang="el-GR" sz="3600" b="1" dirty="0"/>
            </a:br>
            <a:br>
              <a:rPr lang="el-GR" b="1" dirty="0"/>
            </a:br>
            <a:r>
              <a:rPr lang="el-GR" b="1" dirty="0"/>
              <a:t> </a:t>
            </a:r>
            <a:br>
              <a:rPr lang="el-GR" b="1" dirty="0"/>
            </a:br>
            <a:endParaRPr lang="el-GR" dirty="0"/>
          </a:p>
        </p:txBody>
      </p:sp>
      <p:sp>
        <p:nvSpPr>
          <p:cNvPr id="3" name="2 - Θέση περιεχομένου"/>
          <p:cNvSpPr>
            <a:spLocks noGrp="1"/>
          </p:cNvSpPr>
          <p:nvPr>
            <p:ph sz="half" idx="1"/>
          </p:nvPr>
        </p:nvSpPr>
        <p:spPr>
          <a:xfrm>
            <a:off x="157065" y="2010747"/>
            <a:ext cx="4495800" cy="4297363"/>
          </a:xfrm>
        </p:spPr>
        <p:txBody>
          <a:bodyPr>
            <a:normAutofit fontScale="25000" lnSpcReduction="20000"/>
          </a:bodyPr>
          <a:lstStyle/>
          <a:p>
            <a:pPr>
              <a:buNone/>
            </a:pPr>
            <a:r>
              <a:rPr lang="el-GR" b="1" dirty="0"/>
              <a:t> </a:t>
            </a:r>
          </a:p>
          <a:p>
            <a:pPr>
              <a:buNone/>
            </a:pPr>
            <a:r>
              <a:rPr lang="el-GR" b="1" i="1" dirty="0"/>
              <a:t>                    </a:t>
            </a:r>
            <a:r>
              <a:rPr lang="el-GR" sz="3000" b="1" i="1" dirty="0"/>
              <a:t>Παθολογικό Άγχος</a:t>
            </a:r>
          </a:p>
          <a:p>
            <a:pPr>
              <a:buNone/>
            </a:pPr>
            <a:r>
              <a:rPr lang="el-GR" sz="3000" b="1" dirty="0"/>
              <a:t>Ένταση  </a:t>
            </a:r>
            <a:r>
              <a:rPr lang="el-GR" sz="3000" dirty="0"/>
              <a:t>  </a:t>
            </a:r>
          </a:p>
          <a:p>
            <a:pPr>
              <a:buNone/>
            </a:pPr>
            <a:r>
              <a:rPr lang="el-GR" sz="3000" dirty="0"/>
              <a:t>Σχετικά υψηλή ή/και δυσανάλογη των καταστάσεων ή των συνθηκών</a:t>
            </a:r>
          </a:p>
          <a:p>
            <a:pPr>
              <a:buNone/>
            </a:pPr>
            <a:endParaRPr lang="el-GR" sz="3000" dirty="0"/>
          </a:p>
          <a:p>
            <a:pPr>
              <a:buNone/>
            </a:pPr>
            <a:r>
              <a:rPr lang="el-GR" sz="3000" b="1" dirty="0"/>
              <a:t>Διάρκεια</a:t>
            </a:r>
          </a:p>
          <a:p>
            <a:r>
              <a:rPr lang="el-GR" sz="3000" dirty="0"/>
              <a:t>Γενικά μεγάλης διάρκειας ή επαναλαμβανόμενο</a:t>
            </a:r>
          </a:p>
          <a:p>
            <a:pPr>
              <a:buNone/>
            </a:pPr>
            <a:endParaRPr lang="el-GR" sz="3000" dirty="0"/>
          </a:p>
          <a:p>
            <a:pPr>
              <a:buNone/>
            </a:pPr>
            <a:r>
              <a:rPr lang="el-GR" sz="3000" b="1" dirty="0"/>
              <a:t>Απασχόληση με το άγχος</a:t>
            </a:r>
          </a:p>
          <a:p>
            <a:r>
              <a:rPr lang="el-GR" sz="3000" dirty="0"/>
              <a:t>Ναι</a:t>
            </a:r>
          </a:p>
          <a:p>
            <a:endParaRPr lang="el-GR" sz="3000" dirty="0"/>
          </a:p>
          <a:p>
            <a:pPr>
              <a:buNone/>
            </a:pPr>
            <a:r>
              <a:rPr lang="el-GR" sz="3000" b="1" dirty="0"/>
              <a:t>Φύση εμπειρίας</a:t>
            </a:r>
          </a:p>
          <a:p>
            <a:r>
              <a:rPr lang="el-GR" sz="3000" dirty="0"/>
              <a:t>Ενοχλητική, Κατακλυσμιαία, Προκαλεί δυσλειτουργία</a:t>
            </a:r>
          </a:p>
          <a:p>
            <a:pPr>
              <a:buNone/>
            </a:pPr>
            <a:endParaRPr lang="el-GR" sz="3000" dirty="0"/>
          </a:p>
          <a:p>
            <a:pPr>
              <a:buNone/>
            </a:pPr>
            <a:r>
              <a:rPr lang="el-GR" sz="3000" b="1" dirty="0"/>
              <a:t>Συνέπειες στη συμπεριφορά και τη λειτουργικότητα</a:t>
            </a:r>
          </a:p>
          <a:p>
            <a:r>
              <a:rPr lang="el-GR" sz="3000" dirty="0"/>
              <a:t>Προκαλεί μακροχρόνιες στη συμπεριφορά, δυσχεραίνει τη λειτουργικότητα</a:t>
            </a:r>
          </a:p>
          <a:p>
            <a:endParaRPr lang="el-GR" sz="3000" dirty="0"/>
          </a:p>
        </p:txBody>
      </p:sp>
      <p:sp>
        <p:nvSpPr>
          <p:cNvPr id="4" name="3 - Θέση περιεχομένου"/>
          <p:cNvSpPr>
            <a:spLocks noGrp="1"/>
          </p:cNvSpPr>
          <p:nvPr>
            <p:ph sz="half" idx="2"/>
          </p:nvPr>
        </p:nvSpPr>
        <p:spPr>
          <a:xfrm>
            <a:off x="4648200" y="1981200"/>
            <a:ext cx="3636980" cy="3530600"/>
          </a:xfrm>
        </p:spPr>
        <p:txBody>
          <a:bodyPr>
            <a:normAutofit fontScale="25000" lnSpcReduction="20000"/>
          </a:bodyPr>
          <a:lstStyle/>
          <a:p>
            <a:endParaRPr lang="el-GR" b="1" i="1" dirty="0"/>
          </a:p>
          <a:p>
            <a:endParaRPr lang="el-GR" b="1" i="1" dirty="0"/>
          </a:p>
          <a:p>
            <a:pPr>
              <a:buNone/>
            </a:pPr>
            <a:r>
              <a:rPr lang="el-GR" sz="3700" b="1" i="1" dirty="0"/>
              <a:t>                    Φυσιολογικό Άγχος</a:t>
            </a:r>
            <a:endParaRPr lang="el-GR" sz="3700" b="1" dirty="0"/>
          </a:p>
          <a:p>
            <a:pPr>
              <a:buNone/>
            </a:pPr>
            <a:endParaRPr lang="el-GR" sz="3700" dirty="0"/>
          </a:p>
          <a:p>
            <a:pPr>
              <a:buNone/>
            </a:pPr>
            <a:r>
              <a:rPr lang="el-GR" sz="3700" dirty="0"/>
              <a:t>Σχετικά χαμηλή και/ή ανάλογη των καταστάσεων ή των συνθηκών</a:t>
            </a:r>
          </a:p>
          <a:p>
            <a:pPr>
              <a:buNone/>
            </a:pPr>
            <a:endParaRPr lang="el-GR" sz="3700" dirty="0"/>
          </a:p>
          <a:p>
            <a:pPr>
              <a:buNone/>
            </a:pPr>
            <a:endParaRPr lang="el-GR" sz="3700" dirty="0"/>
          </a:p>
          <a:p>
            <a:pPr>
              <a:buNone/>
            </a:pPr>
            <a:r>
              <a:rPr lang="el-GR" sz="3700" dirty="0"/>
              <a:t>Γενικά μικρής διάρκειας </a:t>
            </a:r>
          </a:p>
          <a:p>
            <a:pPr>
              <a:buNone/>
            </a:pPr>
            <a:endParaRPr lang="el-GR" sz="3700" dirty="0"/>
          </a:p>
          <a:p>
            <a:pPr>
              <a:buNone/>
            </a:pPr>
            <a:endParaRPr lang="el-GR" sz="3700" dirty="0"/>
          </a:p>
          <a:p>
            <a:pPr>
              <a:buNone/>
            </a:pPr>
            <a:r>
              <a:rPr lang="el-GR" sz="3700" dirty="0"/>
              <a:t>Όχι</a:t>
            </a:r>
          </a:p>
          <a:p>
            <a:pPr>
              <a:buNone/>
            </a:pPr>
            <a:endParaRPr lang="el-GR" sz="3700" dirty="0"/>
          </a:p>
          <a:p>
            <a:pPr>
              <a:buNone/>
            </a:pPr>
            <a:endParaRPr lang="el-GR" sz="3700" dirty="0"/>
          </a:p>
          <a:p>
            <a:r>
              <a:rPr lang="el-GR" sz="3700" dirty="0"/>
              <a:t>Δυσάρεστη, αλλά όχι τόσο ενοχλητική για μεγάλο διάστημα</a:t>
            </a:r>
          </a:p>
          <a:p>
            <a:endParaRPr lang="el-GR" sz="3700" dirty="0"/>
          </a:p>
          <a:p>
            <a:r>
              <a:rPr lang="el-GR" sz="3700" dirty="0"/>
              <a:t>Γενικά δεν επηρεάζει τη συμπεριφορά παρά προσωρινά, δε δυσχεραίνει τη λειτουργικότητα</a:t>
            </a:r>
          </a:p>
          <a:p>
            <a:endParaRPr lang="el-GR"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dirty="0"/>
              <a:t>Αγχώδεις διαταραχές</a:t>
            </a:r>
          </a:p>
        </p:txBody>
      </p:sp>
      <p:sp>
        <p:nvSpPr>
          <p:cNvPr id="24579" name="Rectangle 3"/>
          <p:cNvSpPr>
            <a:spLocks noGrp="1" noChangeArrowheads="1"/>
          </p:cNvSpPr>
          <p:nvPr>
            <p:ph idx="1"/>
          </p:nvPr>
        </p:nvSpPr>
        <p:spPr>
          <a:xfrm>
            <a:off x="323850" y="1600200"/>
            <a:ext cx="8362950" cy="4997450"/>
          </a:xfrm>
        </p:spPr>
        <p:txBody>
          <a:bodyPr>
            <a:normAutofit lnSpcReduction="10000"/>
          </a:bodyPr>
          <a:lstStyle/>
          <a:p>
            <a:pPr eaLnBrk="1" hangingPunct="1">
              <a:lnSpc>
                <a:spcPct val="80000"/>
              </a:lnSpc>
            </a:pPr>
            <a:r>
              <a:rPr lang="el-GR" sz="2800" dirty="0"/>
              <a:t>Φόβος-Άγχος</a:t>
            </a:r>
          </a:p>
          <a:p>
            <a:pPr eaLnBrk="1" hangingPunct="1">
              <a:lnSpc>
                <a:spcPct val="80000"/>
              </a:lnSpc>
              <a:buFontTx/>
              <a:buNone/>
            </a:pPr>
            <a:r>
              <a:rPr lang="el-GR" sz="2800" dirty="0"/>
              <a:t> </a:t>
            </a:r>
          </a:p>
          <a:p>
            <a:pPr eaLnBrk="1" hangingPunct="1">
              <a:lnSpc>
                <a:spcPct val="80000"/>
              </a:lnSpc>
            </a:pPr>
            <a:r>
              <a:rPr lang="el-GR" sz="2800" b="1" dirty="0"/>
              <a:t>Φόβος</a:t>
            </a:r>
            <a:r>
              <a:rPr lang="el-GR" sz="2800" dirty="0"/>
              <a:t>: Η δυσάρεστη συναισθηματική κατάσταση, που δημιουργείται ως απάντηση σε εξωτερικό πραγματικό κίνδυνο ή απειλή, που γίνεται αντιληπτός συνειδητά</a:t>
            </a:r>
          </a:p>
          <a:p>
            <a:pPr eaLnBrk="1" hangingPunct="1">
              <a:lnSpc>
                <a:spcPct val="80000"/>
              </a:lnSpc>
            </a:pPr>
            <a:endParaRPr lang="el-GR" sz="2800" dirty="0"/>
          </a:p>
          <a:p>
            <a:pPr eaLnBrk="1" hangingPunct="1">
              <a:lnSpc>
                <a:spcPct val="80000"/>
              </a:lnSpc>
            </a:pPr>
            <a:r>
              <a:rPr lang="el-GR" sz="2800" b="1" dirty="0"/>
              <a:t>Άγχος</a:t>
            </a:r>
            <a:r>
              <a:rPr lang="el-GR" sz="2800" dirty="0"/>
              <a:t>: η δυσάρεστη συναισθηματική κατάσταση που περιλαμβάνει αισθήματα έντασης, φόβου ή ακόμη και τρόμου ως απάντηση σε κίνδυνο του οποίου η πηγή είναι σε μεγάλο βαθμό άγνωστη ή μη αναγνωρίσιμη  </a:t>
            </a:r>
            <a:endParaRPr lang="el-GR" sz="28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Επιδημιολογία</a:t>
            </a:r>
            <a:br>
              <a:rPr lang="el-GR" b="1" dirty="0"/>
            </a:br>
            <a:r>
              <a:rPr lang="el-GR" dirty="0"/>
              <a:t> </a:t>
            </a:r>
          </a:p>
        </p:txBody>
      </p:sp>
      <p:sp>
        <p:nvSpPr>
          <p:cNvPr id="3" name="2 - Θέση περιεχομένου"/>
          <p:cNvSpPr>
            <a:spLocks noGrp="1"/>
          </p:cNvSpPr>
          <p:nvPr>
            <p:ph idx="1"/>
          </p:nvPr>
        </p:nvSpPr>
        <p:spPr/>
        <p:txBody>
          <a:bodyPr/>
          <a:lstStyle/>
          <a:p>
            <a:r>
              <a:rPr lang="el-GR" dirty="0"/>
              <a:t>Επιπολασμός βίου 20-25% 1 στους 4 ανθρώπους θα αναπτύξει κάποια στιγμή της</a:t>
            </a:r>
          </a:p>
          <a:p>
            <a:pPr>
              <a:buNone/>
            </a:pPr>
            <a:r>
              <a:rPr lang="el-GR" dirty="0"/>
              <a:t>   ζωής του μία αγχώδη διαταραχή</a:t>
            </a:r>
          </a:p>
          <a:p>
            <a:pPr>
              <a:buNone/>
            </a:pPr>
            <a:endParaRPr lang="el-GR" dirty="0"/>
          </a:p>
          <a:p>
            <a:r>
              <a:rPr lang="el-GR" dirty="0"/>
              <a:t>19 εκατ. ενήλικες στις ΗΠΑ νοσούν κάθε χρόνο (NIMH).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r>
              <a:rPr lang="el-GR" dirty="0"/>
              <a:t>Νοσηρότητα υψηλότερη στις γυναίκες, σε αστικό περιβάλλον και σε νεαρές ηλικίες 24-44 ετών</a:t>
            </a:r>
          </a:p>
          <a:p>
            <a:r>
              <a:rPr lang="el-GR" dirty="0"/>
              <a:t>Παράγοντες κινδύνου: το χαμηλό οικονομικό και μορφωτικό επίπεδο, τα ψυχοπιεστικά γεγονότα (π.χ. ανεργία, οικονομικά προβλήματα) και οι διαπροσωπικές απώλειες.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Αιτιολογία Αγχωδών Διαταραχών</a:t>
            </a:r>
            <a:br>
              <a:rPr lang="el-GR" b="1" dirty="0"/>
            </a:br>
            <a:r>
              <a:rPr lang="el-GR" b="1" dirty="0"/>
              <a:t>Πολυπαραγοντιική</a:t>
            </a:r>
            <a:endParaRPr lang="el-GR" dirty="0"/>
          </a:p>
        </p:txBody>
      </p:sp>
      <p:sp>
        <p:nvSpPr>
          <p:cNvPr id="3" name="2 - Θέση περιεχομένου"/>
          <p:cNvSpPr>
            <a:spLocks noGrp="1"/>
          </p:cNvSpPr>
          <p:nvPr>
            <p:ph idx="1"/>
          </p:nvPr>
        </p:nvSpPr>
        <p:spPr/>
        <p:txBody>
          <a:bodyPr/>
          <a:lstStyle/>
          <a:p>
            <a:endParaRPr lang="el-GR" dirty="0"/>
          </a:p>
          <a:p>
            <a:r>
              <a:rPr lang="el-GR" dirty="0"/>
              <a:t>Βιολογικοί/γενετικοί παράγοντες (χαμηλά τα ποσοστά, όχι οριστικά αποτελέσματα)</a:t>
            </a:r>
          </a:p>
          <a:p>
            <a:r>
              <a:rPr lang="el-GR" dirty="0"/>
              <a:t>Κοινωνικοί/περιβαλλοντικοί παράγοντες (υψηλή θετική συσχέτιση διαφόρων αγχωδών διαταραχών)-Χαμηλό μορφωτικό επίπεδο, απώλεια γονέων σε μικρή ηλικία, Σωματική ή Σεξουαλική Κακοποίηση Παιδικό άγχος </a:t>
            </a:r>
            <a:r>
              <a:rPr lang="el-GR"/>
              <a:t>(ανασφαλής </a:t>
            </a:r>
            <a:r>
              <a:rPr lang="el-GR" dirty="0"/>
              <a:t>προσκόλληση)</a:t>
            </a:r>
          </a:p>
          <a:p>
            <a:r>
              <a:rPr lang="el-GR" dirty="0"/>
              <a:t>Ψυχολογική ευαλωτότητα (γνωσίες, σωματική διέγερση)</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Ειδική Φοβία</a:t>
            </a:r>
            <a:endParaRPr lang="el-GR" dirty="0"/>
          </a:p>
        </p:txBody>
      </p:sp>
      <p:sp>
        <p:nvSpPr>
          <p:cNvPr id="3" name="2 - Θέση περιεχομένου"/>
          <p:cNvSpPr>
            <a:spLocks noGrp="1"/>
          </p:cNvSpPr>
          <p:nvPr>
            <p:ph idx="1"/>
          </p:nvPr>
        </p:nvSpPr>
        <p:spPr/>
        <p:txBody>
          <a:bodyPr/>
          <a:lstStyle/>
          <a:p>
            <a:r>
              <a:rPr lang="el-GR" dirty="0"/>
              <a:t>Φόβος προς κάποια εξωτερικά ερεθίσματα ή συνθήκες που δεν είναι επικίνδυνα (αεροπλάνα, αίμα, ύψη, έντομα κ.ά.).</a:t>
            </a:r>
          </a:p>
          <a:p>
            <a:r>
              <a:rPr lang="el-GR" dirty="0"/>
              <a:t>Επιπολασμός ζωής 6-10%. 2/3 είναι γυναίκες.</a:t>
            </a:r>
          </a:p>
          <a:p>
            <a:r>
              <a:rPr lang="el-GR" dirty="0"/>
              <a:t>Έναρξη νόσου νωρίς (&lt;25 χρονών).</a:t>
            </a:r>
          </a:p>
          <a:p>
            <a:r>
              <a:rPr lang="el-GR" dirty="0"/>
              <a:t>Λίγοι αναζητούν θεραπεία.</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Κοινωνική Φοβία</a:t>
            </a:r>
          </a:p>
        </p:txBody>
      </p:sp>
      <p:sp>
        <p:nvSpPr>
          <p:cNvPr id="3" name="2 - Θέση περιεχομένου"/>
          <p:cNvSpPr>
            <a:spLocks noGrp="1"/>
          </p:cNvSpPr>
          <p:nvPr>
            <p:ph idx="1"/>
          </p:nvPr>
        </p:nvSpPr>
        <p:spPr/>
        <p:txBody>
          <a:bodyPr>
            <a:normAutofit/>
          </a:bodyPr>
          <a:lstStyle/>
          <a:p>
            <a:r>
              <a:rPr lang="el-GR" dirty="0"/>
              <a:t>Φόβος και αποφυγή κοινωνικών καταστάσεων όπου το άτομο ενδέχεται να γίνει αντικείμενο παρατήρησης ή σχολιασμού.</a:t>
            </a:r>
          </a:p>
          <a:p>
            <a:r>
              <a:rPr lang="el-GR" dirty="0"/>
              <a:t>Περιορισμένη μορφή (δυσκολία σε συγκεκριμένες καταστάσεις π.χ. διαλέξεις, επικοινωνία με το άλλο φύλο) και γενικευμένη μορφή (σε πλειάδα συνθηκών).</a:t>
            </a:r>
          </a:p>
          <a:p>
            <a:r>
              <a:rPr lang="el-GR" dirty="0"/>
              <a:t>Επιπολασμός ζωής 3-13%.Υπερέχουν ελαφρά οι γυναίκες.</a:t>
            </a:r>
          </a:p>
          <a:p>
            <a:r>
              <a:rPr lang="el-GR" dirty="0"/>
              <a:t>Οι άνδρες αναζητούν συχνότερα βοήθεια.</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Αγοραφοβία</a:t>
            </a:r>
            <a:endParaRPr lang="el-GR" dirty="0"/>
          </a:p>
        </p:txBody>
      </p:sp>
      <p:sp>
        <p:nvSpPr>
          <p:cNvPr id="3" name="2 - Θέση περιεχομένου"/>
          <p:cNvSpPr>
            <a:spLocks noGrp="1"/>
          </p:cNvSpPr>
          <p:nvPr>
            <p:ph idx="1"/>
          </p:nvPr>
        </p:nvSpPr>
        <p:spPr/>
        <p:txBody>
          <a:bodyPr>
            <a:normAutofit/>
          </a:bodyPr>
          <a:lstStyle/>
          <a:p>
            <a:r>
              <a:rPr lang="el-GR" dirty="0"/>
              <a:t>Φόβος να βρεθεί κάποιος σε μέρη ή καταστάσεις</a:t>
            </a:r>
          </a:p>
          <a:p>
            <a:pPr>
              <a:buNone/>
            </a:pPr>
            <a:r>
              <a:rPr lang="el-GR" dirty="0"/>
              <a:t> που θα ήταν δύσκολη η έξοδος ή η πρόσβαση σε</a:t>
            </a:r>
          </a:p>
          <a:p>
            <a:pPr>
              <a:buNone/>
            </a:pPr>
            <a:r>
              <a:rPr lang="el-GR" dirty="0"/>
              <a:t> βοήθεια αν πάθαινε κρίση πανικού.</a:t>
            </a:r>
          </a:p>
          <a:p>
            <a:r>
              <a:rPr lang="el-GR" dirty="0"/>
              <a:t>Στενά συνδεδεμένη με τις κρίσεις πανικού, χωρίς</a:t>
            </a:r>
          </a:p>
          <a:p>
            <a:pPr>
              <a:buNone/>
            </a:pPr>
            <a:r>
              <a:rPr lang="el-GR" dirty="0"/>
              <a:t>όμως να συνυπάρχουν πάντα.</a:t>
            </a:r>
          </a:p>
          <a:p>
            <a:r>
              <a:rPr lang="el-GR" dirty="0"/>
              <a:t>Επιπολασμός ζωής 2-6%. 2/3 γυναίκες.</a:t>
            </a:r>
          </a:p>
          <a:p>
            <a:r>
              <a:rPr lang="el-GR" dirty="0"/>
              <a:t>&lt;25% αναζητούν θεραπεία.</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Γενικευμένη Αγχώδης Διαταραχή</a:t>
            </a:r>
            <a:endParaRPr lang="el-GR" dirty="0"/>
          </a:p>
        </p:txBody>
      </p:sp>
      <p:sp>
        <p:nvSpPr>
          <p:cNvPr id="3" name="2 - Θέση περιεχομένου"/>
          <p:cNvSpPr>
            <a:spLocks noGrp="1"/>
          </p:cNvSpPr>
          <p:nvPr>
            <p:ph idx="1"/>
          </p:nvPr>
        </p:nvSpPr>
        <p:spPr/>
        <p:txBody>
          <a:bodyPr>
            <a:normAutofit/>
          </a:bodyPr>
          <a:lstStyle/>
          <a:p>
            <a:r>
              <a:rPr lang="el-GR" dirty="0"/>
              <a:t>Συχνή και επίμονη ανησυχία για πολλά θέματα ζωής, δυσανάλογη προς τις αντικειμενικές διαστάσεις των θεμάτων (π.χ. εργασία, σχολείο, οικογένεια).</a:t>
            </a:r>
          </a:p>
          <a:p>
            <a:r>
              <a:rPr lang="el-GR" dirty="0"/>
              <a:t>Η ανησυχία εκφράζεται με σωματικά ενοχλήματα, ευερεθιστότητα, κόπωση, διαταραχές ύπνου ή συγκέντρωσης κ.λπ.</a:t>
            </a:r>
          </a:p>
          <a:p>
            <a:r>
              <a:rPr lang="el-GR" dirty="0"/>
              <a:t>Επιπολασμός ζωής 2,5-11%. 2/3 των ασθενών γυναίκες.</a:t>
            </a:r>
          </a:p>
          <a:p>
            <a:r>
              <a:rPr lang="el-GR" dirty="0"/>
              <a:t>Μόλις το 1/3 αναζητά ψυχιατρική βοήθεια, μετά από αρκετά χρόνια.</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Ιδεοψυχαναγκαστική Διαταραχή</a:t>
            </a:r>
            <a:endParaRPr lang="el-GR" dirty="0"/>
          </a:p>
        </p:txBody>
      </p:sp>
      <p:sp>
        <p:nvSpPr>
          <p:cNvPr id="3" name="2 - Θέση περιεχομένου"/>
          <p:cNvSpPr>
            <a:spLocks noGrp="1"/>
          </p:cNvSpPr>
          <p:nvPr>
            <p:ph idx="1"/>
          </p:nvPr>
        </p:nvSpPr>
        <p:spPr/>
        <p:txBody>
          <a:bodyPr>
            <a:normAutofit/>
          </a:bodyPr>
          <a:lstStyle/>
          <a:p>
            <a:r>
              <a:rPr lang="el-GR" dirty="0"/>
              <a:t>Χαρακτηρίζεται από την παρουσία ιδεοληψιών και</a:t>
            </a:r>
            <a:r>
              <a:rPr lang="en-US" dirty="0"/>
              <a:t> </a:t>
            </a:r>
            <a:r>
              <a:rPr lang="el-GR" dirty="0"/>
              <a:t>ψυχαναγκασμών.</a:t>
            </a:r>
          </a:p>
          <a:p>
            <a:r>
              <a:rPr lang="el-GR" dirty="0"/>
              <a:t>Ιδεοληψίες: επίμονες, επαναλαμβανόμενες σκέψεις εικόνες ή παρορμήσεις που βιώνονται ως παρείσακτες και ανεπιθύμητες από τον ασθενή.</a:t>
            </a:r>
          </a:p>
          <a:p>
            <a:r>
              <a:rPr lang="el-GR" dirty="0"/>
              <a:t>Ψυχαναγκασμοί: επαναλαμβανόμενες συμπεριφορές ή νοητικές διεργασίες με μορφή τελετουργιών με σκοπό τη μείωση του άγχους που προκαλούν οι ιδεοληψίες.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Βασικές έννοιες</a:t>
            </a:r>
          </a:p>
        </p:txBody>
      </p:sp>
      <p:sp>
        <p:nvSpPr>
          <p:cNvPr id="3" name="2 - Θέση περιεχομένου"/>
          <p:cNvSpPr>
            <a:spLocks noGrp="1"/>
          </p:cNvSpPr>
          <p:nvPr>
            <p:ph idx="1"/>
          </p:nvPr>
        </p:nvSpPr>
        <p:spPr/>
        <p:txBody>
          <a:bodyPr>
            <a:normAutofit/>
          </a:bodyPr>
          <a:lstStyle/>
          <a:p>
            <a:r>
              <a:rPr lang="el-GR" dirty="0"/>
              <a:t>Τι είναι το άγχος;</a:t>
            </a:r>
            <a:endParaRPr lang="en-US" dirty="0"/>
          </a:p>
          <a:p>
            <a:endParaRPr lang="en-US" dirty="0"/>
          </a:p>
          <a:p>
            <a:endParaRPr lang="en-US" dirty="0"/>
          </a:p>
          <a:p>
            <a:r>
              <a:rPr lang="el-GR" dirty="0"/>
              <a:t>Και πότε είναι παθολογικό;</a:t>
            </a:r>
          </a:p>
          <a:p>
            <a:endParaRPr lang="el-GR" dirty="0"/>
          </a:p>
          <a:p>
            <a:r>
              <a:rPr lang="el-GR" dirty="0"/>
              <a:t>Τι είναι ο φόβος; </a:t>
            </a:r>
          </a:p>
          <a:p>
            <a:endParaRPr lang="el-GR" dirty="0"/>
          </a:p>
          <a:p>
            <a:r>
              <a:rPr lang="el-GR" dirty="0"/>
              <a:t>Ποια είναι η διαφορά άγχους-φόβου;</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Ιδεοψυχαναγκαστική Διαταραχή</a:t>
            </a:r>
            <a:endParaRPr lang="el-GR" dirty="0"/>
          </a:p>
        </p:txBody>
      </p:sp>
      <p:sp>
        <p:nvSpPr>
          <p:cNvPr id="3" name="2 - Θέση περιεχομένου"/>
          <p:cNvSpPr>
            <a:spLocks noGrp="1"/>
          </p:cNvSpPr>
          <p:nvPr>
            <p:ph idx="1"/>
          </p:nvPr>
        </p:nvSpPr>
        <p:spPr/>
        <p:txBody>
          <a:bodyPr/>
          <a:lstStyle/>
          <a:p>
            <a:r>
              <a:rPr lang="el-GR" dirty="0"/>
              <a:t>Ιδιαίτερη κατηγορία αγχωδών διαταραχών, διαφορετική από τις υπόλοιπες.</a:t>
            </a:r>
          </a:p>
          <a:p>
            <a:endParaRPr lang="el-GR" dirty="0"/>
          </a:p>
          <a:p>
            <a:r>
              <a:rPr lang="el-GR" dirty="0"/>
              <a:t>Επιπολασμός ζωής 0,7-4%. 1:1 αναλογία ανδρών γυναικών (η μόνη μεταξύ των αγχωδών διαταραχών).</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Διαταραχή Πανικού</a:t>
            </a:r>
            <a:endParaRPr lang="el-GR" dirty="0"/>
          </a:p>
        </p:txBody>
      </p:sp>
      <p:sp>
        <p:nvSpPr>
          <p:cNvPr id="3" name="2 - Θέση περιεχομένου"/>
          <p:cNvSpPr>
            <a:spLocks noGrp="1"/>
          </p:cNvSpPr>
          <p:nvPr>
            <p:ph idx="1"/>
          </p:nvPr>
        </p:nvSpPr>
        <p:spPr/>
        <p:txBody>
          <a:bodyPr>
            <a:normAutofit/>
          </a:bodyPr>
          <a:lstStyle/>
          <a:p>
            <a:r>
              <a:rPr lang="el-GR" i="1" dirty="0"/>
              <a:t>Κρίση πανικού είναι μια συγκεκριμένη χρονική περίοδος </a:t>
            </a:r>
            <a:r>
              <a:rPr lang="el-GR" dirty="0"/>
              <a:t>έντονου άγχους και ανησυχίας όπου εμφανίζονται και κορυφώνονται εντός 10 λεπτών συμπτώματα όπως: ταχυκαρδία, αίσθημα παλμών, εξάψεις, τρόμος, εφίδρωση, δύσπνοια, αίσθημα πνιγμού, στηθάγχη, ναυτία, επιγαστραλγία, ζάλη, αστάθεια, παραισθησίες, αίσθημα αποξένωσης από την πραγματικότητα, φόβος θανάτου ή απώλειας ελέγχου.</a:t>
            </a:r>
          </a:p>
          <a:p>
            <a:r>
              <a:rPr lang="el-GR" dirty="0"/>
              <a:t>Ιδιαίτερα έντονο και επώδυνο βίωμα.</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Διαταραχή Πανικού</a:t>
            </a:r>
            <a:endParaRPr lang="el-GR" dirty="0"/>
          </a:p>
        </p:txBody>
      </p:sp>
      <p:sp>
        <p:nvSpPr>
          <p:cNvPr id="3" name="2 - Θέση περιεχομένου"/>
          <p:cNvSpPr>
            <a:spLocks noGrp="1"/>
          </p:cNvSpPr>
          <p:nvPr>
            <p:ph idx="1"/>
          </p:nvPr>
        </p:nvSpPr>
        <p:spPr/>
        <p:txBody>
          <a:bodyPr>
            <a:normAutofit/>
          </a:bodyPr>
          <a:lstStyle/>
          <a:p>
            <a:r>
              <a:rPr lang="el-GR" dirty="0"/>
              <a:t>Χαρακτηρίζεται από την παρουσία επαναλαμβανόμενων κρίσεων πανικού καθώς και την ανησυχία για νέες προσβολές ή τις συνέπειές τους.</a:t>
            </a:r>
          </a:p>
          <a:p>
            <a:r>
              <a:rPr lang="el-GR" dirty="0"/>
              <a:t>Συχνή η συνοσηρότητα με αγοραφοβία (καθώς ο ασθενής αποφεύγει μέρη φοβούμενος πιθανή νέα κρίση).</a:t>
            </a:r>
          </a:p>
          <a:p>
            <a:r>
              <a:rPr lang="el-GR" dirty="0"/>
              <a:t>Επιπολασμός ζωής 2-6%. 3 φορές συχνότερη στις γυναίκες. Οι ασθενείς κάνουν εκτεταμένη χρήση των υπηρεσιών υγείας.</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Πορεία και πρόγνωση αγχωδών διαταραχών</a:t>
            </a:r>
            <a:endParaRPr lang="el-GR" dirty="0"/>
          </a:p>
        </p:txBody>
      </p:sp>
      <p:sp>
        <p:nvSpPr>
          <p:cNvPr id="3" name="2 - Θέση περιεχομένου"/>
          <p:cNvSpPr>
            <a:spLocks noGrp="1"/>
          </p:cNvSpPr>
          <p:nvPr>
            <p:ph idx="1"/>
          </p:nvPr>
        </p:nvSpPr>
        <p:spPr/>
        <p:txBody>
          <a:bodyPr>
            <a:normAutofit/>
          </a:bodyPr>
          <a:lstStyle/>
          <a:p>
            <a:r>
              <a:rPr lang="el-GR" dirty="0"/>
              <a:t>Οι αγχώδεις διαταραχές έχουν στην πλειονότητά τους χρόνια πορεία, με εξάρσεις και υφέσεις εφόσον δεν αντιμετωπιστούν επαρκώς.</a:t>
            </a:r>
          </a:p>
          <a:p>
            <a:r>
              <a:rPr lang="el-GR" dirty="0"/>
              <a:t>Εμφανίζουν αυξημένο κίνδυνο επιπλοκής με κατάχρηση αλκοόλ ή ουσιών, σε μια προσπάθεια ανακούφισης του άγχους.</a:t>
            </a:r>
          </a:p>
          <a:p>
            <a:r>
              <a:rPr lang="el-GR" dirty="0"/>
              <a:t>Επίσης, στη χρόνια πορεία τους μπορεί να επιπλακούν με κατάθλιψη και αυτοκτονικότητα.</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Θεραπεία Αγχωδών Διαταραχών</a:t>
            </a:r>
            <a:endParaRPr lang="el-GR" dirty="0"/>
          </a:p>
        </p:txBody>
      </p:sp>
      <p:sp>
        <p:nvSpPr>
          <p:cNvPr id="3" name="2 - Θέση περιεχομένου"/>
          <p:cNvSpPr>
            <a:spLocks noGrp="1"/>
          </p:cNvSpPr>
          <p:nvPr>
            <p:ph idx="1"/>
          </p:nvPr>
        </p:nvSpPr>
        <p:spPr/>
        <p:txBody>
          <a:bodyPr>
            <a:normAutofit lnSpcReduction="10000"/>
          </a:bodyPr>
          <a:lstStyle/>
          <a:p>
            <a:r>
              <a:rPr lang="el-GR" dirty="0"/>
              <a:t>Φαρμακευτικές προσεγγίσεις</a:t>
            </a:r>
          </a:p>
          <a:p>
            <a:pPr>
              <a:buNone/>
            </a:pPr>
            <a:endParaRPr lang="el-GR" b="1" dirty="0"/>
          </a:p>
          <a:p>
            <a:pPr>
              <a:buNone/>
            </a:pPr>
            <a:r>
              <a:rPr lang="el-GR" b="1" dirty="0"/>
              <a:t>Συμπτωματικά χρησιμοποιούνται αγχολυτικά φάρμακα </a:t>
            </a:r>
            <a:r>
              <a:rPr lang="el-GR" dirty="0"/>
              <a:t>(κυρίως </a:t>
            </a:r>
            <a:r>
              <a:rPr lang="el-GR" dirty="0" err="1"/>
              <a:t>βενζοδιαζεπίνες</a:t>
            </a:r>
            <a:r>
              <a:rPr lang="el-GR" dirty="0"/>
              <a:t>) για άμεση μείωση του άγχους (π.χ. σε ειδικές φοβίες ή σε κρίση πανικού) ή οι β-αδρενεργικοί αναστολείς για μείωση των σωματικών εκδηλώσεων του άγχους (π.χ. στην κοινωνική φοβία).</a:t>
            </a:r>
            <a:br>
              <a:rPr lang="el-GR" dirty="0"/>
            </a:br>
            <a:endParaRPr lang="el-GR" dirty="0"/>
          </a:p>
          <a:p>
            <a:pPr>
              <a:buNone/>
            </a:pPr>
            <a:r>
              <a:rPr lang="el-GR" b="1" dirty="0"/>
              <a:t>Θεραπευτικά χρησιμοποιούνται αντικαταθλιπτικά </a:t>
            </a:r>
            <a:r>
              <a:rPr lang="el-GR" dirty="0"/>
              <a:t>φάρμακα. Η διάρκεια της αγωγής ποικίλει ανάλογα με τα συμπτώματα και τη χρονιότητα της διαταραχής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Ψυχοθεραπευτικές προσεγγίσεις</a:t>
            </a:r>
            <a:br>
              <a:rPr lang="el-GR" dirty="0"/>
            </a:br>
            <a:endParaRPr lang="el-GR" dirty="0"/>
          </a:p>
        </p:txBody>
      </p:sp>
      <p:sp>
        <p:nvSpPr>
          <p:cNvPr id="3" name="2 - Θέση περιεχομένου"/>
          <p:cNvSpPr>
            <a:spLocks noGrp="1"/>
          </p:cNvSpPr>
          <p:nvPr>
            <p:ph idx="1"/>
          </p:nvPr>
        </p:nvSpPr>
        <p:spPr/>
        <p:txBody>
          <a:bodyPr>
            <a:normAutofit lnSpcReduction="10000"/>
          </a:bodyPr>
          <a:lstStyle/>
          <a:p>
            <a:r>
              <a:rPr lang="el-GR" dirty="0"/>
              <a:t>Η γνωσιακή-συμπεριφορική θεραπεία θεωρείται η θεραπεία εκλογής για τις αγχώδεις διαταραχές.</a:t>
            </a:r>
          </a:p>
          <a:p>
            <a:r>
              <a:rPr lang="el-GR" dirty="0"/>
              <a:t>Η γνωσιακή προσέγγιση επικεντρώνεται στην τροποποίηση των νοητικών διεργασιών που προηγούνται των αγχωδών συμπτωμάτων.</a:t>
            </a:r>
          </a:p>
          <a:p>
            <a:r>
              <a:rPr lang="el-GR" dirty="0"/>
              <a:t>Η συμπεριφορική στον έλεγχο σωματικών συμπτωμάτων και την τροποποίηση συμπεριφορών συνδεόμενων με τις αγχώδεις διαταραχές.</a:t>
            </a:r>
          </a:p>
          <a:p>
            <a:r>
              <a:rPr lang="el-GR" dirty="0"/>
              <a:t>Πολλές είναι οι ψυχοθεραπευτικές προσεγγίσεις που</a:t>
            </a:r>
          </a:p>
          <a:p>
            <a:pPr>
              <a:buNone/>
            </a:pPr>
            <a:r>
              <a:rPr lang="el-GR" dirty="0"/>
              <a:t>     χρησιμοποιούνται, όπως η βραχεία ψυχοδυναμική, η συστημική ή η υποστηρικτική ψυχοθεραπεία.</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Διαταραχές Συνδεόμενες με </a:t>
            </a:r>
            <a:r>
              <a:rPr lang="en-US" b="1" dirty="0"/>
              <a:t>T</a:t>
            </a:r>
            <a:r>
              <a:rPr lang="el-GR" b="1" dirty="0"/>
              <a:t>ραυματικές Καταστάσεις</a:t>
            </a:r>
            <a:endParaRPr lang="el-GR" dirty="0"/>
          </a:p>
        </p:txBody>
      </p:sp>
      <p:sp>
        <p:nvSpPr>
          <p:cNvPr id="3" name="2 - Θέση περιεχομένου"/>
          <p:cNvSpPr>
            <a:spLocks noGrp="1"/>
          </p:cNvSpPr>
          <p:nvPr>
            <p:ph idx="1"/>
          </p:nvPr>
        </p:nvSpPr>
        <p:spPr/>
        <p:txBody>
          <a:bodyPr>
            <a:normAutofit fontScale="85000" lnSpcReduction="10000"/>
          </a:bodyPr>
          <a:lstStyle/>
          <a:p>
            <a:endParaRPr lang="el-GR" dirty="0"/>
          </a:p>
          <a:p>
            <a:r>
              <a:rPr lang="el-GR" dirty="0"/>
              <a:t>Πληθώρα συμπτωμάτων που ακολουθούν τραυματικό γεγονός που βίωσε το άτομο και απείλησε τη ζωή του ή τη σωματική του ακεραιότητα.</a:t>
            </a:r>
          </a:p>
          <a:p>
            <a:r>
              <a:rPr lang="el-GR" dirty="0"/>
              <a:t>Το άτομο βιώνει έντονο άγχος, επεισόδια αποξένωσης από την πραγματικότητα, επαναβιώσεις του γεγονότος ενώ αποφεύγει γεγονότα, καταστάσεις ή συζητήσεις που θυμίζουν το γεγονός.</a:t>
            </a:r>
          </a:p>
          <a:p>
            <a:r>
              <a:rPr lang="el-GR" dirty="0"/>
              <a:t>Διακρίνεται σε οξεία διαταραχή στρες ή μετατραυματική διαταραχή στρες ανάλογα με το χρόνο εμφάνισης της διαταραχής σε σχέση με το τραυματικό γεγονός.</a:t>
            </a:r>
          </a:p>
          <a:p>
            <a:r>
              <a:rPr lang="el-GR" dirty="0"/>
              <a:t>Στην κατηγορία αυτή ανήκουν και οι διαταραχές: Ανακτημένες μνήμες και η Αποσυνδετική Διαταραχή ταυτότητας (πρώην διαταραχή πολλαπλής προσωπικότητας)</a:t>
            </a:r>
          </a:p>
          <a:p>
            <a:pPr>
              <a:buNone/>
            </a:pPr>
            <a:endParaRPr lang="el-GR" dirty="0"/>
          </a:p>
        </p:txBody>
      </p:sp>
    </p:spTree>
    <p:extLst>
      <p:ext uri="{BB962C8B-B14F-4D97-AF65-F5344CB8AC3E}">
        <p14:creationId xmlns:p14="http://schemas.microsoft.com/office/powerpoint/2010/main" val="545046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Υλικό παρουσίασης</a:t>
            </a:r>
          </a:p>
        </p:txBody>
      </p:sp>
      <p:sp>
        <p:nvSpPr>
          <p:cNvPr id="3" name="2 - Θέση περιεχομένου"/>
          <p:cNvSpPr>
            <a:spLocks noGrp="1"/>
          </p:cNvSpPr>
          <p:nvPr>
            <p:ph idx="1"/>
          </p:nvPr>
        </p:nvSpPr>
        <p:spPr/>
        <p:txBody>
          <a:bodyPr>
            <a:normAutofit lnSpcReduction="10000"/>
          </a:bodyPr>
          <a:lstStyle/>
          <a:p>
            <a:pPr lvl="0">
              <a:buNone/>
            </a:pPr>
            <a:r>
              <a:rPr lang="el-GR" dirty="0"/>
              <a:t>-</a:t>
            </a:r>
            <a:r>
              <a:rPr lang="en-US" dirty="0"/>
              <a:t>Bennett</a:t>
            </a:r>
            <a:r>
              <a:rPr lang="el-GR" dirty="0"/>
              <a:t>, </a:t>
            </a:r>
            <a:r>
              <a:rPr lang="en-US" dirty="0"/>
              <a:t>P</a:t>
            </a:r>
            <a:r>
              <a:rPr lang="el-GR" dirty="0"/>
              <a:t>. (2010). Κλινική ψυχολογία και Ψυχοπαθολογία, επιμ. Αναστασία Καλαντζή-Αζίζι &amp; Γιώργος Ευσταθίου. Πεδίο. </a:t>
            </a:r>
            <a:endParaRPr lang="en-US" dirty="0"/>
          </a:p>
          <a:p>
            <a:pPr>
              <a:buNone/>
            </a:pPr>
            <a:endParaRPr lang="el-GR" dirty="0"/>
          </a:p>
          <a:p>
            <a:pPr>
              <a:buNone/>
            </a:pPr>
            <a:r>
              <a:rPr lang="el-GR" dirty="0"/>
              <a:t>-Εμμανουήλ Ν. Κάττουλας MD, PhD Ψυχίατρος- Γνωσιακός Ψυχοθεραπευτής</a:t>
            </a:r>
          </a:p>
          <a:p>
            <a:pPr>
              <a:buNone/>
            </a:pPr>
            <a:r>
              <a:rPr lang="el-GR" dirty="0"/>
              <a:t>Διδάκτωρ Πανεπιιστημίου Αθηνών</a:t>
            </a:r>
          </a:p>
          <a:p>
            <a:pPr>
              <a:buNone/>
            </a:pPr>
            <a:r>
              <a:rPr lang="el-GR" dirty="0"/>
              <a:t>Επιστημονικός Συνεργάτης Α’ Ψυχιατρικής</a:t>
            </a:r>
          </a:p>
          <a:p>
            <a:pPr>
              <a:buNone/>
            </a:pPr>
            <a:r>
              <a:rPr lang="el-GR" dirty="0"/>
              <a:t>Κλινικής Παν/μίου Αθηνών</a:t>
            </a:r>
          </a:p>
          <a:p>
            <a:pPr>
              <a:buNone/>
            </a:pPr>
            <a:r>
              <a:rPr lang="el-GR" dirty="0"/>
              <a:t>Ψυχίατρος ΕΜΑΕΕ του ΕΠΙΙΨΥ</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Άγχος </a:t>
            </a:r>
          </a:p>
        </p:txBody>
      </p:sp>
      <p:sp>
        <p:nvSpPr>
          <p:cNvPr id="3" name="2 - Θέση περιεχομένου"/>
          <p:cNvSpPr>
            <a:spLocks noGrp="1"/>
          </p:cNvSpPr>
          <p:nvPr>
            <p:ph idx="1"/>
          </p:nvPr>
        </p:nvSpPr>
        <p:spPr/>
        <p:txBody>
          <a:bodyPr>
            <a:normAutofit fontScale="85000" lnSpcReduction="20000"/>
          </a:bodyPr>
          <a:lstStyle/>
          <a:p>
            <a:r>
              <a:rPr lang="el-GR" dirty="0"/>
              <a:t>Το άγχος είναι ένα διάχυτο, δυσάρεστο συναίσθημα</a:t>
            </a:r>
          </a:p>
          <a:p>
            <a:pPr>
              <a:buNone/>
            </a:pPr>
            <a:r>
              <a:rPr lang="el-GR" dirty="0"/>
              <a:t>συγγενές με το φόβο που κινητοποιείται χωρίς σαφή ή</a:t>
            </a:r>
          </a:p>
          <a:p>
            <a:pPr>
              <a:buNone/>
            </a:pPr>
            <a:r>
              <a:rPr lang="el-GR" dirty="0"/>
              <a:t>σημαντική απειλή.</a:t>
            </a:r>
          </a:p>
          <a:p>
            <a:endParaRPr lang="el-GR" dirty="0"/>
          </a:p>
          <a:p>
            <a:r>
              <a:rPr lang="el-GR" dirty="0"/>
              <a:t>Είναι ιδιαίτερα σημαντικό για την επιβίωση καθώς η</a:t>
            </a:r>
          </a:p>
          <a:p>
            <a:pPr>
              <a:buNone/>
            </a:pPr>
            <a:r>
              <a:rPr lang="el-GR" dirty="0"/>
              <a:t>παρουσία του προετοιμάζει τον οργανισμό για να</a:t>
            </a:r>
          </a:p>
          <a:p>
            <a:pPr>
              <a:buNone/>
            </a:pPr>
            <a:r>
              <a:rPr lang="el-GR" dirty="0"/>
              <a:t>αντιμετωπίσει τους κινδύνους με τον καλύτερο δυνατό</a:t>
            </a:r>
          </a:p>
          <a:p>
            <a:pPr>
              <a:buNone/>
            </a:pPr>
            <a:r>
              <a:rPr lang="el-GR" dirty="0"/>
              <a:t>τρόπο.</a:t>
            </a:r>
          </a:p>
          <a:p>
            <a:pPr>
              <a:buNone/>
            </a:pPr>
            <a:endParaRPr lang="el-GR" dirty="0"/>
          </a:p>
          <a:p>
            <a:r>
              <a:rPr lang="el-GR" dirty="0"/>
              <a:t>Είναι ένα πανανθρώπινο συναίσθημα το οποίο</a:t>
            </a:r>
          </a:p>
          <a:p>
            <a:pPr>
              <a:buNone/>
            </a:pPr>
            <a:r>
              <a:rPr lang="el-GR" dirty="0"/>
              <a:t>λειτουργεί ως μηχανισμός προειδοποίησης.</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62000" y="838200"/>
            <a:ext cx="6096000" cy="5078313"/>
          </a:xfrm>
          <a:prstGeom prst="rect">
            <a:avLst/>
          </a:prstGeom>
        </p:spPr>
        <p:txBody>
          <a:bodyPr wrap="square">
            <a:spAutoFit/>
          </a:bodyPr>
          <a:lstStyle/>
          <a:p>
            <a:pPr algn="ctr"/>
            <a:r>
              <a:rPr lang="el-GR" sz="3600" b="1" dirty="0"/>
              <a:t>ΑΓΧΟΣ</a:t>
            </a:r>
          </a:p>
          <a:p>
            <a:pPr algn="ctr"/>
            <a:endParaRPr lang="el-GR" sz="3600" dirty="0"/>
          </a:p>
          <a:p>
            <a:pPr algn="ctr"/>
            <a:r>
              <a:rPr lang="el-GR" sz="3600" dirty="0"/>
              <a:t>Προετοιμασία οργανισμού</a:t>
            </a:r>
          </a:p>
          <a:p>
            <a:pPr algn="ctr"/>
            <a:r>
              <a:rPr lang="el-GR" sz="3600" dirty="0"/>
              <a:t>(σωματικά, πνευματικά) για</a:t>
            </a:r>
          </a:p>
          <a:p>
            <a:pPr algn="ctr"/>
            <a:r>
              <a:rPr lang="el-GR" sz="3600" dirty="0"/>
              <a:t>αντιμετώπιση κινδύνου.</a:t>
            </a:r>
          </a:p>
          <a:p>
            <a:pPr algn="ctr"/>
            <a:endParaRPr lang="el-GR" sz="3600" dirty="0"/>
          </a:p>
          <a:p>
            <a:pPr algn="ctr"/>
            <a:r>
              <a:rPr lang="el-GR" sz="3600" dirty="0"/>
              <a:t>Αδρεναλίνη</a:t>
            </a:r>
          </a:p>
          <a:p>
            <a:pPr algn="ctr"/>
            <a:endParaRPr lang="el-GR" sz="3600" dirty="0"/>
          </a:p>
          <a:p>
            <a:pPr algn="ctr"/>
            <a:r>
              <a:rPr lang="el-GR" sz="3600" dirty="0"/>
              <a:t>Φυγή ή Πάλη</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Άγχος: μηχανισμός επιβίωσης</a:t>
            </a:r>
          </a:p>
        </p:txBody>
      </p:sp>
      <p:sp>
        <p:nvSpPr>
          <p:cNvPr id="3" name="2 - Θέση περιεχομένου"/>
          <p:cNvSpPr>
            <a:spLocks noGrp="1"/>
          </p:cNvSpPr>
          <p:nvPr>
            <p:ph idx="1"/>
          </p:nvPr>
        </p:nvSpPr>
        <p:spPr/>
        <p:txBody>
          <a:bodyPr>
            <a:normAutofit/>
          </a:bodyPr>
          <a:lstStyle/>
          <a:p>
            <a:r>
              <a:rPr lang="el-GR" dirty="0"/>
              <a:t>Χάρη σε αυτό έχουμε επιβιώσει, αντιμετωπίζοντας</a:t>
            </a:r>
          </a:p>
          <a:p>
            <a:pPr>
              <a:buNone/>
            </a:pPr>
            <a:r>
              <a:rPr lang="el-GR" dirty="0"/>
              <a:t>τους κινδύνους που εμφανίστηκαν στην εξέλιξή μας.</a:t>
            </a:r>
          </a:p>
          <a:p>
            <a:endParaRPr lang="el-GR" dirty="0"/>
          </a:p>
          <a:p>
            <a:endParaRPr lang="el-GR" dirty="0"/>
          </a:p>
          <a:p>
            <a:r>
              <a:rPr lang="el-GR" dirty="0"/>
              <a:t>Το άγχος όμως παραμένει απαραίτητο και</a:t>
            </a:r>
          </a:p>
          <a:p>
            <a:pPr>
              <a:buNone/>
            </a:pPr>
            <a:r>
              <a:rPr lang="el-GR" dirty="0"/>
              <a:t>κινητοποιητικό συναίσθημα για να ανταπεξέλθουμε</a:t>
            </a:r>
          </a:p>
          <a:p>
            <a:pPr>
              <a:buNone/>
            </a:pPr>
            <a:r>
              <a:rPr lang="el-GR" dirty="0"/>
              <a:t>στους κινδύνους και τις απαιτήσεις της σύγχρονης ζωής.</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Πώς αντιλαμβανόμαστε το άγχος;</a:t>
            </a:r>
          </a:p>
        </p:txBody>
      </p:sp>
      <p:sp>
        <p:nvSpPr>
          <p:cNvPr id="3" name="2 - Θέση περιεχομένου"/>
          <p:cNvSpPr>
            <a:spLocks noGrp="1"/>
          </p:cNvSpPr>
          <p:nvPr>
            <p:ph idx="1"/>
          </p:nvPr>
        </p:nvSpPr>
        <p:spPr/>
        <p:txBody>
          <a:bodyPr/>
          <a:lstStyle/>
          <a:p>
            <a:pPr>
              <a:buNone/>
            </a:pPr>
            <a:endParaRPr lang="el-GR" b="1" dirty="0"/>
          </a:p>
          <a:p>
            <a:r>
              <a:rPr lang="el-GR" b="1" dirty="0"/>
              <a:t>Δυσάρεστο συναίσθημα</a:t>
            </a:r>
          </a:p>
          <a:p>
            <a:r>
              <a:rPr lang="el-GR" b="1" dirty="0"/>
              <a:t>Σωματικό ενόχλημα</a:t>
            </a:r>
          </a:p>
          <a:p>
            <a:r>
              <a:rPr lang="el-GR" b="1" dirty="0"/>
              <a:t>Ανήσυχες σκέψεις</a:t>
            </a:r>
          </a:p>
          <a:p>
            <a:r>
              <a:rPr lang="el-GR" b="1" dirty="0"/>
              <a:t>Συμπεριφορές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Άλλες αιτίες άγχους</a:t>
            </a:r>
          </a:p>
        </p:txBody>
      </p:sp>
      <p:sp>
        <p:nvSpPr>
          <p:cNvPr id="3" name="2 - Θέση περιεχομένου"/>
          <p:cNvSpPr>
            <a:spLocks noGrp="1"/>
          </p:cNvSpPr>
          <p:nvPr>
            <p:ph idx="1"/>
          </p:nvPr>
        </p:nvSpPr>
        <p:spPr/>
        <p:txBody>
          <a:bodyPr/>
          <a:lstStyle/>
          <a:p>
            <a:pPr>
              <a:buNone/>
            </a:pPr>
            <a:endParaRPr lang="el-GR" b="1" dirty="0"/>
          </a:p>
          <a:p>
            <a:r>
              <a:rPr lang="el-GR" b="1" dirty="0"/>
              <a:t>Σωματικά νοσήματα</a:t>
            </a:r>
          </a:p>
          <a:p>
            <a:r>
              <a:rPr lang="el-GR" b="1" dirty="0"/>
              <a:t>Χρήση ή στέρηση ουσιών/αλκοόλ</a:t>
            </a:r>
          </a:p>
          <a:p>
            <a:r>
              <a:rPr lang="el-GR" b="1" dirty="0"/>
              <a:t>Άλλα ψυχιατρικά νοσήματα</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Αγχώδεις διαταραχές</a:t>
            </a:r>
          </a:p>
        </p:txBody>
      </p:sp>
      <p:sp>
        <p:nvSpPr>
          <p:cNvPr id="3" name="2 - Θέση περιεχομένου"/>
          <p:cNvSpPr>
            <a:spLocks noGrp="1"/>
          </p:cNvSpPr>
          <p:nvPr>
            <p:ph idx="1"/>
          </p:nvPr>
        </p:nvSpPr>
        <p:spPr/>
        <p:txBody>
          <a:bodyPr>
            <a:normAutofit/>
          </a:bodyPr>
          <a:lstStyle/>
          <a:p>
            <a:pPr>
              <a:buNone/>
            </a:pPr>
            <a:r>
              <a:rPr lang="el-GR" i="1" dirty="0"/>
              <a:t> </a:t>
            </a:r>
            <a:endParaRPr lang="el-GR" b="1" dirty="0"/>
          </a:p>
          <a:p>
            <a:r>
              <a:rPr lang="el-GR" dirty="0"/>
              <a:t>Οι Αγχώδεις Διαταραχές είναι οι πιο συχνές ψυχιατρικές διαταραχές στο γενικό πληθυσμό. Οι Ειδικές (ή Απλές) φοβίες είναι οι πιο συχνές από αυτές αλλά άτομα με τις φοβίες  αυτές σπάνια αναζητούν θεραπεία. Η Διαταραχή Πανικού και η Ψυχαναγκαστική Καταναγκαστική Διαταραχή είναι οι πιο  συχνές αγχώδεις διαταραχές στα άτομα που  ζητούν θεραπεία. </a:t>
            </a:r>
            <a:endParaRPr lang="el-GR" b="1" dirty="0"/>
          </a:p>
          <a:p>
            <a:endParaRPr lang="el-GR" b="1" dirty="0"/>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br>
              <a:rPr lang="el-GR" sz="3600" dirty="0"/>
            </a:br>
            <a:r>
              <a:rPr lang="el-GR" sz="3600" dirty="0"/>
              <a:t>Κατά το </a:t>
            </a:r>
            <a:r>
              <a:rPr lang="en-US" sz="3600" dirty="0"/>
              <a:t>DSM</a:t>
            </a:r>
            <a:r>
              <a:rPr lang="el-GR" sz="3600" dirty="0"/>
              <a:t>-</a:t>
            </a:r>
            <a:r>
              <a:rPr lang="en-US" sz="3600" dirty="0"/>
              <a:t>V </a:t>
            </a:r>
            <a:r>
              <a:rPr lang="el-GR" sz="3600" dirty="0"/>
              <a:t>οι Αγχώδεις Διαταραχές περιλαμβάνουν τις παρακάτω διαταραχές:</a:t>
            </a:r>
            <a:br>
              <a:rPr lang="el-GR" dirty="0"/>
            </a:br>
            <a:r>
              <a:rPr lang="el-GR" dirty="0"/>
              <a:t> </a:t>
            </a:r>
          </a:p>
        </p:txBody>
      </p:sp>
      <p:sp>
        <p:nvSpPr>
          <p:cNvPr id="3" name="2 - Θέση περιεχομένου"/>
          <p:cNvSpPr>
            <a:spLocks noGrp="1"/>
          </p:cNvSpPr>
          <p:nvPr>
            <p:ph idx="1"/>
          </p:nvPr>
        </p:nvSpPr>
        <p:spPr>
          <a:xfrm>
            <a:off x="920177" y="2133600"/>
            <a:ext cx="6345260" cy="3530600"/>
          </a:xfrm>
        </p:spPr>
        <p:txBody>
          <a:bodyPr>
            <a:noAutofit/>
          </a:bodyPr>
          <a:lstStyle/>
          <a:p>
            <a:r>
              <a:rPr lang="el-GR" sz="1200" dirty="0"/>
              <a:t>Διαταραχή Πανικού </a:t>
            </a:r>
          </a:p>
          <a:p>
            <a:r>
              <a:rPr lang="el-GR" sz="1200" dirty="0"/>
              <a:t>Ειδική Φοβία</a:t>
            </a:r>
          </a:p>
          <a:p>
            <a:r>
              <a:rPr lang="el-GR" sz="1200" dirty="0"/>
              <a:t>Διαταραχή Κοινωνικού άγχους (Κοινωνική Φοβία)</a:t>
            </a:r>
          </a:p>
          <a:p>
            <a:r>
              <a:rPr lang="el-GR" sz="1200" dirty="0"/>
              <a:t>(Ψυχαναγκαστική-Καταναγκαστική Διαταραχή)*</a:t>
            </a:r>
          </a:p>
          <a:p>
            <a:r>
              <a:rPr lang="el-GR" sz="1200" dirty="0"/>
              <a:t>(Διαταραχή μετά από Ψυχοτραυματικό Στρες)**</a:t>
            </a:r>
          </a:p>
          <a:p>
            <a:r>
              <a:rPr lang="el-GR" sz="1200" dirty="0"/>
              <a:t>(Διαταραχή από Οξύ Στρες)**</a:t>
            </a:r>
          </a:p>
          <a:p>
            <a:r>
              <a:rPr lang="el-GR" sz="1200" dirty="0"/>
              <a:t>Γενικευμένη Αγχώδης Διαταραχή</a:t>
            </a:r>
          </a:p>
          <a:p>
            <a:r>
              <a:rPr lang="el-GR" sz="1200" dirty="0"/>
              <a:t>Επιλεκτική Αλαλία</a:t>
            </a:r>
          </a:p>
          <a:p>
            <a:r>
              <a:rPr lang="el-GR" sz="1200" dirty="0"/>
              <a:t>Διαταραχή Οφειλόμενη σε Γενική Ιατρική Κατάσταση</a:t>
            </a:r>
          </a:p>
          <a:p>
            <a:r>
              <a:rPr lang="el-GR" sz="1200" dirty="0"/>
              <a:t>Αγχώδης Διαταραχή Προκαλούμενη από Ουσίες</a:t>
            </a:r>
          </a:p>
          <a:p>
            <a:r>
              <a:rPr lang="el-GR" sz="1200" dirty="0"/>
              <a:t>Αγχώδης Διαταραχή Μη Προσδιοριζόμενη Αλλιώς</a:t>
            </a:r>
            <a:endParaRPr lang="en-US" sz="1200" dirty="0"/>
          </a:p>
          <a:p>
            <a:pPr marL="0" indent="0">
              <a:buNone/>
            </a:pPr>
            <a:endParaRPr lang="en-US" sz="1200" dirty="0"/>
          </a:p>
          <a:p>
            <a:pPr marL="0" indent="0">
              <a:buNone/>
            </a:pPr>
            <a:r>
              <a:rPr lang="el-GR" sz="1200" dirty="0"/>
              <a:t>*Ξεχωριστή κατηγορία αποτελούν οι Ψυχαναγκαστικές Καταναγκαστικές Διαταραχές με κυριότερη την Ψυχαναγκαστική-Καταναγκαστική Διαταραχή</a:t>
            </a:r>
          </a:p>
          <a:p>
            <a:pPr marL="0" indent="0">
              <a:buNone/>
            </a:pPr>
            <a:r>
              <a:rPr lang="el-GR" sz="1200" dirty="0"/>
              <a:t>**Ξεχωριστή κατηγορία αποτελούν και οι Διαταραχές σχετιζόμενες με κάποιο τραύμα με κυριότερη την Διαταραχή μετά από Ψυχοτραυματικό Στρες</a:t>
            </a:r>
          </a:p>
          <a:p>
            <a:pPr marL="0" indent="0">
              <a:buNone/>
            </a:pPr>
            <a:endParaRPr lang="el-GR" sz="1200" dirty="0"/>
          </a:p>
          <a:p>
            <a:pPr marL="0" indent="0">
              <a:buNone/>
            </a:pPr>
            <a:endParaRPr lang="el-GR" sz="1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338</TotalTime>
  <Words>1392</Words>
  <Application>Microsoft Office PowerPoint</Application>
  <PresentationFormat>Προβολή στην οθόνη (4:3)</PresentationFormat>
  <Paragraphs>188</Paragraphs>
  <Slides>27</Slides>
  <Notes>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27</vt:i4>
      </vt:variant>
    </vt:vector>
  </HeadingPairs>
  <TitlesOfParts>
    <vt:vector size="32" baseType="lpstr">
      <vt:lpstr>Arial</vt:lpstr>
      <vt:lpstr>Calibri</vt:lpstr>
      <vt:lpstr>Century Gothic</vt:lpstr>
      <vt:lpstr>Wingdings 3</vt:lpstr>
      <vt:lpstr>Ion Boardroom</vt:lpstr>
      <vt:lpstr>Παρουσίαση του PowerPoint</vt:lpstr>
      <vt:lpstr>Βασικές έννοιες</vt:lpstr>
      <vt:lpstr>Άγχος </vt:lpstr>
      <vt:lpstr>Παρουσίαση του PowerPoint</vt:lpstr>
      <vt:lpstr>Άγχος: μηχανισμός επιβίωσης</vt:lpstr>
      <vt:lpstr>Πώς αντιλαμβανόμαστε το άγχος;</vt:lpstr>
      <vt:lpstr>Άλλες αιτίες άγχους</vt:lpstr>
      <vt:lpstr>Αγχώδεις διαταραχές</vt:lpstr>
      <vt:lpstr> Κατά το DSM-V οι Αγχώδεις Διαταραχές περιλαμβάνουν τις παρακάτω διαταραχές:  </vt:lpstr>
      <vt:lpstr>   Πίνακας 1.0-. Παθολογικό vs. Φυσιολογικό Άγχος Κριτήρια Διαφοροποίησης    </vt:lpstr>
      <vt:lpstr>Αγχώδεις διαταραχές</vt:lpstr>
      <vt:lpstr>Επιδημιολογία  </vt:lpstr>
      <vt:lpstr>Παρουσίαση του PowerPoint</vt:lpstr>
      <vt:lpstr>Αιτιολογία Αγχωδών Διαταραχών Πολυπαραγοντιική</vt:lpstr>
      <vt:lpstr>Ειδική Φοβία</vt:lpstr>
      <vt:lpstr>Κοινωνική Φοβία</vt:lpstr>
      <vt:lpstr>Αγοραφοβία</vt:lpstr>
      <vt:lpstr>Γενικευμένη Αγχώδης Διαταραχή</vt:lpstr>
      <vt:lpstr>Ιδεοψυχαναγκαστική Διαταραχή</vt:lpstr>
      <vt:lpstr>Ιδεοψυχαναγκαστική Διαταραχή</vt:lpstr>
      <vt:lpstr>Διαταραχή Πανικού</vt:lpstr>
      <vt:lpstr>Διαταραχή Πανικού</vt:lpstr>
      <vt:lpstr>Πορεία και πρόγνωση αγχωδών διαταραχών</vt:lpstr>
      <vt:lpstr>Θεραπεία Αγχωδών Διαταραχών</vt:lpstr>
      <vt:lpstr>Ψυχοθεραπευτικές προσεγγίσεις </vt:lpstr>
      <vt:lpstr>Διαταραχές Συνδεόμενες με Tραυματικές Καταστάσεις</vt:lpstr>
      <vt:lpstr>Υλικό παρουσίασης</vt:lpstr>
    </vt:vector>
  </TitlesOfParts>
  <Company>TMC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Αγχώδεις διαταραχές</dc:title>
  <dc:creator>kflora</dc:creator>
  <cp:lastModifiedBy>ΦΛΩΡΑ ΑΙΚΑΤΕΡΙΝΗ</cp:lastModifiedBy>
  <cp:revision>37</cp:revision>
  <dcterms:created xsi:type="dcterms:W3CDTF">2013-11-06T12:50:18Z</dcterms:created>
  <dcterms:modified xsi:type="dcterms:W3CDTF">2024-11-12T16:54:27Z</dcterms:modified>
</cp:coreProperties>
</file>