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sldIdLst>
    <p:sldId id="257" r:id="rId2"/>
    <p:sldId id="258" r:id="rId3"/>
    <p:sldId id="273" r:id="rId4"/>
    <p:sldId id="279" r:id="rId5"/>
    <p:sldId id="280" r:id="rId6"/>
    <p:sldId id="277" r:id="rId7"/>
    <p:sldId id="278" r:id="rId8"/>
    <p:sldId id="281" r:id="rId9"/>
    <p:sldId id="274" r:id="rId10"/>
    <p:sldId id="275" r:id="rId11"/>
    <p:sldId id="276" r:id="rId12"/>
    <p:sldId id="259" r:id="rId13"/>
    <p:sldId id="260" r:id="rId14"/>
    <p:sldId id="261" r:id="rId15"/>
    <p:sldId id="262" r:id="rId16"/>
    <p:sldId id="270" r:id="rId17"/>
    <p:sldId id="271" r:id="rId18"/>
    <p:sldId id="272" r:id="rId19"/>
    <p:sldId id="263" r:id="rId20"/>
    <p:sldId id="268"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2BA365-C3C5-4724-8C02-8825033FEF96}" type="doc">
      <dgm:prSet loTypeId="urn:microsoft.com/office/officeart/2005/8/layout/hProcess10" loCatId="process" qsTypeId="urn:microsoft.com/office/officeart/2005/8/quickstyle/simple1" qsCatId="simple" csTypeId="urn:microsoft.com/office/officeart/2005/8/colors/accent1_2" csCatId="accent1" phldr="1"/>
      <dgm:spPr/>
      <dgm:t>
        <a:bodyPr/>
        <a:lstStyle/>
        <a:p>
          <a:endParaRPr lang="el-GR"/>
        </a:p>
      </dgm:t>
    </dgm:pt>
    <dgm:pt modelId="{7B09E2CB-F0E8-4C7F-A7B5-23E984026166}">
      <dgm:prSet phldrT="[Κείμενο]"/>
      <dgm:spPr/>
      <dgm:t>
        <a:bodyPr/>
        <a:lstStyle/>
        <a:p>
          <a:r>
            <a:rPr lang="el-GR" dirty="0" smtClean="0"/>
            <a:t>Οργάνωση συνόλων</a:t>
          </a:r>
          <a:endParaRPr lang="el-GR" dirty="0"/>
        </a:p>
      </dgm:t>
    </dgm:pt>
    <dgm:pt modelId="{6B3ACCB9-1790-40AD-ADF4-40C0449687C5}" type="parTrans" cxnId="{36CFEEFC-8303-40AF-953E-457C0F5E8EB0}">
      <dgm:prSet/>
      <dgm:spPr/>
      <dgm:t>
        <a:bodyPr/>
        <a:lstStyle/>
        <a:p>
          <a:endParaRPr lang="el-GR"/>
        </a:p>
      </dgm:t>
    </dgm:pt>
    <dgm:pt modelId="{58D4E0B9-70A2-4267-9696-16803CEBFE45}" type="sibTrans" cxnId="{36CFEEFC-8303-40AF-953E-457C0F5E8EB0}">
      <dgm:prSet/>
      <dgm:spPr/>
      <dgm:t>
        <a:bodyPr/>
        <a:lstStyle/>
        <a:p>
          <a:endParaRPr lang="el-GR"/>
        </a:p>
      </dgm:t>
    </dgm:pt>
    <dgm:pt modelId="{E93B57A3-DEF5-4B09-BA77-2A3482D9143F}">
      <dgm:prSet phldrT="[Κείμενο]"/>
      <dgm:spPr/>
      <dgm:t>
        <a:bodyPr/>
        <a:lstStyle/>
        <a:p>
          <a:r>
            <a:rPr lang="el-GR" dirty="0" smtClean="0"/>
            <a:t>Δημιουργία δομών</a:t>
          </a:r>
          <a:endParaRPr lang="el-GR" dirty="0"/>
        </a:p>
      </dgm:t>
    </dgm:pt>
    <dgm:pt modelId="{AFF48CD6-E991-4BDA-A794-57736F471543}" type="parTrans" cxnId="{1FD2D9FF-707E-4F7D-9AF2-997BD1FF3867}">
      <dgm:prSet/>
      <dgm:spPr/>
      <dgm:t>
        <a:bodyPr/>
        <a:lstStyle/>
        <a:p>
          <a:endParaRPr lang="el-GR"/>
        </a:p>
      </dgm:t>
    </dgm:pt>
    <dgm:pt modelId="{34A081B6-4097-4727-9AF0-DCEFFC984E96}" type="sibTrans" cxnId="{1FD2D9FF-707E-4F7D-9AF2-997BD1FF3867}">
      <dgm:prSet/>
      <dgm:spPr/>
      <dgm:t>
        <a:bodyPr/>
        <a:lstStyle/>
        <a:p>
          <a:endParaRPr lang="el-GR"/>
        </a:p>
      </dgm:t>
    </dgm:pt>
    <dgm:pt modelId="{5008A44D-F3F7-46B4-8FBA-9AF767926F4D}">
      <dgm:prSet phldrT="[Κείμενο]"/>
      <dgm:spPr/>
      <dgm:t>
        <a:bodyPr/>
        <a:lstStyle/>
        <a:p>
          <a:r>
            <a:rPr lang="el-GR" dirty="0" smtClean="0"/>
            <a:t>Οι δομές μεταφέρουν πληροφορίες</a:t>
          </a:r>
          <a:endParaRPr lang="el-GR" dirty="0"/>
        </a:p>
      </dgm:t>
    </dgm:pt>
    <dgm:pt modelId="{5CD5DE8E-49BF-48B4-9DE5-7A64D373AC24}" type="parTrans" cxnId="{49A565BE-C3D7-4606-8B73-B2DCEF122CD7}">
      <dgm:prSet/>
      <dgm:spPr/>
      <dgm:t>
        <a:bodyPr/>
        <a:lstStyle/>
        <a:p>
          <a:endParaRPr lang="el-GR"/>
        </a:p>
      </dgm:t>
    </dgm:pt>
    <dgm:pt modelId="{B442AD57-A363-4029-8B50-ACE28780C639}" type="sibTrans" cxnId="{49A565BE-C3D7-4606-8B73-B2DCEF122CD7}">
      <dgm:prSet/>
      <dgm:spPr/>
      <dgm:t>
        <a:bodyPr/>
        <a:lstStyle/>
        <a:p>
          <a:endParaRPr lang="el-GR"/>
        </a:p>
      </dgm:t>
    </dgm:pt>
    <dgm:pt modelId="{2F36A015-9EFB-4D10-9056-CD6FBEF68102}">
      <dgm:prSet phldrT="[Κείμενο]"/>
      <dgm:spPr/>
      <dgm:t>
        <a:bodyPr/>
        <a:lstStyle/>
        <a:p>
          <a:r>
            <a:rPr lang="el-GR" dirty="0" smtClean="0"/>
            <a:t>Κατανόηση κειμένων μέσα από την αναγνώριση των δομών</a:t>
          </a:r>
          <a:endParaRPr lang="el-GR" dirty="0"/>
        </a:p>
      </dgm:t>
    </dgm:pt>
    <dgm:pt modelId="{138F061C-84BC-457D-BCBC-D3AF403CE10A}" type="parTrans" cxnId="{F32C1DFE-A13C-4CFC-93BB-7F84C48329F1}">
      <dgm:prSet/>
      <dgm:spPr/>
      <dgm:t>
        <a:bodyPr/>
        <a:lstStyle/>
        <a:p>
          <a:endParaRPr lang="el-GR"/>
        </a:p>
      </dgm:t>
    </dgm:pt>
    <dgm:pt modelId="{780CBF0D-DAC8-4B04-8AE0-2CFA1FE71120}" type="sibTrans" cxnId="{F32C1DFE-A13C-4CFC-93BB-7F84C48329F1}">
      <dgm:prSet/>
      <dgm:spPr/>
      <dgm:t>
        <a:bodyPr/>
        <a:lstStyle/>
        <a:p>
          <a:endParaRPr lang="el-GR"/>
        </a:p>
      </dgm:t>
    </dgm:pt>
    <dgm:pt modelId="{FACAE270-B2ED-46EF-B866-259EFB931BC4}" type="pres">
      <dgm:prSet presAssocID="{592BA365-C3C5-4724-8C02-8825033FEF96}" presName="Name0" presStyleCnt="0">
        <dgm:presLayoutVars>
          <dgm:dir/>
          <dgm:resizeHandles val="exact"/>
        </dgm:presLayoutVars>
      </dgm:prSet>
      <dgm:spPr/>
      <dgm:t>
        <a:bodyPr/>
        <a:lstStyle/>
        <a:p>
          <a:endParaRPr lang="el-GR"/>
        </a:p>
      </dgm:t>
    </dgm:pt>
    <dgm:pt modelId="{4301DC9E-4FAE-4559-9F5C-17FD6E4360D1}" type="pres">
      <dgm:prSet presAssocID="{7B09E2CB-F0E8-4C7F-A7B5-23E984026166}" presName="composite" presStyleCnt="0"/>
      <dgm:spPr/>
    </dgm:pt>
    <dgm:pt modelId="{B4FB7985-3CC2-4785-9847-10BF448A57FC}" type="pres">
      <dgm:prSet presAssocID="{7B09E2CB-F0E8-4C7F-A7B5-23E984026166}" presName="imagSh" presStyleLbl="bgImgPlace1" presStyleIdx="0" presStyleCnt="3"/>
      <dgm:spPr/>
      <dgm:t>
        <a:bodyPr/>
        <a:lstStyle/>
        <a:p>
          <a:endParaRPr lang="el-GR"/>
        </a:p>
      </dgm:t>
    </dgm:pt>
    <dgm:pt modelId="{CE5030F9-25B1-45B2-A901-602831F6F047}" type="pres">
      <dgm:prSet presAssocID="{7B09E2CB-F0E8-4C7F-A7B5-23E984026166}" presName="txNode" presStyleLbl="node1" presStyleIdx="0" presStyleCnt="3">
        <dgm:presLayoutVars>
          <dgm:bulletEnabled val="1"/>
        </dgm:presLayoutVars>
      </dgm:prSet>
      <dgm:spPr/>
      <dgm:t>
        <a:bodyPr/>
        <a:lstStyle/>
        <a:p>
          <a:endParaRPr lang="el-GR"/>
        </a:p>
      </dgm:t>
    </dgm:pt>
    <dgm:pt modelId="{22BDCC6E-4FA5-4069-B90D-F420DF499C4F}" type="pres">
      <dgm:prSet presAssocID="{58D4E0B9-70A2-4267-9696-16803CEBFE45}" presName="sibTrans" presStyleLbl="sibTrans2D1" presStyleIdx="0" presStyleCnt="2"/>
      <dgm:spPr/>
      <dgm:t>
        <a:bodyPr/>
        <a:lstStyle/>
        <a:p>
          <a:endParaRPr lang="el-GR"/>
        </a:p>
      </dgm:t>
    </dgm:pt>
    <dgm:pt modelId="{3893FE92-B722-4668-9E96-FDA70E06236A}" type="pres">
      <dgm:prSet presAssocID="{58D4E0B9-70A2-4267-9696-16803CEBFE45}" presName="connTx" presStyleLbl="sibTrans2D1" presStyleIdx="0" presStyleCnt="2"/>
      <dgm:spPr/>
      <dgm:t>
        <a:bodyPr/>
        <a:lstStyle/>
        <a:p>
          <a:endParaRPr lang="el-GR"/>
        </a:p>
      </dgm:t>
    </dgm:pt>
    <dgm:pt modelId="{A1C17E22-CF6E-4BE0-97A1-D33A4779D8C9}" type="pres">
      <dgm:prSet presAssocID="{E93B57A3-DEF5-4B09-BA77-2A3482D9143F}" presName="composite" presStyleCnt="0"/>
      <dgm:spPr/>
    </dgm:pt>
    <dgm:pt modelId="{0C105583-C788-409D-AC32-771ECC6E7261}" type="pres">
      <dgm:prSet presAssocID="{E93B57A3-DEF5-4B09-BA77-2A3482D9143F}" presName="imagSh" presStyleLbl="bgImgPlace1" presStyleIdx="1" presStyleCnt="3"/>
      <dgm:spPr/>
    </dgm:pt>
    <dgm:pt modelId="{BDA7B9A8-4AC3-4BA4-937A-82003C65BDD6}" type="pres">
      <dgm:prSet presAssocID="{E93B57A3-DEF5-4B09-BA77-2A3482D9143F}" presName="txNode" presStyleLbl="node1" presStyleIdx="1" presStyleCnt="3">
        <dgm:presLayoutVars>
          <dgm:bulletEnabled val="1"/>
        </dgm:presLayoutVars>
      </dgm:prSet>
      <dgm:spPr/>
      <dgm:t>
        <a:bodyPr/>
        <a:lstStyle/>
        <a:p>
          <a:endParaRPr lang="el-GR"/>
        </a:p>
      </dgm:t>
    </dgm:pt>
    <dgm:pt modelId="{3BFEA56F-29D0-4D54-B3DA-1C8574F77639}" type="pres">
      <dgm:prSet presAssocID="{34A081B6-4097-4727-9AF0-DCEFFC984E96}" presName="sibTrans" presStyleLbl="sibTrans2D1" presStyleIdx="1" presStyleCnt="2"/>
      <dgm:spPr/>
      <dgm:t>
        <a:bodyPr/>
        <a:lstStyle/>
        <a:p>
          <a:endParaRPr lang="el-GR"/>
        </a:p>
      </dgm:t>
    </dgm:pt>
    <dgm:pt modelId="{D2048A6D-BABE-4A48-B2B6-817369466856}" type="pres">
      <dgm:prSet presAssocID="{34A081B6-4097-4727-9AF0-DCEFFC984E96}" presName="connTx" presStyleLbl="sibTrans2D1" presStyleIdx="1" presStyleCnt="2"/>
      <dgm:spPr/>
      <dgm:t>
        <a:bodyPr/>
        <a:lstStyle/>
        <a:p>
          <a:endParaRPr lang="el-GR"/>
        </a:p>
      </dgm:t>
    </dgm:pt>
    <dgm:pt modelId="{E37C9BBD-5CBD-48BD-B355-D2771CBD6C84}" type="pres">
      <dgm:prSet presAssocID="{2F36A015-9EFB-4D10-9056-CD6FBEF68102}" presName="composite" presStyleCnt="0"/>
      <dgm:spPr/>
    </dgm:pt>
    <dgm:pt modelId="{3C3E6AC0-0D85-4861-A819-1B9C68410902}" type="pres">
      <dgm:prSet presAssocID="{2F36A015-9EFB-4D10-9056-CD6FBEF68102}" presName="imagSh" presStyleLbl="bgImgPlace1" presStyleIdx="2" presStyleCnt="3"/>
      <dgm:spPr/>
    </dgm:pt>
    <dgm:pt modelId="{BCEF2EB7-D198-47F3-AC3F-42B92FEA183A}" type="pres">
      <dgm:prSet presAssocID="{2F36A015-9EFB-4D10-9056-CD6FBEF68102}" presName="txNode" presStyleLbl="node1" presStyleIdx="2" presStyleCnt="3">
        <dgm:presLayoutVars>
          <dgm:bulletEnabled val="1"/>
        </dgm:presLayoutVars>
      </dgm:prSet>
      <dgm:spPr/>
      <dgm:t>
        <a:bodyPr/>
        <a:lstStyle/>
        <a:p>
          <a:endParaRPr lang="el-GR"/>
        </a:p>
      </dgm:t>
    </dgm:pt>
  </dgm:ptLst>
  <dgm:cxnLst>
    <dgm:cxn modelId="{36CFEEFC-8303-40AF-953E-457C0F5E8EB0}" srcId="{592BA365-C3C5-4724-8C02-8825033FEF96}" destId="{7B09E2CB-F0E8-4C7F-A7B5-23E984026166}" srcOrd="0" destOrd="0" parTransId="{6B3ACCB9-1790-40AD-ADF4-40C0449687C5}" sibTransId="{58D4E0B9-70A2-4267-9696-16803CEBFE45}"/>
    <dgm:cxn modelId="{49A565BE-C3D7-4606-8B73-B2DCEF122CD7}" srcId="{E93B57A3-DEF5-4B09-BA77-2A3482D9143F}" destId="{5008A44D-F3F7-46B4-8FBA-9AF767926F4D}" srcOrd="0" destOrd="0" parTransId="{5CD5DE8E-49BF-48B4-9DE5-7A64D373AC24}" sibTransId="{B442AD57-A363-4029-8B50-ACE28780C639}"/>
    <dgm:cxn modelId="{C4703666-989D-4B16-A760-F75B6092FD76}" type="presOf" srcId="{58D4E0B9-70A2-4267-9696-16803CEBFE45}" destId="{3893FE92-B722-4668-9E96-FDA70E06236A}" srcOrd="1" destOrd="0" presId="urn:microsoft.com/office/officeart/2005/8/layout/hProcess10"/>
    <dgm:cxn modelId="{5CBE4EF8-D783-4721-B8B7-1FECCA95AD44}" type="presOf" srcId="{E93B57A3-DEF5-4B09-BA77-2A3482D9143F}" destId="{BDA7B9A8-4AC3-4BA4-937A-82003C65BDD6}" srcOrd="0" destOrd="0" presId="urn:microsoft.com/office/officeart/2005/8/layout/hProcess10"/>
    <dgm:cxn modelId="{F32C1DFE-A13C-4CFC-93BB-7F84C48329F1}" srcId="{592BA365-C3C5-4724-8C02-8825033FEF96}" destId="{2F36A015-9EFB-4D10-9056-CD6FBEF68102}" srcOrd="2" destOrd="0" parTransId="{138F061C-84BC-457D-BCBC-D3AF403CE10A}" sibTransId="{780CBF0D-DAC8-4B04-8AE0-2CFA1FE71120}"/>
    <dgm:cxn modelId="{E8D2BEDC-BDD0-4BA2-B054-71AC03F255DC}" type="presOf" srcId="{58D4E0B9-70A2-4267-9696-16803CEBFE45}" destId="{22BDCC6E-4FA5-4069-B90D-F420DF499C4F}" srcOrd="0" destOrd="0" presId="urn:microsoft.com/office/officeart/2005/8/layout/hProcess10"/>
    <dgm:cxn modelId="{1FD2D9FF-707E-4F7D-9AF2-997BD1FF3867}" srcId="{592BA365-C3C5-4724-8C02-8825033FEF96}" destId="{E93B57A3-DEF5-4B09-BA77-2A3482D9143F}" srcOrd="1" destOrd="0" parTransId="{AFF48CD6-E991-4BDA-A794-57736F471543}" sibTransId="{34A081B6-4097-4727-9AF0-DCEFFC984E96}"/>
    <dgm:cxn modelId="{DC399B9C-9D7B-441C-99F7-54E759C260F1}" type="presOf" srcId="{592BA365-C3C5-4724-8C02-8825033FEF96}" destId="{FACAE270-B2ED-46EF-B866-259EFB931BC4}" srcOrd="0" destOrd="0" presId="urn:microsoft.com/office/officeart/2005/8/layout/hProcess10"/>
    <dgm:cxn modelId="{17B20C3E-1EEA-4029-A8DB-EC2A39195E50}" type="presOf" srcId="{5008A44D-F3F7-46B4-8FBA-9AF767926F4D}" destId="{BDA7B9A8-4AC3-4BA4-937A-82003C65BDD6}" srcOrd="0" destOrd="1" presId="urn:microsoft.com/office/officeart/2005/8/layout/hProcess10"/>
    <dgm:cxn modelId="{D56C52CE-2097-4E50-A010-930A8184366B}" type="presOf" srcId="{34A081B6-4097-4727-9AF0-DCEFFC984E96}" destId="{D2048A6D-BABE-4A48-B2B6-817369466856}" srcOrd="1" destOrd="0" presId="urn:microsoft.com/office/officeart/2005/8/layout/hProcess10"/>
    <dgm:cxn modelId="{3AA6665A-7809-4F6A-9FD8-A09D391AA1F6}" type="presOf" srcId="{34A081B6-4097-4727-9AF0-DCEFFC984E96}" destId="{3BFEA56F-29D0-4D54-B3DA-1C8574F77639}" srcOrd="0" destOrd="0" presId="urn:microsoft.com/office/officeart/2005/8/layout/hProcess10"/>
    <dgm:cxn modelId="{C49A6807-1CCF-4872-8549-5B01C4BC3336}" type="presOf" srcId="{7B09E2CB-F0E8-4C7F-A7B5-23E984026166}" destId="{CE5030F9-25B1-45B2-A901-602831F6F047}" srcOrd="0" destOrd="0" presId="urn:microsoft.com/office/officeart/2005/8/layout/hProcess10"/>
    <dgm:cxn modelId="{E7151395-54CF-44C8-981E-656844934F66}" type="presOf" srcId="{2F36A015-9EFB-4D10-9056-CD6FBEF68102}" destId="{BCEF2EB7-D198-47F3-AC3F-42B92FEA183A}" srcOrd="0" destOrd="0" presId="urn:microsoft.com/office/officeart/2005/8/layout/hProcess10"/>
    <dgm:cxn modelId="{70BEA8A5-9FF4-4C2A-9BED-05A3F108DDFE}" type="presParOf" srcId="{FACAE270-B2ED-46EF-B866-259EFB931BC4}" destId="{4301DC9E-4FAE-4559-9F5C-17FD6E4360D1}" srcOrd="0" destOrd="0" presId="urn:microsoft.com/office/officeart/2005/8/layout/hProcess10"/>
    <dgm:cxn modelId="{04A7AA38-9805-48EF-AB9C-8D155387F406}" type="presParOf" srcId="{4301DC9E-4FAE-4559-9F5C-17FD6E4360D1}" destId="{B4FB7985-3CC2-4785-9847-10BF448A57FC}" srcOrd="0" destOrd="0" presId="urn:microsoft.com/office/officeart/2005/8/layout/hProcess10"/>
    <dgm:cxn modelId="{E85F8496-971A-496B-91FD-5F77A1FB43F0}" type="presParOf" srcId="{4301DC9E-4FAE-4559-9F5C-17FD6E4360D1}" destId="{CE5030F9-25B1-45B2-A901-602831F6F047}" srcOrd="1" destOrd="0" presId="urn:microsoft.com/office/officeart/2005/8/layout/hProcess10"/>
    <dgm:cxn modelId="{B57074BC-5386-4540-8499-71B99BCDBBB1}" type="presParOf" srcId="{FACAE270-B2ED-46EF-B866-259EFB931BC4}" destId="{22BDCC6E-4FA5-4069-B90D-F420DF499C4F}" srcOrd="1" destOrd="0" presId="urn:microsoft.com/office/officeart/2005/8/layout/hProcess10"/>
    <dgm:cxn modelId="{69C47487-1798-4FA4-9AEF-D2D9C8517E92}" type="presParOf" srcId="{22BDCC6E-4FA5-4069-B90D-F420DF499C4F}" destId="{3893FE92-B722-4668-9E96-FDA70E06236A}" srcOrd="0" destOrd="0" presId="urn:microsoft.com/office/officeart/2005/8/layout/hProcess10"/>
    <dgm:cxn modelId="{F500F71F-1243-4FFD-A016-020A514DD457}" type="presParOf" srcId="{FACAE270-B2ED-46EF-B866-259EFB931BC4}" destId="{A1C17E22-CF6E-4BE0-97A1-D33A4779D8C9}" srcOrd="2" destOrd="0" presId="urn:microsoft.com/office/officeart/2005/8/layout/hProcess10"/>
    <dgm:cxn modelId="{671B827F-1029-4CAC-9A31-677CAA51072A}" type="presParOf" srcId="{A1C17E22-CF6E-4BE0-97A1-D33A4779D8C9}" destId="{0C105583-C788-409D-AC32-771ECC6E7261}" srcOrd="0" destOrd="0" presId="urn:microsoft.com/office/officeart/2005/8/layout/hProcess10"/>
    <dgm:cxn modelId="{33B0F719-70CE-4DC4-BD48-353BC082778F}" type="presParOf" srcId="{A1C17E22-CF6E-4BE0-97A1-D33A4779D8C9}" destId="{BDA7B9A8-4AC3-4BA4-937A-82003C65BDD6}" srcOrd="1" destOrd="0" presId="urn:microsoft.com/office/officeart/2005/8/layout/hProcess10"/>
    <dgm:cxn modelId="{13A38D43-138C-43C8-A2AC-C2415773DAD4}" type="presParOf" srcId="{FACAE270-B2ED-46EF-B866-259EFB931BC4}" destId="{3BFEA56F-29D0-4D54-B3DA-1C8574F77639}" srcOrd="3" destOrd="0" presId="urn:microsoft.com/office/officeart/2005/8/layout/hProcess10"/>
    <dgm:cxn modelId="{FA68CE8C-9253-449B-AB87-3D45014E9A88}" type="presParOf" srcId="{3BFEA56F-29D0-4D54-B3DA-1C8574F77639}" destId="{D2048A6D-BABE-4A48-B2B6-817369466856}" srcOrd="0" destOrd="0" presId="urn:microsoft.com/office/officeart/2005/8/layout/hProcess10"/>
    <dgm:cxn modelId="{D7DCCBE8-A1DE-4DF0-BDF1-0B248E3924C8}" type="presParOf" srcId="{FACAE270-B2ED-46EF-B866-259EFB931BC4}" destId="{E37C9BBD-5CBD-48BD-B355-D2771CBD6C84}" srcOrd="4" destOrd="0" presId="urn:microsoft.com/office/officeart/2005/8/layout/hProcess10"/>
    <dgm:cxn modelId="{1D0DE7A1-3437-4D36-90AA-E56CAE989CBF}" type="presParOf" srcId="{E37C9BBD-5CBD-48BD-B355-D2771CBD6C84}" destId="{3C3E6AC0-0D85-4861-A819-1B9C68410902}" srcOrd="0" destOrd="0" presId="urn:microsoft.com/office/officeart/2005/8/layout/hProcess10"/>
    <dgm:cxn modelId="{67370DA0-D5A5-4546-84A1-E90FA4829597}" type="presParOf" srcId="{E37C9BBD-5CBD-48BD-B355-D2771CBD6C84}" destId="{BCEF2EB7-D198-47F3-AC3F-42B92FEA183A}" srcOrd="1" destOrd="0" presId="urn:microsoft.com/office/officeart/2005/8/layout/hProcess10"/>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13AC43-E459-4419-A840-AEA14E5601C1}"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l-GR"/>
        </a:p>
      </dgm:t>
    </dgm:pt>
    <dgm:pt modelId="{A819C71A-5789-4255-B97C-90D1E56F8FFD}">
      <dgm:prSet phldrT="[Κείμενο]"/>
      <dgm:spPr/>
      <dgm:t>
        <a:bodyPr/>
        <a:lstStyle/>
        <a:p>
          <a:r>
            <a:rPr lang="el-GR" dirty="0" smtClean="0"/>
            <a:t>Λογοτεχνικά βιβλία &gt; νοήματα &amp; ιδέες</a:t>
          </a:r>
          <a:endParaRPr lang="el-GR" dirty="0"/>
        </a:p>
      </dgm:t>
    </dgm:pt>
    <dgm:pt modelId="{89DDB5C5-DC91-467D-84F2-3E152FF4E020}" type="parTrans" cxnId="{9FA4199F-8F7E-41DF-B7A1-28BE4DF30D45}">
      <dgm:prSet/>
      <dgm:spPr/>
      <dgm:t>
        <a:bodyPr/>
        <a:lstStyle/>
        <a:p>
          <a:endParaRPr lang="el-GR"/>
        </a:p>
      </dgm:t>
    </dgm:pt>
    <dgm:pt modelId="{5DC45D0F-1B1E-4841-8D24-73E260A46BE6}" type="sibTrans" cxnId="{9FA4199F-8F7E-41DF-B7A1-28BE4DF30D45}">
      <dgm:prSet/>
      <dgm:spPr/>
      <dgm:t>
        <a:bodyPr/>
        <a:lstStyle/>
        <a:p>
          <a:endParaRPr lang="el-GR"/>
        </a:p>
      </dgm:t>
    </dgm:pt>
    <dgm:pt modelId="{19E36E76-E5FA-4D86-A112-FF6E2C4C3046}">
      <dgm:prSet phldrT="[Κείμενο]"/>
      <dgm:spPr/>
      <dgm:t>
        <a:bodyPr/>
        <a:lstStyle/>
        <a:p>
          <a:r>
            <a:rPr lang="el-GR" dirty="0" smtClean="0"/>
            <a:t>Αναγνωστικά &gt; λέξεις</a:t>
          </a:r>
          <a:endParaRPr lang="el-GR" dirty="0"/>
        </a:p>
      </dgm:t>
    </dgm:pt>
    <dgm:pt modelId="{8F0F6211-C853-4634-9A4C-69945668E78E}" type="parTrans" cxnId="{A943E10D-CA19-4BEC-AF0D-BFE42166E239}">
      <dgm:prSet/>
      <dgm:spPr/>
      <dgm:t>
        <a:bodyPr/>
        <a:lstStyle/>
        <a:p>
          <a:endParaRPr lang="el-GR"/>
        </a:p>
      </dgm:t>
    </dgm:pt>
    <dgm:pt modelId="{D6679AF2-9DE4-4B41-807D-1CC1CE627FB6}" type="sibTrans" cxnId="{A943E10D-CA19-4BEC-AF0D-BFE42166E239}">
      <dgm:prSet/>
      <dgm:spPr/>
      <dgm:t>
        <a:bodyPr/>
        <a:lstStyle/>
        <a:p>
          <a:endParaRPr lang="el-GR"/>
        </a:p>
      </dgm:t>
    </dgm:pt>
    <dgm:pt modelId="{D7520385-A18D-443B-9E3B-F6E366E99FC1}" type="pres">
      <dgm:prSet presAssocID="{1113AC43-E459-4419-A840-AEA14E5601C1}" presName="compositeShape" presStyleCnt="0">
        <dgm:presLayoutVars>
          <dgm:chMax val="2"/>
          <dgm:dir/>
          <dgm:resizeHandles val="exact"/>
        </dgm:presLayoutVars>
      </dgm:prSet>
      <dgm:spPr/>
      <dgm:t>
        <a:bodyPr/>
        <a:lstStyle/>
        <a:p>
          <a:endParaRPr lang="el-GR"/>
        </a:p>
      </dgm:t>
    </dgm:pt>
    <dgm:pt modelId="{0B9749A1-AC29-4C20-8F1A-2B93D500D94F}" type="pres">
      <dgm:prSet presAssocID="{1113AC43-E459-4419-A840-AEA14E5601C1}" presName="divider" presStyleLbl="fgShp" presStyleIdx="0" presStyleCnt="1"/>
      <dgm:spPr/>
    </dgm:pt>
    <dgm:pt modelId="{B6B89B66-0FC2-4CC3-894B-C86386DB591F}" type="pres">
      <dgm:prSet presAssocID="{A819C71A-5789-4255-B97C-90D1E56F8FFD}" presName="downArrow" presStyleLbl="node1" presStyleIdx="0" presStyleCnt="2" custLinFactNeighborX="-1665" custLinFactNeighborY="1012"/>
      <dgm:spPr/>
    </dgm:pt>
    <dgm:pt modelId="{21A8EF07-86F2-443A-B691-B29D4BA4FEEF}" type="pres">
      <dgm:prSet presAssocID="{A819C71A-5789-4255-B97C-90D1E56F8FFD}" presName="downArrowText" presStyleLbl="revTx" presStyleIdx="0" presStyleCnt="2">
        <dgm:presLayoutVars>
          <dgm:bulletEnabled val="1"/>
        </dgm:presLayoutVars>
      </dgm:prSet>
      <dgm:spPr/>
      <dgm:t>
        <a:bodyPr/>
        <a:lstStyle/>
        <a:p>
          <a:endParaRPr lang="el-GR"/>
        </a:p>
      </dgm:t>
    </dgm:pt>
    <dgm:pt modelId="{383E74E4-75F9-49E5-913C-FF30CA8CE93F}" type="pres">
      <dgm:prSet presAssocID="{19E36E76-E5FA-4D86-A112-FF6E2C4C3046}" presName="upArrow" presStyleLbl="node1" presStyleIdx="1" presStyleCnt="2"/>
      <dgm:spPr/>
    </dgm:pt>
    <dgm:pt modelId="{21F72364-10E8-445C-9694-01798BF04357}" type="pres">
      <dgm:prSet presAssocID="{19E36E76-E5FA-4D86-A112-FF6E2C4C3046}" presName="upArrowText" presStyleLbl="revTx" presStyleIdx="1" presStyleCnt="2">
        <dgm:presLayoutVars>
          <dgm:bulletEnabled val="1"/>
        </dgm:presLayoutVars>
      </dgm:prSet>
      <dgm:spPr/>
      <dgm:t>
        <a:bodyPr/>
        <a:lstStyle/>
        <a:p>
          <a:endParaRPr lang="el-GR"/>
        </a:p>
      </dgm:t>
    </dgm:pt>
  </dgm:ptLst>
  <dgm:cxnLst>
    <dgm:cxn modelId="{9FA4199F-8F7E-41DF-B7A1-28BE4DF30D45}" srcId="{1113AC43-E459-4419-A840-AEA14E5601C1}" destId="{A819C71A-5789-4255-B97C-90D1E56F8FFD}" srcOrd="0" destOrd="0" parTransId="{89DDB5C5-DC91-467D-84F2-3E152FF4E020}" sibTransId="{5DC45D0F-1B1E-4841-8D24-73E260A46BE6}"/>
    <dgm:cxn modelId="{A943E10D-CA19-4BEC-AF0D-BFE42166E239}" srcId="{1113AC43-E459-4419-A840-AEA14E5601C1}" destId="{19E36E76-E5FA-4D86-A112-FF6E2C4C3046}" srcOrd="1" destOrd="0" parTransId="{8F0F6211-C853-4634-9A4C-69945668E78E}" sibTransId="{D6679AF2-9DE4-4B41-807D-1CC1CE627FB6}"/>
    <dgm:cxn modelId="{BC7B22F0-1E6A-40F8-B9D1-228030D52C2A}" type="presOf" srcId="{A819C71A-5789-4255-B97C-90D1E56F8FFD}" destId="{21A8EF07-86F2-443A-B691-B29D4BA4FEEF}" srcOrd="0" destOrd="0" presId="urn:microsoft.com/office/officeart/2005/8/layout/arrow3"/>
    <dgm:cxn modelId="{59134262-CF12-432F-9C31-20914F8CA428}" type="presOf" srcId="{19E36E76-E5FA-4D86-A112-FF6E2C4C3046}" destId="{21F72364-10E8-445C-9694-01798BF04357}" srcOrd="0" destOrd="0" presId="urn:microsoft.com/office/officeart/2005/8/layout/arrow3"/>
    <dgm:cxn modelId="{669A4727-60BD-4BF4-8111-2906833AC51C}" type="presOf" srcId="{1113AC43-E459-4419-A840-AEA14E5601C1}" destId="{D7520385-A18D-443B-9E3B-F6E366E99FC1}" srcOrd="0" destOrd="0" presId="urn:microsoft.com/office/officeart/2005/8/layout/arrow3"/>
    <dgm:cxn modelId="{E94C3DF4-0D47-4D75-B7F0-583E6F33E979}" type="presParOf" srcId="{D7520385-A18D-443B-9E3B-F6E366E99FC1}" destId="{0B9749A1-AC29-4C20-8F1A-2B93D500D94F}" srcOrd="0" destOrd="0" presId="urn:microsoft.com/office/officeart/2005/8/layout/arrow3"/>
    <dgm:cxn modelId="{BD63B2D7-B344-49D5-BC40-38279BC53FC6}" type="presParOf" srcId="{D7520385-A18D-443B-9E3B-F6E366E99FC1}" destId="{B6B89B66-0FC2-4CC3-894B-C86386DB591F}" srcOrd="1" destOrd="0" presId="urn:microsoft.com/office/officeart/2005/8/layout/arrow3"/>
    <dgm:cxn modelId="{0CBCAB60-7CE5-4D5C-8473-503EEC2B6E6F}" type="presParOf" srcId="{D7520385-A18D-443B-9E3B-F6E366E99FC1}" destId="{21A8EF07-86F2-443A-B691-B29D4BA4FEEF}" srcOrd="2" destOrd="0" presId="urn:microsoft.com/office/officeart/2005/8/layout/arrow3"/>
    <dgm:cxn modelId="{29480482-97F8-4D04-80A4-EDD6246A2B43}" type="presParOf" srcId="{D7520385-A18D-443B-9E3B-F6E366E99FC1}" destId="{383E74E4-75F9-49E5-913C-FF30CA8CE93F}" srcOrd="3" destOrd="0" presId="urn:microsoft.com/office/officeart/2005/8/layout/arrow3"/>
    <dgm:cxn modelId="{8879C1EA-19CD-4E1D-A3FC-01B6C5754205}" type="presParOf" srcId="{D7520385-A18D-443B-9E3B-F6E366E99FC1}" destId="{21F72364-10E8-445C-9694-01798BF04357}" srcOrd="4" destOrd="0" presId="urn:microsoft.com/office/officeart/2005/8/layout/arrow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4FB7985-3CC2-4785-9847-10BF448A57FC}">
      <dsp:nvSpPr>
        <dsp:cNvPr id="0" name=""/>
        <dsp:cNvSpPr/>
      </dsp:nvSpPr>
      <dsp:spPr>
        <a:xfrm>
          <a:off x="4093" y="562001"/>
          <a:ext cx="1928330" cy="1928330"/>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5030F9-25B1-45B2-A901-602831F6F047}">
      <dsp:nvSpPr>
        <dsp:cNvPr id="0" name=""/>
        <dsp:cNvSpPr/>
      </dsp:nvSpPr>
      <dsp:spPr>
        <a:xfrm>
          <a:off x="318007" y="1718999"/>
          <a:ext cx="1928330" cy="19283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l-GR" sz="2300" kern="1200" dirty="0" smtClean="0"/>
            <a:t>Οργάνωση συνόλων</a:t>
          </a:r>
          <a:endParaRPr lang="el-GR" sz="2300" kern="1200" dirty="0"/>
        </a:p>
      </dsp:txBody>
      <dsp:txXfrm>
        <a:off x="318007" y="1718999"/>
        <a:ext cx="1928330" cy="1928330"/>
      </dsp:txXfrm>
    </dsp:sp>
    <dsp:sp modelId="{22BDCC6E-4FA5-4069-B90D-F420DF499C4F}">
      <dsp:nvSpPr>
        <dsp:cNvPr id="0" name=""/>
        <dsp:cNvSpPr/>
      </dsp:nvSpPr>
      <dsp:spPr>
        <a:xfrm>
          <a:off x="2303862" y="1294490"/>
          <a:ext cx="371439" cy="46335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l-GR" sz="1900" kern="1200"/>
        </a:p>
      </dsp:txBody>
      <dsp:txXfrm>
        <a:off x="2303862" y="1294490"/>
        <a:ext cx="371439" cy="463350"/>
      </dsp:txXfrm>
    </dsp:sp>
    <dsp:sp modelId="{0C105583-C788-409D-AC32-771ECC6E7261}">
      <dsp:nvSpPr>
        <dsp:cNvPr id="0" name=""/>
        <dsp:cNvSpPr/>
      </dsp:nvSpPr>
      <dsp:spPr>
        <a:xfrm>
          <a:off x="2993677" y="562001"/>
          <a:ext cx="1928330" cy="1928330"/>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DA7B9A8-4AC3-4BA4-937A-82003C65BDD6}">
      <dsp:nvSpPr>
        <dsp:cNvPr id="0" name=""/>
        <dsp:cNvSpPr/>
      </dsp:nvSpPr>
      <dsp:spPr>
        <a:xfrm>
          <a:off x="3307591" y="1718999"/>
          <a:ext cx="1928330" cy="19283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l-GR" sz="2300" kern="1200" dirty="0" smtClean="0"/>
            <a:t>Δημιουργία δομών</a:t>
          </a:r>
          <a:endParaRPr lang="el-GR" sz="2300" kern="1200" dirty="0"/>
        </a:p>
        <a:p>
          <a:pPr marL="171450" lvl="1" indent="-171450" algn="l" defTabSz="800100">
            <a:lnSpc>
              <a:spcPct val="90000"/>
            </a:lnSpc>
            <a:spcBef>
              <a:spcPct val="0"/>
            </a:spcBef>
            <a:spcAft>
              <a:spcPct val="15000"/>
            </a:spcAft>
            <a:buChar char="••"/>
          </a:pPr>
          <a:r>
            <a:rPr lang="el-GR" sz="1800" kern="1200" dirty="0" smtClean="0"/>
            <a:t>Οι δομές μεταφέρουν πληροφορίες</a:t>
          </a:r>
          <a:endParaRPr lang="el-GR" sz="1800" kern="1200" dirty="0"/>
        </a:p>
      </dsp:txBody>
      <dsp:txXfrm>
        <a:off x="3307591" y="1718999"/>
        <a:ext cx="1928330" cy="1928330"/>
      </dsp:txXfrm>
    </dsp:sp>
    <dsp:sp modelId="{3BFEA56F-29D0-4D54-B3DA-1C8574F77639}">
      <dsp:nvSpPr>
        <dsp:cNvPr id="0" name=""/>
        <dsp:cNvSpPr/>
      </dsp:nvSpPr>
      <dsp:spPr>
        <a:xfrm>
          <a:off x="5293447" y="1294490"/>
          <a:ext cx="371439" cy="46335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l-GR" sz="1900" kern="1200"/>
        </a:p>
      </dsp:txBody>
      <dsp:txXfrm>
        <a:off x="5293447" y="1294490"/>
        <a:ext cx="371439" cy="463350"/>
      </dsp:txXfrm>
    </dsp:sp>
    <dsp:sp modelId="{3C3E6AC0-0D85-4861-A819-1B9C68410902}">
      <dsp:nvSpPr>
        <dsp:cNvPr id="0" name=""/>
        <dsp:cNvSpPr/>
      </dsp:nvSpPr>
      <dsp:spPr>
        <a:xfrm>
          <a:off x="5983262" y="562001"/>
          <a:ext cx="1928330" cy="1928330"/>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EF2EB7-D198-47F3-AC3F-42B92FEA183A}">
      <dsp:nvSpPr>
        <dsp:cNvPr id="0" name=""/>
        <dsp:cNvSpPr/>
      </dsp:nvSpPr>
      <dsp:spPr>
        <a:xfrm>
          <a:off x="6297176" y="1718999"/>
          <a:ext cx="1928330" cy="19283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l-GR" sz="2300" kern="1200" dirty="0" smtClean="0"/>
            <a:t>Κατανόηση κειμένων μέσα από την αναγνώριση των δομών</a:t>
          </a:r>
          <a:endParaRPr lang="el-GR" sz="2300" kern="1200" dirty="0"/>
        </a:p>
      </dsp:txBody>
      <dsp:txXfrm>
        <a:off x="6297176" y="1718999"/>
        <a:ext cx="1928330" cy="192833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B9749A1-AC29-4C20-8F1A-2B93D500D94F}">
      <dsp:nvSpPr>
        <dsp:cNvPr id="0" name=""/>
        <dsp:cNvSpPr/>
      </dsp:nvSpPr>
      <dsp:spPr>
        <a:xfrm rot="21300000">
          <a:off x="25254" y="1794666"/>
          <a:ext cx="8179091" cy="936629"/>
        </a:xfrm>
        <a:prstGeom prst="mathMinus">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B89B66-0FC2-4CC3-894B-C86386DB591F}">
      <dsp:nvSpPr>
        <dsp:cNvPr id="0" name=""/>
        <dsp:cNvSpPr/>
      </dsp:nvSpPr>
      <dsp:spPr>
        <a:xfrm>
          <a:off x="946445" y="244619"/>
          <a:ext cx="2468880" cy="1810385"/>
        </a:xfrm>
        <a:prstGeom prst="down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A8EF07-86F2-443A-B691-B29D4BA4FEEF}">
      <dsp:nvSpPr>
        <dsp:cNvPr id="0" name=""/>
        <dsp:cNvSpPr/>
      </dsp:nvSpPr>
      <dsp:spPr>
        <a:xfrm>
          <a:off x="4361687" y="0"/>
          <a:ext cx="2633472" cy="1900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l-GR" sz="2700" kern="1200" dirty="0" smtClean="0"/>
            <a:t>Λογοτεχνικά βιβλία &gt; νοήματα &amp; ιδέες</a:t>
          </a:r>
          <a:endParaRPr lang="el-GR" sz="2700" kern="1200" dirty="0"/>
        </a:p>
      </dsp:txBody>
      <dsp:txXfrm>
        <a:off x="4361687" y="0"/>
        <a:ext cx="2633472" cy="1900904"/>
      </dsp:txXfrm>
    </dsp:sp>
    <dsp:sp modelId="{383E74E4-75F9-49E5-913C-FF30CA8CE93F}">
      <dsp:nvSpPr>
        <dsp:cNvPr id="0" name=""/>
        <dsp:cNvSpPr/>
      </dsp:nvSpPr>
      <dsp:spPr>
        <a:xfrm>
          <a:off x="4773168" y="2489279"/>
          <a:ext cx="2468880" cy="1810385"/>
        </a:xfrm>
        <a:prstGeom prst="up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F72364-10E8-445C-9694-01798BF04357}">
      <dsp:nvSpPr>
        <dsp:cNvPr id="0" name=""/>
        <dsp:cNvSpPr/>
      </dsp:nvSpPr>
      <dsp:spPr>
        <a:xfrm>
          <a:off x="1234440" y="2625058"/>
          <a:ext cx="2633472" cy="1900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l-GR" sz="2700" kern="1200" dirty="0" smtClean="0"/>
            <a:t>Αναγνωστικά &gt; λέξεις</a:t>
          </a:r>
          <a:endParaRPr lang="el-GR" sz="2700" kern="1200" dirty="0"/>
        </a:p>
      </dsp:txBody>
      <dsp:txXfrm>
        <a:off x="1234440" y="2625058"/>
        <a:ext cx="2633472" cy="190090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952A16-88F8-4278-AAA2-0B1DDAFC9F32}" type="datetimeFigureOut">
              <a:rPr lang="el-GR" smtClean="0"/>
              <a:t>29/11/2015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910AF1-13BB-4B46-B5C1-74779A9F8C29}"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2. Πώς χτίζεται</a:t>
            </a:r>
            <a:r>
              <a:rPr lang="el-GR" baseline="0" dirty="0" smtClean="0"/>
              <a:t> μια ιστορία, πώς αρχίζει, ποιες συμβάσεις αποδέχεται, τι κανόνες ακολουθεί, πώς εκτυλίσσεται η πλοκή, πού συμβάλλει η εικόνα…    (κλασική αρχή του παραμυθιού, μάντεμα &gt; πιο εύκολο κ ευχάριστο διάβασμα). </a:t>
            </a:r>
          </a:p>
          <a:p>
            <a:endParaRPr lang="el-GR" baseline="0" dirty="0" smtClean="0"/>
          </a:p>
          <a:p>
            <a:r>
              <a:rPr lang="el-GR" baseline="0" dirty="0" smtClean="0"/>
              <a:t>3. Ενθουσιασμός όταν ο μαθητής αναγνωρίζει την δική του συμβολή στο ομαδικό αποτέλεσμα</a:t>
            </a:r>
            <a:endParaRPr lang="el-GR" dirty="0"/>
          </a:p>
        </p:txBody>
      </p:sp>
      <p:sp>
        <p:nvSpPr>
          <p:cNvPr id="4" name="3 - Θέση αριθμού διαφάνειας"/>
          <p:cNvSpPr>
            <a:spLocks noGrp="1"/>
          </p:cNvSpPr>
          <p:nvPr>
            <p:ph type="sldNum" sz="quarter" idx="10"/>
          </p:nvPr>
        </p:nvSpPr>
        <p:spPr/>
        <p:txBody>
          <a:bodyPr/>
          <a:lstStyle/>
          <a:p>
            <a:fld id="{AC808D7F-81E2-466B-BE2E-5AF54BD66D3A}"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4. Μέσα από ομοιοκαταληξίες, παρηχήσεις, ρυθμούς </a:t>
            </a:r>
            <a:r>
              <a:rPr lang="el-GR" baseline="0" dirty="0" smtClean="0"/>
              <a:t> …. </a:t>
            </a:r>
            <a:r>
              <a:rPr lang="el-GR" dirty="0" smtClean="0">
                <a:solidFill>
                  <a:schemeClr val="tx1"/>
                </a:solidFill>
              </a:rPr>
              <a:t>να ευαισθητοποιηθούν σε γλωσσικά θέματα και να διασκεδάσουν. Στιχουργήματα, παιχνίδια</a:t>
            </a:r>
            <a:r>
              <a:rPr lang="el-GR" baseline="0" dirty="0" smtClean="0">
                <a:solidFill>
                  <a:schemeClr val="tx1"/>
                </a:solidFill>
              </a:rPr>
              <a:t> της γλώσσας…</a:t>
            </a:r>
            <a:endParaRPr lang="el-GR" dirty="0"/>
          </a:p>
        </p:txBody>
      </p:sp>
      <p:sp>
        <p:nvSpPr>
          <p:cNvPr id="4" name="3 - Θέση αριθμού διαφάνειας"/>
          <p:cNvSpPr>
            <a:spLocks noGrp="1"/>
          </p:cNvSpPr>
          <p:nvPr>
            <p:ph type="sldNum" sz="quarter" idx="10"/>
          </p:nvPr>
        </p:nvSpPr>
        <p:spPr/>
        <p:txBody>
          <a:bodyPr/>
          <a:lstStyle/>
          <a:p>
            <a:fld id="{AC808D7F-81E2-466B-BE2E-5AF54BD66D3A}"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ΕΔΏ: Χιούμορ</a:t>
            </a:r>
            <a:r>
              <a:rPr lang="el-GR" baseline="0" dirty="0" smtClean="0"/>
              <a:t> ανωτερότητας. Τα παιδιά έχουν την ευκαιρία να παρατηρήσουν μορφές συμπεριφοράς κατώτερες της δικής τους.</a:t>
            </a:r>
          </a:p>
          <a:p>
            <a:endParaRPr lang="el-GR" baseline="0" dirty="0" smtClean="0"/>
          </a:p>
          <a:p>
            <a:r>
              <a:rPr lang="el-GR" baseline="0" dirty="0" err="1" smtClean="0"/>
              <a:t>Π.χ</a:t>
            </a:r>
            <a:r>
              <a:rPr lang="el-GR" baseline="0" dirty="0" smtClean="0"/>
              <a:t> </a:t>
            </a:r>
            <a:r>
              <a:rPr lang="el-GR" baseline="0" dirty="0" err="1" smtClean="0"/>
              <a:t>οινόνεμα</a:t>
            </a:r>
            <a:r>
              <a:rPr lang="el-GR" baseline="0" dirty="0" smtClean="0"/>
              <a:t> …  </a:t>
            </a:r>
            <a:endParaRPr lang="el-GR" dirty="0"/>
          </a:p>
        </p:txBody>
      </p:sp>
      <p:sp>
        <p:nvSpPr>
          <p:cNvPr id="4" name="3 - Θέση αριθμού διαφάνειας"/>
          <p:cNvSpPr>
            <a:spLocks noGrp="1"/>
          </p:cNvSpPr>
          <p:nvPr>
            <p:ph type="sldNum" sz="quarter" idx="10"/>
          </p:nvPr>
        </p:nvSpPr>
        <p:spPr/>
        <p:txBody>
          <a:bodyPr/>
          <a:lstStyle/>
          <a:p>
            <a:fld id="{AC808D7F-81E2-466B-BE2E-5AF54BD66D3A}" type="slidenum">
              <a:rPr lang="el-GR" smtClean="0"/>
              <a:pPr/>
              <a:t>15</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E1832DDC-5984-48FA-8398-FAA2FE057AFD}" type="slidenum">
              <a:rPr lang="el-GR"/>
              <a:pPr/>
              <a:t>16</a:t>
            </a:fld>
            <a:endParaRPr lang="el-GR"/>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xfrm>
            <a:off x="914400" y="4343400"/>
            <a:ext cx="5029200" cy="4114800"/>
          </a:xfrm>
          <a:noFill/>
          <a:ln/>
        </p:spPr>
        <p:txBody>
          <a:bodyPr/>
          <a:lstStyle/>
          <a:p>
            <a:pPr eaLnBrk="1" hangingPunct="1"/>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A5B53054-0D46-42A5-8F61-F6FFB12FBA1B}" type="slidenum">
              <a:rPr lang="el-GR"/>
              <a:pPr/>
              <a:t>17</a:t>
            </a:fld>
            <a:endParaRPr lang="el-GR"/>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xfrm>
            <a:off x="914400" y="4343400"/>
            <a:ext cx="5029200" cy="4114800"/>
          </a:xfrm>
          <a:noFill/>
          <a:ln/>
        </p:spPr>
        <p:txBody>
          <a:bodyPr/>
          <a:lstStyle/>
          <a:p>
            <a:pPr eaLnBrk="1" hangingPunct="1"/>
            <a:endParaRPr lang="el-GR"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41177310-3CCD-48DB-8CC6-E96BF4283305}" type="slidenum">
              <a:rPr lang="el-GR"/>
              <a:pPr/>
              <a:t>18</a:t>
            </a:fld>
            <a:endParaRPr lang="el-GR"/>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xfrm>
            <a:off x="914400" y="4343400"/>
            <a:ext cx="5029200" cy="4114800"/>
          </a:xfrm>
          <a:noFill/>
          <a:ln/>
        </p:spPr>
        <p:txBody>
          <a:bodyPr/>
          <a:lstStyle/>
          <a:p>
            <a:pPr eaLnBrk="1" hangingPunct="1"/>
            <a:r>
              <a:rPr lang="en-US" dirty="0" smtClean="0"/>
              <a:t>5 </a:t>
            </a:r>
            <a:r>
              <a:rPr lang="el-GR" dirty="0" smtClean="0"/>
              <a:t>στίχοι,</a:t>
            </a:r>
            <a:r>
              <a:rPr lang="el-GR" baseline="0" dirty="0" smtClean="0"/>
              <a:t> ο 1</a:t>
            </a:r>
            <a:r>
              <a:rPr lang="el-GR" baseline="30000" dirty="0" smtClean="0"/>
              <a:t>ος</a:t>
            </a:r>
            <a:r>
              <a:rPr lang="el-GR" baseline="0" dirty="0" smtClean="0"/>
              <a:t>, 2</a:t>
            </a:r>
            <a:r>
              <a:rPr lang="el-GR" baseline="30000" dirty="0" smtClean="0"/>
              <a:t>ος</a:t>
            </a:r>
            <a:r>
              <a:rPr lang="el-GR" baseline="0" dirty="0" smtClean="0"/>
              <a:t> κ 3</a:t>
            </a:r>
            <a:r>
              <a:rPr lang="el-GR" baseline="30000" dirty="0" smtClean="0"/>
              <a:t>ος</a:t>
            </a:r>
            <a:r>
              <a:rPr lang="el-GR" baseline="0" dirty="0" smtClean="0"/>
              <a:t> είναι μεγάλοι.</a:t>
            </a:r>
            <a:endParaRPr lang="el-GR"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Συγγραφείς   </a:t>
            </a:r>
            <a:r>
              <a:rPr lang="en-US" dirty="0" err="1" smtClean="0"/>
              <a:t>vs</a:t>
            </a:r>
            <a:r>
              <a:rPr lang="en-US" baseline="0" dirty="0" smtClean="0"/>
              <a:t> </a:t>
            </a:r>
            <a:r>
              <a:rPr lang="el-GR" baseline="0" dirty="0" smtClean="0"/>
              <a:t> εκδότες κ </a:t>
            </a:r>
            <a:r>
              <a:rPr lang="el-GR" baseline="0" smtClean="0"/>
              <a:t>συντακτικές επιτροπές</a:t>
            </a:r>
            <a:endParaRPr lang="el-GR" dirty="0"/>
          </a:p>
        </p:txBody>
      </p:sp>
      <p:sp>
        <p:nvSpPr>
          <p:cNvPr id="4" name="3 - Θέση αριθμού διαφάνειας"/>
          <p:cNvSpPr>
            <a:spLocks noGrp="1"/>
          </p:cNvSpPr>
          <p:nvPr>
            <p:ph type="sldNum" sz="quarter" idx="10"/>
          </p:nvPr>
        </p:nvSpPr>
        <p:spPr/>
        <p:txBody>
          <a:bodyPr/>
          <a:lstStyle/>
          <a:p>
            <a:fld id="{AC808D7F-81E2-466B-BE2E-5AF54BD66D3A}" type="slidenum">
              <a:rPr lang="el-GR" smtClean="0"/>
              <a:pPr/>
              <a:t>19</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..καθώς παρατηρεί γύρω του τα σύμβολα της</a:t>
            </a:r>
            <a:r>
              <a:rPr lang="el-GR" baseline="0" dirty="0" smtClean="0"/>
              <a:t> γραπτής γλώσσας κ προσπαθεί να τους δώσει νόημα</a:t>
            </a:r>
          </a:p>
          <a:p>
            <a:endParaRPr lang="el-GR" baseline="0" dirty="0" smtClean="0"/>
          </a:p>
          <a:p>
            <a:r>
              <a:rPr lang="el-GR" dirty="0" smtClean="0"/>
              <a:t>Τι ευθύνεται</a:t>
            </a:r>
            <a:r>
              <a:rPr lang="el-GR" baseline="0" dirty="0" smtClean="0"/>
              <a:t> για τη μεταμόρφωση του μικρού αναγνώστη (παρακαλούσε τη μητέρα να του διαβάσει αγαπημένα βιβλία )&gt;&gt;&gt;&gt; στον αδιάφορο αναγνώστη των σχολικών χρόνων (το διάβασμα είναι ποινή – αν δεν διαβάσεις, δεν θα δεις τηλεόραση).</a:t>
            </a:r>
          </a:p>
          <a:p>
            <a:endParaRPr lang="el-GR" baseline="0" dirty="0" smtClean="0"/>
          </a:p>
          <a:p>
            <a:r>
              <a:rPr lang="el-GR" b="1" baseline="0" dirty="0" smtClean="0"/>
              <a:t>Σχέση ζωής</a:t>
            </a:r>
            <a:r>
              <a:rPr lang="el-GR" baseline="0" dirty="0" smtClean="0"/>
              <a:t>: ευχαρίστηση, οικειότητα </a:t>
            </a:r>
            <a:endParaRPr lang="el-GR" dirty="0"/>
          </a:p>
        </p:txBody>
      </p:sp>
      <p:sp>
        <p:nvSpPr>
          <p:cNvPr id="4" name="3 - Θέση αριθμού διαφάνειας"/>
          <p:cNvSpPr>
            <a:spLocks noGrp="1"/>
          </p:cNvSpPr>
          <p:nvPr>
            <p:ph type="sldNum" sz="quarter" idx="10"/>
          </p:nvPr>
        </p:nvSpPr>
        <p:spPr/>
        <p:txBody>
          <a:bodyPr/>
          <a:lstStyle/>
          <a:p>
            <a:fld id="{AC808D7F-81E2-466B-BE2E-5AF54BD66D3A}" type="slidenum">
              <a:rPr lang="el-GR" smtClean="0"/>
              <a:pPr/>
              <a:t>20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2342CEA3-3058-4D43-AE35-B3DA76CB4003}" type="datetimeFigureOut">
              <a:rPr lang="el-GR" smtClean="0"/>
              <a:pPr/>
              <a:t>29/11/2015</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29/11/2015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29/11/2015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29/11/2015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29/11/2015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29/11/2015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29/11/2015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29/11/2015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29/11/2015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29/11/2015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29/11/2015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D3F1D1C4-C2D9-4231-9FB2-B2D9D97AA41D}"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342CEA3-3058-4D43-AE35-B3DA76CB4003}" type="datetimeFigureOut">
              <a:rPr lang="el-GR" smtClean="0"/>
              <a:pPr/>
              <a:t>29/11/2015</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3F1D1C4-C2D9-4231-9FB2-B2D9D97AA41D}"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95536" y="332657"/>
            <a:ext cx="7772400" cy="1008112"/>
          </a:xfrm>
        </p:spPr>
        <p:txBody>
          <a:bodyPr/>
          <a:lstStyle/>
          <a:p>
            <a:r>
              <a:rPr lang="el-GR" dirty="0" smtClean="0"/>
              <a:t>Ερωτήματα</a:t>
            </a:r>
            <a:r>
              <a:rPr lang="en-US" dirty="0" smtClean="0"/>
              <a:t> (1/2)</a:t>
            </a:r>
            <a:r>
              <a:rPr lang="el-GR" dirty="0" smtClean="0"/>
              <a:t>:</a:t>
            </a:r>
            <a:endParaRPr lang="el-GR" dirty="0"/>
          </a:p>
        </p:txBody>
      </p:sp>
      <p:sp>
        <p:nvSpPr>
          <p:cNvPr id="3" name="2 - Υπότιτλος"/>
          <p:cNvSpPr>
            <a:spLocks noGrp="1"/>
          </p:cNvSpPr>
          <p:nvPr>
            <p:ph type="subTitle" idx="1"/>
          </p:nvPr>
        </p:nvSpPr>
        <p:spPr>
          <a:xfrm>
            <a:off x="683568" y="1772816"/>
            <a:ext cx="7776864" cy="4082008"/>
          </a:xfrm>
        </p:spPr>
        <p:txBody>
          <a:bodyPr/>
          <a:lstStyle/>
          <a:p>
            <a:pPr marL="514350" indent="-514350" algn="l">
              <a:buFont typeface="+mj-lt"/>
              <a:buAutoNum type="arabicPeriod"/>
            </a:pPr>
            <a:r>
              <a:rPr lang="el-GR" dirty="0" smtClean="0">
                <a:solidFill>
                  <a:schemeClr val="tx1"/>
                </a:solidFill>
              </a:rPr>
              <a:t>Τι προέχει στην ανάγνωση; Η αποκωδικοποίηση του γραπτού λόγου ή η κατανόηση; </a:t>
            </a:r>
          </a:p>
          <a:p>
            <a:pPr marL="514350" indent="-514350" algn="l">
              <a:buFont typeface="+mj-lt"/>
              <a:buAutoNum type="arabicPeriod"/>
            </a:pPr>
            <a:r>
              <a:rPr lang="el-GR" dirty="0" smtClean="0">
                <a:solidFill>
                  <a:schemeClr val="tx1"/>
                </a:solidFill>
              </a:rPr>
              <a:t>Με ποιον τρόπο η χρήση ιστοριών διευκολύνουν την ανάγνωση; </a:t>
            </a:r>
          </a:p>
          <a:p>
            <a:pPr marL="514350" indent="-514350" algn="l">
              <a:buFont typeface="+mj-lt"/>
              <a:buAutoNum type="arabicPeriod"/>
            </a:pPr>
            <a:r>
              <a:rPr lang="el-GR" dirty="0" smtClean="0">
                <a:solidFill>
                  <a:schemeClr val="tx1"/>
                </a:solidFill>
              </a:rPr>
              <a:t>Γιατί έχει αξία η συλλογική γραφή μιας ιστορίας;</a:t>
            </a:r>
          </a:p>
          <a:p>
            <a:pPr algn="l"/>
            <a:endParaRPr lang="el-G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bg2">
              <a:lumMod val="75000"/>
            </a:schemeClr>
          </a:solidFill>
        </p:spPr>
        <p:txBody>
          <a:bodyPr>
            <a:noAutofit/>
          </a:bodyPr>
          <a:lstStyle/>
          <a:p>
            <a:r>
              <a:rPr lang="el-GR" sz="3600" dirty="0" smtClean="0"/>
              <a:t>Τι είδους γραφή και ανάγνωση χρειάζεται να διδάξουμε στα παιδιά;</a:t>
            </a:r>
            <a:endParaRPr lang="el-GR" sz="3600" dirty="0"/>
          </a:p>
        </p:txBody>
      </p:sp>
      <p:graphicFrame>
        <p:nvGraphicFramePr>
          <p:cNvPr id="4" name="3 - Θέση περιεχομένου"/>
          <p:cNvGraphicFramePr>
            <a:graphicFrameLocks noGrp="1"/>
          </p:cNvGraphicFramePr>
          <p:nvPr>
            <p:ph idx="1"/>
          </p:nvPr>
        </p:nvGraphicFramePr>
        <p:xfrm>
          <a:off x="457200" y="1916832"/>
          <a:ext cx="8229600" cy="42093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Αξία της συνομιλίας με τους γονείς</a:t>
            </a:r>
            <a:endParaRPr lang="el-GR" dirty="0"/>
          </a:p>
        </p:txBody>
      </p:sp>
      <p:sp>
        <p:nvSpPr>
          <p:cNvPr id="6" name="5 - Έλλειψη"/>
          <p:cNvSpPr/>
          <p:nvPr/>
        </p:nvSpPr>
        <p:spPr>
          <a:xfrm>
            <a:off x="1187624" y="2636912"/>
            <a:ext cx="6768752" cy="27363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smtClean="0"/>
              <a:t>«Μαμά, να μου μιλάς»</a:t>
            </a:r>
            <a:endParaRPr lang="el-GR" sz="36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4082"/>
          </a:xfrm>
        </p:spPr>
        <p:txBody>
          <a:bodyPr>
            <a:normAutofit fontScale="90000"/>
          </a:bodyPr>
          <a:lstStyle/>
          <a:p>
            <a:r>
              <a:rPr lang="el-GR" dirty="0" smtClean="0"/>
              <a:t>Γλωσσικά παιχνίδια</a:t>
            </a:r>
            <a:endParaRPr lang="el-GR" dirty="0"/>
          </a:p>
        </p:txBody>
      </p:sp>
      <p:sp>
        <p:nvSpPr>
          <p:cNvPr id="3" name="2 - Θέση περιεχομένου"/>
          <p:cNvSpPr>
            <a:spLocks noGrp="1"/>
          </p:cNvSpPr>
          <p:nvPr>
            <p:ph idx="1"/>
          </p:nvPr>
        </p:nvSpPr>
        <p:spPr>
          <a:xfrm>
            <a:off x="457200" y="1052736"/>
            <a:ext cx="8229600" cy="5400600"/>
          </a:xfrm>
        </p:spPr>
        <p:txBody>
          <a:bodyPr>
            <a:normAutofit/>
          </a:bodyPr>
          <a:lstStyle/>
          <a:p>
            <a:r>
              <a:rPr lang="el-GR" dirty="0" smtClean="0"/>
              <a:t>Με καταλήξεις (π.χ. σε –</a:t>
            </a:r>
            <a:r>
              <a:rPr lang="el-GR" dirty="0" err="1" smtClean="0"/>
              <a:t>άς</a:t>
            </a:r>
            <a:r>
              <a:rPr lang="el-GR" dirty="0" smtClean="0"/>
              <a:t>, σε –</a:t>
            </a:r>
            <a:r>
              <a:rPr lang="el-GR" dirty="0" err="1" smtClean="0"/>
              <a:t>ούλι</a:t>
            </a:r>
            <a:r>
              <a:rPr lang="el-GR" dirty="0" smtClean="0"/>
              <a:t>…)</a:t>
            </a:r>
          </a:p>
          <a:p>
            <a:r>
              <a:rPr lang="el-GR" dirty="0" smtClean="0"/>
              <a:t>Με υποκοριστικά </a:t>
            </a:r>
          </a:p>
          <a:p>
            <a:r>
              <a:rPr lang="el-GR" dirty="0" smtClean="0"/>
              <a:t>Με λέξεις που έχουν τον ίδιο αρχικό φθόγγο</a:t>
            </a:r>
          </a:p>
          <a:p>
            <a:r>
              <a:rPr lang="el-GR" dirty="0" smtClean="0"/>
              <a:t>Με λέξεις που έχουν την ίδια συλλαβή (κόκορας, κότα, κοτέτσι)</a:t>
            </a:r>
          </a:p>
          <a:p>
            <a:r>
              <a:rPr lang="el-GR" dirty="0" smtClean="0"/>
              <a:t>Με συνώνυμα ή ταυτόσημα (βλέπω, παρατηρώ…)</a:t>
            </a:r>
          </a:p>
          <a:p>
            <a:r>
              <a:rPr lang="el-GR" dirty="0" smtClean="0"/>
              <a:t>Με συμπλήρωση λέξεων σε ελλιπείς φράσεις</a:t>
            </a:r>
          </a:p>
          <a:p>
            <a:r>
              <a:rPr lang="el-GR" dirty="0" smtClean="0"/>
              <a:t>Με ενώσεις λέξεων  (σύνθετα)</a:t>
            </a:r>
          </a:p>
          <a:p>
            <a:r>
              <a:rPr lang="el-GR" dirty="0" smtClean="0"/>
              <a:t>Με ομώνυμα (σήκω, σύκο)</a:t>
            </a:r>
          </a:p>
          <a:p>
            <a:r>
              <a:rPr lang="el-GR" dirty="0" smtClean="0"/>
              <a:t>Με κορακίστικα</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4082"/>
          </a:xfrm>
        </p:spPr>
        <p:txBody>
          <a:bodyPr>
            <a:normAutofit fontScale="90000"/>
          </a:bodyPr>
          <a:lstStyle/>
          <a:p>
            <a:r>
              <a:rPr lang="el-GR" dirty="0" smtClean="0"/>
              <a:t>Γλωσσικά παιχνίδια</a:t>
            </a:r>
            <a:endParaRPr lang="el-GR" dirty="0"/>
          </a:p>
        </p:txBody>
      </p:sp>
      <p:sp>
        <p:nvSpPr>
          <p:cNvPr id="3" name="2 - Θέση περιεχομένου"/>
          <p:cNvSpPr>
            <a:spLocks noGrp="1"/>
          </p:cNvSpPr>
          <p:nvPr>
            <p:ph idx="1"/>
          </p:nvPr>
        </p:nvSpPr>
        <p:spPr>
          <a:xfrm>
            <a:off x="539552" y="1700808"/>
            <a:ext cx="8229600" cy="4464496"/>
          </a:xfrm>
        </p:spPr>
        <p:txBody>
          <a:bodyPr>
            <a:normAutofit/>
          </a:bodyPr>
          <a:lstStyle/>
          <a:p>
            <a:r>
              <a:rPr lang="el-GR" dirty="0" smtClean="0"/>
              <a:t>Ρυθμού &amp; ομοιοκαταληξίας: Από κάτω </a:t>
            </a:r>
            <a:r>
              <a:rPr lang="el-GR" dirty="0" err="1" smtClean="0"/>
              <a:t>απ΄</a:t>
            </a:r>
            <a:r>
              <a:rPr lang="el-GR" dirty="0" smtClean="0"/>
              <a:t> το ραδίκι κάθονται δυο…/ Από κάτω απ’ τις κουρτίνες κάθονται δυο…</a:t>
            </a:r>
          </a:p>
          <a:p>
            <a:r>
              <a:rPr lang="el-GR" dirty="0" smtClean="0"/>
              <a:t>Αναγνώρισης του αρχικού φωνήματος: «Με το μικρό μου μάτι βλέπω κάτι που αρχίζει από….»</a:t>
            </a:r>
          </a:p>
          <a:p>
            <a:r>
              <a:rPr lang="el-GR" dirty="0" smtClean="0"/>
              <a:t>Το «σακούλι με τα γράμματα»</a:t>
            </a:r>
          </a:p>
          <a:p>
            <a:r>
              <a:rPr lang="el-GR" dirty="0" smtClean="0"/>
              <a:t>Διάκριση ήχων του περιβάλλοντος (τρένο…)</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t>Παιγνιώδεις δραστηριότητες ανάγνωσης με νόημα</a:t>
            </a:r>
            <a:endParaRPr lang="el-GR" sz="3600" dirty="0"/>
          </a:p>
        </p:txBody>
      </p:sp>
      <p:sp>
        <p:nvSpPr>
          <p:cNvPr id="3" name="2 - Θέση περιεχομένου"/>
          <p:cNvSpPr>
            <a:spLocks noGrp="1"/>
          </p:cNvSpPr>
          <p:nvPr>
            <p:ph idx="1"/>
          </p:nvPr>
        </p:nvSpPr>
        <p:spPr>
          <a:xfrm>
            <a:off x="1475656" y="2492896"/>
            <a:ext cx="6408712" cy="3113187"/>
          </a:xfrm>
        </p:spPr>
        <p:txBody>
          <a:bodyPr/>
          <a:lstStyle/>
          <a:p>
            <a:r>
              <a:rPr lang="el-GR" dirty="0" smtClean="0"/>
              <a:t>Ανάγνωση ανεκδότων (π.χ. λογοπαίγνια)</a:t>
            </a:r>
          </a:p>
          <a:p>
            <a:r>
              <a:rPr lang="el-GR" dirty="0" smtClean="0"/>
              <a:t>Τεμαχισμένες ιστορίες</a:t>
            </a:r>
          </a:p>
          <a:p>
            <a:r>
              <a:rPr lang="el-GR" dirty="0" smtClean="0"/>
              <a:t>Χαμένες λέξεις</a:t>
            </a:r>
          </a:p>
          <a:p>
            <a:r>
              <a:rPr lang="el-GR" dirty="0" smtClean="0"/>
              <a:t>Εντολές</a:t>
            </a:r>
          </a:p>
          <a:p>
            <a:r>
              <a:rPr lang="el-GR" dirty="0" smtClean="0"/>
              <a:t>Μισοτελειωμένες εικόνες</a:t>
            </a:r>
          </a:p>
          <a:p>
            <a:pPr>
              <a:buNone/>
            </a:pP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0"/>
            <a:ext cx="8229600" cy="1143000"/>
          </a:xfrm>
        </p:spPr>
        <p:txBody>
          <a:bodyPr>
            <a:normAutofit fontScale="90000"/>
          </a:bodyPr>
          <a:lstStyle/>
          <a:p>
            <a:r>
              <a:rPr lang="el-GR" dirty="0" smtClean="0"/>
              <a:t>Κείμενα με παράλειψη γραμμάτων</a:t>
            </a:r>
            <a:endParaRPr lang="el-GR" dirty="0"/>
          </a:p>
        </p:txBody>
      </p:sp>
      <p:sp>
        <p:nvSpPr>
          <p:cNvPr id="3" name="2 - Θέση περιεχομένου"/>
          <p:cNvSpPr>
            <a:spLocks noGrp="1"/>
          </p:cNvSpPr>
          <p:nvPr>
            <p:ph idx="1"/>
          </p:nvPr>
        </p:nvSpPr>
        <p:spPr>
          <a:xfrm>
            <a:off x="1835696" y="1916832"/>
            <a:ext cx="6347048" cy="4525963"/>
          </a:xfrm>
        </p:spPr>
        <p:txBody>
          <a:bodyPr/>
          <a:lstStyle/>
          <a:p>
            <a:pPr>
              <a:buNone/>
            </a:pPr>
            <a:r>
              <a:rPr lang="el-GR" dirty="0" smtClean="0"/>
              <a:t>Φτιάχνει η μάγισσα ένα μείγμα</a:t>
            </a:r>
          </a:p>
          <a:p>
            <a:pPr>
              <a:buNone/>
            </a:pPr>
            <a:r>
              <a:rPr lang="el-GR" dirty="0" smtClean="0"/>
              <a:t>και μου αφαιρεί το σίγμα.</a:t>
            </a:r>
          </a:p>
          <a:p>
            <a:pPr>
              <a:buNone/>
            </a:pPr>
            <a:r>
              <a:rPr lang="el-GR" dirty="0" smtClean="0"/>
              <a:t>τρώω </a:t>
            </a:r>
            <a:r>
              <a:rPr lang="el-GR" dirty="0" err="1" smtClean="0"/>
              <a:t>κθύλο</a:t>
            </a:r>
            <a:r>
              <a:rPr lang="el-GR" dirty="0" smtClean="0"/>
              <a:t> </a:t>
            </a:r>
            <a:r>
              <a:rPr lang="el-GR" dirty="0" err="1" smtClean="0"/>
              <a:t>απ΄</a:t>
            </a:r>
            <a:r>
              <a:rPr lang="el-GR" dirty="0" smtClean="0"/>
              <a:t> τη μαμά μου</a:t>
            </a:r>
          </a:p>
          <a:p>
            <a:pPr>
              <a:buNone/>
            </a:pPr>
            <a:r>
              <a:rPr lang="el-GR" dirty="0" err="1" smtClean="0"/>
              <a:t>κθύλο</a:t>
            </a:r>
            <a:r>
              <a:rPr lang="el-GR" dirty="0" smtClean="0"/>
              <a:t> για την προφορά μου.</a:t>
            </a:r>
          </a:p>
          <a:p>
            <a:pPr>
              <a:buNone/>
            </a:pPr>
            <a:r>
              <a:rPr lang="el-GR" dirty="0" smtClean="0"/>
              <a:t>δεν μπορώ να τη </a:t>
            </a:r>
            <a:r>
              <a:rPr lang="el-GR" dirty="0" err="1" smtClean="0"/>
              <a:t>μιθήθω</a:t>
            </a:r>
            <a:r>
              <a:rPr lang="el-GR" dirty="0" smtClean="0"/>
              <a:t>,</a:t>
            </a:r>
          </a:p>
          <a:p>
            <a:pPr>
              <a:buNone/>
            </a:pPr>
            <a:r>
              <a:rPr lang="el-GR" dirty="0" smtClean="0"/>
              <a:t>αλλά ούτε να  </a:t>
            </a:r>
            <a:r>
              <a:rPr lang="el-GR" dirty="0" err="1" smtClean="0"/>
              <a:t>μαθήθω</a:t>
            </a:r>
            <a:r>
              <a:rPr lang="el-GR" dirty="0" smtClean="0"/>
              <a:t>.</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soE2AE0"/>
          <p:cNvPicPr>
            <a:picLocks noChangeAspect="1" noChangeArrowheads="1"/>
          </p:cNvPicPr>
          <p:nvPr/>
        </p:nvPicPr>
        <p:blipFill>
          <a:blip r:embed="rId3" cstate="print"/>
          <a:srcRect/>
          <a:stretch>
            <a:fillRect/>
          </a:stretch>
        </p:blipFill>
        <p:spPr bwMode="auto">
          <a:xfrm>
            <a:off x="1619250" y="47625"/>
            <a:ext cx="5522913" cy="6765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123728" y="332656"/>
            <a:ext cx="4392488" cy="811560"/>
          </a:xfrm>
          <a:ln>
            <a:solidFill>
              <a:schemeClr val="tx1"/>
            </a:solidFill>
          </a:ln>
        </p:spPr>
        <p:txBody>
          <a:bodyPr>
            <a:normAutofit/>
          </a:bodyPr>
          <a:lstStyle/>
          <a:p>
            <a:pPr algn="ctr" eaLnBrk="1" hangingPunct="1"/>
            <a:r>
              <a:rPr lang="en-US" sz="4400" b="1" dirty="0" smtClean="0"/>
              <a:t>Limericks</a:t>
            </a:r>
            <a:endParaRPr lang="el-GR" sz="4400" b="1" dirty="0" smtClean="0"/>
          </a:p>
        </p:txBody>
      </p:sp>
      <p:sp>
        <p:nvSpPr>
          <p:cNvPr id="3075" name="Text Box 3"/>
          <p:cNvSpPr txBox="1">
            <a:spLocks noChangeArrowheads="1"/>
          </p:cNvSpPr>
          <p:nvPr/>
        </p:nvSpPr>
        <p:spPr bwMode="auto">
          <a:xfrm>
            <a:off x="603250" y="1143000"/>
            <a:ext cx="7935913" cy="2952750"/>
          </a:xfrm>
          <a:prstGeom prst="rect">
            <a:avLst/>
          </a:prstGeom>
          <a:noFill/>
          <a:ln w="9525">
            <a:noFill/>
            <a:miter lim="800000"/>
            <a:headEnd/>
            <a:tailEnd/>
          </a:ln>
        </p:spPr>
        <p:txBody>
          <a:bodyPr wrap="none">
            <a:spAutoFit/>
          </a:bodyPr>
          <a:lstStyle/>
          <a:p>
            <a:r>
              <a:rPr lang="el-GR" sz="2000" b="1" dirty="0"/>
              <a:t>Χαρακτηριστικά:</a:t>
            </a:r>
          </a:p>
          <a:p>
            <a:pPr lvl="1">
              <a:lnSpc>
                <a:spcPct val="120000"/>
              </a:lnSpc>
              <a:buFont typeface="Wingdings" pitchFamily="2" charset="2"/>
              <a:buChar char="§"/>
            </a:pPr>
            <a:r>
              <a:rPr lang="el-GR" sz="2000" dirty="0"/>
              <a:t> σταθερή δομή</a:t>
            </a:r>
          </a:p>
          <a:p>
            <a:pPr lvl="1">
              <a:lnSpc>
                <a:spcPct val="120000"/>
              </a:lnSpc>
              <a:buFont typeface="Wingdings" pitchFamily="2" charset="2"/>
              <a:buChar char="§"/>
            </a:pPr>
            <a:r>
              <a:rPr lang="el-GR" sz="2000" dirty="0"/>
              <a:t> συνάντηση του λογικού με το παράλογο</a:t>
            </a:r>
          </a:p>
          <a:p>
            <a:pPr lvl="1">
              <a:lnSpc>
                <a:spcPct val="120000"/>
              </a:lnSpc>
              <a:buFont typeface="Wingdings" pitchFamily="2" charset="2"/>
              <a:buChar char="§"/>
            </a:pPr>
            <a:r>
              <a:rPr lang="el-GR" sz="2000" dirty="0"/>
              <a:t> συνάντηση του πιθανού με το απίθανο</a:t>
            </a:r>
          </a:p>
          <a:p>
            <a:pPr lvl="1">
              <a:lnSpc>
                <a:spcPct val="120000"/>
              </a:lnSpc>
              <a:buFont typeface="Wingdings" pitchFamily="2" charset="2"/>
              <a:buChar char="§"/>
            </a:pPr>
            <a:r>
              <a:rPr lang="el-GR" sz="2000" dirty="0"/>
              <a:t> διατάραξη σχέσης σημαίνοντος – σημαινομένου</a:t>
            </a:r>
          </a:p>
          <a:p>
            <a:pPr lvl="1">
              <a:lnSpc>
                <a:spcPct val="120000"/>
              </a:lnSpc>
              <a:buFont typeface="Wingdings" pitchFamily="2" charset="2"/>
              <a:buChar char="§"/>
            </a:pPr>
            <a:r>
              <a:rPr lang="el-GR" sz="2000" dirty="0"/>
              <a:t> ανάδειξη ηχητικής αξίας των φθόγγων (&gt; δημιουργία νοήματος)</a:t>
            </a:r>
          </a:p>
          <a:p>
            <a:pPr lvl="1">
              <a:lnSpc>
                <a:spcPct val="120000"/>
              </a:lnSpc>
              <a:buFont typeface="Wingdings" pitchFamily="2" charset="2"/>
              <a:buChar char="§"/>
            </a:pPr>
            <a:r>
              <a:rPr lang="el-GR" sz="2000" dirty="0"/>
              <a:t> λεκτικές υπερβάσεις</a:t>
            </a:r>
          </a:p>
          <a:p>
            <a:pPr lvl="1">
              <a:lnSpc>
                <a:spcPct val="120000"/>
              </a:lnSpc>
              <a:buFont typeface="Wingdings" pitchFamily="2" charset="2"/>
              <a:buChar char="§"/>
            </a:pPr>
            <a:r>
              <a:rPr lang="el-GR" sz="2000" dirty="0"/>
              <a:t> </a:t>
            </a:r>
            <a:r>
              <a:rPr lang="el-GR" sz="2000" dirty="0" err="1"/>
              <a:t>παρεκφορές</a:t>
            </a:r>
            <a:r>
              <a:rPr lang="el-GR" sz="2000" dirty="0"/>
              <a:t> (&gt; έμφαση στον ήχο και όχι στο νόημα)</a:t>
            </a:r>
          </a:p>
        </p:txBody>
      </p:sp>
      <p:sp>
        <p:nvSpPr>
          <p:cNvPr id="3076" name="Text Box 4"/>
          <p:cNvSpPr txBox="1">
            <a:spLocks noChangeArrowheads="1"/>
          </p:cNvSpPr>
          <p:nvPr/>
        </p:nvSpPr>
        <p:spPr bwMode="auto">
          <a:xfrm>
            <a:off x="533400" y="4724400"/>
            <a:ext cx="4397375" cy="1768475"/>
          </a:xfrm>
          <a:prstGeom prst="rect">
            <a:avLst/>
          </a:prstGeom>
          <a:noFill/>
          <a:ln w="9525">
            <a:noFill/>
            <a:miter lim="800000"/>
            <a:headEnd/>
            <a:tailEnd/>
          </a:ln>
        </p:spPr>
        <p:txBody>
          <a:bodyPr>
            <a:spAutoFit/>
          </a:bodyPr>
          <a:lstStyle/>
          <a:p>
            <a:pPr>
              <a:spcBef>
                <a:spcPct val="50000"/>
              </a:spcBef>
            </a:pPr>
            <a:r>
              <a:rPr lang="el-GR" sz="2000" b="1"/>
              <a:t>Παιδαγωγικοί στόχοι:</a:t>
            </a:r>
          </a:p>
          <a:p>
            <a:pPr lvl="1">
              <a:spcBef>
                <a:spcPct val="50000"/>
              </a:spcBef>
              <a:buFont typeface="Wingdings" pitchFamily="2" charset="2"/>
              <a:buChar char="Ø"/>
            </a:pPr>
            <a:r>
              <a:rPr lang="el-GR" sz="2000" b="1"/>
              <a:t> </a:t>
            </a:r>
            <a:r>
              <a:rPr lang="el-GR" sz="2000"/>
              <a:t>καλλιέργεια λογοπλασίας</a:t>
            </a:r>
          </a:p>
          <a:p>
            <a:pPr lvl="1">
              <a:spcBef>
                <a:spcPct val="50000"/>
              </a:spcBef>
              <a:buFont typeface="Wingdings" pitchFamily="2" charset="2"/>
              <a:buChar char="Ø"/>
            </a:pPr>
            <a:r>
              <a:rPr lang="el-GR" sz="2000"/>
              <a:t> καλλιέργεια φαντασίας</a:t>
            </a:r>
          </a:p>
          <a:p>
            <a:pPr lvl="1">
              <a:spcBef>
                <a:spcPct val="50000"/>
              </a:spcBef>
              <a:buFont typeface="Wingdings" pitchFamily="2" charset="2"/>
              <a:buChar char="Ø"/>
            </a:pPr>
            <a:r>
              <a:rPr lang="el-GR" sz="2000"/>
              <a:t> καλλιέργεια χιούμορ</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mso5CDE8"/>
          <p:cNvPicPr>
            <a:picLocks noChangeAspect="1" noChangeArrowheads="1"/>
          </p:cNvPicPr>
          <p:nvPr/>
        </p:nvPicPr>
        <p:blipFill>
          <a:blip r:embed="rId3" cstate="print"/>
          <a:srcRect/>
          <a:stretch>
            <a:fillRect/>
          </a:stretch>
        </p:blipFill>
        <p:spPr bwMode="auto">
          <a:xfrm>
            <a:off x="2124075" y="404813"/>
            <a:ext cx="5778500" cy="61198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04664"/>
            <a:ext cx="8229600" cy="1143000"/>
          </a:xfrm>
        </p:spPr>
        <p:txBody>
          <a:bodyPr/>
          <a:lstStyle/>
          <a:p>
            <a:pPr algn="ctr"/>
            <a:r>
              <a:rPr lang="el-GR" dirty="0" smtClean="0"/>
              <a:t>Αναγνωστικά ή βιβλία;</a:t>
            </a:r>
            <a:endParaRPr lang="el-GR" dirty="0"/>
          </a:p>
        </p:txBody>
      </p:sp>
      <p:graphicFrame>
        <p:nvGraphicFramePr>
          <p:cNvPr id="4" name="3 - Θέση περιεχομένου"/>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95536" y="332657"/>
            <a:ext cx="7772400" cy="1008112"/>
          </a:xfrm>
        </p:spPr>
        <p:txBody>
          <a:bodyPr/>
          <a:lstStyle/>
          <a:p>
            <a:r>
              <a:rPr lang="el-GR" dirty="0" smtClean="0"/>
              <a:t>Ερωτήματα</a:t>
            </a:r>
            <a:r>
              <a:rPr lang="en-US" dirty="0" smtClean="0"/>
              <a:t> (2/2)</a:t>
            </a:r>
            <a:r>
              <a:rPr lang="el-GR" dirty="0" smtClean="0"/>
              <a:t>:</a:t>
            </a:r>
            <a:endParaRPr lang="el-GR" dirty="0"/>
          </a:p>
        </p:txBody>
      </p:sp>
      <p:sp>
        <p:nvSpPr>
          <p:cNvPr id="3" name="2 - Υπότιτλος"/>
          <p:cNvSpPr>
            <a:spLocks noGrp="1"/>
          </p:cNvSpPr>
          <p:nvPr>
            <p:ph type="subTitle" idx="1"/>
          </p:nvPr>
        </p:nvSpPr>
        <p:spPr>
          <a:xfrm>
            <a:off x="467544" y="1844824"/>
            <a:ext cx="7776864" cy="4082008"/>
          </a:xfrm>
        </p:spPr>
        <p:txBody>
          <a:bodyPr>
            <a:normAutofit/>
          </a:bodyPr>
          <a:lstStyle/>
          <a:p>
            <a:pPr marL="514350" indent="-514350" algn="l">
              <a:buFont typeface="+mj-lt"/>
              <a:buAutoNum type="arabicPeriod" startAt="4"/>
            </a:pPr>
            <a:r>
              <a:rPr lang="el-GR" dirty="0" smtClean="0">
                <a:solidFill>
                  <a:schemeClr val="tx1"/>
                </a:solidFill>
              </a:rPr>
              <a:t>Με ποιους τρόπους μπορούμε να βοηθήσουμε  τα μικρά παιδιά να γνωρίσουν και να αγαπήσουν τη γλώσσα;</a:t>
            </a:r>
          </a:p>
          <a:p>
            <a:pPr marL="514350" indent="-514350" algn="l">
              <a:buFont typeface="+mj-lt"/>
              <a:buAutoNum type="arabicPeriod" startAt="4"/>
            </a:pPr>
            <a:r>
              <a:rPr lang="el-GR" dirty="0" smtClean="0">
                <a:solidFill>
                  <a:schemeClr val="tx1"/>
                </a:solidFill>
              </a:rPr>
              <a:t>Ποιον ρόλο παίζουν οι γλωσσοδέτες, τα </a:t>
            </a:r>
            <a:r>
              <a:rPr lang="el-GR" dirty="0" err="1" smtClean="0">
                <a:solidFill>
                  <a:schemeClr val="tx1"/>
                </a:solidFill>
              </a:rPr>
              <a:t>λαχνίσματα</a:t>
            </a:r>
            <a:r>
              <a:rPr lang="el-GR" dirty="0" smtClean="0">
                <a:solidFill>
                  <a:schemeClr val="tx1"/>
                </a:solidFill>
              </a:rPr>
              <a:t>, τα </a:t>
            </a:r>
            <a:r>
              <a:rPr lang="el-GR" dirty="0" err="1" smtClean="0">
                <a:solidFill>
                  <a:schemeClr val="tx1"/>
                </a:solidFill>
              </a:rPr>
              <a:t>λίμερικς</a:t>
            </a:r>
            <a:r>
              <a:rPr lang="el-GR" dirty="0" smtClean="0">
                <a:solidFill>
                  <a:schemeClr val="tx1"/>
                </a:solidFill>
              </a:rPr>
              <a:t>, τα </a:t>
            </a:r>
            <a:r>
              <a:rPr lang="el-GR" dirty="0" err="1" smtClean="0">
                <a:solidFill>
                  <a:schemeClr val="tx1"/>
                </a:solidFill>
              </a:rPr>
              <a:t>παιχνιδόλεξα</a:t>
            </a:r>
            <a:r>
              <a:rPr lang="el-GR" dirty="0" smtClean="0">
                <a:solidFill>
                  <a:schemeClr val="tx1"/>
                </a:solidFill>
              </a:rPr>
              <a:t>, τα νανουρίσματα και γενικότερα τα λεκτικά παιχνίδια στη φωνολογική συνειδητοποίηση των παιδιών;</a:t>
            </a:r>
            <a:endParaRPr lang="el-GR"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32656"/>
            <a:ext cx="8229600" cy="1143000"/>
          </a:xfrm>
        </p:spPr>
        <p:txBody>
          <a:bodyPr/>
          <a:lstStyle/>
          <a:p>
            <a:r>
              <a:rPr lang="el-GR" dirty="0" smtClean="0"/>
              <a:t>Σημαντικές παρατηρήσεις:</a:t>
            </a:r>
            <a:endParaRPr lang="el-GR" dirty="0"/>
          </a:p>
        </p:txBody>
      </p:sp>
      <p:sp>
        <p:nvSpPr>
          <p:cNvPr id="3" name="2 - Θέση περιεχομένου"/>
          <p:cNvSpPr>
            <a:spLocks noGrp="1"/>
          </p:cNvSpPr>
          <p:nvPr>
            <p:ph idx="1"/>
          </p:nvPr>
        </p:nvSpPr>
        <p:spPr>
          <a:xfrm>
            <a:off x="457200" y="1844824"/>
            <a:ext cx="8229600" cy="4767808"/>
          </a:xfrm>
        </p:spPr>
        <p:txBody>
          <a:bodyPr>
            <a:normAutofit fontScale="92500" lnSpcReduction="20000"/>
          </a:bodyPr>
          <a:lstStyle/>
          <a:p>
            <a:pPr>
              <a:spcAft>
                <a:spcPts val="600"/>
              </a:spcAft>
            </a:pPr>
            <a:r>
              <a:rPr lang="el-GR" dirty="0" smtClean="0"/>
              <a:t>Ο αλφαβητισμός αρχίζει </a:t>
            </a:r>
            <a:r>
              <a:rPr lang="el-GR" b="1" dirty="0" smtClean="0">
                <a:solidFill>
                  <a:schemeClr val="accent2">
                    <a:lumMod val="50000"/>
                  </a:schemeClr>
                </a:solidFill>
              </a:rPr>
              <a:t>πολύ πριν </a:t>
            </a:r>
            <a:r>
              <a:rPr lang="el-GR" dirty="0" smtClean="0"/>
              <a:t>το παιδί μάθει να γράφει και να διαβάζει. </a:t>
            </a:r>
          </a:p>
          <a:p>
            <a:pPr>
              <a:spcAft>
                <a:spcPts val="600"/>
              </a:spcAft>
            </a:pPr>
            <a:r>
              <a:rPr lang="el-GR" dirty="0" smtClean="0"/>
              <a:t>Στην Α δημοτικού τη γοητεία του βιβλίου την αντικαθιστά ο καταναγκασμός του αλφαβητάριου. </a:t>
            </a:r>
          </a:p>
          <a:p>
            <a:pPr>
              <a:spcAft>
                <a:spcPts val="600"/>
              </a:spcAft>
            </a:pPr>
            <a:r>
              <a:rPr lang="el-GR" dirty="0" smtClean="0"/>
              <a:t>Αλφαβητάριο: μικρά και άνευ νοήματος </a:t>
            </a:r>
            <a:r>
              <a:rPr lang="el-GR" dirty="0" smtClean="0"/>
              <a:t>κείμενα</a:t>
            </a:r>
            <a:r>
              <a:rPr lang="en-US" dirty="0" smtClean="0"/>
              <a:t> </a:t>
            </a:r>
            <a:r>
              <a:rPr lang="el-GR" dirty="0" smtClean="0"/>
              <a:t>και </a:t>
            </a:r>
            <a:r>
              <a:rPr lang="el-GR" dirty="0" smtClean="0"/>
              <a:t>ασκήσεις, με αποτέλεσμα μια επίπονη, μονότονη και άχαρη δραστηριότητα που οδηγεί μακριά από την ανάγνωση και το βιβλίο.</a:t>
            </a:r>
          </a:p>
          <a:p>
            <a:pPr>
              <a:spcAft>
                <a:spcPts val="600"/>
              </a:spcAft>
            </a:pPr>
            <a:r>
              <a:rPr lang="el-GR" dirty="0" smtClean="0"/>
              <a:t>Ζητούμενο: η οικοδόμηση μιας σχέσης ζωής του μικρού μαθητή με το βιβλίο και το διάβασμα.</a:t>
            </a:r>
          </a:p>
          <a:p>
            <a:pPr>
              <a:spcAft>
                <a:spcPts val="600"/>
              </a:spcAft>
            </a:pPr>
            <a:r>
              <a:rPr lang="el-GR" dirty="0" smtClean="0"/>
              <a:t>Μέσο πρόσβασης στην ανάγνωση και τη γραφή &gt; η </a:t>
            </a:r>
            <a:r>
              <a:rPr lang="el-GR" b="1" i="1" dirty="0" err="1" smtClean="0"/>
              <a:t>φιλαναγνωσία</a:t>
            </a:r>
            <a:r>
              <a:rPr lang="el-GR" b="1" i="1" dirty="0" smtClean="0"/>
              <a:t> </a:t>
            </a:r>
            <a:r>
              <a:rPr lang="el-GR" dirty="0" smtClean="0"/>
              <a:t>και όχι η μηχανιστική εκμάθηση της γραφής και </a:t>
            </a:r>
            <a:r>
              <a:rPr lang="el-GR" dirty="0" smtClean="0"/>
              <a:t>ανάγνωσης</a:t>
            </a:r>
            <a:r>
              <a:rPr lang="en-US" dirty="0" smtClean="0"/>
              <a:t>.</a:t>
            </a:r>
            <a:r>
              <a:rPr lang="el-GR" dirty="0" smtClean="0"/>
              <a:t>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t>Πώς ορίζεται η πράξη της ανάγνωσης;</a:t>
            </a:r>
            <a:endParaRPr lang="el-GR" sz="3600" dirty="0"/>
          </a:p>
        </p:txBody>
      </p:sp>
      <p:sp>
        <p:nvSpPr>
          <p:cNvPr id="3" name="2 - Θέση περιεχομένου"/>
          <p:cNvSpPr>
            <a:spLocks noGrp="1"/>
          </p:cNvSpPr>
          <p:nvPr>
            <p:ph idx="1"/>
          </p:nvPr>
        </p:nvSpPr>
        <p:spPr/>
        <p:txBody>
          <a:bodyPr/>
          <a:lstStyle/>
          <a:p>
            <a:pPr>
              <a:buNone/>
            </a:pPr>
            <a:r>
              <a:rPr lang="el-GR" dirty="0" smtClean="0"/>
              <a:t>… μια διαδικασία με την οποία το παιδί καταφέρνει να εξαγάγει από τυπωμένα κείμενα μια σειρά από δείκτες και να τους συσχετίσει με τέτοιο τρόπο, ώστε να αντιληφθεί το ακριβές νόημα του κειμένου.</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476672"/>
            <a:ext cx="8229600" cy="1143000"/>
          </a:xfrm>
        </p:spPr>
        <p:txBody>
          <a:bodyPr>
            <a:normAutofit/>
          </a:bodyPr>
          <a:lstStyle/>
          <a:p>
            <a:pPr algn="ctr">
              <a:lnSpc>
                <a:spcPct val="70000"/>
              </a:lnSpc>
            </a:pPr>
            <a:r>
              <a:rPr lang="el-GR" sz="3200" dirty="0" smtClean="0"/>
              <a:t>Παραδοσιακή διδασκαλία ανάγνωσης </a:t>
            </a:r>
            <a:br>
              <a:rPr lang="el-GR" sz="3200" dirty="0" smtClean="0"/>
            </a:br>
            <a:r>
              <a:rPr lang="en-US" sz="3200" b="1" dirty="0" err="1" smtClean="0"/>
              <a:t>vs</a:t>
            </a:r>
            <a:r>
              <a:rPr lang="en-US" sz="3200" b="1" dirty="0" smtClean="0"/>
              <a:t> </a:t>
            </a:r>
            <a:r>
              <a:rPr lang="el-GR" sz="3200" dirty="0" smtClean="0"/>
              <a:t/>
            </a:r>
            <a:br>
              <a:rPr lang="el-GR" sz="3200" dirty="0" smtClean="0"/>
            </a:br>
            <a:r>
              <a:rPr lang="el-GR" sz="3200" dirty="0" smtClean="0"/>
              <a:t>ολική προσέγγιση (</a:t>
            </a:r>
            <a:r>
              <a:rPr lang="en-US" sz="3200" dirty="0" smtClean="0"/>
              <a:t>whole language approach)</a:t>
            </a:r>
            <a:endParaRPr lang="el-GR" sz="3200" dirty="0"/>
          </a:p>
        </p:txBody>
      </p:sp>
      <p:sp>
        <p:nvSpPr>
          <p:cNvPr id="3" name="2 - Θέση περιεχομένου"/>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buNone/>
            </a:pPr>
            <a:r>
              <a:rPr lang="el-GR" dirty="0" smtClean="0"/>
              <a:t>Οι μαθητές ασκούνται στην</a:t>
            </a:r>
          </a:p>
          <a:p>
            <a:pPr>
              <a:buNone/>
            </a:pPr>
            <a:r>
              <a:rPr lang="el-GR" dirty="0" smtClean="0"/>
              <a:t>α</a:t>
            </a:r>
            <a:r>
              <a:rPr lang="el-GR" dirty="0" smtClean="0"/>
              <a:t>ναγνώριση και τη σύνδεση </a:t>
            </a:r>
          </a:p>
          <a:p>
            <a:pPr>
              <a:buNone/>
            </a:pPr>
            <a:r>
              <a:rPr lang="el-GR" dirty="0" smtClean="0"/>
              <a:t>γραμμάτων και</a:t>
            </a:r>
          </a:p>
          <a:p>
            <a:pPr>
              <a:buNone/>
            </a:pPr>
            <a:r>
              <a:rPr lang="el-GR" dirty="0" smtClean="0"/>
              <a:t>ήχων</a:t>
            </a:r>
            <a:endParaRPr lang="el-GR" dirty="0"/>
          </a:p>
        </p:txBody>
      </p:sp>
      <p:cxnSp>
        <p:nvCxnSpPr>
          <p:cNvPr id="5" name="4 - Ευθεία γραμμή σύνδεσης"/>
          <p:cNvCxnSpPr/>
          <p:nvPr/>
        </p:nvCxnSpPr>
        <p:spPr>
          <a:xfrm>
            <a:off x="4572000" y="2132856"/>
            <a:ext cx="0" cy="3960440"/>
          </a:xfrm>
          <a:prstGeom prst="line">
            <a:avLst/>
          </a:prstGeom>
          <a:ln w="22225" cmpd="sng"/>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476672"/>
            <a:ext cx="8229600" cy="1143000"/>
          </a:xfrm>
        </p:spPr>
        <p:txBody>
          <a:bodyPr>
            <a:normAutofit/>
          </a:bodyPr>
          <a:lstStyle/>
          <a:p>
            <a:pPr algn="ctr">
              <a:lnSpc>
                <a:spcPct val="70000"/>
              </a:lnSpc>
            </a:pPr>
            <a:r>
              <a:rPr lang="el-GR" sz="3200" dirty="0" smtClean="0"/>
              <a:t>Παραδοσιακή διδασκαλία ανάγνωσης </a:t>
            </a:r>
            <a:br>
              <a:rPr lang="el-GR" sz="3200" dirty="0" smtClean="0"/>
            </a:br>
            <a:r>
              <a:rPr lang="en-US" sz="3200" b="1" dirty="0" err="1" smtClean="0"/>
              <a:t>vs</a:t>
            </a:r>
            <a:r>
              <a:rPr lang="en-US" sz="3200" b="1" dirty="0" smtClean="0"/>
              <a:t> </a:t>
            </a:r>
            <a:r>
              <a:rPr lang="el-GR" sz="3200" dirty="0" smtClean="0"/>
              <a:t/>
            </a:r>
            <a:br>
              <a:rPr lang="el-GR" sz="3200" dirty="0" smtClean="0"/>
            </a:br>
            <a:r>
              <a:rPr lang="el-GR" sz="3200" dirty="0" smtClean="0"/>
              <a:t>ολική προσέγγιση (</a:t>
            </a:r>
            <a:r>
              <a:rPr lang="en-US" sz="3200" dirty="0" smtClean="0"/>
              <a:t>whole language approach)</a:t>
            </a:r>
            <a:endParaRPr lang="el-GR" sz="3200" dirty="0"/>
          </a:p>
        </p:txBody>
      </p:sp>
      <p:sp>
        <p:nvSpPr>
          <p:cNvPr id="3" name="2 - Θέση περιεχομένου"/>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buNone/>
            </a:pPr>
            <a:r>
              <a:rPr lang="el-GR" dirty="0" smtClean="0"/>
              <a:t>Οι μαθητές ασκούνται στην</a:t>
            </a:r>
          </a:p>
          <a:p>
            <a:pPr>
              <a:buNone/>
            </a:pPr>
            <a:r>
              <a:rPr lang="el-GR" dirty="0" smtClean="0"/>
              <a:t>α</a:t>
            </a:r>
            <a:r>
              <a:rPr lang="el-GR" dirty="0" smtClean="0"/>
              <a:t>ναγνώριση και τη σύνδεση </a:t>
            </a:r>
          </a:p>
          <a:p>
            <a:pPr>
              <a:buNone/>
            </a:pPr>
            <a:r>
              <a:rPr lang="el-GR" dirty="0" smtClean="0"/>
              <a:t>γραμμάτων και</a:t>
            </a:r>
          </a:p>
          <a:p>
            <a:pPr>
              <a:buNone/>
            </a:pPr>
            <a:r>
              <a:rPr lang="el-GR" dirty="0" smtClean="0"/>
              <a:t>ήχων.</a:t>
            </a:r>
            <a:endParaRPr lang="el-GR" dirty="0"/>
          </a:p>
        </p:txBody>
      </p:sp>
      <p:cxnSp>
        <p:nvCxnSpPr>
          <p:cNvPr id="5" name="4 - Ευθεία γραμμή σύνδεσης"/>
          <p:cNvCxnSpPr/>
          <p:nvPr/>
        </p:nvCxnSpPr>
        <p:spPr>
          <a:xfrm>
            <a:off x="4572000" y="2132856"/>
            <a:ext cx="0" cy="3960440"/>
          </a:xfrm>
          <a:prstGeom prst="line">
            <a:avLst/>
          </a:prstGeom>
          <a:ln w="22225" cmpd="sng"/>
        </p:spPr>
        <p:style>
          <a:lnRef idx="1">
            <a:schemeClr val="accent1"/>
          </a:lnRef>
          <a:fillRef idx="0">
            <a:schemeClr val="accent1"/>
          </a:fillRef>
          <a:effectRef idx="0">
            <a:schemeClr val="accent1"/>
          </a:effectRef>
          <a:fontRef idx="minor">
            <a:schemeClr val="tx1"/>
          </a:fontRef>
        </p:style>
      </p:cxnSp>
      <p:sp>
        <p:nvSpPr>
          <p:cNvPr id="6" name="5 - TextBox"/>
          <p:cNvSpPr txBox="1"/>
          <p:nvPr/>
        </p:nvSpPr>
        <p:spPr>
          <a:xfrm>
            <a:off x="4932040" y="2564904"/>
            <a:ext cx="3672408" cy="3046988"/>
          </a:xfrm>
          <a:prstGeom prst="rect">
            <a:avLst/>
          </a:prstGeom>
          <a:noFill/>
        </p:spPr>
        <p:txBody>
          <a:bodyPr wrap="square" rtlCol="0">
            <a:spAutoFit/>
          </a:bodyPr>
          <a:lstStyle/>
          <a:p>
            <a:r>
              <a:rPr lang="el-GR" sz="2400" dirty="0" smtClean="0"/>
              <a:t>Ιστορίες και κείμενα με σημασία βοηθούν στην ανάπτυξη ικανοτήτων για εξαγωγή νοήματος, σύνδεση με την πραγματική ζωή και κριτική επεξεργασία του λόγου.</a:t>
            </a:r>
            <a:endParaRPr lang="el-G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0648"/>
            <a:ext cx="8229600" cy="1143000"/>
          </a:xfrm>
        </p:spPr>
        <p:txBody>
          <a:bodyPr>
            <a:normAutofit/>
          </a:bodyPr>
          <a:lstStyle/>
          <a:p>
            <a:r>
              <a:rPr lang="el-GR" sz="4000" dirty="0" smtClean="0"/>
              <a:t>Ολική προσέγγιση της γλώσσας</a:t>
            </a:r>
            <a:endParaRPr lang="el-GR" sz="4000" dirty="0"/>
          </a:p>
        </p:txBody>
      </p:sp>
      <p:sp>
        <p:nvSpPr>
          <p:cNvPr id="3" name="2 - Θέση περιεχομένου"/>
          <p:cNvSpPr>
            <a:spLocks noGrp="1"/>
          </p:cNvSpPr>
          <p:nvPr>
            <p:ph idx="1"/>
          </p:nvPr>
        </p:nvSpPr>
        <p:spPr>
          <a:xfrm>
            <a:off x="457200" y="1628800"/>
            <a:ext cx="8229600" cy="4695800"/>
          </a:xfrm>
        </p:spPr>
        <p:txBody>
          <a:bodyPr>
            <a:normAutofit lnSpcReduction="10000"/>
          </a:bodyPr>
          <a:lstStyle/>
          <a:p>
            <a:r>
              <a:rPr lang="el-GR" dirty="0" smtClean="0"/>
              <a:t>Σημαίνει την ενιαία εξάσκηση της ανάγνωσης, της γραφής, της ομιλίας, της ακρόασης σε σχέση με την ανάπτυξη της γνώσης.</a:t>
            </a:r>
          </a:p>
          <a:p>
            <a:r>
              <a:rPr lang="el-GR" dirty="0" smtClean="0"/>
              <a:t>Σχετίζεται με την παιδοκεντρική εκπαίδευση.</a:t>
            </a:r>
          </a:p>
          <a:p>
            <a:pPr>
              <a:buNone/>
            </a:pPr>
            <a:endParaRPr lang="el-GR" dirty="0" smtClean="0">
              <a:solidFill>
                <a:schemeClr val="accent2">
                  <a:lumMod val="50000"/>
                </a:schemeClr>
              </a:solidFill>
            </a:endParaRPr>
          </a:p>
          <a:p>
            <a:pPr>
              <a:buNone/>
            </a:pPr>
            <a:r>
              <a:rPr lang="el-GR" dirty="0" smtClean="0">
                <a:solidFill>
                  <a:schemeClr val="accent2">
                    <a:lumMod val="50000"/>
                  </a:schemeClr>
                </a:solidFill>
              </a:rPr>
              <a:t>	</a:t>
            </a:r>
            <a:r>
              <a:rPr lang="el-GR" dirty="0" smtClean="0">
                <a:solidFill>
                  <a:schemeClr val="accent2">
                    <a:lumMod val="50000"/>
                  </a:schemeClr>
                </a:solidFill>
              </a:rPr>
              <a:t>			ΒΑΣΙΚΕΣ </a:t>
            </a:r>
            <a:r>
              <a:rPr lang="el-GR" dirty="0" smtClean="0">
                <a:solidFill>
                  <a:schemeClr val="accent2">
                    <a:lumMod val="50000"/>
                  </a:schemeClr>
                </a:solidFill>
              </a:rPr>
              <a:t>ΑΡΧΕΣ: </a:t>
            </a:r>
            <a:endParaRPr lang="el-GR" dirty="0" smtClean="0">
              <a:solidFill>
                <a:schemeClr val="accent2">
                  <a:lumMod val="50000"/>
                </a:schemeClr>
              </a:solidFill>
            </a:endParaRPr>
          </a:p>
          <a:p>
            <a:pPr lvl="2"/>
            <a:r>
              <a:rPr lang="el-GR" dirty="0" smtClean="0">
                <a:solidFill>
                  <a:schemeClr val="accent2">
                    <a:lumMod val="50000"/>
                  </a:schemeClr>
                </a:solidFill>
              </a:rPr>
              <a:t>Η </a:t>
            </a:r>
            <a:r>
              <a:rPr lang="el-GR" dirty="0" smtClean="0">
                <a:solidFill>
                  <a:schemeClr val="accent2">
                    <a:lumMod val="50000"/>
                  </a:schemeClr>
                </a:solidFill>
              </a:rPr>
              <a:t>γλώσσα μαθαίνεται σε ένα πλαίσιο που έχει νόημα για τα παιδιά και όχι μέσα από την επίδειξη γλωσσικών ασκήσεων</a:t>
            </a:r>
            <a:r>
              <a:rPr lang="el-GR" dirty="0" smtClean="0">
                <a:solidFill>
                  <a:schemeClr val="accent2">
                    <a:lumMod val="50000"/>
                  </a:schemeClr>
                </a:solidFill>
              </a:rPr>
              <a:t>.</a:t>
            </a:r>
          </a:p>
          <a:p>
            <a:pPr lvl="2"/>
            <a:r>
              <a:rPr lang="el-GR" dirty="0" smtClean="0">
                <a:solidFill>
                  <a:schemeClr val="accent2">
                    <a:lumMod val="50000"/>
                  </a:schemeClr>
                </a:solidFill>
              </a:rPr>
              <a:t>Οι μαθητές πρέπει να ενδιαφέρονται </a:t>
            </a:r>
            <a:r>
              <a:rPr lang="el-GR" b="1" u="sng" dirty="0" smtClean="0">
                <a:solidFill>
                  <a:schemeClr val="accent2">
                    <a:lumMod val="50000"/>
                  </a:schemeClr>
                </a:solidFill>
              </a:rPr>
              <a:t>ενεργητικά για εμπειρίες </a:t>
            </a:r>
            <a:r>
              <a:rPr lang="el-GR" dirty="0" smtClean="0">
                <a:solidFill>
                  <a:schemeClr val="accent2">
                    <a:lumMod val="50000"/>
                  </a:schemeClr>
                </a:solidFill>
              </a:rPr>
              <a:t>που αφορούν την ανάγνωση και τη γραφή και όχι να εργάζονται πάνω σε ασκήσεις για την ανάπτυξη δεξιοτήτων ανάγνωσης.</a:t>
            </a:r>
            <a:endParaRPr lang="el-GR" dirty="0" smtClean="0">
              <a:solidFill>
                <a:schemeClr val="accent2">
                  <a:lumMod val="50000"/>
                </a:schemeClr>
              </a:solidFill>
            </a:endParaRPr>
          </a:p>
          <a:p>
            <a:endParaRPr lang="el-GR" dirty="0" smtClean="0"/>
          </a:p>
          <a:p>
            <a:endParaRPr lang="el-GR" dirty="0"/>
          </a:p>
        </p:txBody>
      </p:sp>
      <p:sp>
        <p:nvSpPr>
          <p:cNvPr id="4" name="3 - Έλλειψη"/>
          <p:cNvSpPr/>
          <p:nvPr/>
        </p:nvSpPr>
        <p:spPr>
          <a:xfrm>
            <a:off x="287524" y="3429000"/>
            <a:ext cx="8568952" cy="309634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76672"/>
            <a:ext cx="8229600" cy="1143000"/>
          </a:xfrm>
        </p:spPr>
        <p:txBody>
          <a:bodyPr>
            <a:normAutofit/>
          </a:bodyPr>
          <a:lstStyle/>
          <a:p>
            <a:r>
              <a:rPr lang="el-GR" sz="3600" b="1" dirty="0" smtClean="0"/>
              <a:t>Ολική προσέγγιση της γλώσσας:</a:t>
            </a:r>
            <a:br>
              <a:rPr lang="el-GR" sz="3600" b="1" dirty="0" smtClean="0"/>
            </a:br>
            <a:r>
              <a:rPr lang="el-GR" sz="3600" b="1" dirty="0" smtClean="0"/>
              <a:t>Η ανάγνωση ως κοινωνική πράξη</a:t>
            </a:r>
            <a:endParaRPr lang="el-GR" sz="3600" b="1" dirty="0"/>
          </a:p>
        </p:txBody>
      </p:sp>
      <p:sp>
        <p:nvSpPr>
          <p:cNvPr id="3" name="2 - Θέση περιεχομένου"/>
          <p:cNvSpPr>
            <a:spLocks noGrp="1"/>
          </p:cNvSpPr>
          <p:nvPr>
            <p:ph idx="1"/>
          </p:nvPr>
        </p:nvSpPr>
        <p:spPr/>
        <p:txBody>
          <a:bodyPr>
            <a:normAutofit fontScale="92500" lnSpcReduction="20000"/>
          </a:bodyPr>
          <a:lstStyle/>
          <a:p>
            <a:r>
              <a:rPr lang="el-GR" sz="2800" dirty="0" smtClean="0"/>
              <a:t>Εστιάζει σε: </a:t>
            </a:r>
          </a:p>
          <a:p>
            <a:pPr lvl="2"/>
            <a:r>
              <a:rPr lang="el-GR" sz="2800" dirty="0" smtClean="0">
                <a:solidFill>
                  <a:schemeClr val="accent2">
                    <a:lumMod val="50000"/>
                  </a:schemeClr>
                </a:solidFill>
              </a:rPr>
              <a:t>Κοινωνικές &amp; </a:t>
            </a:r>
            <a:r>
              <a:rPr lang="el-GR" sz="2800" dirty="0" err="1" smtClean="0">
                <a:solidFill>
                  <a:schemeClr val="accent2">
                    <a:lumMod val="50000"/>
                  </a:schemeClr>
                </a:solidFill>
              </a:rPr>
              <a:t>ιστορικο</a:t>
            </a:r>
            <a:r>
              <a:rPr lang="el-GR" sz="2800" dirty="0" smtClean="0">
                <a:solidFill>
                  <a:schemeClr val="accent2">
                    <a:lumMod val="50000"/>
                  </a:schemeClr>
                </a:solidFill>
              </a:rPr>
              <a:t>-πολιτισμικές δραστηριότητες και</a:t>
            </a:r>
          </a:p>
          <a:p>
            <a:pPr lvl="2"/>
            <a:r>
              <a:rPr lang="el-GR" sz="2800" dirty="0" smtClean="0">
                <a:solidFill>
                  <a:schemeClr val="accent2">
                    <a:lumMod val="50000"/>
                  </a:schemeClr>
                </a:solidFill>
              </a:rPr>
              <a:t>Ψυχολογικές – γλωσσικές διαδικασίες.</a:t>
            </a:r>
          </a:p>
          <a:p>
            <a:pPr lvl="2">
              <a:buNone/>
            </a:pPr>
            <a:endParaRPr lang="el-GR" sz="2800" dirty="0" smtClean="0"/>
          </a:p>
          <a:p>
            <a:pPr>
              <a:buFont typeface="Arial" pitchFamily="34" charset="0"/>
              <a:buChar char="•"/>
            </a:pPr>
            <a:r>
              <a:rPr lang="el-GR" sz="2800" dirty="0" smtClean="0"/>
              <a:t>Αμφισβητεί την αξιοπιστία της διδασκαλίας της ανάγνωσης που βασίζεται στην ανάπτυξη δεξιοτήτων και στον έλεγχο ικανοτήτων. </a:t>
            </a:r>
          </a:p>
          <a:p>
            <a:pPr>
              <a:buNone/>
            </a:pPr>
            <a:endParaRPr lang="el-GR" sz="2800" dirty="0" smtClean="0"/>
          </a:p>
          <a:p>
            <a:pPr>
              <a:buFont typeface="Arial" pitchFamily="34" charset="0"/>
              <a:buChar char="•"/>
            </a:pPr>
            <a:r>
              <a:rPr lang="el-GR" sz="2800" dirty="0" smtClean="0"/>
              <a:t>Έχει χαρακτήρα επικοινωνίας (&gt; αποκωδικοποίηση  της γραπτής γλώσσας αυτόματα και με ευχέρεια &gt; </a:t>
            </a:r>
            <a:r>
              <a:rPr lang="el-GR" sz="2800" dirty="0" smtClean="0"/>
              <a:t>δημιουργία </a:t>
            </a:r>
            <a:r>
              <a:rPr lang="el-GR" sz="2800" dirty="0" smtClean="0"/>
              <a:t>σημασιών/νοήματος).</a:t>
            </a:r>
            <a:endParaRPr lang="el-G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6632"/>
            <a:ext cx="8229600" cy="1008112"/>
          </a:xfrm>
        </p:spPr>
        <p:txBody>
          <a:bodyPr>
            <a:normAutofit fontScale="90000"/>
          </a:bodyPr>
          <a:lstStyle/>
          <a:p>
            <a:r>
              <a:rPr lang="el-GR" sz="4000" b="1" dirty="0" smtClean="0"/>
              <a:t>Συμβουλές για επιλογές δραστηριοτήτων</a:t>
            </a:r>
            <a:endParaRPr lang="el-GR" sz="4000" b="1" dirty="0"/>
          </a:p>
        </p:txBody>
      </p:sp>
      <p:sp>
        <p:nvSpPr>
          <p:cNvPr id="3" name="2 - Θέση περιεχομένου"/>
          <p:cNvSpPr>
            <a:spLocks noGrp="1"/>
          </p:cNvSpPr>
          <p:nvPr>
            <p:ph idx="1"/>
          </p:nvPr>
        </p:nvSpPr>
        <p:spPr>
          <a:xfrm>
            <a:off x="457200" y="1628800"/>
            <a:ext cx="8229600" cy="4983832"/>
          </a:xfrm>
        </p:spPr>
        <p:txBody>
          <a:bodyPr>
            <a:normAutofit fontScale="85000" lnSpcReduction="20000"/>
          </a:bodyPr>
          <a:lstStyle/>
          <a:p>
            <a:pPr>
              <a:spcAft>
                <a:spcPts val="1200"/>
              </a:spcAft>
            </a:pPr>
            <a:r>
              <a:rPr lang="el-GR" dirty="0" smtClean="0"/>
              <a:t>Τα παιδιά να δουλεύουν με πραγματικά υλικά: εφημερίδες, περιοδικά, βιβλία, αφίσες, σημειώματα κ.λπ. (όχι φωτοτυπίες)</a:t>
            </a:r>
            <a:r>
              <a:rPr lang="en-US" dirty="0" smtClean="0"/>
              <a:t>.</a:t>
            </a:r>
            <a:endParaRPr lang="el-GR" dirty="0" smtClean="0"/>
          </a:p>
          <a:p>
            <a:pPr>
              <a:spcAft>
                <a:spcPts val="1200"/>
              </a:spcAft>
            </a:pPr>
            <a:r>
              <a:rPr lang="el-GR" dirty="0" smtClean="0"/>
              <a:t>Να επιλέγονται δραστηριότητες που θα υποχρεώνουν τα παιδιά να σκεφτούν (π.χ. προβλήματα με εφικτές λύσεις).</a:t>
            </a:r>
          </a:p>
          <a:p>
            <a:pPr>
              <a:spcAft>
                <a:spcPts val="1200"/>
              </a:spcAft>
            </a:pPr>
            <a:r>
              <a:rPr lang="el-GR" dirty="0" smtClean="0"/>
              <a:t>Να επιλέγονται ανοιχτές δραστηριότητες, ώστε οι μαθητές να ανταποκρίνονται με τον δικό τους, προσωπικό τρόπο. </a:t>
            </a:r>
          </a:p>
          <a:p>
            <a:pPr>
              <a:spcAft>
                <a:spcPts val="1200"/>
              </a:spcAft>
            </a:pPr>
            <a:r>
              <a:rPr lang="el-GR" dirty="0" smtClean="0"/>
              <a:t>Να επιλέγονται οι συνθετότερες και όχι οι απλούστερες δραστηριότητες. </a:t>
            </a:r>
          </a:p>
          <a:p>
            <a:pPr>
              <a:spcAft>
                <a:spcPts val="1200"/>
              </a:spcAft>
            </a:pPr>
            <a:r>
              <a:rPr lang="el-GR" dirty="0" smtClean="0"/>
              <a:t>Οι μαθητές να δουλεύουν σε ομάδες· αυτό βοηθάει στη μάθηση.</a:t>
            </a:r>
          </a:p>
          <a:p>
            <a:pPr>
              <a:spcAft>
                <a:spcPts val="1200"/>
              </a:spcAft>
            </a:pPr>
            <a:r>
              <a:rPr lang="el-GR" dirty="0" smtClean="0"/>
              <a:t>Να επιλέγονται δραστηριότητες με νόημα: π.χ. για κάποιον εξωτερικό αποδέκτη και για κάτι που είναι χρήσιμο εκτός του πλαισίου της τάξης.	</a:t>
            </a:r>
          </a:p>
          <a:p>
            <a:pPr>
              <a:spcAft>
                <a:spcPts val="1200"/>
              </a:spcAft>
              <a:buNone/>
            </a:pPr>
            <a:r>
              <a:rPr lang="el-GR" dirty="0" smtClean="0"/>
              <a:t>	</a:t>
            </a:r>
            <a:r>
              <a:rPr lang="el-GR" dirty="0" smtClean="0"/>
              <a:t>						</a:t>
            </a:r>
            <a:r>
              <a:rPr lang="el-GR" sz="1600" dirty="0" smtClean="0"/>
              <a:t>(</a:t>
            </a:r>
            <a:r>
              <a:rPr lang="en-US" sz="1600" dirty="0" err="1" smtClean="0"/>
              <a:t>Curto</a:t>
            </a:r>
            <a:r>
              <a:rPr lang="en-US" sz="1600" dirty="0" smtClean="0"/>
              <a:t> </a:t>
            </a:r>
            <a:r>
              <a:rPr lang="en-US" sz="1600" dirty="0" smtClean="0"/>
              <a:t>et al., 2009) </a:t>
            </a:r>
            <a:endParaRPr lang="el-GR"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92696"/>
            <a:ext cx="8229600" cy="418058"/>
          </a:xfrm>
        </p:spPr>
        <p:txBody>
          <a:bodyPr>
            <a:normAutofit fontScale="90000"/>
          </a:bodyPr>
          <a:lstStyle/>
          <a:p>
            <a:r>
              <a:rPr lang="el-GR" sz="3600" b="1" dirty="0" smtClean="0"/>
              <a:t>Τα κοινωνικά γραπτά</a:t>
            </a:r>
            <a:endParaRPr lang="el-GR" sz="3600" b="1" dirty="0"/>
          </a:p>
        </p:txBody>
      </p:sp>
      <p:sp>
        <p:nvSpPr>
          <p:cNvPr id="3" name="2 - Θέση περιεχομένου"/>
          <p:cNvSpPr>
            <a:spLocks noGrp="1"/>
          </p:cNvSpPr>
          <p:nvPr>
            <p:ph idx="1"/>
          </p:nvPr>
        </p:nvSpPr>
        <p:spPr>
          <a:xfrm>
            <a:off x="457200" y="1196752"/>
            <a:ext cx="8229600" cy="5472608"/>
          </a:xfrm>
        </p:spPr>
        <p:txBody>
          <a:bodyPr>
            <a:normAutofit/>
          </a:bodyPr>
          <a:lstStyle/>
          <a:p>
            <a:pPr marL="0" indent="0">
              <a:buNone/>
            </a:pPr>
            <a:endParaRPr lang="en-US" dirty="0" smtClean="0"/>
          </a:p>
          <a:p>
            <a:pPr marL="0" indent="0">
              <a:buNone/>
            </a:pPr>
            <a:r>
              <a:rPr lang="el-GR" dirty="0" smtClean="0"/>
              <a:t>Πριν </a:t>
            </a:r>
            <a:r>
              <a:rPr lang="el-GR" dirty="0" smtClean="0"/>
              <a:t>την εκμάθηση της ανάγνωσης: προσέγγιση των γραπτών από τη φόρμα τους και τη χωρική τους κατάσταση</a:t>
            </a:r>
          </a:p>
          <a:p>
            <a:pPr marL="400050" lvl="1" indent="0">
              <a:buFont typeface="Wingdings" pitchFamily="2" charset="2"/>
              <a:buChar char="§"/>
            </a:pPr>
            <a:r>
              <a:rPr lang="el-GR" dirty="0" smtClean="0"/>
              <a:t> συνολική αντίληψη</a:t>
            </a:r>
          </a:p>
          <a:p>
            <a:pPr marL="400050" lvl="1" indent="0">
              <a:buFont typeface="Wingdings" pitchFamily="2" charset="2"/>
              <a:buChar char="§"/>
            </a:pPr>
            <a:r>
              <a:rPr lang="el-GR" dirty="0" smtClean="0"/>
              <a:t> επισήμανση ενδείξεων &amp; δημιουργία στρατηγικών</a:t>
            </a:r>
          </a:p>
          <a:p>
            <a:pPr marL="400050" lvl="1" indent="0">
              <a:buNone/>
            </a:pPr>
            <a:r>
              <a:rPr lang="el-GR" dirty="0" smtClean="0">
                <a:solidFill>
                  <a:schemeClr val="accent2">
                    <a:lumMod val="75000"/>
                  </a:schemeClr>
                </a:solidFill>
              </a:rPr>
              <a:t>Π.χ. </a:t>
            </a:r>
            <a:r>
              <a:rPr lang="el-GR" b="1" dirty="0" smtClean="0">
                <a:solidFill>
                  <a:schemeClr val="accent2">
                    <a:lumMod val="75000"/>
                  </a:schemeClr>
                </a:solidFill>
              </a:rPr>
              <a:t>περιτύλιγμα:</a:t>
            </a:r>
          </a:p>
          <a:p>
            <a:pPr marL="800100" lvl="2" indent="0"/>
            <a:r>
              <a:rPr lang="el-GR" dirty="0" smtClean="0">
                <a:solidFill>
                  <a:schemeClr val="accent2">
                    <a:lumMod val="75000"/>
                  </a:schemeClr>
                </a:solidFill>
              </a:rPr>
              <a:t>	 ένδειξη εντοπισμού</a:t>
            </a:r>
          </a:p>
          <a:p>
            <a:pPr marL="800100" lvl="2" indent="0"/>
            <a:r>
              <a:rPr lang="el-GR" dirty="0" smtClean="0">
                <a:solidFill>
                  <a:schemeClr val="accent2">
                    <a:lumMod val="75000"/>
                  </a:schemeClr>
                </a:solidFill>
              </a:rPr>
              <a:t> αισθητική ένδειξη (χρώμα)</a:t>
            </a:r>
          </a:p>
          <a:p>
            <a:pPr marL="800100" lvl="2" indent="0"/>
            <a:r>
              <a:rPr lang="el-GR" dirty="0" smtClean="0">
                <a:solidFill>
                  <a:schemeClr val="accent2">
                    <a:lumMod val="75000"/>
                  </a:schemeClr>
                </a:solidFill>
              </a:rPr>
              <a:t> απεικονιστική ένδειξη (φόρμα &amp; υλικό)</a:t>
            </a:r>
          </a:p>
          <a:p>
            <a:pPr marL="800100" lvl="2" indent="0"/>
            <a:r>
              <a:rPr lang="el-GR" dirty="0" smtClean="0">
                <a:solidFill>
                  <a:schemeClr val="accent2">
                    <a:lumMod val="75000"/>
                  </a:schemeClr>
                </a:solidFill>
              </a:rPr>
              <a:t> γραπτό μήνυμα</a:t>
            </a:r>
          </a:p>
          <a:p>
            <a:pPr marL="400050" lvl="1" indent="0">
              <a:buFont typeface="Wingdings" pitchFamily="2" charset="2"/>
              <a:buChar char="§"/>
            </a:pPr>
            <a:endParaRPr lang="el-GR" dirty="0" smtClean="0"/>
          </a:p>
          <a:p>
            <a:pPr lvl="1">
              <a:buNone/>
            </a:pPr>
            <a:endParaRPr lang="el-GR" dirty="0" smtClean="0"/>
          </a:p>
          <a:p>
            <a:pPr lvl="1">
              <a:buNone/>
            </a:pP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56</TotalTime>
  <Words>995</Words>
  <Application>Microsoft Office PowerPoint</Application>
  <PresentationFormat>Προβολή στην οθόνη (4:3)</PresentationFormat>
  <Paragraphs>139</Paragraphs>
  <Slides>20</Slides>
  <Notes>8</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Ροή</vt:lpstr>
      <vt:lpstr>Ερωτήματα (1/2):</vt:lpstr>
      <vt:lpstr>Ερωτήματα (2/2):</vt:lpstr>
      <vt:lpstr>Πώς ορίζεται η πράξη της ανάγνωσης;</vt:lpstr>
      <vt:lpstr>Παραδοσιακή διδασκαλία ανάγνωσης  vs  ολική προσέγγιση (whole language approach)</vt:lpstr>
      <vt:lpstr>Παραδοσιακή διδασκαλία ανάγνωσης  vs  ολική προσέγγιση (whole language approach)</vt:lpstr>
      <vt:lpstr>Ολική προσέγγιση της γλώσσας</vt:lpstr>
      <vt:lpstr>Ολική προσέγγιση της γλώσσας: Η ανάγνωση ως κοινωνική πράξη</vt:lpstr>
      <vt:lpstr>Συμβουλές για επιλογές δραστηριοτήτων</vt:lpstr>
      <vt:lpstr>Τα κοινωνικά γραπτά</vt:lpstr>
      <vt:lpstr>Τι είδους γραφή και ανάγνωση χρειάζεται να διδάξουμε στα παιδιά;</vt:lpstr>
      <vt:lpstr>Αξία της συνομιλίας με τους γονείς</vt:lpstr>
      <vt:lpstr>Γλωσσικά παιχνίδια</vt:lpstr>
      <vt:lpstr>Γλωσσικά παιχνίδια</vt:lpstr>
      <vt:lpstr>Παιγνιώδεις δραστηριότητες ανάγνωσης με νόημα</vt:lpstr>
      <vt:lpstr>Κείμενα με παράλειψη γραμμάτων</vt:lpstr>
      <vt:lpstr>Διαφάνεια 16</vt:lpstr>
      <vt:lpstr>Limericks</vt:lpstr>
      <vt:lpstr>Διαφάνεια 18</vt:lpstr>
      <vt:lpstr>Αναγνωστικά ή βιβλία;</vt:lpstr>
      <vt:lpstr>Σημαντικές παρατηρήσεις: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Ερωτήματα (1/2):</dc:title>
  <dc:creator>Katerina</dc:creator>
  <cp:lastModifiedBy>Katerina</cp:lastModifiedBy>
  <cp:revision>19</cp:revision>
  <dcterms:created xsi:type="dcterms:W3CDTF">2015-11-29T20:19:44Z</dcterms:created>
  <dcterms:modified xsi:type="dcterms:W3CDTF">2015-11-29T21:24:38Z</dcterms:modified>
</cp:coreProperties>
</file>