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7" r:id="rId7"/>
    <p:sldId id="268" r:id="rId8"/>
    <p:sldId id="269" r:id="rId9"/>
    <p:sldId id="270" r:id="rId10"/>
    <p:sldId id="272" r:id="rId11"/>
    <p:sldId id="262" r:id="rId12"/>
    <p:sldId id="261" r:id="rId13"/>
    <p:sldId id="263" r:id="rId14"/>
    <p:sldId id="264" r:id="rId15"/>
    <p:sldId id="265" r:id="rId16"/>
    <p:sldId id="266" r:id="rId1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58" autoAdjust="0"/>
    <p:restoredTop sz="94737" autoAdjust="0"/>
  </p:normalViewPr>
  <p:slideViewPr>
    <p:cSldViewPr>
      <p:cViewPr varScale="1">
        <p:scale>
          <a:sx n="83" d="100"/>
          <a:sy n="83" d="100"/>
        </p:scale>
        <p:origin x="-189" y="-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6C2469-1F42-441A-8ECD-E79906BAC461}" type="datetimeFigureOut">
              <a:rPr lang="el-GR" smtClean="0"/>
              <a:t>28/10/2016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6B004A-66EB-4D4D-8A7A-EBAD2082EBE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36858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noFill/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CB64E-6737-4DFD-98E3-379F8F0005DB}" type="datetime1">
              <a:rPr lang="el-GR" smtClean="0"/>
              <a:t>28/10/2016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  <p:sp>
        <p:nvSpPr>
          <p:cNvPr id="9" name="Title 1"/>
          <p:cNvSpPr txBox="1">
            <a:spLocks/>
          </p:cNvSpPr>
          <p:nvPr userDrawn="1"/>
        </p:nvSpPr>
        <p:spPr bwMode="auto">
          <a:xfrm>
            <a:off x="251519" y="311696"/>
            <a:ext cx="8655755" cy="813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/>
            </a:r>
            <a:b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</a:b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 Πανεπιστήμιο Δυτικής Μακεδονίας </a:t>
            </a:r>
            <a:b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</a:b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  Παιδαγωγικό Τμήμα Νηπιαγωγών</a:t>
            </a:r>
            <a:b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</a:br>
            <a:endParaRPr kumimoji="0" lang="el-GR" sz="2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44" y="404664"/>
            <a:ext cx="562972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-90764" y="6336938"/>
            <a:ext cx="8568952" cy="432048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ctr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742950" indent="-28575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11430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6002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20574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eaLnBrk="1" hangingPunct="1"/>
            <a:r>
              <a:rPr lang="el-GR" sz="1200" dirty="0" smtClean="0"/>
              <a:t> </a:t>
            </a:r>
            <a:endParaRPr lang="el-GR" sz="14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068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C42B1-B3C0-4C5E-A764-F7BF15999750}" type="datetime1">
              <a:rPr lang="el-GR" smtClean="0"/>
              <a:t>28/10/2016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67397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0A68A-E52B-40E2-AC97-1FE45E071797}" type="datetime1">
              <a:rPr lang="el-GR" smtClean="0"/>
              <a:t>28/10/2016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46675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4C466-407A-4A6A-8222-4328B1A82D03}" type="datetime1">
              <a:rPr lang="el-GR" smtClean="0"/>
              <a:t>28/10/2016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62123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C1AF9-C5B9-4F03-BB49-46C55890B292}" type="datetime1">
              <a:rPr lang="el-GR" smtClean="0"/>
              <a:t>28/10/2016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93335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599DC-F6F7-49F4-85C8-69D5D1B07918}" type="datetime1">
              <a:rPr lang="el-GR" smtClean="0"/>
              <a:t>28/10/2016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06351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9C52-5454-4E41-8E08-3B1EDEB275BE}" type="datetime1">
              <a:rPr lang="el-GR" smtClean="0"/>
              <a:t>28/10/2016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31632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A2E75-D3B9-4A55-97AA-4BF2AC101A1C}" type="datetime1">
              <a:rPr lang="el-GR" smtClean="0"/>
              <a:t>28/10/2016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77132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E1568-E4DD-44EF-9D99-D38ADEED5DFF}" type="datetime1">
              <a:rPr lang="el-GR" smtClean="0"/>
              <a:t>28/10/2016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36394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D1FBA-9501-4A04-9E13-40D5BF437177}" type="datetime1">
              <a:rPr lang="el-GR" smtClean="0"/>
              <a:t>28/10/2016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02919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308D2-BF7F-4866-BF6E-65A1B56D1499}" type="datetime1">
              <a:rPr lang="el-GR" smtClean="0"/>
              <a:t>28/10/2016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17581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403898"/>
            <a:ext cx="8229600" cy="464137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AD539-5A64-487B-A5B2-B41656749417}" type="datetime1">
              <a:rPr lang="el-GR" smtClean="0"/>
              <a:t>28/10/2016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683568" y="6336938"/>
            <a:ext cx="7951698" cy="432048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ctr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742950" indent="-28575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11430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6002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20574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l" eaLnBrk="1" hangingPunct="1"/>
            <a:r>
              <a:rPr lang="el-GR" sz="1200" dirty="0" smtClean="0"/>
              <a:t> </a:t>
            </a:r>
            <a:r>
              <a:rPr lang="el-GR" sz="1400" dirty="0" smtClean="0"/>
              <a:t>Πανεπιστήμιο Δυτικής Μακεδονίας</a:t>
            </a:r>
            <a:endParaRPr lang="el-GR" sz="1400" dirty="0" smtClean="0">
              <a:solidFill>
                <a:srgbClr val="00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74" y="6309320"/>
            <a:ext cx="425502" cy="435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Ευθεία γραμμή σύνδεσης 8"/>
          <p:cNvCxnSpPr/>
          <p:nvPr/>
        </p:nvCxnSpPr>
        <p:spPr>
          <a:xfrm>
            <a:off x="436726" y="6165304"/>
            <a:ext cx="823973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Ευθεία γραμμή σύνδεσης 9"/>
          <p:cNvCxnSpPr/>
          <p:nvPr/>
        </p:nvCxnSpPr>
        <p:spPr>
          <a:xfrm>
            <a:off x="467544" y="1233248"/>
            <a:ext cx="82089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7815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l-GR" dirty="0" smtClean="0"/>
              <a:t>Ανάπτυξη Εκπαιδευτικού Λογισμικού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l-GR" b="1" dirty="0">
                <a:solidFill>
                  <a:schemeClr val="tx1"/>
                </a:solidFill>
              </a:rPr>
              <a:t>Ενότητα </a:t>
            </a:r>
            <a:r>
              <a:rPr lang="en-US" b="1" dirty="0">
                <a:solidFill>
                  <a:schemeClr val="tx1"/>
                </a:solidFill>
              </a:rPr>
              <a:t># </a:t>
            </a:r>
            <a:r>
              <a:rPr lang="el-GR" b="1" smtClean="0">
                <a:solidFill>
                  <a:schemeClr val="tx1"/>
                </a:solidFill>
              </a:rPr>
              <a:t>11: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l-GR" dirty="0" smtClean="0">
                <a:solidFill>
                  <a:schemeClr val="tx1"/>
                </a:solidFill>
              </a:rPr>
              <a:t>Ο λογαριασμός μας στο </a:t>
            </a:r>
            <a:r>
              <a:rPr lang="en-US" dirty="0" smtClean="0">
                <a:solidFill>
                  <a:schemeClr val="tx1"/>
                </a:solidFill>
              </a:rPr>
              <a:t>Scratch. </a:t>
            </a:r>
            <a:r>
              <a:rPr lang="el-GR" dirty="0" smtClean="0">
                <a:solidFill>
                  <a:schemeClr val="tx1"/>
                </a:solidFill>
              </a:rPr>
              <a:t>Φορητές συσκευές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l-GR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l-GR" dirty="0" smtClean="0">
                <a:solidFill>
                  <a:schemeClr val="tx1"/>
                </a:solidFill>
              </a:rPr>
              <a:t>Θαρρενός Μπράτιτσης</a:t>
            </a:r>
            <a:endParaRPr lang="el-GR" dirty="0">
              <a:solidFill>
                <a:schemeClr val="tx1"/>
              </a:solidFill>
            </a:endParaRPr>
          </a:p>
          <a:p>
            <a:r>
              <a:rPr lang="el-GR" dirty="0" smtClean="0">
                <a:solidFill>
                  <a:schemeClr val="tx1"/>
                </a:solidFill>
              </a:rPr>
              <a:t>Παιδαγωγικό</a:t>
            </a:r>
            <a:r>
              <a:rPr lang="el-GR" dirty="0">
                <a:solidFill>
                  <a:schemeClr val="tx1"/>
                </a:solidFill>
              </a:rPr>
              <a:t> </a:t>
            </a:r>
            <a:r>
              <a:rPr lang="el-GR" dirty="0" smtClean="0">
                <a:solidFill>
                  <a:schemeClr val="tx1"/>
                </a:solidFill>
              </a:rPr>
              <a:t>Τμήμα Νηπιαγωγών</a:t>
            </a:r>
            <a:endParaRPr lang="el-GR" dirty="0">
              <a:solidFill>
                <a:schemeClr val="tx1"/>
              </a:solidFill>
            </a:endParaRPr>
          </a:p>
          <a:p>
            <a:endParaRPr lang="el-GR" dirty="0"/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456" y="6399909"/>
            <a:ext cx="819136" cy="286595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6237312"/>
            <a:ext cx="2232248" cy="531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8708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</a:t>
            </a:r>
            <a:r>
              <a:rPr lang="el-GR" dirty="0" smtClean="0"/>
              <a:t>ο</a:t>
            </a:r>
            <a:r>
              <a:rPr lang="en-US" dirty="0" smtClean="0"/>
              <a:t> Scratch </a:t>
            </a:r>
            <a:r>
              <a:rPr lang="el-GR" dirty="0" smtClean="0"/>
              <a:t>και σε ταμπλέτες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Η έκδοση </a:t>
            </a:r>
            <a:r>
              <a:rPr lang="en-US" dirty="0" err="1" smtClean="0"/>
              <a:t>ScratchJr</a:t>
            </a:r>
            <a:r>
              <a:rPr lang="en-US" dirty="0" smtClean="0"/>
              <a:t> </a:t>
            </a:r>
            <a:r>
              <a:rPr lang="el-GR" dirty="0" smtClean="0"/>
              <a:t>λειτουργεί σε φορητές συσκευές (ταμπλέτες άνω των 7 ιντσών)</a:t>
            </a:r>
          </a:p>
          <a:p>
            <a:r>
              <a:rPr lang="el-GR" dirty="0" smtClean="0"/>
              <a:t>Πρόκειται για μια απλοποιημένη έκδοση, με λιγότερες εντολές. Απευθύνεται σε ακόμα μικρότερες ηλικίες</a:t>
            </a:r>
          </a:p>
          <a:p>
            <a:r>
              <a:rPr lang="el-GR" dirty="0" smtClean="0"/>
              <a:t>Η λογική είναι ακριβώς η ίδια στον προγραμματισμό</a:t>
            </a:r>
          </a:p>
          <a:p>
            <a:r>
              <a:rPr lang="el-GR" dirty="0" smtClean="0"/>
              <a:t>Το έργο χωρίζεται σε οθόνες και όχι σε σκηνές.</a:t>
            </a:r>
          </a:p>
          <a:p>
            <a:r>
              <a:rPr lang="el-GR" dirty="0" smtClean="0"/>
              <a:t>Στο </a:t>
            </a:r>
            <a:r>
              <a:rPr lang="el-GR" dirty="0" err="1" smtClean="0"/>
              <a:t>βιντεομάθημα</a:t>
            </a:r>
            <a:r>
              <a:rPr lang="el-GR" dirty="0" smtClean="0"/>
              <a:t> εξετάζεται αναλυτικά το περιβάλλον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7506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Οδηγίες (</a:t>
            </a:r>
            <a:r>
              <a:rPr lang="en-US" dirty="0"/>
              <a:t>1</a:t>
            </a:r>
            <a:r>
              <a:rPr lang="el-GR" dirty="0"/>
              <a:t> από 4)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l-GR" sz="2400" dirty="0"/>
              <a:t>Το πρότυπο παρουσίασης (</a:t>
            </a:r>
            <a:r>
              <a:rPr lang="en-US" sz="2400" dirty="0"/>
              <a:t>template</a:t>
            </a:r>
            <a:r>
              <a:rPr lang="el-GR" sz="2400" dirty="0"/>
              <a:t>)</a:t>
            </a:r>
            <a:r>
              <a:rPr lang="en-US" sz="2400" dirty="0"/>
              <a:t> </a:t>
            </a:r>
            <a:r>
              <a:rPr lang="el-GR" sz="2400" dirty="0"/>
              <a:t>περιέχει συγκεκριμένες διατάξεις διαφανειών. Προτιμήστε μια από τις 9 προκαθορισμένες διατάξεις.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11</a:t>
            </a:fld>
            <a:endParaRPr lang="el-GR"/>
          </a:p>
        </p:txBody>
      </p:sp>
      <p:pic>
        <p:nvPicPr>
          <p:cNvPr id="10" name="Θέση περιεχομένου 5" descr="Εικόνα με τις 9 διαφορετικές διατάξεις διαφανειών. 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864" y="2348880"/>
            <a:ext cx="4038600" cy="2813329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568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Οδηγίες </a:t>
            </a:r>
            <a:r>
              <a:rPr lang="el-GR" dirty="0" smtClean="0"/>
              <a:t>(2 </a:t>
            </a:r>
            <a:r>
              <a:rPr lang="el-GR" dirty="0"/>
              <a:t>από 4)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l-GR" sz="3400" dirty="0"/>
              <a:t>Κάθε διαφάνεια πρέπει να έχει τίτλο που να είναι μοναδικός.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l-GR" sz="3400" dirty="0"/>
              <a:t>Ο τίτλος διαφάνειας είναι </a:t>
            </a:r>
            <a:r>
              <a:rPr lang="en-US" sz="3400" b="1" dirty="0"/>
              <a:t>bold</a:t>
            </a:r>
            <a:r>
              <a:rPr lang="en-US" sz="3400" dirty="0"/>
              <a:t> </a:t>
            </a:r>
            <a:r>
              <a:rPr lang="el-GR" sz="3400" dirty="0"/>
              <a:t>44</a:t>
            </a:r>
            <a:r>
              <a:rPr lang="en-US" sz="3400" dirty="0" err="1"/>
              <a:t>pt</a:t>
            </a:r>
            <a:r>
              <a:rPr lang="en-US" sz="3400" dirty="0"/>
              <a:t> </a:t>
            </a:r>
            <a:r>
              <a:rPr lang="el-GR" sz="3400" dirty="0"/>
              <a:t>και δεν πρέπει να ξεπερνάει τις 2 γραμμές. (Στις 2 γραμμές το μέγεθος γραμματοσειράς προσαρμόζεται αυτόματα από το πρόγραμμα σε </a:t>
            </a:r>
            <a:r>
              <a:rPr lang="en-US" sz="3400" dirty="0"/>
              <a:t>40pt).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l-GR" sz="3400" dirty="0"/>
              <a:t>Χρησιμοποιήστε τα ορισμένα μεγέθη γραμματοσειρών για το κείμενο: 32</a:t>
            </a:r>
            <a:r>
              <a:rPr lang="en-US" sz="3400" dirty="0" err="1"/>
              <a:t>pt</a:t>
            </a:r>
            <a:r>
              <a:rPr lang="el-GR" sz="3400" dirty="0"/>
              <a:t> για το πρώτο επίπεδο, 28</a:t>
            </a:r>
            <a:r>
              <a:rPr lang="en-US" sz="3400" dirty="0" err="1"/>
              <a:t>pt</a:t>
            </a:r>
            <a:r>
              <a:rPr lang="en-US" sz="3400" dirty="0"/>
              <a:t> </a:t>
            </a:r>
            <a:r>
              <a:rPr lang="el-GR" sz="3400" dirty="0"/>
              <a:t>για το δεύτερο, 24</a:t>
            </a:r>
            <a:r>
              <a:rPr lang="en-US" sz="3400" dirty="0" err="1"/>
              <a:t>pt</a:t>
            </a:r>
            <a:r>
              <a:rPr lang="en-US" sz="3400" dirty="0"/>
              <a:t> </a:t>
            </a:r>
            <a:r>
              <a:rPr lang="el-GR" sz="3400" dirty="0"/>
              <a:t>για το τρίτο, 22</a:t>
            </a:r>
            <a:r>
              <a:rPr lang="en-US" sz="3400" dirty="0" err="1"/>
              <a:t>pt</a:t>
            </a:r>
            <a:r>
              <a:rPr lang="el-GR" sz="3400" dirty="0"/>
              <a:t> για το τέταρτο και 20</a:t>
            </a:r>
            <a:r>
              <a:rPr lang="en-US" sz="3400" dirty="0" err="1"/>
              <a:t>pt</a:t>
            </a:r>
            <a:r>
              <a:rPr lang="el-GR" sz="3400" dirty="0"/>
              <a:t> για το πέμπτο. Μη χρησιμοποιείτε προσαρμοσμένο μέγεθος μικρότερο από 20</a:t>
            </a:r>
            <a:r>
              <a:rPr lang="en-US" sz="3400" dirty="0" err="1"/>
              <a:t>pt</a:t>
            </a:r>
            <a:r>
              <a:rPr lang="el-GR" sz="3400" dirty="0"/>
              <a:t>.</a:t>
            </a:r>
            <a:endParaRPr lang="en-US" sz="3400" dirty="0"/>
          </a:p>
          <a:p>
            <a:pPr marL="514350" indent="-514350">
              <a:buFont typeface="+mj-lt"/>
              <a:buAutoNum type="arabicPeriod" startAt="2"/>
            </a:pPr>
            <a:r>
              <a:rPr lang="el-GR" sz="3400" dirty="0"/>
              <a:t>Επιλέξτε γραμματοσειρές που είναι εύκολο να διαβαστούν και συναντώνται συχνά στα έγγραφα (π.χ. τύπου </a:t>
            </a:r>
            <a:r>
              <a:rPr lang="el-GR" sz="3400" dirty="0" err="1"/>
              <a:t>Sans</a:t>
            </a:r>
            <a:r>
              <a:rPr lang="el-GR" sz="3400" dirty="0"/>
              <a:t> </a:t>
            </a:r>
            <a:r>
              <a:rPr lang="el-GR" sz="3400" dirty="0" err="1"/>
              <a:t>Serif</a:t>
            </a:r>
            <a:r>
              <a:rPr lang="el-GR" sz="3400" dirty="0"/>
              <a:t>), όπως για παράδειγμα οι </a:t>
            </a:r>
            <a:r>
              <a:rPr lang="en-US" sz="3400" dirty="0"/>
              <a:t>Arial</a:t>
            </a:r>
            <a:r>
              <a:rPr lang="el-GR" sz="3400" dirty="0"/>
              <a:t>, </a:t>
            </a:r>
            <a:r>
              <a:rPr lang="en-US" sz="3400" dirty="0"/>
              <a:t>Verdana</a:t>
            </a:r>
            <a:r>
              <a:rPr lang="el-GR" sz="3400" dirty="0"/>
              <a:t>, </a:t>
            </a:r>
            <a:r>
              <a:rPr lang="en-US" sz="3400" dirty="0"/>
              <a:t>Tahoma, Calibri</a:t>
            </a:r>
            <a:r>
              <a:rPr lang="el-GR" sz="3400" dirty="0"/>
              <a:t>.</a:t>
            </a:r>
            <a:endParaRPr lang="en-US" sz="34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8690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Οδηγίες </a:t>
            </a:r>
            <a:r>
              <a:rPr lang="el-GR" dirty="0" smtClean="0"/>
              <a:t>(3 </a:t>
            </a:r>
            <a:r>
              <a:rPr lang="el-GR" dirty="0"/>
              <a:t>από 4)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 startAt="6"/>
            </a:pPr>
            <a:r>
              <a:rPr lang="el-GR" sz="2600" b="1" dirty="0"/>
              <a:t>Μην </a:t>
            </a:r>
            <a:r>
              <a:rPr lang="el-GR" sz="2600" dirty="0"/>
              <a:t>αλλοιώνετε</a:t>
            </a:r>
            <a:r>
              <a:rPr lang="el-GR" sz="2600" b="1" dirty="0"/>
              <a:t> </a:t>
            </a:r>
            <a:r>
              <a:rPr lang="el-GR" sz="2600" dirty="0"/>
              <a:t>τα πλαίσια του τίτλου και του κειμένου ως προς το μέγεθος και τη θέση τους.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l-GR" sz="2600" dirty="0"/>
              <a:t>Μη χρησιμοποιείται αλλαγή χρώματος για επισήμανση λέξεων. Συνίσταται η χρήση </a:t>
            </a:r>
            <a:r>
              <a:rPr lang="en-US" sz="2600" b="1" dirty="0"/>
              <a:t>bold</a:t>
            </a:r>
            <a:r>
              <a:rPr lang="en-US" sz="2600" dirty="0"/>
              <a:t>.</a:t>
            </a:r>
            <a:endParaRPr lang="el-GR" sz="2600" dirty="0"/>
          </a:p>
          <a:p>
            <a:pPr marL="514350" indent="-514350">
              <a:buFont typeface="+mj-lt"/>
              <a:buAutoNum type="arabicPeriod" startAt="6"/>
            </a:pPr>
            <a:r>
              <a:rPr lang="el-GR" sz="2600" dirty="0"/>
              <a:t>Συνίσταται να χρησιμοποιείται  </a:t>
            </a:r>
            <a:r>
              <a:rPr lang="el-GR" sz="2600" b="1" dirty="0"/>
              <a:t>1</a:t>
            </a:r>
            <a:r>
              <a:rPr lang="el-GR" sz="2600" dirty="0"/>
              <a:t> σχήμα, γράφημα, εικόνα, φωτογραφία ανά διαφάνεια</a:t>
            </a:r>
            <a:r>
              <a:rPr lang="en-US" sz="2600" dirty="0"/>
              <a:t>.</a:t>
            </a:r>
            <a:r>
              <a:rPr lang="el-GR" sz="2600" dirty="0"/>
              <a:t> Συνίσταται να χρησιμοποιούνται μόνο όσα σχήματα χρειάζονται για να αποδώσουν την απαιτούμενη πληροφορία και όχι για «διακόσμηση».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l-GR" sz="2600" dirty="0"/>
              <a:t>Συνίσταται να χρησιμοποιούνται μέχρι 6 </a:t>
            </a:r>
            <a:r>
              <a:rPr lang="en-US" sz="2600" dirty="0"/>
              <a:t>bullets </a:t>
            </a:r>
            <a:r>
              <a:rPr lang="el-GR" sz="2600" dirty="0"/>
              <a:t>ανά διαφάνεια. Διαφάνειες που περιέχουν μεγάλη ποσότητα πληροφορίας καλό είναι να αναλύονται σε επιμέρους διαφάνειες. 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2089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Οδηγίες </a:t>
            </a:r>
            <a:r>
              <a:rPr lang="el-GR" dirty="0" smtClean="0"/>
              <a:t>(4 </a:t>
            </a:r>
            <a:r>
              <a:rPr lang="el-GR" dirty="0"/>
              <a:t>από 4)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 startAt="10"/>
            </a:pPr>
            <a:r>
              <a:rPr lang="el-GR" sz="2600" dirty="0"/>
              <a:t>Μην χρησιμοποιείτε εικόνες πίσω από γράμματα ως φόντο ούτε χρωματιστά πλαίσια. Για πλαίσια προτιμήστε μαύρο περίγραμμα τουλάχιστον 2</a:t>
            </a:r>
            <a:r>
              <a:rPr lang="en-US" sz="2600" dirty="0"/>
              <a:t>pt.</a:t>
            </a:r>
            <a:endParaRPr lang="el-GR" sz="2600" dirty="0"/>
          </a:p>
          <a:p>
            <a:pPr marL="514350" indent="-514350">
              <a:buFont typeface="+mj-lt"/>
              <a:buAutoNum type="arabicPeriod" startAt="10"/>
            </a:pPr>
            <a:r>
              <a:rPr lang="el-GR" sz="2600" dirty="0"/>
              <a:t>Μην χρησιμοποιείτε σκιά στα γράμματα</a:t>
            </a:r>
            <a:r>
              <a:rPr lang="en-US" sz="2600" dirty="0"/>
              <a:t>.</a:t>
            </a:r>
            <a:r>
              <a:rPr lang="el-GR" sz="2600" dirty="0"/>
              <a:t> </a:t>
            </a:r>
          </a:p>
          <a:p>
            <a:pPr marL="514350" indent="-514350">
              <a:buFont typeface="+mj-lt"/>
              <a:buAutoNum type="arabicPeriod" startAt="10"/>
            </a:pPr>
            <a:r>
              <a:rPr lang="el-GR" sz="2600" dirty="0"/>
              <a:t>Μην στοιχίζετε το κείμενο σε πλήρη στοίχιση (</a:t>
            </a:r>
            <a:r>
              <a:rPr lang="en-US" sz="2600" dirty="0"/>
              <a:t>justify</a:t>
            </a:r>
            <a:r>
              <a:rPr lang="el-GR" sz="2600" dirty="0"/>
              <a:t>)</a:t>
            </a:r>
            <a:r>
              <a:rPr lang="en-US" sz="2600" dirty="0"/>
              <a:t>.</a:t>
            </a:r>
            <a:endParaRPr lang="el-GR" sz="2600" dirty="0"/>
          </a:p>
          <a:p>
            <a:pPr marL="514350" indent="-514350">
              <a:buFont typeface="+mj-lt"/>
              <a:buAutoNum type="arabicPeriod" startAt="10"/>
            </a:pPr>
            <a:r>
              <a:rPr lang="el-GR" sz="2600" dirty="0"/>
              <a:t>Οι υπερσυνδέσεις να συνοδεύονται από αντιπροσωπευτικό κείμενο.</a:t>
            </a:r>
          </a:p>
          <a:p>
            <a:pPr marL="514350" indent="-514350">
              <a:buFont typeface="+mj-lt"/>
              <a:buAutoNum type="arabicPeriod" startAt="10"/>
            </a:pPr>
            <a:r>
              <a:rPr lang="el-GR" sz="2600" dirty="0"/>
              <a:t>Να είναι ενεργοποιημένος ο αυτόματος ορθογραφικός έλεγχος.</a:t>
            </a:r>
          </a:p>
          <a:p>
            <a:pPr marL="514350" indent="-514350">
              <a:buFont typeface="+mj-lt"/>
              <a:buAutoNum type="arabicPeriod" startAt="10"/>
            </a:pPr>
            <a:r>
              <a:rPr lang="el-GR" sz="2600" dirty="0"/>
              <a:t>Κατά την παρουσίαση, η μετάβαση μεταξύ διαφανειών να γίνεται με τον προκαθορισμένο τρόπο (</a:t>
            </a:r>
            <a:r>
              <a:rPr lang="en-US" sz="2600" dirty="0"/>
              <a:t>enter, </a:t>
            </a:r>
            <a:r>
              <a:rPr lang="el-GR" sz="2600" dirty="0"/>
              <a:t>βέλος, κλικ) και χωρίς όριο χρόνου.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6595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Βασικές Οδηγίες Προσβασιμότητας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sz="2800" dirty="0"/>
              <a:t>Όλα τα αντικείμενα (π</a:t>
            </a:r>
            <a:r>
              <a:rPr lang="en-US" sz="2800" dirty="0"/>
              <a:t>.</a:t>
            </a:r>
            <a:r>
              <a:rPr lang="el-GR" sz="2800" dirty="0"/>
              <a:t>χ</a:t>
            </a:r>
            <a:r>
              <a:rPr lang="en-US" sz="2800" dirty="0"/>
              <a:t>.</a:t>
            </a:r>
            <a:r>
              <a:rPr lang="el-GR" sz="2800" dirty="0"/>
              <a:t> εικόνες, φωτογραφίες, σχήματα, γραφικά) πρέπει να συνοδεύονται από εναλλακτικό κείμενο περιγραφής τους. </a:t>
            </a:r>
          </a:p>
          <a:p>
            <a:r>
              <a:rPr lang="el-GR" sz="2800" dirty="0"/>
              <a:t>Διασφαλίστε ότι η σειρά αυτόματης ανάγνωσης σε κάθε διαφάνεια είναι λογική: η μετατροπή κειμένου σε ομιλία «διαβάζει» τον τίτλο, τα κείμενα και τα εναλλακτικά κείμενα των αντικειμένων με τη σειρά που έχουν εισαχθεί και όχι με τη σειρά που εμφανίζονται στη διαφάνεια. </a:t>
            </a:r>
          </a:p>
          <a:p>
            <a:r>
              <a:rPr lang="el-GR" sz="2800" dirty="0"/>
              <a:t>Ελέγξτε την ορατότητα για χρήστες με αχρωματοψία.</a:t>
            </a:r>
          </a:p>
          <a:p>
            <a:r>
              <a:rPr lang="el-GR" sz="2800" dirty="0"/>
              <a:t>Ακολουθείστε τις ειδικές οδηγίες για επιστημονικά σύμβολα, ηχητικά αρχεία και </a:t>
            </a:r>
            <a:r>
              <a:rPr lang="en-US" sz="2800" dirty="0"/>
              <a:t>video clips. </a:t>
            </a:r>
            <a:endParaRPr lang="el-GR" sz="28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8214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>
          <a:xfrm>
            <a:off x="722313" y="2492896"/>
            <a:ext cx="7772400" cy="1500187"/>
          </a:xfrm>
        </p:spPr>
        <p:txBody>
          <a:bodyPr anchor="ctr" anchorCtr="0">
            <a:normAutofit/>
          </a:bodyPr>
          <a:lstStyle/>
          <a:p>
            <a:pPr algn="ctr"/>
            <a:r>
              <a:rPr lang="el-GR" sz="4000" dirty="0" smtClean="0">
                <a:solidFill>
                  <a:schemeClr val="tx1"/>
                </a:solidFill>
              </a:rPr>
              <a:t>Τέλος ενότητας</a:t>
            </a:r>
            <a:endParaRPr lang="el-GR" sz="4000" dirty="0">
              <a:solidFill>
                <a:schemeClr val="tx1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16</a:t>
            </a:fld>
            <a:endParaRPr lang="el-GR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80877" y="5251871"/>
            <a:ext cx="1581685" cy="553393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2562" y="5157192"/>
            <a:ext cx="3240360" cy="771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3045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Άδειες Χρήσης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800" dirty="0"/>
              <a:t>Το παρόν εκπαιδευτικό υλικό υπόκειται σε</a:t>
            </a:r>
            <a:r>
              <a:rPr lang="en-US" sz="2800" dirty="0"/>
              <a:t> </a:t>
            </a:r>
            <a:r>
              <a:rPr lang="el-GR" sz="2800" dirty="0"/>
              <a:t>άδειες χρήσης </a:t>
            </a:r>
            <a:r>
              <a:rPr lang="en-US" sz="2800" dirty="0"/>
              <a:t>Creative Commons.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2</a:t>
            </a:fld>
            <a:endParaRPr lang="el-GR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82403" y="5035847"/>
            <a:ext cx="1581685" cy="553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86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Χρηματοδότηση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/>
          </a:p>
          <a:p>
            <a:r>
              <a:rPr lang="el-GR" sz="2400" dirty="0"/>
              <a:t>Το έργο «</a:t>
            </a:r>
            <a:r>
              <a:rPr lang="el-GR" sz="2400" b="1" dirty="0"/>
              <a:t>Ανοικτά Ακαδημαϊκά Μαθήματα στο Πανεπιστήμιο Αθηνών</a:t>
            </a:r>
            <a:r>
              <a:rPr lang="el-GR" sz="2400" dirty="0"/>
              <a:t>» έχει χρηματοδοτήσει μόνο τη αναδιαμόρφωση του εκπαιδευτικού υλικού. </a:t>
            </a:r>
          </a:p>
          <a:p>
            <a:r>
              <a:rPr lang="el-GR" sz="2400" dirty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3</a:t>
            </a:fld>
            <a:endParaRPr lang="el-GR"/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9534" y="4955500"/>
            <a:ext cx="4608512" cy="10968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5619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Σκοποί  ενότητας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Στην ενότητα αυτή συζητείται η δυνατότητα αποθήκευσης και διαμοιρασμού έργων μέσω της πλατφόρμας του </a:t>
            </a:r>
            <a:r>
              <a:rPr lang="en-US" dirty="0" smtClean="0"/>
              <a:t>Scrat</a:t>
            </a:r>
            <a:r>
              <a:rPr lang="en-US" dirty="0"/>
              <a:t>c</a:t>
            </a:r>
            <a:r>
              <a:rPr lang="en-US" dirty="0" smtClean="0"/>
              <a:t>h, </a:t>
            </a:r>
            <a:r>
              <a:rPr lang="el-GR" dirty="0" smtClean="0"/>
              <a:t>αλλά και η ανάκτηση έτοιμων παραδειγμάτων από αυτήν για να τα εντάξουμε στα δικά μας έργα</a:t>
            </a:r>
          </a:p>
          <a:p>
            <a:r>
              <a:rPr lang="el-GR" dirty="0" smtClean="0"/>
              <a:t>Επιπλέον εξετάζεται η ειδική έκδοση του </a:t>
            </a:r>
            <a:r>
              <a:rPr lang="en-US" dirty="0" smtClean="0"/>
              <a:t>Scratch </a:t>
            </a:r>
            <a:r>
              <a:rPr lang="el-GR" dirty="0" smtClean="0"/>
              <a:t>για φορητές συσκευές (ταμπλέτες)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2933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Περιεχόμενα ενότητας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Λογαριασμός στην πλατφόρμα του </a:t>
            </a:r>
            <a:r>
              <a:rPr lang="en-US" dirty="0" smtClean="0"/>
              <a:t>Scratch</a:t>
            </a:r>
          </a:p>
          <a:p>
            <a:r>
              <a:rPr lang="el-GR" dirty="0" smtClean="0"/>
              <a:t>Γνωριμία με το </a:t>
            </a:r>
            <a:r>
              <a:rPr lang="en-US" dirty="0" smtClean="0"/>
              <a:t>Scratch Jr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8254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Ο λογαριασμός μας στο </a:t>
            </a:r>
            <a:r>
              <a:rPr lang="en-US" dirty="0" smtClean="0"/>
              <a:t>Scratch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Μπορούμε να αποθηκεύσουμε τα έργα μας και να τα ανοίξουμε από οπουδήποτε.</a:t>
            </a:r>
          </a:p>
          <a:p>
            <a:r>
              <a:rPr lang="el-GR" dirty="0" smtClean="0"/>
              <a:t>Τα έργα διακρίνονται σε ιδιωτικά και δημόσια. Τα δημόσια μπορούν να τα δουν κι άλλοι, ενώ τα ιδιωτικά μόνο εγώ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9462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Αποθηκεύοντας ένα έργο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Μπορούμε να αποθηκεύσουμε το έργο για να το δει ή/και να το εκτελέσει κάποιος</a:t>
            </a:r>
          </a:p>
          <a:p>
            <a:r>
              <a:rPr lang="el-GR" dirty="0" smtClean="0"/>
              <a:t>Μπορούμε να δώσουμε όποιο όνομα θέλουμε</a:t>
            </a:r>
          </a:p>
          <a:p>
            <a:r>
              <a:rPr lang="el-GR" dirty="0" smtClean="0"/>
              <a:t>Υπάρχει πεδίο στο οποίο προσθέτουμε σχόλια</a:t>
            </a:r>
          </a:p>
          <a:p>
            <a:r>
              <a:rPr lang="el-GR" dirty="0" smtClean="0"/>
              <a:t>Μπορούμε/πρέπει να αναφέρουμε σε ποιο έργο στηριχθήκαμε (αν το κάναμε)</a:t>
            </a:r>
          </a:p>
          <a:p>
            <a:r>
              <a:rPr lang="el-GR" dirty="0" smtClean="0"/>
              <a:t>Μπορούμε να συζητήσουμε με άλλους χρήστες της πλατφόρμας για το έργο μας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5672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Δουλεύοντας με αρχεία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Μπορούμε να αποθηκεύσουμε αντίγραφο των έργων μας για να πειραματιστούμε με τροποποιήσεις ώστε να μην πειράξουμε το </a:t>
            </a:r>
            <a:r>
              <a:rPr lang="el-GR" dirty="0" smtClean="0"/>
              <a:t>αρχικό</a:t>
            </a:r>
          </a:p>
          <a:p>
            <a:r>
              <a:rPr lang="el-GR" dirty="0" smtClean="0"/>
              <a:t>Μπορούμε τα έργα να τα δουλεύουμε στο </a:t>
            </a:r>
            <a:r>
              <a:rPr lang="en-US" dirty="0" smtClean="0"/>
              <a:t>online </a:t>
            </a:r>
            <a:r>
              <a:rPr lang="el-GR" dirty="0" smtClean="0"/>
              <a:t>περιβάλλον ή στον υπολογιστή μας και να τα μεταφέρουμε.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1326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Επιπλέον δυνατότητες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l-GR" dirty="0" smtClean="0"/>
              <a:t>Στο </a:t>
            </a:r>
            <a:r>
              <a:rPr lang="en-US" dirty="0" smtClean="0"/>
              <a:t>Scratch 2.0 </a:t>
            </a:r>
            <a:r>
              <a:rPr lang="el-GR" dirty="0" smtClean="0"/>
              <a:t>υποστηρίζονται και διανυσματικά γραφικά για τις ενδυμασίες</a:t>
            </a:r>
          </a:p>
          <a:p>
            <a:r>
              <a:rPr lang="el-GR" dirty="0" smtClean="0"/>
              <a:t>Μπορούμε να αποθηκεύσουμε κομμάτια κώδικα στο «σακίδιό» μας και να τα χρησιμοποιήσουμε και σε άλλα έργα.</a:t>
            </a:r>
          </a:p>
          <a:p>
            <a:r>
              <a:rPr lang="el-GR" dirty="0" smtClean="0"/>
              <a:t>Μπορούμε να δούμε τον κώδικα οποιουδήποτε έργου έχει δημιουργήσει άλλος χρήστης και να τον μελετήσουμε. Μπορούμε να βάλουμε τμήματά του στο σακίδιό μας.</a:t>
            </a:r>
          </a:p>
          <a:p>
            <a:r>
              <a:rPr lang="el-GR" dirty="0" smtClean="0"/>
              <a:t>Μπορούμε να αποθηκεύσουμε ένα έργο που εκτελείται σε μορφή βίντεο στον υπολογιστή μας (για να κάνουμε ίσως αργότερα μια επίδειξη).</a:t>
            </a:r>
          </a:p>
          <a:p>
            <a:r>
              <a:rPr lang="el-GR" dirty="0" smtClean="0"/>
              <a:t>Μπορώ να φτιάξω νέα πλακίδια εντολών που αντιστοιχούν σε ένα σύνολο υφιστάμενων εντολών (π.χ. πλακίδιο «τετράγωνο» για να σχεδιάζω τετράγωνα)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7353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 NHPIA">
  <a:themeElements>
    <a:clrScheme name="Office">
      <a:dk1>
        <a:sysClr val="windowText" lastClr="000000"/>
      </a:dk1>
      <a:lt1>
        <a:sysClr val="window" lastClr="C9C9C9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C9C9C9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2694</TotalTime>
  <Words>919</Words>
  <Application>Microsoft Office PowerPoint</Application>
  <PresentationFormat>On-screen Show (4:3)</PresentationFormat>
  <Paragraphs>82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TEMP NHPIA</vt:lpstr>
      <vt:lpstr>Ανάπτυξη Εκπαιδευτικού Λογισμικού</vt:lpstr>
      <vt:lpstr>Άδειες Χρήσης</vt:lpstr>
      <vt:lpstr>Χρηματοδότηση</vt:lpstr>
      <vt:lpstr>Σκοποί  ενότητας</vt:lpstr>
      <vt:lpstr>Περιεχόμενα ενότητας</vt:lpstr>
      <vt:lpstr>Ο λογαριασμός μας στο Scratch</vt:lpstr>
      <vt:lpstr>Αποθηκεύοντας ένα έργο</vt:lpstr>
      <vt:lpstr>Δουλεύοντας με αρχεία</vt:lpstr>
      <vt:lpstr>Επιπλέον δυνατότητες</vt:lpstr>
      <vt:lpstr>Tο Scratch και σε ταμπλέτες</vt:lpstr>
      <vt:lpstr>Οδηγίες (1 από 4)</vt:lpstr>
      <vt:lpstr>Οδηγίες (2 από 4)</vt:lpstr>
      <vt:lpstr>Οδηγίες (3 από 4)</vt:lpstr>
      <vt:lpstr>Οδηγίες (4 από 4)</vt:lpstr>
      <vt:lpstr>Βασικές Οδηγίες Προσβασιμότητας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Katerina</dc:creator>
  <cp:lastModifiedBy>akis</cp:lastModifiedBy>
  <cp:revision>54</cp:revision>
  <dcterms:created xsi:type="dcterms:W3CDTF">2012-11-26T09:41:26Z</dcterms:created>
  <dcterms:modified xsi:type="dcterms:W3CDTF">2016-10-28T11:03:32Z</dcterms:modified>
</cp:coreProperties>
</file>