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4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5" autoAdjust="0"/>
    <p:restoredTop sz="93900" autoAdjust="0"/>
  </p:normalViewPr>
  <p:slideViewPr>
    <p:cSldViewPr snapToGrid="0">
      <p:cViewPr>
        <p:scale>
          <a:sx n="66" d="100"/>
          <a:sy n="66" d="100"/>
        </p:scale>
        <p:origin x="-1392" y="-15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82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014DE-4AB1-C945-9213-D9F94B092D0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621DE-CFD3-D74E-8D09-DE586AC4EA3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4DDC4B-A1EC-E04D-B9B1-D4AF83B8532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DCAF2-560C-2942-8ECD-879E28C5C0B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67A00-768C-FE46-9ACB-38C87539C83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FC4073-95B0-914A-A91B-D3D31493C26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3524A6-8913-4F4E-9CCF-D6F8033CB60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5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0E4DC-6879-B842-BFB4-949A32AC2F5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9E4A2F-80B3-F241-AF0A-DC8403E26B0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68BE0-2F30-1040-ACFD-F186B5C05B3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ABAE0-AB73-9A43-B726-F77929FA80A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7C1FF-E97E-A24A-BBF6-EFA650A9897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567441-E260-FB4C-8F3A-D9E7F229A77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39A06-1707-EA47-9B69-F9E953E7A55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3C7E-8EDF-4CF2-8A75-05BCFF74B9A7}" type="datetimeFigureOut">
              <a:rPr lang="el-GR" smtClean="0"/>
              <a:pPr/>
              <a:t>23/8/2019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6F7B8-FBE6-4FD9-A654-0F168D977D2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Διάδοση θερμότητας</a:t>
            </a:r>
            <a:r>
              <a:rPr lang="en-US" dirty="0" smtClean="0"/>
              <a:t>: </a:t>
            </a:r>
            <a:r>
              <a:rPr lang="el-GR" dirty="0" smtClean="0"/>
              <a:t>Τρεις συνήθεις μηχανισμοί</a:t>
            </a:r>
            <a:endParaRPr lang="en-US" dirty="0" smtClean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464977"/>
            <a:ext cx="8402579" cy="5106987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Αγωγή θερμότητας </a:t>
            </a:r>
            <a:r>
              <a:rPr lang="el-GR" sz="2000" dirty="0" smtClean="0"/>
              <a:t>είναι η διάδοση θερμότητας με άμεση φυσική επαφή</a:t>
            </a:r>
            <a:endParaRPr lang="en-US" sz="2000" dirty="0" smtClean="0"/>
          </a:p>
          <a:p>
            <a:pPr lvl="1"/>
            <a:r>
              <a:rPr lang="el-GR" sz="1800" dirty="0" smtClean="0"/>
              <a:t>Λαμβάνει χώρα όταν τα μόρια σε μια θερμότερη περιοχή συγκρούονται με μόρια που βρίσκονται σε μια γειτονική ψυχρότερη περιοχή και τους μεταφέρουν ενέργεια</a:t>
            </a:r>
            <a:endParaRPr lang="en-US" sz="1800" dirty="0" smtClean="0"/>
          </a:p>
          <a:p>
            <a:r>
              <a:rPr lang="el-GR" sz="2000" dirty="0" smtClean="0"/>
              <a:t>Η διάδοση θερμότητας με </a:t>
            </a:r>
            <a:r>
              <a:rPr lang="el-GR" sz="2000" b="1" dirty="0" smtClean="0"/>
              <a:t>μεταφορά μάζας </a:t>
            </a:r>
            <a:r>
              <a:rPr lang="el-GR" sz="2000" dirty="0" smtClean="0"/>
              <a:t>πραγματοποιείται μέσω της κίνησης των ρευστών</a:t>
            </a:r>
            <a:endParaRPr lang="en-US" sz="2000" dirty="0" smtClean="0"/>
          </a:p>
          <a:p>
            <a:pPr lvl="1"/>
            <a:r>
              <a:rPr lang="el-GR" sz="1800" dirty="0" smtClean="0"/>
              <a:t>Λαμβάνει χώρα όταν ένα θερμαινόμενο ρευστό γίνεται λιγότερο πυκνό και ως εκ τούτου ανυψώνεται</a:t>
            </a:r>
            <a:endParaRPr lang="en-US" sz="1800" dirty="0" smtClean="0"/>
          </a:p>
          <a:p>
            <a:r>
              <a:rPr lang="el-GR" sz="2000" dirty="0" smtClean="0"/>
              <a:t>Στην περίπτωση της </a:t>
            </a:r>
            <a:r>
              <a:rPr lang="el-GR" sz="2000" b="1" dirty="0" smtClean="0"/>
              <a:t>ακτινοβολίας</a:t>
            </a:r>
            <a:r>
              <a:rPr lang="el-GR" sz="2000" dirty="0" smtClean="0"/>
              <a:t> η θερμότητα μεταφέρεται μέσω ηλεκτρομαγνητικών κυμάτων </a:t>
            </a:r>
            <a:endParaRPr lang="en-US" sz="2000" dirty="0" smtClean="0"/>
          </a:p>
          <a:p>
            <a:pPr lvl="1"/>
            <a:r>
              <a:rPr lang="el-GR" sz="1800" dirty="0" smtClean="0"/>
              <a:t>Λαμβάνει χώρα όταν η επιφάνεια ενός σώματος εκπέμπει ή απορροφά ηλεκτρομαγνητική ακτινοβολία</a:t>
            </a:r>
            <a:endParaRPr lang="en-US" sz="18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 l="55330" t="68254" r="14997" b="12699"/>
          <a:stretch>
            <a:fillRect/>
          </a:stretch>
        </p:blipFill>
        <p:spPr bwMode="auto">
          <a:xfrm>
            <a:off x="4310762" y="5036460"/>
            <a:ext cx="4688248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8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Διάδοση θερμότητας</a:t>
            </a:r>
            <a:endParaRPr lang="en-US" sz="4000" dirty="0" smtClean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481402"/>
          </a:xfrm>
        </p:spPr>
        <p:txBody>
          <a:bodyPr/>
          <a:lstStyle/>
          <a:p>
            <a:r>
              <a:rPr lang="el-GR" sz="2400" b="1" dirty="0" smtClean="0"/>
              <a:t>Αγωγή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Ο ρυθμός ροής θερμότητας μέσω μιας πλάκας πάχους </a:t>
            </a:r>
            <a:r>
              <a:rPr lang="en-US" sz="2400" i="1" dirty="0" err="1" smtClean="0"/>
              <a:t>Δx</a:t>
            </a:r>
            <a:r>
              <a:rPr lang="en-US" sz="2400" dirty="0" smtClean="0"/>
              <a:t>, </a:t>
            </a:r>
            <a:r>
              <a:rPr lang="el-GR" sz="2400" dirty="0" smtClean="0"/>
              <a:t>με εμβαδόν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l-GR" sz="2400" dirty="0" smtClean="0"/>
              <a:t> και</a:t>
            </a:r>
            <a:r>
              <a:rPr lang="en-US" sz="2400" dirty="0" smtClean="0"/>
              <a:t> </a:t>
            </a:r>
            <a:r>
              <a:rPr lang="el-GR" sz="2400" b="1" dirty="0" smtClean="0"/>
              <a:t>θερμική αγωγιμότητα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l-GR" sz="2400" dirty="0" smtClean="0"/>
              <a:t>δίνεται από τη σχέση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όπου</a:t>
            </a:r>
            <a:r>
              <a:rPr lang="en-US" sz="2400" dirty="0" smtClean="0"/>
              <a:t> </a:t>
            </a:r>
            <a:r>
              <a:rPr lang="en-US" sz="2400" i="1" dirty="0" smtClean="0"/>
              <a:t>ΔT</a:t>
            </a:r>
            <a:r>
              <a:rPr lang="en-US" sz="2400" dirty="0" smtClean="0"/>
              <a:t> </a:t>
            </a:r>
            <a:r>
              <a:rPr lang="el-GR" sz="2400" dirty="0" smtClean="0"/>
              <a:t>είναι οι διαφορές θερμοκρασίας κατά μήκος του πάχους της</a:t>
            </a:r>
            <a:endParaRPr lang="en-US" sz="2400" dirty="0" smtClean="0"/>
          </a:p>
          <a:p>
            <a:r>
              <a:rPr lang="el-GR" sz="2400" b="1" dirty="0" smtClean="0"/>
              <a:t>Ακτινοβολία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Η απώλεια ισχύος από μια επιφάνεια εμβαδού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l-GR" sz="2400" dirty="0" smtClean="0"/>
              <a:t>σε θερμοκρασία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dirty="0" smtClean="0"/>
              <a:t> </a:t>
            </a:r>
            <a:r>
              <a:rPr lang="el-GR" sz="2400" dirty="0" smtClean="0"/>
              <a:t>δίνεται από τον</a:t>
            </a:r>
            <a:r>
              <a:rPr lang="en-US" altLang="zh-TW" sz="2400" dirty="0" smtClean="0"/>
              <a:t> </a:t>
            </a:r>
            <a:r>
              <a:rPr lang="el-GR" altLang="zh-TW" sz="2400" dirty="0" smtClean="0"/>
              <a:t>νόμο </a:t>
            </a:r>
            <a:r>
              <a:rPr lang="en-US" altLang="zh-TW" sz="2400" b="1" dirty="0" smtClean="0"/>
              <a:t>Stefan-</a:t>
            </a:r>
            <a:r>
              <a:rPr lang="en-US" altLang="zh-TW" sz="2400" b="1" dirty="0" err="1" smtClean="0"/>
              <a:t>Boltzman</a:t>
            </a:r>
            <a:r>
              <a:rPr lang="en-US" altLang="zh-TW" sz="2400" dirty="0" smtClean="0"/>
              <a:t>:</a:t>
            </a:r>
          </a:p>
          <a:p>
            <a:endParaRPr lang="en-US" sz="2400" dirty="0" smtClean="0"/>
          </a:p>
          <a:p>
            <a:pPr lvl="1"/>
            <a:r>
              <a:rPr lang="el-GR" sz="2200" dirty="0" smtClean="0"/>
              <a:t>Όπου</a:t>
            </a:r>
            <a:r>
              <a:rPr lang="en-US" sz="2200" dirty="0" smtClean="0"/>
              <a:t> </a:t>
            </a:r>
            <a:r>
              <a:rPr lang="en-US" sz="2200" i="1" dirty="0" smtClean="0"/>
              <a:t>e</a:t>
            </a:r>
            <a:r>
              <a:rPr lang="en-US" sz="2200" dirty="0" smtClean="0"/>
              <a:t> </a:t>
            </a:r>
            <a:r>
              <a:rPr lang="el-GR" sz="2200" dirty="0" smtClean="0"/>
              <a:t>είναι η ικανότητα εκπομπής</a:t>
            </a:r>
            <a:r>
              <a:rPr lang="en-US" sz="2200" dirty="0" smtClean="0"/>
              <a:t>, </a:t>
            </a:r>
            <a:r>
              <a:rPr lang="el-GR" sz="2200" dirty="0" smtClean="0"/>
              <a:t>η οποία παίρνει τιμές μεταξύ</a:t>
            </a:r>
            <a:r>
              <a:rPr lang="en-US" sz="2200" dirty="0" smtClean="0"/>
              <a:t> 0 </a:t>
            </a:r>
            <a:r>
              <a:rPr lang="el-GR" sz="2200" dirty="0" smtClean="0"/>
              <a:t>και</a:t>
            </a:r>
            <a:r>
              <a:rPr lang="en-US" sz="2200" dirty="0" smtClean="0"/>
              <a:t> 1</a:t>
            </a:r>
            <a:r>
              <a:rPr lang="el-GR" sz="2200" dirty="0" smtClean="0"/>
              <a:t> και αποτελεί τη σταθερά</a:t>
            </a:r>
            <a:r>
              <a:rPr lang="en-US" sz="2200" dirty="0" smtClean="0"/>
              <a:t> Stefan-Boltzmann </a:t>
            </a:r>
          </a:p>
        </p:txBody>
      </p:sp>
      <p:pic>
        <p:nvPicPr>
          <p:cNvPr id="6" name="Picture 5" descr="Slide 10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796" y="4964994"/>
            <a:ext cx="1397000" cy="342900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2784558"/>
              </p:ext>
            </p:extLst>
          </p:nvPr>
        </p:nvGraphicFramePr>
        <p:xfrm>
          <a:off x="3163124" y="2387306"/>
          <a:ext cx="1673225" cy="809625"/>
        </p:xfrm>
        <a:graphic>
          <a:graphicData uri="http://schemas.openxmlformats.org/presentationml/2006/ole">
            <p:oleObj spid="_x0000_s28677" name="Equation" r:id="rId5" imgW="1590840" imgH="758520" progId="">
              <p:embed/>
            </p:oleObj>
          </a:graphicData>
        </a:graphic>
      </p:graphicFrame>
      <p:pic>
        <p:nvPicPr>
          <p:cNvPr id="28678" name="Picture 6" descr="C:\Users\admin\Desktop\Χωρίς τίτλο.png"/>
          <p:cNvPicPr>
            <a:picLocks noChangeAspect="1" noChangeArrowheads="1"/>
          </p:cNvPicPr>
          <p:nvPr/>
        </p:nvPicPr>
        <p:blipFill>
          <a:blip r:embed="rId6"/>
          <a:srcRect l="5410" t="4954" r="68162" b="86185"/>
          <a:stretch>
            <a:fillRect/>
          </a:stretch>
        </p:blipFill>
        <p:spPr bwMode="auto">
          <a:xfrm>
            <a:off x="3010486" y="6147582"/>
            <a:ext cx="3418449" cy="46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Το κατανοήσατε;</a:t>
            </a:r>
            <a:endParaRPr lang="en-US" sz="4000" dirty="0" smtClean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Το σχήμα δείχνει τρεις πλάκες ίδιου πάχους που έχουν όμως διαφορετικές θερμικές αγωγιμότητες: </a:t>
            </a:r>
            <a:r>
              <a:rPr lang="el-GR" sz="2400" i="1" dirty="0" smtClean="0"/>
              <a:t>k</a:t>
            </a:r>
            <a:r>
              <a:rPr lang="el-GR" sz="2400" dirty="0" smtClean="0"/>
              <a:t>, 3</a:t>
            </a:r>
            <a:r>
              <a:rPr lang="el-GR" sz="2400" i="1" dirty="0" smtClean="0"/>
              <a:t>k</a:t>
            </a:r>
            <a:r>
              <a:rPr lang="el-GR" sz="2400" dirty="0" smtClean="0"/>
              <a:t> και 2</a:t>
            </a:r>
            <a:r>
              <a:rPr lang="el-GR" sz="2400" i="1" dirty="0" smtClean="0"/>
              <a:t>k</a:t>
            </a:r>
            <a:r>
              <a:rPr lang="el-GR" sz="2400" dirty="0" smtClean="0"/>
              <a:t>. Όπως φαίνεται στο σχήμα, η αριστερή πλευρά είναι πιο θερμή. Κατατάξτε τις τρεις διαφορές θερμοκρασίας </a:t>
            </a:r>
            <a:r>
              <a:rPr lang="el-GR" sz="2400" i="1" dirty="0" smtClean="0"/>
              <a:t>ΔΤ</a:t>
            </a:r>
            <a:r>
              <a:rPr lang="el-GR" sz="2400" dirty="0" smtClean="0"/>
              <a:t> κατά αύξουσα σειρά, από τη μικρότερη στη μεγαλύτερη</a:t>
            </a:r>
            <a:endParaRPr lang="en-US" sz="2400" dirty="0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 l="73179" t="48413" r="3507" b="23413"/>
          <a:stretch>
            <a:fillRect/>
          </a:stretch>
        </p:blipFill>
        <p:spPr bwMode="auto">
          <a:xfrm>
            <a:off x="2197226" y="3773035"/>
            <a:ext cx="423887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Ισοζύγιο θερμικής ενέργειας</a:t>
            </a:r>
            <a:br>
              <a:rPr lang="el-GR" dirty="0" smtClean="0"/>
            </a:br>
            <a:endParaRPr lang="en-US" dirty="0" smtClean="0"/>
          </a:p>
        </p:txBody>
      </p:sp>
      <p:sp>
        <p:nvSpPr>
          <p:cNvPr id="71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816"/>
            <a:ext cx="8229600" cy="4525963"/>
          </a:xfrm>
        </p:spPr>
        <p:txBody>
          <a:bodyPr/>
          <a:lstStyle/>
          <a:p>
            <a:r>
              <a:rPr lang="el-GR" sz="2400" dirty="0" smtClean="0"/>
              <a:t>Ένα σύστημα έχει ισοζύγιο θερμικής ενέργειας όταν ο ρυθμός με τον οποίο προσλαμβάνει ενέργεια ισούται με τον ρυθμό απώλειας ενέργειας</a:t>
            </a:r>
            <a:endParaRPr lang="en-US" sz="2400" dirty="0" smtClean="0"/>
          </a:p>
          <a:p>
            <a:pPr lvl="1"/>
            <a:r>
              <a:rPr lang="el-GR" sz="2200" dirty="0" smtClean="0"/>
              <a:t>Η θερμοκρασία ενός συστήματος με ισοζύγιο θερμικής ενέργειας είναι σταθερή</a:t>
            </a:r>
            <a:endParaRPr lang="en-US" sz="2200" dirty="0" smtClean="0"/>
          </a:p>
          <a:p>
            <a:pPr lvl="1"/>
            <a:r>
              <a:rPr lang="el-GR" sz="2200" dirty="0" smtClean="0"/>
              <a:t>Αν η απώλεια ενέργειας είναι μεγαλύτερη από την πρόσληψη ενέργειας, το σύστημα ψυχραίνεται </a:t>
            </a:r>
            <a:endParaRPr lang="en-US" sz="2200" dirty="0" smtClean="0"/>
          </a:p>
          <a:p>
            <a:pPr lvl="1"/>
            <a:r>
              <a:rPr lang="el-GR" sz="2200" dirty="0" smtClean="0"/>
              <a:t>Αν η πρόσληψη είναι μεγαλύτερη από την απώλεια, το σύστημα θερμαίνεται</a:t>
            </a:r>
            <a:endParaRPr lang="en-US" sz="2200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 l="60127" t="46825" r="9085" b="9921"/>
          <a:stretch>
            <a:fillRect/>
          </a:stretch>
        </p:blipFill>
        <p:spPr bwMode="auto">
          <a:xfrm>
            <a:off x="2969846" y="4331028"/>
            <a:ext cx="3236036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196818" y="5044159"/>
            <a:ext cx="2750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 smtClean="0">
                <a:latin typeface="+mn-lt"/>
              </a:rPr>
              <a:t> Ένα σπίτι με ισοζύγιο θερμικής ενεργείας</a:t>
            </a:r>
            <a:endParaRPr lang="el-GR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Η θερμοκρασία της Γης</a:t>
            </a:r>
            <a:endParaRPr lang="en-US" dirty="0" smtClean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Γη απορροφά ενέργεια από τον  Ήλιο με μέσο ρυθμό ίσο με 960 W για κάθε τετραγωνικό μέτρο του εμβαδού διατομής του πλανήτη,          . Θεωρώντας ότι η ικανότητα εκπομπής της  Γης είναι 1</a:t>
            </a:r>
            <a:r>
              <a:rPr lang="en-US" sz="2400" dirty="0" smtClean="0"/>
              <a:t>, </a:t>
            </a:r>
            <a:r>
              <a:rPr lang="el-GR" sz="2400" dirty="0" smtClean="0"/>
              <a:t>που θα πρέπει να βρίσκεται η μέση θερμοκρασία της;</a:t>
            </a:r>
            <a:endParaRPr lang="en-US" sz="2400" dirty="0" smtClean="0"/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4724400" y="3695700"/>
          <a:ext cx="165100" cy="266700"/>
        </p:xfrm>
        <a:graphic>
          <a:graphicData uri="http://schemas.openxmlformats.org/presentationml/2006/ole">
            <p:oleObj spid="_x0000_s25680" name="Equation" r:id="rId4" imgW="155160" imgH="255960" progId="">
              <p:embed/>
            </p:oleObj>
          </a:graphicData>
        </a:graphic>
      </p:graphicFrame>
      <p:pic>
        <p:nvPicPr>
          <p:cNvPr id="6" name="Picture 5" descr="Slide 13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13"/>
          <a:stretch/>
        </p:blipFill>
        <p:spPr>
          <a:xfrm>
            <a:off x="2547010" y="2304531"/>
            <a:ext cx="644173" cy="457200"/>
          </a:xfrm>
          <a:prstGeom prst="rect">
            <a:avLst/>
          </a:prstGeom>
        </p:spPr>
      </p:pic>
      <p:pic>
        <p:nvPicPr>
          <p:cNvPr id="25681" name="Picture 81"/>
          <p:cNvPicPr>
            <a:picLocks noChangeAspect="1" noChangeArrowheads="1"/>
          </p:cNvPicPr>
          <p:nvPr/>
        </p:nvPicPr>
        <p:blipFill>
          <a:blip r:embed="rId6"/>
          <a:srcRect l="14948" t="42659" r="50359" b="22024"/>
          <a:stretch>
            <a:fillRect/>
          </a:stretch>
        </p:blipFill>
        <p:spPr bwMode="auto">
          <a:xfrm>
            <a:off x="1857832" y="3381834"/>
            <a:ext cx="5535103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8948"/>
            <a:ext cx="8229600" cy="5330370"/>
          </a:xfrm>
        </p:spPr>
        <p:txBody>
          <a:bodyPr>
            <a:normAutofit lnSpcReduction="10000"/>
          </a:bodyPr>
          <a:lstStyle/>
          <a:p>
            <a:pPr lvl="1"/>
            <a:r>
              <a:rPr lang="el-GR" sz="2200" b="1" dirty="0" smtClean="0"/>
              <a:t>ΕΡΜΗΝΕΥΣΤΕ</a:t>
            </a:r>
            <a:r>
              <a:rPr lang="en-US" sz="2200" b="1" dirty="0" smtClean="0"/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Πρόκειται για ένα πρόβλημα σχετικό με το ισοζύγιο ενέργειας. Ο μηχανισμός απώλειας θερμότητας είναι η ακτινοβολία</a:t>
            </a:r>
            <a:endParaRPr lang="en-US" sz="2200" dirty="0" smtClean="0"/>
          </a:p>
          <a:p>
            <a:pPr lvl="1"/>
            <a:r>
              <a:rPr lang="el-GR" sz="2200" b="1" dirty="0" smtClean="0"/>
              <a:t>ΑΝΑΠΤΥΞΤΕ</a:t>
            </a:r>
            <a:r>
              <a:rPr lang="en-US" sz="2200" b="1" dirty="0" smtClean="0"/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Στο ισοζύγιο ενέργειας</a:t>
            </a:r>
            <a:r>
              <a:rPr lang="en-US" sz="2200" dirty="0" smtClean="0"/>
              <a:t>, </a:t>
            </a:r>
            <a:r>
              <a:rPr lang="el-GR" sz="2200" dirty="0" smtClean="0"/>
              <a:t>ο ρυθμός εισροής ανά τετραγωνικό μέτρο ισούται με τον ρυθμό ακτινοβολίας</a:t>
            </a:r>
            <a:r>
              <a:rPr lang="en-US" sz="2200" dirty="0" smtClean="0"/>
              <a:t>. </a:t>
            </a:r>
            <a:r>
              <a:rPr lang="el-GR" sz="2200" dirty="0" smtClean="0"/>
              <a:t>Γράφοντας</a:t>
            </a:r>
            <a:r>
              <a:rPr lang="en-US" sz="2200" dirty="0" smtClean="0"/>
              <a:t> </a:t>
            </a:r>
            <a:r>
              <a:rPr lang="en-US" sz="2200" i="1" dirty="0" smtClean="0"/>
              <a:t>e </a:t>
            </a:r>
            <a:r>
              <a:rPr lang="en-US" sz="2200" dirty="0" smtClean="0"/>
              <a:t>= 1 </a:t>
            </a:r>
            <a:r>
              <a:rPr lang="el-GR" sz="2200" dirty="0" smtClean="0"/>
              <a:t>και</a:t>
            </a:r>
            <a:r>
              <a:rPr lang="en-US" sz="2200" dirty="0" smtClean="0"/>
              <a:t> S = 960 W/m</a:t>
            </a:r>
            <a:r>
              <a:rPr lang="en-US" sz="2200" baseline="30000" dirty="0" smtClean="0"/>
              <a:t>2</a:t>
            </a:r>
            <a:r>
              <a:rPr lang="el-GR" sz="2200" dirty="0" smtClean="0"/>
              <a:t>, παίρνουμε</a:t>
            </a:r>
            <a:endParaRPr lang="en-US" sz="2200" dirty="0" smtClean="0"/>
          </a:p>
          <a:p>
            <a:pPr lvl="1"/>
            <a:endParaRPr lang="el-GR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l-GR" sz="2200" b="1" dirty="0" smtClean="0"/>
              <a:t>ΥΠΟΛΟΓΙΣΤΕ</a:t>
            </a:r>
            <a:r>
              <a:rPr lang="en-US" sz="2200" b="1" dirty="0" smtClean="0"/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Η επίλυση ως προς </a:t>
            </a:r>
            <a:r>
              <a:rPr lang="el-GR" sz="2200" i="1" dirty="0" smtClean="0"/>
              <a:t>Τ</a:t>
            </a:r>
            <a:r>
              <a:rPr lang="el-GR" sz="2200" dirty="0" smtClean="0"/>
              <a:t> δίνει 255 Κ = </a:t>
            </a:r>
            <a:r>
              <a:rPr lang="en-US" sz="2200" dirty="0" smtClean="0"/>
              <a:t>–18ºC </a:t>
            </a:r>
            <a:r>
              <a:rPr lang="el-GR" sz="2200" dirty="0" smtClean="0"/>
              <a:t>ή</a:t>
            </a:r>
            <a:r>
              <a:rPr lang="en-US" sz="2200" dirty="0" smtClean="0"/>
              <a:t> 0ºF</a:t>
            </a:r>
          </a:p>
          <a:p>
            <a:pPr lvl="1"/>
            <a:r>
              <a:rPr lang="el-GR" sz="2200" b="1" dirty="0" smtClean="0"/>
              <a:t>ΑΞΙΟΛΟΓΗΣΤΕ</a:t>
            </a:r>
            <a:r>
              <a:rPr lang="en-US" sz="2200" b="1" dirty="0" smtClean="0"/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Είναι λογικό; Αυτή η θερμοκρασία δεν είναι ούτε πολύ υψηλή ώστε να βράσουν οι ωκεανοί ούτε πολύ χαμηλή ώστε να παγώσει η ατμόσφαιρα, αλλά είναι λίγο χαμηλότερη από τη μέση παγκόσμια θερμοκρασία</a:t>
            </a:r>
            <a:r>
              <a:rPr lang="en-US" sz="2200" dirty="0" smtClean="0"/>
              <a:t>. </a:t>
            </a:r>
            <a:r>
              <a:rPr lang="el-GR" sz="2200" dirty="0" smtClean="0"/>
              <a:t>Στην πραγματικότητα</a:t>
            </a:r>
            <a:r>
              <a:rPr lang="en-US" sz="2200" dirty="0" smtClean="0"/>
              <a:t>, </a:t>
            </a:r>
            <a:r>
              <a:rPr lang="el-GR" sz="2200" dirty="0" smtClean="0"/>
              <a:t>το φυσικό φαινόμενο του θερμοκηπίου κρατά τη θερμοκρασία  στους </a:t>
            </a:r>
            <a:r>
              <a:rPr lang="en-US" sz="2200" dirty="0" smtClean="0"/>
              <a:t>288 K </a:t>
            </a:r>
            <a:r>
              <a:rPr lang="el-GR" sz="2200" dirty="0" smtClean="0"/>
              <a:t>ή</a:t>
            </a:r>
            <a:r>
              <a:rPr lang="en-US" sz="2200" dirty="0" smtClean="0"/>
              <a:t> 15ºC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Η θερμοκρασία της Γης</a:t>
            </a:r>
            <a:endParaRPr lang="en-US" dirty="0" smtClean="0"/>
          </a:p>
        </p:txBody>
      </p:sp>
      <p:pic>
        <p:nvPicPr>
          <p:cNvPr id="40963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/>
          <a:srcRect l="3545" t="5325" r="76257" b="81930"/>
          <a:stretch>
            <a:fillRect/>
          </a:stretch>
        </p:blipFill>
        <p:spPr bwMode="auto">
          <a:xfrm>
            <a:off x="3497947" y="3309257"/>
            <a:ext cx="2612571" cy="667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 </a:t>
            </a:r>
            <a:endParaRPr lang="en-US" sz="4000" dirty="0" smtClean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365124" y="1330095"/>
            <a:ext cx="8524875" cy="5528439"/>
          </a:xfrm>
        </p:spPr>
        <p:txBody>
          <a:bodyPr>
            <a:normAutofit fontScale="92500"/>
          </a:bodyPr>
          <a:lstStyle/>
          <a:p>
            <a:r>
              <a:rPr lang="el-GR" sz="2200" b="1" dirty="0" smtClean="0"/>
              <a:t>Θερμοδυναμική ισορροπία</a:t>
            </a:r>
            <a:r>
              <a:rPr lang="en-US" sz="2200" b="1" dirty="0" smtClean="0"/>
              <a:t> </a:t>
            </a:r>
            <a:r>
              <a:rPr lang="el-GR" sz="2200" dirty="0" smtClean="0"/>
              <a:t>είναι μια κατάσταση που προκύπτει όταν οι μακροσκοπικές ιδιότητες ενός συστήματος ή περισσότερων συστημάτων δεν μεταβάλλονται</a:t>
            </a:r>
            <a:endParaRPr lang="en-US" altLang="zh-TW" sz="2200" dirty="0" smtClean="0"/>
          </a:p>
          <a:p>
            <a:r>
              <a:rPr lang="el-GR" sz="2200" dirty="0" smtClean="0"/>
              <a:t>Συστήματα σε θερμοδυναμική ισορροπία έχουν την ίδια</a:t>
            </a:r>
            <a:r>
              <a:rPr lang="en-US" sz="2200" dirty="0" smtClean="0"/>
              <a:t> </a:t>
            </a:r>
            <a:r>
              <a:rPr lang="el-GR" sz="2200" b="1" dirty="0" smtClean="0"/>
              <a:t>θερμοκρασία</a:t>
            </a:r>
            <a:endParaRPr lang="en-US" sz="2200" b="1" dirty="0" smtClean="0"/>
          </a:p>
          <a:p>
            <a:pPr lvl="1"/>
            <a:r>
              <a:rPr lang="el-GR" sz="2200" dirty="0" smtClean="0"/>
              <a:t>Το</a:t>
            </a:r>
            <a:r>
              <a:rPr lang="en-US" sz="2200" dirty="0" smtClean="0"/>
              <a:t> </a:t>
            </a:r>
            <a:r>
              <a:rPr lang="en-US" sz="2200" b="1" dirty="0" smtClean="0"/>
              <a:t>kelvin</a:t>
            </a:r>
            <a:r>
              <a:rPr lang="en-US" sz="2200" dirty="0" smtClean="0"/>
              <a:t> (K) </a:t>
            </a:r>
            <a:r>
              <a:rPr lang="el-GR" sz="2200" dirty="0" smtClean="0"/>
              <a:t>είναι η μονάδα θερμοκρασίας στο σύστημα </a:t>
            </a:r>
            <a:r>
              <a:rPr lang="en-US" sz="2200" dirty="0" smtClean="0"/>
              <a:t>SI</a:t>
            </a:r>
          </a:p>
          <a:p>
            <a:r>
              <a:rPr lang="el-GR" sz="2200" b="1" dirty="0" smtClean="0"/>
              <a:t>Θερμότητα </a:t>
            </a:r>
            <a:r>
              <a:rPr lang="el-GR" sz="2200" dirty="0" smtClean="0"/>
              <a:t>είναι ενέργεια που διαδίδεται λόγω της διαφοράς θερμοκρασίας</a:t>
            </a:r>
            <a:endParaRPr lang="en-US" altLang="zh-TW" sz="2200" dirty="0" smtClean="0"/>
          </a:p>
          <a:p>
            <a:pPr lvl="1"/>
            <a:r>
              <a:rPr lang="el-GR" sz="2200" dirty="0" smtClean="0"/>
              <a:t>Η θερμότητα που απαιτείται για να θερμάνει ένα σώμα κατά μια ποσότητα</a:t>
            </a:r>
            <a:r>
              <a:rPr lang="en-US" sz="2200" dirty="0" smtClean="0"/>
              <a:t> ∆</a:t>
            </a:r>
            <a:r>
              <a:rPr lang="en-US" sz="2200" i="1" dirty="0" smtClean="0"/>
              <a:t>T</a:t>
            </a:r>
            <a:r>
              <a:rPr lang="en-US" sz="2200" dirty="0" smtClean="0"/>
              <a:t> </a:t>
            </a:r>
            <a:r>
              <a:rPr lang="el-GR" sz="2200" dirty="0" smtClean="0"/>
              <a:t>εξαρτάται από τη μάζα του και ονομάζεται</a:t>
            </a:r>
            <a:r>
              <a:rPr lang="en-US" sz="2200" dirty="0" smtClean="0"/>
              <a:t> </a:t>
            </a:r>
            <a:r>
              <a:rPr lang="el-GR" sz="2200" b="1" dirty="0" smtClean="0"/>
              <a:t>ειδική θερμότητα</a:t>
            </a:r>
            <a:r>
              <a:rPr lang="en-US" sz="2200" dirty="0" smtClean="0"/>
              <a:t>, </a:t>
            </a:r>
            <a:r>
              <a:rPr lang="en-US" sz="2200" i="1" dirty="0" smtClean="0"/>
              <a:t>c</a:t>
            </a:r>
            <a:r>
              <a:rPr lang="en-US" sz="2200" dirty="0" smtClean="0"/>
              <a:t>: </a:t>
            </a:r>
            <a:r>
              <a:rPr lang="en-US" sz="2200" i="1" dirty="0" smtClean="0"/>
              <a:t>Q</a:t>
            </a:r>
            <a:r>
              <a:rPr lang="en-US" sz="2200" dirty="0" smtClean="0"/>
              <a:t> = </a:t>
            </a:r>
            <a:r>
              <a:rPr lang="en-US" sz="2200" i="1" dirty="0" smtClean="0"/>
              <a:t>mc</a:t>
            </a:r>
            <a:r>
              <a:rPr lang="en-US" sz="2200" dirty="0" smtClean="0"/>
              <a:t> ∆</a:t>
            </a:r>
            <a:r>
              <a:rPr lang="en-US" sz="2200" i="1" dirty="0" smtClean="0"/>
              <a:t>T</a:t>
            </a:r>
            <a:endParaRPr lang="en-US" sz="2200" dirty="0" smtClean="0"/>
          </a:p>
          <a:p>
            <a:pPr lvl="1"/>
            <a:r>
              <a:rPr lang="el-GR" sz="2200" dirty="0" smtClean="0"/>
              <a:t>Οι μηχανισμοί διάδοσης της θερμότητας είναι η αγωγή, η μεταφορά μάζας και η ακτινοβολία</a:t>
            </a:r>
            <a:endParaRPr lang="en-US" sz="2200" dirty="0" smtClean="0"/>
          </a:p>
          <a:p>
            <a:pPr lvl="1"/>
            <a:r>
              <a:rPr lang="el-GR" sz="2200" b="1" dirty="0" smtClean="0"/>
              <a:t>Ισοζύγιο θερμικής ενέργειας</a:t>
            </a:r>
            <a:r>
              <a:rPr lang="en-US" sz="2200" b="1" dirty="0" smtClean="0"/>
              <a:t> </a:t>
            </a:r>
            <a:r>
              <a:rPr lang="el-GR" sz="2200" dirty="0" smtClean="0"/>
              <a:t>είναι μια κατάσταση στην οποία ο ρυθμός με τον οποίο εισρέει ενέργεια σε ένα σύστημα ισούται με τον ρυθμό με τον οποίο το σύστημα χάνει ενέργεια</a:t>
            </a:r>
            <a:r>
              <a:rPr lang="en-US" sz="2200" dirty="0" smtClean="0"/>
              <a:t>. </a:t>
            </a:r>
            <a:r>
              <a:rPr lang="el-GR" sz="2200" dirty="0" smtClean="0"/>
              <a:t>Ένα σύστημα με ισοζύγιο θερμικής ενέργειας διατηρεί μια σταθερή θερμοκρασία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xmlns="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xmlns="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</a:t>
            </a:r>
            <a:r>
              <a:rPr lang="el-GR" sz="5700" dirty="0" smtClean="0">
                <a:solidFill>
                  <a:srgbClr val="FFFFFF"/>
                </a:solidFill>
              </a:rPr>
              <a:t>16</a:t>
            </a:r>
            <a:r>
              <a:rPr lang="en-US" sz="5700" dirty="0" smtClean="0">
                <a:solidFill>
                  <a:srgbClr val="FFFFFF"/>
                </a:solidFill>
              </a:rPr>
              <a:t>: </a:t>
            </a:r>
            <a:r>
              <a:rPr lang="en-US" sz="5700" dirty="0">
                <a:solidFill>
                  <a:srgbClr val="FFFFFF"/>
                </a:solidFill>
              </a:rPr>
              <a:t/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Θερμοκρασία </a:t>
            </a:r>
            <a:br>
              <a:rPr lang="el-GR" sz="5700" dirty="0" smtClean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και θερμότητα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41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Τι μαθαίνετε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9153" y="2375434"/>
            <a:ext cx="4180303" cy="34622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1800" dirty="0" smtClean="0"/>
              <a:t>Έναν ακριβή ορισμό της θερμοκρασίας και της θερμότητας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l-GR" sz="1800" dirty="0" smtClean="0"/>
              <a:t>Πώς μετράμε τη θερμοκρασία</a:t>
            </a:r>
          </a:p>
          <a:p>
            <a:pPr>
              <a:lnSpc>
                <a:spcPct val="100000"/>
              </a:lnSpc>
            </a:pPr>
            <a:r>
              <a:rPr lang="el-GR" sz="1800" dirty="0" smtClean="0"/>
              <a:t>Πώς η </a:t>
            </a:r>
            <a:r>
              <a:rPr lang="el-GR" sz="1800" i="1" dirty="0" smtClean="0"/>
              <a:t>ειδική θερμότητα </a:t>
            </a:r>
            <a:r>
              <a:rPr lang="el-GR" sz="1800" dirty="0" smtClean="0"/>
              <a:t>ενός υλικού καθορίζει την ενέργεια που απαιτείται για να αλλάξει η θερμοκρασία του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l-GR" sz="1800" dirty="0" smtClean="0"/>
              <a:t>Τρεις μηχανισμούς διάδοσης της θερμότητας: 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l-GR" sz="1800" dirty="0"/>
              <a:t>Α</a:t>
            </a:r>
            <a:r>
              <a:rPr lang="el-GR" sz="1800" dirty="0" smtClean="0"/>
              <a:t>γωγή </a:t>
            </a:r>
          </a:p>
          <a:p>
            <a:pPr lvl="1">
              <a:lnSpc>
                <a:spcPct val="100000"/>
              </a:lnSpc>
            </a:pPr>
            <a:r>
              <a:rPr lang="el-GR" sz="1800" dirty="0" smtClean="0"/>
              <a:t>Μεταφορά μάζας</a:t>
            </a:r>
          </a:p>
          <a:p>
            <a:pPr lvl="1">
              <a:lnSpc>
                <a:spcPct val="100000"/>
              </a:lnSpc>
            </a:pPr>
            <a:r>
              <a:rPr lang="el-GR" sz="1800" dirty="0" smtClean="0"/>
              <a:t>Ακτινοβολία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l-GR" sz="1800" dirty="0" smtClean="0"/>
              <a:t>Πώς η θερμοκρασία ενός συστήματος καθορίζεται από τη θερμική ισορροπία με το περιβάλλον του </a:t>
            </a:r>
            <a:endParaRPr lang="en-US" sz="1800" dirty="0"/>
          </a:p>
        </p:txBody>
      </p:sp>
      <p:pic>
        <p:nvPicPr>
          <p:cNvPr id="2" name="Picture 1" descr="07_00_Figure.jpg"/>
          <p:cNvPicPr>
            <a:picLocks noChangeAspect="1"/>
          </p:cNvPicPr>
          <p:nvPr/>
        </p:nvPicPr>
        <p:blipFill>
          <a:blip r:embed="rId3"/>
          <a:srcRect l="853" t="637" r="79328" b="45284"/>
          <a:stretch>
            <a:fillRect/>
          </a:stretch>
        </p:blipFill>
        <p:spPr>
          <a:xfrm>
            <a:off x="4383314" y="0"/>
            <a:ext cx="4718482" cy="685799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07787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Θερμοδυναμική </a:t>
            </a:r>
            <a:r>
              <a:rPr lang="el-GR" smtClean="0"/>
              <a:t>ισορροπία </a:t>
            </a:r>
            <a:br>
              <a:rPr lang="el-GR" smtClean="0"/>
            </a:br>
            <a:r>
              <a:rPr lang="el-GR" smtClean="0"/>
              <a:t>και </a:t>
            </a:r>
            <a:r>
              <a:rPr lang="el-GR" dirty="0" smtClean="0"/>
              <a:t>θερμοκρασία</a:t>
            </a:r>
            <a:endParaRPr lang="en-US" dirty="0" smtClean="0"/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 smtClean="0"/>
              <a:t>Δύο συστήματα που βρίσκονται σε επαφή μπορεί να υφίστανται μεταβολές σε μακροσκοπικές ιδιότητες, όπως το μήκος, την πίεση, την ηλεκτρική αντίσταση κ.λπ.</a:t>
            </a:r>
            <a:endParaRPr lang="en-US" sz="2400" dirty="0" smtClean="0"/>
          </a:p>
          <a:p>
            <a:r>
              <a:rPr lang="el-GR" sz="2400" dirty="0" smtClean="0"/>
              <a:t>Όταν τέτοιου είδους μακροσκοπικές μεταβολές σταματήσουν, τα δύο συστήματα βρίσκονται σε</a:t>
            </a:r>
            <a:r>
              <a:rPr lang="en-US" sz="2400" dirty="0" smtClean="0"/>
              <a:t> </a:t>
            </a:r>
            <a:r>
              <a:rPr lang="el-GR" sz="2400" b="1" dirty="0" smtClean="0"/>
              <a:t>θερμοδυναμική ισορροπία</a:t>
            </a:r>
            <a:endParaRPr lang="en-US" sz="2400" b="1" dirty="0" smtClean="0"/>
          </a:p>
          <a:p>
            <a:r>
              <a:rPr lang="el-GR" sz="2400" dirty="0" smtClean="0"/>
              <a:t>Εξ ορισμού</a:t>
            </a:r>
            <a:r>
              <a:rPr lang="en-US" sz="2400" dirty="0" smtClean="0"/>
              <a:t>, </a:t>
            </a:r>
            <a:r>
              <a:rPr lang="el-GR" sz="2400" dirty="0" smtClean="0"/>
              <a:t>συστήματα που βρίσκονται σε θερμοδυναμική ισορροπία έχουν την ίδια</a:t>
            </a:r>
            <a:r>
              <a:rPr lang="en-US" sz="2400" dirty="0" smtClean="0"/>
              <a:t> </a:t>
            </a:r>
            <a:r>
              <a:rPr lang="el-GR" sz="2400" b="1" dirty="0" smtClean="0"/>
              <a:t>θερμοκρασία</a:t>
            </a:r>
            <a:endParaRPr lang="en-US" sz="2400" b="1" dirty="0" smtClean="0"/>
          </a:p>
          <a:p>
            <a:r>
              <a:rPr lang="el-GR" sz="2400" dirty="0" smtClean="0"/>
              <a:t>Κάθε εύκολα παρατηρούμενη μακροσκοπική ιδιότητα μπορεί να χρησιμοποιηθεί για τη μέτρηση της θερμοκρασίας</a:t>
            </a:r>
            <a:endParaRPr lang="en-US" sz="2400" dirty="0" smtClean="0"/>
          </a:p>
          <a:p>
            <a:pPr lvl="1"/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l-GR" sz="2400" b="1" dirty="0" smtClean="0"/>
              <a:t>θερμόμετρο</a:t>
            </a:r>
            <a:r>
              <a:rPr lang="en-US" sz="2400" dirty="0" smtClean="0"/>
              <a:t> </a:t>
            </a:r>
            <a:r>
              <a:rPr lang="el-GR" sz="2400" dirty="0" smtClean="0"/>
              <a:t>είναι ένα σύστημα με μια μακροσκοπική ιδιότητα της οποίας η τιμή χρησιμοποιείται για τον προσδιορισμό της θερμοκρασίας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24765" t="43056" r="53594" b="14682"/>
          <a:stretch>
            <a:fillRect/>
          </a:stretch>
        </p:blipFill>
        <p:spPr bwMode="auto">
          <a:xfrm>
            <a:off x="6110511" y="2394857"/>
            <a:ext cx="3016565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Θερμόμετρα αερίου</a:t>
            </a:r>
            <a:endParaRPr lang="en-US" sz="4000" dirty="0" smtClean="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>
          <a:xfrm>
            <a:off x="302455" y="1445456"/>
            <a:ext cx="6056142" cy="4525963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Ένα από τα πιο</a:t>
            </a:r>
            <a:r>
              <a:rPr lang="en-US" sz="2200" dirty="0" smtClean="0"/>
              <a:t> </a:t>
            </a:r>
            <a:r>
              <a:rPr lang="el-GR" sz="2200" dirty="0" smtClean="0"/>
              <a:t>αποτελεσματικά</a:t>
            </a:r>
            <a:r>
              <a:rPr lang="en-US" sz="2200" dirty="0" smtClean="0"/>
              <a:t> </a:t>
            </a:r>
            <a:r>
              <a:rPr lang="el-GR" sz="2200" dirty="0" smtClean="0"/>
              <a:t>θερμόμετρα </a:t>
            </a:r>
            <a:r>
              <a:rPr lang="el-GR" sz="2200" smtClean="0"/>
              <a:t>είναι το</a:t>
            </a:r>
            <a:r>
              <a:rPr lang="en-US" sz="2200" smtClean="0"/>
              <a:t> </a:t>
            </a:r>
            <a:r>
              <a:rPr lang="el-GR" sz="2200" b="1" dirty="0" smtClean="0"/>
              <a:t>θερμόμετρο αερίου σταθερού όγκου</a:t>
            </a:r>
            <a:endParaRPr lang="en-US" sz="2200" b="1" dirty="0" smtClean="0"/>
          </a:p>
          <a:p>
            <a:pPr lvl="1"/>
            <a:r>
              <a:rPr lang="el-GR" sz="2200" dirty="0" smtClean="0"/>
              <a:t>Η πίεση ενός αέριου παρέχει μια ένδειξη για τη θερμοκρασία</a:t>
            </a:r>
            <a:endParaRPr lang="en-US" sz="2200" dirty="0"/>
          </a:p>
          <a:p>
            <a:pPr lvl="1"/>
            <a:r>
              <a:rPr lang="el-GR" sz="2200" dirty="0" smtClean="0"/>
              <a:t>Τα απόλυτο μηδέν ορίζεται ως η θερμοκρασία στην οποία η πίεση του αερίου θα είναι μηδέν</a:t>
            </a:r>
            <a:endParaRPr lang="en-US" sz="2200" dirty="0"/>
          </a:p>
          <a:p>
            <a:pPr lvl="1"/>
            <a:r>
              <a:rPr lang="el-GR" sz="2200" dirty="0" smtClean="0"/>
              <a:t>Τα θερμόμετρα αερίου είναι</a:t>
            </a:r>
            <a:r>
              <a:rPr lang="en-US" sz="2200" dirty="0" smtClean="0"/>
              <a:t> </a:t>
            </a:r>
            <a:r>
              <a:rPr lang="el-GR" sz="2200" dirty="0" smtClean="0"/>
              <a:t>σήμερα η βάση του ορισμού της κλίμακας </a:t>
            </a:r>
            <a:r>
              <a:rPr lang="el-GR" sz="2200" dirty="0" err="1" smtClean="0"/>
              <a:t>Κέλβιν</a:t>
            </a:r>
            <a:r>
              <a:rPr lang="el-GR" sz="2200" dirty="0" smtClean="0"/>
              <a:t> στο σύστημα </a:t>
            </a:r>
            <a:r>
              <a:rPr lang="en-US" sz="2200" dirty="0" smtClean="0"/>
              <a:t>SI</a:t>
            </a:r>
            <a:endParaRPr lang="en-US" sz="2200" dirty="0"/>
          </a:p>
          <a:p>
            <a:pPr lvl="1"/>
            <a:r>
              <a:rPr lang="el-GR" sz="2200" dirty="0" smtClean="0"/>
              <a:t>Τα θερμόμετρα αερίου μπορούν να χρησιμοποιηθούν σε μεγάλο εύρος θερμοκρασιών</a:t>
            </a:r>
            <a:endParaRPr lang="en-US" sz="2200" dirty="0" smtClean="0"/>
          </a:p>
        </p:txBody>
      </p:sp>
      <p:sp>
        <p:nvSpPr>
          <p:cNvPr id="709639" name="Text Box 7"/>
          <p:cNvSpPr txBox="1">
            <a:spLocks noChangeArrowheads="1"/>
          </p:cNvSpPr>
          <p:nvPr/>
        </p:nvSpPr>
        <p:spPr bwMode="auto">
          <a:xfrm>
            <a:off x="6458834" y="5836826"/>
            <a:ext cx="3178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800" dirty="0" smtClean="0">
                <a:latin typeface="+mn-lt"/>
              </a:rPr>
              <a:t>Ένα θερμόμετρο αερίου σταθερού όγκου </a:t>
            </a:r>
            <a:endParaRPr lang="en-US" sz="1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6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Η κλίμακα </a:t>
            </a:r>
            <a:r>
              <a:rPr lang="el-GR" sz="4000" dirty="0" err="1" smtClean="0"/>
              <a:t>Κέλβιν</a:t>
            </a:r>
            <a:endParaRPr lang="en-US" sz="4000" dirty="0" smtClean="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127345"/>
            <a:ext cx="8628357" cy="5106987"/>
          </a:xfrm>
        </p:spPr>
        <p:txBody>
          <a:bodyPr/>
          <a:lstStyle/>
          <a:p>
            <a:r>
              <a:rPr lang="el-GR" sz="2000" dirty="0" smtClean="0"/>
              <a:t>Η τρέχουσα κλίμακα θερμοκρασίας στο σύστημα</a:t>
            </a:r>
            <a:r>
              <a:rPr lang="en-US" sz="2000" dirty="0" smtClean="0"/>
              <a:t> SI </a:t>
            </a:r>
            <a:r>
              <a:rPr lang="el-GR" sz="2000" dirty="0" smtClean="0"/>
              <a:t>ορίζεται με τη χρήση του </a:t>
            </a:r>
            <a:r>
              <a:rPr lang="el-GR" sz="2000" b="1" dirty="0" smtClean="0"/>
              <a:t>τριπλού σημείου του νερού</a:t>
            </a:r>
            <a:r>
              <a:rPr lang="el-GR" sz="2000" dirty="0" smtClean="0"/>
              <a:t>, τη μοναδική θερμοκρασία στην οποία η στερεή, υγρή και αέρια φάση του νερού συνυπάρχουν σε ισορροπία</a:t>
            </a:r>
            <a:endParaRPr lang="en-US" sz="2000" dirty="0" smtClean="0"/>
          </a:p>
          <a:p>
            <a:pPr lvl="1"/>
            <a:r>
              <a:rPr lang="el-GR" sz="1800" dirty="0" smtClean="0"/>
              <a:t>Η θερμοκρασία στο τριπλό σημείο του νερού έχει οριστεί στα  </a:t>
            </a:r>
            <a:r>
              <a:rPr lang="en-US" sz="1800" dirty="0" smtClean="0"/>
              <a:t>273</a:t>
            </a:r>
            <a:r>
              <a:rPr lang="el-GR" sz="1800" dirty="0" smtClean="0"/>
              <a:t>,</a:t>
            </a:r>
            <a:r>
              <a:rPr lang="en-US" sz="1800" dirty="0" smtClean="0"/>
              <a:t>16 K</a:t>
            </a:r>
          </a:p>
          <a:p>
            <a:pPr lvl="1"/>
            <a:r>
              <a:rPr lang="el-GR" sz="1800" dirty="0" smtClean="0"/>
              <a:t>Το σημείο στο οποίο η πίεση σε ένα αέριο είναι μηδέν ορίζει μια δεύτερη θερμοκρασία, που ονομάζεται το</a:t>
            </a:r>
            <a:r>
              <a:rPr lang="en-US" sz="1800" dirty="0" smtClean="0"/>
              <a:t> </a:t>
            </a:r>
            <a:r>
              <a:rPr lang="el-GR" sz="1800" b="1" dirty="0" smtClean="0"/>
              <a:t>απόλυτο μηδέν</a:t>
            </a:r>
            <a:endParaRPr lang="en-US" sz="1800" b="1" dirty="0" smtClean="0"/>
          </a:p>
          <a:p>
            <a:pPr lvl="1"/>
            <a:r>
              <a:rPr lang="el-GR" sz="1800" dirty="0" smtClean="0"/>
              <a:t>Από κοινού, οι δύο παραπάνω θερμοκρασίες συγκροτούν την κλίμακα </a:t>
            </a:r>
            <a:r>
              <a:rPr lang="el-GR" sz="1800" dirty="0" err="1" smtClean="0"/>
              <a:t>Κέλβιν</a:t>
            </a:r>
            <a:endParaRPr lang="en-US" sz="1800" dirty="0" smtClean="0"/>
          </a:p>
          <a:p>
            <a:pPr lvl="1"/>
            <a:r>
              <a:rPr lang="el-GR" sz="1800" dirty="0" smtClean="0"/>
              <a:t>Ο ορισμός της θερμοκρασία στο σύστημα</a:t>
            </a:r>
            <a:r>
              <a:rPr lang="en-US" sz="1800" dirty="0" smtClean="0"/>
              <a:t> SI </a:t>
            </a:r>
            <a:r>
              <a:rPr lang="el-GR" sz="1800" dirty="0" smtClean="0"/>
              <a:t>βρίσκεται υπό αναθεώρηση</a:t>
            </a:r>
            <a:r>
              <a:rPr lang="en-US" sz="1800" dirty="0" smtClean="0"/>
              <a:t>. </a:t>
            </a:r>
            <a:r>
              <a:rPr lang="el-GR" sz="1800" dirty="0" smtClean="0"/>
              <a:t>Ο νέος ορισμός θα καταστήσει το τριπλό σημείο του νερού μια μετρούμενη ποσότητα</a:t>
            </a:r>
            <a:endParaRPr lang="en-US" sz="1800" dirty="0"/>
          </a:p>
        </p:txBody>
      </p:sp>
      <p:sp>
        <p:nvSpPr>
          <p:cNvPr id="709640" name="Text Box 8"/>
          <p:cNvSpPr txBox="1">
            <a:spLocks noChangeArrowheads="1"/>
          </p:cNvSpPr>
          <p:nvPr/>
        </p:nvSpPr>
        <p:spPr bwMode="auto">
          <a:xfrm>
            <a:off x="1685433" y="6305921"/>
            <a:ext cx="5894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0" dirty="0" smtClean="0">
                <a:latin typeface="+mn-lt"/>
                <a:cs typeface="+mn-cs"/>
              </a:rPr>
              <a:t>Δύο σημεία ορίζουν την κλίμακα θερμοκρασίας </a:t>
            </a:r>
            <a:r>
              <a:rPr lang="el-GR" sz="2000" b="0" dirty="0" err="1" smtClean="0">
                <a:latin typeface="+mn-lt"/>
                <a:cs typeface="+mn-cs"/>
              </a:rPr>
              <a:t>Κέλβιν</a:t>
            </a:r>
            <a:endParaRPr lang="en-US" sz="2000" b="0" dirty="0">
              <a:latin typeface="+mn-lt"/>
              <a:cs typeface="+mn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56446" t="44048" r="13993" b="19841"/>
          <a:stretch>
            <a:fillRect/>
          </a:stretch>
        </p:blipFill>
        <p:spPr bwMode="auto">
          <a:xfrm>
            <a:off x="2786741" y="3962398"/>
            <a:ext cx="3511975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1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Άλλες κλίμακες θερμοκρασίας</a:t>
            </a:r>
            <a:endParaRPr lang="en-US" sz="4000" dirty="0" smtClean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141413"/>
            <a:ext cx="5495692" cy="5106987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Ένας βαθμός Κελσίου αντιστοιχεί σε ένα</a:t>
            </a:r>
            <a:r>
              <a:rPr lang="en-US" sz="2200" dirty="0" smtClean="0"/>
              <a:t> </a:t>
            </a:r>
            <a:r>
              <a:rPr lang="en-US" sz="2200" dirty="0" err="1" smtClean="0"/>
              <a:t>kelvin</a:t>
            </a:r>
            <a:r>
              <a:rPr lang="en-US" sz="2200" dirty="0" smtClean="0"/>
              <a:t>,</a:t>
            </a:r>
            <a:r>
              <a:rPr lang="el-GR" sz="2200" dirty="0" smtClean="0"/>
              <a:t> αλλά το μηδέν στην κλίμακα Κελσίου βρίσκεται στα</a:t>
            </a:r>
            <a:r>
              <a:rPr lang="en-US" sz="2200" dirty="0" smtClean="0"/>
              <a:t> 273</a:t>
            </a:r>
            <a:r>
              <a:rPr lang="el-GR" sz="2200" dirty="0" smtClean="0"/>
              <a:t>,</a:t>
            </a:r>
            <a:r>
              <a:rPr lang="en-US" sz="2200" dirty="0" smtClean="0"/>
              <a:t>15 K</a:t>
            </a:r>
            <a:r>
              <a:rPr lang="el-GR" sz="2200" dirty="0" smtClean="0"/>
              <a:t> –</a:t>
            </a:r>
            <a:r>
              <a:rPr lang="en-US" sz="2200" dirty="0" smtClean="0"/>
              <a:t> </a:t>
            </a:r>
            <a:r>
              <a:rPr lang="el-GR" sz="2200" dirty="0" smtClean="0"/>
              <a:t>το σημείο πήξης του νερού υπό κανονικές συνθήκες</a:t>
            </a:r>
            <a:r>
              <a:rPr lang="en-US" altLang="zh-TW" sz="2200" dirty="0" smtClean="0"/>
              <a:t>:       </a:t>
            </a:r>
          </a:p>
          <a:p>
            <a:endParaRPr lang="en-US" sz="1000" dirty="0" smtClean="0"/>
          </a:p>
          <a:p>
            <a:r>
              <a:rPr lang="el-GR" sz="2200" dirty="0" smtClean="0"/>
              <a:t>Ένας βαθμός Φαρενάιτ αντιστοιχεί στα</a:t>
            </a:r>
            <a:r>
              <a:rPr lang="en-US" sz="2200" dirty="0" smtClean="0"/>
              <a:t> 5/9 </a:t>
            </a:r>
            <a:r>
              <a:rPr lang="el-GR" sz="2200" dirty="0" smtClean="0"/>
              <a:t>ενός βαθμού Κελσίου και το μηδέν στην κλίμακα Φαρενάιτ είναι</a:t>
            </a:r>
            <a:r>
              <a:rPr lang="en-US" sz="2200" dirty="0" smtClean="0"/>
              <a:t> 32ºF </a:t>
            </a:r>
            <a:r>
              <a:rPr lang="el-GR" sz="2200" dirty="0" smtClean="0"/>
              <a:t>κάτω από το σημείο πήξης του νερού</a:t>
            </a:r>
            <a:r>
              <a:rPr lang="en-US" altLang="zh-TW" sz="2200" dirty="0" smtClean="0"/>
              <a:t>:</a:t>
            </a:r>
          </a:p>
          <a:p>
            <a:endParaRPr lang="en-US" altLang="zh-TW" sz="2200" dirty="0" smtClean="0"/>
          </a:p>
          <a:p>
            <a:r>
              <a:rPr lang="el-GR" sz="2200" dirty="0" smtClean="0"/>
              <a:t>Στην κλίμακα </a:t>
            </a:r>
            <a:r>
              <a:rPr lang="el-GR" sz="2200" dirty="0" err="1" smtClean="0"/>
              <a:t>Ράνκιν</a:t>
            </a:r>
            <a:r>
              <a:rPr lang="el-GR" sz="2200" dirty="0" smtClean="0"/>
              <a:t> το μηδέν βρίσκεται στο απόλυτο μηδέν</a:t>
            </a:r>
            <a:r>
              <a:rPr lang="en-US" sz="2200" dirty="0" smtClean="0"/>
              <a:t> </a:t>
            </a:r>
            <a:r>
              <a:rPr lang="el-GR" sz="2200" dirty="0" smtClean="0"/>
              <a:t>και οι βαθμοί της αντιστοιχούν σε αυτούς της κλίμακας Φαρενάιτ</a:t>
            </a:r>
            <a:r>
              <a:rPr lang="en-US" altLang="zh-TW" sz="2200" dirty="0" smtClean="0"/>
              <a:t>:</a:t>
            </a:r>
            <a:endParaRPr lang="en-US" sz="2200" dirty="0" smtClean="0"/>
          </a:p>
        </p:txBody>
      </p:sp>
      <p:pic>
        <p:nvPicPr>
          <p:cNvPr id="7" name="Picture 6" descr="Slide 6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4100" y="4089875"/>
            <a:ext cx="1395692" cy="576000"/>
          </a:xfrm>
          <a:prstGeom prst="rect">
            <a:avLst/>
          </a:prstGeom>
        </p:spPr>
      </p:pic>
      <p:pic>
        <p:nvPicPr>
          <p:cNvPr id="5122" name="Picture 2" descr="C:\Users\admin\Desktop\Χωρίς τίτλο.png"/>
          <p:cNvPicPr>
            <a:picLocks noChangeAspect="1" noChangeArrowheads="1"/>
          </p:cNvPicPr>
          <p:nvPr/>
        </p:nvPicPr>
        <p:blipFill>
          <a:blip r:embed="rId4"/>
          <a:srcRect l="4866" t="2269" r="78821" b="87527"/>
          <a:stretch>
            <a:fillRect/>
          </a:stretch>
        </p:blipFill>
        <p:spPr bwMode="auto">
          <a:xfrm>
            <a:off x="2138286" y="5757042"/>
            <a:ext cx="2110154" cy="534572"/>
          </a:xfrm>
          <a:prstGeom prst="rect">
            <a:avLst/>
          </a:prstGeom>
          <a:noFill/>
        </p:spPr>
      </p:pic>
      <p:pic>
        <p:nvPicPr>
          <p:cNvPr id="5123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5"/>
          <a:srcRect l="3778" t="6565" r="80017" b="84305"/>
          <a:stretch>
            <a:fillRect/>
          </a:stretch>
        </p:blipFill>
        <p:spPr bwMode="auto">
          <a:xfrm>
            <a:off x="2152360" y="2488644"/>
            <a:ext cx="1893178" cy="43200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/>
          <a:srcRect l="56111" t="36508" r="24813" b="9524"/>
          <a:stretch>
            <a:fillRect/>
          </a:stretch>
        </p:blipFill>
        <p:spPr bwMode="auto">
          <a:xfrm>
            <a:off x="5718639" y="1161158"/>
            <a:ext cx="339483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zh-TW" dirty="0" smtClean="0"/>
              <a:t>Θερμοχωρητικότητα και ειδική θερμότητα</a:t>
            </a:r>
            <a:endParaRPr lang="en-US" dirty="0" smtClean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96161"/>
            <a:ext cx="8449616" cy="5106987"/>
          </a:xfrm>
        </p:spPr>
        <p:txBody>
          <a:bodyPr/>
          <a:lstStyle/>
          <a:p>
            <a:r>
              <a:rPr lang="el-GR" sz="2400" dirty="0" smtClean="0"/>
              <a:t>Θερμότητα είναι ενέργεια η οποία διαδίδεται από το ένα σώμα σε ένα άλλο, μόνο εξαιτίας της διαφοράς θερμοκρασίας</a:t>
            </a:r>
            <a:endParaRPr lang="en-US" sz="2400" dirty="0" smtClean="0"/>
          </a:p>
          <a:p>
            <a:pPr lvl="1"/>
            <a:r>
              <a:rPr lang="el-GR" sz="2200" dirty="0" smtClean="0"/>
              <a:t>Στο σύστημα</a:t>
            </a:r>
            <a:r>
              <a:rPr lang="en-US" sz="2200" dirty="0" smtClean="0"/>
              <a:t> SI, </a:t>
            </a:r>
            <a:r>
              <a:rPr lang="el-GR" sz="2200" dirty="0" smtClean="0"/>
              <a:t>η θερμότητα μετριέται σε</a:t>
            </a:r>
            <a:r>
              <a:rPr lang="en-US" sz="2200" dirty="0" smtClean="0"/>
              <a:t> joules</a:t>
            </a:r>
            <a:r>
              <a:rPr lang="en-US" altLang="zh-TW" sz="2200" dirty="0" smtClean="0"/>
              <a:t> (J)</a:t>
            </a:r>
            <a:endParaRPr lang="en-US" sz="2200" dirty="0" smtClean="0"/>
          </a:p>
          <a:p>
            <a:pPr lvl="1"/>
            <a:r>
              <a:rPr lang="el-GR" sz="2200" dirty="0" smtClean="0"/>
              <a:t>Μια παλιότερη μονάδα</a:t>
            </a:r>
            <a:r>
              <a:rPr lang="en-US" sz="2200" dirty="0" smtClean="0"/>
              <a:t>, </a:t>
            </a:r>
            <a:r>
              <a:rPr lang="el-GR" sz="2200" dirty="0" smtClean="0"/>
              <a:t>η θερμίδα</a:t>
            </a:r>
            <a:r>
              <a:rPr lang="en-US" altLang="zh-TW" sz="2200" dirty="0" smtClean="0"/>
              <a:t> (cal)</a:t>
            </a:r>
            <a:r>
              <a:rPr lang="en-US" sz="2200" dirty="0" smtClean="0"/>
              <a:t>, </a:t>
            </a:r>
            <a:r>
              <a:rPr lang="el-GR" sz="2200" dirty="0" smtClean="0"/>
              <a:t>ισούται με</a:t>
            </a:r>
            <a:r>
              <a:rPr lang="en-US" sz="2200" dirty="0" smtClean="0"/>
              <a:t> 4</a:t>
            </a:r>
            <a:r>
              <a:rPr lang="el-GR" sz="2200" dirty="0" smtClean="0"/>
              <a:t>,</a:t>
            </a:r>
            <a:r>
              <a:rPr lang="en-US" sz="2200" dirty="0" smtClean="0"/>
              <a:t>184 J</a:t>
            </a:r>
          </a:p>
          <a:p>
            <a:r>
              <a:rPr lang="el-GR" sz="2400" dirty="0" smtClean="0"/>
              <a:t>Η</a:t>
            </a:r>
            <a:r>
              <a:rPr lang="en-US" sz="2400" dirty="0" smtClean="0"/>
              <a:t> </a:t>
            </a:r>
            <a:r>
              <a:rPr lang="el-GR" sz="2400" b="1" dirty="0" smtClean="0"/>
              <a:t>θερμοχωρητικότητα</a:t>
            </a:r>
            <a:r>
              <a:rPr lang="en-US" sz="2400" b="1" dirty="0" smtClean="0"/>
              <a:t>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l-GR" sz="2400" dirty="0" smtClean="0"/>
              <a:t>ενός σώματος</a:t>
            </a:r>
            <a:r>
              <a:rPr lang="en-US" sz="2400" dirty="0" smtClean="0"/>
              <a:t> </a:t>
            </a:r>
            <a:r>
              <a:rPr lang="el-GR" sz="2400" dirty="0" smtClean="0"/>
              <a:t>είναι ένα μέτρο της</a:t>
            </a:r>
            <a:r>
              <a:rPr lang="en-US" sz="2400" dirty="0" smtClean="0"/>
              <a:t> </a:t>
            </a:r>
            <a:r>
              <a:rPr lang="el-GR" sz="2400" dirty="0" smtClean="0"/>
              <a:t>ενέργειας</a:t>
            </a:r>
            <a:r>
              <a:rPr lang="en-US" sz="2400" dirty="0" smtClean="0"/>
              <a:t> </a:t>
            </a:r>
            <a:r>
              <a:rPr lang="el-GR" sz="2400" dirty="0" smtClean="0"/>
              <a:t>που απαιτείται για τη μεταβολή της θερμοκρασίας του σώματος</a:t>
            </a:r>
            <a:r>
              <a:rPr lang="en-US" sz="2400" dirty="0" smtClean="0"/>
              <a:t>: ∆</a:t>
            </a:r>
            <a:r>
              <a:rPr lang="en-US" sz="2400" i="1" dirty="0" smtClean="0"/>
              <a:t>Q</a:t>
            </a:r>
            <a:r>
              <a:rPr lang="en-US" sz="2400" dirty="0" smtClean="0"/>
              <a:t> = </a:t>
            </a:r>
            <a:r>
              <a:rPr lang="en-US" sz="2400" i="1" dirty="0" smtClean="0"/>
              <a:t>C</a:t>
            </a:r>
            <a:r>
              <a:rPr lang="en-US" sz="2400" dirty="0" smtClean="0"/>
              <a:t> ∆</a:t>
            </a:r>
            <a:r>
              <a:rPr lang="en-US" sz="2400" i="1" dirty="0" smtClean="0"/>
              <a:t>T</a:t>
            </a:r>
            <a:endParaRPr lang="en-US" sz="2400" dirty="0" smtClean="0"/>
          </a:p>
          <a:p>
            <a:pPr lvl="1"/>
            <a:r>
              <a:rPr lang="el-GR" sz="2200" dirty="0" smtClean="0"/>
              <a:t>Η</a:t>
            </a:r>
            <a:r>
              <a:rPr lang="en-US" sz="2200" dirty="0" smtClean="0"/>
              <a:t> </a:t>
            </a:r>
            <a:r>
              <a:rPr lang="el-GR" sz="2200" b="1" dirty="0" smtClean="0"/>
              <a:t>ειδική θερμότητα</a:t>
            </a:r>
            <a:r>
              <a:rPr lang="en-US" sz="2200" b="1" dirty="0" smtClean="0"/>
              <a:t> </a:t>
            </a:r>
            <a:r>
              <a:rPr lang="en-US" sz="2200" i="1" dirty="0" smtClean="0"/>
              <a:t>c</a:t>
            </a:r>
            <a:r>
              <a:rPr lang="en-US" sz="2200" dirty="0" smtClean="0"/>
              <a:t> </a:t>
            </a:r>
            <a:r>
              <a:rPr lang="el-GR" sz="2200" dirty="0" smtClean="0"/>
              <a:t>μιας ουσίας είναι η θερμοχωρητικότητα ανά μονάδα μάζας</a:t>
            </a:r>
            <a:r>
              <a:rPr lang="en-US" sz="2200" dirty="0" smtClean="0"/>
              <a:t>: ∆</a:t>
            </a:r>
            <a:r>
              <a:rPr lang="en-US" sz="2200" i="1" dirty="0" smtClean="0"/>
              <a:t>Q</a:t>
            </a:r>
            <a:r>
              <a:rPr lang="en-US" sz="2200" dirty="0" smtClean="0"/>
              <a:t> = </a:t>
            </a:r>
            <a:r>
              <a:rPr lang="en-US" sz="2200" i="1" dirty="0" smtClean="0"/>
              <a:t>mc</a:t>
            </a:r>
            <a:r>
              <a:rPr lang="en-US" sz="2200" dirty="0" smtClean="0"/>
              <a:t> ∆T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63808" t="57116" r="15666" b="12692"/>
          <a:stretch>
            <a:fillRect/>
          </a:stretch>
        </p:blipFill>
        <p:spPr bwMode="auto">
          <a:xfrm>
            <a:off x="5868467" y="4557935"/>
            <a:ext cx="2670629" cy="220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Θερμοκρασία ισορροπίας</a:t>
            </a:r>
            <a:endParaRPr lang="en-US" sz="4000" dirty="0" smtClean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39889"/>
            <a:ext cx="8477838" cy="5106987"/>
          </a:xfrm>
        </p:spPr>
        <p:txBody>
          <a:bodyPr/>
          <a:lstStyle/>
          <a:p>
            <a:r>
              <a:rPr lang="el-GR" sz="2400" dirty="0" smtClean="0"/>
              <a:t>Όταν δύο σώματα με διαφορετική θερμοκρασία έρχονται σε θερμική επαφή χωρίς κάποια απώλεια ενέργειας</a:t>
            </a:r>
            <a:r>
              <a:rPr lang="en-US" sz="2400" dirty="0" smtClean="0"/>
              <a:t>, </a:t>
            </a:r>
            <a:r>
              <a:rPr lang="el-GR" sz="2400" dirty="0" smtClean="0"/>
              <a:t>φτάνουν σε ισορροπία σε μια θερμοκρασία η οποία καθορίζεται από τη μάζα τους και την ειδική τους θερμότητα</a:t>
            </a:r>
            <a:r>
              <a:rPr lang="en-US" sz="2400" dirty="0" smtClean="0"/>
              <a:t>:</a:t>
            </a:r>
            <a:endParaRPr lang="en-US" sz="2400" dirty="0"/>
          </a:p>
          <a:p>
            <a:endParaRPr lang="en-US" sz="2400" dirty="0"/>
          </a:p>
          <a:p>
            <a:pPr lvl="1"/>
            <a:r>
              <a:rPr lang="el-GR" sz="2200" dirty="0" smtClean="0"/>
              <a:t>Για το θερμότερο σώμα, το </a:t>
            </a:r>
            <a:r>
              <a:rPr lang="el-GR" sz="2200" i="1" dirty="0" smtClean="0"/>
              <a:t>ΔΤ</a:t>
            </a:r>
            <a:r>
              <a:rPr lang="el-GR" sz="2200" dirty="0" smtClean="0"/>
              <a:t> είναι αρνητικό</a:t>
            </a:r>
            <a:endParaRPr lang="en-US" sz="2200" dirty="0" smtClean="0"/>
          </a:p>
          <a:p>
            <a:pPr lvl="1"/>
            <a:r>
              <a:rPr lang="el-GR" sz="2200" dirty="0" smtClean="0"/>
              <a:t>Η θερμότητα ρέει από το θερμότερο σώμα προς το ψυχρότερο </a:t>
            </a:r>
            <a:endParaRPr lang="en-US" sz="2200" dirty="0" smtClean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3659931"/>
              </p:ext>
            </p:extLst>
          </p:nvPr>
        </p:nvGraphicFramePr>
        <p:xfrm>
          <a:off x="2987675" y="2781351"/>
          <a:ext cx="2692400" cy="444500"/>
        </p:xfrm>
        <a:graphic>
          <a:graphicData uri="http://schemas.openxmlformats.org/presentationml/2006/ole">
            <p:oleObj spid="_x0000_s1032" name="Equation" r:id="rId4" imgW="2678760" imgH="429480" progId="">
              <p:embed/>
            </p:oleObj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 l="63808" t="57116" r="15666" b="12692"/>
          <a:stretch>
            <a:fillRect/>
          </a:stretch>
        </p:blipFill>
        <p:spPr bwMode="auto">
          <a:xfrm>
            <a:off x="972911" y="4290649"/>
            <a:ext cx="2670629" cy="220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 l="20191" t="44246" r="44224" b="35913"/>
          <a:stretch>
            <a:fillRect/>
          </a:stretch>
        </p:blipFill>
        <p:spPr bwMode="auto">
          <a:xfrm>
            <a:off x="3817259" y="4702629"/>
            <a:ext cx="5282642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1149</Words>
  <Application>Microsoft Office PowerPoint</Application>
  <PresentationFormat>Προβολή στην οθόνη (4:3)</PresentationFormat>
  <Paragraphs>103</Paragraphs>
  <Slides>17</Slides>
  <Notes>15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Θέμα του Office</vt:lpstr>
      <vt:lpstr>Equation</vt:lpstr>
      <vt:lpstr>Διαφάνεια 1</vt:lpstr>
      <vt:lpstr>Κεφάλαιο 16:  Θερμοκρασία  και θερμότητα</vt:lpstr>
      <vt:lpstr>Τι μαθαίνετε</vt:lpstr>
      <vt:lpstr>Θερμοδυναμική ισορροπία  και θερμοκρασία</vt:lpstr>
      <vt:lpstr>Θερμόμετρα αερίου</vt:lpstr>
      <vt:lpstr>Η κλίμακα Κέλβιν</vt:lpstr>
      <vt:lpstr>Άλλες κλίμακες θερμοκρασίας</vt:lpstr>
      <vt:lpstr>Θερμοχωρητικότητα και ειδική θερμότητα</vt:lpstr>
      <vt:lpstr>Θερμοκρασία ισορροπίας</vt:lpstr>
      <vt:lpstr>Διάδοση θερμότητας: Τρεις συνήθεις μηχανισμοί</vt:lpstr>
      <vt:lpstr>Διάδοση θερμότητας</vt:lpstr>
      <vt:lpstr>Το κατανοήσατε;</vt:lpstr>
      <vt:lpstr>Ισοζύγιο θερμικής ενέργειας </vt:lpstr>
      <vt:lpstr>Παράδειγμα: Η θερμοκρασία της Γης</vt:lpstr>
      <vt:lpstr>Παράδειγμα: Η θερμοκρασία της Γης</vt:lpstr>
      <vt:lpstr>Σύνοψη </vt:lpstr>
      <vt:lpstr>Διαφάνεια 17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</cp:lastModifiedBy>
  <cp:revision>150</cp:revision>
  <dcterms:created xsi:type="dcterms:W3CDTF">2007-09-26T05:29:17Z</dcterms:created>
  <dcterms:modified xsi:type="dcterms:W3CDTF">2019-08-23T16:18:38Z</dcterms:modified>
</cp:coreProperties>
</file>