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C70B8C-0503-41E0-BFD8-B3A70AC0698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4F6979-81F4-484F-B2AE-4870F6BEE69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Ψυχιατρικά Νοσοκομεία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77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Συμβουλευτική γνωμάτευση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συνεργασία με άλλους επαγγελματίες που ζητούν τη συμβουλή του ψυχολόγου προκειμένου να βελτιωθεί ‘η να βοηθηθεί η δουλειά του </a:t>
            </a:r>
            <a:r>
              <a:rPr lang="el-GR" dirty="0" err="1"/>
              <a:t>συμβουλευόμενου</a:t>
            </a:r>
            <a:r>
              <a:rPr lang="el-GR" dirty="0"/>
              <a:t> (επαγγελματία) με τους ασθενείς. </a:t>
            </a:r>
          </a:p>
          <a:p>
            <a:r>
              <a:rPr lang="el-GR" dirty="0"/>
              <a:t>Πιο συνήθης είναι η εδραίωση ή καθοδήγηση συγκροτημένων περιβαλλοντικών παρεμβάσεων (π.χ. αρχές μάθησης και σύστημα επιβράβευσης). Επίσης, πρόγραμμα για συγκεκριμένο «δύσκολο» ασθενή (π.χ. άμεση έκθεση και παρεμπόδιση αντίδρασης)</a:t>
            </a:r>
          </a:p>
          <a:p>
            <a:r>
              <a:rPr lang="el-GR" dirty="0"/>
              <a:t>Σημασία των οξυδερκών διαπροσωπικών δεξιοτήτων του ψυχολόγου (όρια με ψυχίατρους, δεοντολογία, πίεση χρόνου και επιβολή προγράμματος)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618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Θεραπευτική Ομάδα/Διδασκαλία/Εποπτεία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8884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Θεραπευτική Ομάδα Διδασκαλία και Εποπτεία – 22.2% των ψυχολόγων. Διαφορές μεταξύ ψυχολόγου που εργάζεται σε νοσοκομείο και σε αυτού που εργάζεται σε πανεπιστήμιο</a:t>
            </a:r>
          </a:p>
          <a:p>
            <a:pPr lvl="1"/>
            <a:r>
              <a:rPr lang="el-GR" dirty="0"/>
              <a:t>Χαρακτηριστικά φοιτητών (προ, μεταπτυχιακοί, ηλικία, θεωρητική σαφήνεια, υφιστάμενοι επαγγελματίες, κλπ)</a:t>
            </a:r>
          </a:p>
          <a:p>
            <a:pPr lvl="1"/>
            <a:r>
              <a:rPr lang="el-GR" dirty="0"/>
              <a:t>Θέματα διδασκαλίας (θεωρητική στους φοιτητές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l-GR" dirty="0"/>
              <a:t>πρακτική στους επαγγελματίες) Εκπαιδευτικές μέθοδοι – έμφαση στην ατομική εκπαίδευση ή σε μικρές ομάδες αντί στην τάξη. Εξέταση είναι η ικανότητα να εφαρμόσει όσα έμαθε αντί γραπτή εξέταση. Σημασία και διαφορά της εποπτείας (παιγνίδι ρόλων στους φοιτητές, ζωντανά με επαγγελματία)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12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Έρευνα/Διοίκηση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77896"/>
          </a:xfrm>
        </p:spPr>
        <p:txBody>
          <a:bodyPr>
            <a:normAutofit/>
          </a:bodyPr>
          <a:lstStyle/>
          <a:p>
            <a:r>
              <a:rPr lang="el-GR" dirty="0"/>
              <a:t>11.5% των ψυχολόγων </a:t>
            </a:r>
          </a:p>
          <a:p>
            <a:r>
              <a:rPr lang="el-GR" dirty="0"/>
              <a:t>Πλεονεκτήματα και Μειονεκτήματα στη χρήση της έρευνας σε ψυχιατρικά νοσοκομεία</a:t>
            </a:r>
          </a:p>
          <a:p>
            <a:r>
              <a:rPr lang="el-GR" dirty="0"/>
              <a:t>11.6% στη διοίκηση</a:t>
            </a:r>
          </a:p>
          <a:p>
            <a:r>
              <a:rPr lang="el-GR" dirty="0"/>
              <a:t>Διεύθυνση ακαδημαϊκών και μη προγραμμάτων, διεύθυνση εφαρμοσμένων κλινικών, εξέταση χρησιμότητας υπηρεσιών, </a:t>
            </a:r>
          </a:p>
          <a:p>
            <a:r>
              <a:rPr lang="el-GR" dirty="0"/>
              <a:t>Συνήθως ψυχίατροι σε αυτές τις θέσεις</a:t>
            </a:r>
          </a:p>
          <a:p>
            <a:r>
              <a:rPr lang="el-GR" dirty="0"/>
              <a:t>Μικτά συναισθήματα για διοικητικές θέσεις αφού ξεφεύγεις από το «έργο» που διατελείς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84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Επαγγελματικά Ζητήματα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el-GR" sz="2700" dirty="0"/>
              <a:t>Ψυχολογία σε ψυχιατρικά τμήματα - Σημασία των ορίων και σεβασμός σε αυτά για να μην υπάρχουν συγκρούσεις. Συνήθως υπάρχουν αν οι προσδοκίες είναι πιο ψηλές.</a:t>
            </a:r>
          </a:p>
          <a:p>
            <a:r>
              <a:rPr lang="el-GR" sz="2700" dirty="0"/>
              <a:t>Το ιατρικό μοντέλο – υποθέσεις</a:t>
            </a:r>
          </a:p>
          <a:p>
            <a:r>
              <a:rPr lang="el-GR" sz="2700" dirty="0"/>
              <a:t>Κριτική μοντέλου </a:t>
            </a:r>
          </a:p>
          <a:p>
            <a:pPr lvl="1"/>
            <a:r>
              <a:rPr lang="el-GR" sz="2700" dirty="0"/>
              <a:t>Ποιος είναι ο λόγος της διάγνωσης (πχ σχιζοφρένεια)</a:t>
            </a:r>
          </a:p>
          <a:p>
            <a:pPr lvl="1"/>
            <a:r>
              <a:rPr lang="el-GR" sz="2700" dirty="0"/>
              <a:t>Παραβλέπει </a:t>
            </a:r>
            <a:r>
              <a:rPr lang="el-GR" sz="2700" dirty="0" err="1"/>
              <a:t>κοινωνικοπολιτσμικούς</a:t>
            </a:r>
            <a:r>
              <a:rPr lang="el-GR" sz="2700" dirty="0"/>
              <a:t> παράγοντες (</a:t>
            </a:r>
            <a:r>
              <a:rPr lang="en-US" sz="2700" dirty="0"/>
              <a:t>DSM </a:t>
            </a:r>
            <a:r>
              <a:rPr lang="el-GR" sz="2700" dirty="0"/>
              <a:t>κριτήριο)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745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Μελλοντικές 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Μελλοντικές τάσεις - Προνόμια </a:t>
            </a:r>
            <a:r>
              <a:rPr lang="el-GR" sz="3200" dirty="0" err="1"/>
              <a:t>συνταγογράφησης</a:t>
            </a:r>
            <a:r>
              <a:rPr lang="el-GR" sz="3200" dirty="0"/>
              <a:t> (διχασμός ακόμα και από ψυχολόγους)</a:t>
            </a:r>
          </a:p>
          <a:p>
            <a:r>
              <a:rPr lang="el-GR" sz="3200" dirty="0" err="1"/>
              <a:t>Αποϊδρυματοποίηση</a:t>
            </a:r>
            <a:endParaRPr lang="el-GR" sz="3200" dirty="0"/>
          </a:p>
          <a:p>
            <a:r>
              <a:rPr lang="el-GR" sz="3200" dirty="0"/>
              <a:t>Διαχειριζόμενη φροντίδα (μείωση κόστους, πρόληψη, </a:t>
            </a:r>
            <a:r>
              <a:rPr lang="el-GR" sz="3200"/>
              <a:t>συγκεντρωτική περίθαλψη)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3318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el-GR" sz="3000" dirty="0"/>
              <a:t>Μερικοί ψυχιατρικοί χώροι είναι μικρές μονάδες ενταγμένες σε νοσοκομεία με κυρίως προσωρινή φροντίδα. </a:t>
            </a:r>
          </a:p>
          <a:p>
            <a:r>
              <a:rPr lang="el-GR" sz="3000" dirty="0"/>
              <a:t>Συνήθως παρέχονται </a:t>
            </a:r>
            <a:r>
              <a:rPr lang="el-GR" sz="3000" dirty="0" err="1"/>
              <a:t>ενδονοσοκομειακές</a:t>
            </a:r>
            <a:r>
              <a:rPr lang="el-GR" sz="3000" dirty="0"/>
              <a:t> και </a:t>
            </a:r>
            <a:r>
              <a:rPr lang="el-GR" sz="3000" dirty="0" err="1"/>
              <a:t>εξωνοσοκομειακές</a:t>
            </a:r>
            <a:r>
              <a:rPr lang="el-GR" sz="3000" dirty="0"/>
              <a:t> παροχές υπηρεσιών για σοβαρές ασθένειες όπως σχιζοφρένια, μανιοκαταθλιπτική ψύχωση αλλά και πιο ήπιες παθήσεις. </a:t>
            </a:r>
          </a:p>
          <a:p>
            <a:r>
              <a:rPr lang="el-GR" sz="3000" dirty="0"/>
              <a:t>Επίσης υπάρχουν προγράμματα χρήσης ουσιών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1752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 είδη νοσοκομείων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el-GR" sz="2800" dirty="0"/>
              <a:t>Ιδιωτικά – επαρκή οικονομικά μέσα ή ασφάλεια υγείας</a:t>
            </a:r>
          </a:p>
          <a:p>
            <a:r>
              <a:rPr lang="el-GR" sz="2800" dirty="0"/>
              <a:t>Δημόσια – μικρής διάρκειας </a:t>
            </a:r>
            <a:r>
              <a:rPr lang="el-GR" sz="2800" dirty="0" err="1"/>
              <a:t>ενδονοσοκομειακή</a:t>
            </a:r>
            <a:r>
              <a:rPr lang="el-GR" sz="2800" dirty="0"/>
              <a:t> περίθαλψη (2-6 εβδομάδες) και ευρεία </a:t>
            </a:r>
            <a:r>
              <a:rPr lang="el-GR" sz="2800" dirty="0" err="1"/>
              <a:t>εξωνοσοκομειακή</a:t>
            </a:r>
            <a:endParaRPr lang="el-GR" sz="2800" dirty="0"/>
          </a:p>
          <a:p>
            <a:r>
              <a:rPr lang="el-GR" sz="2800" dirty="0"/>
              <a:t>Πολιτειακά κρατικά νοσοκομεία – εξειδικεύονται σε μεγάλης διάρκειας </a:t>
            </a:r>
            <a:r>
              <a:rPr lang="el-GR" sz="2800" dirty="0" err="1"/>
              <a:t>ενδονοσοκομειακή</a:t>
            </a:r>
            <a:r>
              <a:rPr lang="el-GR" sz="2800" dirty="0"/>
              <a:t> περίθαλψη με σοβαρές διαταραχές</a:t>
            </a:r>
          </a:p>
          <a:p>
            <a:r>
              <a:rPr lang="el-GR" sz="2800" dirty="0"/>
              <a:t>12.5% των ψυχολόγων δουλεύουν σε ψυχιατρικά νοσοκομεία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21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Ρόλοι Ψυχολόγων</a:t>
            </a:r>
            <a:r>
              <a:rPr lang="en-US" dirty="0"/>
              <a:t>: </a:t>
            </a:r>
            <a:r>
              <a:rPr lang="el-GR" dirty="0"/>
              <a:t>4 κατηγορίες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77896"/>
          </a:xfrm>
        </p:spPr>
        <p:txBody>
          <a:bodyPr>
            <a:normAutofit/>
          </a:bodyPr>
          <a:lstStyle/>
          <a:p>
            <a:r>
              <a:rPr lang="el-GR" sz="3200" dirty="0"/>
              <a:t>Κλινική εργασία</a:t>
            </a:r>
          </a:p>
          <a:p>
            <a:r>
              <a:rPr lang="el-GR" sz="3200" dirty="0"/>
              <a:t>Έρευνα</a:t>
            </a:r>
          </a:p>
          <a:p>
            <a:r>
              <a:rPr lang="el-GR" sz="3200" dirty="0"/>
              <a:t>Διοικητικά Καθήκοντα			</a:t>
            </a:r>
          </a:p>
          <a:p>
            <a:r>
              <a:rPr lang="el-GR" sz="3200" dirty="0"/>
              <a:t>Διδασκαλία/εποπτεία</a:t>
            </a:r>
          </a:p>
          <a:p>
            <a:r>
              <a:rPr lang="el-GR" sz="3200" dirty="0"/>
              <a:t>Με εξαίρεση των ψυχολογικών τεστ, τίποτα άλλο δεν το κάνουν μόνο οι ψυχολόγοι</a:t>
            </a:r>
            <a:endParaRPr lang="en-US" sz="3200" dirty="0"/>
          </a:p>
        </p:txBody>
      </p:sp>
      <p:sp>
        <p:nvSpPr>
          <p:cNvPr id="4" name="Right Brace 3"/>
          <p:cNvSpPr/>
          <p:nvPr/>
        </p:nvSpPr>
        <p:spPr>
          <a:xfrm>
            <a:off x="5292080" y="1844824"/>
            <a:ext cx="72008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5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Κλινικό Έργο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46.4% προσδιορίζει την παροχή υπηρεσιών ως την πιο συχνή δραστηριότητα</a:t>
            </a:r>
          </a:p>
          <a:p>
            <a:r>
              <a:rPr lang="el-GR" sz="3200" dirty="0"/>
              <a:t>Άμεση παροχή ψυχολογικών υπηρεσιών σε ασθενείς και στις οικογένειες τους. Αυτή η παροχή περιλαμβάνει παρέμβαση στην κρίση, ατομική, οικογενειακή, ομαδική ψυχοθεραπεία, ψυχολογική εξέταση και συμβουλευτική βοήθεια.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56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Παρέμβαση στην Κρίση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000" dirty="0"/>
              <a:t>Εισαγωγή στο νοσοκομείο συνήθως κάτω από οξύ στρες (κατάθλιψη = αυτοκτονία, μανία = κίνδυνος, σχιζοφρένια = ψευδαισθήσεις και </a:t>
            </a:r>
            <a:r>
              <a:rPr lang="el-GR" sz="3000" dirty="0" err="1"/>
              <a:t>παραληρήσεις∙</a:t>
            </a:r>
            <a:r>
              <a:rPr lang="el-GR" sz="3000" dirty="0"/>
              <a:t> παιδί/έφηβος = φωτιά ή κατάχρηση ουσιών). </a:t>
            </a:r>
          </a:p>
          <a:p>
            <a:r>
              <a:rPr lang="el-GR" sz="3000" dirty="0"/>
              <a:t>Σκοπός του ψυχολόγου είναι να αντιμετωπίσει γρήγορα αυτές τις επιπτώσεις στον εαυτό και την οικογένεια μαζί με την ομάδα. </a:t>
            </a:r>
          </a:p>
          <a:p>
            <a:r>
              <a:rPr lang="el-GR" sz="3000" dirty="0"/>
              <a:t>Συνήθης χρήση φαρμακευτικής αγωγής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2340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Ψυχοθεραπεία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Αν και κάποτε γινόταν περισσότερο από ψυχίατρους, λόγω της αυξανόμενης χρήσης των ψυχοτροπικών φαρμάκων, περνούν το χρόνο τους εκεί και έδωσε χώρο στους ψυχολόγους για την ψυχοθεραπεία. </a:t>
            </a:r>
          </a:p>
          <a:p>
            <a:r>
              <a:rPr lang="el-GR" sz="2800" dirty="0"/>
              <a:t>Σημασία ψυχοθεραπευτικών προγραμμάτων στα νοσοκομεία</a:t>
            </a:r>
          </a:p>
          <a:p>
            <a:r>
              <a:rPr lang="el-GR" sz="2800" dirty="0"/>
              <a:t>Χρήση ατομικής ψυχοθεραπείας</a:t>
            </a:r>
          </a:p>
          <a:p>
            <a:r>
              <a:rPr lang="el-GR" sz="2800" dirty="0"/>
              <a:t>Χρήση ομαδικής ψυχοθεραπείας </a:t>
            </a:r>
            <a:endParaRPr lang="en-US" sz="2800" dirty="0"/>
          </a:p>
          <a:p>
            <a:r>
              <a:rPr lang="el-GR" sz="2800" dirty="0"/>
              <a:t>Χρήση οικογενειακής θεραπείας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028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Ψυχοθεραπεία στα νοσοκομεία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Σπάνια ασκείται στην «καθαρή» της μορφή αλλά μέρος μιας πολύπλευρης παρεμβατικής προσπάθειας που περιλαμβάνει φαρμακευτική αγωγή, διάφορες μορφές θεραπείας (</a:t>
            </a:r>
            <a:r>
              <a:rPr lang="el-GR" dirty="0" err="1"/>
              <a:t>εργο</a:t>
            </a:r>
            <a:r>
              <a:rPr lang="el-GR" dirty="0"/>
              <a:t>, </a:t>
            </a:r>
            <a:r>
              <a:rPr lang="el-GR" dirty="0" err="1"/>
              <a:t>μουσικο</a:t>
            </a:r>
            <a:r>
              <a:rPr lang="el-GR" dirty="0"/>
              <a:t>, </a:t>
            </a:r>
            <a:r>
              <a:rPr lang="el-GR" dirty="0" err="1"/>
              <a:t>δραματοθεραπεία</a:t>
            </a:r>
            <a:r>
              <a:rPr lang="el-GR" dirty="0"/>
              <a:t>, κλπ) και κοινοτική θεραπεία (ιδέα ότι μέλος μιας θεραπευτικής κοινότητας)</a:t>
            </a:r>
          </a:p>
          <a:p>
            <a:r>
              <a:rPr lang="el-GR" dirty="0"/>
              <a:t>Θεραπεία είναι βραχεία και εστιάζεται σε ένα συγκεκριμένο πρόβλημα. Περιορισμός 2-4 βδομάδων </a:t>
            </a:r>
            <a:r>
              <a:rPr lang="el-GR" dirty="0" err="1"/>
              <a:t>ενδονοσοκομειακής</a:t>
            </a:r>
            <a:r>
              <a:rPr lang="el-GR" dirty="0"/>
              <a:t> περίθαλψης. </a:t>
            </a:r>
          </a:p>
          <a:p>
            <a:r>
              <a:rPr lang="el-GR" dirty="0" err="1"/>
              <a:t>Συμπεριφορικές</a:t>
            </a:r>
            <a:r>
              <a:rPr lang="el-GR" dirty="0"/>
              <a:t> και βραχείες ψυχοδυναμικές συνιστώνται… όχι η ψυχανάλυση</a:t>
            </a:r>
          </a:p>
          <a:p>
            <a:r>
              <a:rPr lang="el-GR" dirty="0"/>
              <a:t>Η Θεωρητική «καθαρότητα» θυσιάζεται υπέρ ενός τεχνικού εκλεκτικισμού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40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Ψυχολογική Εξέταση με τεστ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Παραδοσιακά, η αρμοδιότητα του ψυχολόγου. </a:t>
            </a:r>
          </a:p>
          <a:p>
            <a:r>
              <a:rPr lang="el-GR" sz="3200" dirty="0"/>
              <a:t>Σε κάποια νοσοκομεία, περνούν όλοι από τεστ. </a:t>
            </a:r>
          </a:p>
          <a:p>
            <a:r>
              <a:rPr lang="el-GR" sz="3200" dirty="0"/>
              <a:t>Σημασία του ερωτήματος που πρέπει να απαντηθεί (π.χ. ύπαρξη διαταραχής προσωπικότητας)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53019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710</Words>
  <Application>Microsoft Office PowerPoint</Application>
  <PresentationFormat>Προβολή στην οθόνη (4:3)</PresentationFormat>
  <Paragraphs>63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Flow</vt:lpstr>
      <vt:lpstr>Ψυχιατρικά Νοσοκομεία</vt:lpstr>
      <vt:lpstr>Γενικά</vt:lpstr>
      <vt:lpstr>3 είδη νοσοκομείων</vt:lpstr>
      <vt:lpstr>Ρόλοι Ψυχολόγων: 4 κατηγορίες</vt:lpstr>
      <vt:lpstr>Κλινικό Έργο</vt:lpstr>
      <vt:lpstr>Παρέμβαση στην Κρίση</vt:lpstr>
      <vt:lpstr>Ψυχοθεραπεία</vt:lpstr>
      <vt:lpstr>Ψυχοθεραπεία στα νοσοκομεία</vt:lpstr>
      <vt:lpstr>Ψυχολογική Εξέταση με τεστ</vt:lpstr>
      <vt:lpstr>Συμβουλευτική γνωμάτευση</vt:lpstr>
      <vt:lpstr>Θεραπευτική Ομάδα/Διδασκαλία/Εποπτεία</vt:lpstr>
      <vt:lpstr>Έρευνα/Διοίκηση</vt:lpstr>
      <vt:lpstr>Επαγγελματικά Ζητήματα</vt:lpstr>
      <vt:lpstr>Μελλοντικές Τάσεις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 13 Ψυχιατρικά Νοσοκομεία</dc:title>
  <dc:creator>Marios Argyrides</dc:creator>
  <cp:lastModifiedBy>(a) ΦΛΩΡΑ ΑΙΚΑΤΕΡΙΝΗ</cp:lastModifiedBy>
  <cp:revision>22</cp:revision>
  <dcterms:created xsi:type="dcterms:W3CDTF">2013-11-21T07:50:35Z</dcterms:created>
  <dcterms:modified xsi:type="dcterms:W3CDTF">2024-11-28T20:43:29Z</dcterms:modified>
</cp:coreProperties>
</file>