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3" r:id="rId3"/>
    <p:sldId id="294" r:id="rId4"/>
    <p:sldId id="295" r:id="rId5"/>
    <p:sldId id="296" r:id="rId6"/>
    <p:sldId id="297" r:id="rId7"/>
    <p:sldId id="257" r:id="rId8"/>
    <p:sldId id="258" r:id="rId9"/>
    <p:sldId id="260" r:id="rId10"/>
    <p:sldId id="298" r:id="rId11"/>
    <p:sldId id="263" r:id="rId12"/>
    <p:sldId id="261" r:id="rId13"/>
    <p:sldId id="262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4" r:id="rId24"/>
    <p:sldId id="277" r:id="rId25"/>
    <p:sldId id="275" r:id="rId26"/>
    <p:sldId id="278" r:id="rId27"/>
    <p:sldId id="276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7" r:id="rId36"/>
    <p:sldId id="288" r:id="rId37"/>
    <p:sldId id="289" r:id="rId38"/>
    <p:sldId id="290" r:id="rId39"/>
    <p:sldId id="291" r:id="rId40"/>
    <p:sldId id="292" r:id="rId41"/>
    <p:sldId id="299" r:id="rId42"/>
    <p:sldId id="300" r:id="rId4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928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1F1EA-07CF-4614-B93C-53792AB24FDC}" type="datetimeFigureOut">
              <a:rPr lang="el-GR" smtClean="0"/>
              <a:pPr/>
              <a:t>20/10/2016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28082-646F-4EC8-A3C5-3E621F838F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Μαθηματικά 3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7"/>
            <a:ext cx="9144000" cy="292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7"/>
            <a:ext cx="9144000" cy="2571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/>
              <a:t>Ανισώσεις 1</a:t>
            </a:r>
            <a:r>
              <a:rPr lang="el-GR" b="1" baseline="30000" dirty="0"/>
              <a:t>ου</a:t>
            </a:r>
            <a:r>
              <a:rPr lang="el-GR" b="1" dirty="0"/>
              <a:t> βαθμού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i="1" dirty="0"/>
              <a:t>Ανίσωση 1</a:t>
            </a:r>
            <a:r>
              <a:rPr lang="el-GR" i="1" baseline="30000" dirty="0"/>
              <a:t>ου</a:t>
            </a:r>
            <a:r>
              <a:rPr lang="el-GR" i="1" dirty="0"/>
              <a:t> βαθμού</a:t>
            </a:r>
            <a:r>
              <a:rPr lang="el-GR" dirty="0"/>
              <a:t> ονομάζεται μια </a:t>
            </a:r>
            <a:r>
              <a:rPr lang="el-GR" i="1" dirty="0"/>
              <a:t>αλγεβρική παράσταση</a:t>
            </a:r>
            <a:r>
              <a:rPr lang="el-GR" dirty="0"/>
              <a:t> που περιέχει </a:t>
            </a:r>
            <a:endParaRPr lang="el-GR" dirty="0" smtClean="0"/>
          </a:p>
          <a:p>
            <a:pPr lvl="1" algn="just"/>
            <a:r>
              <a:rPr lang="el-GR" dirty="0" smtClean="0"/>
              <a:t>κάποιο </a:t>
            </a:r>
            <a:r>
              <a:rPr lang="el-GR" dirty="0"/>
              <a:t>από τα </a:t>
            </a:r>
            <a:r>
              <a:rPr lang="el-GR" i="1" dirty="0" err="1"/>
              <a:t>ανισοτικά</a:t>
            </a:r>
            <a:r>
              <a:rPr lang="el-GR" i="1" dirty="0"/>
              <a:t> σύμβολα</a:t>
            </a:r>
            <a:r>
              <a:rPr lang="el-GR" dirty="0"/>
              <a:t>  καθώς και </a:t>
            </a:r>
            <a:endParaRPr lang="el-GR" dirty="0" smtClean="0"/>
          </a:p>
          <a:p>
            <a:pPr lvl="1" algn="just"/>
            <a:r>
              <a:rPr lang="el-GR" dirty="0" smtClean="0"/>
              <a:t>μεταβλητές </a:t>
            </a:r>
            <a:r>
              <a:rPr lang="el-GR" dirty="0"/>
              <a:t>και αριθμούς </a:t>
            </a:r>
            <a:endParaRPr lang="el-GR" dirty="0" smtClean="0"/>
          </a:p>
          <a:p>
            <a:pPr lvl="1" algn="just"/>
            <a:r>
              <a:rPr lang="el-GR" dirty="0" smtClean="0"/>
              <a:t>μαζί </a:t>
            </a:r>
            <a:r>
              <a:rPr lang="el-GR" dirty="0"/>
              <a:t>με τις γνωστές πράξεις που εκτελούνται μεταξύ τους. </a:t>
            </a:r>
            <a:endParaRPr lang="el-GR" dirty="0" smtClean="0"/>
          </a:p>
          <a:p>
            <a:pPr algn="just"/>
            <a:r>
              <a:rPr lang="el-GR" b="1" dirty="0" smtClean="0"/>
              <a:t>Λύσεις </a:t>
            </a:r>
            <a:r>
              <a:rPr lang="el-GR" b="1" dirty="0"/>
              <a:t>της ανίσωσης καλούνται οι τιμές της μεταβλητής που επαληθεύουν την ανίσωση.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6"/>
            <a:ext cx="9144000" cy="4429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34" name="Picture 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4357"/>
            <a:ext cx="9144000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4290"/>
            <a:ext cx="9144000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1 - Τίτλος"/>
          <p:cNvSpPr txBox="1">
            <a:spLocks/>
          </p:cNvSpPr>
          <p:nvPr/>
        </p:nvSpPr>
        <p:spPr>
          <a:xfrm>
            <a:off x="2428860" y="0"/>
            <a:ext cx="7015154" cy="85723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4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Εξίσωση 1</a:t>
            </a:r>
            <a:r>
              <a:rPr kumimoji="0" lang="el-GR" sz="4400" b="1" i="1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ου</a:t>
            </a:r>
            <a:r>
              <a:rPr kumimoji="0" lang="el-GR" sz="44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βαθμού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9144000" cy="41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Να λυθούν οι παρακάτω ανισώσεις: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52236"/>
            <a:ext cx="914400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0439"/>
            <a:ext cx="9144000" cy="1785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4400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TextBox"/>
          <p:cNvSpPr txBox="1"/>
          <p:nvPr/>
        </p:nvSpPr>
        <p:spPr>
          <a:xfrm>
            <a:off x="1785918" y="3357562"/>
            <a:ext cx="12144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endParaRPr lang="el-GR" sz="3200" dirty="0"/>
          </a:p>
        </p:txBody>
      </p:sp>
      <p:sp>
        <p:nvSpPr>
          <p:cNvPr id="4" name="3 - TextBox"/>
          <p:cNvSpPr txBox="1"/>
          <p:nvPr/>
        </p:nvSpPr>
        <p:spPr>
          <a:xfrm>
            <a:off x="1502396" y="5090616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endParaRPr lang="el-GR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9623" y="5090616"/>
            <a:ext cx="9124377" cy="138499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l-GR" sz="2800" dirty="0" smtClean="0"/>
              <a:t>δ</a:t>
            </a:r>
            <a:r>
              <a:rPr lang="en-US" sz="2800" dirty="0" smtClean="0"/>
              <a:t>) </a:t>
            </a:r>
            <a:r>
              <a:rPr lang="el-GR" sz="2800" dirty="0" smtClean="0"/>
              <a:t>Η ανίσωση 0*</a:t>
            </a:r>
            <a:r>
              <a:rPr lang="en-US" sz="2800" dirty="0" smtClean="0"/>
              <a:t>x&gt;9 </a:t>
            </a:r>
            <a:r>
              <a:rPr lang="el-GR" sz="2800" dirty="0" smtClean="0"/>
              <a:t>είναι αδύνατη και επομένως δεν αληθεύει για καμία τιμή του </a:t>
            </a:r>
            <a:r>
              <a:rPr lang="en-US" sz="2800" dirty="0" smtClean="0"/>
              <a:t>x</a:t>
            </a:r>
          </a:p>
          <a:p>
            <a:endParaRPr lang="el-GR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7"/>
            <a:ext cx="91440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71547"/>
            <a:ext cx="914400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62288"/>
            <a:ext cx="9144000" cy="165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1480"/>
            <a:ext cx="1200155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85926"/>
            <a:ext cx="9144000" cy="5072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71602" y="642918"/>
            <a:ext cx="1021560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71668" y="0"/>
            <a:ext cx="1307315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Δεξιό βέλος"/>
          <p:cNvSpPr/>
          <p:nvPr/>
        </p:nvSpPr>
        <p:spPr>
          <a:xfrm>
            <a:off x="7786710" y="62865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57222" y="0"/>
            <a:ext cx="8929750" cy="2214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43117"/>
            <a:ext cx="9144000" cy="471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Αστέρι 5 ακτινών"/>
          <p:cNvSpPr/>
          <p:nvPr/>
        </p:nvSpPr>
        <p:spPr>
          <a:xfrm>
            <a:off x="8143900" y="3929066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285720" y="3429000"/>
            <a:ext cx="3472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αν το </a:t>
            </a:r>
            <a:r>
              <a:rPr lang="en-US" sz="2400" dirty="0" smtClean="0"/>
              <a:t>n </a:t>
            </a:r>
            <a:r>
              <a:rPr lang="el-GR" sz="2400" dirty="0" smtClean="0"/>
              <a:t>είναι άρτιος, τότε  </a:t>
            </a:r>
            <a:endParaRPr lang="el-GR" sz="24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0"/>
            <a:ext cx="13001716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2918"/>
            <a:ext cx="9644098" cy="6215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785794"/>
            <a:ext cx="10358478" cy="24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28"/>
            <a:ext cx="938674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4422"/>
            <a:ext cx="9144000" cy="290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Δεξιό βέλος"/>
          <p:cNvSpPr/>
          <p:nvPr/>
        </p:nvSpPr>
        <p:spPr>
          <a:xfrm>
            <a:off x="7429520" y="614364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/>
              <a:t>Άσκηση Αξιολόγησης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23528" y="2564904"/>
                <a:ext cx="5288884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i="1" smtClean="0">
                          <a:latin typeface="Cambria Math"/>
                        </a:rPr>
                        <m:t>+</m:t>
                      </m:r>
                      <m:r>
                        <a:rPr lang="en-US" sz="3600" b="0" i="1" smtClean="0">
                          <a:latin typeface="Cambria Math"/>
                        </a:rPr>
                        <m:t>1</m:t>
                      </m:r>
                      <m:r>
                        <a:rPr lang="en-US" sz="3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  <a:ea typeface="Cambria Math"/>
                        </a:rPr>
                        <m:t>x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−2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564904"/>
                <a:ext cx="5288884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79512" y="1772816"/>
            <a:ext cx="4543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λυθεί η ανίσωση 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60132271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0" y="685686"/>
                <a:ext cx="5962145" cy="11330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3600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3600" i="1" smtClean="0">
                          <a:latin typeface="Cambria Math"/>
                        </a:rPr>
                        <m:t>+</m:t>
                      </m:r>
                      <m:r>
                        <a:rPr lang="en-US" sz="3600" b="0" i="1" smtClean="0">
                          <a:latin typeface="Cambria Math"/>
                        </a:rPr>
                        <m:t>1</m:t>
                      </m:r>
                      <m:r>
                        <a:rPr lang="en-US" sz="3600" i="1">
                          <a:latin typeface="Cambria Math"/>
                          <a:ea typeface="Cambria Math"/>
                        </a:rPr>
                        <m:t>≥</m:t>
                      </m:r>
                      <m:r>
                        <m:rPr>
                          <m:sty m:val="p"/>
                        </m:rPr>
                        <a:rPr lang="en-US" sz="3600" b="0" i="0" smtClean="0">
                          <a:latin typeface="Cambria Math"/>
                          <a:ea typeface="Cambria Math"/>
                        </a:rPr>
                        <m:t>x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6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sz="3600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 sz="3600" b="0" i="0" smtClean="0">
                          <a:latin typeface="Cambria Math"/>
                          <a:ea typeface="Cambria Math"/>
                        </a:rPr>
                        <m:t>−2</m:t>
                      </m:r>
                      <m:r>
                        <a:rPr lang="en-US" sz="3600" b="0" i="1" smtClean="0">
                          <a:latin typeface="Cambria Math"/>
                          <a:ea typeface="Cambria Math"/>
                        </a:rPr>
                        <m:t>⟺</m:t>
                      </m:r>
                    </m:oMath>
                  </m:oMathPara>
                </a14:m>
                <a:endParaRPr lang="el-GR" sz="3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85686"/>
                <a:ext cx="5962145" cy="11330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-8880" y="0"/>
            <a:ext cx="45436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Να λυθεί η ανίσωση </a:t>
            </a:r>
            <a:endParaRPr lang="el-GR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Ορθογώνιο 2"/>
              <p:cNvSpPr/>
              <p:nvPr/>
            </p:nvSpPr>
            <p:spPr>
              <a:xfrm>
                <a:off x="-12739" y="1916832"/>
                <a:ext cx="8543236" cy="70429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30*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30∗</m:t>
                    </m:r>
                    <m:f>
                      <m:fPr>
                        <m:ctrlPr>
                          <a:rPr lang="en-US" sz="28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  <m:r>
                          <a:rPr lang="en-US" sz="2800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30∗</m:t>
                    </m:r>
                    <m:r>
                      <a:rPr lang="en-US" sz="2800" i="1">
                        <a:latin typeface="Cambria Math"/>
                      </a:rPr>
                      <m:t>1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30∗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−30∗</m:t>
                    </m:r>
                    <m:f>
                      <m:fPr>
                        <m:ctrlPr>
                          <a:rPr lang="en-US" sz="28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4</m:t>
                        </m:r>
                      </m:num>
                      <m:den>
                        <m:r>
                          <a:rPr lang="en-US" sz="2800" i="1"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30∗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2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3" name="Ορθογώνιο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739" y="1916832"/>
                <a:ext cx="8543236" cy="704295"/>
              </a:xfrm>
              <a:prstGeom prst="rect">
                <a:avLst/>
              </a:prstGeom>
              <a:blipFill rotWithShape="1">
                <a:blip r:embed="rId3"/>
                <a:stretch>
                  <a:fillRect l="-1499" b="-1120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-47019" y="2924944"/>
                <a:ext cx="6868290" cy="52322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x</m:t>
                    </m:r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15∗3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30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30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10∗4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60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7019" y="2924944"/>
                <a:ext cx="6868290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1775" t="-10465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Ορθογώνιο 6"/>
              <p:cNvSpPr/>
              <p:nvPr/>
            </p:nvSpPr>
            <p:spPr>
              <a:xfrm>
                <a:off x="-12987" y="3861048"/>
                <a:ext cx="6431441" cy="52322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2800" dirty="0" smtClean="0"/>
                  <a:t>6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 b="0" i="0" smtClean="0">
                        <a:latin typeface="Cambria Math"/>
                      </a:rPr>
                      <m:t>x</m:t>
                    </m:r>
                    <m:r>
                      <a:rPr lang="en-US" sz="2800" i="1">
                        <a:latin typeface="Cambria Math"/>
                      </a:rPr>
                      <m:t>−</m:t>
                    </m:r>
                    <m:r>
                      <a:rPr lang="en-US" sz="2800" b="0" i="1" smtClean="0">
                        <a:latin typeface="Cambria Math"/>
                      </a:rPr>
                      <m:t>45</m:t>
                    </m:r>
                    <m:r>
                      <a:rPr lang="en-US" sz="2800" b="0" i="1" smtClean="0">
                        <a:latin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</a:rPr>
                      <m:t>30−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30</m:t>
                    </m:r>
                    <m:r>
                      <m:rPr>
                        <m:sty m:val="p"/>
                      </m:rPr>
                      <a:rPr lang="en-US" sz="2800">
                        <a:latin typeface="Cambria Math"/>
                        <a:ea typeface="Cambria Math"/>
                      </a:rPr>
                      <m:t>x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40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b="0" i="0" smtClean="0">
                        <a:latin typeface="Cambria Math"/>
                        <a:ea typeface="Cambria Math"/>
                      </a:rPr>
                      <m:t>+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60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2800" b="0" i="1" smtClean="0">
                        <a:latin typeface="Cambria Math"/>
                        <a:ea typeface="Cambria Math"/>
                      </a:rPr>
                      <m:t>0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7" name="Ορθογώνιο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987" y="3861048"/>
                <a:ext cx="6431441" cy="523220"/>
              </a:xfrm>
              <a:prstGeom prst="rect">
                <a:avLst/>
              </a:prstGeom>
              <a:blipFill rotWithShape="1">
                <a:blip r:embed="rId5"/>
                <a:stretch>
                  <a:fillRect l="-1991" t="-10465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Ορθογώνιο 7"/>
              <p:cNvSpPr/>
              <p:nvPr/>
            </p:nvSpPr>
            <p:spPr>
              <a:xfrm>
                <a:off x="45140" y="4725144"/>
                <a:ext cx="5871864" cy="52322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46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−75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2800" i="1">
                        <a:latin typeface="Cambria Math"/>
                        <a:ea typeface="Cambria Math"/>
                      </a:rPr>
                      <m:t>+90≥0⟺</m:t>
                    </m:r>
                  </m:oMath>
                </a14:m>
                <a:r>
                  <a:rPr lang="en-US" sz="2800" dirty="0" smtClean="0"/>
                  <a:t>-34x</a:t>
                </a:r>
                <a:r>
                  <a:rPr lang="en-US" sz="28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/>
                        <a:ea typeface="Cambria Math"/>
                      </a:rPr>
                      <m:t>+90≥0</m:t>
                    </m:r>
                  </m:oMath>
                </a14:m>
                <a:endParaRPr lang="el-GR" sz="2800" dirty="0"/>
              </a:p>
            </p:txBody>
          </p:sp>
        </mc:Choice>
        <mc:Fallback xmlns="">
          <p:sp>
            <p:nvSpPr>
              <p:cNvPr id="8" name="Ορθογώνιο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0" y="4725144"/>
                <a:ext cx="5871864" cy="523220"/>
              </a:xfrm>
              <a:prstGeom prst="rect">
                <a:avLst/>
              </a:prstGeom>
              <a:blipFill rotWithShape="1">
                <a:blip r:embed="rId6"/>
                <a:stretch>
                  <a:fillRect t="-10465" b="-3255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1398279" y="5440868"/>
                <a:ext cx="2664704" cy="58477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r>
                  <a:rPr lang="en-US" sz="3200" dirty="0"/>
                  <a:t>-34x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/>
                        <a:ea typeface="Cambria Math"/>
                      </a:rPr>
                      <m:t>≥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−9</m:t>
                    </m:r>
                    <m:r>
                      <a:rPr lang="en-US" sz="3200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8279" y="5440868"/>
                <a:ext cx="2664704" cy="584775"/>
              </a:xfrm>
              <a:prstGeom prst="rect">
                <a:avLst/>
              </a:prstGeom>
              <a:blipFill rotWithShape="1">
                <a:blip r:embed="rId7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Ορθογώνιο 10"/>
              <p:cNvSpPr/>
              <p:nvPr/>
            </p:nvSpPr>
            <p:spPr>
              <a:xfrm>
                <a:off x="4169181" y="5440868"/>
                <a:ext cx="2233497" cy="5847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r>
                  <a:rPr lang="en-US" sz="3200" dirty="0"/>
                  <a:t>34x</a:t>
                </a:r>
                <a:r>
                  <a:rPr lang="en-US" sz="3200" dirty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≤</m:t>
                    </m:r>
                    <m:r>
                      <a:rPr lang="en-US" sz="3200" b="0" i="1" smtClean="0">
                        <a:latin typeface="Cambria Math"/>
                        <a:ea typeface="Cambria Math"/>
                      </a:rPr>
                      <m:t>9</m:t>
                    </m:r>
                    <m:r>
                      <a:rPr lang="en-US" sz="3200" i="1"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11" name="Ορθογώνιο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9181" y="5440868"/>
                <a:ext cx="2233497" cy="584775"/>
              </a:xfrm>
              <a:prstGeom prst="rect">
                <a:avLst/>
              </a:prstGeom>
              <a:blipFill rotWithShape="1">
                <a:blip r:embed="rId8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Ορθογώνιο 11"/>
              <p:cNvSpPr/>
              <p:nvPr/>
            </p:nvSpPr>
            <p:spPr>
              <a:xfrm>
                <a:off x="2981072" y="5949280"/>
                <a:ext cx="1707712" cy="791242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⟺</m:t>
                    </m:r>
                  </m:oMath>
                </a14:m>
                <a:r>
                  <a:rPr lang="en-US" sz="3200" dirty="0" smtClean="0"/>
                  <a:t>x</a:t>
                </a:r>
                <a:r>
                  <a:rPr lang="en-US" sz="3200" dirty="0" smtClean="0"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/>
                        <a:ea typeface="Cambria Math"/>
                      </a:rPr>
                      <m:t>≤</m:t>
                    </m:r>
                    <m:f>
                      <m:fPr>
                        <m:ctrlPr>
                          <a:rPr lang="en-US" sz="320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90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  <a:ea typeface="Cambria Math"/>
                          </a:rPr>
                          <m:t>34</m:t>
                        </m:r>
                      </m:den>
                    </m:f>
                  </m:oMath>
                </a14:m>
                <a:endParaRPr lang="el-GR" sz="3200" dirty="0"/>
              </a:p>
            </p:txBody>
          </p:sp>
        </mc:Choice>
        <mc:Fallback xmlns="">
          <p:sp>
            <p:nvSpPr>
              <p:cNvPr id="12" name="Ορθογώνιο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1072" y="5949280"/>
                <a:ext cx="1707712" cy="791242"/>
              </a:xfrm>
              <a:prstGeom prst="rect">
                <a:avLst/>
              </a:prstGeom>
              <a:blipFill rotWithShape="1">
                <a:blip r:embed="rId9"/>
                <a:stretch>
                  <a:fillRect b="-1230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0629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b="1" i="1" dirty="0"/>
              <a:t>Εξίσωση 1</a:t>
            </a:r>
            <a:r>
              <a:rPr lang="el-GR" b="1" i="1" baseline="30000" dirty="0"/>
              <a:t>ου</a:t>
            </a:r>
            <a:r>
              <a:rPr lang="el-GR" b="1" i="1" dirty="0"/>
              <a:t> βαθμού</a:t>
            </a:r>
            <a:r>
              <a:rPr lang="el-GR" dirty="0"/>
              <a:t>, ονομάζεται μια </a:t>
            </a:r>
            <a:r>
              <a:rPr lang="el-GR" b="1" i="1" dirty="0">
                <a:solidFill>
                  <a:srgbClr val="FF0000"/>
                </a:solidFill>
              </a:rPr>
              <a:t>ισότητα</a:t>
            </a:r>
            <a:r>
              <a:rPr lang="el-GR" dirty="0"/>
              <a:t> που περιέχει </a:t>
            </a:r>
            <a:r>
              <a:rPr lang="el-GR" b="1" dirty="0">
                <a:solidFill>
                  <a:srgbClr val="FF0000"/>
                </a:solidFill>
              </a:rPr>
              <a:t>μια μεταβλητή</a:t>
            </a:r>
            <a:r>
              <a:rPr lang="el-GR" dirty="0"/>
              <a:t>, δηλαδή έχει </a:t>
            </a:r>
            <a:r>
              <a:rPr lang="el-GR" b="1" dirty="0">
                <a:solidFill>
                  <a:srgbClr val="FF0000"/>
                </a:solidFill>
              </a:rPr>
              <a:t>έναν </a:t>
            </a:r>
            <a:r>
              <a:rPr lang="el-GR" b="1" i="1" dirty="0">
                <a:solidFill>
                  <a:srgbClr val="FF0000"/>
                </a:solidFill>
              </a:rPr>
              <a:t>άγνωστο όρο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Όταν </a:t>
            </a:r>
            <a:r>
              <a:rPr lang="el-GR" dirty="0"/>
              <a:t>αντικατασταθεί ο άγνωστος όρος της εξίσωσης από έναν </a:t>
            </a:r>
            <a:r>
              <a:rPr lang="el-GR" b="1" dirty="0"/>
              <a:t>αριθμό </a:t>
            </a:r>
            <a:r>
              <a:rPr lang="el-GR" dirty="0"/>
              <a:t>που </a:t>
            </a:r>
            <a:r>
              <a:rPr lang="el-GR" b="1" dirty="0"/>
              <a:t>επαληθεύει</a:t>
            </a:r>
            <a:r>
              <a:rPr lang="el-GR" dirty="0"/>
              <a:t> τη δοσμένη </a:t>
            </a:r>
            <a:r>
              <a:rPr lang="el-GR" b="1" dirty="0"/>
              <a:t>ισότητα</a:t>
            </a:r>
            <a:r>
              <a:rPr lang="el-GR" dirty="0"/>
              <a:t>, </a:t>
            </a:r>
            <a:endParaRPr lang="el-GR" dirty="0" smtClean="0"/>
          </a:p>
          <a:p>
            <a:pPr lvl="1"/>
            <a:r>
              <a:rPr lang="el-GR" dirty="0" smtClean="0"/>
              <a:t>τότε </a:t>
            </a:r>
            <a:r>
              <a:rPr lang="el-GR" dirty="0"/>
              <a:t>έχει βρεθεί η </a:t>
            </a:r>
            <a:r>
              <a:rPr lang="el-GR" b="1" i="1" dirty="0"/>
              <a:t>ρίζα</a:t>
            </a:r>
            <a:r>
              <a:rPr lang="el-GR" dirty="0"/>
              <a:t> (δηλαδή η λύση) της εξίσωσης.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85794"/>
            <a:ext cx="914400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- Ορθογώνιο"/>
          <p:cNvSpPr/>
          <p:nvPr/>
        </p:nvSpPr>
        <p:spPr>
          <a:xfrm>
            <a:off x="0" y="3214686"/>
            <a:ext cx="9144000" cy="36433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3629</TotalTime>
  <Words>289</Words>
  <Application>Microsoft Office PowerPoint</Application>
  <PresentationFormat>Προβολή στην οθόνη (4:3)</PresentationFormat>
  <Paragraphs>28</Paragraphs>
  <Slides>42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42</vt:i4>
      </vt:variant>
    </vt:vector>
  </HeadingPairs>
  <TitlesOfParts>
    <vt:vector size="43" baseType="lpstr">
      <vt:lpstr>Θέμα του Office</vt:lpstr>
      <vt:lpstr>Μαθηματικά 3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Ανισώσεις 1ου βαθμού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Να λυθούν οι παρακάτω ανισώσεις: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Άσκηση Αξιολόγησης 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Μαθηματικά 3</dc:title>
  <dc:creator>admin</dc:creator>
  <cp:lastModifiedBy>nikos</cp:lastModifiedBy>
  <cp:revision>24</cp:revision>
  <dcterms:created xsi:type="dcterms:W3CDTF">2011-10-11T06:18:34Z</dcterms:created>
  <dcterms:modified xsi:type="dcterms:W3CDTF">2016-10-20T07:27:45Z</dcterms:modified>
</cp:coreProperties>
</file>