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32"/>
  </p:notesMasterIdLst>
  <p:sldIdLst>
    <p:sldId id="256" r:id="rId2"/>
    <p:sldId id="257" r:id="rId3"/>
    <p:sldId id="258" r:id="rId4"/>
    <p:sldId id="266" r:id="rId5"/>
    <p:sldId id="267" r:id="rId6"/>
    <p:sldId id="268" r:id="rId7"/>
    <p:sldId id="269" r:id="rId8"/>
    <p:sldId id="270" r:id="rId9"/>
    <p:sldId id="271" r:id="rId10"/>
    <p:sldId id="272" r:id="rId11"/>
    <p:sldId id="273" r:id="rId12"/>
    <p:sldId id="274" r:id="rId13"/>
    <p:sldId id="275" r:id="rId14"/>
    <p:sldId id="276" r:id="rId15"/>
    <p:sldId id="259" r:id="rId16"/>
    <p:sldId id="260" r:id="rId17"/>
    <p:sldId id="261" r:id="rId18"/>
    <p:sldId id="279" r:id="rId19"/>
    <p:sldId id="280" r:id="rId20"/>
    <p:sldId id="281" r:id="rId21"/>
    <p:sldId id="288" r:id="rId22"/>
    <p:sldId id="282" r:id="rId23"/>
    <p:sldId id="283" r:id="rId24"/>
    <p:sldId id="284" r:id="rId25"/>
    <p:sldId id="285" r:id="rId26"/>
    <p:sldId id="291" r:id="rId27"/>
    <p:sldId id="286" r:id="rId28"/>
    <p:sldId id="287" r:id="rId29"/>
    <p:sldId id="289" r:id="rId30"/>
    <p:sldId id="290" r:id="rId31"/>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Garamond" panose="02020404030301010803" pitchFamily="18" charset="0"/>
        <a:ea typeface="+mn-ea"/>
        <a:cs typeface="+mn-cs"/>
      </a:defRPr>
    </a:lvl1pPr>
    <a:lvl2pPr marL="457200" algn="l" rtl="0" fontAlgn="base">
      <a:spcBef>
        <a:spcPct val="0"/>
      </a:spcBef>
      <a:spcAft>
        <a:spcPct val="0"/>
      </a:spcAft>
      <a:defRPr kern="1200">
        <a:solidFill>
          <a:schemeClr val="tx1"/>
        </a:solidFill>
        <a:latin typeface="Garamond" panose="02020404030301010803" pitchFamily="18" charset="0"/>
        <a:ea typeface="+mn-ea"/>
        <a:cs typeface="+mn-cs"/>
      </a:defRPr>
    </a:lvl2pPr>
    <a:lvl3pPr marL="914400" algn="l" rtl="0" fontAlgn="base">
      <a:spcBef>
        <a:spcPct val="0"/>
      </a:spcBef>
      <a:spcAft>
        <a:spcPct val="0"/>
      </a:spcAft>
      <a:defRPr kern="1200">
        <a:solidFill>
          <a:schemeClr val="tx1"/>
        </a:solidFill>
        <a:latin typeface="Garamond" panose="02020404030301010803" pitchFamily="18" charset="0"/>
        <a:ea typeface="+mn-ea"/>
        <a:cs typeface="+mn-cs"/>
      </a:defRPr>
    </a:lvl3pPr>
    <a:lvl4pPr marL="1371600" algn="l" rtl="0" fontAlgn="base">
      <a:spcBef>
        <a:spcPct val="0"/>
      </a:spcBef>
      <a:spcAft>
        <a:spcPct val="0"/>
      </a:spcAft>
      <a:defRPr kern="1200">
        <a:solidFill>
          <a:schemeClr val="tx1"/>
        </a:solidFill>
        <a:latin typeface="Garamond" panose="02020404030301010803" pitchFamily="18" charset="0"/>
        <a:ea typeface="+mn-ea"/>
        <a:cs typeface="+mn-cs"/>
      </a:defRPr>
    </a:lvl4pPr>
    <a:lvl5pPr marL="1828800" algn="l" rtl="0" fontAlgn="base">
      <a:spcBef>
        <a:spcPct val="0"/>
      </a:spcBef>
      <a:spcAft>
        <a:spcPct val="0"/>
      </a:spcAft>
      <a:defRPr kern="1200">
        <a:solidFill>
          <a:schemeClr val="tx1"/>
        </a:solidFill>
        <a:latin typeface="Garamond" panose="02020404030301010803" pitchFamily="18" charset="0"/>
        <a:ea typeface="+mn-ea"/>
        <a:cs typeface="+mn-cs"/>
      </a:defRPr>
    </a:lvl5pPr>
    <a:lvl6pPr marL="2286000" algn="l" defTabSz="914400" rtl="0" eaLnBrk="1" latinLnBrk="0" hangingPunct="1">
      <a:defRPr kern="1200">
        <a:solidFill>
          <a:schemeClr val="tx1"/>
        </a:solidFill>
        <a:latin typeface="Garamond" panose="02020404030301010803" pitchFamily="18" charset="0"/>
        <a:ea typeface="+mn-ea"/>
        <a:cs typeface="+mn-cs"/>
      </a:defRPr>
    </a:lvl6pPr>
    <a:lvl7pPr marL="2743200" algn="l" defTabSz="914400" rtl="0" eaLnBrk="1" latinLnBrk="0" hangingPunct="1">
      <a:defRPr kern="1200">
        <a:solidFill>
          <a:schemeClr val="tx1"/>
        </a:solidFill>
        <a:latin typeface="Garamond" panose="02020404030301010803" pitchFamily="18" charset="0"/>
        <a:ea typeface="+mn-ea"/>
        <a:cs typeface="+mn-cs"/>
      </a:defRPr>
    </a:lvl7pPr>
    <a:lvl8pPr marL="3200400" algn="l" defTabSz="914400" rtl="0" eaLnBrk="1" latinLnBrk="0" hangingPunct="1">
      <a:defRPr kern="1200">
        <a:solidFill>
          <a:schemeClr val="tx1"/>
        </a:solidFill>
        <a:latin typeface="Garamond" panose="02020404030301010803" pitchFamily="18" charset="0"/>
        <a:ea typeface="+mn-ea"/>
        <a:cs typeface="+mn-cs"/>
      </a:defRPr>
    </a:lvl8pPr>
    <a:lvl9pPr marL="3657600" algn="l" defTabSz="914400" rtl="0" eaLnBrk="1" latinLnBrk="0" hangingPunct="1">
      <a:defRPr kern="1200">
        <a:solidFill>
          <a:schemeClr val="tx1"/>
        </a:solidFill>
        <a:latin typeface="Garamond" panose="02020404030301010803"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4" d="100"/>
          <a:sy n="94" d="100"/>
        </p:scale>
        <p:origin x="113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DEAEC435-8C04-4956-F6BB-7E58734D886C}"/>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l-GR"/>
          </a:p>
        </p:txBody>
      </p:sp>
      <p:sp>
        <p:nvSpPr>
          <p:cNvPr id="32771" name="Rectangle 3">
            <a:extLst>
              <a:ext uri="{FF2B5EF4-FFF2-40B4-BE49-F238E27FC236}">
                <a16:creationId xmlns:a16="http://schemas.microsoft.com/office/drawing/2014/main" id="{C656619E-1EF2-F4AE-298B-D582469BA4C3}"/>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l-GR"/>
          </a:p>
        </p:txBody>
      </p:sp>
      <p:sp>
        <p:nvSpPr>
          <p:cNvPr id="34820" name="Rectangle 4">
            <a:extLst>
              <a:ext uri="{FF2B5EF4-FFF2-40B4-BE49-F238E27FC236}">
                <a16:creationId xmlns:a16="http://schemas.microsoft.com/office/drawing/2014/main" id="{91D847C5-2519-97D7-A448-309289860E8C}"/>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3" name="Rectangle 5">
            <a:extLst>
              <a:ext uri="{FF2B5EF4-FFF2-40B4-BE49-F238E27FC236}">
                <a16:creationId xmlns:a16="http://schemas.microsoft.com/office/drawing/2014/main" id="{3AA48B02-C5E1-24E3-B29A-D10DE95604DB}"/>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noProof="0"/>
              <a:t>Κάντε κλικ για να επεξεργαστείτε τα στυλ κειμένου του υποδείγματος</a:t>
            </a:r>
          </a:p>
          <a:p>
            <a:pPr lvl="1"/>
            <a:r>
              <a:rPr lang="el-GR" noProof="0"/>
              <a:t>Δεύτερου επιπέδου</a:t>
            </a:r>
          </a:p>
          <a:p>
            <a:pPr lvl="2"/>
            <a:r>
              <a:rPr lang="el-GR" noProof="0"/>
              <a:t>Τρίτου επιπέδου</a:t>
            </a:r>
          </a:p>
          <a:p>
            <a:pPr lvl="3"/>
            <a:r>
              <a:rPr lang="el-GR" noProof="0"/>
              <a:t>Τέταρτου επιπέδου</a:t>
            </a:r>
          </a:p>
          <a:p>
            <a:pPr lvl="4"/>
            <a:r>
              <a:rPr lang="el-GR" noProof="0"/>
              <a:t>Πέμπτου επιπέδου</a:t>
            </a:r>
          </a:p>
        </p:txBody>
      </p:sp>
      <p:sp>
        <p:nvSpPr>
          <p:cNvPr id="32774" name="Rectangle 6">
            <a:extLst>
              <a:ext uri="{FF2B5EF4-FFF2-40B4-BE49-F238E27FC236}">
                <a16:creationId xmlns:a16="http://schemas.microsoft.com/office/drawing/2014/main" id="{76DC8630-56DC-F10B-46D8-49FA7DA9916D}"/>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l-GR"/>
          </a:p>
        </p:txBody>
      </p:sp>
      <p:sp>
        <p:nvSpPr>
          <p:cNvPr id="32775" name="Rectangle 7">
            <a:extLst>
              <a:ext uri="{FF2B5EF4-FFF2-40B4-BE49-F238E27FC236}">
                <a16:creationId xmlns:a16="http://schemas.microsoft.com/office/drawing/2014/main" id="{1FEAE4B3-A8A7-BC8C-88A8-6D45C711C467}"/>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fld id="{0C7FC06A-CE19-4B9C-9816-7694176A625C}" type="slidenum">
              <a:rPr lang="el-GR" altLang="en-US"/>
              <a:pPr/>
              <a:t>‹#›</a:t>
            </a:fld>
            <a:endParaRPr lang="el-GR"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E95FA67C-3B0F-D08F-3E30-D61B50749CD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anose="02020404030301010803" pitchFamily="18" charset="0"/>
              </a:defRPr>
            </a:lvl1pPr>
            <a:lvl2pPr marL="742950" indent="-285750" eaLnBrk="0" hangingPunct="0">
              <a:defRPr>
                <a:solidFill>
                  <a:schemeClr val="tx1"/>
                </a:solidFill>
                <a:latin typeface="Garamond" panose="02020404030301010803" pitchFamily="18" charset="0"/>
              </a:defRPr>
            </a:lvl2pPr>
            <a:lvl3pPr marL="1143000" indent="-228600" eaLnBrk="0" hangingPunct="0">
              <a:defRPr>
                <a:solidFill>
                  <a:schemeClr val="tx1"/>
                </a:solidFill>
                <a:latin typeface="Garamond" panose="02020404030301010803" pitchFamily="18" charset="0"/>
              </a:defRPr>
            </a:lvl3pPr>
            <a:lvl4pPr marL="1600200" indent="-228600" eaLnBrk="0" hangingPunct="0">
              <a:defRPr>
                <a:solidFill>
                  <a:schemeClr val="tx1"/>
                </a:solidFill>
                <a:latin typeface="Garamond" panose="02020404030301010803" pitchFamily="18" charset="0"/>
              </a:defRPr>
            </a:lvl4pPr>
            <a:lvl5pPr marL="2057400" indent="-228600" eaLnBrk="0" hangingPunct="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eaLnBrk="1" hangingPunct="1"/>
            <a:fld id="{62BDAD0F-8A03-42EF-80C9-22DFAB3F69CE}" type="slidenum">
              <a:rPr lang="el-GR" altLang="en-US">
                <a:latin typeface="Arial" panose="020B0604020202020204" pitchFamily="34" charset="0"/>
              </a:rPr>
              <a:pPr eaLnBrk="1" hangingPunct="1"/>
              <a:t>20</a:t>
            </a:fld>
            <a:endParaRPr lang="el-GR" altLang="en-US">
              <a:latin typeface="Arial" panose="020B0604020202020204" pitchFamily="34" charset="0"/>
            </a:endParaRPr>
          </a:p>
        </p:txBody>
      </p:sp>
      <p:sp>
        <p:nvSpPr>
          <p:cNvPr id="36867" name="Rectangle 2">
            <a:extLst>
              <a:ext uri="{FF2B5EF4-FFF2-40B4-BE49-F238E27FC236}">
                <a16:creationId xmlns:a16="http://schemas.microsoft.com/office/drawing/2014/main" id="{92579462-0786-D7D6-89CE-96D2D78FECFB}"/>
              </a:ext>
            </a:extLst>
          </p:cNvPr>
          <p:cNvSpPr>
            <a:spLocks noGrp="1" noRot="1" noChangeAspect="1" noChangeArrowheads="1" noTextEdit="1"/>
          </p:cNvSpPr>
          <p:nvPr>
            <p:ph type="sldImg"/>
          </p:nvPr>
        </p:nvSpPr>
        <p:spPr>
          <a:xfrm>
            <a:off x="1144588" y="685800"/>
            <a:ext cx="4570412" cy="3427413"/>
          </a:xfrm>
          <a:ln/>
        </p:spPr>
      </p:sp>
      <p:sp>
        <p:nvSpPr>
          <p:cNvPr id="36868" name="Rectangle 3">
            <a:extLst>
              <a:ext uri="{FF2B5EF4-FFF2-40B4-BE49-F238E27FC236}">
                <a16:creationId xmlns:a16="http://schemas.microsoft.com/office/drawing/2014/main" id="{64565AE6-AB94-32B8-7489-9B1A37680158}"/>
              </a:ext>
            </a:extLst>
          </p:cNvPr>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a:extLst>
              <a:ext uri="{FF2B5EF4-FFF2-40B4-BE49-F238E27FC236}">
                <a16:creationId xmlns:a16="http://schemas.microsoft.com/office/drawing/2014/main" id="{F8751D2D-60E7-8166-411C-D7754EA8F4B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anose="02020404030301010803" pitchFamily="18" charset="0"/>
              </a:defRPr>
            </a:lvl1pPr>
            <a:lvl2pPr marL="742950" indent="-285750" eaLnBrk="0" hangingPunct="0">
              <a:defRPr>
                <a:solidFill>
                  <a:schemeClr val="tx1"/>
                </a:solidFill>
                <a:latin typeface="Garamond" panose="02020404030301010803" pitchFamily="18" charset="0"/>
              </a:defRPr>
            </a:lvl2pPr>
            <a:lvl3pPr marL="1143000" indent="-228600" eaLnBrk="0" hangingPunct="0">
              <a:defRPr>
                <a:solidFill>
                  <a:schemeClr val="tx1"/>
                </a:solidFill>
                <a:latin typeface="Garamond" panose="02020404030301010803" pitchFamily="18" charset="0"/>
              </a:defRPr>
            </a:lvl3pPr>
            <a:lvl4pPr marL="1600200" indent="-228600" eaLnBrk="0" hangingPunct="0">
              <a:defRPr>
                <a:solidFill>
                  <a:schemeClr val="tx1"/>
                </a:solidFill>
                <a:latin typeface="Garamond" panose="02020404030301010803" pitchFamily="18" charset="0"/>
              </a:defRPr>
            </a:lvl4pPr>
            <a:lvl5pPr marL="2057400" indent="-228600" eaLnBrk="0" hangingPunct="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eaLnBrk="1" hangingPunct="1"/>
            <a:fld id="{21519AD3-7338-4AAF-94BE-DD3A050680AC}" type="slidenum">
              <a:rPr lang="el-GR" altLang="en-US">
                <a:latin typeface="Arial" panose="020B0604020202020204" pitchFamily="34" charset="0"/>
              </a:rPr>
              <a:pPr eaLnBrk="1" hangingPunct="1"/>
              <a:t>21</a:t>
            </a:fld>
            <a:endParaRPr lang="el-GR" altLang="en-US">
              <a:latin typeface="Arial" panose="020B0604020202020204" pitchFamily="34" charset="0"/>
            </a:endParaRPr>
          </a:p>
        </p:txBody>
      </p:sp>
      <p:sp>
        <p:nvSpPr>
          <p:cNvPr id="37891" name="Rectangle 2">
            <a:extLst>
              <a:ext uri="{FF2B5EF4-FFF2-40B4-BE49-F238E27FC236}">
                <a16:creationId xmlns:a16="http://schemas.microsoft.com/office/drawing/2014/main" id="{3269F9A0-31A8-FADE-7FF6-8EF10A8FC79B}"/>
              </a:ext>
            </a:extLst>
          </p:cNvPr>
          <p:cNvSpPr>
            <a:spLocks noGrp="1" noRot="1" noChangeAspect="1" noChangeArrowheads="1" noTextEdit="1"/>
          </p:cNvSpPr>
          <p:nvPr>
            <p:ph type="sldImg"/>
          </p:nvPr>
        </p:nvSpPr>
        <p:spPr>
          <a:ln/>
        </p:spPr>
      </p:sp>
      <p:sp>
        <p:nvSpPr>
          <p:cNvPr id="37892" name="Rectangle 3">
            <a:extLst>
              <a:ext uri="{FF2B5EF4-FFF2-40B4-BE49-F238E27FC236}">
                <a16:creationId xmlns:a16="http://schemas.microsoft.com/office/drawing/2014/main" id="{B2E367EF-68E4-C79F-19F3-17A45D04621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14F076C6-1676-DDAF-BED2-D01B158A657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anose="02020404030301010803" pitchFamily="18" charset="0"/>
              </a:defRPr>
            </a:lvl1pPr>
            <a:lvl2pPr marL="742950" indent="-285750" eaLnBrk="0" hangingPunct="0">
              <a:defRPr>
                <a:solidFill>
                  <a:schemeClr val="tx1"/>
                </a:solidFill>
                <a:latin typeface="Garamond" panose="02020404030301010803" pitchFamily="18" charset="0"/>
              </a:defRPr>
            </a:lvl2pPr>
            <a:lvl3pPr marL="1143000" indent="-228600" eaLnBrk="0" hangingPunct="0">
              <a:defRPr>
                <a:solidFill>
                  <a:schemeClr val="tx1"/>
                </a:solidFill>
                <a:latin typeface="Garamond" panose="02020404030301010803" pitchFamily="18" charset="0"/>
              </a:defRPr>
            </a:lvl3pPr>
            <a:lvl4pPr marL="1600200" indent="-228600" eaLnBrk="0" hangingPunct="0">
              <a:defRPr>
                <a:solidFill>
                  <a:schemeClr val="tx1"/>
                </a:solidFill>
                <a:latin typeface="Garamond" panose="02020404030301010803" pitchFamily="18" charset="0"/>
              </a:defRPr>
            </a:lvl4pPr>
            <a:lvl5pPr marL="2057400" indent="-228600" eaLnBrk="0" hangingPunct="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eaLnBrk="1" hangingPunct="1"/>
            <a:fld id="{12902542-9E96-4E47-AD4B-2E973BDA8FF9}" type="slidenum">
              <a:rPr lang="el-GR" altLang="en-US">
                <a:latin typeface="Arial" panose="020B0604020202020204" pitchFamily="34" charset="0"/>
              </a:rPr>
              <a:pPr eaLnBrk="1" hangingPunct="1"/>
              <a:t>22</a:t>
            </a:fld>
            <a:endParaRPr lang="el-GR" altLang="en-US">
              <a:latin typeface="Arial" panose="020B0604020202020204" pitchFamily="34" charset="0"/>
            </a:endParaRPr>
          </a:p>
        </p:txBody>
      </p:sp>
      <p:sp>
        <p:nvSpPr>
          <p:cNvPr id="38915" name="Rectangle 2">
            <a:extLst>
              <a:ext uri="{FF2B5EF4-FFF2-40B4-BE49-F238E27FC236}">
                <a16:creationId xmlns:a16="http://schemas.microsoft.com/office/drawing/2014/main" id="{6B231CC0-F8E4-BCB4-3EDB-EBF48F3BE9D6}"/>
              </a:ext>
            </a:extLst>
          </p:cNvPr>
          <p:cNvSpPr>
            <a:spLocks noGrp="1" noRot="1" noChangeAspect="1" noChangeArrowheads="1" noTextEdit="1"/>
          </p:cNvSpPr>
          <p:nvPr>
            <p:ph type="sldImg"/>
          </p:nvPr>
        </p:nvSpPr>
        <p:spPr>
          <a:xfrm>
            <a:off x="1144588" y="685800"/>
            <a:ext cx="4570412" cy="3427413"/>
          </a:xfrm>
          <a:ln/>
        </p:spPr>
      </p:sp>
      <p:sp>
        <p:nvSpPr>
          <p:cNvPr id="38916" name="Rectangle 3">
            <a:extLst>
              <a:ext uri="{FF2B5EF4-FFF2-40B4-BE49-F238E27FC236}">
                <a16:creationId xmlns:a16="http://schemas.microsoft.com/office/drawing/2014/main" id="{8B0ECB0A-A212-D014-87B4-4D206B59117F}"/>
              </a:ext>
            </a:extLst>
          </p:cNvPr>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Job analysis is not only important to determine the activities performed in the job itself, but also to determine what kind of conditions the employee will have to work in, and whether these conditions would be able to accommodate a person with a handicap, etc.  This way the company could avoid discrimination lawsuits and be in compliance with the Americans with Disabilities Act.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B34D4A55-6268-3DF3-9D4B-87DA96493A5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anose="02020404030301010803" pitchFamily="18" charset="0"/>
              </a:defRPr>
            </a:lvl1pPr>
            <a:lvl2pPr marL="742950" indent="-285750" eaLnBrk="0" hangingPunct="0">
              <a:defRPr>
                <a:solidFill>
                  <a:schemeClr val="tx1"/>
                </a:solidFill>
                <a:latin typeface="Garamond" panose="02020404030301010803" pitchFamily="18" charset="0"/>
              </a:defRPr>
            </a:lvl2pPr>
            <a:lvl3pPr marL="1143000" indent="-228600" eaLnBrk="0" hangingPunct="0">
              <a:defRPr>
                <a:solidFill>
                  <a:schemeClr val="tx1"/>
                </a:solidFill>
                <a:latin typeface="Garamond" panose="02020404030301010803" pitchFamily="18" charset="0"/>
              </a:defRPr>
            </a:lvl3pPr>
            <a:lvl4pPr marL="1600200" indent="-228600" eaLnBrk="0" hangingPunct="0">
              <a:defRPr>
                <a:solidFill>
                  <a:schemeClr val="tx1"/>
                </a:solidFill>
                <a:latin typeface="Garamond" panose="02020404030301010803" pitchFamily="18" charset="0"/>
              </a:defRPr>
            </a:lvl4pPr>
            <a:lvl5pPr marL="2057400" indent="-228600" eaLnBrk="0" hangingPunct="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eaLnBrk="1" hangingPunct="1"/>
            <a:fld id="{7C3DBF10-5B7D-40A7-8082-165A616BE731}" type="slidenum">
              <a:rPr lang="el-GR" altLang="en-US">
                <a:latin typeface="Arial" panose="020B0604020202020204" pitchFamily="34" charset="0"/>
              </a:rPr>
              <a:pPr eaLnBrk="1" hangingPunct="1"/>
              <a:t>23</a:t>
            </a:fld>
            <a:endParaRPr lang="el-GR" altLang="en-US">
              <a:latin typeface="Arial" panose="020B0604020202020204" pitchFamily="34" charset="0"/>
            </a:endParaRPr>
          </a:p>
        </p:txBody>
      </p:sp>
      <p:sp>
        <p:nvSpPr>
          <p:cNvPr id="39939" name="Rectangle 2">
            <a:extLst>
              <a:ext uri="{FF2B5EF4-FFF2-40B4-BE49-F238E27FC236}">
                <a16:creationId xmlns:a16="http://schemas.microsoft.com/office/drawing/2014/main" id="{E6FA49C0-3FF9-7780-BAB7-431801B01843}"/>
              </a:ext>
            </a:extLst>
          </p:cNvPr>
          <p:cNvSpPr>
            <a:spLocks noGrp="1" noRot="1" noChangeAspect="1" noChangeArrowheads="1" noTextEdit="1"/>
          </p:cNvSpPr>
          <p:nvPr>
            <p:ph type="sldImg"/>
          </p:nvPr>
        </p:nvSpPr>
        <p:spPr>
          <a:xfrm>
            <a:off x="1144588" y="685800"/>
            <a:ext cx="4570412" cy="3427413"/>
          </a:xfrm>
          <a:ln/>
        </p:spPr>
      </p:sp>
      <p:sp>
        <p:nvSpPr>
          <p:cNvPr id="39940" name="Rectangle 3">
            <a:extLst>
              <a:ext uri="{FF2B5EF4-FFF2-40B4-BE49-F238E27FC236}">
                <a16:creationId xmlns:a16="http://schemas.microsoft.com/office/drawing/2014/main" id="{EB44BA8F-0617-B10D-56ED-985DA9F6ADE3}"/>
              </a:ext>
            </a:extLst>
          </p:cNvPr>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3C6380FA-8C6E-7614-EC8A-504B0EDBC71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anose="02020404030301010803" pitchFamily="18" charset="0"/>
              </a:defRPr>
            </a:lvl1pPr>
            <a:lvl2pPr marL="742950" indent="-285750" eaLnBrk="0" hangingPunct="0">
              <a:defRPr>
                <a:solidFill>
                  <a:schemeClr val="tx1"/>
                </a:solidFill>
                <a:latin typeface="Garamond" panose="02020404030301010803" pitchFamily="18" charset="0"/>
              </a:defRPr>
            </a:lvl2pPr>
            <a:lvl3pPr marL="1143000" indent="-228600" eaLnBrk="0" hangingPunct="0">
              <a:defRPr>
                <a:solidFill>
                  <a:schemeClr val="tx1"/>
                </a:solidFill>
                <a:latin typeface="Garamond" panose="02020404030301010803" pitchFamily="18" charset="0"/>
              </a:defRPr>
            </a:lvl3pPr>
            <a:lvl4pPr marL="1600200" indent="-228600" eaLnBrk="0" hangingPunct="0">
              <a:defRPr>
                <a:solidFill>
                  <a:schemeClr val="tx1"/>
                </a:solidFill>
                <a:latin typeface="Garamond" panose="02020404030301010803" pitchFamily="18" charset="0"/>
              </a:defRPr>
            </a:lvl4pPr>
            <a:lvl5pPr marL="2057400" indent="-228600" eaLnBrk="0" hangingPunct="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eaLnBrk="1" hangingPunct="1"/>
            <a:fld id="{03B85F98-12FD-48A9-8281-F4F27D3C0020}" type="slidenum">
              <a:rPr lang="el-GR" altLang="en-US">
                <a:latin typeface="Arial" panose="020B0604020202020204" pitchFamily="34" charset="0"/>
              </a:rPr>
              <a:pPr eaLnBrk="1" hangingPunct="1"/>
              <a:t>24</a:t>
            </a:fld>
            <a:endParaRPr lang="el-GR" altLang="en-US">
              <a:latin typeface="Arial" panose="020B0604020202020204" pitchFamily="34" charset="0"/>
            </a:endParaRPr>
          </a:p>
        </p:txBody>
      </p:sp>
      <p:sp>
        <p:nvSpPr>
          <p:cNvPr id="40963" name="Rectangle 2">
            <a:extLst>
              <a:ext uri="{FF2B5EF4-FFF2-40B4-BE49-F238E27FC236}">
                <a16:creationId xmlns:a16="http://schemas.microsoft.com/office/drawing/2014/main" id="{22A8DB49-438F-6BD0-8695-DE9F8C0E797F}"/>
              </a:ext>
            </a:extLst>
          </p:cNvPr>
          <p:cNvSpPr>
            <a:spLocks noGrp="1" noRot="1" noChangeAspect="1" noChangeArrowheads="1" noTextEdit="1"/>
          </p:cNvSpPr>
          <p:nvPr>
            <p:ph type="sldImg"/>
          </p:nvPr>
        </p:nvSpPr>
        <p:spPr>
          <a:xfrm>
            <a:off x="1144588" y="685800"/>
            <a:ext cx="4570412" cy="3427413"/>
          </a:xfrm>
          <a:ln/>
        </p:spPr>
      </p:sp>
      <p:sp>
        <p:nvSpPr>
          <p:cNvPr id="40964" name="Rectangle 3">
            <a:extLst>
              <a:ext uri="{FF2B5EF4-FFF2-40B4-BE49-F238E27FC236}">
                <a16:creationId xmlns:a16="http://schemas.microsoft.com/office/drawing/2014/main" id="{F729E456-1EFE-E1CD-BBAB-7FDA6841B95E}"/>
              </a:ext>
            </a:extLst>
          </p:cNvPr>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Not all jobs are the same, so questionnaires may overlook certain aspects of the job.  Also, follow-up methods are not usually organized to gather extra information.  Computerized versions of questionnaires can be very expensive.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a:extLst>
              <a:ext uri="{FF2B5EF4-FFF2-40B4-BE49-F238E27FC236}">
                <a16:creationId xmlns:a16="http://schemas.microsoft.com/office/drawing/2014/main" id="{47B8C54F-FE82-E708-665A-0D6E596A784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anose="02020404030301010803" pitchFamily="18" charset="0"/>
              </a:defRPr>
            </a:lvl1pPr>
            <a:lvl2pPr marL="742950" indent="-285750" eaLnBrk="0" hangingPunct="0">
              <a:defRPr>
                <a:solidFill>
                  <a:schemeClr val="tx1"/>
                </a:solidFill>
                <a:latin typeface="Garamond" panose="02020404030301010803" pitchFamily="18" charset="0"/>
              </a:defRPr>
            </a:lvl2pPr>
            <a:lvl3pPr marL="1143000" indent="-228600" eaLnBrk="0" hangingPunct="0">
              <a:defRPr>
                <a:solidFill>
                  <a:schemeClr val="tx1"/>
                </a:solidFill>
                <a:latin typeface="Garamond" panose="02020404030301010803" pitchFamily="18" charset="0"/>
              </a:defRPr>
            </a:lvl3pPr>
            <a:lvl4pPr marL="1600200" indent="-228600" eaLnBrk="0" hangingPunct="0">
              <a:defRPr>
                <a:solidFill>
                  <a:schemeClr val="tx1"/>
                </a:solidFill>
                <a:latin typeface="Garamond" panose="02020404030301010803" pitchFamily="18" charset="0"/>
              </a:defRPr>
            </a:lvl4pPr>
            <a:lvl5pPr marL="2057400" indent="-228600" eaLnBrk="0" hangingPunct="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eaLnBrk="1" hangingPunct="1"/>
            <a:fld id="{5AA7DC64-6C15-4FA0-A365-F5C3675B6BE7}" type="slidenum">
              <a:rPr lang="el-GR" altLang="en-US">
                <a:latin typeface="Arial" panose="020B0604020202020204" pitchFamily="34" charset="0"/>
              </a:rPr>
              <a:pPr eaLnBrk="1" hangingPunct="1"/>
              <a:t>25</a:t>
            </a:fld>
            <a:endParaRPr lang="el-GR" altLang="en-US">
              <a:latin typeface="Arial" panose="020B0604020202020204" pitchFamily="34" charset="0"/>
            </a:endParaRPr>
          </a:p>
        </p:txBody>
      </p:sp>
      <p:sp>
        <p:nvSpPr>
          <p:cNvPr id="41987" name="Rectangle 2">
            <a:extLst>
              <a:ext uri="{FF2B5EF4-FFF2-40B4-BE49-F238E27FC236}">
                <a16:creationId xmlns:a16="http://schemas.microsoft.com/office/drawing/2014/main" id="{B2ECE526-2529-2373-5888-137963FB1418}"/>
              </a:ext>
            </a:extLst>
          </p:cNvPr>
          <p:cNvSpPr>
            <a:spLocks noGrp="1" noRot="1" noChangeAspect="1" noChangeArrowheads="1" noTextEdit="1"/>
          </p:cNvSpPr>
          <p:nvPr>
            <p:ph type="sldImg"/>
          </p:nvPr>
        </p:nvSpPr>
        <p:spPr>
          <a:xfrm>
            <a:off x="1144588" y="685800"/>
            <a:ext cx="4570412" cy="3427413"/>
          </a:xfrm>
          <a:ln/>
        </p:spPr>
      </p:sp>
      <p:sp>
        <p:nvSpPr>
          <p:cNvPr id="41988" name="Rectangle 3">
            <a:extLst>
              <a:ext uri="{FF2B5EF4-FFF2-40B4-BE49-F238E27FC236}">
                <a16:creationId xmlns:a16="http://schemas.microsoft.com/office/drawing/2014/main" id="{97DE344C-5F20-2AAE-1322-F469B2514334}"/>
              </a:ext>
            </a:extLst>
          </p:cNvPr>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A0D04818-EB3A-FA11-2B08-43C6C2FE2DF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anose="02020404030301010803" pitchFamily="18" charset="0"/>
              </a:defRPr>
            </a:lvl1pPr>
            <a:lvl2pPr marL="742950" indent="-285750" eaLnBrk="0" hangingPunct="0">
              <a:defRPr>
                <a:solidFill>
                  <a:schemeClr val="tx1"/>
                </a:solidFill>
                <a:latin typeface="Garamond" panose="02020404030301010803" pitchFamily="18" charset="0"/>
              </a:defRPr>
            </a:lvl2pPr>
            <a:lvl3pPr marL="1143000" indent="-228600" eaLnBrk="0" hangingPunct="0">
              <a:defRPr>
                <a:solidFill>
                  <a:schemeClr val="tx1"/>
                </a:solidFill>
                <a:latin typeface="Garamond" panose="02020404030301010803" pitchFamily="18" charset="0"/>
              </a:defRPr>
            </a:lvl3pPr>
            <a:lvl4pPr marL="1600200" indent="-228600" eaLnBrk="0" hangingPunct="0">
              <a:defRPr>
                <a:solidFill>
                  <a:schemeClr val="tx1"/>
                </a:solidFill>
                <a:latin typeface="Garamond" panose="02020404030301010803" pitchFamily="18" charset="0"/>
              </a:defRPr>
            </a:lvl4pPr>
            <a:lvl5pPr marL="2057400" indent="-228600" eaLnBrk="0" hangingPunct="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eaLnBrk="1" hangingPunct="1"/>
            <a:fld id="{4A70DBCF-921E-4B11-91ED-54A243B5381E}" type="slidenum">
              <a:rPr lang="el-GR" altLang="en-US">
                <a:latin typeface="Arial" panose="020B0604020202020204" pitchFamily="34" charset="0"/>
              </a:rPr>
              <a:pPr eaLnBrk="1" hangingPunct="1"/>
              <a:t>27</a:t>
            </a:fld>
            <a:endParaRPr lang="el-GR" altLang="en-US">
              <a:latin typeface="Arial" panose="020B0604020202020204" pitchFamily="34" charset="0"/>
            </a:endParaRPr>
          </a:p>
        </p:txBody>
      </p:sp>
      <p:sp>
        <p:nvSpPr>
          <p:cNvPr id="43011" name="Rectangle 2">
            <a:extLst>
              <a:ext uri="{FF2B5EF4-FFF2-40B4-BE49-F238E27FC236}">
                <a16:creationId xmlns:a16="http://schemas.microsoft.com/office/drawing/2014/main" id="{418BAEEB-0D75-13FB-E3D0-B6D4FBDEC25C}"/>
              </a:ext>
            </a:extLst>
          </p:cNvPr>
          <p:cNvSpPr>
            <a:spLocks noGrp="1" noRot="1" noChangeAspect="1" noChangeArrowheads="1" noTextEdit="1"/>
          </p:cNvSpPr>
          <p:nvPr>
            <p:ph type="sldImg"/>
          </p:nvPr>
        </p:nvSpPr>
        <p:spPr>
          <a:xfrm>
            <a:off x="1144588" y="685800"/>
            <a:ext cx="4570412" cy="3427413"/>
          </a:xfrm>
          <a:ln/>
        </p:spPr>
      </p:sp>
      <p:sp>
        <p:nvSpPr>
          <p:cNvPr id="43012" name="Rectangle 3">
            <a:extLst>
              <a:ext uri="{FF2B5EF4-FFF2-40B4-BE49-F238E27FC236}">
                <a16:creationId xmlns:a16="http://schemas.microsoft.com/office/drawing/2014/main" id="{FF2BBC9E-B3A0-9576-FA23-94A75C81BC3A}"/>
              </a:ext>
            </a:extLst>
          </p:cNvPr>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a:extLst>
              <a:ext uri="{FF2B5EF4-FFF2-40B4-BE49-F238E27FC236}">
                <a16:creationId xmlns:a16="http://schemas.microsoft.com/office/drawing/2014/main" id="{B6815B6F-829C-6424-1AE4-06262626C6A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anose="02020404030301010803" pitchFamily="18" charset="0"/>
              </a:defRPr>
            </a:lvl1pPr>
            <a:lvl2pPr marL="742950" indent="-285750" eaLnBrk="0" hangingPunct="0">
              <a:defRPr>
                <a:solidFill>
                  <a:schemeClr val="tx1"/>
                </a:solidFill>
                <a:latin typeface="Garamond" panose="02020404030301010803" pitchFamily="18" charset="0"/>
              </a:defRPr>
            </a:lvl2pPr>
            <a:lvl3pPr marL="1143000" indent="-228600" eaLnBrk="0" hangingPunct="0">
              <a:defRPr>
                <a:solidFill>
                  <a:schemeClr val="tx1"/>
                </a:solidFill>
                <a:latin typeface="Garamond" panose="02020404030301010803" pitchFamily="18" charset="0"/>
              </a:defRPr>
            </a:lvl3pPr>
            <a:lvl4pPr marL="1600200" indent="-228600" eaLnBrk="0" hangingPunct="0">
              <a:defRPr>
                <a:solidFill>
                  <a:schemeClr val="tx1"/>
                </a:solidFill>
                <a:latin typeface="Garamond" panose="02020404030301010803" pitchFamily="18" charset="0"/>
              </a:defRPr>
            </a:lvl4pPr>
            <a:lvl5pPr marL="2057400" indent="-228600" eaLnBrk="0" hangingPunct="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eaLnBrk="1" hangingPunct="1"/>
            <a:fld id="{9DD75336-E6C1-4E3A-9C38-F4F40258A361}" type="slidenum">
              <a:rPr lang="el-GR" altLang="en-US">
                <a:latin typeface="Arial" panose="020B0604020202020204" pitchFamily="34" charset="0"/>
              </a:rPr>
              <a:pPr eaLnBrk="1" hangingPunct="1"/>
              <a:t>28</a:t>
            </a:fld>
            <a:endParaRPr lang="el-GR" altLang="en-US">
              <a:latin typeface="Arial" panose="020B0604020202020204" pitchFamily="34" charset="0"/>
            </a:endParaRPr>
          </a:p>
        </p:txBody>
      </p:sp>
      <p:sp>
        <p:nvSpPr>
          <p:cNvPr id="44035" name="Rectangle 2">
            <a:extLst>
              <a:ext uri="{FF2B5EF4-FFF2-40B4-BE49-F238E27FC236}">
                <a16:creationId xmlns:a16="http://schemas.microsoft.com/office/drawing/2014/main" id="{E5DDB663-5D35-8745-7C53-36E77958E96B}"/>
              </a:ext>
            </a:extLst>
          </p:cNvPr>
          <p:cNvSpPr>
            <a:spLocks noGrp="1" noRot="1" noChangeAspect="1" noChangeArrowheads="1" noTextEdit="1"/>
          </p:cNvSpPr>
          <p:nvPr>
            <p:ph type="sldImg"/>
          </p:nvPr>
        </p:nvSpPr>
        <p:spPr>
          <a:xfrm>
            <a:off x="1144588" y="685800"/>
            <a:ext cx="4570412" cy="3427413"/>
          </a:xfrm>
          <a:ln/>
        </p:spPr>
      </p:sp>
      <p:sp>
        <p:nvSpPr>
          <p:cNvPr id="44036" name="Rectangle 3">
            <a:extLst>
              <a:ext uri="{FF2B5EF4-FFF2-40B4-BE49-F238E27FC236}">
                <a16:creationId xmlns:a16="http://schemas.microsoft.com/office/drawing/2014/main" id="{E32491F1-0F70-7BAE-4BE3-8CDD3B3BF089}"/>
              </a:ext>
            </a:extLst>
          </p:cNvPr>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2" name="Group 2">
            <a:extLst>
              <a:ext uri="{FF2B5EF4-FFF2-40B4-BE49-F238E27FC236}">
                <a16:creationId xmlns:a16="http://schemas.microsoft.com/office/drawing/2014/main" id="{15FEA0F7-0CF3-AB0E-12BF-ED8664DAAF1C}"/>
              </a:ext>
            </a:extLst>
          </p:cNvPr>
          <p:cNvGrpSpPr>
            <a:grpSpLocks/>
          </p:cNvGrpSpPr>
          <p:nvPr/>
        </p:nvGrpSpPr>
        <p:grpSpPr bwMode="auto">
          <a:xfrm>
            <a:off x="0" y="2438400"/>
            <a:ext cx="9144000" cy="4046538"/>
            <a:chOff x="0" y="1536"/>
            <a:chExt cx="5760" cy="2549"/>
          </a:xfrm>
        </p:grpSpPr>
        <p:sp>
          <p:nvSpPr>
            <p:cNvPr id="3" name="Rectangle 3">
              <a:extLst>
                <a:ext uri="{FF2B5EF4-FFF2-40B4-BE49-F238E27FC236}">
                  <a16:creationId xmlns:a16="http://schemas.microsoft.com/office/drawing/2014/main" id="{8D55D88C-590C-A87E-E626-A8CEA0670118}"/>
                </a:ext>
              </a:extLst>
            </p:cNvPr>
            <p:cNvSpPr>
              <a:spLocks noChangeArrowheads="1"/>
            </p:cNvSpPr>
            <p:nvPr userDrawn="1"/>
          </p:nvSpPr>
          <p:spPr bwMode="hidden">
            <a:xfrm rot="-1424751">
              <a:off x="2121" y="2592"/>
              <a:ext cx="3072" cy="384"/>
            </a:xfrm>
            <a:prstGeom prst="rect">
              <a:avLst/>
            </a:prstGeom>
            <a:gradFill rotWithShape="0">
              <a:gsLst>
                <a:gs pos="0">
                  <a:schemeClr val="bg1">
                    <a:gamma/>
                    <a:shade val="94118"/>
                    <a:invGamma/>
                  </a:schemeClr>
                </a:gs>
                <a:gs pos="50000">
                  <a:schemeClr val="bg1"/>
                </a:gs>
                <a:gs pos="100000">
                  <a:schemeClr val="bg1">
                    <a:gamma/>
                    <a:shade val="94118"/>
                    <a:invGamma/>
                  </a:schemeClr>
                </a:gs>
              </a:gsLst>
              <a:lin ang="18900000" scaled="1"/>
            </a:gradFill>
            <a:ln w="9525">
              <a:noFill/>
              <a:miter lim="800000"/>
              <a:headEnd/>
              <a:tailEnd/>
            </a:ln>
            <a:effectLst/>
          </p:spPr>
          <p:txBody>
            <a:bodyPr wrap="none" anchor="ctr"/>
            <a:lstStyle/>
            <a:p>
              <a:pPr>
                <a:defRPr/>
              </a:pPr>
              <a:endParaRPr lang="el-GR"/>
            </a:p>
          </p:txBody>
        </p:sp>
        <p:sp>
          <p:nvSpPr>
            <p:cNvPr id="4" name="Freeform 4">
              <a:extLst>
                <a:ext uri="{FF2B5EF4-FFF2-40B4-BE49-F238E27FC236}">
                  <a16:creationId xmlns:a16="http://schemas.microsoft.com/office/drawing/2014/main" id="{5C4F0CE5-CCD6-2025-8786-5E4AC4AD644A}"/>
                </a:ext>
              </a:extLst>
            </p:cNvPr>
            <p:cNvSpPr>
              <a:spLocks/>
            </p:cNvSpPr>
            <p:nvPr userDrawn="1"/>
          </p:nvSpPr>
          <p:spPr bwMode="hidden">
            <a:xfrm>
              <a:off x="0" y="2664"/>
              <a:ext cx="2688" cy="1224"/>
            </a:xfrm>
            <a:custGeom>
              <a:avLst/>
              <a:gdLst/>
              <a:ahLst/>
              <a:cxnLst>
                <a:cxn ang="0">
                  <a:pos x="0" y="0"/>
                </a:cxn>
                <a:cxn ang="0">
                  <a:pos x="960" y="552"/>
                </a:cxn>
                <a:cxn ang="0">
                  <a:pos x="1968" y="264"/>
                </a:cxn>
                <a:cxn ang="0">
                  <a:pos x="2028" y="270"/>
                </a:cxn>
                <a:cxn ang="0">
                  <a:pos x="2661" y="528"/>
                </a:cxn>
                <a:cxn ang="0">
                  <a:pos x="2688" y="648"/>
                </a:cxn>
                <a:cxn ang="0">
                  <a:pos x="2304" y="1080"/>
                </a:cxn>
                <a:cxn ang="0">
                  <a:pos x="1584" y="1224"/>
                </a:cxn>
                <a:cxn ang="0">
                  <a:pos x="1296" y="936"/>
                </a:cxn>
                <a:cxn ang="0">
                  <a:pos x="864" y="1032"/>
                </a:cxn>
                <a:cxn ang="0">
                  <a:pos x="0" y="552"/>
                </a:cxn>
                <a:cxn ang="0">
                  <a:pos x="0" y="0"/>
                </a:cxn>
              </a:cxnLst>
              <a:rect l="0" t="0" r="r" b="b"/>
              <a:pathLst>
                <a:path w="2688" h="1224">
                  <a:moveTo>
                    <a:pt x="0" y="0"/>
                  </a:moveTo>
                  <a:lnTo>
                    <a:pt x="960" y="552"/>
                  </a:lnTo>
                  <a:lnTo>
                    <a:pt x="1968" y="264"/>
                  </a:lnTo>
                  <a:lnTo>
                    <a:pt x="2028" y="270"/>
                  </a:lnTo>
                  <a:lnTo>
                    <a:pt x="2661" y="528"/>
                  </a:lnTo>
                  <a:lnTo>
                    <a:pt x="2688" y="648"/>
                  </a:lnTo>
                  <a:lnTo>
                    <a:pt x="2304" y="1080"/>
                  </a:lnTo>
                  <a:lnTo>
                    <a:pt x="1584" y="1224"/>
                  </a:lnTo>
                  <a:lnTo>
                    <a:pt x="1296" y="936"/>
                  </a:lnTo>
                  <a:lnTo>
                    <a:pt x="864" y="1032"/>
                  </a:lnTo>
                  <a:lnTo>
                    <a:pt x="0" y="552"/>
                  </a:lnTo>
                  <a:lnTo>
                    <a:pt x="0" y="0"/>
                  </a:lnTo>
                  <a:close/>
                </a:path>
              </a:pathLst>
            </a:custGeom>
            <a:solidFill>
              <a:schemeClr val="bg2"/>
            </a:solidFill>
            <a:ln w="9525">
              <a:noFill/>
              <a:round/>
              <a:headEnd/>
              <a:tailEnd/>
            </a:ln>
            <a:effectLst/>
          </p:spPr>
          <p:txBody>
            <a:bodyPr/>
            <a:lstStyle/>
            <a:p>
              <a:pPr>
                <a:defRPr/>
              </a:pPr>
              <a:endParaRPr lang="el-GR"/>
            </a:p>
          </p:txBody>
        </p:sp>
        <p:sp>
          <p:nvSpPr>
            <p:cNvPr id="5" name="Freeform 5">
              <a:extLst>
                <a:ext uri="{FF2B5EF4-FFF2-40B4-BE49-F238E27FC236}">
                  <a16:creationId xmlns:a16="http://schemas.microsoft.com/office/drawing/2014/main" id="{0B316235-C0A7-BCDB-420E-D212BDD72078}"/>
                </a:ext>
              </a:extLst>
            </p:cNvPr>
            <p:cNvSpPr>
              <a:spLocks/>
            </p:cNvSpPr>
            <p:nvPr userDrawn="1"/>
          </p:nvSpPr>
          <p:spPr bwMode="hidden">
            <a:xfrm>
              <a:off x="3359" y="1536"/>
              <a:ext cx="2401" cy="1232"/>
            </a:xfrm>
            <a:custGeom>
              <a:avLst/>
              <a:gdLst/>
              <a:ahLst/>
              <a:cxnLst>
                <a:cxn ang="0">
                  <a:pos x="2208" y="15"/>
                </a:cxn>
                <a:cxn ang="0">
                  <a:pos x="2088" y="57"/>
                </a:cxn>
                <a:cxn ang="0">
                  <a:pos x="1951" y="99"/>
                </a:cxn>
                <a:cxn ang="0">
                  <a:pos x="1704" y="135"/>
                </a:cxn>
                <a:cxn ang="0">
                  <a:pos x="1314" y="177"/>
                </a:cxn>
                <a:cxn ang="0">
                  <a:pos x="1176" y="189"/>
                </a:cxn>
                <a:cxn ang="0">
                  <a:pos x="1122" y="195"/>
                </a:cxn>
                <a:cxn ang="0">
                  <a:pos x="1075" y="231"/>
                </a:cxn>
                <a:cxn ang="0">
                  <a:pos x="924" y="321"/>
                </a:cxn>
                <a:cxn ang="0">
                  <a:pos x="840" y="369"/>
                </a:cxn>
                <a:cxn ang="0">
                  <a:pos x="630" y="458"/>
                </a:cxn>
                <a:cxn ang="0">
                  <a:pos x="529" y="500"/>
                </a:cxn>
                <a:cxn ang="0">
                  <a:pos x="487" y="542"/>
                </a:cxn>
                <a:cxn ang="0">
                  <a:pos x="457" y="590"/>
                </a:cxn>
                <a:cxn ang="0">
                  <a:pos x="402" y="638"/>
                </a:cxn>
                <a:cxn ang="0">
                  <a:pos x="330" y="758"/>
                </a:cxn>
                <a:cxn ang="0">
                  <a:pos x="312" y="788"/>
                </a:cxn>
                <a:cxn ang="0">
                  <a:pos x="252" y="824"/>
                </a:cxn>
                <a:cxn ang="0">
                  <a:pos x="84" y="926"/>
                </a:cxn>
                <a:cxn ang="0">
                  <a:pos x="0" y="992"/>
                </a:cxn>
                <a:cxn ang="0">
                  <a:pos x="12" y="1040"/>
                </a:cxn>
                <a:cxn ang="0">
                  <a:pos x="132" y="1034"/>
                </a:cxn>
                <a:cxn ang="0">
                  <a:pos x="336" y="980"/>
                </a:cxn>
                <a:cxn ang="0">
                  <a:pos x="529" y="896"/>
                </a:cxn>
                <a:cxn ang="0">
                  <a:pos x="576" y="872"/>
                </a:cxn>
                <a:cxn ang="0">
                  <a:pos x="714" y="848"/>
                </a:cxn>
                <a:cxn ang="0">
                  <a:pos x="966" y="794"/>
                </a:cxn>
                <a:cxn ang="0">
                  <a:pos x="1212" y="782"/>
                </a:cxn>
                <a:cxn ang="0">
                  <a:pos x="1416" y="872"/>
                </a:cxn>
                <a:cxn ang="0">
                  <a:pos x="1464" y="932"/>
                </a:cxn>
                <a:cxn ang="0">
                  <a:pos x="1440" y="992"/>
                </a:cxn>
                <a:cxn ang="0">
                  <a:pos x="1302" y="1040"/>
                </a:cxn>
                <a:cxn ang="0">
                  <a:pos x="1158" y="1100"/>
                </a:cxn>
                <a:cxn ang="0">
                  <a:pos x="1093" y="1148"/>
                </a:cxn>
                <a:cxn ang="0">
                  <a:pos x="1075" y="1208"/>
                </a:cxn>
                <a:cxn ang="0">
                  <a:pos x="1093" y="1232"/>
                </a:cxn>
                <a:cxn ang="0">
                  <a:pos x="1152" y="1226"/>
                </a:cxn>
                <a:cxn ang="0">
                  <a:pos x="1332" y="1208"/>
                </a:cxn>
                <a:cxn ang="0">
                  <a:pos x="1434" y="1184"/>
                </a:cxn>
                <a:cxn ang="0">
                  <a:pos x="1464" y="1172"/>
                </a:cxn>
                <a:cxn ang="0">
                  <a:pos x="1578" y="1130"/>
                </a:cxn>
                <a:cxn ang="0">
                  <a:pos x="1758" y="1064"/>
                </a:cxn>
                <a:cxn ang="0">
                  <a:pos x="1872" y="962"/>
                </a:cxn>
                <a:cxn ang="0">
                  <a:pos x="1986" y="800"/>
                </a:cxn>
                <a:cxn ang="0">
                  <a:pos x="2166" y="650"/>
                </a:cxn>
                <a:cxn ang="0">
                  <a:pos x="2257" y="590"/>
                </a:cxn>
                <a:cxn ang="0">
                  <a:pos x="2400" y="57"/>
                </a:cxn>
              </a:cxnLst>
              <a:rect l="0" t="0" r="r" b="b"/>
              <a:pathLst>
                <a:path w="2401" h="1232">
                  <a:moveTo>
                    <a:pt x="2310" y="3"/>
                  </a:moveTo>
                  <a:lnTo>
                    <a:pt x="2280" y="3"/>
                  </a:lnTo>
                  <a:lnTo>
                    <a:pt x="2208" y="15"/>
                  </a:lnTo>
                  <a:lnTo>
                    <a:pt x="2136" y="27"/>
                  </a:lnTo>
                  <a:lnTo>
                    <a:pt x="2112" y="39"/>
                  </a:lnTo>
                  <a:lnTo>
                    <a:pt x="2088" y="57"/>
                  </a:lnTo>
                  <a:lnTo>
                    <a:pt x="2082" y="63"/>
                  </a:lnTo>
                  <a:lnTo>
                    <a:pt x="2076" y="69"/>
                  </a:lnTo>
                  <a:lnTo>
                    <a:pt x="1951" y="99"/>
                  </a:lnTo>
                  <a:lnTo>
                    <a:pt x="1896" y="111"/>
                  </a:lnTo>
                  <a:lnTo>
                    <a:pt x="1836" y="117"/>
                  </a:lnTo>
                  <a:lnTo>
                    <a:pt x="1704" y="135"/>
                  </a:lnTo>
                  <a:lnTo>
                    <a:pt x="1572" y="153"/>
                  </a:lnTo>
                  <a:lnTo>
                    <a:pt x="1434" y="165"/>
                  </a:lnTo>
                  <a:lnTo>
                    <a:pt x="1314" y="177"/>
                  </a:lnTo>
                  <a:lnTo>
                    <a:pt x="1260" y="183"/>
                  </a:lnTo>
                  <a:lnTo>
                    <a:pt x="1212" y="189"/>
                  </a:lnTo>
                  <a:lnTo>
                    <a:pt x="1176" y="189"/>
                  </a:lnTo>
                  <a:lnTo>
                    <a:pt x="1146" y="195"/>
                  </a:lnTo>
                  <a:lnTo>
                    <a:pt x="1128" y="195"/>
                  </a:lnTo>
                  <a:lnTo>
                    <a:pt x="1122" y="195"/>
                  </a:lnTo>
                  <a:lnTo>
                    <a:pt x="1116" y="201"/>
                  </a:lnTo>
                  <a:lnTo>
                    <a:pt x="1105" y="207"/>
                  </a:lnTo>
                  <a:lnTo>
                    <a:pt x="1075" y="231"/>
                  </a:lnTo>
                  <a:lnTo>
                    <a:pt x="1026" y="261"/>
                  </a:lnTo>
                  <a:lnTo>
                    <a:pt x="972" y="291"/>
                  </a:lnTo>
                  <a:lnTo>
                    <a:pt x="924" y="321"/>
                  </a:lnTo>
                  <a:lnTo>
                    <a:pt x="876" y="345"/>
                  </a:lnTo>
                  <a:lnTo>
                    <a:pt x="846" y="363"/>
                  </a:lnTo>
                  <a:lnTo>
                    <a:pt x="840" y="369"/>
                  </a:lnTo>
                  <a:lnTo>
                    <a:pt x="834" y="369"/>
                  </a:lnTo>
                  <a:lnTo>
                    <a:pt x="732" y="417"/>
                  </a:lnTo>
                  <a:lnTo>
                    <a:pt x="630" y="458"/>
                  </a:lnTo>
                  <a:lnTo>
                    <a:pt x="588" y="476"/>
                  </a:lnTo>
                  <a:lnTo>
                    <a:pt x="552" y="488"/>
                  </a:lnTo>
                  <a:lnTo>
                    <a:pt x="529" y="500"/>
                  </a:lnTo>
                  <a:lnTo>
                    <a:pt x="517" y="506"/>
                  </a:lnTo>
                  <a:lnTo>
                    <a:pt x="499" y="524"/>
                  </a:lnTo>
                  <a:lnTo>
                    <a:pt x="487" y="542"/>
                  </a:lnTo>
                  <a:lnTo>
                    <a:pt x="481" y="560"/>
                  </a:lnTo>
                  <a:lnTo>
                    <a:pt x="481" y="578"/>
                  </a:lnTo>
                  <a:lnTo>
                    <a:pt x="457" y="590"/>
                  </a:lnTo>
                  <a:lnTo>
                    <a:pt x="438" y="596"/>
                  </a:lnTo>
                  <a:lnTo>
                    <a:pt x="420" y="614"/>
                  </a:lnTo>
                  <a:lnTo>
                    <a:pt x="402" y="638"/>
                  </a:lnTo>
                  <a:lnTo>
                    <a:pt x="366" y="698"/>
                  </a:lnTo>
                  <a:lnTo>
                    <a:pt x="348" y="728"/>
                  </a:lnTo>
                  <a:lnTo>
                    <a:pt x="330" y="758"/>
                  </a:lnTo>
                  <a:lnTo>
                    <a:pt x="324" y="776"/>
                  </a:lnTo>
                  <a:lnTo>
                    <a:pt x="318" y="782"/>
                  </a:lnTo>
                  <a:lnTo>
                    <a:pt x="312" y="788"/>
                  </a:lnTo>
                  <a:lnTo>
                    <a:pt x="300" y="794"/>
                  </a:lnTo>
                  <a:lnTo>
                    <a:pt x="282" y="806"/>
                  </a:lnTo>
                  <a:lnTo>
                    <a:pt x="252" y="824"/>
                  </a:lnTo>
                  <a:lnTo>
                    <a:pt x="199" y="854"/>
                  </a:lnTo>
                  <a:lnTo>
                    <a:pt x="151" y="884"/>
                  </a:lnTo>
                  <a:lnTo>
                    <a:pt x="84" y="926"/>
                  </a:lnTo>
                  <a:lnTo>
                    <a:pt x="30" y="962"/>
                  </a:lnTo>
                  <a:lnTo>
                    <a:pt x="12" y="974"/>
                  </a:lnTo>
                  <a:lnTo>
                    <a:pt x="0" y="992"/>
                  </a:lnTo>
                  <a:lnTo>
                    <a:pt x="0" y="1004"/>
                  </a:lnTo>
                  <a:lnTo>
                    <a:pt x="0" y="1022"/>
                  </a:lnTo>
                  <a:lnTo>
                    <a:pt x="12" y="1040"/>
                  </a:lnTo>
                  <a:lnTo>
                    <a:pt x="42" y="1046"/>
                  </a:lnTo>
                  <a:lnTo>
                    <a:pt x="84" y="1046"/>
                  </a:lnTo>
                  <a:lnTo>
                    <a:pt x="132" y="1034"/>
                  </a:lnTo>
                  <a:lnTo>
                    <a:pt x="193" y="1022"/>
                  </a:lnTo>
                  <a:lnTo>
                    <a:pt x="264" y="1004"/>
                  </a:lnTo>
                  <a:lnTo>
                    <a:pt x="336" y="980"/>
                  </a:lnTo>
                  <a:lnTo>
                    <a:pt x="408" y="950"/>
                  </a:lnTo>
                  <a:lnTo>
                    <a:pt x="475" y="920"/>
                  </a:lnTo>
                  <a:lnTo>
                    <a:pt x="529" y="896"/>
                  </a:lnTo>
                  <a:lnTo>
                    <a:pt x="564" y="878"/>
                  </a:lnTo>
                  <a:lnTo>
                    <a:pt x="570" y="872"/>
                  </a:lnTo>
                  <a:lnTo>
                    <a:pt x="576" y="872"/>
                  </a:lnTo>
                  <a:lnTo>
                    <a:pt x="606" y="872"/>
                  </a:lnTo>
                  <a:lnTo>
                    <a:pt x="648" y="866"/>
                  </a:lnTo>
                  <a:lnTo>
                    <a:pt x="714" y="848"/>
                  </a:lnTo>
                  <a:lnTo>
                    <a:pt x="793" y="830"/>
                  </a:lnTo>
                  <a:lnTo>
                    <a:pt x="876" y="812"/>
                  </a:lnTo>
                  <a:lnTo>
                    <a:pt x="966" y="794"/>
                  </a:lnTo>
                  <a:lnTo>
                    <a:pt x="1063" y="782"/>
                  </a:lnTo>
                  <a:lnTo>
                    <a:pt x="1152" y="776"/>
                  </a:lnTo>
                  <a:lnTo>
                    <a:pt x="1212" y="782"/>
                  </a:lnTo>
                  <a:lnTo>
                    <a:pt x="1284" y="806"/>
                  </a:lnTo>
                  <a:lnTo>
                    <a:pt x="1357" y="836"/>
                  </a:lnTo>
                  <a:lnTo>
                    <a:pt x="1416" y="872"/>
                  </a:lnTo>
                  <a:lnTo>
                    <a:pt x="1434" y="890"/>
                  </a:lnTo>
                  <a:lnTo>
                    <a:pt x="1452" y="908"/>
                  </a:lnTo>
                  <a:lnTo>
                    <a:pt x="1464" y="932"/>
                  </a:lnTo>
                  <a:lnTo>
                    <a:pt x="1464" y="950"/>
                  </a:lnTo>
                  <a:lnTo>
                    <a:pt x="1458" y="968"/>
                  </a:lnTo>
                  <a:lnTo>
                    <a:pt x="1440" y="992"/>
                  </a:lnTo>
                  <a:lnTo>
                    <a:pt x="1410" y="1004"/>
                  </a:lnTo>
                  <a:lnTo>
                    <a:pt x="1369" y="1022"/>
                  </a:lnTo>
                  <a:lnTo>
                    <a:pt x="1302" y="1040"/>
                  </a:lnTo>
                  <a:lnTo>
                    <a:pt x="1248" y="1064"/>
                  </a:lnTo>
                  <a:lnTo>
                    <a:pt x="1200" y="1082"/>
                  </a:lnTo>
                  <a:lnTo>
                    <a:pt x="1158" y="1100"/>
                  </a:lnTo>
                  <a:lnTo>
                    <a:pt x="1128" y="1118"/>
                  </a:lnTo>
                  <a:lnTo>
                    <a:pt x="1110" y="1130"/>
                  </a:lnTo>
                  <a:lnTo>
                    <a:pt x="1093" y="1148"/>
                  </a:lnTo>
                  <a:lnTo>
                    <a:pt x="1081" y="1160"/>
                  </a:lnTo>
                  <a:lnTo>
                    <a:pt x="1069" y="1190"/>
                  </a:lnTo>
                  <a:lnTo>
                    <a:pt x="1075" y="1208"/>
                  </a:lnTo>
                  <a:lnTo>
                    <a:pt x="1081" y="1220"/>
                  </a:lnTo>
                  <a:lnTo>
                    <a:pt x="1087" y="1226"/>
                  </a:lnTo>
                  <a:lnTo>
                    <a:pt x="1093" y="1232"/>
                  </a:lnTo>
                  <a:lnTo>
                    <a:pt x="1110" y="1232"/>
                  </a:lnTo>
                  <a:lnTo>
                    <a:pt x="1128" y="1226"/>
                  </a:lnTo>
                  <a:lnTo>
                    <a:pt x="1152" y="1226"/>
                  </a:lnTo>
                  <a:lnTo>
                    <a:pt x="1212" y="1220"/>
                  </a:lnTo>
                  <a:lnTo>
                    <a:pt x="1272" y="1214"/>
                  </a:lnTo>
                  <a:lnTo>
                    <a:pt x="1332" y="1208"/>
                  </a:lnTo>
                  <a:lnTo>
                    <a:pt x="1393" y="1196"/>
                  </a:lnTo>
                  <a:lnTo>
                    <a:pt x="1416" y="1190"/>
                  </a:lnTo>
                  <a:lnTo>
                    <a:pt x="1434" y="1184"/>
                  </a:lnTo>
                  <a:lnTo>
                    <a:pt x="1446" y="1178"/>
                  </a:lnTo>
                  <a:lnTo>
                    <a:pt x="1452" y="1178"/>
                  </a:lnTo>
                  <a:lnTo>
                    <a:pt x="1464" y="1172"/>
                  </a:lnTo>
                  <a:lnTo>
                    <a:pt x="1488" y="1166"/>
                  </a:lnTo>
                  <a:lnTo>
                    <a:pt x="1530" y="1148"/>
                  </a:lnTo>
                  <a:lnTo>
                    <a:pt x="1578" y="1130"/>
                  </a:lnTo>
                  <a:lnTo>
                    <a:pt x="1681" y="1094"/>
                  </a:lnTo>
                  <a:lnTo>
                    <a:pt x="1722" y="1076"/>
                  </a:lnTo>
                  <a:lnTo>
                    <a:pt x="1758" y="1064"/>
                  </a:lnTo>
                  <a:lnTo>
                    <a:pt x="1812" y="1040"/>
                  </a:lnTo>
                  <a:lnTo>
                    <a:pt x="1848" y="1004"/>
                  </a:lnTo>
                  <a:lnTo>
                    <a:pt x="1872" y="962"/>
                  </a:lnTo>
                  <a:lnTo>
                    <a:pt x="1890" y="932"/>
                  </a:lnTo>
                  <a:lnTo>
                    <a:pt x="1932" y="866"/>
                  </a:lnTo>
                  <a:lnTo>
                    <a:pt x="1986" y="800"/>
                  </a:lnTo>
                  <a:lnTo>
                    <a:pt x="2046" y="740"/>
                  </a:lnTo>
                  <a:lnTo>
                    <a:pt x="2112" y="692"/>
                  </a:lnTo>
                  <a:lnTo>
                    <a:pt x="2166" y="650"/>
                  </a:lnTo>
                  <a:lnTo>
                    <a:pt x="2214" y="620"/>
                  </a:lnTo>
                  <a:lnTo>
                    <a:pt x="2244" y="596"/>
                  </a:lnTo>
                  <a:lnTo>
                    <a:pt x="2257" y="590"/>
                  </a:lnTo>
                  <a:lnTo>
                    <a:pt x="2257" y="590"/>
                  </a:lnTo>
                  <a:lnTo>
                    <a:pt x="2400" y="518"/>
                  </a:lnTo>
                  <a:lnTo>
                    <a:pt x="2400" y="57"/>
                  </a:lnTo>
                  <a:lnTo>
                    <a:pt x="2401" y="0"/>
                  </a:lnTo>
                  <a:lnTo>
                    <a:pt x="2310" y="3"/>
                  </a:lnTo>
                  <a:close/>
                </a:path>
              </a:pathLst>
            </a:custGeom>
            <a:solidFill>
              <a:schemeClr val="bg2"/>
            </a:solidFill>
            <a:ln w="9525">
              <a:noFill/>
              <a:round/>
              <a:headEnd/>
              <a:tailEnd/>
            </a:ln>
          </p:spPr>
          <p:txBody>
            <a:bodyPr/>
            <a:lstStyle/>
            <a:p>
              <a:pPr>
                <a:defRPr/>
              </a:pPr>
              <a:endParaRPr lang="el-GR"/>
            </a:p>
          </p:txBody>
        </p:sp>
        <p:sp>
          <p:nvSpPr>
            <p:cNvPr id="6" name="Freeform 6">
              <a:extLst>
                <a:ext uri="{FF2B5EF4-FFF2-40B4-BE49-F238E27FC236}">
                  <a16:creationId xmlns:a16="http://schemas.microsoft.com/office/drawing/2014/main" id="{E7174832-9EFE-485B-3868-C27CCDDF816B}"/>
                </a:ext>
              </a:extLst>
            </p:cNvPr>
            <p:cNvSpPr>
              <a:spLocks/>
            </p:cNvSpPr>
            <p:nvPr userDrawn="1"/>
          </p:nvSpPr>
          <p:spPr bwMode="hidden">
            <a:xfrm>
              <a:off x="3792" y="1536"/>
              <a:ext cx="1968" cy="762"/>
            </a:xfrm>
            <a:custGeom>
              <a:avLst/>
              <a:gdLst/>
              <a:ahLst/>
              <a:cxnLst>
                <a:cxn ang="0">
                  <a:pos x="965" y="165"/>
                </a:cxn>
                <a:cxn ang="0">
                  <a:pos x="696" y="200"/>
                </a:cxn>
                <a:cxn ang="0">
                  <a:pos x="693" y="237"/>
                </a:cxn>
                <a:cxn ang="0">
                  <a:pos x="924" y="258"/>
                </a:cxn>
                <a:cxn ang="0">
                  <a:pos x="993" y="267"/>
                </a:cxn>
                <a:cxn ang="0">
                  <a:pos x="681" y="291"/>
                </a:cxn>
                <a:cxn ang="0">
                  <a:pos x="633" y="309"/>
                </a:cxn>
                <a:cxn ang="0">
                  <a:pos x="645" y="336"/>
                </a:cxn>
                <a:cxn ang="0">
                  <a:pos x="672" y="351"/>
                </a:cxn>
                <a:cxn ang="0">
                  <a:pos x="984" y="333"/>
                </a:cxn>
                <a:cxn ang="0">
                  <a:pos x="1080" y="357"/>
                </a:cxn>
                <a:cxn ang="0">
                  <a:pos x="624" y="492"/>
                </a:cxn>
                <a:cxn ang="0">
                  <a:pos x="616" y="536"/>
                </a:cxn>
                <a:cxn ang="0">
                  <a:pos x="8" y="724"/>
                </a:cxn>
                <a:cxn ang="0">
                  <a:pos x="0" y="756"/>
                </a:cxn>
                <a:cxn ang="0">
                  <a:pos x="27" y="762"/>
                </a:cxn>
                <a:cxn ang="0">
                  <a:pos x="664" y="564"/>
                </a:cxn>
                <a:cxn ang="0">
                  <a:pos x="856" y="600"/>
                </a:cxn>
                <a:cxn ang="0">
                  <a:pos x="1158" y="507"/>
                </a:cxn>
                <a:cxn ang="0">
                  <a:pos x="1434" y="465"/>
                </a:cxn>
                <a:cxn ang="0">
                  <a:pos x="1572" y="368"/>
                </a:cxn>
                <a:cxn ang="0">
                  <a:pos x="1712" y="340"/>
                </a:cxn>
                <a:cxn ang="0">
                  <a:pos x="1856" y="328"/>
                </a:cxn>
                <a:cxn ang="0">
                  <a:pos x="1968" y="330"/>
                </a:cxn>
                <a:cxn ang="0">
                  <a:pos x="1968" y="0"/>
                </a:cxn>
                <a:cxn ang="0">
                  <a:pos x="1934" y="3"/>
                </a:cxn>
                <a:cxn ang="0">
                  <a:pos x="1832" y="5"/>
                </a:cxn>
                <a:cxn ang="0">
                  <a:pos x="1682" y="35"/>
                </a:cxn>
                <a:cxn ang="0">
                  <a:pos x="1643" y="72"/>
                </a:cxn>
                <a:cxn ang="0">
                  <a:pos x="1392" y="119"/>
                </a:cxn>
              </a:cxnLst>
              <a:rect l="0" t="0" r="r" b="b"/>
              <a:pathLst>
                <a:path w="1968" h="762">
                  <a:moveTo>
                    <a:pt x="965" y="165"/>
                  </a:moveTo>
                  <a:lnTo>
                    <a:pt x="696" y="200"/>
                  </a:lnTo>
                  <a:lnTo>
                    <a:pt x="693" y="237"/>
                  </a:lnTo>
                  <a:lnTo>
                    <a:pt x="924" y="258"/>
                  </a:lnTo>
                  <a:lnTo>
                    <a:pt x="993" y="267"/>
                  </a:lnTo>
                  <a:lnTo>
                    <a:pt x="681" y="291"/>
                  </a:lnTo>
                  <a:lnTo>
                    <a:pt x="633" y="309"/>
                  </a:lnTo>
                  <a:lnTo>
                    <a:pt x="645" y="336"/>
                  </a:lnTo>
                  <a:lnTo>
                    <a:pt x="672" y="351"/>
                  </a:lnTo>
                  <a:lnTo>
                    <a:pt x="984" y="333"/>
                  </a:lnTo>
                  <a:lnTo>
                    <a:pt x="1080" y="357"/>
                  </a:lnTo>
                  <a:lnTo>
                    <a:pt x="624" y="492"/>
                  </a:lnTo>
                  <a:lnTo>
                    <a:pt x="616" y="536"/>
                  </a:lnTo>
                  <a:lnTo>
                    <a:pt x="8" y="724"/>
                  </a:lnTo>
                  <a:lnTo>
                    <a:pt x="0" y="756"/>
                  </a:lnTo>
                  <a:lnTo>
                    <a:pt x="27" y="762"/>
                  </a:lnTo>
                  <a:lnTo>
                    <a:pt x="664" y="564"/>
                  </a:lnTo>
                  <a:lnTo>
                    <a:pt x="856" y="600"/>
                  </a:lnTo>
                  <a:lnTo>
                    <a:pt x="1158" y="507"/>
                  </a:lnTo>
                  <a:lnTo>
                    <a:pt x="1434" y="465"/>
                  </a:lnTo>
                  <a:lnTo>
                    <a:pt x="1572" y="368"/>
                  </a:lnTo>
                  <a:lnTo>
                    <a:pt x="1712" y="340"/>
                  </a:lnTo>
                  <a:lnTo>
                    <a:pt x="1856" y="328"/>
                  </a:lnTo>
                  <a:lnTo>
                    <a:pt x="1968" y="330"/>
                  </a:lnTo>
                  <a:lnTo>
                    <a:pt x="1968" y="0"/>
                  </a:lnTo>
                  <a:lnTo>
                    <a:pt x="1934" y="3"/>
                  </a:lnTo>
                  <a:lnTo>
                    <a:pt x="1832" y="5"/>
                  </a:lnTo>
                  <a:lnTo>
                    <a:pt x="1682" y="35"/>
                  </a:lnTo>
                  <a:lnTo>
                    <a:pt x="1643" y="72"/>
                  </a:lnTo>
                  <a:lnTo>
                    <a:pt x="1392" y="119"/>
                  </a:lnTo>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a:defRPr/>
              </a:pPr>
              <a:endParaRPr lang="el-GR"/>
            </a:p>
          </p:txBody>
        </p:sp>
        <p:sp>
          <p:nvSpPr>
            <p:cNvPr id="7" name="Freeform 7">
              <a:extLst>
                <a:ext uri="{FF2B5EF4-FFF2-40B4-BE49-F238E27FC236}">
                  <a16:creationId xmlns:a16="http://schemas.microsoft.com/office/drawing/2014/main" id="{40A3049B-6749-4A0A-628E-FCEF9B3A7FE1}"/>
                </a:ext>
              </a:extLst>
            </p:cNvPr>
            <p:cNvSpPr>
              <a:spLocks/>
            </p:cNvSpPr>
            <p:nvPr userDrawn="1"/>
          </p:nvSpPr>
          <p:spPr bwMode="hidden">
            <a:xfrm>
              <a:off x="3599" y="2477"/>
              <a:ext cx="186" cy="120"/>
            </a:xfrm>
            <a:custGeom>
              <a:avLst/>
              <a:gdLst/>
              <a:ahLst/>
              <a:cxnLst>
                <a:cxn ang="0">
                  <a:pos x="185" y="0"/>
                </a:cxn>
                <a:cxn ang="0">
                  <a:pos x="185" y="6"/>
                </a:cxn>
                <a:cxn ang="0">
                  <a:pos x="185" y="18"/>
                </a:cxn>
                <a:cxn ang="0">
                  <a:pos x="185" y="36"/>
                </a:cxn>
                <a:cxn ang="0">
                  <a:pos x="179" y="54"/>
                </a:cxn>
                <a:cxn ang="0">
                  <a:pos x="161" y="72"/>
                </a:cxn>
                <a:cxn ang="0">
                  <a:pos x="137" y="96"/>
                </a:cxn>
                <a:cxn ang="0">
                  <a:pos x="101" y="108"/>
                </a:cxn>
                <a:cxn ang="0">
                  <a:pos x="47" y="120"/>
                </a:cxn>
                <a:cxn ang="0">
                  <a:pos x="29" y="120"/>
                </a:cxn>
                <a:cxn ang="0">
                  <a:pos x="17" y="114"/>
                </a:cxn>
                <a:cxn ang="0">
                  <a:pos x="0" y="96"/>
                </a:cxn>
                <a:cxn ang="0">
                  <a:pos x="0" y="78"/>
                </a:cxn>
                <a:cxn ang="0">
                  <a:pos x="0" y="72"/>
                </a:cxn>
                <a:cxn ang="0">
                  <a:pos x="185" y="0"/>
                </a:cxn>
                <a:cxn ang="0">
                  <a:pos x="185" y="0"/>
                </a:cxn>
              </a:cxnLst>
              <a:rect l="0" t="0" r="r" b="b"/>
              <a:pathLst>
                <a:path w="185" h="120">
                  <a:moveTo>
                    <a:pt x="185" y="0"/>
                  </a:moveTo>
                  <a:lnTo>
                    <a:pt x="185" y="6"/>
                  </a:lnTo>
                  <a:lnTo>
                    <a:pt x="185" y="18"/>
                  </a:lnTo>
                  <a:lnTo>
                    <a:pt x="185" y="36"/>
                  </a:lnTo>
                  <a:lnTo>
                    <a:pt x="179" y="54"/>
                  </a:lnTo>
                  <a:lnTo>
                    <a:pt x="161" y="72"/>
                  </a:lnTo>
                  <a:lnTo>
                    <a:pt x="137" y="96"/>
                  </a:lnTo>
                  <a:lnTo>
                    <a:pt x="101" y="108"/>
                  </a:lnTo>
                  <a:lnTo>
                    <a:pt x="47" y="120"/>
                  </a:lnTo>
                  <a:lnTo>
                    <a:pt x="29" y="120"/>
                  </a:lnTo>
                  <a:lnTo>
                    <a:pt x="17" y="114"/>
                  </a:lnTo>
                  <a:lnTo>
                    <a:pt x="0" y="96"/>
                  </a:lnTo>
                  <a:lnTo>
                    <a:pt x="0" y="78"/>
                  </a:lnTo>
                  <a:lnTo>
                    <a:pt x="0" y="72"/>
                  </a:lnTo>
                  <a:lnTo>
                    <a:pt x="185" y="0"/>
                  </a:lnTo>
                  <a:lnTo>
                    <a:pt x="185" y="0"/>
                  </a:lnTo>
                  <a:close/>
                </a:path>
              </a:pathLst>
            </a:custGeom>
            <a:solidFill>
              <a:schemeClr val="bg1"/>
            </a:solidFill>
            <a:ln w="9525">
              <a:noFill/>
              <a:round/>
              <a:headEnd/>
              <a:tailEnd/>
            </a:ln>
          </p:spPr>
          <p:txBody>
            <a:bodyPr/>
            <a:lstStyle/>
            <a:p>
              <a:pPr>
                <a:defRPr/>
              </a:pPr>
              <a:endParaRPr lang="el-GR"/>
            </a:p>
          </p:txBody>
        </p:sp>
        <p:sp>
          <p:nvSpPr>
            <p:cNvPr id="8" name="Freeform 8">
              <a:extLst>
                <a:ext uri="{FF2B5EF4-FFF2-40B4-BE49-F238E27FC236}">
                  <a16:creationId xmlns:a16="http://schemas.microsoft.com/office/drawing/2014/main" id="{5085D591-CDB9-564A-474C-459926DA1C40}"/>
                </a:ext>
              </a:extLst>
            </p:cNvPr>
            <p:cNvSpPr>
              <a:spLocks/>
            </p:cNvSpPr>
            <p:nvPr userDrawn="1"/>
          </p:nvSpPr>
          <p:spPr bwMode="hidden">
            <a:xfrm>
              <a:off x="3779" y="2393"/>
              <a:ext cx="185" cy="120"/>
            </a:xfrm>
            <a:custGeom>
              <a:avLst/>
              <a:gdLst/>
              <a:ahLst/>
              <a:cxnLst>
                <a:cxn ang="0">
                  <a:pos x="185" y="0"/>
                </a:cxn>
                <a:cxn ang="0">
                  <a:pos x="185" y="6"/>
                </a:cxn>
                <a:cxn ang="0">
                  <a:pos x="179" y="24"/>
                </a:cxn>
                <a:cxn ang="0">
                  <a:pos x="167" y="42"/>
                </a:cxn>
                <a:cxn ang="0">
                  <a:pos x="149" y="66"/>
                </a:cxn>
                <a:cxn ang="0">
                  <a:pos x="131" y="90"/>
                </a:cxn>
                <a:cxn ang="0">
                  <a:pos x="102" y="108"/>
                </a:cxn>
                <a:cxn ang="0">
                  <a:pos x="66" y="120"/>
                </a:cxn>
                <a:cxn ang="0">
                  <a:pos x="18" y="120"/>
                </a:cxn>
                <a:cxn ang="0">
                  <a:pos x="0" y="60"/>
                </a:cxn>
                <a:cxn ang="0">
                  <a:pos x="185" y="0"/>
                </a:cxn>
                <a:cxn ang="0">
                  <a:pos x="185" y="0"/>
                </a:cxn>
              </a:cxnLst>
              <a:rect l="0" t="0" r="r" b="b"/>
              <a:pathLst>
                <a:path w="185" h="120">
                  <a:moveTo>
                    <a:pt x="185" y="0"/>
                  </a:moveTo>
                  <a:lnTo>
                    <a:pt x="185" y="6"/>
                  </a:lnTo>
                  <a:lnTo>
                    <a:pt x="179" y="24"/>
                  </a:lnTo>
                  <a:lnTo>
                    <a:pt x="167" y="42"/>
                  </a:lnTo>
                  <a:lnTo>
                    <a:pt x="149" y="66"/>
                  </a:lnTo>
                  <a:lnTo>
                    <a:pt x="131" y="90"/>
                  </a:lnTo>
                  <a:lnTo>
                    <a:pt x="102" y="108"/>
                  </a:lnTo>
                  <a:lnTo>
                    <a:pt x="66" y="120"/>
                  </a:lnTo>
                  <a:lnTo>
                    <a:pt x="18" y="120"/>
                  </a:lnTo>
                  <a:lnTo>
                    <a:pt x="0" y="60"/>
                  </a:lnTo>
                  <a:lnTo>
                    <a:pt x="185" y="0"/>
                  </a:lnTo>
                  <a:lnTo>
                    <a:pt x="185" y="0"/>
                  </a:lnTo>
                  <a:close/>
                </a:path>
              </a:pathLst>
            </a:custGeom>
            <a:solidFill>
              <a:schemeClr val="bg1"/>
            </a:solidFill>
            <a:ln w="9525">
              <a:noFill/>
              <a:round/>
              <a:headEnd/>
              <a:tailEnd/>
            </a:ln>
          </p:spPr>
          <p:txBody>
            <a:bodyPr/>
            <a:lstStyle/>
            <a:p>
              <a:pPr>
                <a:defRPr/>
              </a:pPr>
              <a:endParaRPr lang="el-GR"/>
            </a:p>
          </p:txBody>
        </p:sp>
        <p:sp>
          <p:nvSpPr>
            <p:cNvPr id="9" name="Freeform 9">
              <a:extLst>
                <a:ext uri="{FF2B5EF4-FFF2-40B4-BE49-F238E27FC236}">
                  <a16:creationId xmlns:a16="http://schemas.microsoft.com/office/drawing/2014/main" id="{94B2A1C2-60F9-1D6F-A103-75E0D6BCCCDB}"/>
                </a:ext>
              </a:extLst>
            </p:cNvPr>
            <p:cNvSpPr>
              <a:spLocks/>
            </p:cNvSpPr>
            <p:nvPr userDrawn="1"/>
          </p:nvSpPr>
          <p:spPr bwMode="hidden">
            <a:xfrm>
              <a:off x="3839" y="1836"/>
              <a:ext cx="528" cy="275"/>
            </a:xfrm>
            <a:custGeom>
              <a:avLst/>
              <a:gdLst/>
              <a:ahLst/>
              <a:cxnLst>
                <a:cxn ang="0">
                  <a:pos x="0" y="275"/>
                </a:cxn>
                <a:cxn ang="0">
                  <a:pos x="0" y="269"/>
                </a:cxn>
                <a:cxn ang="0">
                  <a:pos x="6" y="251"/>
                </a:cxn>
                <a:cxn ang="0">
                  <a:pos x="6" y="239"/>
                </a:cxn>
                <a:cxn ang="0">
                  <a:pos x="12" y="227"/>
                </a:cxn>
                <a:cxn ang="0">
                  <a:pos x="18" y="221"/>
                </a:cxn>
                <a:cxn ang="0">
                  <a:pos x="36" y="215"/>
                </a:cxn>
                <a:cxn ang="0">
                  <a:pos x="77" y="203"/>
                </a:cxn>
                <a:cxn ang="0">
                  <a:pos x="137" y="179"/>
                </a:cxn>
                <a:cxn ang="0">
                  <a:pos x="209" y="143"/>
                </a:cxn>
                <a:cxn ang="0">
                  <a:pos x="251" y="120"/>
                </a:cxn>
                <a:cxn ang="0">
                  <a:pos x="299" y="96"/>
                </a:cxn>
                <a:cxn ang="0">
                  <a:pos x="394" y="48"/>
                </a:cxn>
                <a:cxn ang="0">
                  <a:pos x="442" y="30"/>
                </a:cxn>
                <a:cxn ang="0">
                  <a:pos x="478" y="12"/>
                </a:cxn>
                <a:cxn ang="0">
                  <a:pos x="502" y="6"/>
                </a:cxn>
                <a:cxn ang="0">
                  <a:pos x="520" y="0"/>
                </a:cxn>
                <a:cxn ang="0">
                  <a:pos x="526" y="0"/>
                </a:cxn>
                <a:cxn ang="0">
                  <a:pos x="520" y="6"/>
                </a:cxn>
                <a:cxn ang="0">
                  <a:pos x="508" y="12"/>
                </a:cxn>
                <a:cxn ang="0">
                  <a:pos x="484" y="24"/>
                </a:cxn>
                <a:cxn ang="0">
                  <a:pos x="460" y="42"/>
                </a:cxn>
                <a:cxn ang="0">
                  <a:pos x="436" y="54"/>
                </a:cxn>
                <a:cxn ang="0">
                  <a:pos x="394" y="78"/>
                </a:cxn>
                <a:cxn ang="0">
                  <a:pos x="340" y="108"/>
                </a:cxn>
                <a:cxn ang="0">
                  <a:pos x="275" y="143"/>
                </a:cxn>
                <a:cxn ang="0">
                  <a:pos x="131" y="221"/>
                </a:cxn>
                <a:cxn ang="0">
                  <a:pos x="65" y="251"/>
                </a:cxn>
                <a:cxn ang="0">
                  <a:pos x="0" y="275"/>
                </a:cxn>
                <a:cxn ang="0">
                  <a:pos x="0" y="275"/>
                </a:cxn>
              </a:cxnLst>
              <a:rect l="0" t="0" r="r" b="b"/>
              <a:pathLst>
                <a:path w="526" h="275">
                  <a:moveTo>
                    <a:pt x="0" y="275"/>
                  </a:moveTo>
                  <a:lnTo>
                    <a:pt x="0" y="269"/>
                  </a:lnTo>
                  <a:lnTo>
                    <a:pt x="6" y="251"/>
                  </a:lnTo>
                  <a:lnTo>
                    <a:pt x="6" y="239"/>
                  </a:lnTo>
                  <a:lnTo>
                    <a:pt x="12" y="227"/>
                  </a:lnTo>
                  <a:lnTo>
                    <a:pt x="18" y="221"/>
                  </a:lnTo>
                  <a:lnTo>
                    <a:pt x="36" y="215"/>
                  </a:lnTo>
                  <a:lnTo>
                    <a:pt x="77" y="203"/>
                  </a:lnTo>
                  <a:lnTo>
                    <a:pt x="137" y="179"/>
                  </a:lnTo>
                  <a:lnTo>
                    <a:pt x="209" y="143"/>
                  </a:lnTo>
                  <a:lnTo>
                    <a:pt x="251" y="120"/>
                  </a:lnTo>
                  <a:lnTo>
                    <a:pt x="299" y="96"/>
                  </a:lnTo>
                  <a:lnTo>
                    <a:pt x="394" y="48"/>
                  </a:lnTo>
                  <a:lnTo>
                    <a:pt x="442" y="30"/>
                  </a:lnTo>
                  <a:lnTo>
                    <a:pt x="478" y="12"/>
                  </a:lnTo>
                  <a:lnTo>
                    <a:pt x="502" y="6"/>
                  </a:lnTo>
                  <a:lnTo>
                    <a:pt x="520" y="0"/>
                  </a:lnTo>
                  <a:lnTo>
                    <a:pt x="526" y="0"/>
                  </a:lnTo>
                  <a:lnTo>
                    <a:pt x="520" y="6"/>
                  </a:lnTo>
                  <a:lnTo>
                    <a:pt x="508" y="12"/>
                  </a:lnTo>
                  <a:lnTo>
                    <a:pt x="484" y="24"/>
                  </a:lnTo>
                  <a:lnTo>
                    <a:pt x="460" y="42"/>
                  </a:lnTo>
                  <a:lnTo>
                    <a:pt x="436" y="54"/>
                  </a:lnTo>
                  <a:lnTo>
                    <a:pt x="394" y="78"/>
                  </a:lnTo>
                  <a:lnTo>
                    <a:pt x="340" y="108"/>
                  </a:lnTo>
                  <a:lnTo>
                    <a:pt x="275" y="143"/>
                  </a:lnTo>
                  <a:lnTo>
                    <a:pt x="131" y="221"/>
                  </a:lnTo>
                  <a:lnTo>
                    <a:pt x="65" y="251"/>
                  </a:lnTo>
                  <a:lnTo>
                    <a:pt x="0" y="275"/>
                  </a:lnTo>
                  <a:lnTo>
                    <a:pt x="0" y="275"/>
                  </a:lnTo>
                  <a:close/>
                </a:path>
              </a:pathLst>
            </a:custGeom>
            <a:solidFill>
              <a:schemeClr val="bg1"/>
            </a:solidFill>
            <a:ln w="9525">
              <a:noFill/>
              <a:round/>
              <a:headEnd/>
              <a:tailEnd/>
            </a:ln>
          </p:spPr>
          <p:txBody>
            <a:bodyPr/>
            <a:lstStyle/>
            <a:p>
              <a:pPr>
                <a:defRPr/>
              </a:pPr>
              <a:endParaRPr lang="el-GR"/>
            </a:p>
          </p:txBody>
        </p:sp>
        <p:sp>
          <p:nvSpPr>
            <p:cNvPr id="10" name="Freeform 10">
              <a:extLst>
                <a:ext uri="{FF2B5EF4-FFF2-40B4-BE49-F238E27FC236}">
                  <a16:creationId xmlns:a16="http://schemas.microsoft.com/office/drawing/2014/main" id="{258D2510-E728-A858-1622-404F5A5D17E3}"/>
                </a:ext>
              </a:extLst>
            </p:cNvPr>
            <p:cNvSpPr>
              <a:spLocks/>
            </p:cNvSpPr>
            <p:nvPr userDrawn="1"/>
          </p:nvSpPr>
          <p:spPr bwMode="hidden">
            <a:xfrm>
              <a:off x="3676" y="2015"/>
              <a:ext cx="721" cy="306"/>
            </a:xfrm>
            <a:custGeom>
              <a:avLst/>
              <a:gdLst/>
              <a:ahLst/>
              <a:cxnLst>
                <a:cxn ang="0">
                  <a:pos x="48" y="216"/>
                </a:cxn>
                <a:cxn ang="0">
                  <a:pos x="30" y="252"/>
                </a:cxn>
                <a:cxn ang="0">
                  <a:pos x="12" y="282"/>
                </a:cxn>
                <a:cxn ang="0">
                  <a:pos x="6" y="300"/>
                </a:cxn>
                <a:cxn ang="0">
                  <a:pos x="0" y="306"/>
                </a:cxn>
                <a:cxn ang="0">
                  <a:pos x="48" y="276"/>
                </a:cxn>
                <a:cxn ang="0">
                  <a:pos x="84" y="252"/>
                </a:cxn>
                <a:cxn ang="0">
                  <a:pos x="108" y="234"/>
                </a:cxn>
                <a:cxn ang="0">
                  <a:pos x="120" y="228"/>
                </a:cxn>
                <a:cxn ang="0">
                  <a:pos x="126" y="228"/>
                </a:cxn>
                <a:cxn ang="0">
                  <a:pos x="144" y="222"/>
                </a:cxn>
                <a:cxn ang="0">
                  <a:pos x="168" y="216"/>
                </a:cxn>
                <a:cxn ang="0">
                  <a:pos x="198" y="204"/>
                </a:cxn>
                <a:cxn ang="0">
                  <a:pos x="275" y="180"/>
                </a:cxn>
                <a:cxn ang="0">
                  <a:pos x="371" y="156"/>
                </a:cxn>
                <a:cxn ang="0">
                  <a:pos x="461" y="126"/>
                </a:cxn>
                <a:cxn ang="0">
                  <a:pos x="544" y="102"/>
                </a:cxn>
                <a:cxn ang="0">
                  <a:pos x="574" y="90"/>
                </a:cxn>
                <a:cxn ang="0">
                  <a:pos x="604" y="84"/>
                </a:cxn>
                <a:cxn ang="0">
                  <a:pos x="622" y="78"/>
                </a:cxn>
                <a:cxn ang="0">
                  <a:pos x="628" y="72"/>
                </a:cxn>
                <a:cxn ang="0">
                  <a:pos x="634" y="66"/>
                </a:cxn>
                <a:cxn ang="0">
                  <a:pos x="652" y="60"/>
                </a:cxn>
                <a:cxn ang="0">
                  <a:pos x="694" y="30"/>
                </a:cxn>
                <a:cxn ang="0">
                  <a:pos x="712" y="18"/>
                </a:cxn>
                <a:cxn ang="0">
                  <a:pos x="718" y="6"/>
                </a:cxn>
                <a:cxn ang="0">
                  <a:pos x="712" y="0"/>
                </a:cxn>
                <a:cxn ang="0">
                  <a:pos x="688" y="0"/>
                </a:cxn>
                <a:cxn ang="0">
                  <a:pos x="628" y="0"/>
                </a:cxn>
                <a:cxn ang="0">
                  <a:pos x="580" y="0"/>
                </a:cxn>
                <a:cxn ang="0">
                  <a:pos x="544" y="0"/>
                </a:cxn>
                <a:cxn ang="0">
                  <a:pos x="514" y="18"/>
                </a:cxn>
                <a:cxn ang="0">
                  <a:pos x="485" y="42"/>
                </a:cxn>
                <a:cxn ang="0">
                  <a:pos x="467" y="54"/>
                </a:cxn>
                <a:cxn ang="0">
                  <a:pos x="449" y="60"/>
                </a:cxn>
                <a:cxn ang="0">
                  <a:pos x="425" y="60"/>
                </a:cxn>
                <a:cxn ang="0">
                  <a:pos x="389" y="66"/>
                </a:cxn>
                <a:cxn ang="0">
                  <a:pos x="347" y="84"/>
                </a:cxn>
                <a:cxn ang="0">
                  <a:pos x="311" y="108"/>
                </a:cxn>
                <a:cxn ang="0">
                  <a:pos x="287" y="126"/>
                </a:cxn>
                <a:cxn ang="0">
                  <a:pos x="275" y="132"/>
                </a:cxn>
                <a:cxn ang="0">
                  <a:pos x="257" y="138"/>
                </a:cxn>
                <a:cxn ang="0">
                  <a:pos x="221" y="138"/>
                </a:cxn>
                <a:cxn ang="0">
                  <a:pos x="186" y="138"/>
                </a:cxn>
                <a:cxn ang="0">
                  <a:pos x="180" y="138"/>
                </a:cxn>
                <a:cxn ang="0">
                  <a:pos x="174" y="138"/>
                </a:cxn>
                <a:cxn ang="0">
                  <a:pos x="114" y="162"/>
                </a:cxn>
                <a:cxn ang="0">
                  <a:pos x="48" y="216"/>
                </a:cxn>
                <a:cxn ang="0">
                  <a:pos x="48" y="216"/>
                </a:cxn>
              </a:cxnLst>
              <a:rect l="0" t="0" r="r" b="b"/>
              <a:pathLst>
                <a:path w="718" h="306">
                  <a:moveTo>
                    <a:pt x="48" y="216"/>
                  </a:moveTo>
                  <a:lnTo>
                    <a:pt x="30" y="252"/>
                  </a:lnTo>
                  <a:lnTo>
                    <a:pt x="12" y="282"/>
                  </a:lnTo>
                  <a:lnTo>
                    <a:pt x="6" y="300"/>
                  </a:lnTo>
                  <a:lnTo>
                    <a:pt x="0" y="306"/>
                  </a:lnTo>
                  <a:lnTo>
                    <a:pt x="48" y="276"/>
                  </a:lnTo>
                  <a:lnTo>
                    <a:pt x="84" y="252"/>
                  </a:lnTo>
                  <a:lnTo>
                    <a:pt x="108" y="234"/>
                  </a:lnTo>
                  <a:lnTo>
                    <a:pt x="120" y="228"/>
                  </a:lnTo>
                  <a:lnTo>
                    <a:pt x="126" y="228"/>
                  </a:lnTo>
                  <a:lnTo>
                    <a:pt x="144" y="222"/>
                  </a:lnTo>
                  <a:lnTo>
                    <a:pt x="168" y="216"/>
                  </a:lnTo>
                  <a:lnTo>
                    <a:pt x="198" y="204"/>
                  </a:lnTo>
                  <a:lnTo>
                    <a:pt x="275" y="180"/>
                  </a:lnTo>
                  <a:lnTo>
                    <a:pt x="371" y="156"/>
                  </a:lnTo>
                  <a:lnTo>
                    <a:pt x="461" y="126"/>
                  </a:lnTo>
                  <a:lnTo>
                    <a:pt x="544" y="102"/>
                  </a:lnTo>
                  <a:lnTo>
                    <a:pt x="574" y="90"/>
                  </a:lnTo>
                  <a:lnTo>
                    <a:pt x="604" y="84"/>
                  </a:lnTo>
                  <a:lnTo>
                    <a:pt x="622" y="78"/>
                  </a:lnTo>
                  <a:lnTo>
                    <a:pt x="628" y="72"/>
                  </a:lnTo>
                  <a:lnTo>
                    <a:pt x="634" y="66"/>
                  </a:lnTo>
                  <a:lnTo>
                    <a:pt x="652" y="60"/>
                  </a:lnTo>
                  <a:lnTo>
                    <a:pt x="694" y="30"/>
                  </a:lnTo>
                  <a:lnTo>
                    <a:pt x="712" y="18"/>
                  </a:lnTo>
                  <a:lnTo>
                    <a:pt x="718" y="6"/>
                  </a:lnTo>
                  <a:lnTo>
                    <a:pt x="712" y="0"/>
                  </a:lnTo>
                  <a:lnTo>
                    <a:pt x="688" y="0"/>
                  </a:lnTo>
                  <a:lnTo>
                    <a:pt x="628" y="0"/>
                  </a:lnTo>
                  <a:lnTo>
                    <a:pt x="580" y="0"/>
                  </a:lnTo>
                  <a:lnTo>
                    <a:pt x="544" y="0"/>
                  </a:lnTo>
                  <a:lnTo>
                    <a:pt x="514" y="18"/>
                  </a:lnTo>
                  <a:lnTo>
                    <a:pt x="485" y="42"/>
                  </a:lnTo>
                  <a:lnTo>
                    <a:pt x="467" y="54"/>
                  </a:lnTo>
                  <a:lnTo>
                    <a:pt x="449" y="60"/>
                  </a:lnTo>
                  <a:lnTo>
                    <a:pt x="425" y="60"/>
                  </a:lnTo>
                  <a:lnTo>
                    <a:pt x="389" y="66"/>
                  </a:lnTo>
                  <a:lnTo>
                    <a:pt x="347" y="84"/>
                  </a:lnTo>
                  <a:lnTo>
                    <a:pt x="311" y="108"/>
                  </a:lnTo>
                  <a:lnTo>
                    <a:pt x="287" y="126"/>
                  </a:lnTo>
                  <a:lnTo>
                    <a:pt x="275" y="132"/>
                  </a:lnTo>
                  <a:lnTo>
                    <a:pt x="257" y="138"/>
                  </a:lnTo>
                  <a:lnTo>
                    <a:pt x="221" y="138"/>
                  </a:lnTo>
                  <a:lnTo>
                    <a:pt x="186" y="138"/>
                  </a:lnTo>
                  <a:lnTo>
                    <a:pt x="180" y="138"/>
                  </a:lnTo>
                  <a:lnTo>
                    <a:pt x="174" y="138"/>
                  </a:lnTo>
                  <a:lnTo>
                    <a:pt x="114" y="162"/>
                  </a:lnTo>
                  <a:lnTo>
                    <a:pt x="48" y="216"/>
                  </a:lnTo>
                  <a:lnTo>
                    <a:pt x="48" y="216"/>
                  </a:lnTo>
                  <a:close/>
                </a:path>
              </a:pathLst>
            </a:custGeom>
            <a:solidFill>
              <a:schemeClr val="bg1"/>
            </a:solidFill>
            <a:ln w="9525">
              <a:noFill/>
              <a:round/>
              <a:headEnd/>
              <a:tailEnd/>
            </a:ln>
          </p:spPr>
          <p:txBody>
            <a:bodyPr/>
            <a:lstStyle/>
            <a:p>
              <a:pPr>
                <a:defRPr/>
              </a:pPr>
              <a:endParaRPr lang="el-GR"/>
            </a:p>
          </p:txBody>
        </p:sp>
        <p:sp>
          <p:nvSpPr>
            <p:cNvPr id="11" name="Freeform 11">
              <a:extLst>
                <a:ext uri="{FF2B5EF4-FFF2-40B4-BE49-F238E27FC236}">
                  <a16:creationId xmlns:a16="http://schemas.microsoft.com/office/drawing/2014/main" id="{7387A1F9-4F08-723B-35A8-37730BA6CA63}"/>
                </a:ext>
              </a:extLst>
            </p:cNvPr>
            <p:cNvSpPr>
              <a:spLocks/>
            </p:cNvSpPr>
            <p:nvPr userDrawn="1"/>
          </p:nvSpPr>
          <p:spPr bwMode="hidden">
            <a:xfrm>
              <a:off x="3358" y="1890"/>
              <a:ext cx="2400" cy="881"/>
            </a:xfrm>
            <a:custGeom>
              <a:avLst/>
              <a:gdLst/>
              <a:ahLst/>
              <a:cxnLst>
                <a:cxn ang="0">
                  <a:pos x="2231" y="54"/>
                </a:cxn>
                <a:cxn ang="0">
                  <a:pos x="2189" y="54"/>
                </a:cxn>
                <a:cxn ang="0">
                  <a:pos x="2147" y="66"/>
                </a:cxn>
                <a:cxn ang="0">
                  <a:pos x="2021" y="101"/>
                </a:cxn>
                <a:cxn ang="0">
                  <a:pos x="1956" y="119"/>
                </a:cxn>
                <a:cxn ang="0">
                  <a:pos x="1860" y="167"/>
                </a:cxn>
                <a:cxn ang="0">
                  <a:pos x="1836" y="245"/>
                </a:cxn>
                <a:cxn ang="0">
                  <a:pos x="1842" y="305"/>
                </a:cxn>
                <a:cxn ang="0">
                  <a:pos x="1758" y="317"/>
                </a:cxn>
                <a:cxn ang="0">
                  <a:pos x="1597" y="263"/>
                </a:cxn>
                <a:cxn ang="0">
                  <a:pos x="1507" y="257"/>
                </a:cxn>
                <a:cxn ang="0">
                  <a:pos x="1399" y="311"/>
                </a:cxn>
                <a:cxn ang="0">
                  <a:pos x="1334" y="353"/>
                </a:cxn>
                <a:cxn ang="0">
                  <a:pos x="1310" y="359"/>
                </a:cxn>
                <a:cxn ang="0">
                  <a:pos x="1214" y="371"/>
                </a:cxn>
                <a:cxn ang="0">
                  <a:pos x="1160" y="365"/>
                </a:cxn>
                <a:cxn ang="0">
                  <a:pos x="1053" y="371"/>
                </a:cxn>
                <a:cxn ang="0">
                  <a:pos x="957" y="383"/>
                </a:cxn>
                <a:cxn ang="0">
                  <a:pos x="921" y="401"/>
                </a:cxn>
                <a:cxn ang="0">
                  <a:pos x="819" y="419"/>
                </a:cxn>
                <a:cxn ang="0">
                  <a:pos x="778" y="419"/>
                </a:cxn>
                <a:cxn ang="0">
                  <a:pos x="664" y="437"/>
                </a:cxn>
                <a:cxn ang="0">
                  <a:pos x="598" y="473"/>
                </a:cxn>
                <a:cxn ang="0">
                  <a:pos x="503" y="467"/>
                </a:cxn>
                <a:cxn ang="0">
                  <a:pos x="431" y="491"/>
                </a:cxn>
                <a:cxn ang="0">
                  <a:pos x="413" y="539"/>
                </a:cxn>
                <a:cxn ang="0">
                  <a:pos x="347" y="569"/>
                </a:cxn>
                <a:cxn ang="0">
                  <a:pos x="222" y="599"/>
                </a:cxn>
                <a:cxn ang="0">
                  <a:pos x="138" y="647"/>
                </a:cxn>
                <a:cxn ang="0">
                  <a:pos x="108" y="659"/>
                </a:cxn>
                <a:cxn ang="0">
                  <a:pos x="0" y="671"/>
                </a:cxn>
                <a:cxn ang="0">
                  <a:pos x="84" y="695"/>
                </a:cxn>
                <a:cxn ang="0">
                  <a:pos x="263" y="653"/>
                </a:cxn>
                <a:cxn ang="0">
                  <a:pos x="473" y="569"/>
                </a:cxn>
                <a:cxn ang="0">
                  <a:pos x="568" y="521"/>
                </a:cxn>
                <a:cxn ang="0">
                  <a:pos x="646" y="515"/>
                </a:cxn>
                <a:cxn ang="0">
                  <a:pos x="873" y="461"/>
                </a:cxn>
                <a:cxn ang="0">
                  <a:pos x="1148" y="425"/>
                </a:cxn>
                <a:cxn ang="0">
                  <a:pos x="1292" y="461"/>
                </a:cxn>
                <a:cxn ang="0">
                  <a:pos x="1417" y="533"/>
                </a:cxn>
                <a:cxn ang="0">
                  <a:pos x="1435" y="617"/>
                </a:cxn>
                <a:cxn ang="0">
                  <a:pos x="1376" y="653"/>
                </a:cxn>
                <a:cxn ang="0">
                  <a:pos x="1226" y="701"/>
                </a:cxn>
                <a:cxn ang="0">
                  <a:pos x="1112" y="755"/>
                </a:cxn>
                <a:cxn ang="0">
                  <a:pos x="1065" y="809"/>
                </a:cxn>
                <a:cxn ang="0">
                  <a:pos x="1077" y="869"/>
                </a:cxn>
                <a:cxn ang="0">
                  <a:pos x="1106" y="881"/>
                </a:cxn>
                <a:cxn ang="0">
                  <a:pos x="1208" y="869"/>
                </a:cxn>
                <a:cxn ang="0">
                  <a:pos x="1388" y="857"/>
                </a:cxn>
                <a:cxn ang="0">
                  <a:pos x="1441" y="851"/>
                </a:cxn>
                <a:cxn ang="0">
                  <a:pos x="1483" y="833"/>
                </a:cxn>
                <a:cxn ang="0">
                  <a:pos x="1675" y="743"/>
                </a:cxn>
                <a:cxn ang="0">
                  <a:pos x="1806" y="689"/>
                </a:cxn>
                <a:cxn ang="0">
                  <a:pos x="1884" y="581"/>
                </a:cxn>
                <a:cxn ang="0">
                  <a:pos x="2039" y="389"/>
                </a:cxn>
                <a:cxn ang="0">
                  <a:pos x="2207" y="269"/>
                </a:cxn>
                <a:cxn ang="0">
                  <a:pos x="2249" y="239"/>
                </a:cxn>
                <a:cxn ang="0">
                  <a:pos x="2392" y="0"/>
                </a:cxn>
                <a:cxn ang="0">
                  <a:pos x="2302" y="36"/>
                </a:cxn>
              </a:cxnLst>
              <a:rect l="0" t="0" r="r" b="b"/>
              <a:pathLst>
                <a:path w="2392" h="881">
                  <a:moveTo>
                    <a:pt x="2302" y="36"/>
                  </a:moveTo>
                  <a:lnTo>
                    <a:pt x="2266" y="48"/>
                  </a:lnTo>
                  <a:lnTo>
                    <a:pt x="2231" y="54"/>
                  </a:lnTo>
                  <a:lnTo>
                    <a:pt x="2201" y="54"/>
                  </a:lnTo>
                  <a:lnTo>
                    <a:pt x="2195" y="54"/>
                  </a:lnTo>
                  <a:lnTo>
                    <a:pt x="2189" y="54"/>
                  </a:lnTo>
                  <a:lnTo>
                    <a:pt x="2189" y="54"/>
                  </a:lnTo>
                  <a:lnTo>
                    <a:pt x="2177" y="60"/>
                  </a:lnTo>
                  <a:lnTo>
                    <a:pt x="2147" y="66"/>
                  </a:lnTo>
                  <a:lnTo>
                    <a:pt x="2105" y="78"/>
                  </a:lnTo>
                  <a:lnTo>
                    <a:pt x="2057" y="89"/>
                  </a:lnTo>
                  <a:lnTo>
                    <a:pt x="2021" y="101"/>
                  </a:lnTo>
                  <a:lnTo>
                    <a:pt x="1997" y="107"/>
                  </a:lnTo>
                  <a:lnTo>
                    <a:pt x="1973" y="113"/>
                  </a:lnTo>
                  <a:lnTo>
                    <a:pt x="1956" y="119"/>
                  </a:lnTo>
                  <a:lnTo>
                    <a:pt x="1926" y="131"/>
                  </a:lnTo>
                  <a:lnTo>
                    <a:pt x="1896" y="137"/>
                  </a:lnTo>
                  <a:lnTo>
                    <a:pt x="1860" y="167"/>
                  </a:lnTo>
                  <a:lnTo>
                    <a:pt x="1842" y="191"/>
                  </a:lnTo>
                  <a:lnTo>
                    <a:pt x="1836" y="221"/>
                  </a:lnTo>
                  <a:lnTo>
                    <a:pt x="1836" y="245"/>
                  </a:lnTo>
                  <a:lnTo>
                    <a:pt x="1842" y="269"/>
                  </a:lnTo>
                  <a:lnTo>
                    <a:pt x="1842" y="293"/>
                  </a:lnTo>
                  <a:lnTo>
                    <a:pt x="1842" y="305"/>
                  </a:lnTo>
                  <a:lnTo>
                    <a:pt x="1824" y="323"/>
                  </a:lnTo>
                  <a:lnTo>
                    <a:pt x="1794" y="329"/>
                  </a:lnTo>
                  <a:lnTo>
                    <a:pt x="1758" y="317"/>
                  </a:lnTo>
                  <a:lnTo>
                    <a:pt x="1716" y="299"/>
                  </a:lnTo>
                  <a:lnTo>
                    <a:pt x="1657" y="275"/>
                  </a:lnTo>
                  <a:lnTo>
                    <a:pt x="1597" y="263"/>
                  </a:lnTo>
                  <a:lnTo>
                    <a:pt x="1543" y="257"/>
                  </a:lnTo>
                  <a:lnTo>
                    <a:pt x="1519" y="257"/>
                  </a:lnTo>
                  <a:lnTo>
                    <a:pt x="1507" y="257"/>
                  </a:lnTo>
                  <a:lnTo>
                    <a:pt x="1489" y="263"/>
                  </a:lnTo>
                  <a:lnTo>
                    <a:pt x="1459" y="275"/>
                  </a:lnTo>
                  <a:lnTo>
                    <a:pt x="1399" y="311"/>
                  </a:lnTo>
                  <a:lnTo>
                    <a:pt x="1376" y="329"/>
                  </a:lnTo>
                  <a:lnTo>
                    <a:pt x="1352" y="341"/>
                  </a:lnTo>
                  <a:lnTo>
                    <a:pt x="1334" y="353"/>
                  </a:lnTo>
                  <a:lnTo>
                    <a:pt x="1328" y="359"/>
                  </a:lnTo>
                  <a:lnTo>
                    <a:pt x="1322" y="359"/>
                  </a:lnTo>
                  <a:lnTo>
                    <a:pt x="1310" y="359"/>
                  </a:lnTo>
                  <a:lnTo>
                    <a:pt x="1286" y="365"/>
                  </a:lnTo>
                  <a:lnTo>
                    <a:pt x="1262" y="365"/>
                  </a:lnTo>
                  <a:lnTo>
                    <a:pt x="1214" y="371"/>
                  </a:lnTo>
                  <a:lnTo>
                    <a:pt x="1196" y="371"/>
                  </a:lnTo>
                  <a:lnTo>
                    <a:pt x="1178" y="365"/>
                  </a:lnTo>
                  <a:lnTo>
                    <a:pt x="1160" y="365"/>
                  </a:lnTo>
                  <a:lnTo>
                    <a:pt x="1130" y="365"/>
                  </a:lnTo>
                  <a:lnTo>
                    <a:pt x="1095" y="365"/>
                  </a:lnTo>
                  <a:lnTo>
                    <a:pt x="1053" y="371"/>
                  </a:lnTo>
                  <a:lnTo>
                    <a:pt x="1017" y="377"/>
                  </a:lnTo>
                  <a:lnTo>
                    <a:pt x="981" y="377"/>
                  </a:lnTo>
                  <a:lnTo>
                    <a:pt x="957" y="383"/>
                  </a:lnTo>
                  <a:lnTo>
                    <a:pt x="945" y="389"/>
                  </a:lnTo>
                  <a:lnTo>
                    <a:pt x="939" y="395"/>
                  </a:lnTo>
                  <a:lnTo>
                    <a:pt x="921" y="401"/>
                  </a:lnTo>
                  <a:lnTo>
                    <a:pt x="879" y="407"/>
                  </a:lnTo>
                  <a:lnTo>
                    <a:pt x="837" y="419"/>
                  </a:lnTo>
                  <a:lnTo>
                    <a:pt x="819" y="419"/>
                  </a:lnTo>
                  <a:lnTo>
                    <a:pt x="808" y="419"/>
                  </a:lnTo>
                  <a:lnTo>
                    <a:pt x="796" y="419"/>
                  </a:lnTo>
                  <a:lnTo>
                    <a:pt x="778" y="419"/>
                  </a:lnTo>
                  <a:lnTo>
                    <a:pt x="754" y="419"/>
                  </a:lnTo>
                  <a:lnTo>
                    <a:pt x="724" y="425"/>
                  </a:lnTo>
                  <a:lnTo>
                    <a:pt x="664" y="437"/>
                  </a:lnTo>
                  <a:lnTo>
                    <a:pt x="640" y="449"/>
                  </a:lnTo>
                  <a:lnTo>
                    <a:pt x="616" y="461"/>
                  </a:lnTo>
                  <a:lnTo>
                    <a:pt x="598" y="473"/>
                  </a:lnTo>
                  <a:lnTo>
                    <a:pt x="580" y="473"/>
                  </a:lnTo>
                  <a:lnTo>
                    <a:pt x="538" y="473"/>
                  </a:lnTo>
                  <a:lnTo>
                    <a:pt x="503" y="467"/>
                  </a:lnTo>
                  <a:lnTo>
                    <a:pt x="461" y="473"/>
                  </a:lnTo>
                  <a:lnTo>
                    <a:pt x="443" y="479"/>
                  </a:lnTo>
                  <a:lnTo>
                    <a:pt x="431" y="491"/>
                  </a:lnTo>
                  <a:lnTo>
                    <a:pt x="425" y="509"/>
                  </a:lnTo>
                  <a:lnTo>
                    <a:pt x="419" y="533"/>
                  </a:lnTo>
                  <a:lnTo>
                    <a:pt x="413" y="539"/>
                  </a:lnTo>
                  <a:lnTo>
                    <a:pt x="407" y="545"/>
                  </a:lnTo>
                  <a:lnTo>
                    <a:pt x="389" y="551"/>
                  </a:lnTo>
                  <a:lnTo>
                    <a:pt x="347" y="569"/>
                  </a:lnTo>
                  <a:lnTo>
                    <a:pt x="299" y="587"/>
                  </a:lnTo>
                  <a:lnTo>
                    <a:pt x="257" y="593"/>
                  </a:lnTo>
                  <a:lnTo>
                    <a:pt x="222" y="599"/>
                  </a:lnTo>
                  <a:lnTo>
                    <a:pt x="180" y="617"/>
                  </a:lnTo>
                  <a:lnTo>
                    <a:pt x="150" y="641"/>
                  </a:lnTo>
                  <a:lnTo>
                    <a:pt x="138" y="647"/>
                  </a:lnTo>
                  <a:lnTo>
                    <a:pt x="132" y="653"/>
                  </a:lnTo>
                  <a:lnTo>
                    <a:pt x="126" y="659"/>
                  </a:lnTo>
                  <a:lnTo>
                    <a:pt x="108" y="659"/>
                  </a:lnTo>
                  <a:lnTo>
                    <a:pt x="96" y="653"/>
                  </a:lnTo>
                  <a:lnTo>
                    <a:pt x="90" y="653"/>
                  </a:lnTo>
                  <a:lnTo>
                    <a:pt x="0" y="671"/>
                  </a:lnTo>
                  <a:lnTo>
                    <a:pt x="12" y="689"/>
                  </a:lnTo>
                  <a:lnTo>
                    <a:pt x="42" y="695"/>
                  </a:lnTo>
                  <a:lnTo>
                    <a:pt x="84" y="695"/>
                  </a:lnTo>
                  <a:lnTo>
                    <a:pt x="132" y="683"/>
                  </a:lnTo>
                  <a:lnTo>
                    <a:pt x="192" y="671"/>
                  </a:lnTo>
                  <a:lnTo>
                    <a:pt x="263" y="653"/>
                  </a:lnTo>
                  <a:lnTo>
                    <a:pt x="335" y="629"/>
                  </a:lnTo>
                  <a:lnTo>
                    <a:pt x="407" y="599"/>
                  </a:lnTo>
                  <a:lnTo>
                    <a:pt x="473" y="569"/>
                  </a:lnTo>
                  <a:lnTo>
                    <a:pt x="527" y="545"/>
                  </a:lnTo>
                  <a:lnTo>
                    <a:pt x="562" y="527"/>
                  </a:lnTo>
                  <a:lnTo>
                    <a:pt x="568" y="521"/>
                  </a:lnTo>
                  <a:lnTo>
                    <a:pt x="574" y="521"/>
                  </a:lnTo>
                  <a:lnTo>
                    <a:pt x="604" y="521"/>
                  </a:lnTo>
                  <a:lnTo>
                    <a:pt x="646" y="515"/>
                  </a:lnTo>
                  <a:lnTo>
                    <a:pt x="712" y="497"/>
                  </a:lnTo>
                  <a:lnTo>
                    <a:pt x="790" y="479"/>
                  </a:lnTo>
                  <a:lnTo>
                    <a:pt x="873" y="461"/>
                  </a:lnTo>
                  <a:lnTo>
                    <a:pt x="963" y="443"/>
                  </a:lnTo>
                  <a:lnTo>
                    <a:pt x="1059" y="431"/>
                  </a:lnTo>
                  <a:lnTo>
                    <a:pt x="1148" y="425"/>
                  </a:lnTo>
                  <a:lnTo>
                    <a:pt x="1178" y="425"/>
                  </a:lnTo>
                  <a:lnTo>
                    <a:pt x="1214" y="437"/>
                  </a:lnTo>
                  <a:lnTo>
                    <a:pt x="1292" y="461"/>
                  </a:lnTo>
                  <a:lnTo>
                    <a:pt x="1340" y="479"/>
                  </a:lnTo>
                  <a:lnTo>
                    <a:pt x="1382" y="503"/>
                  </a:lnTo>
                  <a:lnTo>
                    <a:pt x="1417" y="533"/>
                  </a:lnTo>
                  <a:lnTo>
                    <a:pt x="1441" y="563"/>
                  </a:lnTo>
                  <a:lnTo>
                    <a:pt x="1447" y="587"/>
                  </a:lnTo>
                  <a:lnTo>
                    <a:pt x="1435" y="617"/>
                  </a:lnTo>
                  <a:lnTo>
                    <a:pt x="1423" y="629"/>
                  </a:lnTo>
                  <a:lnTo>
                    <a:pt x="1405" y="641"/>
                  </a:lnTo>
                  <a:lnTo>
                    <a:pt x="1376" y="653"/>
                  </a:lnTo>
                  <a:lnTo>
                    <a:pt x="1346" y="665"/>
                  </a:lnTo>
                  <a:lnTo>
                    <a:pt x="1280" y="683"/>
                  </a:lnTo>
                  <a:lnTo>
                    <a:pt x="1226" y="701"/>
                  </a:lnTo>
                  <a:lnTo>
                    <a:pt x="1178" y="719"/>
                  </a:lnTo>
                  <a:lnTo>
                    <a:pt x="1142" y="743"/>
                  </a:lnTo>
                  <a:lnTo>
                    <a:pt x="1112" y="755"/>
                  </a:lnTo>
                  <a:lnTo>
                    <a:pt x="1089" y="773"/>
                  </a:lnTo>
                  <a:lnTo>
                    <a:pt x="1077" y="791"/>
                  </a:lnTo>
                  <a:lnTo>
                    <a:pt x="1065" y="809"/>
                  </a:lnTo>
                  <a:lnTo>
                    <a:pt x="1059" y="833"/>
                  </a:lnTo>
                  <a:lnTo>
                    <a:pt x="1065" y="857"/>
                  </a:lnTo>
                  <a:lnTo>
                    <a:pt x="1077" y="869"/>
                  </a:lnTo>
                  <a:lnTo>
                    <a:pt x="1083" y="875"/>
                  </a:lnTo>
                  <a:lnTo>
                    <a:pt x="1089" y="881"/>
                  </a:lnTo>
                  <a:lnTo>
                    <a:pt x="1106" y="881"/>
                  </a:lnTo>
                  <a:lnTo>
                    <a:pt x="1124" y="875"/>
                  </a:lnTo>
                  <a:lnTo>
                    <a:pt x="1148" y="875"/>
                  </a:lnTo>
                  <a:lnTo>
                    <a:pt x="1208" y="869"/>
                  </a:lnTo>
                  <a:lnTo>
                    <a:pt x="1268" y="863"/>
                  </a:lnTo>
                  <a:lnTo>
                    <a:pt x="1328" y="863"/>
                  </a:lnTo>
                  <a:lnTo>
                    <a:pt x="1388" y="857"/>
                  </a:lnTo>
                  <a:lnTo>
                    <a:pt x="1411" y="857"/>
                  </a:lnTo>
                  <a:lnTo>
                    <a:pt x="1429" y="851"/>
                  </a:lnTo>
                  <a:lnTo>
                    <a:pt x="1441" y="851"/>
                  </a:lnTo>
                  <a:lnTo>
                    <a:pt x="1447" y="851"/>
                  </a:lnTo>
                  <a:lnTo>
                    <a:pt x="1459" y="845"/>
                  </a:lnTo>
                  <a:lnTo>
                    <a:pt x="1483" y="833"/>
                  </a:lnTo>
                  <a:lnTo>
                    <a:pt x="1525" y="815"/>
                  </a:lnTo>
                  <a:lnTo>
                    <a:pt x="1573" y="791"/>
                  </a:lnTo>
                  <a:lnTo>
                    <a:pt x="1675" y="743"/>
                  </a:lnTo>
                  <a:lnTo>
                    <a:pt x="1716" y="725"/>
                  </a:lnTo>
                  <a:lnTo>
                    <a:pt x="1752" y="713"/>
                  </a:lnTo>
                  <a:lnTo>
                    <a:pt x="1806" y="689"/>
                  </a:lnTo>
                  <a:lnTo>
                    <a:pt x="1842" y="653"/>
                  </a:lnTo>
                  <a:lnTo>
                    <a:pt x="1866" y="611"/>
                  </a:lnTo>
                  <a:lnTo>
                    <a:pt x="1884" y="581"/>
                  </a:lnTo>
                  <a:lnTo>
                    <a:pt x="1926" y="515"/>
                  </a:lnTo>
                  <a:lnTo>
                    <a:pt x="1979" y="449"/>
                  </a:lnTo>
                  <a:lnTo>
                    <a:pt x="2039" y="389"/>
                  </a:lnTo>
                  <a:lnTo>
                    <a:pt x="2105" y="341"/>
                  </a:lnTo>
                  <a:lnTo>
                    <a:pt x="2159" y="299"/>
                  </a:lnTo>
                  <a:lnTo>
                    <a:pt x="2207" y="269"/>
                  </a:lnTo>
                  <a:lnTo>
                    <a:pt x="2237" y="245"/>
                  </a:lnTo>
                  <a:lnTo>
                    <a:pt x="2249" y="239"/>
                  </a:lnTo>
                  <a:lnTo>
                    <a:pt x="2249" y="239"/>
                  </a:lnTo>
                  <a:lnTo>
                    <a:pt x="2392" y="167"/>
                  </a:lnTo>
                  <a:lnTo>
                    <a:pt x="2392" y="60"/>
                  </a:lnTo>
                  <a:lnTo>
                    <a:pt x="2392" y="0"/>
                  </a:lnTo>
                  <a:lnTo>
                    <a:pt x="2344" y="18"/>
                  </a:lnTo>
                  <a:lnTo>
                    <a:pt x="2302" y="36"/>
                  </a:lnTo>
                  <a:lnTo>
                    <a:pt x="2302" y="36"/>
                  </a:lnTo>
                  <a:close/>
                </a:path>
              </a:pathLst>
            </a:custGeom>
            <a:solidFill>
              <a:schemeClr val="bg1"/>
            </a:solidFill>
            <a:ln w="9525">
              <a:noFill/>
              <a:round/>
              <a:headEnd/>
              <a:tailEnd/>
            </a:ln>
          </p:spPr>
          <p:txBody>
            <a:bodyPr/>
            <a:lstStyle/>
            <a:p>
              <a:pPr>
                <a:defRPr/>
              </a:pPr>
              <a:endParaRPr lang="el-GR"/>
            </a:p>
          </p:txBody>
        </p:sp>
        <p:sp>
          <p:nvSpPr>
            <p:cNvPr id="12" name="Freeform 12">
              <a:extLst>
                <a:ext uri="{FF2B5EF4-FFF2-40B4-BE49-F238E27FC236}">
                  <a16:creationId xmlns:a16="http://schemas.microsoft.com/office/drawing/2014/main" id="{3EA0D6EF-D4E5-A88D-3CD3-39DD244362B9}"/>
                </a:ext>
              </a:extLst>
            </p:cNvPr>
            <p:cNvSpPr>
              <a:spLocks/>
            </p:cNvSpPr>
            <p:nvPr userDrawn="1"/>
          </p:nvSpPr>
          <p:spPr bwMode="hidden">
            <a:xfrm>
              <a:off x="3839" y="1854"/>
              <a:ext cx="577" cy="258"/>
            </a:xfrm>
            <a:custGeom>
              <a:avLst/>
              <a:gdLst/>
              <a:ahLst/>
              <a:cxnLst>
                <a:cxn ang="0">
                  <a:pos x="30" y="245"/>
                </a:cxn>
                <a:cxn ang="0">
                  <a:pos x="18" y="251"/>
                </a:cxn>
                <a:cxn ang="0">
                  <a:pos x="6" y="257"/>
                </a:cxn>
                <a:cxn ang="0">
                  <a:pos x="0" y="257"/>
                </a:cxn>
                <a:cxn ang="0">
                  <a:pos x="305" y="113"/>
                </a:cxn>
                <a:cxn ang="0">
                  <a:pos x="520" y="0"/>
                </a:cxn>
                <a:cxn ang="0">
                  <a:pos x="526" y="6"/>
                </a:cxn>
                <a:cxn ang="0">
                  <a:pos x="544" y="18"/>
                </a:cxn>
                <a:cxn ang="0">
                  <a:pos x="550" y="24"/>
                </a:cxn>
                <a:cxn ang="0">
                  <a:pos x="550" y="36"/>
                </a:cxn>
                <a:cxn ang="0">
                  <a:pos x="544" y="42"/>
                </a:cxn>
                <a:cxn ang="0">
                  <a:pos x="526" y="54"/>
                </a:cxn>
                <a:cxn ang="0">
                  <a:pos x="514" y="60"/>
                </a:cxn>
                <a:cxn ang="0">
                  <a:pos x="502" y="66"/>
                </a:cxn>
                <a:cxn ang="0">
                  <a:pos x="448" y="84"/>
                </a:cxn>
                <a:cxn ang="0">
                  <a:pos x="382" y="113"/>
                </a:cxn>
                <a:cxn ang="0">
                  <a:pos x="305" y="143"/>
                </a:cxn>
                <a:cxn ang="0">
                  <a:pos x="227" y="173"/>
                </a:cxn>
                <a:cxn ang="0">
                  <a:pos x="149" y="203"/>
                </a:cxn>
                <a:cxn ang="0">
                  <a:pos x="83" y="227"/>
                </a:cxn>
                <a:cxn ang="0">
                  <a:pos x="30" y="245"/>
                </a:cxn>
                <a:cxn ang="0">
                  <a:pos x="30" y="245"/>
                </a:cxn>
              </a:cxnLst>
              <a:rect l="0" t="0" r="r" b="b"/>
              <a:pathLst>
                <a:path w="550" h="257">
                  <a:moveTo>
                    <a:pt x="30" y="245"/>
                  </a:moveTo>
                  <a:lnTo>
                    <a:pt x="18" y="251"/>
                  </a:lnTo>
                  <a:lnTo>
                    <a:pt x="6" y="257"/>
                  </a:lnTo>
                  <a:lnTo>
                    <a:pt x="0" y="257"/>
                  </a:lnTo>
                  <a:lnTo>
                    <a:pt x="305" y="113"/>
                  </a:lnTo>
                  <a:lnTo>
                    <a:pt x="520" y="0"/>
                  </a:lnTo>
                  <a:lnTo>
                    <a:pt x="526" y="6"/>
                  </a:lnTo>
                  <a:lnTo>
                    <a:pt x="544" y="18"/>
                  </a:lnTo>
                  <a:lnTo>
                    <a:pt x="550" y="24"/>
                  </a:lnTo>
                  <a:lnTo>
                    <a:pt x="550" y="36"/>
                  </a:lnTo>
                  <a:lnTo>
                    <a:pt x="544" y="42"/>
                  </a:lnTo>
                  <a:lnTo>
                    <a:pt x="526" y="54"/>
                  </a:lnTo>
                  <a:lnTo>
                    <a:pt x="514" y="60"/>
                  </a:lnTo>
                  <a:lnTo>
                    <a:pt x="502" y="66"/>
                  </a:lnTo>
                  <a:lnTo>
                    <a:pt x="448" y="84"/>
                  </a:lnTo>
                  <a:lnTo>
                    <a:pt x="382" y="113"/>
                  </a:lnTo>
                  <a:lnTo>
                    <a:pt x="305" y="143"/>
                  </a:lnTo>
                  <a:lnTo>
                    <a:pt x="227" y="173"/>
                  </a:lnTo>
                  <a:lnTo>
                    <a:pt x="149" y="203"/>
                  </a:lnTo>
                  <a:lnTo>
                    <a:pt x="83" y="227"/>
                  </a:lnTo>
                  <a:lnTo>
                    <a:pt x="30" y="245"/>
                  </a:lnTo>
                  <a:lnTo>
                    <a:pt x="30" y="245"/>
                  </a:lnTo>
                  <a:close/>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a:defRPr/>
              </a:pPr>
              <a:endParaRPr lang="el-GR"/>
            </a:p>
          </p:txBody>
        </p:sp>
        <p:sp>
          <p:nvSpPr>
            <p:cNvPr id="13" name="Freeform 13">
              <a:extLst>
                <a:ext uri="{FF2B5EF4-FFF2-40B4-BE49-F238E27FC236}">
                  <a16:creationId xmlns:a16="http://schemas.microsoft.com/office/drawing/2014/main" id="{CF436965-18E6-3D6F-9B24-A7B93DD23E7E}"/>
                </a:ext>
              </a:extLst>
            </p:cNvPr>
            <p:cNvSpPr>
              <a:spLocks/>
            </p:cNvSpPr>
            <p:nvPr userDrawn="1"/>
          </p:nvSpPr>
          <p:spPr bwMode="hidden">
            <a:xfrm>
              <a:off x="5327" y="1642"/>
              <a:ext cx="5" cy="1"/>
            </a:xfrm>
            <a:custGeom>
              <a:avLst/>
              <a:gdLst/>
              <a:ahLst/>
              <a:cxnLst>
                <a:cxn ang="0">
                  <a:pos x="0" y="0"/>
                </a:cxn>
                <a:cxn ang="0">
                  <a:pos x="5" y="0"/>
                </a:cxn>
                <a:cxn ang="0">
                  <a:pos x="0" y="0"/>
                </a:cxn>
                <a:cxn ang="0">
                  <a:pos x="0" y="0"/>
                </a:cxn>
              </a:cxnLst>
              <a:rect l="0" t="0" r="r" b="b"/>
              <a:pathLst>
                <a:path w="5">
                  <a:moveTo>
                    <a:pt x="0" y="0"/>
                  </a:moveTo>
                  <a:lnTo>
                    <a:pt x="5" y="0"/>
                  </a:lnTo>
                  <a:lnTo>
                    <a:pt x="0" y="0"/>
                  </a:lnTo>
                  <a:lnTo>
                    <a:pt x="0" y="0"/>
                  </a:lnTo>
                  <a:close/>
                </a:path>
              </a:pathLst>
            </a:custGeom>
            <a:solidFill>
              <a:srgbClr val="FED1AD"/>
            </a:solidFill>
            <a:ln w="9525">
              <a:noFill/>
              <a:round/>
              <a:headEnd/>
              <a:tailEnd/>
            </a:ln>
          </p:spPr>
          <p:txBody>
            <a:bodyPr/>
            <a:lstStyle/>
            <a:p>
              <a:pPr>
                <a:defRPr/>
              </a:pPr>
              <a:endParaRPr lang="el-GR"/>
            </a:p>
          </p:txBody>
        </p:sp>
        <p:sp>
          <p:nvSpPr>
            <p:cNvPr id="14" name="Freeform 14">
              <a:extLst>
                <a:ext uri="{FF2B5EF4-FFF2-40B4-BE49-F238E27FC236}">
                  <a16:creationId xmlns:a16="http://schemas.microsoft.com/office/drawing/2014/main" id="{EC012B7E-C461-E65E-3F33-8FA4641E58A8}"/>
                </a:ext>
              </a:extLst>
            </p:cNvPr>
            <p:cNvSpPr>
              <a:spLocks/>
            </p:cNvSpPr>
            <p:nvPr userDrawn="1"/>
          </p:nvSpPr>
          <p:spPr bwMode="hidden">
            <a:xfrm>
              <a:off x="3839" y="1728"/>
              <a:ext cx="716" cy="383"/>
            </a:xfrm>
            <a:custGeom>
              <a:avLst/>
              <a:gdLst/>
              <a:ahLst/>
              <a:cxnLst>
                <a:cxn ang="0">
                  <a:pos x="659" y="6"/>
                </a:cxn>
                <a:cxn ang="0">
                  <a:pos x="588" y="42"/>
                </a:cxn>
                <a:cxn ang="0">
                  <a:pos x="515" y="84"/>
                </a:cxn>
                <a:cxn ang="0">
                  <a:pos x="509" y="90"/>
                </a:cxn>
                <a:cxn ang="0">
                  <a:pos x="485" y="102"/>
                </a:cxn>
                <a:cxn ang="0">
                  <a:pos x="455" y="120"/>
                </a:cxn>
                <a:cxn ang="0">
                  <a:pos x="425" y="138"/>
                </a:cxn>
                <a:cxn ang="0">
                  <a:pos x="371" y="168"/>
                </a:cxn>
                <a:cxn ang="0">
                  <a:pos x="306" y="198"/>
                </a:cxn>
                <a:cxn ang="0">
                  <a:pos x="186" y="251"/>
                </a:cxn>
                <a:cxn ang="0">
                  <a:pos x="131" y="269"/>
                </a:cxn>
                <a:cxn ang="0">
                  <a:pos x="89" y="287"/>
                </a:cxn>
                <a:cxn ang="0">
                  <a:pos x="53" y="305"/>
                </a:cxn>
                <a:cxn ang="0">
                  <a:pos x="36" y="311"/>
                </a:cxn>
                <a:cxn ang="0">
                  <a:pos x="12" y="329"/>
                </a:cxn>
                <a:cxn ang="0">
                  <a:pos x="0" y="353"/>
                </a:cxn>
                <a:cxn ang="0">
                  <a:pos x="0" y="371"/>
                </a:cxn>
                <a:cxn ang="0">
                  <a:pos x="0" y="383"/>
                </a:cxn>
                <a:cxn ang="0">
                  <a:pos x="0" y="383"/>
                </a:cxn>
                <a:cxn ang="0">
                  <a:pos x="12" y="371"/>
                </a:cxn>
                <a:cxn ang="0">
                  <a:pos x="30" y="353"/>
                </a:cxn>
                <a:cxn ang="0">
                  <a:pos x="53" y="335"/>
                </a:cxn>
                <a:cxn ang="0">
                  <a:pos x="77" y="317"/>
                </a:cxn>
                <a:cxn ang="0">
                  <a:pos x="101" y="311"/>
                </a:cxn>
                <a:cxn ang="0">
                  <a:pos x="131" y="299"/>
                </a:cxn>
                <a:cxn ang="0">
                  <a:pos x="204" y="269"/>
                </a:cxn>
                <a:cxn ang="0">
                  <a:pos x="240" y="251"/>
                </a:cxn>
                <a:cxn ang="0">
                  <a:pos x="270" y="239"/>
                </a:cxn>
                <a:cxn ang="0">
                  <a:pos x="294" y="228"/>
                </a:cxn>
                <a:cxn ang="0">
                  <a:pos x="312" y="222"/>
                </a:cxn>
                <a:cxn ang="0">
                  <a:pos x="330" y="210"/>
                </a:cxn>
                <a:cxn ang="0">
                  <a:pos x="365" y="186"/>
                </a:cxn>
                <a:cxn ang="0">
                  <a:pos x="419" y="156"/>
                </a:cxn>
                <a:cxn ang="0">
                  <a:pos x="473" y="120"/>
                </a:cxn>
                <a:cxn ang="0">
                  <a:pos x="527" y="90"/>
                </a:cxn>
                <a:cxn ang="0">
                  <a:pos x="576" y="60"/>
                </a:cxn>
                <a:cxn ang="0">
                  <a:pos x="612" y="42"/>
                </a:cxn>
                <a:cxn ang="0">
                  <a:pos x="629" y="36"/>
                </a:cxn>
                <a:cxn ang="0">
                  <a:pos x="647" y="30"/>
                </a:cxn>
                <a:cxn ang="0">
                  <a:pos x="677" y="18"/>
                </a:cxn>
                <a:cxn ang="0">
                  <a:pos x="701" y="6"/>
                </a:cxn>
                <a:cxn ang="0">
                  <a:pos x="713" y="0"/>
                </a:cxn>
                <a:cxn ang="0">
                  <a:pos x="713" y="0"/>
                </a:cxn>
                <a:cxn ang="0">
                  <a:pos x="659" y="6"/>
                </a:cxn>
                <a:cxn ang="0">
                  <a:pos x="716" y="63"/>
                </a:cxn>
              </a:cxnLst>
              <a:rect l="0" t="0" r="r" b="b"/>
              <a:pathLst>
                <a:path w="716" h="383">
                  <a:moveTo>
                    <a:pt x="659" y="6"/>
                  </a:moveTo>
                  <a:lnTo>
                    <a:pt x="588" y="42"/>
                  </a:lnTo>
                  <a:lnTo>
                    <a:pt x="515" y="84"/>
                  </a:lnTo>
                  <a:lnTo>
                    <a:pt x="509" y="90"/>
                  </a:lnTo>
                  <a:lnTo>
                    <a:pt x="485" y="102"/>
                  </a:lnTo>
                  <a:lnTo>
                    <a:pt x="455" y="120"/>
                  </a:lnTo>
                  <a:lnTo>
                    <a:pt x="425" y="138"/>
                  </a:lnTo>
                  <a:lnTo>
                    <a:pt x="371" y="168"/>
                  </a:lnTo>
                  <a:lnTo>
                    <a:pt x="306" y="198"/>
                  </a:lnTo>
                  <a:lnTo>
                    <a:pt x="186" y="251"/>
                  </a:lnTo>
                  <a:lnTo>
                    <a:pt x="131" y="269"/>
                  </a:lnTo>
                  <a:lnTo>
                    <a:pt x="89" y="287"/>
                  </a:lnTo>
                  <a:lnTo>
                    <a:pt x="53" y="305"/>
                  </a:lnTo>
                  <a:lnTo>
                    <a:pt x="36" y="311"/>
                  </a:lnTo>
                  <a:lnTo>
                    <a:pt x="12" y="329"/>
                  </a:lnTo>
                  <a:lnTo>
                    <a:pt x="0" y="353"/>
                  </a:lnTo>
                  <a:lnTo>
                    <a:pt x="0" y="371"/>
                  </a:lnTo>
                  <a:lnTo>
                    <a:pt x="0" y="383"/>
                  </a:lnTo>
                  <a:lnTo>
                    <a:pt x="0" y="383"/>
                  </a:lnTo>
                  <a:lnTo>
                    <a:pt x="12" y="371"/>
                  </a:lnTo>
                  <a:lnTo>
                    <a:pt x="30" y="353"/>
                  </a:lnTo>
                  <a:lnTo>
                    <a:pt x="53" y="335"/>
                  </a:lnTo>
                  <a:lnTo>
                    <a:pt x="77" y="317"/>
                  </a:lnTo>
                  <a:lnTo>
                    <a:pt x="101" y="311"/>
                  </a:lnTo>
                  <a:lnTo>
                    <a:pt x="131" y="299"/>
                  </a:lnTo>
                  <a:lnTo>
                    <a:pt x="204" y="269"/>
                  </a:lnTo>
                  <a:lnTo>
                    <a:pt x="240" y="251"/>
                  </a:lnTo>
                  <a:lnTo>
                    <a:pt x="270" y="239"/>
                  </a:lnTo>
                  <a:lnTo>
                    <a:pt x="294" y="228"/>
                  </a:lnTo>
                  <a:lnTo>
                    <a:pt x="312" y="222"/>
                  </a:lnTo>
                  <a:lnTo>
                    <a:pt x="330" y="210"/>
                  </a:lnTo>
                  <a:lnTo>
                    <a:pt x="365" y="186"/>
                  </a:lnTo>
                  <a:lnTo>
                    <a:pt x="419" y="156"/>
                  </a:lnTo>
                  <a:lnTo>
                    <a:pt x="473" y="120"/>
                  </a:lnTo>
                  <a:lnTo>
                    <a:pt x="527" y="90"/>
                  </a:lnTo>
                  <a:lnTo>
                    <a:pt x="576" y="60"/>
                  </a:lnTo>
                  <a:lnTo>
                    <a:pt x="612" y="42"/>
                  </a:lnTo>
                  <a:lnTo>
                    <a:pt x="629" y="36"/>
                  </a:lnTo>
                  <a:lnTo>
                    <a:pt x="647" y="30"/>
                  </a:lnTo>
                  <a:lnTo>
                    <a:pt x="677" y="18"/>
                  </a:lnTo>
                  <a:lnTo>
                    <a:pt x="701" y="6"/>
                  </a:lnTo>
                  <a:lnTo>
                    <a:pt x="713" y="0"/>
                  </a:lnTo>
                  <a:lnTo>
                    <a:pt x="713" y="0"/>
                  </a:lnTo>
                  <a:lnTo>
                    <a:pt x="659" y="6"/>
                  </a:lnTo>
                  <a:lnTo>
                    <a:pt x="716" y="63"/>
                  </a:lnTo>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a:defRPr/>
              </a:pPr>
              <a:endParaRPr lang="el-GR"/>
            </a:p>
          </p:txBody>
        </p:sp>
        <p:sp>
          <p:nvSpPr>
            <p:cNvPr id="15" name="Freeform 15">
              <a:extLst>
                <a:ext uri="{FF2B5EF4-FFF2-40B4-BE49-F238E27FC236}">
                  <a16:creationId xmlns:a16="http://schemas.microsoft.com/office/drawing/2014/main" id="{6F115214-39C7-A199-5574-1477E9FA49A8}"/>
                </a:ext>
              </a:extLst>
            </p:cNvPr>
            <p:cNvSpPr>
              <a:spLocks/>
            </p:cNvSpPr>
            <p:nvPr userDrawn="1"/>
          </p:nvSpPr>
          <p:spPr bwMode="hidden">
            <a:xfrm>
              <a:off x="3453" y="2271"/>
              <a:ext cx="318" cy="225"/>
            </a:xfrm>
            <a:custGeom>
              <a:avLst/>
              <a:gdLst/>
              <a:ahLst/>
              <a:cxnLst>
                <a:cxn ang="0">
                  <a:pos x="6" y="225"/>
                </a:cxn>
                <a:cxn ang="0">
                  <a:pos x="0" y="195"/>
                </a:cxn>
                <a:cxn ang="0">
                  <a:pos x="315" y="0"/>
                </a:cxn>
                <a:cxn ang="0">
                  <a:pos x="303" y="27"/>
                </a:cxn>
                <a:cxn ang="0">
                  <a:pos x="318" y="42"/>
                </a:cxn>
              </a:cxnLst>
              <a:rect l="0" t="0" r="r" b="b"/>
              <a:pathLst>
                <a:path w="318" h="225">
                  <a:moveTo>
                    <a:pt x="6" y="225"/>
                  </a:moveTo>
                  <a:lnTo>
                    <a:pt x="0" y="195"/>
                  </a:lnTo>
                  <a:lnTo>
                    <a:pt x="315" y="0"/>
                  </a:lnTo>
                  <a:lnTo>
                    <a:pt x="303" y="27"/>
                  </a:lnTo>
                  <a:lnTo>
                    <a:pt x="318" y="42"/>
                  </a:lnTo>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a:defRPr/>
              </a:pPr>
              <a:endParaRPr lang="el-GR"/>
            </a:p>
          </p:txBody>
        </p:sp>
        <p:sp>
          <p:nvSpPr>
            <p:cNvPr id="16" name="Freeform 16">
              <a:extLst>
                <a:ext uri="{FF2B5EF4-FFF2-40B4-BE49-F238E27FC236}">
                  <a16:creationId xmlns:a16="http://schemas.microsoft.com/office/drawing/2014/main" id="{72D6CE3A-3DC1-DADB-9A88-4079420C3D53}"/>
                </a:ext>
              </a:extLst>
            </p:cNvPr>
            <p:cNvSpPr>
              <a:spLocks/>
            </p:cNvSpPr>
            <p:nvPr userDrawn="1"/>
          </p:nvSpPr>
          <p:spPr bwMode="hidden">
            <a:xfrm>
              <a:off x="0" y="2658"/>
              <a:ext cx="2595" cy="933"/>
            </a:xfrm>
            <a:custGeom>
              <a:avLst/>
              <a:gdLst/>
              <a:ahLst/>
              <a:cxnLst>
                <a:cxn ang="0">
                  <a:pos x="1050" y="657"/>
                </a:cxn>
                <a:cxn ang="0">
                  <a:pos x="1581" y="690"/>
                </a:cxn>
                <a:cxn ang="0">
                  <a:pos x="1671" y="723"/>
                </a:cxn>
                <a:cxn ang="0">
                  <a:pos x="1176" y="621"/>
                </a:cxn>
                <a:cxn ang="0">
                  <a:pos x="1854" y="567"/>
                </a:cxn>
                <a:cxn ang="0">
                  <a:pos x="1869" y="612"/>
                </a:cxn>
                <a:cxn ang="0">
                  <a:pos x="2103" y="861"/>
                </a:cxn>
                <a:cxn ang="0">
                  <a:pos x="1883" y="520"/>
                </a:cxn>
                <a:cxn ang="0">
                  <a:pos x="1842" y="490"/>
                </a:cxn>
                <a:cxn ang="0">
                  <a:pos x="1770" y="466"/>
                </a:cxn>
                <a:cxn ang="0">
                  <a:pos x="1740" y="448"/>
                </a:cxn>
                <a:cxn ang="0">
                  <a:pos x="1758" y="436"/>
                </a:cxn>
                <a:cxn ang="0">
                  <a:pos x="1830" y="430"/>
                </a:cxn>
                <a:cxn ang="0">
                  <a:pos x="1877" y="424"/>
                </a:cxn>
                <a:cxn ang="0">
                  <a:pos x="1955" y="394"/>
                </a:cxn>
                <a:cxn ang="0">
                  <a:pos x="2052" y="396"/>
                </a:cxn>
                <a:cxn ang="0">
                  <a:pos x="2253" y="732"/>
                </a:cxn>
                <a:cxn ang="0">
                  <a:pos x="2415" y="933"/>
                </a:cxn>
                <a:cxn ang="0">
                  <a:pos x="2397" y="828"/>
                </a:cxn>
                <a:cxn ang="0">
                  <a:pos x="2088" y="400"/>
                </a:cxn>
                <a:cxn ang="0">
                  <a:pos x="2046" y="346"/>
                </a:cxn>
                <a:cxn ang="0">
                  <a:pos x="1997" y="304"/>
                </a:cxn>
                <a:cxn ang="0">
                  <a:pos x="1967" y="286"/>
                </a:cxn>
                <a:cxn ang="0">
                  <a:pos x="1973" y="286"/>
                </a:cxn>
                <a:cxn ang="0">
                  <a:pos x="2009" y="286"/>
                </a:cxn>
                <a:cxn ang="0">
                  <a:pos x="2082" y="322"/>
                </a:cxn>
                <a:cxn ang="0">
                  <a:pos x="2199" y="384"/>
                </a:cxn>
                <a:cxn ang="0">
                  <a:pos x="2394" y="448"/>
                </a:cxn>
                <a:cxn ang="0">
                  <a:pos x="2595" y="516"/>
                </a:cxn>
                <a:cxn ang="0">
                  <a:pos x="2388" y="424"/>
                </a:cxn>
                <a:cxn ang="0">
                  <a:pos x="2219" y="340"/>
                </a:cxn>
                <a:cxn ang="0">
                  <a:pos x="2052" y="280"/>
                </a:cxn>
                <a:cxn ang="0">
                  <a:pos x="1955" y="262"/>
                </a:cxn>
                <a:cxn ang="0">
                  <a:pos x="1877" y="274"/>
                </a:cxn>
                <a:cxn ang="0">
                  <a:pos x="1752" y="274"/>
                </a:cxn>
                <a:cxn ang="0">
                  <a:pos x="1661" y="292"/>
                </a:cxn>
                <a:cxn ang="0">
                  <a:pos x="1607" y="316"/>
                </a:cxn>
                <a:cxn ang="0">
                  <a:pos x="1589" y="322"/>
                </a:cxn>
                <a:cxn ang="0">
                  <a:pos x="1409" y="358"/>
                </a:cxn>
                <a:cxn ang="0">
                  <a:pos x="1152" y="442"/>
                </a:cxn>
                <a:cxn ang="0">
                  <a:pos x="966" y="460"/>
                </a:cxn>
                <a:cxn ang="0">
                  <a:pos x="870" y="442"/>
                </a:cxn>
                <a:cxn ang="0">
                  <a:pos x="828" y="430"/>
                </a:cxn>
                <a:cxn ang="0">
                  <a:pos x="743" y="388"/>
                </a:cxn>
                <a:cxn ang="0">
                  <a:pos x="636" y="334"/>
                </a:cxn>
                <a:cxn ang="0">
                  <a:pos x="467" y="256"/>
                </a:cxn>
                <a:cxn ang="0">
                  <a:pos x="0" y="0"/>
                </a:cxn>
                <a:cxn ang="0">
                  <a:pos x="585" y="390"/>
                </a:cxn>
                <a:cxn ang="0">
                  <a:pos x="849" y="543"/>
                </a:cxn>
                <a:cxn ang="0">
                  <a:pos x="897" y="621"/>
                </a:cxn>
              </a:cxnLst>
              <a:rect l="0" t="0" r="r" b="b"/>
              <a:pathLst>
                <a:path w="2595" h="933">
                  <a:moveTo>
                    <a:pt x="981" y="675"/>
                  </a:moveTo>
                  <a:lnTo>
                    <a:pt x="1050" y="657"/>
                  </a:lnTo>
                  <a:lnTo>
                    <a:pt x="1143" y="651"/>
                  </a:lnTo>
                  <a:lnTo>
                    <a:pt x="1581" y="690"/>
                  </a:lnTo>
                  <a:lnTo>
                    <a:pt x="1623" y="738"/>
                  </a:lnTo>
                  <a:lnTo>
                    <a:pt x="1671" y="723"/>
                  </a:lnTo>
                  <a:lnTo>
                    <a:pt x="1656" y="675"/>
                  </a:lnTo>
                  <a:lnTo>
                    <a:pt x="1176" y="621"/>
                  </a:lnTo>
                  <a:lnTo>
                    <a:pt x="1797" y="534"/>
                  </a:lnTo>
                  <a:lnTo>
                    <a:pt x="1854" y="567"/>
                  </a:lnTo>
                  <a:lnTo>
                    <a:pt x="1881" y="585"/>
                  </a:lnTo>
                  <a:lnTo>
                    <a:pt x="1869" y="612"/>
                  </a:lnTo>
                  <a:lnTo>
                    <a:pt x="1995" y="852"/>
                  </a:lnTo>
                  <a:lnTo>
                    <a:pt x="2103" y="861"/>
                  </a:lnTo>
                  <a:lnTo>
                    <a:pt x="1889" y="538"/>
                  </a:lnTo>
                  <a:lnTo>
                    <a:pt x="1883" y="520"/>
                  </a:lnTo>
                  <a:lnTo>
                    <a:pt x="1872" y="508"/>
                  </a:lnTo>
                  <a:lnTo>
                    <a:pt x="1842" y="490"/>
                  </a:lnTo>
                  <a:lnTo>
                    <a:pt x="1806" y="478"/>
                  </a:lnTo>
                  <a:lnTo>
                    <a:pt x="1770" y="466"/>
                  </a:lnTo>
                  <a:lnTo>
                    <a:pt x="1752" y="454"/>
                  </a:lnTo>
                  <a:lnTo>
                    <a:pt x="1740" y="448"/>
                  </a:lnTo>
                  <a:lnTo>
                    <a:pt x="1746" y="436"/>
                  </a:lnTo>
                  <a:lnTo>
                    <a:pt x="1758" y="436"/>
                  </a:lnTo>
                  <a:lnTo>
                    <a:pt x="1782" y="430"/>
                  </a:lnTo>
                  <a:lnTo>
                    <a:pt x="1830" y="430"/>
                  </a:lnTo>
                  <a:lnTo>
                    <a:pt x="1854" y="430"/>
                  </a:lnTo>
                  <a:lnTo>
                    <a:pt x="1877" y="424"/>
                  </a:lnTo>
                  <a:lnTo>
                    <a:pt x="1925" y="400"/>
                  </a:lnTo>
                  <a:lnTo>
                    <a:pt x="1955" y="394"/>
                  </a:lnTo>
                  <a:lnTo>
                    <a:pt x="1979" y="394"/>
                  </a:lnTo>
                  <a:lnTo>
                    <a:pt x="2052" y="396"/>
                  </a:lnTo>
                  <a:lnTo>
                    <a:pt x="2046" y="456"/>
                  </a:lnTo>
                  <a:lnTo>
                    <a:pt x="2253" y="732"/>
                  </a:lnTo>
                  <a:lnTo>
                    <a:pt x="2334" y="816"/>
                  </a:lnTo>
                  <a:lnTo>
                    <a:pt x="2415" y="933"/>
                  </a:lnTo>
                  <a:lnTo>
                    <a:pt x="2430" y="909"/>
                  </a:lnTo>
                  <a:lnTo>
                    <a:pt x="2397" y="828"/>
                  </a:lnTo>
                  <a:lnTo>
                    <a:pt x="2094" y="412"/>
                  </a:lnTo>
                  <a:lnTo>
                    <a:pt x="2088" y="400"/>
                  </a:lnTo>
                  <a:lnTo>
                    <a:pt x="2076" y="376"/>
                  </a:lnTo>
                  <a:lnTo>
                    <a:pt x="2046" y="346"/>
                  </a:lnTo>
                  <a:lnTo>
                    <a:pt x="2015" y="322"/>
                  </a:lnTo>
                  <a:lnTo>
                    <a:pt x="1997" y="304"/>
                  </a:lnTo>
                  <a:lnTo>
                    <a:pt x="1979" y="292"/>
                  </a:lnTo>
                  <a:lnTo>
                    <a:pt x="1967" y="286"/>
                  </a:lnTo>
                  <a:lnTo>
                    <a:pt x="1967" y="286"/>
                  </a:lnTo>
                  <a:lnTo>
                    <a:pt x="1973" y="286"/>
                  </a:lnTo>
                  <a:lnTo>
                    <a:pt x="1985" y="286"/>
                  </a:lnTo>
                  <a:lnTo>
                    <a:pt x="2009" y="286"/>
                  </a:lnTo>
                  <a:lnTo>
                    <a:pt x="2040" y="298"/>
                  </a:lnTo>
                  <a:lnTo>
                    <a:pt x="2082" y="322"/>
                  </a:lnTo>
                  <a:lnTo>
                    <a:pt x="2124" y="348"/>
                  </a:lnTo>
                  <a:lnTo>
                    <a:pt x="2199" y="384"/>
                  </a:lnTo>
                  <a:lnTo>
                    <a:pt x="2325" y="426"/>
                  </a:lnTo>
                  <a:lnTo>
                    <a:pt x="2394" y="448"/>
                  </a:lnTo>
                  <a:lnTo>
                    <a:pt x="2523" y="522"/>
                  </a:lnTo>
                  <a:lnTo>
                    <a:pt x="2595" y="516"/>
                  </a:lnTo>
                  <a:lnTo>
                    <a:pt x="2442" y="454"/>
                  </a:lnTo>
                  <a:lnTo>
                    <a:pt x="2388" y="424"/>
                  </a:lnTo>
                  <a:lnTo>
                    <a:pt x="2327" y="388"/>
                  </a:lnTo>
                  <a:lnTo>
                    <a:pt x="2219" y="340"/>
                  </a:lnTo>
                  <a:lnTo>
                    <a:pt x="2106" y="292"/>
                  </a:lnTo>
                  <a:lnTo>
                    <a:pt x="2052" y="280"/>
                  </a:lnTo>
                  <a:lnTo>
                    <a:pt x="2003" y="268"/>
                  </a:lnTo>
                  <a:lnTo>
                    <a:pt x="1955" y="262"/>
                  </a:lnTo>
                  <a:lnTo>
                    <a:pt x="1919" y="268"/>
                  </a:lnTo>
                  <a:lnTo>
                    <a:pt x="1877" y="274"/>
                  </a:lnTo>
                  <a:lnTo>
                    <a:pt x="1812" y="274"/>
                  </a:lnTo>
                  <a:lnTo>
                    <a:pt x="1752" y="274"/>
                  </a:lnTo>
                  <a:lnTo>
                    <a:pt x="1703" y="286"/>
                  </a:lnTo>
                  <a:lnTo>
                    <a:pt x="1661" y="292"/>
                  </a:lnTo>
                  <a:lnTo>
                    <a:pt x="1631" y="304"/>
                  </a:lnTo>
                  <a:lnTo>
                    <a:pt x="1607" y="316"/>
                  </a:lnTo>
                  <a:lnTo>
                    <a:pt x="1595" y="322"/>
                  </a:lnTo>
                  <a:lnTo>
                    <a:pt x="1589" y="322"/>
                  </a:lnTo>
                  <a:lnTo>
                    <a:pt x="1500" y="334"/>
                  </a:lnTo>
                  <a:lnTo>
                    <a:pt x="1409" y="358"/>
                  </a:lnTo>
                  <a:lnTo>
                    <a:pt x="1236" y="418"/>
                  </a:lnTo>
                  <a:lnTo>
                    <a:pt x="1152" y="442"/>
                  </a:lnTo>
                  <a:lnTo>
                    <a:pt x="1061" y="460"/>
                  </a:lnTo>
                  <a:lnTo>
                    <a:pt x="966" y="460"/>
                  </a:lnTo>
                  <a:lnTo>
                    <a:pt x="918" y="454"/>
                  </a:lnTo>
                  <a:lnTo>
                    <a:pt x="870" y="442"/>
                  </a:lnTo>
                  <a:lnTo>
                    <a:pt x="858" y="436"/>
                  </a:lnTo>
                  <a:lnTo>
                    <a:pt x="828" y="430"/>
                  </a:lnTo>
                  <a:lnTo>
                    <a:pt x="791" y="412"/>
                  </a:lnTo>
                  <a:lnTo>
                    <a:pt x="743" y="388"/>
                  </a:lnTo>
                  <a:lnTo>
                    <a:pt x="690" y="364"/>
                  </a:lnTo>
                  <a:lnTo>
                    <a:pt x="636" y="334"/>
                  </a:lnTo>
                  <a:lnTo>
                    <a:pt x="515" y="280"/>
                  </a:lnTo>
                  <a:lnTo>
                    <a:pt x="467" y="256"/>
                  </a:lnTo>
                  <a:lnTo>
                    <a:pt x="443" y="244"/>
                  </a:lnTo>
                  <a:lnTo>
                    <a:pt x="0" y="0"/>
                  </a:lnTo>
                  <a:lnTo>
                    <a:pt x="123" y="120"/>
                  </a:lnTo>
                  <a:lnTo>
                    <a:pt x="585" y="390"/>
                  </a:lnTo>
                  <a:lnTo>
                    <a:pt x="708" y="462"/>
                  </a:lnTo>
                  <a:lnTo>
                    <a:pt x="849" y="543"/>
                  </a:lnTo>
                  <a:lnTo>
                    <a:pt x="882" y="564"/>
                  </a:lnTo>
                  <a:lnTo>
                    <a:pt x="897" y="621"/>
                  </a:lnTo>
                  <a:lnTo>
                    <a:pt x="981" y="675"/>
                  </a:lnTo>
                  <a:close/>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a:defRPr/>
              </a:pPr>
              <a:endParaRPr lang="el-GR"/>
            </a:p>
          </p:txBody>
        </p:sp>
        <p:sp>
          <p:nvSpPr>
            <p:cNvPr id="17" name="Freeform 17">
              <a:extLst>
                <a:ext uri="{FF2B5EF4-FFF2-40B4-BE49-F238E27FC236}">
                  <a16:creationId xmlns:a16="http://schemas.microsoft.com/office/drawing/2014/main" id="{7B504C42-67AD-8898-134E-8A2D84C2F048}"/>
                </a:ext>
              </a:extLst>
            </p:cNvPr>
            <p:cNvSpPr>
              <a:spLocks/>
            </p:cNvSpPr>
            <p:nvPr userDrawn="1"/>
          </p:nvSpPr>
          <p:spPr bwMode="hidden">
            <a:xfrm>
              <a:off x="0" y="2994"/>
              <a:ext cx="2723" cy="1091"/>
            </a:xfrm>
            <a:custGeom>
              <a:avLst/>
              <a:gdLst/>
              <a:ahLst/>
              <a:cxnLst>
                <a:cxn ang="0">
                  <a:pos x="2370" y="72"/>
                </a:cxn>
                <a:cxn ang="0">
                  <a:pos x="2597" y="198"/>
                </a:cxn>
                <a:cxn ang="0">
                  <a:pos x="2639" y="276"/>
                </a:cxn>
                <a:cxn ang="0">
                  <a:pos x="2453" y="264"/>
                </a:cxn>
                <a:cxn ang="0">
                  <a:pos x="2297" y="204"/>
                </a:cxn>
                <a:cxn ang="0">
                  <a:pos x="2112" y="66"/>
                </a:cxn>
                <a:cxn ang="0">
                  <a:pos x="2088" y="72"/>
                </a:cxn>
                <a:cxn ang="0">
                  <a:pos x="2106" y="114"/>
                </a:cxn>
                <a:cxn ang="0">
                  <a:pos x="2412" y="552"/>
                </a:cxn>
                <a:cxn ang="0">
                  <a:pos x="2279" y="564"/>
                </a:cxn>
                <a:cxn ang="0">
                  <a:pos x="2189" y="492"/>
                </a:cxn>
                <a:cxn ang="0">
                  <a:pos x="2058" y="330"/>
                </a:cxn>
                <a:cxn ang="0">
                  <a:pos x="1991" y="234"/>
                </a:cxn>
                <a:cxn ang="0">
                  <a:pos x="1949" y="174"/>
                </a:cxn>
                <a:cxn ang="0">
                  <a:pos x="1824" y="132"/>
                </a:cxn>
                <a:cxn ang="0">
                  <a:pos x="1794" y="144"/>
                </a:cxn>
                <a:cxn ang="0">
                  <a:pos x="1895" y="222"/>
                </a:cxn>
                <a:cxn ang="0">
                  <a:pos x="1943" y="366"/>
                </a:cxn>
                <a:cxn ang="0">
                  <a:pos x="2064" y="630"/>
                </a:cxn>
                <a:cxn ang="0">
                  <a:pos x="2052" y="695"/>
                </a:cxn>
                <a:cxn ang="0">
                  <a:pos x="1955" y="683"/>
                </a:cxn>
                <a:cxn ang="0">
                  <a:pos x="1913" y="636"/>
                </a:cxn>
                <a:cxn ang="0">
                  <a:pos x="1703" y="312"/>
                </a:cxn>
                <a:cxn ang="0">
                  <a:pos x="1637" y="276"/>
                </a:cxn>
                <a:cxn ang="0">
                  <a:pos x="1643" y="318"/>
                </a:cxn>
                <a:cxn ang="0">
                  <a:pos x="1673" y="408"/>
                </a:cxn>
                <a:cxn ang="0">
                  <a:pos x="1716" y="779"/>
                </a:cxn>
                <a:cxn ang="0">
                  <a:pos x="1691" y="737"/>
                </a:cxn>
                <a:cxn ang="0">
                  <a:pos x="1613" y="582"/>
                </a:cxn>
                <a:cxn ang="0">
                  <a:pos x="1494" y="480"/>
                </a:cxn>
                <a:cxn ang="0">
                  <a:pos x="1248" y="528"/>
                </a:cxn>
                <a:cxn ang="0">
                  <a:pos x="996" y="630"/>
                </a:cxn>
                <a:cxn ang="0">
                  <a:pos x="714" y="534"/>
                </a:cxn>
                <a:cxn ang="0">
                  <a:pos x="198" y="288"/>
                </a:cxn>
                <a:cxn ang="0">
                  <a:pos x="0" y="460"/>
                </a:cxn>
                <a:cxn ang="0">
                  <a:pos x="288" y="570"/>
                </a:cxn>
                <a:cxn ang="0">
                  <a:pos x="461" y="654"/>
                </a:cxn>
                <a:cxn ang="0">
                  <a:pos x="725" y="755"/>
                </a:cxn>
                <a:cxn ang="0">
                  <a:pos x="966" y="791"/>
                </a:cxn>
                <a:cxn ang="0">
                  <a:pos x="1176" y="779"/>
                </a:cxn>
                <a:cxn ang="0">
                  <a:pos x="1278" y="791"/>
                </a:cxn>
                <a:cxn ang="0">
                  <a:pos x="1404" y="845"/>
                </a:cxn>
                <a:cxn ang="0">
                  <a:pos x="1416" y="887"/>
                </a:cxn>
                <a:cxn ang="0">
                  <a:pos x="1361" y="923"/>
                </a:cxn>
                <a:cxn ang="0">
                  <a:pos x="1385" y="1007"/>
                </a:cxn>
                <a:cxn ang="0">
                  <a:pos x="1494" y="1085"/>
                </a:cxn>
                <a:cxn ang="0">
                  <a:pos x="1697" y="1043"/>
                </a:cxn>
                <a:cxn ang="0">
                  <a:pos x="1812" y="989"/>
                </a:cxn>
                <a:cxn ang="0">
                  <a:pos x="1973" y="917"/>
                </a:cxn>
                <a:cxn ang="0">
                  <a:pos x="2201" y="899"/>
                </a:cxn>
                <a:cxn ang="0">
                  <a:pos x="2364" y="863"/>
                </a:cxn>
                <a:cxn ang="0">
                  <a:pos x="2400" y="743"/>
                </a:cxn>
                <a:cxn ang="0">
                  <a:pos x="2471" y="701"/>
                </a:cxn>
                <a:cxn ang="0">
                  <a:pos x="2621" y="504"/>
                </a:cxn>
                <a:cxn ang="0">
                  <a:pos x="2693" y="374"/>
                </a:cxn>
              </a:cxnLst>
              <a:rect l="0" t="0" r="r" b="b"/>
              <a:pathLst>
                <a:path w="2723" h="1091">
                  <a:moveTo>
                    <a:pt x="2723" y="299"/>
                  </a:moveTo>
                  <a:lnTo>
                    <a:pt x="2715" y="240"/>
                  </a:lnTo>
                  <a:lnTo>
                    <a:pt x="2656" y="195"/>
                  </a:lnTo>
                  <a:lnTo>
                    <a:pt x="2370" y="72"/>
                  </a:lnTo>
                  <a:lnTo>
                    <a:pt x="2303" y="54"/>
                  </a:lnTo>
                  <a:lnTo>
                    <a:pt x="2585" y="186"/>
                  </a:lnTo>
                  <a:lnTo>
                    <a:pt x="2591" y="192"/>
                  </a:lnTo>
                  <a:lnTo>
                    <a:pt x="2597" y="198"/>
                  </a:lnTo>
                  <a:lnTo>
                    <a:pt x="2621" y="228"/>
                  </a:lnTo>
                  <a:lnTo>
                    <a:pt x="2639" y="258"/>
                  </a:lnTo>
                  <a:lnTo>
                    <a:pt x="2646" y="270"/>
                  </a:lnTo>
                  <a:lnTo>
                    <a:pt x="2639" y="276"/>
                  </a:lnTo>
                  <a:lnTo>
                    <a:pt x="2603" y="282"/>
                  </a:lnTo>
                  <a:lnTo>
                    <a:pt x="2555" y="282"/>
                  </a:lnTo>
                  <a:lnTo>
                    <a:pt x="2507" y="276"/>
                  </a:lnTo>
                  <a:lnTo>
                    <a:pt x="2453" y="264"/>
                  </a:lnTo>
                  <a:lnTo>
                    <a:pt x="2394" y="246"/>
                  </a:lnTo>
                  <a:lnTo>
                    <a:pt x="2340" y="222"/>
                  </a:lnTo>
                  <a:lnTo>
                    <a:pt x="2321" y="216"/>
                  </a:lnTo>
                  <a:lnTo>
                    <a:pt x="2297" y="204"/>
                  </a:lnTo>
                  <a:lnTo>
                    <a:pt x="2171" y="126"/>
                  </a:lnTo>
                  <a:lnTo>
                    <a:pt x="2165" y="120"/>
                  </a:lnTo>
                  <a:lnTo>
                    <a:pt x="2154" y="102"/>
                  </a:lnTo>
                  <a:lnTo>
                    <a:pt x="2112" y="66"/>
                  </a:lnTo>
                  <a:lnTo>
                    <a:pt x="2064" y="24"/>
                  </a:lnTo>
                  <a:lnTo>
                    <a:pt x="2046" y="6"/>
                  </a:lnTo>
                  <a:lnTo>
                    <a:pt x="2034" y="0"/>
                  </a:lnTo>
                  <a:lnTo>
                    <a:pt x="2088" y="72"/>
                  </a:lnTo>
                  <a:lnTo>
                    <a:pt x="2106" y="108"/>
                  </a:lnTo>
                  <a:lnTo>
                    <a:pt x="2106" y="108"/>
                  </a:lnTo>
                  <a:lnTo>
                    <a:pt x="2106" y="108"/>
                  </a:lnTo>
                  <a:lnTo>
                    <a:pt x="2106" y="114"/>
                  </a:lnTo>
                  <a:lnTo>
                    <a:pt x="2112" y="114"/>
                  </a:lnTo>
                  <a:lnTo>
                    <a:pt x="2406" y="516"/>
                  </a:lnTo>
                  <a:lnTo>
                    <a:pt x="2412" y="534"/>
                  </a:lnTo>
                  <a:lnTo>
                    <a:pt x="2412" y="552"/>
                  </a:lnTo>
                  <a:lnTo>
                    <a:pt x="2394" y="576"/>
                  </a:lnTo>
                  <a:lnTo>
                    <a:pt x="2364" y="588"/>
                  </a:lnTo>
                  <a:lnTo>
                    <a:pt x="2321" y="588"/>
                  </a:lnTo>
                  <a:lnTo>
                    <a:pt x="2279" y="564"/>
                  </a:lnTo>
                  <a:lnTo>
                    <a:pt x="2237" y="534"/>
                  </a:lnTo>
                  <a:lnTo>
                    <a:pt x="2201" y="504"/>
                  </a:lnTo>
                  <a:lnTo>
                    <a:pt x="2195" y="498"/>
                  </a:lnTo>
                  <a:lnTo>
                    <a:pt x="2189" y="492"/>
                  </a:lnTo>
                  <a:lnTo>
                    <a:pt x="2171" y="462"/>
                  </a:lnTo>
                  <a:lnTo>
                    <a:pt x="2142" y="420"/>
                  </a:lnTo>
                  <a:lnTo>
                    <a:pt x="2100" y="378"/>
                  </a:lnTo>
                  <a:lnTo>
                    <a:pt x="2058" y="330"/>
                  </a:lnTo>
                  <a:lnTo>
                    <a:pt x="2040" y="318"/>
                  </a:lnTo>
                  <a:lnTo>
                    <a:pt x="2028" y="300"/>
                  </a:lnTo>
                  <a:lnTo>
                    <a:pt x="2009" y="264"/>
                  </a:lnTo>
                  <a:lnTo>
                    <a:pt x="1991" y="234"/>
                  </a:lnTo>
                  <a:lnTo>
                    <a:pt x="1985" y="210"/>
                  </a:lnTo>
                  <a:lnTo>
                    <a:pt x="1973" y="192"/>
                  </a:lnTo>
                  <a:lnTo>
                    <a:pt x="1967" y="180"/>
                  </a:lnTo>
                  <a:lnTo>
                    <a:pt x="1949" y="174"/>
                  </a:lnTo>
                  <a:lnTo>
                    <a:pt x="1907" y="156"/>
                  </a:lnTo>
                  <a:lnTo>
                    <a:pt x="1860" y="138"/>
                  </a:lnTo>
                  <a:lnTo>
                    <a:pt x="1836" y="132"/>
                  </a:lnTo>
                  <a:lnTo>
                    <a:pt x="1824" y="132"/>
                  </a:lnTo>
                  <a:lnTo>
                    <a:pt x="1806" y="132"/>
                  </a:lnTo>
                  <a:lnTo>
                    <a:pt x="1800" y="138"/>
                  </a:lnTo>
                  <a:lnTo>
                    <a:pt x="1794" y="144"/>
                  </a:lnTo>
                  <a:lnTo>
                    <a:pt x="1794" y="144"/>
                  </a:lnTo>
                  <a:lnTo>
                    <a:pt x="1842" y="156"/>
                  </a:lnTo>
                  <a:lnTo>
                    <a:pt x="1872" y="180"/>
                  </a:lnTo>
                  <a:lnTo>
                    <a:pt x="1889" y="204"/>
                  </a:lnTo>
                  <a:lnTo>
                    <a:pt x="1895" y="222"/>
                  </a:lnTo>
                  <a:lnTo>
                    <a:pt x="1889" y="240"/>
                  </a:lnTo>
                  <a:lnTo>
                    <a:pt x="1901" y="270"/>
                  </a:lnTo>
                  <a:lnTo>
                    <a:pt x="1919" y="318"/>
                  </a:lnTo>
                  <a:lnTo>
                    <a:pt x="1943" y="366"/>
                  </a:lnTo>
                  <a:lnTo>
                    <a:pt x="1991" y="480"/>
                  </a:lnTo>
                  <a:lnTo>
                    <a:pt x="2021" y="534"/>
                  </a:lnTo>
                  <a:lnTo>
                    <a:pt x="2040" y="582"/>
                  </a:lnTo>
                  <a:lnTo>
                    <a:pt x="2064" y="630"/>
                  </a:lnTo>
                  <a:lnTo>
                    <a:pt x="2076" y="666"/>
                  </a:lnTo>
                  <a:lnTo>
                    <a:pt x="2082" y="683"/>
                  </a:lnTo>
                  <a:lnTo>
                    <a:pt x="2070" y="695"/>
                  </a:lnTo>
                  <a:lnTo>
                    <a:pt x="2052" y="695"/>
                  </a:lnTo>
                  <a:lnTo>
                    <a:pt x="2021" y="695"/>
                  </a:lnTo>
                  <a:lnTo>
                    <a:pt x="1997" y="695"/>
                  </a:lnTo>
                  <a:lnTo>
                    <a:pt x="1973" y="689"/>
                  </a:lnTo>
                  <a:lnTo>
                    <a:pt x="1955" y="683"/>
                  </a:lnTo>
                  <a:lnTo>
                    <a:pt x="1949" y="683"/>
                  </a:lnTo>
                  <a:lnTo>
                    <a:pt x="1949" y="677"/>
                  </a:lnTo>
                  <a:lnTo>
                    <a:pt x="1943" y="672"/>
                  </a:lnTo>
                  <a:lnTo>
                    <a:pt x="1913" y="636"/>
                  </a:lnTo>
                  <a:lnTo>
                    <a:pt x="1806" y="324"/>
                  </a:lnTo>
                  <a:lnTo>
                    <a:pt x="1776" y="330"/>
                  </a:lnTo>
                  <a:lnTo>
                    <a:pt x="1746" y="330"/>
                  </a:lnTo>
                  <a:lnTo>
                    <a:pt x="1703" y="312"/>
                  </a:lnTo>
                  <a:lnTo>
                    <a:pt x="1673" y="288"/>
                  </a:lnTo>
                  <a:lnTo>
                    <a:pt x="1667" y="276"/>
                  </a:lnTo>
                  <a:lnTo>
                    <a:pt x="1655" y="270"/>
                  </a:lnTo>
                  <a:lnTo>
                    <a:pt x="1637" y="276"/>
                  </a:lnTo>
                  <a:lnTo>
                    <a:pt x="1631" y="288"/>
                  </a:lnTo>
                  <a:lnTo>
                    <a:pt x="1625" y="306"/>
                  </a:lnTo>
                  <a:lnTo>
                    <a:pt x="1625" y="312"/>
                  </a:lnTo>
                  <a:lnTo>
                    <a:pt x="1643" y="318"/>
                  </a:lnTo>
                  <a:lnTo>
                    <a:pt x="1655" y="336"/>
                  </a:lnTo>
                  <a:lnTo>
                    <a:pt x="1667" y="366"/>
                  </a:lnTo>
                  <a:lnTo>
                    <a:pt x="1673" y="402"/>
                  </a:lnTo>
                  <a:lnTo>
                    <a:pt x="1673" y="408"/>
                  </a:lnTo>
                  <a:lnTo>
                    <a:pt x="1673" y="414"/>
                  </a:lnTo>
                  <a:lnTo>
                    <a:pt x="1716" y="761"/>
                  </a:lnTo>
                  <a:lnTo>
                    <a:pt x="1716" y="773"/>
                  </a:lnTo>
                  <a:lnTo>
                    <a:pt x="1716" y="779"/>
                  </a:lnTo>
                  <a:lnTo>
                    <a:pt x="1709" y="773"/>
                  </a:lnTo>
                  <a:lnTo>
                    <a:pt x="1703" y="755"/>
                  </a:lnTo>
                  <a:lnTo>
                    <a:pt x="1697" y="749"/>
                  </a:lnTo>
                  <a:lnTo>
                    <a:pt x="1691" y="737"/>
                  </a:lnTo>
                  <a:lnTo>
                    <a:pt x="1679" y="713"/>
                  </a:lnTo>
                  <a:lnTo>
                    <a:pt x="1661" y="672"/>
                  </a:lnTo>
                  <a:lnTo>
                    <a:pt x="1643" y="630"/>
                  </a:lnTo>
                  <a:lnTo>
                    <a:pt x="1613" y="582"/>
                  </a:lnTo>
                  <a:lnTo>
                    <a:pt x="1589" y="540"/>
                  </a:lnTo>
                  <a:lnTo>
                    <a:pt x="1560" y="510"/>
                  </a:lnTo>
                  <a:lnTo>
                    <a:pt x="1536" y="492"/>
                  </a:lnTo>
                  <a:lnTo>
                    <a:pt x="1494" y="480"/>
                  </a:lnTo>
                  <a:lnTo>
                    <a:pt x="1446" y="480"/>
                  </a:lnTo>
                  <a:lnTo>
                    <a:pt x="1397" y="486"/>
                  </a:lnTo>
                  <a:lnTo>
                    <a:pt x="1349" y="498"/>
                  </a:lnTo>
                  <a:lnTo>
                    <a:pt x="1248" y="528"/>
                  </a:lnTo>
                  <a:lnTo>
                    <a:pt x="1158" y="570"/>
                  </a:lnTo>
                  <a:lnTo>
                    <a:pt x="1104" y="600"/>
                  </a:lnTo>
                  <a:lnTo>
                    <a:pt x="1037" y="624"/>
                  </a:lnTo>
                  <a:lnTo>
                    <a:pt x="996" y="630"/>
                  </a:lnTo>
                  <a:lnTo>
                    <a:pt x="948" y="630"/>
                  </a:lnTo>
                  <a:lnTo>
                    <a:pt x="900" y="618"/>
                  </a:lnTo>
                  <a:lnTo>
                    <a:pt x="840" y="588"/>
                  </a:lnTo>
                  <a:lnTo>
                    <a:pt x="714" y="534"/>
                  </a:lnTo>
                  <a:lnTo>
                    <a:pt x="582" y="474"/>
                  </a:lnTo>
                  <a:lnTo>
                    <a:pt x="443" y="408"/>
                  </a:lnTo>
                  <a:lnTo>
                    <a:pt x="318" y="348"/>
                  </a:lnTo>
                  <a:lnTo>
                    <a:pt x="198" y="288"/>
                  </a:lnTo>
                  <a:lnTo>
                    <a:pt x="149" y="264"/>
                  </a:lnTo>
                  <a:lnTo>
                    <a:pt x="102" y="240"/>
                  </a:lnTo>
                  <a:lnTo>
                    <a:pt x="0" y="187"/>
                  </a:lnTo>
                  <a:lnTo>
                    <a:pt x="0" y="460"/>
                  </a:lnTo>
                  <a:lnTo>
                    <a:pt x="36" y="474"/>
                  </a:lnTo>
                  <a:lnTo>
                    <a:pt x="149" y="516"/>
                  </a:lnTo>
                  <a:lnTo>
                    <a:pt x="216" y="540"/>
                  </a:lnTo>
                  <a:lnTo>
                    <a:pt x="288" y="570"/>
                  </a:lnTo>
                  <a:lnTo>
                    <a:pt x="348" y="594"/>
                  </a:lnTo>
                  <a:lnTo>
                    <a:pt x="396" y="618"/>
                  </a:lnTo>
                  <a:lnTo>
                    <a:pt x="432" y="636"/>
                  </a:lnTo>
                  <a:lnTo>
                    <a:pt x="461" y="654"/>
                  </a:lnTo>
                  <a:lnTo>
                    <a:pt x="504" y="672"/>
                  </a:lnTo>
                  <a:lnTo>
                    <a:pt x="588" y="707"/>
                  </a:lnTo>
                  <a:lnTo>
                    <a:pt x="684" y="743"/>
                  </a:lnTo>
                  <a:lnTo>
                    <a:pt x="725" y="755"/>
                  </a:lnTo>
                  <a:lnTo>
                    <a:pt x="761" y="767"/>
                  </a:lnTo>
                  <a:lnTo>
                    <a:pt x="828" y="779"/>
                  </a:lnTo>
                  <a:lnTo>
                    <a:pt x="894" y="785"/>
                  </a:lnTo>
                  <a:lnTo>
                    <a:pt x="966" y="791"/>
                  </a:lnTo>
                  <a:lnTo>
                    <a:pt x="1031" y="791"/>
                  </a:lnTo>
                  <a:lnTo>
                    <a:pt x="1092" y="785"/>
                  </a:lnTo>
                  <a:lnTo>
                    <a:pt x="1146" y="785"/>
                  </a:lnTo>
                  <a:lnTo>
                    <a:pt x="1176" y="779"/>
                  </a:lnTo>
                  <a:lnTo>
                    <a:pt x="1188" y="779"/>
                  </a:lnTo>
                  <a:lnTo>
                    <a:pt x="1188" y="779"/>
                  </a:lnTo>
                  <a:lnTo>
                    <a:pt x="1236" y="785"/>
                  </a:lnTo>
                  <a:lnTo>
                    <a:pt x="1278" y="791"/>
                  </a:lnTo>
                  <a:lnTo>
                    <a:pt x="1307" y="803"/>
                  </a:lnTo>
                  <a:lnTo>
                    <a:pt x="1337" y="809"/>
                  </a:lnTo>
                  <a:lnTo>
                    <a:pt x="1379" y="827"/>
                  </a:lnTo>
                  <a:lnTo>
                    <a:pt x="1404" y="845"/>
                  </a:lnTo>
                  <a:lnTo>
                    <a:pt x="1416" y="863"/>
                  </a:lnTo>
                  <a:lnTo>
                    <a:pt x="1416" y="875"/>
                  </a:lnTo>
                  <a:lnTo>
                    <a:pt x="1416" y="881"/>
                  </a:lnTo>
                  <a:lnTo>
                    <a:pt x="1416" y="887"/>
                  </a:lnTo>
                  <a:lnTo>
                    <a:pt x="1410" y="887"/>
                  </a:lnTo>
                  <a:lnTo>
                    <a:pt x="1397" y="893"/>
                  </a:lnTo>
                  <a:lnTo>
                    <a:pt x="1379" y="905"/>
                  </a:lnTo>
                  <a:lnTo>
                    <a:pt x="1361" y="923"/>
                  </a:lnTo>
                  <a:lnTo>
                    <a:pt x="1355" y="941"/>
                  </a:lnTo>
                  <a:lnTo>
                    <a:pt x="1361" y="971"/>
                  </a:lnTo>
                  <a:lnTo>
                    <a:pt x="1367" y="989"/>
                  </a:lnTo>
                  <a:lnTo>
                    <a:pt x="1385" y="1007"/>
                  </a:lnTo>
                  <a:lnTo>
                    <a:pt x="1404" y="1025"/>
                  </a:lnTo>
                  <a:lnTo>
                    <a:pt x="1434" y="1049"/>
                  </a:lnTo>
                  <a:lnTo>
                    <a:pt x="1464" y="1067"/>
                  </a:lnTo>
                  <a:lnTo>
                    <a:pt x="1494" y="1085"/>
                  </a:lnTo>
                  <a:lnTo>
                    <a:pt x="1554" y="1091"/>
                  </a:lnTo>
                  <a:lnTo>
                    <a:pt x="1607" y="1085"/>
                  </a:lnTo>
                  <a:lnTo>
                    <a:pt x="1661" y="1067"/>
                  </a:lnTo>
                  <a:lnTo>
                    <a:pt x="1697" y="1043"/>
                  </a:lnTo>
                  <a:lnTo>
                    <a:pt x="1734" y="1019"/>
                  </a:lnTo>
                  <a:lnTo>
                    <a:pt x="1752" y="995"/>
                  </a:lnTo>
                  <a:lnTo>
                    <a:pt x="1758" y="989"/>
                  </a:lnTo>
                  <a:lnTo>
                    <a:pt x="1812" y="989"/>
                  </a:lnTo>
                  <a:lnTo>
                    <a:pt x="1860" y="983"/>
                  </a:lnTo>
                  <a:lnTo>
                    <a:pt x="1907" y="965"/>
                  </a:lnTo>
                  <a:lnTo>
                    <a:pt x="1943" y="941"/>
                  </a:lnTo>
                  <a:lnTo>
                    <a:pt x="1973" y="917"/>
                  </a:lnTo>
                  <a:lnTo>
                    <a:pt x="2003" y="899"/>
                  </a:lnTo>
                  <a:lnTo>
                    <a:pt x="2015" y="881"/>
                  </a:lnTo>
                  <a:lnTo>
                    <a:pt x="2021" y="875"/>
                  </a:lnTo>
                  <a:lnTo>
                    <a:pt x="2201" y="899"/>
                  </a:lnTo>
                  <a:lnTo>
                    <a:pt x="2243" y="905"/>
                  </a:lnTo>
                  <a:lnTo>
                    <a:pt x="2273" y="899"/>
                  </a:lnTo>
                  <a:lnTo>
                    <a:pt x="2327" y="887"/>
                  </a:lnTo>
                  <a:lnTo>
                    <a:pt x="2364" y="863"/>
                  </a:lnTo>
                  <a:lnTo>
                    <a:pt x="2388" y="827"/>
                  </a:lnTo>
                  <a:lnTo>
                    <a:pt x="2400" y="797"/>
                  </a:lnTo>
                  <a:lnTo>
                    <a:pt x="2400" y="767"/>
                  </a:lnTo>
                  <a:lnTo>
                    <a:pt x="2400" y="743"/>
                  </a:lnTo>
                  <a:lnTo>
                    <a:pt x="2400" y="737"/>
                  </a:lnTo>
                  <a:lnTo>
                    <a:pt x="2418" y="737"/>
                  </a:lnTo>
                  <a:lnTo>
                    <a:pt x="2436" y="731"/>
                  </a:lnTo>
                  <a:lnTo>
                    <a:pt x="2471" y="701"/>
                  </a:lnTo>
                  <a:lnTo>
                    <a:pt x="2513" y="660"/>
                  </a:lnTo>
                  <a:lnTo>
                    <a:pt x="2555" y="606"/>
                  </a:lnTo>
                  <a:lnTo>
                    <a:pt x="2591" y="552"/>
                  </a:lnTo>
                  <a:lnTo>
                    <a:pt x="2621" y="504"/>
                  </a:lnTo>
                  <a:lnTo>
                    <a:pt x="2639" y="468"/>
                  </a:lnTo>
                  <a:lnTo>
                    <a:pt x="2646" y="462"/>
                  </a:lnTo>
                  <a:lnTo>
                    <a:pt x="2646" y="456"/>
                  </a:lnTo>
                  <a:lnTo>
                    <a:pt x="2693" y="374"/>
                  </a:lnTo>
                  <a:lnTo>
                    <a:pt x="2723" y="299"/>
                  </a:lnTo>
                  <a:close/>
                </a:path>
              </a:pathLst>
            </a:custGeom>
            <a:solidFill>
              <a:schemeClr val="bg1"/>
            </a:solidFill>
            <a:ln w="9525">
              <a:noFill/>
              <a:round/>
              <a:headEnd/>
              <a:tailEnd/>
            </a:ln>
          </p:spPr>
          <p:txBody>
            <a:bodyPr/>
            <a:lstStyle/>
            <a:p>
              <a:pPr>
                <a:defRPr/>
              </a:pPr>
              <a:endParaRPr lang="el-GR"/>
            </a:p>
          </p:txBody>
        </p:sp>
      </p:grpSp>
      <p:sp>
        <p:nvSpPr>
          <p:cNvPr id="8210" name="Rectangle 18"/>
          <p:cNvSpPr>
            <a:spLocks noGrp="1" noChangeArrowheads="1"/>
          </p:cNvSpPr>
          <p:nvPr>
            <p:ph type="ctrTitle" sz="quarter"/>
          </p:nvPr>
        </p:nvSpPr>
        <p:spPr>
          <a:xfrm>
            <a:off x="685800" y="1768475"/>
            <a:ext cx="7772400" cy="1736725"/>
          </a:xfrm>
        </p:spPr>
        <p:txBody>
          <a:bodyPr anchor="b"/>
          <a:lstStyle>
            <a:lvl1pPr>
              <a:defRPr sz="5400"/>
            </a:lvl1pPr>
          </a:lstStyle>
          <a:p>
            <a:r>
              <a:rPr lang="el-GR"/>
              <a:t>Κάντε κλικ για επεξεργασία του τίτλου</a:t>
            </a:r>
          </a:p>
        </p:txBody>
      </p:sp>
      <p:sp>
        <p:nvSpPr>
          <p:cNvPr id="8211" name="Rectangle 19"/>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l-GR"/>
              <a:t>Κάντε κλικ για να επεξεργαστείτε τον υπότιτλο του υποδείγματος</a:t>
            </a:r>
          </a:p>
        </p:txBody>
      </p:sp>
      <p:sp>
        <p:nvSpPr>
          <p:cNvPr id="18" name="Rectangle 20">
            <a:extLst>
              <a:ext uri="{FF2B5EF4-FFF2-40B4-BE49-F238E27FC236}">
                <a16:creationId xmlns:a16="http://schemas.microsoft.com/office/drawing/2014/main" id="{A877B5EF-CFBD-5A89-A536-1A83672B42DA}"/>
              </a:ext>
            </a:extLst>
          </p:cNvPr>
          <p:cNvSpPr>
            <a:spLocks noGrp="1" noChangeArrowheads="1"/>
          </p:cNvSpPr>
          <p:nvPr>
            <p:ph type="dt" sz="quarter" idx="10"/>
          </p:nvPr>
        </p:nvSpPr>
        <p:spPr/>
        <p:txBody>
          <a:bodyPr/>
          <a:lstStyle>
            <a:lvl1pPr>
              <a:defRPr/>
            </a:lvl1pPr>
          </a:lstStyle>
          <a:p>
            <a:pPr>
              <a:defRPr/>
            </a:pPr>
            <a:endParaRPr lang="el-GR"/>
          </a:p>
        </p:txBody>
      </p:sp>
      <p:sp>
        <p:nvSpPr>
          <p:cNvPr id="19" name="Rectangle 21">
            <a:extLst>
              <a:ext uri="{FF2B5EF4-FFF2-40B4-BE49-F238E27FC236}">
                <a16:creationId xmlns:a16="http://schemas.microsoft.com/office/drawing/2014/main" id="{D6796FF5-975C-C27F-EA5E-7E8C59009F15}"/>
              </a:ext>
            </a:extLst>
          </p:cNvPr>
          <p:cNvSpPr>
            <a:spLocks noGrp="1" noChangeArrowheads="1"/>
          </p:cNvSpPr>
          <p:nvPr>
            <p:ph type="ftr" sz="quarter" idx="11"/>
          </p:nvPr>
        </p:nvSpPr>
        <p:spPr/>
        <p:txBody>
          <a:bodyPr/>
          <a:lstStyle>
            <a:lvl1pPr>
              <a:defRPr/>
            </a:lvl1pPr>
          </a:lstStyle>
          <a:p>
            <a:pPr>
              <a:defRPr/>
            </a:pPr>
            <a:endParaRPr lang="el-GR"/>
          </a:p>
        </p:txBody>
      </p:sp>
      <p:sp>
        <p:nvSpPr>
          <p:cNvPr id="20" name="Rectangle 22">
            <a:extLst>
              <a:ext uri="{FF2B5EF4-FFF2-40B4-BE49-F238E27FC236}">
                <a16:creationId xmlns:a16="http://schemas.microsoft.com/office/drawing/2014/main" id="{8770195B-35DB-F1D1-A587-7FD52BF6E275}"/>
              </a:ext>
            </a:extLst>
          </p:cNvPr>
          <p:cNvSpPr>
            <a:spLocks noGrp="1" noChangeArrowheads="1"/>
          </p:cNvSpPr>
          <p:nvPr>
            <p:ph type="sldNum" sz="quarter" idx="12"/>
          </p:nvPr>
        </p:nvSpPr>
        <p:spPr/>
        <p:txBody>
          <a:bodyPr/>
          <a:lstStyle>
            <a:lvl1pPr>
              <a:defRPr/>
            </a:lvl1pPr>
          </a:lstStyle>
          <a:p>
            <a:fld id="{3E02B565-ABCA-4072-B5C1-7D04D428D98B}" type="slidenum">
              <a:rPr lang="el-GR" altLang="en-US"/>
              <a:pPr/>
              <a:t>‹#›</a:t>
            </a:fld>
            <a:endParaRPr lang="el-GR" altLang="en-US"/>
          </a:p>
        </p:txBody>
      </p:sp>
    </p:spTree>
    <p:extLst>
      <p:ext uri="{BB962C8B-B14F-4D97-AF65-F5344CB8AC3E}">
        <p14:creationId xmlns:p14="http://schemas.microsoft.com/office/powerpoint/2010/main" val="762960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19">
            <a:extLst>
              <a:ext uri="{FF2B5EF4-FFF2-40B4-BE49-F238E27FC236}">
                <a16:creationId xmlns:a16="http://schemas.microsoft.com/office/drawing/2014/main" id="{B4961FE3-BEA5-C002-F0C3-47A1DD085B6D}"/>
              </a:ext>
            </a:extLst>
          </p:cNvPr>
          <p:cNvSpPr>
            <a:spLocks noGrp="1" noChangeArrowheads="1"/>
          </p:cNvSpPr>
          <p:nvPr>
            <p:ph type="dt" sz="half" idx="10"/>
          </p:nvPr>
        </p:nvSpPr>
        <p:spPr>
          <a:ln/>
        </p:spPr>
        <p:txBody>
          <a:bodyPr/>
          <a:lstStyle>
            <a:lvl1pPr>
              <a:defRPr/>
            </a:lvl1pPr>
          </a:lstStyle>
          <a:p>
            <a:pPr>
              <a:defRPr/>
            </a:pPr>
            <a:endParaRPr lang="el-GR"/>
          </a:p>
        </p:txBody>
      </p:sp>
      <p:sp>
        <p:nvSpPr>
          <p:cNvPr id="5" name="Rectangle 20">
            <a:extLst>
              <a:ext uri="{FF2B5EF4-FFF2-40B4-BE49-F238E27FC236}">
                <a16:creationId xmlns:a16="http://schemas.microsoft.com/office/drawing/2014/main" id="{FD12B310-4628-1865-C77C-D0BFB4857232}"/>
              </a:ext>
            </a:extLst>
          </p:cNvPr>
          <p:cNvSpPr>
            <a:spLocks noGrp="1" noChangeArrowheads="1"/>
          </p:cNvSpPr>
          <p:nvPr>
            <p:ph type="ftr" sz="quarter" idx="11"/>
          </p:nvPr>
        </p:nvSpPr>
        <p:spPr>
          <a:ln/>
        </p:spPr>
        <p:txBody>
          <a:bodyPr/>
          <a:lstStyle>
            <a:lvl1pPr>
              <a:defRPr/>
            </a:lvl1pPr>
          </a:lstStyle>
          <a:p>
            <a:pPr>
              <a:defRPr/>
            </a:pPr>
            <a:endParaRPr lang="el-GR"/>
          </a:p>
        </p:txBody>
      </p:sp>
      <p:sp>
        <p:nvSpPr>
          <p:cNvPr id="6" name="Rectangle 21">
            <a:extLst>
              <a:ext uri="{FF2B5EF4-FFF2-40B4-BE49-F238E27FC236}">
                <a16:creationId xmlns:a16="http://schemas.microsoft.com/office/drawing/2014/main" id="{4A2A1502-AB88-C82E-7629-1A9A507CA7A5}"/>
              </a:ext>
            </a:extLst>
          </p:cNvPr>
          <p:cNvSpPr>
            <a:spLocks noGrp="1" noChangeArrowheads="1"/>
          </p:cNvSpPr>
          <p:nvPr>
            <p:ph type="sldNum" sz="quarter" idx="12"/>
          </p:nvPr>
        </p:nvSpPr>
        <p:spPr>
          <a:ln/>
        </p:spPr>
        <p:txBody>
          <a:bodyPr/>
          <a:lstStyle>
            <a:lvl1pPr>
              <a:defRPr/>
            </a:lvl1pPr>
          </a:lstStyle>
          <a:p>
            <a:fld id="{C914A756-3E0C-455D-A72F-05A5DB565C98}" type="slidenum">
              <a:rPr lang="el-GR" altLang="en-US"/>
              <a:pPr/>
              <a:t>‹#›</a:t>
            </a:fld>
            <a:endParaRPr lang="el-GR" altLang="en-US"/>
          </a:p>
        </p:txBody>
      </p:sp>
    </p:spTree>
    <p:extLst>
      <p:ext uri="{BB962C8B-B14F-4D97-AF65-F5344CB8AC3E}">
        <p14:creationId xmlns:p14="http://schemas.microsoft.com/office/powerpoint/2010/main" val="975501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21362"/>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21362"/>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19">
            <a:extLst>
              <a:ext uri="{FF2B5EF4-FFF2-40B4-BE49-F238E27FC236}">
                <a16:creationId xmlns:a16="http://schemas.microsoft.com/office/drawing/2014/main" id="{11CB6B61-FAC5-33BC-80B2-7D7732FDBFC0}"/>
              </a:ext>
            </a:extLst>
          </p:cNvPr>
          <p:cNvSpPr>
            <a:spLocks noGrp="1" noChangeArrowheads="1"/>
          </p:cNvSpPr>
          <p:nvPr>
            <p:ph type="dt" sz="half" idx="10"/>
          </p:nvPr>
        </p:nvSpPr>
        <p:spPr>
          <a:ln/>
        </p:spPr>
        <p:txBody>
          <a:bodyPr/>
          <a:lstStyle>
            <a:lvl1pPr>
              <a:defRPr/>
            </a:lvl1pPr>
          </a:lstStyle>
          <a:p>
            <a:pPr>
              <a:defRPr/>
            </a:pPr>
            <a:endParaRPr lang="el-GR"/>
          </a:p>
        </p:txBody>
      </p:sp>
      <p:sp>
        <p:nvSpPr>
          <p:cNvPr id="5" name="Rectangle 20">
            <a:extLst>
              <a:ext uri="{FF2B5EF4-FFF2-40B4-BE49-F238E27FC236}">
                <a16:creationId xmlns:a16="http://schemas.microsoft.com/office/drawing/2014/main" id="{1B0B49AD-DB18-499A-A112-4C823E659D20}"/>
              </a:ext>
            </a:extLst>
          </p:cNvPr>
          <p:cNvSpPr>
            <a:spLocks noGrp="1" noChangeArrowheads="1"/>
          </p:cNvSpPr>
          <p:nvPr>
            <p:ph type="ftr" sz="quarter" idx="11"/>
          </p:nvPr>
        </p:nvSpPr>
        <p:spPr>
          <a:ln/>
        </p:spPr>
        <p:txBody>
          <a:bodyPr/>
          <a:lstStyle>
            <a:lvl1pPr>
              <a:defRPr/>
            </a:lvl1pPr>
          </a:lstStyle>
          <a:p>
            <a:pPr>
              <a:defRPr/>
            </a:pPr>
            <a:endParaRPr lang="el-GR"/>
          </a:p>
        </p:txBody>
      </p:sp>
      <p:sp>
        <p:nvSpPr>
          <p:cNvPr id="6" name="Rectangle 21">
            <a:extLst>
              <a:ext uri="{FF2B5EF4-FFF2-40B4-BE49-F238E27FC236}">
                <a16:creationId xmlns:a16="http://schemas.microsoft.com/office/drawing/2014/main" id="{8ACFD13C-0D44-F69E-EA91-3748366D5260}"/>
              </a:ext>
            </a:extLst>
          </p:cNvPr>
          <p:cNvSpPr>
            <a:spLocks noGrp="1" noChangeArrowheads="1"/>
          </p:cNvSpPr>
          <p:nvPr>
            <p:ph type="sldNum" sz="quarter" idx="12"/>
          </p:nvPr>
        </p:nvSpPr>
        <p:spPr>
          <a:ln/>
        </p:spPr>
        <p:txBody>
          <a:bodyPr/>
          <a:lstStyle>
            <a:lvl1pPr>
              <a:defRPr/>
            </a:lvl1pPr>
          </a:lstStyle>
          <a:p>
            <a:fld id="{70E32853-2D93-424F-B715-CFD7B30ABFDB}" type="slidenum">
              <a:rPr lang="el-GR" altLang="en-US"/>
              <a:pPr/>
              <a:t>‹#›</a:t>
            </a:fld>
            <a:endParaRPr lang="el-GR" altLang="en-US"/>
          </a:p>
        </p:txBody>
      </p:sp>
    </p:spTree>
    <p:extLst>
      <p:ext uri="{BB962C8B-B14F-4D97-AF65-F5344CB8AC3E}">
        <p14:creationId xmlns:p14="http://schemas.microsoft.com/office/powerpoint/2010/main" val="3220084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19">
            <a:extLst>
              <a:ext uri="{FF2B5EF4-FFF2-40B4-BE49-F238E27FC236}">
                <a16:creationId xmlns:a16="http://schemas.microsoft.com/office/drawing/2014/main" id="{ADAE4E16-2AD1-FF55-B13A-C49C470A1C36}"/>
              </a:ext>
            </a:extLst>
          </p:cNvPr>
          <p:cNvSpPr>
            <a:spLocks noGrp="1" noChangeArrowheads="1"/>
          </p:cNvSpPr>
          <p:nvPr>
            <p:ph type="dt" sz="half" idx="10"/>
          </p:nvPr>
        </p:nvSpPr>
        <p:spPr>
          <a:ln/>
        </p:spPr>
        <p:txBody>
          <a:bodyPr/>
          <a:lstStyle>
            <a:lvl1pPr>
              <a:defRPr/>
            </a:lvl1pPr>
          </a:lstStyle>
          <a:p>
            <a:pPr>
              <a:defRPr/>
            </a:pPr>
            <a:endParaRPr lang="el-GR"/>
          </a:p>
        </p:txBody>
      </p:sp>
      <p:sp>
        <p:nvSpPr>
          <p:cNvPr id="5" name="Rectangle 20">
            <a:extLst>
              <a:ext uri="{FF2B5EF4-FFF2-40B4-BE49-F238E27FC236}">
                <a16:creationId xmlns:a16="http://schemas.microsoft.com/office/drawing/2014/main" id="{91C9EDFF-99E0-F383-5ED0-EF2BB83D19F4}"/>
              </a:ext>
            </a:extLst>
          </p:cNvPr>
          <p:cNvSpPr>
            <a:spLocks noGrp="1" noChangeArrowheads="1"/>
          </p:cNvSpPr>
          <p:nvPr>
            <p:ph type="ftr" sz="quarter" idx="11"/>
          </p:nvPr>
        </p:nvSpPr>
        <p:spPr>
          <a:ln/>
        </p:spPr>
        <p:txBody>
          <a:bodyPr/>
          <a:lstStyle>
            <a:lvl1pPr>
              <a:defRPr/>
            </a:lvl1pPr>
          </a:lstStyle>
          <a:p>
            <a:pPr>
              <a:defRPr/>
            </a:pPr>
            <a:endParaRPr lang="el-GR"/>
          </a:p>
        </p:txBody>
      </p:sp>
      <p:sp>
        <p:nvSpPr>
          <p:cNvPr id="6" name="Rectangle 21">
            <a:extLst>
              <a:ext uri="{FF2B5EF4-FFF2-40B4-BE49-F238E27FC236}">
                <a16:creationId xmlns:a16="http://schemas.microsoft.com/office/drawing/2014/main" id="{A4226E21-E334-A122-AF18-479F0A307FC7}"/>
              </a:ext>
            </a:extLst>
          </p:cNvPr>
          <p:cNvSpPr>
            <a:spLocks noGrp="1" noChangeArrowheads="1"/>
          </p:cNvSpPr>
          <p:nvPr>
            <p:ph type="sldNum" sz="quarter" idx="12"/>
          </p:nvPr>
        </p:nvSpPr>
        <p:spPr>
          <a:ln/>
        </p:spPr>
        <p:txBody>
          <a:bodyPr/>
          <a:lstStyle>
            <a:lvl1pPr>
              <a:defRPr/>
            </a:lvl1pPr>
          </a:lstStyle>
          <a:p>
            <a:fld id="{A1180BAA-63B5-42FF-9C0F-BA43ECB5D19E}" type="slidenum">
              <a:rPr lang="el-GR" altLang="en-US"/>
              <a:pPr/>
              <a:t>‹#›</a:t>
            </a:fld>
            <a:endParaRPr lang="el-GR" altLang="en-US"/>
          </a:p>
        </p:txBody>
      </p:sp>
    </p:spTree>
    <p:extLst>
      <p:ext uri="{BB962C8B-B14F-4D97-AF65-F5344CB8AC3E}">
        <p14:creationId xmlns:p14="http://schemas.microsoft.com/office/powerpoint/2010/main" val="34023005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a:t>Kλικ για επεξεργασία των στυλ του υποδείγματος</a:t>
            </a:r>
          </a:p>
        </p:txBody>
      </p:sp>
      <p:sp>
        <p:nvSpPr>
          <p:cNvPr id="4" name="Rectangle 19">
            <a:extLst>
              <a:ext uri="{FF2B5EF4-FFF2-40B4-BE49-F238E27FC236}">
                <a16:creationId xmlns:a16="http://schemas.microsoft.com/office/drawing/2014/main" id="{886D33FC-51D7-0BA1-C6F7-A46A5D11B246}"/>
              </a:ext>
            </a:extLst>
          </p:cNvPr>
          <p:cNvSpPr>
            <a:spLocks noGrp="1" noChangeArrowheads="1"/>
          </p:cNvSpPr>
          <p:nvPr>
            <p:ph type="dt" sz="half" idx="10"/>
          </p:nvPr>
        </p:nvSpPr>
        <p:spPr>
          <a:ln/>
        </p:spPr>
        <p:txBody>
          <a:bodyPr/>
          <a:lstStyle>
            <a:lvl1pPr>
              <a:defRPr/>
            </a:lvl1pPr>
          </a:lstStyle>
          <a:p>
            <a:pPr>
              <a:defRPr/>
            </a:pPr>
            <a:endParaRPr lang="el-GR"/>
          </a:p>
        </p:txBody>
      </p:sp>
      <p:sp>
        <p:nvSpPr>
          <p:cNvPr id="5" name="Rectangle 20">
            <a:extLst>
              <a:ext uri="{FF2B5EF4-FFF2-40B4-BE49-F238E27FC236}">
                <a16:creationId xmlns:a16="http://schemas.microsoft.com/office/drawing/2014/main" id="{2FA11256-0806-0977-1276-D4E28009E606}"/>
              </a:ext>
            </a:extLst>
          </p:cNvPr>
          <p:cNvSpPr>
            <a:spLocks noGrp="1" noChangeArrowheads="1"/>
          </p:cNvSpPr>
          <p:nvPr>
            <p:ph type="ftr" sz="quarter" idx="11"/>
          </p:nvPr>
        </p:nvSpPr>
        <p:spPr>
          <a:ln/>
        </p:spPr>
        <p:txBody>
          <a:bodyPr/>
          <a:lstStyle>
            <a:lvl1pPr>
              <a:defRPr/>
            </a:lvl1pPr>
          </a:lstStyle>
          <a:p>
            <a:pPr>
              <a:defRPr/>
            </a:pPr>
            <a:endParaRPr lang="el-GR"/>
          </a:p>
        </p:txBody>
      </p:sp>
      <p:sp>
        <p:nvSpPr>
          <p:cNvPr id="6" name="Rectangle 21">
            <a:extLst>
              <a:ext uri="{FF2B5EF4-FFF2-40B4-BE49-F238E27FC236}">
                <a16:creationId xmlns:a16="http://schemas.microsoft.com/office/drawing/2014/main" id="{83D8BC38-1448-F219-921B-451BAD8D2D1E}"/>
              </a:ext>
            </a:extLst>
          </p:cNvPr>
          <p:cNvSpPr>
            <a:spLocks noGrp="1" noChangeArrowheads="1"/>
          </p:cNvSpPr>
          <p:nvPr>
            <p:ph type="sldNum" sz="quarter" idx="12"/>
          </p:nvPr>
        </p:nvSpPr>
        <p:spPr>
          <a:ln/>
        </p:spPr>
        <p:txBody>
          <a:bodyPr/>
          <a:lstStyle>
            <a:lvl1pPr>
              <a:defRPr/>
            </a:lvl1pPr>
          </a:lstStyle>
          <a:p>
            <a:fld id="{5766C17A-4589-451B-8E9E-F974F61E7B6B}" type="slidenum">
              <a:rPr lang="el-GR" altLang="en-US"/>
              <a:pPr/>
              <a:t>‹#›</a:t>
            </a:fld>
            <a:endParaRPr lang="el-GR" altLang="en-US"/>
          </a:p>
        </p:txBody>
      </p:sp>
    </p:spTree>
    <p:extLst>
      <p:ext uri="{BB962C8B-B14F-4D97-AF65-F5344CB8AC3E}">
        <p14:creationId xmlns:p14="http://schemas.microsoft.com/office/powerpoint/2010/main" val="2069245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Rectangle 19">
            <a:extLst>
              <a:ext uri="{FF2B5EF4-FFF2-40B4-BE49-F238E27FC236}">
                <a16:creationId xmlns:a16="http://schemas.microsoft.com/office/drawing/2014/main" id="{06A6C424-F809-F13B-61E9-C3C1218ED3C9}"/>
              </a:ext>
            </a:extLst>
          </p:cNvPr>
          <p:cNvSpPr>
            <a:spLocks noGrp="1" noChangeArrowheads="1"/>
          </p:cNvSpPr>
          <p:nvPr>
            <p:ph type="dt" sz="half" idx="10"/>
          </p:nvPr>
        </p:nvSpPr>
        <p:spPr>
          <a:ln/>
        </p:spPr>
        <p:txBody>
          <a:bodyPr/>
          <a:lstStyle>
            <a:lvl1pPr>
              <a:defRPr/>
            </a:lvl1pPr>
          </a:lstStyle>
          <a:p>
            <a:pPr>
              <a:defRPr/>
            </a:pPr>
            <a:endParaRPr lang="el-GR"/>
          </a:p>
        </p:txBody>
      </p:sp>
      <p:sp>
        <p:nvSpPr>
          <p:cNvPr id="6" name="Rectangle 20">
            <a:extLst>
              <a:ext uri="{FF2B5EF4-FFF2-40B4-BE49-F238E27FC236}">
                <a16:creationId xmlns:a16="http://schemas.microsoft.com/office/drawing/2014/main" id="{EB63B92D-C889-8EAE-EB27-8E498725FAE1}"/>
              </a:ext>
            </a:extLst>
          </p:cNvPr>
          <p:cNvSpPr>
            <a:spLocks noGrp="1" noChangeArrowheads="1"/>
          </p:cNvSpPr>
          <p:nvPr>
            <p:ph type="ftr" sz="quarter" idx="11"/>
          </p:nvPr>
        </p:nvSpPr>
        <p:spPr>
          <a:ln/>
        </p:spPr>
        <p:txBody>
          <a:bodyPr/>
          <a:lstStyle>
            <a:lvl1pPr>
              <a:defRPr/>
            </a:lvl1pPr>
          </a:lstStyle>
          <a:p>
            <a:pPr>
              <a:defRPr/>
            </a:pPr>
            <a:endParaRPr lang="el-GR"/>
          </a:p>
        </p:txBody>
      </p:sp>
      <p:sp>
        <p:nvSpPr>
          <p:cNvPr id="7" name="Rectangle 21">
            <a:extLst>
              <a:ext uri="{FF2B5EF4-FFF2-40B4-BE49-F238E27FC236}">
                <a16:creationId xmlns:a16="http://schemas.microsoft.com/office/drawing/2014/main" id="{6C851A88-BCEB-2DEC-44F1-31EBF0989A02}"/>
              </a:ext>
            </a:extLst>
          </p:cNvPr>
          <p:cNvSpPr>
            <a:spLocks noGrp="1" noChangeArrowheads="1"/>
          </p:cNvSpPr>
          <p:nvPr>
            <p:ph type="sldNum" sz="quarter" idx="12"/>
          </p:nvPr>
        </p:nvSpPr>
        <p:spPr>
          <a:ln/>
        </p:spPr>
        <p:txBody>
          <a:bodyPr/>
          <a:lstStyle>
            <a:lvl1pPr>
              <a:defRPr/>
            </a:lvl1pPr>
          </a:lstStyle>
          <a:p>
            <a:fld id="{1EC97C67-1E80-48D1-BA8A-B6EAA319B271}" type="slidenum">
              <a:rPr lang="el-GR" altLang="en-US"/>
              <a:pPr/>
              <a:t>‹#›</a:t>
            </a:fld>
            <a:endParaRPr lang="el-GR" altLang="en-US"/>
          </a:p>
        </p:txBody>
      </p:sp>
    </p:spTree>
    <p:extLst>
      <p:ext uri="{BB962C8B-B14F-4D97-AF65-F5344CB8AC3E}">
        <p14:creationId xmlns:p14="http://schemas.microsoft.com/office/powerpoint/2010/main" val="2360340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Rectangle 19">
            <a:extLst>
              <a:ext uri="{FF2B5EF4-FFF2-40B4-BE49-F238E27FC236}">
                <a16:creationId xmlns:a16="http://schemas.microsoft.com/office/drawing/2014/main" id="{6993A364-829A-26FE-06C4-0988193F61B1}"/>
              </a:ext>
            </a:extLst>
          </p:cNvPr>
          <p:cNvSpPr>
            <a:spLocks noGrp="1" noChangeArrowheads="1"/>
          </p:cNvSpPr>
          <p:nvPr>
            <p:ph type="dt" sz="half" idx="10"/>
          </p:nvPr>
        </p:nvSpPr>
        <p:spPr>
          <a:ln/>
        </p:spPr>
        <p:txBody>
          <a:bodyPr/>
          <a:lstStyle>
            <a:lvl1pPr>
              <a:defRPr/>
            </a:lvl1pPr>
          </a:lstStyle>
          <a:p>
            <a:pPr>
              <a:defRPr/>
            </a:pPr>
            <a:endParaRPr lang="el-GR"/>
          </a:p>
        </p:txBody>
      </p:sp>
      <p:sp>
        <p:nvSpPr>
          <p:cNvPr id="8" name="Rectangle 20">
            <a:extLst>
              <a:ext uri="{FF2B5EF4-FFF2-40B4-BE49-F238E27FC236}">
                <a16:creationId xmlns:a16="http://schemas.microsoft.com/office/drawing/2014/main" id="{4BC3884C-92EF-4558-7EA5-67690289E645}"/>
              </a:ext>
            </a:extLst>
          </p:cNvPr>
          <p:cNvSpPr>
            <a:spLocks noGrp="1" noChangeArrowheads="1"/>
          </p:cNvSpPr>
          <p:nvPr>
            <p:ph type="ftr" sz="quarter" idx="11"/>
          </p:nvPr>
        </p:nvSpPr>
        <p:spPr>
          <a:ln/>
        </p:spPr>
        <p:txBody>
          <a:bodyPr/>
          <a:lstStyle>
            <a:lvl1pPr>
              <a:defRPr/>
            </a:lvl1pPr>
          </a:lstStyle>
          <a:p>
            <a:pPr>
              <a:defRPr/>
            </a:pPr>
            <a:endParaRPr lang="el-GR"/>
          </a:p>
        </p:txBody>
      </p:sp>
      <p:sp>
        <p:nvSpPr>
          <p:cNvPr id="9" name="Rectangle 21">
            <a:extLst>
              <a:ext uri="{FF2B5EF4-FFF2-40B4-BE49-F238E27FC236}">
                <a16:creationId xmlns:a16="http://schemas.microsoft.com/office/drawing/2014/main" id="{0DB379B0-3043-A1DC-6A6D-6595AD2E34E9}"/>
              </a:ext>
            </a:extLst>
          </p:cNvPr>
          <p:cNvSpPr>
            <a:spLocks noGrp="1" noChangeArrowheads="1"/>
          </p:cNvSpPr>
          <p:nvPr>
            <p:ph type="sldNum" sz="quarter" idx="12"/>
          </p:nvPr>
        </p:nvSpPr>
        <p:spPr>
          <a:ln/>
        </p:spPr>
        <p:txBody>
          <a:bodyPr/>
          <a:lstStyle>
            <a:lvl1pPr>
              <a:defRPr/>
            </a:lvl1pPr>
          </a:lstStyle>
          <a:p>
            <a:fld id="{64BF43AB-BF24-4DD3-B3FD-C93884ED4C30}" type="slidenum">
              <a:rPr lang="el-GR" altLang="en-US"/>
              <a:pPr/>
              <a:t>‹#›</a:t>
            </a:fld>
            <a:endParaRPr lang="el-GR" altLang="en-US"/>
          </a:p>
        </p:txBody>
      </p:sp>
    </p:spTree>
    <p:extLst>
      <p:ext uri="{BB962C8B-B14F-4D97-AF65-F5344CB8AC3E}">
        <p14:creationId xmlns:p14="http://schemas.microsoft.com/office/powerpoint/2010/main" val="2687342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Rectangle 19">
            <a:extLst>
              <a:ext uri="{FF2B5EF4-FFF2-40B4-BE49-F238E27FC236}">
                <a16:creationId xmlns:a16="http://schemas.microsoft.com/office/drawing/2014/main" id="{07281D9D-A55E-E785-9133-7E789EA29B34}"/>
              </a:ext>
            </a:extLst>
          </p:cNvPr>
          <p:cNvSpPr>
            <a:spLocks noGrp="1" noChangeArrowheads="1"/>
          </p:cNvSpPr>
          <p:nvPr>
            <p:ph type="dt" sz="half" idx="10"/>
          </p:nvPr>
        </p:nvSpPr>
        <p:spPr>
          <a:ln/>
        </p:spPr>
        <p:txBody>
          <a:bodyPr/>
          <a:lstStyle>
            <a:lvl1pPr>
              <a:defRPr/>
            </a:lvl1pPr>
          </a:lstStyle>
          <a:p>
            <a:pPr>
              <a:defRPr/>
            </a:pPr>
            <a:endParaRPr lang="el-GR"/>
          </a:p>
        </p:txBody>
      </p:sp>
      <p:sp>
        <p:nvSpPr>
          <p:cNvPr id="4" name="Rectangle 20">
            <a:extLst>
              <a:ext uri="{FF2B5EF4-FFF2-40B4-BE49-F238E27FC236}">
                <a16:creationId xmlns:a16="http://schemas.microsoft.com/office/drawing/2014/main" id="{12D5D774-3068-8414-8101-B195E95C4EF0}"/>
              </a:ext>
            </a:extLst>
          </p:cNvPr>
          <p:cNvSpPr>
            <a:spLocks noGrp="1" noChangeArrowheads="1"/>
          </p:cNvSpPr>
          <p:nvPr>
            <p:ph type="ftr" sz="quarter" idx="11"/>
          </p:nvPr>
        </p:nvSpPr>
        <p:spPr>
          <a:ln/>
        </p:spPr>
        <p:txBody>
          <a:bodyPr/>
          <a:lstStyle>
            <a:lvl1pPr>
              <a:defRPr/>
            </a:lvl1pPr>
          </a:lstStyle>
          <a:p>
            <a:pPr>
              <a:defRPr/>
            </a:pPr>
            <a:endParaRPr lang="el-GR"/>
          </a:p>
        </p:txBody>
      </p:sp>
      <p:sp>
        <p:nvSpPr>
          <p:cNvPr id="5" name="Rectangle 21">
            <a:extLst>
              <a:ext uri="{FF2B5EF4-FFF2-40B4-BE49-F238E27FC236}">
                <a16:creationId xmlns:a16="http://schemas.microsoft.com/office/drawing/2014/main" id="{A1DB2551-0286-A792-75DB-103CE1ECACA6}"/>
              </a:ext>
            </a:extLst>
          </p:cNvPr>
          <p:cNvSpPr>
            <a:spLocks noGrp="1" noChangeArrowheads="1"/>
          </p:cNvSpPr>
          <p:nvPr>
            <p:ph type="sldNum" sz="quarter" idx="12"/>
          </p:nvPr>
        </p:nvSpPr>
        <p:spPr>
          <a:ln/>
        </p:spPr>
        <p:txBody>
          <a:bodyPr/>
          <a:lstStyle>
            <a:lvl1pPr>
              <a:defRPr/>
            </a:lvl1pPr>
          </a:lstStyle>
          <a:p>
            <a:fld id="{CBA2A80A-88E7-494A-9A65-963C179271CF}" type="slidenum">
              <a:rPr lang="el-GR" altLang="en-US"/>
              <a:pPr/>
              <a:t>‹#›</a:t>
            </a:fld>
            <a:endParaRPr lang="el-GR" altLang="en-US"/>
          </a:p>
        </p:txBody>
      </p:sp>
    </p:spTree>
    <p:extLst>
      <p:ext uri="{BB962C8B-B14F-4D97-AF65-F5344CB8AC3E}">
        <p14:creationId xmlns:p14="http://schemas.microsoft.com/office/powerpoint/2010/main" val="4237696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19">
            <a:extLst>
              <a:ext uri="{FF2B5EF4-FFF2-40B4-BE49-F238E27FC236}">
                <a16:creationId xmlns:a16="http://schemas.microsoft.com/office/drawing/2014/main" id="{DF376F4A-9784-8095-9811-A4F56EDBA953}"/>
              </a:ext>
            </a:extLst>
          </p:cNvPr>
          <p:cNvSpPr>
            <a:spLocks noGrp="1" noChangeArrowheads="1"/>
          </p:cNvSpPr>
          <p:nvPr>
            <p:ph type="dt" sz="half" idx="10"/>
          </p:nvPr>
        </p:nvSpPr>
        <p:spPr>
          <a:ln/>
        </p:spPr>
        <p:txBody>
          <a:bodyPr/>
          <a:lstStyle>
            <a:lvl1pPr>
              <a:defRPr/>
            </a:lvl1pPr>
          </a:lstStyle>
          <a:p>
            <a:pPr>
              <a:defRPr/>
            </a:pPr>
            <a:endParaRPr lang="el-GR"/>
          </a:p>
        </p:txBody>
      </p:sp>
      <p:sp>
        <p:nvSpPr>
          <p:cNvPr id="3" name="Rectangle 20">
            <a:extLst>
              <a:ext uri="{FF2B5EF4-FFF2-40B4-BE49-F238E27FC236}">
                <a16:creationId xmlns:a16="http://schemas.microsoft.com/office/drawing/2014/main" id="{2F7AF0D4-690B-1FC4-D024-D11D3F752FA0}"/>
              </a:ext>
            </a:extLst>
          </p:cNvPr>
          <p:cNvSpPr>
            <a:spLocks noGrp="1" noChangeArrowheads="1"/>
          </p:cNvSpPr>
          <p:nvPr>
            <p:ph type="ftr" sz="quarter" idx="11"/>
          </p:nvPr>
        </p:nvSpPr>
        <p:spPr>
          <a:ln/>
        </p:spPr>
        <p:txBody>
          <a:bodyPr/>
          <a:lstStyle>
            <a:lvl1pPr>
              <a:defRPr/>
            </a:lvl1pPr>
          </a:lstStyle>
          <a:p>
            <a:pPr>
              <a:defRPr/>
            </a:pPr>
            <a:endParaRPr lang="el-GR"/>
          </a:p>
        </p:txBody>
      </p:sp>
      <p:sp>
        <p:nvSpPr>
          <p:cNvPr id="4" name="Rectangle 21">
            <a:extLst>
              <a:ext uri="{FF2B5EF4-FFF2-40B4-BE49-F238E27FC236}">
                <a16:creationId xmlns:a16="http://schemas.microsoft.com/office/drawing/2014/main" id="{93A0722B-8355-3273-5DF2-89957983093E}"/>
              </a:ext>
            </a:extLst>
          </p:cNvPr>
          <p:cNvSpPr>
            <a:spLocks noGrp="1" noChangeArrowheads="1"/>
          </p:cNvSpPr>
          <p:nvPr>
            <p:ph type="sldNum" sz="quarter" idx="12"/>
          </p:nvPr>
        </p:nvSpPr>
        <p:spPr>
          <a:ln/>
        </p:spPr>
        <p:txBody>
          <a:bodyPr/>
          <a:lstStyle>
            <a:lvl1pPr>
              <a:defRPr/>
            </a:lvl1pPr>
          </a:lstStyle>
          <a:p>
            <a:fld id="{7E80881F-A151-4DC1-9E9D-626FBBB63AB6}" type="slidenum">
              <a:rPr lang="el-GR" altLang="en-US"/>
              <a:pPr/>
              <a:t>‹#›</a:t>
            </a:fld>
            <a:endParaRPr lang="el-GR" altLang="en-US"/>
          </a:p>
        </p:txBody>
      </p:sp>
    </p:spTree>
    <p:extLst>
      <p:ext uri="{BB962C8B-B14F-4D97-AF65-F5344CB8AC3E}">
        <p14:creationId xmlns:p14="http://schemas.microsoft.com/office/powerpoint/2010/main" val="4051850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Rectangle 19">
            <a:extLst>
              <a:ext uri="{FF2B5EF4-FFF2-40B4-BE49-F238E27FC236}">
                <a16:creationId xmlns:a16="http://schemas.microsoft.com/office/drawing/2014/main" id="{EDFFA420-4949-DFB7-617F-65E2691CA174}"/>
              </a:ext>
            </a:extLst>
          </p:cNvPr>
          <p:cNvSpPr>
            <a:spLocks noGrp="1" noChangeArrowheads="1"/>
          </p:cNvSpPr>
          <p:nvPr>
            <p:ph type="dt" sz="half" idx="10"/>
          </p:nvPr>
        </p:nvSpPr>
        <p:spPr>
          <a:ln/>
        </p:spPr>
        <p:txBody>
          <a:bodyPr/>
          <a:lstStyle>
            <a:lvl1pPr>
              <a:defRPr/>
            </a:lvl1pPr>
          </a:lstStyle>
          <a:p>
            <a:pPr>
              <a:defRPr/>
            </a:pPr>
            <a:endParaRPr lang="el-GR"/>
          </a:p>
        </p:txBody>
      </p:sp>
      <p:sp>
        <p:nvSpPr>
          <p:cNvPr id="6" name="Rectangle 20">
            <a:extLst>
              <a:ext uri="{FF2B5EF4-FFF2-40B4-BE49-F238E27FC236}">
                <a16:creationId xmlns:a16="http://schemas.microsoft.com/office/drawing/2014/main" id="{07590B9B-8C57-AF16-F225-37BA811AFF7C}"/>
              </a:ext>
            </a:extLst>
          </p:cNvPr>
          <p:cNvSpPr>
            <a:spLocks noGrp="1" noChangeArrowheads="1"/>
          </p:cNvSpPr>
          <p:nvPr>
            <p:ph type="ftr" sz="quarter" idx="11"/>
          </p:nvPr>
        </p:nvSpPr>
        <p:spPr>
          <a:ln/>
        </p:spPr>
        <p:txBody>
          <a:bodyPr/>
          <a:lstStyle>
            <a:lvl1pPr>
              <a:defRPr/>
            </a:lvl1pPr>
          </a:lstStyle>
          <a:p>
            <a:pPr>
              <a:defRPr/>
            </a:pPr>
            <a:endParaRPr lang="el-GR"/>
          </a:p>
        </p:txBody>
      </p:sp>
      <p:sp>
        <p:nvSpPr>
          <p:cNvPr id="7" name="Rectangle 21">
            <a:extLst>
              <a:ext uri="{FF2B5EF4-FFF2-40B4-BE49-F238E27FC236}">
                <a16:creationId xmlns:a16="http://schemas.microsoft.com/office/drawing/2014/main" id="{4A5D34EC-859E-7FDC-7DC5-21B1658F7918}"/>
              </a:ext>
            </a:extLst>
          </p:cNvPr>
          <p:cNvSpPr>
            <a:spLocks noGrp="1" noChangeArrowheads="1"/>
          </p:cNvSpPr>
          <p:nvPr>
            <p:ph type="sldNum" sz="quarter" idx="12"/>
          </p:nvPr>
        </p:nvSpPr>
        <p:spPr>
          <a:ln/>
        </p:spPr>
        <p:txBody>
          <a:bodyPr/>
          <a:lstStyle>
            <a:lvl1pPr>
              <a:defRPr/>
            </a:lvl1pPr>
          </a:lstStyle>
          <a:p>
            <a:fld id="{850BF98B-2675-44EC-A77D-60294FEA5F46}" type="slidenum">
              <a:rPr lang="el-GR" altLang="en-US"/>
              <a:pPr/>
              <a:t>‹#›</a:t>
            </a:fld>
            <a:endParaRPr lang="el-GR" altLang="en-US"/>
          </a:p>
        </p:txBody>
      </p:sp>
    </p:spTree>
    <p:extLst>
      <p:ext uri="{BB962C8B-B14F-4D97-AF65-F5344CB8AC3E}">
        <p14:creationId xmlns:p14="http://schemas.microsoft.com/office/powerpoint/2010/main" val="1005688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Rectangle 19">
            <a:extLst>
              <a:ext uri="{FF2B5EF4-FFF2-40B4-BE49-F238E27FC236}">
                <a16:creationId xmlns:a16="http://schemas.microsoft.com/office/drawing/2014/main" id="{BD744C91-AC65-FBD7-88C3-F8AFEAE5B1FF}"/>
              </a:ext>
            </a:extLst>
          </p:cNvPr>
          <p:cNvSpPr>
            <a:spLocks noGrp="1" noChangeArrowheads="1"/>
          </p:cNvSpPr>
          <p:nvPr>
            <p:ph type="dt" sz="half" idx="10"/>
          </p:nvPr>
        </p:nvSpPr>
        <p:spPr>
          <a:ln/>
        </p:spPr>
        <p:txBody>
          <a:bodyPr/>
          <a:lstStyle>
            <a:lvl1pPr>
              <a:defRPr/>
            </a:lvl1pPr>
          </a:lstStyle>
          <a:p>
            <a:pPr>
              <a:defRPr/>
            </a:pPr>
            <a:endParaRPr lang="el-GR"/>
          </a:p>
        </p:txBody>
      </p:sp>
      <p:sp>
        <p:nvSpPr>
          <p:cNvPr id="6" name="Rectangle 20">
            <a:extLst>
              <a:ext uri="{FF2B5EF4-FFF2-40B4-BE49-F238E27FC236}">
                <a16:creationId xmlns:a16="http://schemas.microsoft.com/office/drawing/2014/main" id="{820A1A12-EF89-A5F5-7514-13BFBBE1CB24}"/>
              </a:ext>
            </a:extLst>
          </p:cNvPr>
          <p:cNvSpPr>
            <a:spLocks noGrp="1" noChangeArrowheads="1"/>
          </p:cNvSpPr>
          <p:nvPr>
            <p:ph type="ftr" sz="quarter" idx="11"/>
          </p:nvPr>
        </p:nvSpPr>
        <p:spPr>
          <a:ln/>
        </p:spPr>
        <p:txBody>
          <a:bodyPr/>
          <a:lstStyle>
            <a:lvl1pPr>
              <a:defRPr/>
            </a:lvl1pPr>
          </a:lstStyle>
          <a:p>
            <a:pPr>
              <a:defRPr/>
            </a:pPr>
            <a:endParaRPr lang="el-GR"/>
          </a:p>
        </p:txBody>
      </p:sp>
      <p:sp>
        <p:nvSpPr>
          <p:cNvPr id="7" name="Rectangle 21">
            <a:extLst>
              <a:ext uri="{FF2B5EF4-FFF2-40B4-BE49-F238E27FC236}">
                <a16:creationId xmlns:a16="http://schemas.microsoft.com/office/drawing/2014/main" id="{A95D3539-C353-A608-1844-832080C87D7E}"/>
              </a:ext>
            </a:extLst>
          </p:cNvPr>
          <p:cNvSpPr>
            <a:spLocks noGrp="1" noChangeArrowheads="1"/>
          </p:cNvSpPr>
          <p:nvPr>
            <p:ph type="sldNum" sz="quarter" idx="12"/>
          </p:nvPr>
        </p:nvSpPr>
        <p:spPr>
          <a:ln/>
        </p:spPr>
        <p:txBody>
          <a:bodyPr/>
          <a:lstStyle>
            <a:lvl1pPr>
              <a:defRPr/>
            </a:lvl1pPr>
          </a:lstStyle>
          <a:p>
            <a:fld id="{19FF50AB-477C-4379-99D7-237FD0723AFF}" type="slidenum">
              <a:rPr lang="el-GR" altLang="en-US"/>
              <a:pPr/>
              <a:t>‹#›</a:t>
            </a:fld>
            <a:endParaRPr lang="el-GR" altLang="en-US"/>
          </a:p>
        </p:txBody>
      </p:sp>
    </p:spTree>
    <p:extLst>
      <p:ext uri="{BB962C8B-B14F-4D97-AF65-F5344CB8AC3E}">
        <p14:creationId xmlns:p14="http://schemas.microsoft.com/office/powerpoint/2010/main" val="3896600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dkHorz">
          <a:fgClr>
            <a:schemeClr val="bg2"/>
          </a:fgClr>
          <a:bgClr>
            <a:schemeClr val="bg1"/>
          </a:bgClr>
        </a:pattFill>
        <a:effectLst/>
      </p:bgPr>
    </p:bg>
    <p:spTree>
      <p:nvGrpSpPr>
        <p:cNvPr id="1" name=""/>
        <p:cNvGrpSpPr/>
        <p:nvPr/>
      </p:nvGrpSpPr>
      <p:grpSpPr>
        <a:xfrm>
          <a:off x="0" y="0"/>
          <a:ext cx="0" cy="0"/>
          <a:chOff x="0" y="0"/>
          <a:chExt cx="0" cy="0"/>
        </a:xfrm>
      </p:grpSpPr>
      <p:grpSp>
        <p:nvGrpSpPr>
          <p:cNvPr id="2050" name="Group 2">
            <a:extLst>
              <a:ext uri="{FF2B5EF4-FFF2-40B4-BE49-F238E27FC236}">
                <a16:creationId xmlns:a16="http://schemas.microsoft.com/office/drawing/2014/main" id="{6BDEB04B-D7D6-AAE0-D38E-721FEFBDBEB3}"/>
              </a:ext>
            </a:extLst>
          </p:cNvPr>
          <p:cNvGrpSpPr>
            <a:grpSpLocks/>
          </p:cNvGrpSpPr>
          <p:nvPr/>
        </p:nvGrpSpPr>
        <p:grpSpPr bwMode="auto">
          <a:xfrm>
            <a:off x="0" y="2438400"/>
            <a:ext cx="9144000" cy="4046538"/>
            <a:chOff x="0" y="1536"/>
            <a:chExt cx="5760" cy="2549"/>
          </a:xfrm>
        </p:grpSpPr>
        <p:sp>
          <p:nvSpPr>
            <p:cNvPr id="7171" name="Rectangle 3">
              <a:extLst>
                <a:ext uri="{FF2B5EF4-FFF2-40B4-BE49-F238E27FC236}">
                  <a16:creationId xmlns:a16="http://schemas.microsoft.com/office/drawing/2014/main" id="{8E1CC77A-137F-2526-F974-3BF288FA5DAE}"/>
                </a:ext>
              </a:extLst>
            </p:cNvPr>
            <p:cNvSpPr>
              <a:spLocks noChangeArrowheads="1"/>
            </p:cNvSpPr>
            <p:nvPr userDrawn="1"/>
          </p:nvSpPr>
          <p:spPr bwMode="hidden">
            <a:xfrm rot="-1424751">
              <a:off x="2121" y="2592"/>
              <a:ext cx="3072" cy="384"/>
            </a:xfrm>
            <a:prstGeom prst="rect">
              <a:avLst/>
            </a:prstGeom>
            <a:gradFill rotWithShape="0">
              <a:gsLst>
                <a:gs pos="0">
                  <a:schemeClr val="bg1">
                    <a:gamma/>
                    <a:shade val="94118"/>
                    <a:invGamma/>
                  </a:schemeClr>
                </a:gs>
                <a:gs pos="50000">
                  <a:schemeClr val="bg1"/>
                </a:gs>
                <a:gs pos="100000">
                  <a:schemeClr val="bg1">
                    <a:gamma/>
                    <a:shade val="94118"/>
                    <a:invGamma/>
                  </a:schemeClr>
                </a:gs>
              </a:gsLst>
              <a:lin ang="18900000" scaled="1"/>
            </a:gradFill>
            <a:ln w="9525">
              <a:noFill/>
              <a:miter lim="800000"/>
              <a:headEnd/>
              <a:tailEnd/>
            </a:ln>
            <a:effectLst/>
          </p:spPr>
          <p:txBody>
            <a:bodyPr wrap="none" anchor="ctr"/>
            <a:lstStyle/>
            <a:p>
              <a:pPr>
                <a:defRPr/>
              </a:pPr>
              <a:endParaRPr lang="el-GR"/>
            </a:p>
          </p:txBody>
        </p:sp>
        <p:sp>
          <p:nvSpPr>
            <p:cNvPr id="7172" name="Freeform 4">
              <a:extLst>
                <a:ext uri="{FF2B5EF4-FFF2-40B4-BE49-F238E27FC236}">
                  <a16:creationId xmlns:a16="http://schemas.microsoft.com/office/drawing/2014/main" id="{8576EA0E-6691-7645-3093-AC31C5498377}"/>
                </a:ext>
              </a:extLst>
            </p:cNvPr>
            <p:cNvSpPr>
              <a:spLocks/>
            </p:cNvSpPr>
            <p:nvPr userDrawn="1"/>
          </p:nvSpPr>
          <p:spPr bwMode="hidden">
            <a:xfrm>
              <a:off x="0" y="2664"/>
              <a:ext cx="2688" cy="1224"/>
            </a:xfrm>
            <a:custGeom>
              <a:avLst/>
              <a:gdLst/>
              <a:ahLst/>
              <a:cxnLst>
                <a:cxn ang="0">
                  <a:pos x="0" y="0"/>
                </a:cxn>
                <a:cxn ang="0">
                  <a:pos x="960" y="552"/>
                </a:cxn>
                <a:cxn ang="0">
                  <a:pos x="1968" y="264"/>
                </a:cxn>
                <a:cxn ang="0">
                  <a:pos x="2028" y="270"/>
                </a:cxn>
                <a:cxn ang="0">
                  <a:pos x="2661" y="528"/>
                </a:cxn>
                <a:cxn ang="0">
                  <a:pos x="2688" y="648"/>
                </a:cxn>
                <a:cxn ang="0">
                  <a:pos x="2304" y="1080"/>
                </a:cxn>
                <a:cxn ang="0">
                  <a:pos x="1584" y="1224"/>
                </a:cxn>
                <a:cxn ang="0">
                  <a:pos x="1296" y="936"/>
                </a:cxn>
                <a:cxn ang="0">
                  <a:pos x="864" y="1032"/>
                </a:cxn>
                <a:cxn ang="0">
                  <a:pos x="0" y="552"/>
                </a:cxn>
                <a:cxn ang="0">
                  <a:pos x="0" y="0"/>
                </a:cxn>
              </a:cxnLst>
              <a:rect l="0" t="0" r="r" b="b"/>
              <a:pathLst>
                <a:path w="2688" h="1224">
                  <a:moveTo>
                    <a:pt x="0" y="0"/>
                  </a:moveTo>
                  <a:lnTo>
                    <a:pt x="960" y="552"/>
                  </a:lnTo>
                  <a:lnTo>
                    <a:pt x="1968" y="264"/>
                  </a:lnTo>
                  <a:lnTo>
                    <a:pt x="2028" y="270"/>
                  </a:lnTo>
                  <a:lnTo>
                    <a:pt x="2661" y="528"/>
                  </a:lnTo>
                  <a:lnTo>
                    <a:pt x="2688" y="648"/>
                  </a:lnTo>
                  <a:lnTo>
                    <a:pt x="2304" y="1080"/>
                  </a:lnTo>
                  <a:lnTo>
                    <a:pt x="1584" y="1224"/>
                  </a:lnTo>
                  <a:lnTo>
                    <a:pt x="1296" y="936"/>
                  </a:lnTo>
                  <a:lnTo>
                    <a:pt x="864" y="1032"/>
                  </a:lnTo>
                  <a:lnTo>
                    <a:pt x="0" y="552"/>
                  </a:lnTo>
                  <a:lnTo>
                    <a:pt x="0" y="0"/>
                  </a:lnTo>
                  <a:close/>
                </a:path>
              </a:pathLst>
            </a:custGeom>
            <a:solidFill>
              <a:schemeClr val="bg2"/>
            </a:solidFill>
            <a:ln w="9525">
              <a:noFill/>
              <a:round/>
              <a:headEnd/>
              <a:tailEnd/>
            </a:ln>
            <a:effectLst/>
          </p:spPr>
          <p:txBody>
            <a:bodyPr/>
            <a:lstStyle/>
            <a:p>
              <a:pPr>
                <a:defRPr/>
              </a:pPr>
              <a:endParaRPr lang="el-GR"/>
            </a:p>
          </p:txBody>
        </p:sp>
        <p:sp>
          <p:nvSpPr>
            <p:cNvPr id="7173" name="Freeform 5">
              <a:extLst>
                <a:ext uri="{FF2B5EF4-FFF2-40B4-BE49-F238E27FC236}">
                  <a16:creationId xmlns:a16="http://schemas.microsoft.com/office/drawing/2014/main" id="{6F717901-6656-1815-8ABE-43AD4034F831}"/>
                </a:ext>
              </a:extLst>
            </p:cNvPr>
            <p:cNvSpPr>
              <a:spLocks/>
            </p:cNvSpPr>
            <p:nvPr userDrawn="1"/>
          </p:nvSpPr>
          <p:spPr bwMode="hidden">
            <a:xfrm>
              <a:off x="3359" y="1536"/>
              <a:ext cx="2401" cy="1232"/>
            </a:xfrm>
            <a:custGeom>
              <a:avLst/>
              <a:gdLst/>
              <a:ahLst/>
              <a:cxnLst>
                <a:cxn ang="0">
                  <a:pos x="2208" y="15"/>
                </a:cxn>
                <a:cxn ang="0">
                  <a:pos x="2088" y="57"/>
                </a:cxn>
                <a:cxn ang="0">
                  <a:pos x="1951" y="99"/>
                </a:cxn>
                <a:cxn ang="0">
                  <a:pos x="1704" y="135"/>
                </a:cxn>
                <a:cxn ang="0">
                  <a:pos x="1314" y="177"/>
                </a:cxn>
                <a:cxn ang="0">
                  <a:pos x="1176" y="189"/>
                </a:cxn>
                <a:cxn ang="0">
                  <a:pos x="1122" y="195"/>
                </a:cxn>
                <a:cxn ang="0">
                  <a:pos x="1075" y="231"/>
                </a:cxn>
                <a:cxn ang="0">
                  <a:pos x="924" y="321"/>
                </a:cxn>
                <a:cxn ang="0">
                  <a:pos x="840" y="369"/>
                </a:cxn>
                <a:cxn ang="0">
                  <a:pos x="630" y="458"/>
                </a:cxn>
                <a:cxn ang="0">
                  <a:pos x="529" y="500"/>
                </a:cxn>
                <a:cxn ang="0">
                  <a:pos x="487" y="542"/>
                </a:cxn>
                <a:cxn ang="0">
                  <a:pos x="457" y="590"/>
                </a:cxn>
                <a:cxn ang="0">
                  <a:pos x="402" y="638"/>
                </a:cxn>
                <a:cxn ang="0">
                  <a:pos x="330" y="758"/>
                </a:cxn>
                <a:cxn ang="0">
                  <a:pos x="312" y="788"/>
                </a:cxn>
                <a:cxn ang="0">
                  <a:pos x="252" y="824"/>
                </a:cxn>
                <a:cxn ang="0">
                  <a:pos x="84" y="926"/>
                </a:cxn>
                <a:cxn ang="0">
                  <a:pos x="0" y="992"/>
                </a:cxn>
                <a:cxn ang="0">
                  <a:pos x="12" y="1040"/>
                </a:cxn>
                <a:cxn ang="0">
                  <a:pos x="132" y="1034"/>
                </a:cxn>
                <a:cxn ang="0">
                  <a:pos x="336" y="980"/>
                </a:cxn>
                <a:cxn ang="0">
                  <a:pos x="529" y="896"/>
                </a:cxn>
                <a:cxn ang="0">
                  <a:pos x="576" y="872"/>
                </a:cxn>
                <a:cxn ang="0">
                  <a:pos x="714" y="848"/>
                </a:cxn>
                <a:cxn ang="0">
                  <a:pos x="966" y="794"/>
                </a:cxn>
                <a:cxn ang="0">
                  <a:pos x="1212" y="782"/>
                </a:cxn>
                <a:cxn ang="0">
                  <a:pos x="1416" y="872"/>
                </a:cxn>
                <a:cxn ang="0">
                  <a:pos x="1464" y="932"/>
                </a:cxn>
                <a:cxn ang="0">
                  <a:pos x="1440" y="992"/>
                </a:cxn>
                <a:cxn ang="0">
                  <a:pos x="1302" y="1040"/>
                </a:cxn>
                <a:cxn ang="0">
                  <a:pos x="1158" y="1100"/>
                </a:cxn>
                <a:cxn ang="0">
                  <a:pos x="1093" y="1148"/>
                </a:cxn>
                <a:cxn ang="0">
                  <a:pos x="1075" y="1208"/>
                </a:cxn>
                <a:cxn ang="0">
                  <a:pos x="1093" y="1232"/>
                </a:cxn>
                <a:cxn ang="0">
                  <a:pos x="1152" y="1226"/>
                </a:cxn>
                <a:cxn ang="0">
                  <a:pos x="1332" y="1208"/>
                </a:cxn>
                <a:cxn ang="0">
                  <a:pos x="1434" y="1184"/>
                </a:cxn>
                <a:cxn ang="0">
                  <a:pos x="1464" y="1172"/>
                </a:cxn>
                <a:cxn ang="0">
                  <a:pos x="1578" y="1130"/>
                </a:cxn>
                <a:cxn ang="0">
                  <a:pos x="1758" y="1064"/>
                </a:cxn>
                <a:cxn ang="0">
                  <a:pos x="1872" y="962"/>
                </a:cxn>
                <a:cxn ang="0">
                  <a:pos x="1986" y="800"/>
                </a:cxn>
                <a:cxn ang="0">
                  <a:pos x="2166" y="650"/>
                </a:cxn>
                <a:cxn ang="0">
                  <a:pos x="2257" y="590"/>
                </a:cxn>
                <a:cxn ang="0">
                  <a:pos x="2400" y="57"/>
                </a:cxn>
              </a:cxnLst>
              <a:rect l="0" t="0" r="r" b="b"/>
              <a:pathLst>
                <a:path w="2401" h="1232">
                  <a:moveTo>
                    <a:pt x="2310" y="3"/>
                  </a:moveTo>
                  <a:lnTo>
                    <a:pt x="2280" y="3"/>
                  </a:lnTo>
                  <a:lnTo>
                    <a:pt x="2208" y="15"/>
                  </a:lnTo>
                  <a:lnTo>
                    <a:pt x="2136" y="27"/>
                  </a:lnTo>
                  <a:lnTo>
                    <a:pt x="2112" y="39"/>
                  </a:lnTo>
                  <a:lnTo>
                    <a:pt x="2088" y="57"/>
                  </a:lnTo>
                  <a:lnTo>
                    <a:pt x="2082" y="63"/>
                  </a:lnTo>
                  <a:lnTo>
                    <a:pt x="2076" y="69"/>
                  </a:lnTo>
                  <a:lnTo>
                    <a:pt x="1951" y="99"/>
                  </a:lnTo>
                  <a:lnTo>
                    <a:pt x="1896" y="111"/>
                  </a:lnTo>
                  <a:lnTo>
                    <a:pt x="1836" y="117"/>
                  </a:lnTo>
                  <a:lnTo>
                    <a:pt x="1704" y="135"/>
                  </a:lnTo>
                  <a:lnTo>
                    <a:pt x="1572" y="153"/>
                  </a:lnTo>
                  <a:lnTo>
                    <a:pt x="1434" y="165"/>
                  </a:lnTo>
                  <a:lnTo>
                    <a:pt x="1314" y="177"/>
                  </a:lnTo>
                  <a:lnTo>
                    <a:pt x="1260" y="183"/>
                  </a:lnTo>
                  <a:lnTo>
                    <a:pt x="1212" y="189"/>
                  </a:lnTo>
                  <a:lnTo>
                    <a:pt x="1176" y="189"/>
                  </a:lnTo>
                  <a:lnTo>
                    <a:pt x="1146" y="195"/>
                  </a:lnTo>
                  <a:lnTo>
                    <a:pt x="1128" y="195"/>
                  </a:lnTo>
                  <a:lnTo>
                    <a:pt x="1122" y="195"/>
                  </a:lnTo>
                  <a:lnTo>
                    <a:pt x="1116" y="201"/>
                  </a:lnTo>
                  <a:lnTo>
                    <a:pt x="1105" y="207"/>
                  </a:lnTo>
                  <a:lnTo>
                    <a:pt x="1075" y="231"/>
                  </a:lnTo>
                  <a:lnTo>
                    <a:pt x="1026" y="261"/>
                  </a:lnTo>
                  <a:lnTo>
                    <a:pt x="972" y="291"/>
                  </a:lnTo>
                  <a:lnTo>
                    <a:pt x="924" y="321"/>
                  </a:lnTo>
                  <a:lnTo>
                    <a:pt x="876" y="345"/>
                  </a:lnTo>
                  <a:lnTo>
                    <a:pt x="846" y="363"/>
                  </a:lnTo>
                  <a:lnTo>
                    <a:pt x="840" y="369"/>
                  </a:lnTo>
                  <a:lnTo>
                    <a:pt x="834" y="369"/>
                  </a:lnTo>
                  <a:lnTo>
                    <a:pt x="732" y="417"/>
                  </a:lnTo>
                  <a:lnTo>
                    <a:pt x="630" y="458"/>
                  </a:lnTo>
                  <a:lnTo>
                    <a:pt x="588" y="476"/>
                  </a:lnTo>
                  <a:lnTo>
                    <a:pt x="552" y="488"/>
                  </a:lnTo>
                  <a:lnTo>
                    <a:pt x="529" y="500"/>
                  </a:lnTo>
                  <a:lnTo>
                    <a:pt x="517" y="506"/>
                  </a:lnTo>
                  <a:lnTo>
                    <a:pt x="499" y="524"/>
                  </a:lnTo>
                  <a:lnTo>
                    <a:pt x="487" y="542"/>
                  </a:lnTo>
                  <a:lnTo>
                    <a:pt x="481" y="560"/>
                  </a:lnTo>
                  <a:lnTo>
                    <a:pt x="481" y="578"/>
                  </a:lnTo>
                  <a:lnTo>
                    <a:pt x="457" y="590"/>
                  </a:lnTo>
                  <a:lnTo>
                    <a:pt x="438" y="596"/>
                  </a:lnTo>
                  <a:lnTo>
                    <a:pt x="420" y="614"/>
                  </a:lnTo>
                  <a:lnTo>
                    <a:pt x="402" y="638"/>
                  </a:lnTo>
                  <a:lnTo>
                    <a:pt x="366" y="698"/>
                  </a:lnTo>
                  <a:lnTo>
                    <a:pt x="348" y="728"/>
                  </a:lnTo>
                  <a:lnTo>
                    <a:pt x="330" y="758"/>
                  </a:lnTo>
                  <a:lnTo>
                    <a:pt x="324" y="776"/>
                  </a:lnTo>
                  <a:lnTo>
                    <a:pt x="318" y="782"/>
                  </a:lnTo>
                  <a:lnTo>
                    <a:pt x="312" y="788"/>
                  </a:lnTo>
                  <a:lnTo>
                    <a:pt x="300" y="794"/>
                  </a:lnTo>
                  <a:lnTo>
                    <a:pt x="282" y="806"/>
                  </a:lnTo>
                  <a:lnTo>
                    <a:pt x="252" y="824"/>
                  </a:lnTo>
                  <a:lnTo>
                    <a:pt x="199" y="854"/>
                  </a:lnTo>
                  <a:lnTo>
                    <a:pt x="151" y="884"/>
                  </a:lnTo>
                  <a:lnTo>
                    <a:pt x="84" y="926"/>
                  </a:lnTo>
                  <a:lnTo>
                    <a:pt x="30" y="962"/>
                  </a:lnTo>
                  <a:lnTo>
                    <a:pt x="12" y="974"/>
                  </a:lnTo>
                  <a:lnTo>
                    <a:pt x="0" y="992"/>
                  </a:lnTo>
                  <a:lnTo>
                    <a:pt x="0" y="1004"/>
                  </a:lnTo>
                  <a:lnTo>
                    <a:pt x="0" y="1022"/>
                  </a:lnTo>
                  <a:lnTo>
                    <a:pt x="12" y="1040"/>
                  </a:lnTo>
                  <a:lnTo>
                    <a:pt x="42" y="1046"/>
                  </a:lnTo>
                  <a:lnTo>
                    <a:pt x="84" y="1046"/>
                  </a:lnTo>
                  <a:lnTo>
                    <a:pt x="132" y="1034"/>
                  </a:lnTo>
                  <a:lnTo>
                    <a:pt x="193" y="1022"/>
                  </a:lnTo>
                  <a:lnTo>
                    <a:pt x="264" y="1004"/>
                  </a:lnTo>
                  <a:lnTo>
                    <a:pt x="336" y="980"/>
                  </a:lnTo>
                  <a:lnTo>
                    <a:pt x="408" y="950"/>
                  </a:lnTo>
                  <a:lnTo>
                    <a:pt x="475" y="920"/>
                  </a:lnTo>
                  <a:lnTo>
                    <a:pt x="529" y="896"/>
                  </a:lnTo>
                  <a:lnTo>
                    <a:pt x="564" y="878"/>
                  </a:lnTo>
                  <a:lnTo>
                    <a:pt x="570" y="872"/>
                  </a:lnTo>
                  <a:lnTo>
                    <a:pt x="576" y="872"/>
                  </a:lnTo>
                  <a:lnTo>
                    <a:pt x="606" y="872"/>
                  </a:lnTo>
                  <a:lnTo>
                    <a:pt x="648" y="866"/>
                  </a:lnTo>
                  <a:lnTo>
                    <a:pt x="714" y="848"/>
                  </a:lnTo>
                  <a:lnTo>
                    <a:pt x="793" y="830"/>
                  </a:lnTo>
                  <a:lnTo>
                    <a:pt x="876" y="812"/>
                  </a:lnTo>
                  <a:lnTo>
                    <a:pt x="966" y="794"/>
                  </a:lnTo>
                  <a:lnTo>
                    <a:pt x="1063" y="782"/>
                  </a:lnTo>
                  <a:lnTo>
                    <a:pt x="1152" y="776"/>
                  </a:lnTo>
                  <a:lnTo>
                    <a:pt x="1212" y="782"/>
                  </a:lnTo>
                  <a:lnTo>
                    <a:pt x="1284" y="806"/>
                  </a:lnTo>
                  <a:lnTo>
                    <a:pt x="1357" y="836"/>
                  </a:lnTo>
                  <a:lnTo>
                    <a:pt x="1416" y="872"/>
                  </a:lnTo>
                  <a:lnTo>
                    <a:pt x="1434" y="890"/>
                  </a:lnTo>
                  <a:lnTo>
                    <a:pt x="1452" y="908"/>
                  </a:lnTo>
                  <a:lnTo>
                    <a:pt x="1464" y="932"/>
                  </a:lnTo>
                  <a:lnTo>
                    <a:pt x="1464" y="950"/>
                  </a:lnTo>
                  <a:lnTo>
                    <a:pt x="1458" y="968"/>
                  </a:lnTo>
                  <a:lnTo>
                    <a:pt x="1440" y="992"/>
                  </a:lnTo>
                  <a:lnTo>
                    <a:pt x="1410" y="1004"/>
                  </a:lnTo>
                  <a:lnTo>
                    <a:pt x="1369" y="1022"/>
                  </a:lnTo>
                  <a:lnTo>
                    <a:pt x="1302" y="1040"/>
                  </a:lnTo>
                  <a:lnTo>
                    <a:pt x="1248" y="1064"/>
                  </a:lnTo>
                  <a:lnTo>
                    <a:pt x="1200" y="1082"/>
                  </a:lnTo>
                  <a:lnTo>
                    <a:pt x="1158" y="1100"/>
                  </a:lnTo>
                  <a:lnTo>
                    <a:pt x="1128" y="1118"/>
                  </a:lnTo>
                  <a:lnTo>
                    <a:pt x="1110" y="1130"/>
                  </a:lnTo>
                  <a:lnTo>
                    <a:pt x="1093" y="1148"/>
                  </a:lnTo>
                  <a:lnTo>
                    <a:pt x="1081" y="1160"/>
                  </a:lnTo>
                  <a:lnTo>
                    <a:pt x="1069" y="1190"/>
                  </a:lnTo>
                  <a:lnTo>
                    <a:pt x="1075" y="1208"/>
                  </a:lnTo>
                  <a:lnTo>
                    <a:pt x="1081" y="1220"/>
                  </a:lnTo>
                  <a:lnTo>
                    <a:pt x="1087" y="1226"/>
                  </a:lnTo>
                  <a:lnTo>
                    <a:pt x="1093" y="1232"/>
                  </a:lnTo>
                  <a:lnTo>
                    <a:pt x="1110" y="1232"/>
                  </a:lnTo>
                  <a:lnTo>
                    <a:pt x="1128" y="1226"/>
                  </a:lnTo>
                  <a:lnTo>
                    <a:pt x="1152" y="1226"/>
                  </a:lnTo>
                  <a:lnTo>
                    <a:pt x="1212" y="1220"/>
                  </a:lnTo>
                  <a:lnTo>
                    <a:pt x="1272" y="1214"/>
                  </a:lnTo>
                  <a:lnTo>
                    <a:pt x="1332" y="1208"/>
                  </a:lnTo>
                  <a:lnTo>
                    <a:pt x="1393" y="1196"/>
                  </a:lnTo>
                  <a:lnTo>
                    <a:pt x="1416" y="1190"/>
                  </a:lnTo>
                  <a:lnTo>
                    <a:pt x="1434" y="1184"/>
                  </a:lnTo>
                  <a:lnTo>
                    <a:pt x="1446" y="1178"/>
                  </a:lnTo>
                  <a:lnTo>
                    <a:pt x="1452" y="1178"/>
                  </a:lnTo>
                  <a:lnTo>
                    <a:pt x="1464" y="1172"/>
                  </a:lnTo>
                  <a:lnTo>
                    <a:pt x="1488" y="1166"/>
                  </a:lnTo>
                  <a:lnTo>
                    <a:pt x="1530" y="1148"/>
                  </a:lnTo>
                  <a:lnTo>
                    <a:pt x="1578" y="1130"/>
                  </a:lnTo>
                  <a:lnTo>
                    <a:pt x="1681" y="1094"/>
                  </a:lnTo>
                  <a:lnTo>
                    <a:pt x="1722" y="1076"/>
                  </a:lnTo>
                  <a:lnTo>
                    <a:pt x="1758" y="1064"/>
                  </a:lnTo>
                  <a:lnTo>
                    <a:pt x="1812" y="1040"/>
                  </a:lnTo>
                  <a:lnTo>
                    <a:pt x="1848" y="1004"/>
                  </a:lnTo>
                  <a:lnTo>
                    <a:pt x="1872" y="962"/>
                  </a:lnTo>
                  <a:lnTo>
                    <a:pt x="1890" y="932"/>
                  </a:lnTo>
                  <a:lnTo>
                    <a:pt x="1932" y="866"/>
                  </a:lnTo>
                  <a:lnTo>
                    <a:pt x="1986" y="800"/>
                  </a:lnTo>
                  <a:lnTo>
                    <a:pt x="2046" y="740"/>
                  </a:lnTo>
                  <a:lnTo>
                    <a:pt x="2112" y="692"/>
                  </a:lnTo>
                  <a:lnTo>
                    <a:pt x="2166" y="650"/>
                  </a:lnTo>
                  <a:lnTo>
                    <a:pt x="2214" y="620"/>
                  </a:lnTo>
                  <a:lnTo>
                    <a:pt x="2244" y="596"/>
                  </a:lnTo>
                  <a:lnTo>
                    <a:pt x="2257" y="590"/>
                  </a:lnTo>
                  <a:lnTo>
                    <a:pt x="2257" y="590"/>
                  </a:lnTo>
                  <a:lnTo>
                    <a:pt x="2400" y="518"/>
                  </a:lnTo>
                  <a:lnTo>
                    <a:pt x="2400" y="57"/>
                  </a:lnTo>
                  <a:lnTo>
                    <a:pt x="2401" y="0"/>
                  </a:lnTo>
                  <a:lnTo>
                    <a:pt x="2310" y="3"/>
                  </a:lnTo>
                  <a:close/>
                </a:path>
              </a:pathLst>
            </a:custGeom>
            <a:solidFill>
              <a:schemeClr val="bg2"/>
            </a:solidFill>
            <a:ln w="9525">
              <a:noFill/>
              <a:round/>
              <a:headEnd/>
              <a:tailEnd/>
            </a:ln>
          </p:spPr>
          <p:txBody>
            <a:bodyPr/>
            <a:lstStyle/>
            <a:p>
              <a:pPr>
                <a:defRPr/>
              </a:pPr>
              <a:endParaRPr lang="el-GR"/>
            </a:p>
          </p:txBody>
        </p:sp>
        <p:sp>
          <p:nvSpPr>
            <p:cNvPr id="7174" name="Freeform 6">
              <a:extLst>
                <a:ext uri="{FF2B5EF4-FFF2-40B4-BE49-F238E27FC236}">
                  <a16:creationId xmlns:a16="http://schemas.microsoft.com/office/drawing/2014/main" id="{2623B920-9F29-8D8D-2A21-48E21742C626}"/>
                </a:ext>
              </a:extLst>
            </p:cNvPr>
            <p:cNvSpPr>
              <a:spLocks/>
            </p:cNvSpPr>
            <p:nvPr userDrawn="1"/>
          </p:nvSpPr>
          <p:spPr bwMode="hidden">
            <a:xfrm>
              <a:off x="3792" y="1536"/>
              <a:ext cx="1968" cy="762"/>
            </a:xfrm>
            <a:custGeom>
              <a:avLst/>
              <a:gdLst/>
              <a:ahLst/>
              <a:cxnLst>
                <a:cxn ang="0">
                  <a:pos x="965" y="165"/>
                </a:cxn>
                <a:cxn ang="0">
                  <a:pos x="696" y="200"/>
                </a:cxn>
                <a:cxn ang="0">
                  <a:pos x="693" y="237"/>
                </a:cxn>
                <a:cxn ang="0">
                  <a:pos x="924" y="258"/>
                </a:cxn>
                <a:cxn ang="0">
                  <a:pos x="993" y="267"/>
                </a:cxn>
                <a:cxn ang="0">
                  <a:pos x="681" y="291"/>
                </a:cxn>
                <a:cxn ang="0">
                  <a:pos x="633" y="309"/>
                </a:cxn>
                <a:cxn ang="0">
                  <a:pos x="645" y="336"/>
                </a:cxn>
                <a:cxn ang="0">
                  <a:pos x="672" y="351"/>
                </a:cxn>
                <a:cxn ang="0">
                  <a:pos x="984" y="333"/>
                </a:cxn>
                <a:cxn ang="0">
                  <a:pos x="1080" y="357"/>
                </a:cxn>
                <a:cxn ang="0">
                  <a:pos x="624" y="492"/>
                </a:cxn>
                <a:cxn ang="0">
                  <a:pos x="616" y="536"/>
                </a:cxn>
                <a:cxn ang="0">
                  <a:pos x="8" y="724"/>
                </a:cxn>
                <a:cxn ang="0">
                  <a:pos x="0" y="756"/>
                </a:cxn>
                <a:cxn ang="0">
                  <a:pos x="27" y="762"/>
                </a:cxn>
                <a:cxn ang="0">
                  <a:pos x="664" y="564"/>
                </a:cxn>
                <a:cxn ang="0">
                  <a:pos x="856" y="600"/>
                </a:cxn>
                <a:cxn ang="0">
                  <a:pos x="1158" y="507"/>
                </a:cxn>
                <a:cxn ang="0">
                  <a:pos x="1434" y="465"/>
                </a:cxn>
                <a:cxn ang="0">
                  <a:pos x="1572" y="368"/>
                </a:cxn>
                <a:cxn ang="0">
                  <a:pos x="1712" y="340"/>
                </a:cxn>
                <a:cxn ang="0">
                  <a:pos x="1856" y="328"/>
                </a:cxn>
                <a:cxn ang="0">
                  <a:pos x="1968" y="330"/>
                </a:cxn>
                <a:cxn ang="0">
                  <a:pos x="1968" y="0"/>
                </a:cxn>
                <a:cxn ang="0">
                  <a:pos x="1934" y="3"/>
                </a:cxn>
                <a:cxn ang="0">
                  <a:pos x="1832" y="5"/>
                </a:cxn>
                <a:cxn ang="0">
                  <a:pos x="1682" y="35"/>
                </a:cxn>
                <a:cxn ang="0">
                  <a:pos x="1643" y="72"/>
                </a:cxn>
                <a:cxn ang="0">
                  <a:pos x="1392" y="119"/>
                </a:cxn>
              </a:cxnLst>
              <a:rect l="0" t="0" r="r" b="b"/>
              <a:pathLst>
                <a:path w="1968" h="762">
                  <a:moveTo>
                    <a:pt x="965" y="165"/>
                  </a:moveTo>
                  <a:lnTo>
                    <a:pt x="696" y="200"/>
                  </a:lnTo>
                  <a:lnTo>
                    <a:pt x="693" y="237"/>
                  </a:lnTo>
                  <a:lnTo>
                    <a:pt x="924" y="258"/>
                  </a:lnTo>
                  <a:lnTo>
                    <a:pt x="993" y="267"/>
                  </a:lnTo>
                  <a:lnTo>
                    <a:pt x="681" y="291"/>
                  </a:lnTo>
                  <a:lnTo>
                    <a:pt x="633" y="309"/>
                  </a:lnTo>
                  <a:lnTo>
                    <a:pt x="645" y="336"/>
                  </a:lnTo>
                  <a:lnTo>
                    <a:pt x="672" y="351"/>
                  </a:lnTo>
                  <a:lnTo>
                    <a:pt x="984" y="333"/>
                  </a:lnTo>
                  <a:lnTo>
                    <a:pt x="1080" y="357"/>
                  </a:lnTo>
                  <a:lnTo>
                    <a:pt x="624" y="492"/>
                  </a:lnTo>
                  <a:lnTo>
                    <a:pt x="616" y="536"/>
                  </a:lnTo>
                  <a:lnTo>
                    <a:pt x="8" y="724"/>
                  </a:lnTo>
                  <a:lnTo>
                    <a:pt x="0" y="756"/>
                  </a:lnTo>
                  <a:lnTo>
                    <a:pt x="27" y="762"/>
                  </a:lnTo>
                  <a:lnTo>
                    <a:pt x="664" y="564"/>
                  </a:lnTo>
                  <a:lnTo>
                    <a:pt x="856" y="600"/>
                  </a:lnTo>
                  <a:lnTo>
                    <a:pt x="1158" y="507"/>
                  </a:lnTo>
                  <a:lnTo>
                    <a:pt x="1434" y="465"/>
                  </a:lnTo>
                  <a:lnTo>
                    <a:pt x="1572" y="368"/>
                  </a:lnTo>
                  <a:lnTo>
                    <a:pt x="1712" y="340"/>
                  </a:lnTo>
                  <a:lnTo>
                    <a:pt x="1856" y="328"/>
                  </a:lnTo>
                  <a:lnTo>
                    <a:pt x="1968" y="330"/>
                  </a:lnTo>
                  <a:lnTo>
                    <a:pt x="1968" y="0"/>
                  </a:lnTo>
                  <a:lnTo>
                    <a:pt x="1934" y="3"/>
                  </a:lnTo>
                  <a:lnTo>
                    <a:pt x="1832" y="5"/>
                  </a:lnTo>
                  <a:lnTo>
                    <a:pt x="1682" y="35"/>
                  </a:lnTo>
                  <a:lnTo>
                    <a:pt x="1643" y="72"/>
                  </a:lnTo>
                  <a:lnTo>
                    <a:pt x="1392" y="119"/>
                  </a:lnTo>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a:defRPr/>
              </a:pPr>
              <a:endParaRPr lang="el-GR"/>
            </a:p>
          </p:txBody>
        </p:sp>
        <p:sp>
          <p:nvSpPr>
            <p:cNvPr id="7175" name="Freeform 7">
              <a:extLst>
                <a:ext uri="{FF2B5EF4-FFF2-40B4-BE49-F238E27FC236}">
                  <a16:creationId xmlns:a16="http://schemas.microsoft.com/office/drawing/2014/main" id="{1E84CC31-76EB-A116-6DB3-5AECADDB0711}"/>
                </a:ext>
              </a:extLst>
            </p:cNvPr>
            <p:cNvSpPr>
              <a:spLocks/>
            </p:cNvSpPr>
            <p:nvPr userDrawn="1"/>
          </p:nvSpPr>
          <p:spPr bwMode="hidden">
            <a:xfrm>
              <a:off x="3599" y="2477"/>
              <a:ext cx="186" cy="120"/>
            </a:xfrm>
            <a:custGeom>
              <a:avLst/>
              <a:gdLst/>
              <a:ahLst/>
              <a:cxnLst>
                <a:cxn ang="0">
                  <a:pos x="185" y="0"/>
                </a:cxn>
                <a:cxn ang="0">
                  <a:pos x="185" y="6"/>
                </a:cxn>
                <a:cxn ang="0">
                  <a:pos x="185" y="18"/>
                </a:cxn>
                <a:cxn ang="0">
                  <a:pos x="185" y="36"/>
                </a:cxn>
                <a:cxn ang="0">
                  <a:pos x="179" y="54"/>
                </a:cxn>
                <a:cxn ang="0">
                  <a:pos x="161" y="72"/>
                </a:cxn>
                <a:cxn ang="0">
                  <a:pos x="137" y="96"/>
                </a:cxn>
                <a:cxn ang="0">
                  <a:pos x="101" y="108"/>
                </a:cxn>
                <a:cxn ang="0">
                  <a:pos x="47" y="120"/>
                </a:cxn>
                <a:cxn ang="0">
                  <a:pos x="29" y="120"/>
                </a:cxn>
                <a:cxn ang="0">
                  <a:pos x="17" y="114"/>
                </a:cxn>
                <a:cxn ang="0">
                  <a:pos x="0" y="96"/>
                </a:cxn>
                <a:cxn ang="0">
                  <a:pos x="0" y="78"/>
                </a:cxn>
                <a:cxn ang="0">
                  <a:pos x="0" y="72"/>
                </a:cxn>
                <a:cxn ang="0">
                  <a:pos x="185" y="0"/>
                </a:cxn>
                <a:cxn ang="0">
                  <a:pos x="185" y="0"/>
                </a:cxn>
              </a:cxnLst>
              <a:rect l="0" t="0" r="r" b="b"/>
              <a:pathLst>
                <a:path w="185" h="120">
                  <a:moveTo>
                    <a:pt x="185" y="0"/>
                  </a:moveTo>
                  <a:lnTo>
                    <a:pt x="185" y="6"/>
                  </a:lnTo>
                  <a:lnTo>
                    <a:pt x="185" y="18"/>
                  </a:lnTo>
                  <a:lnTo>
                    <a:pt x="185" y="36"/>
                  </a:lnTo>
                  <a:lnTo>
                    <a:pt x="179" y="54"/>
                  </a:lnTo>
                  <a:lnTo>
                    <a:pt x="161" y="72"/>
                  </a:lnTo>
                  <a:lnTo>
                    <a:pt x="137" y="96"/>
                  </a:lnTo>
                  <a:lnTo>
                    <a:pt x="101" y="108"/>
                  </a:lnTo>
                  <a:lnTo>
                    <a:pt x="47" y="120"/>
                  </a:lnTo>
                  <a:lnTo>
                    <a:pt x="29" y="120"/>
                  </a:lnTo>
                  <a:lnTo>
                    <a:pt x="17" y="114"/>
                  </a:lnTo>
                  <a:lnTo>
                    <a:pt x="0" y="96"/>
                  </a:lnTo>
                  <a:lnTo>
                    <a:pt x="0" y="78"/>
                  </a:lnTo>
                  <a:lnTo>
                    <a:pt x="0" y="72"/>
                  </a:lnTo>
                  <a:lnTo>
                    <a:pt x="185" y="0"/>
                  </a:lnTo>
                  <a:lnTo>
                    <a:pt x="185" y="0"/>
                  </a:lnTo>
                  <a:close/>
                </a:path>
              </a:pathLst>
            </a:custGeom>
            <a:solidFill>
              <a:schemeClr val="bg1"/>
            </a:solidFill>
            <a:ln w="9525">
              <a:noFill/>
              <a:round/>
              <a:headEnd/>
              <a:tailEnd/>
            </a:ln>
          </p:spPr>
          <p:txBody>
            <a:bodyPr/>
            <a:lstStyle/>
            <a:p>
              <a:pPr>
                <a:defRPr/>
              </a:pPr>
              <a:endParaRPr lang="el-GR"/>
            </a:p>
          </p:txBody>
        </p:sp>
        <p:sp>
          <p:nvSpPr>
            <p:cNvPr id="7176" name="Freeform 8">
              <a:extLst>
                <a:ext uri="{FF2B5EF4-FFF2-40B4-BE49-F238E27FC236}">
                  <a16:creationId xmlns:a16="http://schemas.microsoft.com/office/drawing/2014/main" id="{282F8443-2362-6785-9258-0B9FD5004F44}"/>
                </a:ext>
              </a:extLst>
            </p:cNvPr>
            <p:cNvSpPr>
              <a:spLocks/>
            </p:cNvSpPr>
            <p:nvPr userDrawn="1"/>
          </p:nvSpPr>
          <p:spPr bwMode="hidden">
            <a:xfrm>
              <a:off x="3779" y="2393"/>
              <a:ext cx="185" cy="120"/>
            </a:xfrm>
            <a:custGeom>
              <a:avLst/>
              <a:gdLst/>
              <a:ahLst/>
              <a:cxnLst>
                <a:cxn ang="0">
                  <a:pos x="185" y="0"/>
                </a:cxn>
                <a:cxn ang="0">
                  <a:pos x="185" y="6"/>
                </a:cxn>
                <a:cxn ang="0">
                  <a:pos x="179" y="24"/>
                </a:cxn>
                <a:cxn ang="0">
                  <a:pos x="167" y="42"/>
                </a:cxn>
                <a:cxn ang="0">
                  <a:pos x="149" y="66"/>
                </a:cxn>
                <a:cxn ang="0">
                  <a:pos x="131" y="90"/>
                </a:cxn>
                <a:cxn ang="0">
                  <a:pos x="102" y="108"/>
                </a:cxn>
                <a:cxn ang="0">
                  <a:pos x="66" y="120"/>
                </a:cxn>
                <a:cxn ang="0">
                  <a:pos x="18" y="120"/>
                </a:cxn>
                <a:cxn ang="0">
                  <a:pos x="0" y="60"/>
                </a:cxn>
                <a:cxn ang="0">
                  <a:pos x="185" y="0"/>
                </a:cxn>
                <a:cxn ang="0">
                  <a:pos x="185" y="0"/>
                </a:cxn>
              </a:cxnLst>
              <a:rect l="0" t="0" r="r" b="b"/>
              <a:pathLst>
                <a:path w="185" h="120">
                  <a:moveTo>
                    <a:pt x="185" y="0"/>
                  </a:moveTo>
                  <a:lnTo>
                    <a:pt x="185" y="6"/>
                  </a:lnTo>
                  <a:lnTo>
                    <a:pt x="179" y="24"/>
                  </a:lnTo>
                  <a:lnTo>
                    <a:pt x="167" y="42"/>
                  </a:lnTo>
                  <a:lnTo>
                    <a:pt x="149" y="66"/>
                  </a:lnTo>
                  <a:lnTo>
                    <a:pt x="131" y="90"/>
                  </a:lnTo>
                  <a:lnTo>
                    <a:pt x="102" y="108"/>
                  </a:lnTo>
                  <a:lnTo>
                    <a:pt x="66" y="120"/>
                  </a:lnTo>
                  <a:lnTo>
                    <a:pt x="18" y="120"/>
                  </a:lnTo>
                  <a:lnTo>
                    <a:pt x="0" y="60"/>
                  </a:lnTo>
                  <a:lnTo>
                    <a:pt x="185" y="0"/>
                  </a:lnTo>
                  <a:lnTo>
                    <a:pt x="185" y="0"/>
                  </a:lnTo>
                  <a:close/>
                </a:path>
              </a:pathLst>
            </a:custGeom>
            <a:solidFill>
              <a:schemeClr val="bg1"/>
            </a:solidFill>
            <a:ln w="9525">
              <a:noFill/>
              <a:round/>
              <a:headEnd/>
              <a:tailEnd/>
            </a:ln>
          </p:spPr>
          <p:txBody>
            <a:bodyPr/>
            <a:lstStyle/>
            <a:p>
              <a:pPr>
                <a:defRPr/>
              </a:pPr>
              <a:endParaRPr lang="el-GR"/>
            </a:p>
          </p:txBody>
        </p:sp>
        <p:sp>
          <p:nvSpPr>
            <p:cNvPr id="7177" name="Freeform 9">
              <a:extLst>
                <a:ext uri="{FF2B5EF4-FFF2-40B4-BE49-F238E27FC236}">
                  <a16:creationId xmlns:a16="http://schemas.microsoft.com/office/drawing/2014/main" id="{2C135C14-B16E-3959-505A-FCCCE469BC8B}"/>
                </a:ext>
              </a:extLst>
            </p:cNvPr>
            <p:cNvSpPr>
              <a:spLocks/>
            </p:cNvSpPr>
            <p:nvPr userDrawn="1"/>
          </p:nvSpPr>
          <p:spPr bwMode="hidden">
            <a:xfrm>
              <a:off x="3839" y="1836"/>
              <a:ext cx="528" cy="275"/>
            </a:xfrm>
            <a:custGeom>
              <a:avLst/>
              <a:gdLst/>
              <a:ahLst/>
              <a:cxnLst>
                <a:cxn ang="0">
                  <a:pos x="0" y="275"/>
                </a:cxn>
                <a:cxn ang="0">
                  <a:pos x="0" y="269"/>
                </a:cxn>
                <a:cxn ang="0">
                  <a:pos x="6" y="251"/>
                </a:cxn>
                <a:cxn ang="0">
                  <a:pos x="6" y="239"/>
                </a:cxn>
                <a:cxn ang="0">
                  <a:pos x="12" y="227"/>
                </a:cxn>
                <a:cxn ang="0">
                  <a:pos x="18" y="221"/>
                </a:cxn>
                <a:cxn ang="0">
                  <a:pos x="36" y="215"/>
                </a:cxn>
                <a:cxn ang="0">
                  <a:pos x="77" y="203"/>
                </a:cxn>
                <a:cxn ang="0">
                  <a:pos x="137" y="179"/>
                </a:cxn>
                <a:cxn ang="0">
                  <a:pos x="209" y="143"/>
                </a:cxn>
                <a:cxn ang="0">
                  <a:pos x="251" y="120"/>
                </a:cxn>
                <a:cxn ang="0">
                  <a:pos x="299" y="96"/>
                </a:cxn>
                <a:cxn ang="0">
                  <a:pos x="394" y="48"/>
                </a:cxn>
                <a:cxn ang="0">
                  <a:pos x="442" y="30"/>
                </a:cxn>
                <a:cxn ang="0">
                  <a:pos x="478" y="12"/>
                </a:cxn>
                <a:cxn ang="0">
                  <a:pos x="502" y="6"/>
                </a:cxn>
                <a:cxn ang="0">
                  <a:pos x="520" y="0"/>
                </a:cxn>
                <a:cxn ang="0">
                  <a:pos x="526" y="0"/>
                </a:cxn>
                <a:cxn ang="0">
                  <a:pos x="520" y="6"/>
                </a:cxn>
                <a:cxn ang="0">
                  <a:pos x="508" y="12"/>
                </a:cxn>
                <a:cxn ang="0">
                  <a:pos x="484" y="24"/>
                </a:cxn>
                <a:cxn ang="0">
                  <a:pos x="460" y="42"/>
                </a:cxn>
                <a:cxn ang="0">
                  <a:pos x="436" y="54"/>
                </a:cxn>
                <a:cxn ang="0">
                  <a:pos x="394" y="78"/>
                </a:cxn>
                <a:cxn ang="0">
                  <a:pos x="340" y="108"/>
                </a:cxn>
                <a:cxn ang="0">
                  <a:pos x="275" y="143"/>
                </a:cxn>
                <a:cxn ang="0">
                  <a:pos x="131" y="221"/>
                </a:cxn>
                <a:cxn ang="0">
                  <a:pos x="65" y="251"/>
                </a:cxn>
                <a:cxn ang="0">
                  <a:pos x="0" y="275"/>
                </a:cxn>
                <a:cxn ang="0">
                  <a:pos x="0" y="275"/>
                </a:cxn>
              </a:cxnLst>
              <a:rect l="0" t="0" r="r" b="b"/>
              <a:pathLst>
                <a:path w="526" h="275">
                  <a:moveTo>
                    <a:pt x="0" y="275"/>
                  </a:moveTo>
                  <a:lnTo>
                    <a:pt x="0" y="269"/>
                  </a:lnTo>
                  <a:lnTo>
                    <a:pt x="6" y="251"/>
                  </a:lnTo>
                  <a:lnTo>
                    <a:pt x="6" y="239"/>
                  </a:lnTo>
                  <a:lnTo>
                    <a:pt x="12" y="227"/>
                  </a:lnTo>
                  <a:lnTo>
                    <a:pt x="18" y="221"/>
                  </a:lnTo>
                  <a:lnTo>
                    <a:pt x="36" y="215"/>
                  </a:lnTo>
                  <a:lnTo>
                    <a:pt x="77" y="203"/>
                  </a:lnTo>
                  <a:lnTo>
                    <a:pt x="137" y="179"/>
                  </a:lnTo>
                  <a:lnTo>
                    <a:pt x="209" y="143"/>
                  </a:lnTo>
                  <a:lnTo>
                    <a:pt x="251" y="120"/>
                  </a:lnTo>
                  <a:lnTo>
                    <a:pt x="299" y="96"/>
                  </a:lnTo>
                  <a:lnTo>
                    <a:pt x="394" y="48"/>
                  </a:lnTo>
                  <a:lnTo>
                    <a:pt x="442" y="30"/>
                  </a:lnTo>
                  <a:lnTo>
                    <a:pt x="478" y="12"/>
                  </a:lnTo>
                  <a:lnTo>
                    <a:pt x="502" y="6"/>
                  </a:lnTo>
                  <a:lnTo>
                    <a:pt x="520" y="0"/>
                  </a:lnTo>
                  <a:lnTo>
                    <a:pt x="526" y="0"/>
                  </a:lnTo>
                  <a:lnTo>
                    <a:pt x="520" y="6"/>
                  </a:lnTo>
                  <a:lnTo>
                    <a:pt x="508" y="12"/>
                  </a:lnTo>
                  <a:lnTo>
                    <a:pt x="484" y="24"/>
                  </a:lnTo>
                  <a:lnTo>
                    <a:pt x="460" y="42"/>
                  </a:lnTo>
                  <a:lnTo>
                    <a:pt x="436" y="54"/>
                  </a:lnTo>
                  <a:lnTo>
                    <a:pt x="394" y="78"/>
                  </a:lnTo>
                  <a:lnTo>
                    <a:pt x="340" y="108"/>
                  </a:lnTo>
                  <a:lnTo>
                    <a:pt x="275" y="143"/>
                  </a:lnTo>
                  <a:lnTo>
                    <a:pt x="131" y="221"/>
                  </a:lnTo>
                  <a:lnTo>
                    <a:pt x="65" y="251"/>
                  </a:lnTo>
                  <a:lnTo>
                    <a:pt x="0" y="275"/>
                  </a:lnTo>
                  <a:lnTo>
                    <a:pt x="0" y="275"/>
                  </a:lnTo>
                  <a:close/>
                </a:path>
              </a:pathLst>
            </a:custGeom>
            <a:solidFill>
              <a:schemeClr val="bg1"/>
            </a:solidFill>
            <a:ln w="9525">
              <a:noFill/>
              <a:round/>
              <a:headEnd/>
              <a:tailEnd/>
            </a:ln>
          </p:spPr>
          <p:txBody>
            <a:bodyPr/>
            <a:lstStyle/>
            <a:p>
              <a:pPr>
                <a:defRPr/>
              </a:pPr>
              <a:endParaRPr lang="el-GR"/>
            </a:p>
          </p:txBody>
        </p:sp>
        <p:sp>
          <p:nvSpPr>
            <p:cNvPr id="7178" name="Freeform 10">
              <a:extLst>
                <a:ext uri="{FF2B5EF4-FFF2-40B4-BE49-F238E27FC236}">
                  <a16:creationId xmlns:a16="http://schemas.microsoft.com/office/drawing/2014/main" id="{711E7EE8-D828-0D05-2445-12104FAAE801}"/>
                </a:ext>
              </a:extLst>
            </p:cNvPr>
            <p:cNvSpPr>
              <a:spLocks/>
            </p:cNvSpPr>
            <p:nvPr userDrawn="1"/>
          </p:nvSpPr>
          <p:spPr bwMode="hidden">
            <a:xfrm>
              <a:off x="3676" y="2015"/>
              <a:ext cx="721" cy="306"/>
            </a:xfrm>
            <a:custGeom>
              <a:avLst/>
              <a:gdLst/>
              <a:ahLst/>
              <a:cxnLst>
                <a:cxn ang="0">
                  <a:pos x="48" y="216"/>
                </a:cxn>
                <a:cxn ang="0">
                  <a:pos x="30" y="252"/>
                </a:cxn>
                <a:cxn ang="0">
                  <a:pos x="12" y="282"/>
                </a:cxn>
                <a:cxn ang="0">
                  <a:pos x="6" y="300"/>
                </a:cxn>
                <a:cxn ang="0">
                  <a:pos x="0" y="306"/>
                </a:cxn>
                <a:cxn ang="0">
                  <a:pos x="48" y="276"/>
                </a:cxn>
                <a:cxn ang="0">
                  <a:pos x="84" y="252"/>
                </a:cxn>
                <a:cxn ang="0">
                  <a:pos x="108" y="234"/>
                </a:cxn>
                <a:cxn ang="0">
                  <a:pos x="120" y="228"/>
                </a:cxn>
                <a:cxn ang="0">
                  <a:pos x="126" y="228"/>
                </a:cxn>
                <a:cxn ang="0">
                  <a:pos x="144" y="222"/>
                </a:cxn>
                <a:cxn ang="0">
                  <a:pos x="168" y="216"/>
                </a:cxn>
                <a:cxn ang="0">
                  <a:pos x="198" y="204"/>
                </a:cxn>
                <a:cxn ang="0">
                  <a:pos x="275" y="180"/>
                </a:cxn>
                <a:cxn ang="0">
                  <a:pos x="371" y="156"/>
                </a:cxn>
                <a:cxn ang="0">
                  <a:pos x="461" y="126"/>
                </a:cxn>
                <a:cxn ang="0">
                  <a:pos x="544" y="102"/>
                </a:cxn>
                <a:cxn ang="0">
                  <a:pos x="574" y="90"/>
                </a:cxn>
                <a:cxn ang="0">
                  <a:pos x="604" y="84"/>
                </a:cxn>
                <a:cxn ang="0">
                  <a:pos x="622" y="78"/>
                </a:cxn>
                <a:cxn ang="0">
                  <a:pos x="628" y="72"/>
                </a:cxn>
                <a:cxn ang="0">
                  <a:pos x="634" y="66"/>
                </a:cxn>
                <a:cxn ang="0">
                  <a:pos x="652" y="60"/>
                </a:cxn>
                <a:cxn ang="0">
                  <a:pos x="694" y="30"/>
                </a:cxn>
                <a:cxn ang="0">
                  <a:pos x="712" y="18"/>
                </a:cxn>
                <a:cxn ang="0">
                  <a:pos x="718" y="6"/>
                </a:cxn>
                <a:cxn ang="0">
                  <a:pos x="712" y="0"/>
                </a:cxn>
                <a:cxn ang="0">
                  <a:pos x="688" y="0"/>
                </a:cxn>
                <a:cxn ang="0">
                  <a:pos x="628" y="0"/>
                </a:cxn>
                <a:cxn ang="0">
                  <a:pos x="580" y="0"/>
                </a:cxn>
                <a:cxn ang="0">
                  <a:pos x="544" y="0"/>
                </a:cxn>
                <a:cxn ang="0">
                  <a:pos x="514" y="18"/>
                </a:cxn>
                <a:cxn ang="0">
                  <a:pos x="485" y="42"/>
                </a:cxn>
                <a:cxn ang="0">
                  <a:pos x="467" y="54"/>
                </a:cxn>
                <a:cxn ang="0">
                  <a:pos x="449" y="60"/>
                </a:cxn>
                <a:cxn ang="0">
                  <a:pos x="425" y="60"/>
                </a:cxn>
                <a:cxn ang="0">
                  <a:pos x="389" y="66"/>
                </a:cxn>
                <a:cxn ang="0">
                  <a:pos x="347" y="84"/>
                </a:cxn>
                <a:cxn ang="0">
                  <a:pos x="311" y="108"/>
                </a:cxn>
                <a:cxn ang="0">
                  <a:pos x="287" y="126"/>
                </a:cxn>
                <a:cxn ang="0">
                  <a:pos x="275" y="132"/>
                </a:cxn>
                <a:cxn ang="0">
                  <a:pos x="257" y="138"/>
                </a:cxn>
                <a:cxn ang="0">
                  <a:pos x="221" y="138"/>
                </a:cxn>
                <a:cxn ang="0">
                  <a:pos x="186" y="138"/>
                </a:cxn>
                <a:cxn ang="0">
                  <a:pos x="180" y="138"/>
                </a:cxn>
                <a:cxn ang="0">
                  <a:pos x="174" y="138"/>
                </a:cxn>
                <a:cxn ang="0">
                  <a:pos x="114" y="162"/>
                </a:cxn>
                <a:cxn ang="0">
                  <a:pos x="48" y="216"/>
                </a:cxn>
                <a:cxn ang="0">
                  <a:pos x="48" y="216"/>
                </a:cxn>
              </a:cxnLst>
              <a:rect l="0" t="0" r="r" b="b"/>
              <a:pathLst>
                <a:path w="718" h="306">
                  <a:moveTo>
                    <a:pt x="48" y="216"/>
                  </a:moveTo>
                  <a:lnTo>
                    <a:pt x="30" y="252"/>
                  </a:lnTo>
                  <a:lnTo>
                    <a:pt x="12" y="282"/>
                  </a:lnTo>
                  <a:lnTo>
                    <a:pt x="6" y="300"/>
                  </a:lnTo>
                  <a:lnTo>
                    <a:pt x="0" y="306"/>
                  </a:lnTo>
                  <a:lnTo>
                    <a:pt x="48" y="276"/>
                  </a:lnTo>
                  <a:lnTo>
                    <a:pt x="84" y="252"/>
                  </a:lnTo>
                  <a:lnTo>
                    <a:pt x="108" y="234"/>
                  </a:lnTo>
                  <a:lnTo>
                    <a:pt x="120" y="228"/>
                  </a:lnTo>
                  <a:lnTo>
                    <a:pt x="126" y="228"/>
                  </a:lnTo>
                  <a:lnTo>
                    <a:pt x="144" y="222"/>
                  </a:lnTo>
                  <a:lnTo>
                    <a:pt x="168" y="216"/>
                  </a:lnTo>
                  <a:lnTo>
                    <a:pt x="198" y="204"/>
                  </a:lnTo>
                  <a:lnTo>
                    <a:pt x="275" y="180"/>
                  </a:lnTo>
                  <a:lnTo>
                    <a:pt x="371" y="156"/>
                  </a:lnTo>
                  <a:lnTo>
                    <a:pt x="461" y="126"/>
                  </a:lnTo>
                  <a:lnTo>
                    <a:pt x="544" y="102"/>
                  </a:lnTo>
                  <a:lnTo>
                    <a:pt x="574" y="90"/>
                  </a:lnTo>
                  <a:lnTo>
                    <a:pt x="604" y="84"/>
                  </a:lnTo>
                  <a:lnTo>
                    <a:pt x="622" y="78"/>
                  </a:lnTo>
                  <a:lnTo>
                    <a:pt x="628" y="72"/>
                  </a:lnTo>
                  <a:lnTo>
                    <a:pt x="634" y="66"/>
                  </a:lnTo>
                  <a:lnTo>
                    <a:pt x="652" y="60"/>
                  </a:lnTo>
                  <a:lnTo>
                    <a:pt x="694" y="30"/>
                  </a:lnTo>
                  <a:lnTo>
                    <a:pt x="712" y="18"/>
                  </a:lnTo>
                  <a:lnTo>
                    <a:pt x="718" y="6"/>
                  </a:lnTo>
                  <a:lnTo>
                    <a:pt x="712" y="0"/>
                  </a:lnTo>
                  <a:lnTo>
                    <a:pt x="688" y="0"/>
                  </a:lnTo>
                  <a:lnTo>
                    <a:pt x="628" y="0"/>
                  </a:lnTo>
                  <a:lnTo>
                    <a:pt x="580" y="0"/>
                  </a:lnTo>
                  <a:lnTo>
                    <a:pt x="544" y="0"/>
                  </a:lnTo>
                  <a:lnTo>
                    <a:pt x="514" y="18"/>
                  </a:lnTo>
                  <a:lnTo>
                    <a:pt x="485" y="42"/>
                  </a:lnTo>
                  <a:lnTo>
                    <a:pt x="467" y="54"/>
                  </a:lnTo>
                  <a:lnTo>
                    <a:pt x="449" y="60"/>
                  </a:lnTo>
                  <a:lnTo>
                    <a:pt x="425" y="60"/>
                  </a:lnTo>
                  <a:lnTo>
                    <a:pt x="389" y="66"/>
                  </a:lnTo>
                  <a:lnTo>
                    <a:pt x="347" y="84"/>
                  </a:lnTo>
                  <a:lnTo>
                    <a:pt x="311" y="108"/>
                  </a:lnTo>
                  <a:lnTo>
                    <a:pt x="287" y="126"/>
                  </a:lnTo>
                  <a:lnTo>
                    <a:pt x="275" y="132"/>
                  </a:lnTo>
                  <a:lnTo>
                    <a:pt x="257" y="138"/>
                  </a:lnTo>
                  <a:lnTo>
                    <a:pt x="221" y="138"/>
                  </a:lnTo>
                  <a:lnTo>
                    <a:pt x="186" y="138"/>
                  </a:lnTo>
                  <a:lnTo>
                    <a:pt x="180" y="138"/>
                  </a:lnTo>
                  <a:lnTo>
                    <a:pt x="174" y="138"/>
                  </a:lnTo>
                  <a:lnTo>
                    <a:pt x="114" y="162"/>
                  </a:lnTo>
                  <a:lnTo>
                    <a:pt x="48" y="216"/>
                  </a:lnTo>
                  <a:lnTo>
                    <a:pt x="48" y="216"/>
                  </a:lnTo>
                  <a:close/>
                </a:path>
              </a:pathLst>
            </a:custGeom>
            <a:solidFill>
              <a:schemeClr val="bg1"/>
            </a:solidFill>
            <a:ln w="9525">
              <a:noFill/>
              <a:round/>
              <a:headEnd/>
              <a:tailEnd/>
            </a:ln>
          </p:spPr>
          <p:txBody>
            <a:bodyPr/>
            <a:lstStyle/>
            <a:p>
              <a:pPr>
                <a:defRPr/>
              </a:pPr>
              <a:endParaRPr lang="el-GR"/>
            </a:p>
          </p:txBody>
        </p:sp>
        <p:sp>
          <p:nvSpPr>
            <p:cNvPr id="7179" name="Freeform 11">
              <a:extLst>
                <a:ext uri="{FF2B5EF4-FFF2-40B4-BE49-F238E27FC236}">
                  <a16:creationId xmlns:a16="http://schemas.microsoft.com/office/drawing/2014/main" id="{1D7AAE3D-39E0-18F1-082D-945BD7D3DEE7}"/>
                </a:ext>
              </a:extLst>
            </p:cNvPr>
            <p:cNvSpPr>
              <a:spLocks/>
            </p:cNvSpPr>
            <p:nvPr userDrawn="1"/>
          </p:nvSpPr>
          <p:spPr bwMode="hidden">
            <a:xfrm>
              <a:off x="3358" y="1890"/>
              <a:ext cx="2400" cy="881"/>
            </a:xfrm>
            <a:custGeom>
              <a:avLst/>
              <a:gdLst/>
              <a:ahLst/>
              <a:cxnLst>
                <a:cxn ang="0">
                  <a:pos x="2231" y="54"/>
                </a:cxn>
                <a:cxn ang="0">
                  <a:pos x="2189" y="54"/>
                </a:cxn>
                <a:cxn ang="0">
                  <a:pos x="2147" y="66"/>
                </a:cxn>
                <a:cxn ang="0">
                  <a:pos x="2021" y="101"/>
                </a:cxn>
                <a:cxn ang="0">
                  <a:pos x="1956" y="119"/>
                </a:cxn>
                <a:cxn ang="0">
                  <a:pos x="1860" y="167"/>
                </a:cxn>
                <a:cxn ang="0">
                  <a:pos x="1836" y="245"/>
                </a:cxn>
                <a:cxn ang="0">
                  <a:pos x="1842" y="305"/>
                </a:cxn>
                <a:cxn ang="0">
                  <a:pos x="1758" y="317"/>
                </a:cxn>
                <a:cxn ang="0">
                  <a:pos x="1597" y="263"/>
                </a:cxn>
                <a:cxn ang="0">
                  <a:pos x="1507" y="257"/>
                </a:cxn>
                <a:cxn ang="0">
                  <a:pos x="1399" y="311"/>
                </a:cxn>
                <a:cxn ang="0">
                  <a:pos x="1334" y="353"/>
                </a:cxn>
                <a:cxn ang="0">
                  <a:pos x="1310" y="359"/>
                </a:cxn>
                <a:cxn ang="0">
                  <a:pos x="1214" y="371"/>
                </a:cxn>
                <a:cxn ang="0">
                  <a:pos x="1160" y="365"/>
                </a:cxn>
                <a:cxn ang="0">
                  <a:pos x="1053" y="371"/>
                </a:cxn>
                <a:cxn ang="0">
                  <a:pos x="957" y="383"/>
                </a:cxn>
                <a:cxn ang="0">
                  <a:pos x="921" y="401"/>
                </a:cxn>
                <a:cxn ang="0">
                  <a:pos x="819" y="419"/>
                </a:cxn>
                <a:cxn ang="0">
                  <a:pos x="778" y="419"/>
                </a:cxn>
                <a:cxn ang="0">
                  <a:pos x="664" y="437"/>
                </a:cxn>
                <a:cxn ang="0">
                  <a:pos x="598" y="473"/>
                </a:cxn>
                <a:cxn ang="0">
                  <a:pos x="503" y="467"/>
                </a:cxn>
                <a:cxn ang="0">
                  <a:pos x="431" y="491"/>
                </a:cxn>
                <a:cxn ang="0">
                  <a:pos x="413" y="539"/>
                </a:cxn>
                <a:cxn ang="0">
                  <a:pos x="347" y="569"/>
                </a:cxn>
                <a:cxn ang="0">
                  <a:pos x="222" y="599"/>
                </a:cxn>
                <a:cxn ang="0">
                  <a:pos x="138" y="647"/>
                </a:cxn>
                <a:cxn ang="0">
                  <a:pos x="108" y="659"/>
                </a:cxn>
                <a:cxn ang="0">
                  <a:pos x="0" y="671"/>
                </a:cxn>
                <a:cxn ang="0">
                  <a:pos x="84" y="695"/>
                </a:cxn>
                <a:cxn ang="0">
                  <a:pos x="263" y="653"/>
                </a:cxn>
                <a:cxn ang="0">
                  <a:pos x="473" y="569"/>
                </a:cxn>
                <a:cxn ang="0">
                  <a:pos x="568" y="521"/>
                </a:cxn>
                <a:cxn ang="0">
                  <a:pos x="646" y="515"/>
                </a:cxn>
                <a:cxn ang="0">
                  <a:pos x="873" y="461"/>
                </a:cxn>
                <a:cxn ang="0">
                  <a:pos x="1148" y="425"/>
                </a:cxn>
                <a:cxn ang="0">
                  <a:pos x="1292" y="461"/>
                </a:cxn>
                <a:cxn ang="0">
                  <a:pos x="1417" y="533"/>
                </a:cxn>
                <a:cxn ang="0">
                  <a:pos x="1435" y="617"/>
                </a:cxn>
                <a:cxn ang="0">
                  <a:pos x="1376" y="653"/>
                </a:cxn>
                <a:cxn ang="0">
                  <a:pos x="1226" y="701"/>
                </a:cxn>
                <a:cxn ang="0">
                  <a:pos x="1112" y="755"/>
                </a:cxn>
                <a:cxn ang="0">
                  <a:pos x="1065" y="809"/>
                </a:cxn>
                <a:cxn ang="0">
                  <a:pos x="1077" y="869"/>
                </a:cxn>
                <a:cxn ang="0">
                  <a:pos x="1106" y="881"/>
                </a:cxn>
                <a:cxn ang="0">
                  <a:pos x="1208" y="869"/>
                </a:cxn>
                <a:cxn ang="0">
                  <a:pos x="1388" y="857"/>
                </a:cxn>
                <a:cxn ang="0">
                  <a:pos x="1441" y="851"/>
                </a:cxn>
                <a:cxn ang="0">
                  <a:pos x="1483" y="833"/>
                </a:cxn>
                <a:cxn ang="0">
                  <a:pos x="1675" y="743"/>
                </a:cxn>
                <a:cxn ang="0">
                  <a:pos x="1806" y="689"/>
                </a:cxn>
                <a:cxn ang="0">
                  <a:pos x="1884" y="581"/>
                </a:cxn>
                <a:cxn ang="0">
                  <a:pos x="2039" y="389"/>
                </a:cxn>
                <a:cxn ang="0">
                  <a:pos x="2207" y="269"/>
                </a:cxn>
                <a:cxn ang="0">
                  <a:pos x="2249" y="239"/>
                </a:cxn>
                <a:cxn ang="0">
                  <a:pos x="2392" y="0"/>
                </a:cxn>
                <a:cxn ang="0">
                  <a:pos x="2302" y="36"/>
                </a:cxn>
              </a:cxnLst>
              <a:rect l="0" t="0" r="r" b="b"/>
              <a:pathLst>
                <a:path w="2392" h="881">
                  <a:moveTo>
                    <a:pt x="2302" y="36"/>
                  </a:moveTo>
                  <a:lnTo>
                    <a:pt x="2266" y="48"/>
                  </a:lnTo>
                  <a:lnTo>
                    <a:pt x="2231" y="54"/>
                  </a:lnTo>
                  <a:lnTo>
                    <a:pt x="2201" y="54"/>
                  </a:lnTo>
                  <a:lnTo>
                    <a:pt x="2195" y="54"/>
                  </a:lnTo>
                  <a:lnTo>
                    <a:pt x="2189" y="54"/>
                  </a:lnTo>
                  <a:lnTo>
                    <a:pt x="2189" y="54"/>
                  </a:lnTo>
                  <a:lnTo>
                    <a:pt x="2177" y="60"/>
                  </a:lnTo>
                  <a:lnTo>
                    <a:pt x="2147" y="66"/>
                  </a:lnTo>
                  <a:lnTo>
                    <a:pt x="2105" y="78"/>
                  </a:lnTo>
                  <a:lnTo>
                    <a:pt x="2057" y="89"/>
                  </a:lnTo>
                  <a:lnTo>
                    <a:pt x="2021" y="101"/>
                  </a:lnTo>
                  <a:lnTo>
                    <a:pt x="1997" y="107"/>
                  </a:lnTo>
                  <a:lnTo>
                    <a:pt x="1973" y="113"/>
                  </a:lnTo>
                  <a:lnTo>
                    <a:pt x="1956" y="119"/>
                  </a:lnTo>
                  <a:lnTo>
                    <a:pt x="1926" y="131"/>
                  </a:lnTo>
                  <a:lnTo>
                    <a:pt x="1896" y="137"/>
                  </a:lnTo>
                  <a:lnTo>
                    <a:pt x="1860" y="167"/>
                  </a:lnTo>
                  <a:lnTo>
                    <a:pt x="1842" y="191"/>
                  </a:lnTo>
                  <a:lnTo>
                    <a:pt x="1836" y="221"/>
                  </a:lnTo>
                  <a:lnTo>
                    <a:pt x="1836" y="245"/>
                  </a:lnTo>
                  <a:lnTo>
                    <a:pt x="1842" y="269"/>
                  </a:lnTo>
                  <a:lnTo>
                    <a:pt x="1842" y="293"/>
                  </a:lnTo>
                  <a:lnTo>
                    <a:pt x="1842" y="305"/>
                  </a:lnTo>
                  <a:lnTo>
                    <a:pt x="1824" y="323"/>
                  </a:lnTo>
                  <a:lnTo>
                    <a:pt x="1794" y="329"/>
                  </a:lnTo>
                  <a:lnTo>
                    <a:pt x="1758" y="317"/>
                  </a:lnTo>
                  <a:lnTo>
                    <a:pt x="1716" y="299"/>
                  </a:lnTo>
                  <a:lnTo>
                    <a:pt x="1657" y="275"/>
                  </a:lnTo>
                  <a:lnTo>
                    <a:pt x="1597" y="263"/>
                  </a:lnTo>
                  <a:lnTo>
                    <a:pt x="1543" y="257"/>
                  </a:lnTo>
                  <a:lnTo>
                    <a:pt x="1519" y="257"/>
                  </a:lnTo>
                  <a:lnTo>
                    <a:pt x="1507" y="257"/>
                  </a:lnTo>
                  <a:lnTo>
                    <a:pt x="1489" y="263"/>
                  </a:lnTo>
                  <a:lnTo>
                    <a:pt x="1459" y="275"/>
                  </a:lnTo>
                  <a:lnTo>
                    <a:pt x="1399" y="311"/>
                  </a:lnTo>
                  <a:lnTo>
                    <a:pt x="1376" y="329"/>
                  </a:lnTo>
                  <a:lnTo>
                    <a:pt x="1352" y="341"/>
                  </a:lnTo>
                  <a:lnTo>
                    <a:pt x="1334" y="353"/>
                  </a:lnTo>
                  <a:lnTo>
                    <a:pt x="1328" y="359"/>
                  </a:lnTo>
                  <a:lnTo>
                    <a:pt x="1322" y="359"/>
                  </a:lnTo>
                  <a:lnTo>
                    <a:pt x="1310" y="359"/>
                  </a:lnTo>
                  <a:lnTo>
                    <a:pt x="1286" y="365"/>
                  </a:lnTo>
                  <a:lnTo>
                    <a:pt x="1262" y="365"/>
                  </a:lnTo>
                  <a:lnTo>
                    <a:pt x="1214" y="371"/>
                  </a:lnTo>
                  <a:lnTo>
                    <a:pt x="1196" y="371"/>
                  </a:lnTo>
                  <a:lnTo>
                    <a:pt x="1178" y="365"/>
                  </a:lnTo>
                  <a:lnTo>
                    <a:pt x="1160" y="365"/>
                  </a:lnTo>
                  <a:lnTo>
                    <a:pt x="1130" y="365"/>
                  </a:lnTo>
                  <a:lnTo>
                    <a:pt x="1095" y="365"/>
                  </a:lnTo>
                  <a:lnTo>
                    <a:pt x="1053" y="371"/>
                  </a:lnTo>
                  <a:lnTo>
                    <a:pt x="1017" y="377"/>
                  </a:lnTo>
                  <a:lnTo>
                    <a:pt x="981" y="377"/>
                  </a:lnTo>
                  <a:lnTo>
                    <a:pt x="957" y="383"/>
                  </a:lnTo>
                  <a:lnTo>
                    <a:pt x="945" y="389"/>
                  </a:lnTo>
                  <a:lnTo>
                    <a:pt x="939" y="395"/>
                  </a:lnTo>
                  <a:lnTo>
                    <a:pt x="921" y="401"/>
                  </a:lnTo>
                  <a:lnTo>
                    <a:pt x="879" y="407"/>
                  </a:lnTo>
                  <a:lnTo>
                    <a:pt x="837" y="419"/>
                  </a:lnTo>
                  <a:lnTo>
                    <a:pt x="819" y="419"/>
                  </a:lnTo>
                  <a:lnTo>
                    <a:pt x="808" y="419"/>
                  </a:lnTo>
                  <a:lnTo>
                    <a:pt x="796" y="419"/>
                  </a:lnTo>
                  <a:lnTo>
                    <a:pt x="778" y="419"/>
                  </a:lnTo>
                  <a:lnTo>
                    <a:pt x="754" y="419"/>
                  </a:lnTo>
                  <a:lnTo>
                    <a:pt x="724" y="425"/>
                  </a:lnTo>
                  <a:lnTo>
                    <a:pt x="664" y="437"/>
                  </a:lnTo>
                  <a:lnTo>
                    <a:pt x="640" y="449"/>
                  </a:lnTo>
                  <a:lnTo>
                    <a:pt x="616" y="461"/>
                  </a:lnTo>
                  <a:lnTo>
                    <a:pt x="598" y="473"/>
                  </a:lnTo>
                  <a:lnTo>
                    <a:pt x="580" y="473"/>
                  </a:lnTo>
                  <a:lnTo>
                    <a:pt x="538" y="473"/>
                  </a:lnTo>
                  <a:lnTo>
                    <a:pt x="503" y="467"/>
                  </a:lnTo>
                  <a:lnTo>
                    <a:pt x="461" y="473"/>
                  </a:lnTo>
                  <a:lnTo>
                    <a:pt x="443" y="479"/>
                  </a:lnTo>
                  <a:lnTo>
                    <a:pt x="431" y="491"/>
                  </a:lnTo>
                  <a:lnTo>
                    <a:pt x="425" y="509"/>
                  </a:lnTo>
                  <a:lnTo>
                    <a:pt x="419" y="533"/>
                  </a:lnTo>
                  <a:lnTo>
                    <a:pt x="413" y="539"/>
                  </a:lnTo>
                  <a:lnTo>
                    <a:pt x="407" y="545"/>
                  </a:lnTo>
                  <a:lnTo>
                    <a:pt x="389" y="551"/>
                  </a:lnTo>
                  <a:lnTo>
                    <a:pt x="347" y="569"/>
                  </a:lnTo>
                  <a:lnTo>
                    <a:pt x="299" y="587"/>
                  </a:lnTo>
                  <a:lnTo>
                    <a:pt x="257" y="593"/>
                  </a:lnTo>
                  <a:lnTo>
                    <a:pt x="222" y="599"/>
                  </a:lnTo>
                  <a:lnTo>
                    <a:pt x="180" y="617"/>
                  </a:lnTo>
                  <a:lnTo>
                    <a:pt x="150" y="641"/>
                  </a:lnTo>
                  <a:lnTo>
                    <a:pt x="138" y="647"/>
                  </a:lnTo>
                  <a:lnTo>
                    <a:pt x="132" y="653"/>
                  </a:lnTo>
                  <a:lnTo>
                    <a:pt x="126" y="659"/>
                  </a:lnTo>
                  <a:lnTo>
                    <a:pt x="108" y="659"/>
                  </a:lnTo>
                  <a:lnTo>
                    <a:pt x="96" y="653"/>
                  </a:lnTo>
                  <a:lnTo>
                    <a:pt x="90" y="653"/>
                  </a:lnTo>
                  <a:lnTo>
                    <a:pt x="0" y="671"/>
                  </a:lnTo>
                  <a:lnTo>
                    <a:pt x="12" y="689"/>
                  </a:lnTo>
                  <a:lnTo>
                    <a:pt x="42" y="695"/>
                  </a:lnTo>
                  <a:lnTo>
                    <a:pt x="84" y="695"/>
                  </a:lnTo>
                  <a:lnTo>
                    <a:pt x="132" y="683"/>
                  </a:lnTo>
                  <a:lnTo>
                    <a:pt x="192" y="671"/>
                  </a:lnTo>
                  <a:lnTo>
                    <a:pt x="263" y="653"/>
                  </a:lnTo>
                  <a:lnTo>
                    <a:pt x="335" y="629"/>
                  </a:lnTo>
                  <a:lnTo>
                    <a:pt x="407" y="599"/>
                  </a:lnTo>
                  <a:lnTo>
                    <a:pt x="473" y="569"/>
                  </a:lnTo>
                  <a:lnTo>
                    <a:pt x="527" y="545"/>
                  </a:lnTo>
                  <a:lnTo>
                    <a:pt x="562" y="527"/>
                  </a:lnTo>
                  <a:lnTo>
                    <a:pt x="568" y="521"/>
                  </a:lnTo>
                  <a:lnTo>
                    <a:pt x="574" y="521"/>
                  </a:lnTo>
                  <a:lnTo>
                    <a:pt x="604" y="521"/>
                  </a:lnTo>
                  <a:lnTo>
                    <a:pt x="646" y="515"/>
                  </a:lnTo>
                  <a:lnTo>
                    <a:pt x="712" y="497"/>
                  </a:lnTo>
                  <a:lnTo>
                    <a:pt x="790" y="479"/>
                  </a:lnTo>
                  <a:lnTo>
                    <a:pt x="873" y="461"/>
                  </a:lnTo>
                  <a:lnTo>
                    <a:pt x="963" y="443"/>
                  </a:lnTo>
                  <a:lnTo>
                    <a:pt x="1059" y="431"/>
                  </a:lnTo>
                  <a:lnTo>
                    <a:pt x="1148" y="425"/>
                  </a:lnTo>
                  <a:lnTo>
                    <a:pt x="1178" y="425"/>
                  </a:lnTo>
                  <a:lnTo>
                    <a:pt x="1214" y="437"/>
                  </a:lnTo>
                  <a:lnTo>
                    <a:pt x="1292" y="461"/>
                  </a:lnTo>
                  <a:lnTo>
                    <a:pt x="1340" y="479"/>
                  </a:lnTo>
                  <a:lnTo>
                    <a:pt x="1382" y="503"/>
                  </a:lnTo>
                  <a:lnTo>
                    <a:pt x="1417" y="533"/>
                  </a:lnTo>
                  <a:lnTo>
                    <a:pt x="1441" y="563"/>
                  </a:lnTo>
                  <a:lnTo>
                    <a:pt x="1447" y="587"/>
                  </a:lnTo>
                  <a:lnTo>
                    <a:pt x="1435" y="617"/>
                  </a:lnTo>
                  <a:lnTo>
                    <a:pt x="1423" y="629"/>
                  </a:lnTo>
                  <a:lnTo>
                    <a:pt x="1405" y="641"/>
                  </a:lnTo>
                  <a:lnTo>
                    <a:pt x="1376" y="653"/>
                  </a:lnTo>
                  <a:lnTo>
                    <a:pt x="1346" y="665"/>
                  </a:lnTo>
                  <a:lnTo>
                    <a:pt x="1280" y="683"/>
                  </a:lnTo>
                  <a:lnTo>
                    <a:pt x="1226" y="701"/>
                  </a:lnTo>
                  <a:lnTo>
                    <a:pt x="1178" y="719"/>
                  </a:lnTo>
                  <a:lnTo>
                    <a:pt x="1142" y="743"/>
                  </a:lnTo>
                  <a:lnTo>
                    <a:pt x="1112" y="755"/>
                  </a:lnTo>
                  <a:lnTo>
                    <a:pt x="1089" y="773"/>
                  </a:lnTo>
                  <a:lnTo>
                    <a:pt x="1077" y="791"/>
                  </a:lnTo>
                  <a:lnTo>
                    <a:pt x="1065" y="809"/>
                  </a:lnTo>
                  <a:lnTo>
                    <a:pt x="1059" y="833"/>
                  </a:lnTo>
                  <a:lnTo>
                    <a:pt x="1065" y="857"/>
                  </a:lnTo>
                  <a:lnTo>
                    <a:pt x="1077" y="869"/>
                  </a:lnTo>
                  <a:lnTo>
                    <a:pt x="1083" y="875"/>
                  </a:lnTo>
                  <a:lnTo>
                    <a:pt x="1089" y="881"/>
                  </a:lnTo>
                  <a:lnTo>
                    <a:pt x="1106" y="881"/>
                  </a:lnTo>
                  <a:lnTo>
                    <a:pt x="1124" y="875"/>
                  </a:lnTo>
                  <a:lnTo>
                    <a:pt x="1148" y="875"/>
                  </a:lnTo>
                  <a:lnTo>
                    <a:pt x="1208" y="869"/>
                  </a:lnTo>
                  <a:lnTo>
                    <a:pt x="1268" y="863"/>
                  </a:lnTo>
                  <a:lnTo>
                    <a:pt x="1328" y="863"/>
                  </a:lnTo>
                  <a:lnTo>
                    <a:pt x="1388" y="857"/>
                  </a:lnTo>
                  <a:lnTo>
                    <a:pt x="1411" y="857"/>
                  </a:lnTo>
                  <a:lnTo>
                    <a:pt x="1429" y="851"/>
                  </a:lnTo>
                  <a:lnTo>
                    <a:pt x="1441" y="851"/>
                  </a:lnTo>
                  <a:lnTo>
                    <a:pt x="1447" y="851"/>
                  </a:lnTo>
                  <a:lnTo>
                    <a:pt x="1459" y="845"/>
                  </a:lnTo>
                  <a:lnTo>
                    <a:pt x="1483" y="833"/>
                  </a:lnTo>
                  <a:lnTo>
                    <a:pt x="1525" y="815"/>
                  </a:lnTo>
                  <a:lnTo>
                    <a:pt x="1573" y="791"/>
                  </a:lnTo>
                  <a:lnTo>
                    <a:pt x="1675" y="743"/>
                  </a:lnTo>
                  <a:lnTo>
                    <a:pt x="1716" y="725"/>
                  </a:lnTo>
                  <a:lnTo>
                    <a:pt x="1752" y="713"/>
                  </a:lnTo>
                  <a:lnTo>
                    <a:pt x="1806" y="689"/>
                  </a:lnTo>
                  <a:lnTo>
                    <a:pt x="1842" y="653"/>
                  </a:lnTo>
                  <a:lnTo>
                    <a:pt x="1866" y="611"/>
                  </a:lnTo>
                  <a:lnTo>
                    <a:pt x="1884" y="581"/>
                  </a:lnTo>
                  <a:lnTo>
                    <a:pt x="1926" y="515"/>
                  </a:lnTo>
                  <a:lnTo>
                    <a:pt x="1979" y="449"/>
                  </a:lnTo>
                  <a:lnTo>
                    <a:pt x="2039" y="389"/>
                  </a:lnTo>
                  <a:lnTo>
                    <a:pt x="2105" y="341"/>
                  </a:lnTo>
                  <a:lnTo>
                    <a:pt x="2159" y="299"/>
                  </a:lnTo>
                  <a:lnTo>
                    <a:pt x="2207" y="269"/>
                  </a:lnTo>
                  <a:lnTo>
                    <a:pt x="2237" y="245"/>
                  </a:lnTo>
                  <a:lnTo>
                    <a:pt x="2249" y="239"/>
                  </a:lnTo>
                  <a:lnTo>
                    <a:pt x="2249" y="239"/>
                  </a:lnTo>
                  <a:lnTo>
                    <a:pt x="2392" y="167"/>
                  </a:lnTo>
                  <a:lnTo>
                    <a:pt x="2392" y="60"/>
                  </a:lnTo>
                  <a:lnTo>
                    <a:pt x="2392" y="0"/>
                  </a:lnTo>
                  <a:lnTo>
                    <a:pt x="2344" y="18"/>
                  </a:lnTo>
                  <a:lnTo>
                    <a:pt x="2302" y="36"/>
                  </a:lnTo>
                  <a:lnTo>
                    <a:pt x="2302" y="36"/>
                  </a:lnTo>
                  <a:close/>
                </a:path>
              </a:pathLst>
            </a:custGeom>
            <a:solidFill>
              <a:schemeClr val="bg1"/>
            </a:solidFill>
            <a:ln w="9525">
              <a:noFill/>
              <a:round/>
              <a:headEnd/>
              <a:tailEnd/>
            </a:ln>
          </p:spPr>
          <p:txBody>
            <a:bodyPr/>
            <a:lstStyle/>
            <a:p>
              <a:pPr>
                <a:defRPr/>
              </a:pPr>
              <a:endParaRPr lang="el-GR"/>
            </a:p>
          </p:txBody>
        </p:sp>
        <p:sp>
          <p:nvSpPr>
            <p:cNvPr id="7180" name="Freeform 12">
              <a:extLst>
                <a:ext uri="{FF2B5EF4-FFF2-40B4-BE49-F238E27FC236}">
                  <a16:creationId xmlns:a16="http://schemas.microsoft.com/office/drawing/2014/main" id="{13451ABF-6AB1-8B38-EA8A-B54552080F4C}"/>
                </a:ext>
              </a:extLst>
            </p:cNvPr>
            <p:cNvSpPr>
              <a:spLocks/>
            </p:cNvSpPr>
            <p:nvPr userDrawn="1"/>
          </p:nvSpPr>
          <p:spPr bwMode="hidden">
            <a:xfrm>
              <a:off x="3839" y="1854"/>
              <a:ext cx="577" cy="258"/>
            </a:xfrm>
            <a:custGeom>
              <a:avLst/>
              <a:gdLst/>
              <a:ahLst/>
              <a:cxnLst>
                <a:cxn ang="0">
                  <a:pos x="30" y="245"/>
                </a:cxn>
                <a:cxn ang="0">
                  <a:pos x="18" y="251"/>
                </a:cxn>
                <a:cxn ang="0">
                  <a:pos x="6" y="257"/>
                </a:cxn>
                <a:cxn ang="0">
                  <a:pos x="0" y="257"/>
                </a:cxn>
                <a:cxn ang="0">
                  <a:pos x="305" y="113"/>
                </a:cxn>
                <a:cxn ang="0">
                  <a:pos x="520" y="0"/>
                </a:cxn>
                <a:cxn ang="0">
                  <a:pos x="526" y="6"/>
                </a:cxn>
                <a:cxn ang="0">
                  <a:pos x="544" y="18"/>
                </a:cxn>
                <a:cxn ang="0">
                  <a:pos x="550" y="24"/>
                </a:cxn>
                <a:cxn ang="0">
                  <a:pos x="550" y="36"/>
                </a:cxn>
                <a:cxn ang="0">
                  <a:pos x="544" y="42"/>
                </a:cxn>
                <a:cxn ang="0">
                  <a:pos x="526" y="54"/>
                </a:cxn>
                <a:cxn ang="0">
                  <a:pos x="514" y="60"/>
                </a:cxn>
                <a:cxn ang="0">
                  <a:pos x="502" y="66"/>
                </a:cxn>
                <a:cxn ang="0">
                  <a:pos x="448" y="84"/>
                </a:cxn>
                <a:cxn ang="0">
                  <a:pos x="382" y="113"/>
                </a:cxn>
                <a:cxn ang="0">
                  <a:pos x="305" y="143"/>
                </a:cxn>
                <a:cxn ang="0">
                  <a:pos x="227" y="173"/>
                </a:cxn>
                <a:cxn ang="0">
                  <a:pos x="149" y="203"/>
                </a:cxn>
                <a:cxn ang="0">
                  <a:pos x="83" y="227"/>
                </a:cxn>
                <a:cxn ang="0">
                  <a:pos x="30" y="245"/>
                </a:cxn>
                <a:cxn ang="0">
                  <a:pos x="30" y="245"/>
                </a:cxn>
              </a:cxnLst>
              <a:rect l="0" t="0" r="r" b="b"/>
              <a:pathLst>
                <a:path w="550" h="257">
                  <a:moveTo>
                    <a:pt x="30" y="245"/>
                  </a:moveTo>
                  <a:lnTo>
                    <a:pt x="18" y="251"/>
                  </a:lnTo>
                  <a:lnTo>
                    <a:pt x="6" y="257"/>
                  </a:lnTo>
                  <a:lnTo>
                    <a:pt x="0" y="257"/>
                  </a:lnTo>
                  <a:lnTo>
                    <a:pt x="305" y="113"/>
                  </a:lnTo>
                  <a:lnTo>
                    <a:pt x="520" y="0"/>
                  </a:lnTo>
                  <a:lnTo>
                    <a:pt x="526" y="6"/>
                  </a:lnTo>
                  <a:lnTo>
                    <a:pt x="544" y="18"/>
                  </a:lnTo>
                  <a:lnTo>
                    <a:pt x="550" y="24"/>
                  </a:lnTo>
                  <a:lnTo>
                    <a:pt x="550" y="36"/>
                  </a:lnTo>
                  <a:lnTo>
                    <a:pt x="544" y="42"/>
                  </a:lnTo>
                  <a:lnTo>
                    <a:pt x="526" y="54"/>
                  </a:lnTo>
                  <a:lnTo>
                    <a:pt x="514" y="60"/>
                  </a:lnTo>
                  <a:lnTo>
                    <a:pt x="502" y="66"/>
                  </a:lnTo>
                  <a:lnTo>
                    <a:pt x="448" y="84"/>
                  </a:lnTo>
                  <a:lnTo>
                    <a:pt x="382" y="113"/>
                  </a:lnTo>
                  <a:lnTo>
                    <a:pt x="305" y="143"/>
                  </a:lnTo>
                  <a:lnTo>
                    <a:pt x="227" y="173"/>
                  </a:lnTo>
                  <a:lnTo>
                    <a:pt x="149" y="203"/>
                  </a:lnTo>
                  <a:lnTo>
                    <a:pt x="83" y="227"/>
                  </a:lnTo>
                  <a:lnTo>
                    <a:pt x="30" y="245"/>
                  </a:lnTo>
                  <a:lnTo>
                    <a:pt x="30" y="245"/>
                  </a:lnTo>
                  <a:close/>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a:defRPr/>
              </a:pPr>
              <a:endParaRPr lang="el-GR"/>
            </a:p>
          </p:txBody>
        </p:sp>
        <p:sp>
          <p:nvSpPr>
            <p:cNvPr id="7181" name="Freeform 13">
              <a:extLst>
                <a:ext uri="{FF2B5EF4-FFF2-40B4-BE49-F238E27FC236}">
                  <a16:creationId xmlns:a16="http://schemas.microsoft.com/office/drawing/2014/main" id="{93274D01-415D-988A-3F82-8E515FCC1C3B}"/>
                </a:ext>
              </a:extLst>
            </p:cNvPr>
            <p:cNvSpPr>
              <a:spLocks/>
            </p:cNvSpPr>
            <p:nvPr userDrawn="1"/>
          </p:nvSpPr>
          <p:spPr bwMode="hidden">
            <a:xfrm>
              <a:off x="5327" y="1642"/>
              <a:ext cx="5" cy="1"/>
            </a:xfrm>
            <a:custGeom>
              <a:avLst/>
              <a:gdLst/>
              <a:ahLst/>
              <a:cxnLst>
                <a:cxn ang="0">
                  <a:pos x="0" y="0"/>
                </a:cxn>
                <a:cxn ang="0">
                  <a:pos x="5" y="0"/>
                </a:cxn>
                <a:cxn ang="0">
                  <a:pos x="0" y="0"/>
                </a:cxn>
                <a:cxn ang="0">
                  <a:pos x="0" y="0"/>
                </a:cxn>
              </a:cxnLst>
              <a:rect l="0" t="0" r="r" b="b"/>
              <a:pathLst>
                <a:path w="5">
                  <a:moveTo>
                    <a:pt x="0" y="0"/>
                  </a:moveTo>
                  <a:lnTo>
                    <a:pt x="5" y="0"/>
                  </a:lnTo>
                  <a:lnTo>
                    <a:pt x="0" y="0"/>
                  </a:lnTo>
                  <a:lnTo>
                    <a:pt x="0" y="0"/>
                  </a:lnTo>
                  <a:close/>
                </a:path>
              </a:pathLst>
            </a:custGeom>
            <a:solidFill>
              <a:srgbClr val="FED1AD"/>
            </a:solidFill>
            <a:ln w="9525">
              <a:noFill/>
              <a:round/>
              <a:headEnd/>
              <a:tailEnd/>
            </a:ln>
          </p:spPr>
          <p:txBody>
            <a:bodyPr/>
            <a:lstStyle/>
            <a:p>
              <a:pPr>
                <a:defRPr/>
              </a:pPr>
              <a:endParaRPr lang="el-GR"/>
            </a:p>
          </p:txBody>
        </p:sp>
        <p:sp>
          <p:nvSpPr>
            <p:cNvPr id="7182" name="Freeform 14">
              <a:extLst>
                <a:ext uri="{FF2B5EF4-FFF2-40B4-BE49-F238E27FC236}">
                  <a16:creationId xmlns:a16="http://schemas.microsoft.com/office/drawing/2014/main" id="{6965B196-DD94-C1EF-71E9-4C778993ABD7}"/>
                </a:ext>
              </a:extLst>
            </p:cNvPr>
            <p:cNvSpPr>
              <a:spLocks/>
            </p:cNvSpPr>
            <p:nvPr userDrawn="1"/>
          </p:nvSpPr>
          <p:spPr bwMode="hidden">
            <a:xfrm>
              <a:off x="3839" y="1728"/>
              <a:ext cx="716" cy="383"/>
            </a:xfrm>
            <a:custGeom>
              <a:avLst/>
              <a:gdLst/>
              <a:ahLst/>
              <a:cxnLst>
                <a:cxn ang="0">
                  <a:pos x="659" y="6"/>
                </a:cxn>
                <a:cxn ang="0">
                  <a:pos x="588" y="42"/>
                </a:cxn>
                <a:cxn ang="0">
                  <a:pos x="515" y="84"/>
                </a:cxn>
                <a:cxn ang="0">
                  <a:pos x="509" y="90"/>
                </a:cxn>
                <a:cxn ang="0">
                  <a:pos x="485" y="102"/>
                </a:cxn>
                <a:cxn ang="0">
                  <a:pos x="455" y="120"/>
                </a:cxn>
                <a:cxn ang="0">
                  <a:pos x="425" y="138"/>
                </a:cxn>
                <a:cxn ang="0">
                  <a:pos x="371" y="168"/>
                </a:cxn>
                <a:cxn ang="0">
                  <a:pos x="306" y="198"/>
                </a:cxn>
                <a:cxn ang="0">
                  <a:pos x="186" y="251"/>
                </a:cxn>
                <a:cxn ang="0">
                  <a:pos x="131" y="269"/>
                </a:cxn>
                <a:cxn ang="0">
                  <a:pos x="89" y="287"/>
                </a:cxn>
                <a:cxn ang="0">
                  <a:pos x="53" y="305"/>
                </a:cxn>
                <a:cxn ang="0">
                  <a:pos x="36" y="311"/>
                </a:cxn>
                <a:cxn ang="0">
                  <a:pos x="12" y="329"/>
                </a:cxn>
                <a:cxn ang="0">
                  <a:pos x="0" y="353"/>
                </a:cxn>
                <a:cxn ang="0">
                  <a:pos x="0" y="371"/>
                </a:cxn>
                <a:cxn ang="0">
                  <a:pos x="0" y="383"/>
                </a:cxn>
                <a:cxn ang="0">
                  <a:pos x="0" y="383"/>
                </a:cxn>
                <a:cxn ang="0">
                  <a:pos x="12" y="371"/>
                </a:cxn>
                <a:cxn ang="0">
                  <a:pos x="30" y="353"/>
                </a:cxn>
                <a:cxn ang="0">
                  <a:pos x="53" y="335"/>
                </a:cxn>
                <a:cxn ang="0">
                  <a:pos x="77" y="317"/>
                </a:cxn>
                <a:cxn ang="0">
                  <a:pos x="101" y="311"/>
                </a:cxn>
                <a:cxn ang="0">
                  <a:pos x="131" y="299"/>
                </a:cxn>
                <a:cxn ang="0">
                  <a:pos x="204" y="269"/>
                </a:cxn>
                <a:cxn ang="0">
                  <a:pos x="240" y="251"/>
                </a:cxn>
                <a:cxn ang="0">
                  <a:pos x="270" y="239"/>
                </a:cxn>
                <a:cxn ang="0">
                  <a:pos x="294" y="228"/>
                </a:cxn>
                <a:cxn ang="0">
                  <a:pos x="312" y="222"/>
                </a:cxn>
                <a:cxn ang="0">
                  <a:pos x="330" y="210"/>
                </a:cxn>
                <a:cxn ang="0">
                  <a:pos x="365" y="186"/>
                </a:cxn>
                <a:cxn ang="0">
                  <a:pos x="419" y="156"/>
                </a:cxn>
                <a:cxn ang="0">
                  <a:pos x="473" y="120"/>
                </a:cxn>
                <a:cxn ang="0">
                  <a:pos x="527" y="90"/>
                </a:cxn>
                <a:cxn ang="0">
                  <a:pos x="576" y="60"/>
                </a:cxn>
                <a:cxn ang="0">
                  <a:pos x="612" y="42"/>
                </a:cxn>
                <a:cxn ang="0">
                  <a:pos x="629" y="36"/>
                </a:cxn>
                <a:cxn ang="0">
                  <a:pos x="647" y="30"/>
                </a:cxn>
                <a:cxn ang="0">
                  <a:pos x="677" y="18"/>
                </a:cxn>
                <a:cxn ang="0">
                  <a:pos x="701" y="6"/>
                </a:cxn>
                <a:cxn ang="0">
                  <a:pos x="713" y="0"/>
                </a:cxn>
                <a:cxn ang="0">
                  <a:pos x="713" y="0"/>
                </a:cxn>
                <a:cxn ang="0">
                  <a:pos x="659" y="6"/>
                </a:cxn>
                <a:cxn ang="0">
                  <a:pos x="716" y="63"/>
                </a:cxn>
              </a:cxnLst>
              <a:rect l="0" t="0" r="r" b="b"/>
              <a:pathLst>
                <a:path w="716" h="383">
                  <a:moveTo>
                    <a:pt x="659" y="6"/>
                  </a:moveTo>
                  <a:lnTo>
                    <a:pt x="588" y="42"/>
                  </a:lnTo>
                  <a:lnTo>
                    <a:pt x="515" y="84"/>
                  </a:lnTo>
                  <a:lnTo>
                    <a:pt x="509" y="90"/>
                  </a:lnTo>
                  <a:lnTo>
                    <a:pt x="485" y="102"/>
                  </a:lnTo>
                  <a:lnTo>
                    <a:pt x="455" y="120"/>
                  </a:lnTo>
                  <a:lnTo>
                    <a:pt x="425" y="138"/>
                  </a:lnTo>
                  <a:lnTo>
                    <a:pt x="371" y="168"/>
                  </a:lnTo>
                  <a:lnTo>
                    <a:pt x="306" y="198"/>
                  </a:lnTo>
                  <a:lnTo>
                    <a:pt x="186" y="251"/>
                  </a:lnTo>
                  <a:lnTo>
                    <a:pt x="131" y="269"/>
                  </a:lnTo>
                  <a:lnTo>
                    <a:pt x="89" y="287"/>
                  </a:lnTo>
                  <a:lnTo>
                    <a:pt x="53" y="305"/>
                  </a:lnTo>
                  <a:lnTo>
                    <a:pt x="36" y="311"/>
                  </a:lnTo>
                  <a:lnTo>
                    <a:pt x="12" y="329"/>
                  </a:lnTo>
                  <a:lnTo>
                    <a:pt x="0" y="353"/>
                  </a:lnTo>
                  <a:lnTo>
                    <a:pt x="0" y="371"/>
                  </a:lnTo>
                  <a:lnTo>
                    <a:pt x="0" y="383"/>
                  </a:lnTo>
                  <a:lnTo>
                    <a:pt x="0" y="383"/>
                  </a:lnTo>
                  <a:lnTo>
                    <a:pt x="12" y="371"/>
                  </a:lnTo>
                  <a:lnTo>
                    <a:pt x="30" y="353"/>
                  </a:lnTo>
                  <a:lnTo>
                    <a:pt x="53" y="335"/>
                  </a:lnTo>
                  <a:lnTo>
                    <a:pt x="77" y="317"/>
                  </a:lnTo>
                  <a:lnTo>
                    <a:pt x="101" y="311"/>
                  </a:lnTo>
                  <a:lnTo>
                    <a:pt x="131" y="299"/>
                  </a:lnTo>
                  <a:lnTo>
                    <a:pt x="204" y="269"/>
                  </a:lnTo>
                  <a:lnTo>
                    <a:pt x="240" y="251"/>
                  </a:lnTo>
                  <a:lnTo>
                    <a:pt x="270" y="239"/>
                  </a:lnTo>
                  <a:lnTo>
                    <a:pt x="294" y="228"/>
                  </a:lnTo>
                  <a:lnTo>
                    <a:pt x="312" y="222"/>
                  </a:lnTo>
                  <a:lnTo>
                    <a:pt x="330" y="210"/>
                  </a:lnTo>
                  <a:lnTo>
                    <a:pt x="365" y="186"/>
                  </a:lnTo>
                  <a:lnTo>
                    <a:pt x="419" y="156"/>
                  </a:lnTo>
                  <a:lnTo>
                    <a:pt x="473" y="120"/>
                  </a:lnTo>
                  <a:lnTo>
                    <a:pt x="527" y="90"/>
                  </a:lnTo>
                  <a:lnTo>
                    <a:pt x="576" y="60"/>
                  </a:lnTo>
                  <a:lnTo>
                    <a:pt x="612" y="42"/>
                  </a:lnTo>
                  <a:lnTo>
                    <a:pt x="629" y="36"/>
                  </a:lnTo>
                  <a:lnTo>
                    <a:pt x="647" y="30"/>
                  </a:lnTo>
                  <a:lnTo>
                    <a:pt x="677" y="18"/>
                  </a:lnTo>
                  <a:lnTo>
                    <a:pt x="701" y="6"/>
                  </a:lnTo>
                  <a:lnTo>
                    <a:pt x="713" y="0"/>
                  </a:lnTo>
                  <a:lnTo>
                    <a:pt x="713" y="0"/>
                  </a:lnTo>
                  <a:lnTo>
                    <a:pt x="659" y="6"/>
                  </a:lnTo>
                  <a:lnTo>
                    <a:pt x="716" y="63"/>
                  </a:lnTo>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a:defRPr/>
              </a:pPr>
              <a:endParaRPr lang="el-GR"/>
            </a:p>
          </p:txBody>
        </p:sp>
        <p:sp>
          <p:nvSpPr>
            <p:cNvPr id="7183" name="Freeform 15">
              <a:extLst>
                <a:ext uri="{FF2B5EF4-FFF2-40B4-BE49-F238E27FC236}">
                  <a16:creationId xmlns:a16="http://schemas.microsoft.com/office/drawing/2014/main" id="{4EF0B2F3-EBE5-A5B1-5490-83B850AB5269}"/>
                </a:ext>
              </a:extLst>
            </p:cNvPr>
            <p:cNvSpPr>
              <a:spLocks/>
            </p:cNvSpPr>
            <p:nvPr userDrawn="1"/>
          </p:nvSpPr>
          <p:spPr bwMode="hidden">
            <a:xfrm>
              <a:off x="3453" y="2271"/>
              <a:ext cx="318" cy="225"/>
            </a:xfrm>
            <a:custGeom>
              <a:avLst/>
              <a:gdLst/>
              <a:ahLst/>
              <a:cxnLst>
                <a:cxn ang="0">
                  <a:pos x="6" y="225"/>
                </a:cxn>
                <a:cxn ang="0">
                  <a:pos x="0" y="195"/>
                </a:cxn>
                <a:cxn ang="0">
                  <a:pos x="315" y="0"/>
                </a:cxn>
                <a:cxn ang="0">
                  <a:pos x="303" y="27"/>
                </a:cxn>
                <a:cxn ang="0">
                  <a:pos x="318" y="42"/>
                </a:cxn>
              </a:cxnLst>
              <a:rect l="0" t="0" r="r" b="b"/>
              <a:pathLst>
                <a:path w="318" h="225">
                  <a:moveTo>
                    <a:pt x="6" y="225"/>
                  </a:moveTo>
                  <a:lnTo>
                    <a:pt x="0" y="195"/>
                  </a:lnTo>
                  <a:lnTo>
                    <a:pt x="315" y="0"/>
                  </a:lnTo>
                  <a:lnTo>
                    <a:pt x="303" y="27"/>
                  </a:lnTo>
                  <a:lnTo>
                    <a:pt x="318" y="42"/>
                  </a:lnTo>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a:defRPr/>
              </a:pPr>
              <a:endParaRPr lang="el-GR"/>
            </a:p>
          </p:txBody>
        </p:sp>
        <p:sp>
          <p:nvSpPr>
            <p:cNvPr id="7184" name="Freeform 16">
              <a:extLst>
                <a:ext uri="{FF2B5EF4-FFF2-40B4-BE49-F238E27FC236}">
                  <a16:creationId xmlns:a16="http://schemas.microsoft.com/office/drawing/2014/main" id="{D62D768F-DDAD-A526-D722-D534CE1BF912}"/>
                </a:ext>
              </a:extLst>
            </p:cNvPr>
            <p:cNvSpPr>
              <a:spLocks/>
            </p:cNvSpPr>
            <p:nvPr userDrawn="1"/>
          </p:nvSpPr>
          <p:spPr bwMode="hidden">
            <a:xfrm>
              <a:off x="0" y="2658"/>
              <a:ext cx="2595" cy="933"/>
            </a:xfrm>
            <a:custGeom>
              <a:avLst/>
              <a:gdLst/>
              <a:ahLst/>
              <a:cxnLst>
                <a:cxn ang="0">
                  <a:pos x="1050" y="657"/>
                </a:cxn>
                <a:cxn ang="0">
                  <a:pos x="1581" y="690"/>
                </a:cxn>
                <a:cxn ang="0">
                  <a:pos x="1671" y="723"/>
                </a:cxn>
                <a:cxn ang="0">
                  <a:pos x="1176" y="621"/>
                </a:cxn>
                <a:cxn ang="0">
                  <a:pos x="1854" y="567"/>
                </a:cxn>
                <a:cxn ang="0">
                  <a:pos x="1869" y="612"/>
                </a:cxn>
                <a:cxn ang="0">
                  <a:pos x="2103" y="861"/>
                </a:cxn>
                <a:cxn ang="0">
                  <a:pos x="1883" y="520"/>
                </a:cxn>
                <a:cxn ang="0">
                  <a:pos x="1842" y="490"/>
                </a:cxn>
                <a:cxn ang="0">
                  <a:pos x="1770" y="466"/>
                </a:cxn>
                <a:cxn ang="0">
                  <a:pos x="1740" y="448"/>
                </a:cxn>
                <a:cxn ang="0">
                  <a:pos x="1758" y="436"/>
                </a:cxn>
                <a:cxn ang="0">
                  <a:pos x="1830" y="430"/>
                </a:cxn>
                <a:cxn ang="0">
                  <a:pos x="1877" y="424"/>
                </a:cxn>
                <a:cxn ang="0">
                  <a:pos x="1955" y="394"/>
                </a:cxn>
                <a:cxn ang="0">
                  <a:pos x="2052" y="396"/>
                </a:cxn>
                <a:cxn ang="0">
                  <a:pos x="2253" y="732"/>
                </a:cxn>
                <a:cxn ang="0">
                  <a:pos x="2415" y="933"/>
                </a:cxn>
                <a:cxn ang="0">
                  <a:pos x="2397" y="828"/>
                </a:cxn>
                <a:cxn ang="0">
                  <a:pos x="2088" y="400"/>
                </a:cxn>
                <a:cxn ang="0">
                  <a:pos x="2046" y="346"/>
                </a:cxn>
                <a:cxn ang="0">
                  <a:pos x="1997" y="304"/>
                </a:cxn>
                <a:cxn ang="0">
                  <a:pos x="1967" y="286"/>
                </a:cxn>
                <a:cxn ang="0">
                  <a:pos x="1973" y="286"/>
                </a:cxn>
                <a:cxn ang="0">
                  <a:pos x="2009" y="286"/>
                </a:cxn>
                <a:cxn ang="0">
                  <a:pos x="2082" y="322"/>
                </a:cxn>
                <a:cxn ang="0">
                  <a:pos x="2199" y="384"/>
                </a:cxn>
                <a:cxn ang="0">
                  <a:pos x="2394" y="448"/>
                </a:cxn>
                <a:cxn ang="0">
                  <a:pos x="2595" y="516"/>
                </a:cxn>
                <a:cxn ang="0">
                  <a:pos x="2388" y="424"/>
                </a:cxn>
                <a:cxn ang="0">
                  <a:pos x="2219" y="340"/>
                </a:cxn>
                <a:cxn ang="0">
                  <a:pos x="2052" y="280"/>
                </a:cxn>
                <a:cxn ang="0">
                  <a:pos x="1955" y="262"/>
                </a:cxn>
                <a:cxn ang="0">
                  <a:pos x="1877" y="274"/>
                </a:cxn>
                <a:cxn ang="0">
                  <a:pos x="1752" y="274"/>
                </a:cxn>
                <a:cxn ang="0">
                  <a:pos x="1661" y="292"/>
                </a:cxn>
                <a:cxn ang="0">
                  <a:pos x="1607" y="316"/>
                </a:cxn>
                <a:cxn ang="0">
                  <a:pos x="1589" y="322"/>
                </a:cxn>
                <a:cxn ang="0">
                  <a:pos x="1409" y="358"/>
                </a:cxn>
                <a:cxn ang="0">
                  <a:pos x="1152" y="442"/>
                </a:cxn>
                <a:cxn ang="0">
                  <a:pos x="966" y="460"/>
                </a:cxn>
                <a:cxn ang="0">
                  <a:pos x="870" y="442"/>
                </a:cxn>
                <a:cxn ang="0">
                  <a:pos x="828" y="430"/>
                </a:cxn>
                <a:cxn ang="0">
                  <a:pos x="743" y="388"/>
                </a:cxn>
                <a:cxn ang="0">
                  <a:pos x="636" y="334"/>
                </a:cxn>
                <a:cxn ang="0">
                  <a:pos x="467" y="256"/>
                </a:cxn>
                <a:cxn ang="0">
                  <a:pos x="0" y="0"/>
                </a:cxn>
                <a:cxn ang="0">
                  <a:pos x="585" y="390"/>
                </a:cxn>
                <a:cxn ang="0">
                  <a:pos x="849" y="543"/>
                </a:cxn>
                <a:cxn ang="0">
                  <a:pos x="897" y="621"/>
                </a:cxn>
              </a:cxnLst>
              <a:rect l="0" t="0" r="r" b="b"/>
              <a:pathLst>
                <a:path w="2595" h="933">
                  <a:moveTo>
                    <a:pt x="981" y="675"/>
                  </a:moveTo>
                  <a:lnTo>
                    <a:pt x="1050" y="657"/>
                  </a:lnTo>
                  <a:lnTo>
                    <a:pt x="1143" y="651"/>
                  </a:lnTo>
                  <a:lnTo>
                    <a:pt x="1581" y="690"/>
                  </a:lnTo>
                  <a:lnTo>
                    <a:pt x="1623" y="738"/>
                  </a:lnTo>
                  <a:lnTo>
                    <a:pt x="1671" y="723"/>
                  </a:lnTo>
                  <a:lnTo>
                    <a:pt x="1656" y="675"/>
                  </a:lnTo>
                  <a:lnTo>
                    <a:pt x="1176" y="621"/>
                  </a:lnTo>
                  <a:lnTo>
                    <a:pt x="1797" y="534"/>
                  </a:lnTo>
                  <a:lnTo>
                    <a:pt x="1854" y="567"/>
                  </a:lnTo>
                  <a:lnTo>
                    <a:pt x="1881" y="585"/>
                  </a:lnTo>
                  <a:lnTo>
                    <a:pt x="1869" y="612"/>
                  </a:lnTo>
                  <a:lnTo>
                    <a:pt x="1995" y="852"/>
                  </a:lnTo>
                  <a:lnTo>
                    <a:pt x="2103" y="861"/>
                  </a:lnTo>
                  <a:lnTo>
                    <a:pt x="1889" y="538"/>
                  </a:lnTo>
                  <a:lnTo>
                    <a:pt x="1883" y="520"/>
                  </a:lnTo>
                  <a:lnTo>
                    <a:pt x="1872" y="508"/>
                  </a:lnTo>
                  <a:lnTo>
                    <a:pt x="1842" y="490"/>
                  </a:lnTo>
                  <a:lnTo>
                    <a:pt x="1806" y="478"/>
                  </a:lnTo>
                  <a:lnTo>
                    <a:pt x="1770" y="466"/>
                  </a:lnTo>
                  <a:lnTo>
                    <a:pt x="1752" y="454"/>
                  </a:lnTo>
                  <a:lnTo>
                    <a:pt x="1740" y="448"/>
                  </a:lnTo>
                  <a:lnTo>
                    <a:pt x="1746" y="436"/>
                  </a:lnTo>
                  <a:lnTo>
                    <a:pt x="1758" y="436"/>
                  </a:lnTo>
                  <a:lnTo>
                    <a:pt x="1782" y="430"/>
                  </a:lnTo>
                  <a:lnTo>
                    <a:pt x="1830" y="430"/>
                  </a:lnTo>
                  <a:lnTo>
                    <a:pt x="1854" y="430"/>
                  </a:lnTo>
                  <a:lnTo>
                    <a:pt x="1877" y="424"/>
                  </a:lnTo>
                  <a:lnTo>
                    <a:pt x="1925" y="400"/>
                  </a:lnTo>
                  <a:lnTo>
                    <a:pt x="1955" y="394"/>
                  </a:lnTo>
                  <a:lnTo>
                    <a:pt x="1979" y="394"/>
                  </a:lnTo>
                  <a:lnTo>
                    <a:pt x="2052" y="396"/>
                  </a:lnTo>
                  <a:lnTo>
                    <a:pt x="2046" y="456"/>
                  </a:lnTo>
                  <a:lnTo>
                    <a:pt x="2253" y="732"/>
                  </a:lnTo>
                  <a:lnTo>
                    <a:pt x="2334" y="816"/>
                  </a:lnTo>
                  <a:lnTo>
                    <a:pt x="2415" y="933"/>
                  </a:lnTo>
                  <a:lnTo>
                    <a:pt x="2430" y="909"/>
                  </a:lnTo>
                  <a:lnTo>
                    <a:pt x="2397" y="828"/>
                  </a:lnTo>
                  <a:lnTo>
                    <a:pt x="2094" y="412"/>
                  </a:lnTo>
                  <a:lnTo>
                    <a:pt x="2088" y="400"/>
                  </a:lnTo>
                  <a:lnTo>
                    <a:pt x="2076" y="376"/>
                  </a:lnTo>
                  <a:lnTo>
                    <a:pt x="2046" y="346"/>
                  </a:lnTo>
                  <a:lnTo>
                    <a:pt x="2015" y="322"/>
                  </a:lnTo>
                  <a:lnTo>
                    <a:pt x="1997" y="304"/>
                  </a:lnTo>
                  <a:lnTo>
                    <a:pt x="1979" y="292"/>
                  </a:lnTo>
                  <a:lnTo>
                    <a:pt x="1967" y="286"/>
                  </a:lnTo>
                  <a:lnTo>
                    <a:pt x="1967" y="286"/>
                  </a:lnTo>
                  <a:lnTo>
                    <a:pt x="1973" y="286"/>
                  </a:lnTo>
                  <a:lnTo>
                    <a:pt x="1985" y="286"/>
                  </a:lnTo>
                  <a:lnTo>
                    <a:pt x="2009" y="286"/>
                  </a:lnTo>
                  <a:lnTo>
                    <a:pt x="2040" y="298"/>
                  </a:lnTo>
                  <a:lnTo>
                    <a:pt x="2082" y="322"/>
                  </a:lnTo>
                  <a:lnTo>
                    <a:pt x="2124" y="348"/>
                  </a:lnTo>
                  <a:lnTo>
                    <a:pt x="2199" y="384"/>
                  </a:lnTo>
                  <a:lnTo>
                    <a:pt x="2325" y="426"/>
                  </a:lnTo>
                  <a:lnTo>
                    <a:pt x="2394" y="448"/>
                  </a:lnTo>
                  <a:lnTo>
                    <a:pt x="2523" y="522"/>
                  </a:lnTo>
                  <a:lnTo>
                    <a:pt x="2595" y="516"/>
                  </a:lnTo>
                  <a:lnTo>
                    <a:pt x="2442" y="454"/>
                  </a:lnTo>
                  <a:lnTo>
                    <a:pt x="2388" y="424"/>
                  </a:lnTo>
                  <a:lnTo>
                    <a:pt x="2327" y="388"/>
                  </a:lnTo>
                  <a:lnTo>
                    <a:pt x="2219" y="340"/>
                  </a:lnTo>
                  <a:lnTo>
                    <a:pt x="2106" y="292"/>
                  </a:lnTo>
                  <a:lnTo>
                    <a:pt x="2052" y="280"/>
                  </a:lnTo>
                  <a:lnTo>
                    <a:pt x="2003" y="268"/>
                  </a:lnTo>
                  <a:lnTo>
                    <a:pt x="1955" y="262"/>
                  </a:lnTo>
                  <a:lnTo>
                    <a:pt x="1919" y="268"/>
                  </a:lnTo>
                  <a:lnTo>
                    <a:pt x="1877" y="274"/>
                  </a:lnTo>
                  <a:lnTo>
                    <a:pt x="1812" y="274"/>
                  </a:lnTo>
                  <a:lnTo>
                    <a:pt x="1752" y="274"/>
                  </a:lnTo>
                  <a:lnTo>
                    <a:pt x="1703" y="286"/>
                  </a:lnTo>
                  <a:lnTo>
                    <a:pt x="1661" y="292"/>
                  </a:lnTo>
                  <a:lnTo>
                    <a:pt x="1631" y="304"/>
                  </a:lnTo>
                  <a:lnTo>
                    <a:pt x="1607" y="316"/>
                  </a:lnTo>
                  <a:lnTo>
                    <a:pt x="1595" y="322"/>
                  </a:lnTo>
                  <a:lnTo>
                    <a:pt x="1589" y="322"/>
                  </a:lnTo>
                  <a:lnTo>
                    <a:pt x="1500" y="334"/>
                  </a:lnTo>
                  <a:lnTo>
                    <a:pt x="1409" y="358"/>
                  </a:lnTo>
                  <a:lnTo>
                    <a:pt x="1236" y="418"/>
                  </a:lnTo>
                  <a:lnTo>
                    <a:pt x="1152" y="442"/>
                  </a:lnTo>
                  <a:lnTo>
                    <a:pt x="1061" y="460"/>
                  </a:lnTo>
                  <a:lnTo>
                    <a:pt x="966" y="460"/>
                  </a:lnTo>
                  <a:lnTo>
                    <a:pt x="918" y="454"/>
                  </a:lnTo>
                  <a:lnTo>
                    <a:pt x="870" y="442"/>
                  </a:lnTo>
                  <a:lnTo>
                    <a:pt x="858" y="436"/>
                  </a:lnTo>
                  <a:lnTo>
                    <a:pt x="828" y="430"/>
                  </a:lnTo>
                  <a:lnTo>
                    <a:pt x="791" y="412"/>
                  </a:lnTo>
                  <a:lnTo>
                    <a:pt x="743" y="388"/>
                  </a:lnTo>
                  <a:lnTo>
                    <a:pt x="690" y="364"/>
                  </a:lnTo>
                  <a:lnTo>
                    <a:pt x="636" y="334"/>
                  </a:lnTo>
                  <a:lnTo>
                    <a:pt x="515" y="280"/>
                  </a:lnTo>
                  <a:lnTo>
                    <a:pt x="467" y="256"/>
                  </a:lnTo>
                  <a:lnTo>
                    <a:pt x="443" y="244"/>
                  </a:lnTo>
                  <a:lnTo>
                    <a:pt x="0" y="0"/>
                  </a:lnTo>
                  <a:lnTo>
                    <a:pt x="123" y="120"/>
                  </a:lnTo>
                  <a:lnTo>
                    <a:pt x="585" y="390"/>
                  </a:lnTo>
                  <a:lnTo>
                    <a:pt x="708" y="462"/>
                  </a:lnTo>
                  <a:lnTo>
                    <a:pt x="849" y="543"/>
                  </a:lnTo>
                  <a:lnTo>
                    <a:pt x="882" y="564"/>
                  </a:lnTo>
                  <a:lnTo>
                    <a:pt x="897" y="621"/>
                  </a:lnTo>
                  <a:lnTo>
                    <a:pt x="981" y="675"/>
                  </a:lnTo>
                  <a:close/>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a:defRPr/>
              </a:pPr>
              <a:endParaRPr lang="el-GR"/>
            </a:p>
          </p:txBody>
        </p:sp>
        <p:sp>
          <p:nvSpPr>
            <p:cNvPr id="7185" name="Freeform 17">
              <a:extLst>
                <a:ext uri="{FF2B5EF4-FFF2-40B4-BE49-F238E27FC236}">
                  <a16:creationId xmlns:a16="http://schemas.microsoft.com/office/drawing/2014/main" id="{8D365377-AEC8-6F87-D60C-58F4BA84A005}"/>
                </a:ext>
              </a:extLst>
            </p:cNvPr>
            <p:cNvSpPr>
              <a:spLocks/>
            </p:cNvSpPr>
            <p:nvPr userDrawn="1"/>
          </p:nvSpPr>
          <p:spPr bwMode="hidden">
            <a:xfrm>
              <a:off x="0" y="2994"/>
              <a:ext cx="2723" cy="1091"/>
            </a:xfrm>
            <a:custGeom>
              <a:avLst/>
              <a:gdLst/>
              <a:ahLst/>
              <a:cxnLst>
                <a:cxn ang="0">
                  <a:pos x="2370" y="72"/>
                </a:cxn>
                <a:cxn ang="0">
                  <a:pos x="2597" y="198"/>
                </a:cxn>
                <a:cxn ang="0">
                  <a:pos x="2639" y="276"/>
                </a:cxn>
                <a:cxn ang="0">
                  <a:pos x="2453" y="264"/>
                </a:cxn>
                <a:cxn ang="0">
                  <a:pos x="2297" y="204"/>
                </a:cxn>
                <a:cxn ang="0">
                  <a:pos x="2112" y="66"/>
                </a:cxn>
                <a:cxn ang="0">
                  <a:pos x="2088" y="72"/>
                </a:cxn>
                <a:cxn ang="0">
                  <a:pos x="2106" y="114"/>
                </a:cxn>
                <a:cxn ang="0">
                  <a:pos x="2412" y="552"/>
                </a:cxn>
                <a:cxn ang="0">
                  <a:pos x="2279" y="564"/>
                </a:cxn>
                <a:cxn ang="0">
                  <a:pos x="2189" y="492"/>
                </a:cxn>
                <a:cxn ang="0">
                  <a:pos x="2058" y="330"/>
                </a:cxn>
                <a:cxn ang="0">
                  <a:pos x="1991" y="234"/>
                </a:cxn>
                <a:cxn ang="0">
                  <a:pos x="1949" y="174"/>
                </a:cxn>
                <a:cxn ang="0">
                  <a:pos x="1824" y="132"/>
                </a:cxn>
                <a:cxn ang="0">
                  <a:pos x="1794" y="144"/>
                </a:cxn>
                <a:cxn ang="0">
                  <a:pos x="1895" y="222"/>
                </a:cxn>
                <a:cxn ang="0">
                  <a:pos x="1943" y="366"/>
                </a:cxn>
                <a:cxn ang="0">
                  <a:pos x="2064" y="630"/>
                </a:cxn>
                <a:cxn ang="0">
                  <a:pos x="2052" y="695"/>
                </a:cxn>
                <a:cxn ang="0">
                  <a:pos x="1955" y="683"/>
                </a:cxn>
                <a:cxn ang="0">
                  <a:pos x="1913" y="636"/>
                </a:cxn>
                <a:cxn ang="0">
                  <a:pos x="1703" y="312"/>
                </a:cxn>
                <a:cxn ang="0">
                  <a:pos x="1637" y="276"/>
                </a:cxn>
                <a:cxn ang="0">
                  <a:pos x="1643" y="318"/>
                </a:cxn>
                <a:cxn ang="0">
                  <a:pos x="1673" y="408"/>
                </a:cxn>
                <a:cxn ang="0">
                  <a:pos x="1716" y="779"/>
                </a:cxn>
                <a:cxn ang="0">
                  <a:pos x="1691" y="737"/>
                </a:cxn>
                <a:cxn ang="0">
                  <a:pos x="1613" y="582"/>
                </a:cxn>
                <a:cxn ang="0">
                  <a:pos x="1494" y="480"/>
                </a:cxn>
                <a:cxn ang="0">
                  <a:pos x="1248" y="528"/>
                </a:cxn>
                <a:cxn ang="0">
                  <a:pos x="996" y="630"/>
                </a:cxn>
                <a:cxn ang="0">
                  <a:pos x="714" y="534"/>
                </a:cxn>
                <a:cxn ang="0">
                  <a:pos x="198" y="288"/>
                </a:cxn>
                <a:cxn ang="0">
                  <a:pos x="0" y="460"/>
                </a:cxn>
                <a:cxn ang="0">
                  <a:pos x="288" y="570"/>
                </a:cxn>
                <a:cxn ang="0">
                  <a:pos x="461" y="654"/>
                </a:cxn>
                <a:cxn ang="0">
                  <a:pos x="725" y="755"/>
                </a:cxn>
                <a:cxn ang="0">
                  <a:pos x="966" y="791"/>
                </a:cxn>
                <a:cxn ang="0">
                  <a:pos x="1176" y="779"/>
                </a:cxn>
                <a:cxn ang="0">
                  <a:pos x="1278" y="791"/>
                </a:cxn>
                <a:cxn ang="0">
                  <a:pos x="1404" y="845"/>
                </a:cxn>
                <a:cxn ang="0">
                  <a:pos x="1416" y="887"/>
                </a:cxn>
                <a:cxn ang="0">
                  <a:pos x="1361" y="923"/>
                </a:cxn>
                <a:cxn ang="0">
                  <a:pos x="1385" y="1007"/>
                </a:cxn>
                <a:cxn ang="0">
                  <a:pos x="1494" y="1085"/>
                </a:cxn>
                <a:cxn ang="0">
                  <a:pos x="1697" y="1043"/>
                </a:cxn>
                <a:cxn ang="0">
                  <a:pos x="1812" y="989"/>
                </a:cxn>
                <a:cxn ang="0">
                  <a:pos x="1973" y="917"/>
                </a:cxn>
                <a:cxn ang="0">
                  <a:pos x="2201" y="899"/>
                </a:cxn>
                <a:cxn ang="0">
                  <a:pos x="2364" y="863"/>
                </a:cxn>
                <a:cxn ang="0">
                  <a:pos x="2400" y="743"/>
                </a:cxn>
                <a:cxn ang="0">
                  <a:pos x="2471" y="701"/>
                </a:cxn>
                <a:cxn ang="0">
                  <a:pos x="2621" y="504"/>
                </a:cxn>
                <a:cxn ang="0">
                  <a:pos x="2693" y="374"/>
                </a:cxn>
              </a:cxnLst>
              <a:rect l="0" t="0" r="r" b="b"/>
              <a:pathLst>
                <a:path w="2723" h="1091">
                  <a:moveTo>
                    <a:pt x="2723" y="299"/>
                  </a:moveTo>
                  <a:lnTo>
                    <a:pt x="2715" y="240"/>
                  </a:lnTo>
                  <a:lnTo>
                    <a:pt x="2656" y="195"/>
                  </a:lnTo>
                  <a:lnTo>
                    <a:pt x="2370" y="72"/>
                  </a:lnTo>
                  <a:lnTo>
                    <a:pt x="2303" y="54"/>
                  </a:lnTo>
                  <a:lnTo>
                    <a:pt x="2585" y="186"/>
                  </a:lnTo>
                  <a:lnTo>
                    <a:pt x="2591" y="192"/>
                  </a:lnTo>
                  <a:lnTo>
                    <a:pt x="2597" y="198"/>
                  </a:lnTo>
                  <a:lnTo>
                    <a:pt x="2621" y="228"/>
                  </a:lnTo>
                  <a:lnTo>
                    <a:pt x="2639" y="258"/>
                  </a:lnTo>
                  <a:lnTo>
                    <a:pt x="2646" y="270"/>
                  </a:lnTo>
                  <a:lnTo>
                    <a:pt x="2639" y="276"/>
                  </a:lnTo>
                  <a:lnTo>
                    <a:pt x="2603" y="282"/>
                  </a:lnTo>
                  <a:lnTo>
                    <a:pt x="2555" y="282"/>
                  </a:lnTo>
                  <a:lnTo>
                    <a:pt x="2507" y="276"/>
                  </a:lnTo>
                  <a:lnTo>
                    <a:pt x="2453" y="264"/>
                  </a:lnTo>
                  <a:lnTo>
                    <a:pt x="2394" y="246"/>
                  </a:lnTo>
                  <a:lnTo>
                    <a:pt x="2340" y="222"/>
                  </a:lnTo>
                  <a:lnTo>
                    <a:pt x="2321" y="216"/>
                  </a:lnTo>
                  <a:lnTo>
                    <a:pt x="2297" y="204"/>
                  </a:lnTo>
                  <a:lnTo>
                    <a:pt x="2171" y="126"/>
                  </a:lnTo>
                  <a:lnTo>
                    <a:pt x="2165" y="120"/>
                  </a:lnTo>
                  <a:lnTo>
                    <a:pt x="2154" y="102"/>
                  </a:lnTo>
                  <a:lnTo>
                    <a:pt x="2112" y="66"/>
                  </a:lnTo>
                  <a:lnTo>
                    <a:pt x="2064" y="24"/>
                  </a:lnTo>
                  <a:lnTo>
                    <a:pt x="2046" y="6"/>
                  </a:lnTo>
                  <a:lnTo>
                    <a:pt x="2034" y="0"/>
                  </a:lnTo>
                  <a:lnTo>
                    <a:pt x="2088" y="72"/>
                  </a:lnTo>
                  <a:lnTo>
                    <a:pt x="2106" y="108"/>
                  </a:lnTo>
                  <a:lnTo>
                    <a:pt x="2106" y="108"/>
                  </a:lnTo>
                  <a:lnTo>
                    <a:pt x="2106" y="108"/>
                  </a:lnTo>
                  <a:lnTo>
                    <a:pt x="2106" y="114"/>
                  </a:lnTo>
                  <a:lnTo>
                    <a:pt x="2112" y="114"/>
                  </a:lnTo>
                  <a:lnTo>
                    <a:pt x="2406" y="516"/>
                  </a:lnTo>
                  <a:lnTo>
                    <a:pt x="2412" y="534"/>
                  </a:lnTo>
                  <a:lnTo>
                    <a:pt x="2412" y="552"/>
                  </a:lnTo>
                  <a:lnTo>
                    <a:pt x="2394" y="576"/>
                  </a:lnTo>
                  <a:lnTo>
                    <a:pt x="2364" y="588"/>
                  </a:lnTo>
                  <a:lnTo>
                    <a:pt x="2321" y="588"/>
                  </a:lnTo>
                  <a:lnTo>
                    <a:pt x="2279" y="564"/>
                  </a:lnTo>
                  <a:lnTo>
                    <a:pt x="2237" y="534"/>
                  </a:lnTo>
                  <a:lnTo>
                    <a:pt x="2201" y="504"/>
                  </a:lnTo>
                  <a:lnTo>
                    <a:pt x="2195" y="498"/>
                  </a:lnTo>
                  <a:lnTo>
                    <a:pt x="2189" y="492"/>
                  </a:lnTo>
                  <a:lnTo>
                    <a:pt x="2171" y="462"/>
                  </a:lnTo>
                  <a:lnTo>
                    <a:pt x="2142" y="420"/>
                  </a:lnTo>
                  <a:lnTo>
                    <a:pt x="2100" y="378"/>
                  </a:lnTo>
                  <a:lnTo>
                    <a:pt x="2058" y="330"/>
                  </a:lnTo>
                  <a:lnTo>
                    <a:pt x="2040" y="318"/>
                  </a:lnTo>
                  <a:lnTo>
                    <a:pt x="2028" y="300"/>
                  </a:lnTo>
                  <a:lnTo>
                    <a:pt x="2009" y="264"/>
                  </a:lnTo>
                  <a:lnTo>
                    <a:pt x="1991" y="234"/>
                  </a:lnTo>
                  <a:lnTo>
                    <a:pt x="1985" y="210"/>
                  </a:lnTo>
                  <a:lnTo>
                    <a:pt x="1973" y="192"/>
                  </a:lnTo>
                  <a:lnTo>
                    <a:pt x="1967" y="180"/>
                  </a:lnTo>
                  <a:lnTo>
                    <a:pt x="1949" y="174"/>
                  </a:lnTo>
                  <a:lnTo>
                    <a:pt x="1907" y="156"/>
                  </a:lnTo>
                  <a:lnTo>
                    <a:pt x="1860" y="138"/>
                  </a:lnTo>
                  <a:lnTo>
                    <a:pt x="1836" y="132"/>
                  </a:lnTo>
                  <a:lnTo>
                    <a:pt x="1824" y="132"/>
                  </a:lnTo>
                  <a:lnTo>
                    <a:pt x="1806" y="132"/>
                  </a:lnTo>
                  <a:lnTo>
                    <a:pt x="1800" y="138"/>
                  </a:lnTo>
                  <a:lnTo>
                    <a:pt x="1794" y="144"/>
                  </a:lnTo>
                  <a:lnTo>
                    <a:pt x="1794" y="144"/>
                  </a:lnTo>
                  <a:lnTo>
                    <a:pt x="1842" y="156"/>
                  </a:lnTo>
                  <a:lnTo>
                    <a:pt x="1872" y="180"/>
                  </a:lnTo>
                  <a:lnTo>
                    <a:pt x="1889" y="204"/>
                  </a:lnTo>
                  <a:lnTo>
                    <a:pt x="1895" y="222"/>
                  </a:lnTo>
                  <a:lnTo>
                    <a:pt x="1889" y="240"/>
                  </a:lnTo>
                  <a:lnTo>
                    <a:pt x="1901" y="270"/>
                  </a:lnTo>
                  <a:lnTo>
                    <a:pt x="1919" y="318"/>
                  </a:lnTo>
                  <a:lnTo>
                    <a:pt x="1943" y="366"/>
                  </a:lnTo>
                  <a:lnTo>
                    <a:pt x="1991" y="480"/>
                  </a:lnTo>
                  <a:lnTo>
                    <a:pt x="2021" y="534"/>
                  </a:lnTo>
                  <a:lnTo>
                    <a:pt x="2040" y="582"/>
                  </a:lnTo>
                  <a:lnTo>
                    <a:pt x="2064" y="630"/>
                  </a:lnTo>
                  <a:lnTo>
                    <a:pt x="2076" y="666"/>
                  </a:lnTo>
                  <a:lnTo>
                    <a:pt x="2082" y="683"/>
                  </a:lnTo>
                  <a:lnTo>
                    <a:pt x="2070" y="695"/>
                  </a:lnTo>
                  <a:lnTo>
                    <a:pt x="2052" y="695"/>
                  </a:lnTo>
                  <a:lnTo>
                    <a:pt x="2021" y="695"/>
                  </a:lnTo>
                  <a:lnTo>
                    <a:pt x="1997" y="695"/>
                  </a:lnTo>
                  <a:lnTo>
                    <a:pt x="1973" y="689"/>
                  </a:lnTo>
                  <a:lnTo>
                    <a:pt x="1955" y="683"/>
                  </a:lnTo>
                  <a:lnTo>
                    <a:pt x="1949" y="683"/>
                  </a:lnTo>
                  <a:lnTo>
                    <a:pt x="1949" y="677"/>
                  </a:lnTo>
                  <a:lnTo>
                    <a:pt x="1943" y="672"/>
                  </a:lnTo>
                  <a:lnTo>
                    <a:pt x="1913" y="636"/>
                  </a:lnTo>
                  <a:lnTo>
                    <a:pt x="1806" y="324"/>
                  </a:lnTo>
                  <a:lnTo>
                    <a:pt x="1776" y="330"/>
                  </a:lnTo>
                  <a:lnTo>
                    <a:pt x="1746" y="330"/>
                  </a:lnTo>
                  <a:lnTo>
                    <a:pt x="1703" y="312"/>
                  </a:lnTo>
                  <a:lnTo>
                    <a:pt x="1673" y="288"/>
                  </a:lnTo>
                  <a:lnTo>
                    <a:pt x="1667" y="276"/>
                  </a:lnTo>
                  <a:lnTo>
                    <a:pt x="1655" y="270"/>
                  </a:lnTo>
                  <a:lnTo>
                    <a:pt x="1637" y="276"/>
                  </a:lnTo>
                  <a:lnTo>
                    <a:pt x="1631" y="288"/>
                  </a:lnTo>
                  <a:lnTo>
                    <a:pt x="1625" y="306"/>
                  </a:lnTo>
                  <a:lnTo>
                    <a:pt x="1625" y="312"/>
                  </a:lnTo>
                  <a:lnTo>
                    <a:pt x="1643" y="318"/>
                  </a:lnTo>
                  <a:lnTo>
                    <a:pt x="1655" y="336"/>
                  </a:lnTo>
                  <a:lnTo>
                    <a:pt x="1667" y="366"/>
                  </a:lnTo>
                  <a:lnTo>
                    <a:pt x="1673" y="402"/>
                  </a:lnTo>
                  <a:lnTo>
                    <a:pt x="1673" y="408"/>
                  </a:lnTo>
                  <a:lnTo>
                    <a:pt x="1673" y="414"/>
                  </a:lnTo>
                  <a:lnTo>
                    <a:pt x="1716" y="761"/>
                  </a:lnTo>
                  <a:lnTo>
                    <a:pt x="1716" y="773"/>
                  </a:lnTo>
                  <a:lnTo>
                    <a:pt x="1716" y="779"/>
                  </a:lnTo>
                  <a:lnTo>
                    <a:pt x="1709" y="773"/>
                  </a:lnTo>
                  <a:lnTo>
                    <a:pt x="1703" y="755"/>
                  </a:lnTo>
                  <a:lnTo>
                    <a:pt x="1697" y="749"/>
                  </a:lnTo>
                  <a:lnTo>
                    <a:pt x="1691" y="737"/>
                  </a:lnTo>
                  <a:lnTo>
                    <a:pt x="1679" y="713"/>
                  </a:lnTo>
                  <a:lnTo>
                    <a:pt x="1661" y="672"/>
                  </a:lnTo>
                  <a:lnTo>
                    <a:pt x="1643" y="630"/>
                  </a:lnTo>
                  <a:lnTo>
                    <a:pt x="1613" y="582"/>
                  </a:lnTo>
                  <a:lnTo>
                    <a:pt x="1589" y="540"/>
                  </a:lnTo>
                  <a:lnTo>
                    <a:pt x="1560" y="510"/>
                  </a:lnTo>
                  <a:lnTo>
                    <a:pt x="1536" y="492"/>
                  </a:lnTo>
                  <a:lnTo>
                    <a:pt x="1494" y="480"/>
                  </a:lnTo>
                  <a:lnTo>
                    <a:pt x="1446" y="480"/>
                  </a:lnTo>
                  <a:lnTo>
                    <a:pt x="1397" y="486"/>
                  </a:lnTo>
                  <a:lnTo>
                    <a:pt x="1349" y="498"/>
                  </a:lnTo>
                  <a:lnTo>
                    <a:pt x="1248" y="528"/>
                  </a:lnTo>
                  <a:lnTo>
                    <a:pt x="1158" y="570"/>
                  </a:lnTo>
                  <a:lnTo>
                    <a:pt x="1104" y="600"/>
                  </a:lnTo>
                  <a:lnTo>
                    <a:pt x="1037" y="624"/>
                  </a:lnTo>
                  <a:lnTo>
                    <a:pt x="996" y="630"/>
                  </a:lnTo>
                  <a:lnTo>
                    <a:pt x="948" y="630"/>
                  </a:lnTo>
                  <a:lnTo>
                    <a:pt x="900" y="618"/>
                  </a:lnTo>
                  <a:lnTo>
                    <a:pt x="840" y="588"/>
                  </a:lnTo>
                  <a:lnTo>
                    <a:pt x="714" y="534"/>
                  </a:lnTo>
                  <a:lnTo>
                    <a:pt x="582" y="474"/>
                  </a:lnTo>
                  <a:lnTo>
                    <a:pt x="443" y="408"/>
                  </a:lnTo>
                  <a:lnTo>
                    <a:pt x="318" y="348"/>
                  </a:lnTo>
                  <a:lnTo>
                    <a:pt x="198" y="288"/>
                  </a:lnTo>
                  <a:lnTo>
                    <a:pt x="149" y="264"/>
                  </a:lnTo>
                  <a:lnTo>
                    <a:pt x="102" y="240"/>
                  </a:lnTo>
                  <a:lnTo>
                    <a:pt x="0" y="187"/>
                  </a:lnTo>
                  <a:lnTo>
                    <a:pt x="0" y="460"/>
                  </a:lnTo>
                  <a:lnTo>
                    <a:pt x="36" y="474"/>
                  </a:lnTo>
                  <a:lnTo>
                    <a:pt x="149" y="516"/>
                  </a:lnTo>
                  <a:lnTo>
                    <a:pt x="216" y="540"/>
                  </a:lnTo>
                  <a:lnTo>
                    <a:pt x="288" y="570"/>
                  </a:lnTo>
                  <a:lnTo>
                    <a:pt x="348" y="594"/>
                  </a:lnTo>
                  <a:lnTo>
                    <a:pt x="396" y="618"/>
                  </a:lnTo>
                  <a:lnTo>
                    <a:pt x="432" y="636"/>
                  </a:lnTo>
                  <a:lnTo>
                    <a:pt x="461" y="654"/>
                  </a:lnTo>
                  <a:lnTo>
                    <a:pt x="504" y="672"/>
                  </a:lnTo>
                  <a:lnTo>
                    <a:pt x="588" y="707"/>
                  </a:lnTo>
                  <a:lnTo>
                    <a:pt x="684" y="743"/>
                  </a:lnTo>
                  <a:lnTo>
                    <a:pt x="725" y="755"/>
                  </a:lnTo>
                  <a:lnTo>
                    <a:pt x="761" y="767"/>
                  </a:lnTo>
                  <a:lnTo>
                    <a:pt x="828" y="779"/>
                  </a:lnTo>
                  <a:lnTo>
                    <a:pt x="894" y="785"/>
                  </a:lnTo>
                  <a:lnTo>
                    <a:pt x="966" y="791"/>
                  </a:lnTo>
                  <a:lnTo>
                    <a:pt x="1031" y="791"/>
                  </a:lnTo>
                  <a:lnTo>
                    <a:pt x="1092" y="785"/>
                  </a:lnTo>
                  <a:lnTo>
                    <a:pt x="1146" y="785"/>
                  </a:lnTo>
                  <a:lnTo>
                    <a:pt x="1176" y="779"/>
                  </a:lnTo>
                  <a:lnTo>
                    <a:pt x="1188" y="779"/>
                  </a:lnTo>
                  <a:lnTo>
                    <a:pt x="1188" y="779"/>
                  </a:lnTo>
                  <a:lnTo>
                    <a:pt x="1236" y="785"/>
                  </a:lnTo>
                  <a:lnTo>
                    <a:pt x="1278" y="791"/>
                  </a:lnTo>
                  <a:lnTo>
                    <a:pt x="1307" y="803"/>
                  </a:lnTo>
                  <a:lnTo>
                    <a:pt x="1337" y="809"/>
                  </a:lnTo>
                  <a:lnTo>
                    <a:pt x="1379" y="827"/>
                  </a:lnTo>
                  <a:lnTo>
                    <a:pt x="1404" y="845"/>
                  </a:lnTo>
                  <a:lnTo>
                    <a:pt x="1416" y="863"/>
                  </a:lnTo>
                  <a:lnTo>
                    <a:pt x="1416" y="875"/>
                  </a:lnTo>
                  <a:lnTo>
                    <a:pt x="1416" y="881"/>
                  </a:lnTo>
                  <a:lnTo>
                    <a:pt x="1416" y="887"/>
                  </a:lnTo>
                  <a:lnTo>
                    <a:pt x="1410" y="887"/>
                  </a:lnTo>
                  <a:lnTo>
                    <a:pt x="1397" y="893"/>
                  </a:lnTo>
                  <a:lnTo>
                    <a:pt x="1379" y="905"/>
                  </a:lnTo>
                  <a:lnTo>
                    <a:pt x="1361" y="923"/>
                  </a:lnTo>
                  <a:lnTo>
                    <a:pt x="1355" y="941"/>
                  </a:lnTo>
                  <a:lnTo>
                    <a:pt x="1361" y="971"/>
                  </a:lnTo>
                  <a:lnTo>
                    <a:pt x="1367" y="989"/>
                  </a:lnTo>
                  <a:lnTo>
                    <a:pt x="1385" y="1007"/>
                  </a:lnTo>
                  <a:lnTo>
                    <a:pt x="1404" y="1025"/>
                  </a:lnTo>
                  <a:lnTo>
                    <a:pt x="1434" y="1049"/>
                  </a:lnTo>
                  <a:lnTo>
                    <a:pt x="1464" y="1067"/>
                  </a:lnTo>
                  <a:lnTo>
                    <a:pt x="1494" y="1085"/>
                  </a:lnTo>
                  <a:lnTo>
                    <a:pt x="1554" y="1091"/>
                  </a:lnTo>
                  <a:lnTo>
                    <a:pt x="1607" y="1085"/>
                  </a:lnTo>
                  <a:lnTo>
                    <a:pt x="1661" y="1067"/>
                  </a:lnTo>
                  <a:lnTo>
                    <a:pt x="1697" y="1043"/>
                  </a:lnTo>
                  <a:lnTo>
                    <a:pt x="1734" y="1019"/>
                  </a:lnTo>
                  <a:lnTo>
                    <a:pt x="1752" y="995"/>
                  </a:lnTo>
                  <a:lnTo>
                    <a:pt x="1758" y="989"/>
                  </a:lnTo>
                  <a:lnTo>
                    <a:pt x="1812" y="989"/>
                  </a:lnTo>
                  <a:lnTo>
                    <a:pt x="1860" y="983"/>
                  </a:lnTo>
                  <a:lnTo>
                    <a:pt x="1907" y="965"/>
                  </a:lnTo>
                  <a:lnTo>
                    <a:pt x="1943" y="941"/>
                  </a:lnTo>
                  <a:lnTo>
                    <a:pt x="1973" y="917"/>
                  </a:lnTo>
                  <a:lnTo>
                    <a:pt x="2003" y="899"/>
                  </a:lnTo>
                  <a:lnTo>
                    <a:pt x="2015" y="881"/>
                  </a:lnTo>
                  <a:lnTo>
                    <a:pt x="2021" y="875"/>
                  </a:lnTo>
                  <a:lnTo>
                    <a:pt x="2201" y="899"/>
                  </a:lnTo>
                  <a:lnTo>
                    <a:pt x="2243" y="905"/>
                  </a:lnTo>
                  <a:lnTo>
                    <a:pt x="2273" y="899"/>
                  </a:lnTo>
                  <a:lnTo>
                    <a:pt x="2327" y="887"/>
                  </a:lnTo>
                  <a:lnTo>
                    <a:pt x="2364" y="863"/>
                  </a:lnTo>
                  <a:lnTo>
                    <a:pt x="2388" y="827"/>
                  </a:lnTo>
                  <a:lnTo>
                    <a:pt x="2400" y="797"/>
                  </a:lnTo>
                  <a:lnTo>
                    <a:pt x="2400" y="767"/>
                  </a:lnTo>
                  <a:lnTo>
                    <a:pt x="2400" y="743"/>
                  </a:lnTo>
                  <a:lnTo>
                    <a:pt x="2400" y="737"/>
                  </a:lnTo>
                  <a:lnTo>
                    <a:pt x="2418" y="737"/>
                  </a:lnTo>
                  <a:lnTo>
                    <a:pt x="2436" y="731"/>
                  </a:lnTo>
                  <a:lnTo>
                    <a:pt x="2471" y="701"/>
                  </a:lnTo>
                  <a:lnTo>
                    <a:pt x="2513" y="660"/>
                  </a:lnTo>
                  <a:lnTo>
                    <a:pt x="2555" y="606"/>
                  </a:lnTo>
                  <a:lnTo>
                    <a:pt x="2591" y="552"/>
                  </a:lnTo>
                  <a:lnTo>
                    <a:pt x="2621" y="504"/>
                  </a:lnTo>
                  <a:lnTo>
                    <a:pt x="2639" y="468"/>
                  </a:lnTo>
                  <a:lnTo>
                    <a:pt x="2646" y="462"/>
                  </a:lnTo>
                  <a:lnTo>
                    <a:pt x="2646" y="456"/>
                  </a:lnTo>
                  <a:lnTo>
                    <a:pt x="2693" y="374"/>
                  </a:lnTo>
                  <a:lnTo>
                    <a:pt x="2723" y="299"/>
                  </a:lnTo>
                  <a:close/>
                </a:path>
              </a:pathLst>
            </a:custGeom>
            <a:solidFill>
              <a:schemeClr val="bg1"/>
            </a:solidFill>
            <a:ln w="9525">
              <a:noFill/>
              <a:round/>
              <a:headEnd/>
              <a:tailEnd/>
            </a:ln>
          </p:spPr>
          <p:txBody>
            <a:bodyPr/>
            <a:lstStyle/>
            <a:p>
              <a:pPr>
                <a:defRPr/>
              </a:pPr>
              <a:endParaRPr lang="el-GR"/>
            </a:p>
          </p:txBody>
        </p:sp>
      </p:grpSp>
      <p:sp>
        <p:nvSpPr>
          <p:cNvPr id="7186" name="Rectangle 18">
            <a:extLst>
              <a:ext uri="{FF2B5EF4-FFF2-40B4-BE49-F238E27FC236}">
                <a16:creationId xmlns:a16="http://schemas.microsoft.com/office/drawing/2014/main" id="{94202E24-47C4-13D7-38FF-E15F62C3893C}"/>
              </a:ext>
            </a:extLst>
          </p:cNvPr>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l-GR"/>
              <a:t>Κάντε κλικ για επεξεργασία του τίτλου</a:t>
            </a:r>
          </a:p>
        </p:txBody>
      </p:sp>
      <p:sp>
        <p:nvSpPr>
          <p:cNvPr id="7187" name="Rectangle 19">
            <a:extLst>
              <a:ext uri="{FF2B5EF4-FFF2-40B4-BE49-F238E27FC236}">
                <a16:creationId xmlns:a16="http://schemas.microsoft.com/office/drawing/2014/main" id="{5A720FF8-9ECF-CFFD-8AB9-9762F763A28C}"/>
              </a:ext>
            </a:extLst>
          </p:cNvPr>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l-GR"/>
          </a:p>
        </p:txBody>
      </p:sp>
      <p:sp>
        <p:nvSpPr>
          <p:cNvPr id="7188" name="Rectangle 20">
            <a:extLst>
              <a:ext uri="{FF2B5EF4-FFF2-40B4-BE49-F238E27FC236}">
                <a16:creationId xmlns:a16="http://schemas.microsoft.com/office/drawing/2014/main" id="{EE5036D0-C8AB-49ED-88AB-4B7005AD9F00}"/>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vl1pPr>
          </a:lstStyle>
          <a:p>
            <a:pPr>
              <a:defRPr/>
            </a:pPr>
            <a:endParaRPr lang="el-GR"/>
          </a:p>
        </p:txBody>
      </p:sp>
      <p:sp>
        <p:nvSpPr>
          <p:cNvPr id="7189" name="Rectangle 21">
            <a:extLst>
              <a:ext uri="{FF2B5EF4-FFF2-40B4-BE49-F238E27FC236}">
                <a16:creationId xmlns:a16="http://schemas.microsoft.com/office/drawing/2014/main" id="{4F4D4E49-CC5F-033A-A037-DEF5D75819EA}"/>
              </a:ext>
            </a:extLst>
          </p:cNvPr>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2FB10856-113A-4965-81BA-FF3A82ECD386}" type="slidenum">
              <a:rPr lang="el-GR" altLang="en-US"/>
              <a:pPr/>
              <a:t>‹#›</a:t>
            </a:fld>
            <a:endParaRPr lang="el-GR" altLang="en-US"/>
          </a:p>
        </p:txBody>
      </p:sp>
      <p:sp>
        <p:nvSpPr>
          <p:cNvPr id="7190" name="Rectangle 22">
            <a:extLst>
              <a:ext uri="{FF2B5EF4-FFF2-40B4-BE49-F238E27FC236}">
                <a16:creationId xmlns:a16="http://schemas.microsoft.com/office/drawing/2014/main" id="{356E6D3B-0AD0-59D8-4641-83FEBB298991}"/>
              </a:ext>
            </a:extLst>
          </p:cNvPr>
          <p:cNvSpPr>
            <a:spLocks noGrp="1" noChangeArrowheads="1"/>
          </p:cNvSpPr>
          <p:nvPr>
            <p:ph type="body" idx="1"/>
          </p:nvPr>
        </p:nvSpPr>
        <p:spPr bwMode="auto">
          <a:xfrm>
            <a:off x="457200" y="16002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Tree>
  </p:cSld>
  <p:clrMap bg1="dk2" tx1="lt1" bg2="dk1" tx2="lt2" accent1="accent1" accent2="accent2" accent3="accent3" accent4="accent4" accent5="accent5" accent6="accent6" hlink="hlink" folHlink="folHlink"/>
  <p:sldLayoutIdLst>
    <p:sldLayoutId id="2147483794"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Lst>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slide" Target="slide21.xml"/><Relationship Id="rId3" Type="http://schemas.openxmlformats.org/officeDocument/2006/relationships/slide" Target="slide16.xml"/><Relationship Id="rId7" Type="http://schemas.openxmlformats.org/officeDocument/2006/relationships/slide" Target="slide20.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slide" Target="slide19.xml"/><Relationship Id="rId5" Type="http://schemas.openxmlformats.org/officeDocument/2006/relationships/slide" Target="slide18.xml"/><Relationship Id="rId4" Type="http://schemas.openxmlformats.org/officeDocument/2006/relationships/slide" Target="slide1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Rectangle 6">
            <a:extLst>
              <a:ext uri="{FF2B5EF4-FFF2-40B4-BE49-F238E27FC236}">
                <a16:creationId xmlns:a16="http://schemas.microsoft.com/office/drawing/2014/main" id="{101F903B-A11F-072F-F713-CB945D55093F}"/>
              </a:ext>
            </a:extLst>
          </p:cNvPr>
          <p:cNvSpPr>
            <a:spLocks noChangeArrowheads="1"/>
          </p:cNvSpPr>
          <p:nvPr/>
        </p:nvSpPr>
        <p:spPr bwMode="auto">
          <a:xfrm>
            <a:off x="684213" y="1143000"/>
            <a:ext cx="7559675" cy="4801314"/>
          </a:xfrm>
          <a:prstGeom prst="rect">
            <a:avLst/>
          </a:prstGeom>
          <a:noFill/>
          <a:ln w="9525">
            <a:noFill/>
            <a:miter lim="800000"/>
            <a:headEnd/>
            <a:tailEnd/>
          </a:ln>
          <a:effectLst/>
        </p:spPr>
        <p:txBody>
          <a:bodyPr>
            <a:spAutoFit/>
          </a:bodyPr>
          <a:lstStyle/>
          <a:p>
            <a:pPr algn="ctr">
              <a:defRPr/>
            </a:pPr>
            <a:r>
              <a:rPr lang="el-GR" sz="3600" b="1" dirty="0"/>
              <a:t>Προγραμματισμός Ανθρώπινου Δυναμικού</a:t>
            </a:r>
            <a:r>
              <a:rPr lang="el-GR" b="1" u="sng" dirty="0">
                <a:effectLst>
                  <a:outerShdw blurRad="38100" dist="38100" dir="2700000" algn="tl">
                    <a:srgbClr val="000000"/>
                  </a:outerShdw>
                </a:effectLst>
              </a:rPr>
              <a:t> </a:t>
            </a:r>
            <a:endParaRPr lang="en-US" b="1" u="sng" dirty="0" smtClean="0">
              <a:effectLst>
                <a:outerShdw blurRad="38100" dist="38100" dir="2700000" algn="tl">
                  <a:srgbClr val="000000"/>
                </a:outerShdw>
              </a:effectLst>
            </a:endParaRPr>
          </a:p>
          <a:p>
            <a:pPr algn="ctr">
              <a:defRPr/>
            </a:pPr>
            <a:endParaRPr lang="en-US" b="1" u="sng" dirty="0">
              <a:effectLst>
                <a:outerShdw blurRad="38100" dist="38100" dir="2700000" algn="tl">
                  <a:srgbClr val="000000"/>
                </a:outerShdw>
              </a:effectLst>
            </a:endParaRPr>
          </a:p>
          <a:p>
            <a:pPr algn="ctr">
              <a:defRPr/>
            </a:pPr>
            <a:r>
              <a:rPr lang="el-GR" sz="3200" dirty="0">
                <a:effectLst>
                  <a:outerShdw blurRad="38100" dist="38100" dir="2700000" algn="tl">
                    <a:srgbClr val="000000"/>
                  </a:outerShdw>
                </a:effectLst>
              </a:rPr>
              <a:t>Σταύρος </a:t>
            </a:r>
            <a:r>
              <a:rPr lang="el-GR" sz="3200" dirty="0" err="1">
                <a:effectLst>
                  <a:outerShdw blurRad="38100" dist="38100" dir="2700000" algn="tl">
                    <a:srgbClr val="000000"/>
                  </a:outerShdw>
                </a:effectLst>
              </a:rPr>
              <a:t>Καλογιαννίδης</a:t>
            </a:r>
            <a:endParaRPr lang="el-GR" sz="3200" dirty="0">
              <a:effectLst>
                <a:outerShdw blurRad="38100" dist="38100" dir="2700000" algn="tl">
                  <a:srgbClr val="000000"/>
                </a:outerShdw>
              </a:effectLst>
            </a:endParaRPr>
          </a:p>
          <a:p>
            <a:pPr algn="ctr">
              <a:defRPr/>
            </a:pPr>
            <a:r>
              <a:rPr lang="el-GR" sz="3200" dirty="0" smtClean="0">
                <a:effectLst>
                  <a:outerShdw blurRad="38100" dist="38100" dir="2700000" algn="tl">
                    <a:srgbClr val="000000"/>
                  </a:outerShdw>
                </a:effectLst>
              </a:rPr>
              <a:t>Επίκουρος Καθηγητής</a:t>
            </a:r>
            <a:endParaRPr lang="en-US" sz="3200" dirty="0" smtClean="0">
              <a:effectLst>
                <a:outerShdw blurRad="38100" dist="38100" dir="2700000" algn="tl">
                  <a:srgbClr val="000000"/>
                </a:outerShdw>
              </a:effectLst>
            </a:endParaRPr>
          </a:p>
          <a:p>
            <a:pPr algn="ctr">
              <a:defRPr/>
            </a:pPr>
            <a:endParaRPr lang="el-GR" sz="3600" b="1" dirty="0">
              <a:effectLst>
                <a:outerShdw blurRad="38100" dist="38100" dir="2700000" algn="tl">
                  <a:srgbClr val="000000"/>
                </a:outerShdw>
              </a:effectLst>
            </a:endParaRPr>
          </a:p>
          <a:p>
            <a:pPr algn="ctr">
              <a:defRPr/>
            </a:pPr>
            <a:r>
              <a:rPr lang="el-GR" sz="3600" b="1" dirty="0">
                <a:effectLst>
                  <a:outerShdw blurRad="38100" dist="38100" dir="2700000" algn="tl">
                    <a:srgbClr val="000000"/>
                  </a:outerShdw>
                </a:effectLst>
              </a:rPr>
              <a:t>Τμήμα Οργάνωσης και Διοίκησης Επιχειρήσεων</a:t>
            </a:r>
          </a:p>
          <a:p>
            <a:pPr algn="ctr">
              <a:defRPr/>
            </a:pPr>
            <a:r>
              <a:rPr lang="el-GR" sz="3600" b="1" dirty="0">
                <a:effectLst>
                  <a:outerShdw blurRad="38100" dist="38100" dir="2700000" algn="tl">
                    <a:srgbClr val="000000"/>
                  </a:outerShdw>
                </a:effectLst>
              </a:rPr>
              <a:t>Ε-</a:t>
            </a:r>
            <a:r>
              <a:rPr lang="en-US" sz="3600" b="1" dirty="0">
                <a:effectLst>
                  <a:outerShdw blurRad="38100" dist="38100" dir="2700000" algn="tl">
                    <a:srgbClr val="000000"/>
                  </a:outerShdw>
                </a:effectLst>
              </a:rPr>
              <a:t>mail: </a:t>
            </a:r>
            <a:r>
              <a:rPr lang="en-US" sz="3600" b="1" dirty="0" smtClean="0">
                <a:effectLst>
                  <a:outerShdw blurRad="38100" dist="38100" dir="2700000" algn="tl">
                    <a:srgbClr val="000000"/>
                  </a:outerShdw>
                </a:effectLst>
              </a:rPr>
              <a:t>skalogiannidis@uowm.gr</a:t>
            </a:r>
            <a:endParaRPr lang="el-GR" sz="3600" dirty="0">
              <a:effectLst>
                <a:outerShdw blurRad="38100" dist="38100" dir="2700000" algn="tl">
                  <a:srgbClr val="000000"/>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78255FA3-A6CC-5096-C013-51ABD4A61076}"/>
              </a:ext>
            </a:extLst>
          </p:cNvPr>
          <p:cNvSpPr>
            <a:spLocks noGrp="1" noChangeArrowheads="1"/>
          </p:cNvSpPr>
          <p:nvPr>
            <p:ph sz="half" idx="1"/>
          </p:nvPr>
        </p:nvSpPr>
        <p:spPr>
          <a:xfrm>
            <a:off x="0" y="0"/>
            <a:ext cx="4267200" cy="6858000"/>
          </a:xfrm>
        </p:spPr>
        <p:txBody>
          <a:bodyPr/>
          <a:lstStyle/>
          <a:p>
            <a:pPr marL="190500" indent="-190500" eaLnBrk="1" hangingPunct="1">
              <a:lnSpc>
                <a:spcPct val="90000"/>
              </a:lnSpc>
              <a:buFontTx/>
              <a:buNone/>
              <a:defRPr/>
            </a:pPr>
            <a:r>
              <a:rPr lang="el-GR" b="1">
                <a:solidFill>
                  <a:schemeClr val="hlink"/>
                </a:solidFill>
              </a:rPr>
              <a:t>Υποκειμενικές μέθοδοι</a:t>
            </a:r>
          </a:p>
          <a:p>
            <a:pPr marL="190500" indent="-190500" eaLnBrk="1" hangingPunct="1">
              <a:lnSpc>
                <a:spcPct val="90000"/>
              </a:lnSpc>
              <a:buFontTx/>
              <a:buNone/>
              <a:defRPr/>
            </a:pPr>
            <a:endParaRPr lang="el-GR" b="1">
              <a:solidFill>
                <a:schemeClr val="hlink"/>
              </a:solidFill>
            </a:endParaRPr>
          </a:p>
          <a:p>
            <a:pPr marL="190500" indent="-190500" eaLnBrk="1" hangingPunct="1">
              <a:lnSpc>
                <a:spcPct val="90000"/>
              </a:lnSpc>
              <a:buFontTx/>
              <a:buNone/>
              <a:defRPr/>
            </a:pPr>
            <a:r>
              <a:rPr lang="el-GR" sz="2400" b="1">
                <a:solidFill>
                  <a:schemeClr val="hlink"/>
                </a:solidFill>
              </a:rPr>
              <a:t>Οι κυριότερες είναι:</a:t>
            </a:r>
          </a:p>
          <a:p>
            <a:pPr marL="190500" indent="-190500" eaLnBrk="1" hangingPunct="1">
              <a:lnSpc>
                <a:spcPct val="90000"/>
              </a:lnSpc>
              <a:defRPr/>
            </a:pPr>
            <a:r>
              <a:rPr lang="el-GR" sz="2000" b="1"/>
              <a:t>Οι προβλέψεις αναγκών σε ΑΔ </a:t>
            </a:r>
            <a:r>
              <a:rPr lang="el-GR" sz="2000"/>
              <a:t>με τη συμμετοχή όλων (bottom-up) ή μόνο των στελεχών (top-down) σε επίπεδο π.χ. τμήματος/ υποκαταστήματος κλπ </a:t>
            </a:r>
          </a:p>
          <a:p>
            <a:pPr marL="190500" indent="-190500" eaLnBrk="1" hangingPunct="1">
              <a:lnSpc>
                <a:spcPct val="90000"/>
              </a:lnSpc>
              <a:defRPr/>
            </a:pPr>
            <a:r>
              <a:rPr lang="el-GR" sz="2000" b="1"/>
              <a:t>Η ανάλυση εργασίας:</a:t>
            </a:r>
            <a:r>
              <a:rPr lang="el-GR" sz="2000"/>
              <a:t>  που καταλήγει σε δύο έγγραφα την περιγραφή αρμοδιοτήτων και απαιτήσεων μίας εργασίας  </a:t>
            </a:r>
            <a:r>
              <a:rPr lang="el-GR" sz="2000">
                <a:solidFill>
                  <a:schemeClr val="accent2"/>
                </a:solidFill>
              </a:rPr>
              <a:t>(</a:t>
            </a:r>
            <a:r>
              <a:rPr lang="en-GB" sz="2000">
                <a:solidFill>
                  <a:schemeClr val="accent2"/>
                </a:solidFill>
              </a:rPr>
              <a:t>job description)</a:t>
            </a:r>
            <a:r>
              <a:rPr lang="en-GB" sz="2000"/>
              <a:t> </a:t>
            </a:r>
            <a:r>
              <a:rPr lang="el-GR" sz="2000"/>
              <a:t>και των προσόντων που απαιτούνται για την εκτέλεσής της </a:t>
            </a:r>
            <a:r>
              <a:rPr lang="el-GR" sz="2000">
                <a:solidFill>
                  <a:schemeClr val="accent2"/>
                </a:solidFill>
              </a:rPr>
              <a:t>(job specifcation)</a:t>
            </a:r>
          </a:p>
          <a:p>
            <a:pPr marL="190500" indent="-190500" eaLnBrk="1" hangingPunct="1">
              <a:lnSpc>
                <a:spcPct val="90000"/>
              </a:lnSpc>
              <a:defRPr/>
            </a:pPr>
            <a:r>
              <a:rPr lang="el-GR" sz="2000" b="1"/>
              <a:t>Η μέθοδος των Δελφών: </a:t>
            </a:r>
            <a:r>
              <a:rPr lang="el-GR" sz="2000"/>
              <a:t>στην οποία πολλοί ειδικοί εκφράζουν τις απόψεις τους (συνήθως μέσω ερωτηματολογίου), οι οποίες συνδυάζονται για να γίνει κάποια πρόβλεψη. Π.χ. σε σχέση με τις ανάγκες των πελατών οι οποίες μπορεί να αλλάζουν και επηρεάζουν την επιχείρηση και τις ανάγκες τις σε ΑΔ</a:t>
            </a:r>
          </a:p>
          <a:p>
            <a:pPr marL="190500" indent="-190500" eaLnBrk="1" hangingPunct="1">
              <a:lnSpc>
                <a:spcPct val="90000"/>
              </a:lnSpc>
              <a:defRPr/>
            </a:pPr>
            <a:endParaRPr lang="el-GR" sz="2400"/>
          </a:p>
          <a:p>
            <a:pPr marL="190500" indent="-190500" eaLnBrk="1" hangingPunct="1">
              <a:lnSpc>
                <a:spcPct val="90000"/>
              </a:lnSpc>
              <a:defRPr/>
            </a:pPr>
            <a:endParaRPr lang="el-GR" sz="2400"/>
          </a:p>
          <a:p>
            <a:pPr marL="190500" indent="-190500" eaLnBrk="1" hangingPunct="1">
              <a:lnSpc>
                <a:spcPct val="90000"/>
              </a:lnSpc>
              <a:buFontTx/>
              <a:buNone/>
              <a:defRPr/>
            </a:pPr>
            <a:endParaRPr lang="el-GR" b="1"/>
          </a:p>
        </p:txBody>
      </p:sp>
      <p:sp>
        <p:nvSpPr>
          <p:cNvPr id="25603" name="Rectangle 3">
            <a:extLst>
              <a:ext uri="{FF2B5EF4-FFF2-40B4-BE49-F238E27FC236}">
                <a16:creationId xmlns:a16="http://schemas.microsoft.com/office/drawing/2014/main" id="{7516E164-80B0-D139-18C9-C1E5891CAF30}"/>
              </a:ext>
            </a:extLst>
          </p:cNvPr>
          <p:cNvSpPr>
            <a:spLocks noGrp="1" noChangeArrowheads="1"/>
          </p:cNvSpPr>
          <p:nvPr>
            <p:ph sz="half" idx="2"/>
          </p:nvPr>
        </p:nvSpPr>
        <p:spPr>
          <a:xfrm>
            <a:off x="4267200" y="0"/>
            <a:ext cx="4876800" cy="6858000"/>
          </a:xfrm>
        </p:spPr>
        <p:txBody>
          <a:bodyPr/>
          <a:lstStyle/>
          <a:p>
            <a:pPr marL="190500" indent="-190500" eaLnBrk="1" hangingPunct="1">
              <a:lnSpc>
                <a:spcPct val="90000"/>
              </a:lnSpc>
              <a:buFontTx/>
              <a:buNone/>
              <a:defRPr/>
            </a:pPr>
            <a:r>
              <a:rPr lang="el-GR" sz="2400" b="1" dirty="0">
                <a:solidFill>
                  <a:schemeClr val="hlink"/>
                </a:solidFill>
              </a:rPr>
              <a:t>Αντικειμενικές μέθοδοι</a:t>
            </a:r>
          </a:p>
          <a:p>
            <a:pPr marL="190500" indent="-190500" eaLnBrk="1" hangingPunct="1">
              <a:lnSpc>
                <a:spcPct val="90000"/>
              </a:lnSpc>
              <a:buFontTx/>
              <a:buNone/>
              <a:defRPr/>
            </a:pPr>
            <a:endParaRPr lang="el-GR" sz="2000" b="1" dirty="0">
              <a:solidFill>
                <a:schemeClr val="hlink"/>
              </a:solidFill>
            </a:endParaRPr>
          </a:p>
          <a:p>
            <a:pPr marL="190500" indent="-190500" eaLnBrk="1" hangingPunct="1">
              <a:lnSpc>
                <a:spcPct val="90000"/>
              </a:lnSpc>
              <a:buFontTx/>
              <a:buNone/>
              <a:defRPr/>
            </a:pPr>
            <a:r>
              <a:rPr lang="el-GR" sz="2000" b="1" dirty="0">
                <a:solidFill>
                  <a:schemeClr val="hlink"/>
                </a:solidFill>
              </a:rPr>
              <a:t>Οι κυριότερες είναι:</a:t>
            </a:r>
          </a:p>
          <a:p>
            <a:pPr marL="190500" indent="-190500" eaLnBrk="1" hangingPunct="1">
              <a:lnSpc>
                <a:spcPct val="90000"/>
              </a:lnSpc>
              <a:buFontTx/>
              <a:buNone/>
              <a:defRPr/>
            </a:pPr>
            <a:endParaRPr lang="el-GR" sz="2000" b="1" dirty="0">
              <a:solidFill>
                <a:schemeClr val="hlink"/>
              </a:solidFill>
            </a:endParaRPr>
          </a:p>
          <a:p>
            <a:pPr marL="190500" indent="-190500" eaLnBrk="1" hangingPunct="1">
              <a:lnSpc>
                <a:spcPct val="90000"/>
              </a:lnSpc>
              <a:spcBef>
                <a:spcPct val="10000"/>
              </a:spcBef>
              <a:defRPr/>
            </a:pPr>
            <a:r>
              <a:rPr lang="el-GR" sz="2000" b="1" dirty="0"/>
              <a:t>Οι δείκτες παραγωγικότητας π.χ. </a:t>
            </a:r>
            <a:r>
              <a:rPr lang="el-GR" sz="2000" dirty="0"/>
              <a:t> έσοδα ανά υπάλληλο ή παραγόμενα προϊόντα ανά εργαζόμενο</a:t>
            </a:r>
          </a:p>
          <a:p>
            <a:pPr marL="190500" indent="-190500" eaLnBrk="1" hangingPunct="1">
              <a:lnSpc>
                <a:spcPct val="90000"/>
              </a:lnSpc>
              <a:spcBef>
                <a:spcPct val="10000"/>
              </a:spcBef>
              <a:defRPr/>
            </a:pPr>
            <a:endParaRPr lang="el-GR" sz="2000" dirty="0"/>
          </a:p>
          <a:p>
            <a:pPr marL="190500" indent="-190500" eaLnBrk="1" hangingPunct="1">
              <a:lnSpc>
                <a:spcPct val="90000"/>
              </a:lnSpc>
              <a:spcBef>
                <a:spcPct val="10000"/>
              </a:spcBef>
              <a:defRPr/>
            </a:pPr>
            <a:r>
              <a:rPr lang="el-GR" sz="2000" b="1" dirty="0"/>
              <a:t>Οι δείκτες στελέχωσης </a:t>
            </a:r>
            <a:r>
              <a:rPr lang="el-GR" sz="2000" dirty="0"/>
              <a:t>π.χ. σε ένα οργανισμό, 1 προϊστάμενος μπορεί να εποπτεύει 20 εργαζόμενους. Άρα εάν αυξηθεί ο αριθμός των εργαζομένων κατά 20 θα χρειαστούμε 1 ακόμη προϊστάμενο?!!!</a:t>
            </a:r>
          </a:p>
          <a:p>
            <a:pPr marL="190500" indent="-190500" eaLnBrk="1" hangingPunct="1">
              <a:lnSpc>
                <a:spcPct val="90000"/>
              </a:lnSpc>
              <a:spcBef>
                <a:spcPct val="10000"/>
              </a:spcBef>
              <a:defRPr/>
            </a:pPr>
            <a:endParaRPr lang="el-GR" sz="2000" dirty="0"/>
          </a:p>
          <a:p>
            <a:pPr marL="190500" indent="-190500" eaLnBrk="1" hangingPunct="1">
              <a:lnSpc>
                <a:spcPct val="90000"/>
              </a:lnSpc>
              <a:spcBef>
                <a:spcPct val="10000"/>
              </a:spcBef>
              <a:defRPr/>
            </a:pPr>
            <a:r>
              <a:rPr lang="el-GR" sz="2000" b="1" dirty="0"/>
              <a:t>Οι καμπύλες μάθησης/εμπειρίας </a:t>
            </a:r>
            <a:r>
              <a:rPr lang="en-GB" sz="2000" b="1" dirty="0"/>
              <a:t>(learning curves): </a:t>
            </a:r>
            <a:r>
              <a:rPr lang="el-GR" sz="2000" dirty="0"/>
              <a:t>Αφορά στην αύξηση της παραγωγικότητας λόγο εμπειρίας. </a:t>
            </a:r>
          </a:p>
          <a:p>
            <a:pPr marL="190500" indent="-190500" eaLnBrk="1" hangingPunct="1">
              <a:lnSpc>
                <a:spcPct val="90000"/>
              </a:lnSpc>
              <a:spcBef>
                <a:spcPct val="10000"/>
              </a:spcBef>
              <a:defRPr/>
            </a:pPr>
            <a:endParaRPr lang="el-GR" sz="2000" dirty="0"/>
          </a:p>
          <a:p>
            <a:pPr marL="190500" indent="-190500" eaLnBrk="1" hangingPunct="1">
              <a:lnSpc>
                <a:spcPct val="90000"/>
              </a:lnSpc>
              <a:spcBef>
                <a:spcPct val="10000"/>
              </a:spcBef>
              <a:defRPr/>
            </a:pPr>
            <a:r>
              <a:rPr lang="el-GR" sz="2000" b="1" dirty="0"/>
              <a:t>Η απλή/πολλαπλή συσχέτιση</a:t>
            </a:r>
            <a:r>
              <a:rPr lang="el-GR" sz="2000" dirty="0"/>
              <a:t> </a:t>
            </a:r>
          </a:p>
          <a:p>
            <a:pPr marL="190500" indent="-190500" eaLnBrk="1" hangingPunct="1">
              <a:lnSpc>
                <a:spcPct val="90000"/>
              </a:lnSpc>
              <a:spcBef>
                <a:spcPct val="10000"/>
              </a:spcBef>
              <a:defRPr/>
            </a:pPr>
            <a:endParaRPr lang="el-GR" sz="2000" dirty="0"/>
          </a:p>
          <a:p>
            <a:pPr marL="190500" indent="-190500" eaLnBrk="1" hangingPunct="1">
              <a:lnSpc>
                <a:spcPct val="90000"/>
              </a:lnSpc>
              <a:spcBef>
                <a:spcPct val="10000"/>
              </a:spcBef>
              <a:defRPr/>
            </a:pPr>
            <a:r>
              <a:rPr lang="el-GR" sz="2000" b="1" dirty="0"/>
              <a:t>Ο γραμμικός προγραμματισμός</a:t>
            </a:r>
            <a:endParaRPr lang="en-GB" sz="2000" dirty="0"/>
          </a:p>
          <a:p>
            <a:pPr marL="190500" indent="-190500" eaLnBrk="1" hangingPunct="1">
              <a:lnSpc>
                <a:spcPct val="90000"/>
              </a:lnSpc>
              <a:defRPr/>
            </a:pPr>
            <a:endParaRPr lang="el-GR" sz="2000" dirty="0"/>
          </a:p>
          <a:p>
            <a:pPr marL="190500" indent="-190500" eaLnBrk="1" hangingPunct="1">
              <a:lnSpc>
                <a:spcPct val="90000"/>
              </a:lnSpc>
              <a:buFontTx/>
              <a:buNone/>
              <a:defRPr/>
            </a:pPr>
            <a:endParaRPr lang="el-GR"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4EA4D382-FEA5-DD23-182B-CB5E3C3FA841}"/>
              </a:ext>
            </a:extLst>
          </p:cNvPr>
          <p:cNvSpPr>
            <a:spLocks noGrp="1" noChangeArrowheads="1"/>
          </p:cNvSpPr>
          <p:nvPr>
            <p:ph sz="half" idx="1"/>
          </p:nvPr>
        </p:nvSpPr>
        <p:spPr>
          <a:xfrm>
            <a:off x="0" y="0"/>
            <a:ext cx="4724400" cy="6858000"/>
          </a:xfrm>
        </p:spPr>
        <p:txBody>
          <a:bodyPr/>
          <a:lstStyle/>
          <a:p>
            <a:pPr eaLnBrk="1" hangingPunct="1">
              <a:buFontTx/>
              <a:buNone/>
              <a:defRPr/>
            </a:pPr>
            <a:endParaRPr lang="el-GR" sz="2400" b="1"/>
          </a:p>
          <a:p>
            <a:pPr eaLnBrk="1" hangingPunct="1">
              <a:buFontTx/>
              <a:buNone/>
              <a:defRPr/>
            </a:pPr>
            <a:r>
              <a:rPr lang="el-GR" sz="2400" b="1"/>
              <a:t>Ανάλυση </a:t>
            </a:r>
            <a:r>
              <a:rPr lang="el-GR" sz="2400" b="1" u="sng"/>
              <a:t>εξωτερικ</a:t>
            </a:r>
            <a:r>
              <a:rPr lang="el-GR" sz="2400" b="1"/>
              <a:t>ής αγοράς εργασίας (χαρακτηριστικών εργατικής δύναμης)</a:t>
            </a:r>
          </a:p>
          <a:p>
            <a:pPr eaLnBrk="1" hangingPunct="1">
              <a:buFontTx/>
              <a:buNone/>
              <a:defRPr/>
            </a:pPr>
            <a:endParaRPr lang="el-GR" sz="2400" b="1"/>
          </a:p>
          <a:p>
            <a:pPr eaLnBrk="1" hangingPunct="1">
              <a:buFontTx/>
              <a:buNone/>
              <a:defRPr/>
            </a:pPr>
            <a:r>
              <a:rPr lang="el-GR" sz="2400" b="1"/>
              <a:t>Συλλέγονται : </a:t>
            </a:r>
          </a:p>
          <a:p>
            <a:pPr eaLnBrk="1" hangingPunct="1">
              <a:buFontTx/>
              <a:buNone/>
              <a:defRPr/>
            </a:pPr>
            <a:r>
              <a:rPr lang="el-GR" sz="2400" b="1"/>
              <a:t>Στατιστικά στοιχεία πληθυσμού</a:t>
            </a:r>
          </a:p>
          <a:p>
            <a:pPr eaLnBrk="1" hangingPunct="1">
              <a:buFontTx/>
              <a:buNone/>
              <a:defRPr/>
            </a:pPr>
            <a:r>
              <a:rPr lang="el-GR" sz="2400" b="1"/>
              <a:t>Στοιχεία από ενώσεις επιμελητήρια, σωματεία</a:t>
            </a:r>
          </a:p>
          <a:p>
            <a:pPr eaLnBrk="1" hangingPunct="1">
              <a:buFontTx/>
              <a:buNone/>
              <a:defRPr/>
            </a:pPr>
            <a:r>
              <a:rPr lang="el-GR" sz="2400" b="1"/>
              <a:t>Πληροφορίες για θέσεις εργασίας,</a:t>
            </a:r>
          </a:p>
          <a:p>
            <a:pPr eaLnBrk="1" hangingPunct="1">
              <a:buFontTx/>
              <a:buNone/>
              <a:defRPr/>
            </a:pPr>
            <a:r>
              <a:rPr lang="el-GR" sz="2400" b="1"/>
              <a:t>Στοιχεία για την ανεργία</a:t>
            </a:r>
          </a:p>
          <a:p>
            <a:pPr eaLnBrk="1" hangingPunct="1">
              <a:buFontTx/>
              <a:buNone/>
              <a:defRPr/>
            </a:pPr>
            <a:r>
              <a:rPr lang="el-GR" sz="2400" b="1"/>
              <a:t>Λαμβάνονται υπόψη οι Ευέλικτες Μορφές Απασχόληση(π.χ. εργασία από το σπίτι, μερική απασχόληση κλπ)</a:t>
            </a:r>
          </a:p>
          <a:p>
            <a:pPr eaLnBrk="1" hangingPunct="1">
              <a:buFontTx/>
              <a:buNone/>
              <a:defRPr/>
            </a:pPr>
            <a:endParaRPr lang="el-GR" sz="2400" b="1"/>
          </a:p>
          <a:p>
            <a:pPr eaLnBrk="1" hangingPunct="1">
              <a:buFontTx/>
              <a:buNone/>
              <a:defRPr/>
            </a:pPr>
            <a:endParaRPr lang="el-GR" sz="2400" b="1"/>
          </a:p>
          <a:p>
            <a:pPr eaLnBrk="1" hangingPunct="1">
              <a:buFontTx/>
              <a:buNone/>
              <a:defRPr/>
            </a:pPr>
            <a:endParaRPr lang="el-GR" sz="2400" b="1"/>
          </a:p>
          <a:p>
            <a:pPr eaLnBrk="1" hangingPunct="1">
              <a:buFontTx/>
              <a:buNone/>
              <a:defRPr/>
            </a:pPr>
            <a:endParaRPr lang="el-GR"/>
          </a:p>
        </p:txBody>
      </p:sp>
      <p:sp>
        <p:nvSpPr>
          <p:cNvPr id="26627" name="Rectangle 3">
            <a:extLst>
              <a:ext uri="{FF2B5EF4-FFF2-40B4-BE49-F238E27FC236}">
                <a16:creationId xmlns:a16="http://schemas.microsoft.com/office/drawing/2014/main" id="{D402602D-5163-5A14-84C5-F14F1385EE05}"/>
              </a:ext>
            </a:extLst>
          </p:cNvPr>
          <p:cNvSpPr>
            <a:spLocks noGrp="1" noChangeArrowheads="1"/>
          </p:cNvSpPr>
          <p:nvPr>
            <p:ph sz="half" idx="2"/>
          </p:nvPr>
        </p:nvSpPr>
        <p:spPr>
          <a:xfrm>
            <a:off x="4572000" y="0"/>
            <a:ext cx="4572000" cy="6858000"/>
          </a:xfrm>
        </p:spPr>
        <p:txBody>
          <a:bodyPr/>
          <a:lstStyle/>
          <a:p>
            <a:pPr marL="190500" indent="-190500" eaLnBrk="1" hangingPunct="1">
              <a:buFontTx/>
              <a:buNone/>
              <a:defRPr/>
            </a:pPr>
            <a:endParaRPr lang="el-GR" sz="2400" b="1"/>
          </a:p>
          <a:p>
            <a:pPr marL="190500" indent="-190500" eaLnBrk="1" hangingPunct="1">
              <a:buFontTx/>
              <a:buNone/>
              <a:defRPr/>
            </a:pPr>
            <a:r>
              <a:rPr lang="el-GR" sz="2400" b="1"/>
              <a:t>Ανάλυση </a:t>
            </a:r>
            <a:r>
              <a:rPr lang="el-GR" sz="2400" b="1" u="sng"/>
              <a:t>εσωτερικής </a:t>
            </a:r>
            <a:r>
              <a:rPr lang="el-GR" sz="2400" b="1"/>
              <a:t>αγοράς εργασίας (προσδιορισμός μεταβολών ΑΔ της επιχείρησης) </a:t>
            </a:r>
          </a:p>
          <a:p>
            <a:pPr marL="190500" indent="-190500" eaLnBrk="1" hangingPunct="1">
              <a:defRPr/>
            </a:pPr>
            <a:r>
              <a:rPr lang="el-GR" sz="2400" b="1"/>
              <a:t>Αναμενόμενες προσελεύσεις:</a:t>
            </a:r>
          </a:p>
          <a:p>
            <a:pPr marL="190500" indent="-190500" eaLnBrk="1" hangingPunct="1">
              <a:buFontTx/>
              <a:buNone/>
              <a:defRPr/>
            </a:pPr>
            <a:r>
              <a:rPr lang="el-GR" sz="2400" b="1"/>
              <a:t>   </a:t>
            </a:r>
            <a:r>
              <a:rPr lang="el-GR" sz="2000"/>
              <a:t>αποφασισμένες προσλήψεις/    μεταθέσεις / προαγωγές /</a:t>
            </a:r>
            <a:r>
              <a:rPr lang="el-GR" sz="2000" u="sng">
                <a:solidFill>
                  <a:schemeClr val="accent2"/>
                </a:solidFill>
              </a:rPr>
              <a:t>σχέδια διαδοχής (+ διαφ. από ειδικό)</a:t>
            </a:r>
          </a:p>
          <a:p>
            <a:pPr marL="190500" indent="-190500" eaLnBrk="1" hangingPunct="1">
              <a:defRPr/>
            </a:pPr>
            <a:r>
              <a:rPr lang="el-GR" sz="2400" b="1"/>
              <a:t>Αναμενόμενες αποχωρήσεις:</a:t>
            </a:r>
          </a:p>
          <a:p>
            <a:pPr marL="190500" indent="-190500" eaLnBrk="1" hangingPunct="1">
              <a:buFontTx/>
              <a:buNone/>
              <a:defRPr/>
            </a:pPr>
            <a:r>
              <a:rPr lang="el-GR" sz="2400" b="1"/>
              <a:t>   </a:t>
            </a:r>
            <a:r>
              <a:rPr lang="el-GR" sz="2000" u="sng">
                <a:solidFill>
                  <a:schemeClr val="accent2"/>
                </a:solidFill>
              </a:rPr>
              <a:t>ανάλυση ηλικιών</a:t>
            </a:r>
            <a:r>
              <a:rPr lang="el-GR" sz="2000"/>
              <a:t> (π.χ. αριθμός ατόμων που πλησιάζουν στη συνταξιοδότηση, αριθμός νεοπροσλαμβανόμενων εργαζομένων)</a:t>
            </a:r>
          </a:p>
          <a:p>
            <a:pPr marL="190500" indent="-190500" eaLnBrk="1" hangingPunct="1">
              <a:buFontTx/>
              <a:buNone/>
              <a:defRPr/>
            </a:pPr>
            <a:r>
              <a:rPr lang="el-GR" sz="2000"/>
              <a:t>   ανάλυση ειδικοτήτων</a:t>
            </a:r>
            <a:r>
              <a:rPr lang="el-GR" sz="2400" b="1"/>
              <a:t> </a:t>
            </a:r>
            <a:r>
              <a:rPr lang="el-GR" sz="2400"/>
              <a:t>και </a:t>
            </a:r>
            <a:r>
              <a:rPr lang="el-GR" sz="2000"/>
              <a:t>αποθήκης δεξιοτήτων/ ικανοτήτων,</a:t>
            </a:r>
          </a:p>
          <a:p>
            <a:pPr marL="190500" indent="-190500" eaLnBrk="1" hangingPunct="1">
              <a:buFontTx/>
              <a:buNone/>
              <a:defRPr/>
            </a:pPr>
            <a:r>
              <a:rPr lang="el-GR" sz="2000"/>
              <a:t>   εκτίμηση απροσδόκητων παραιτήσεων</a:t>
            </a:r>
          </a:p>
          <a:p>
            <a:pPr marL="190500" indent="-190500" eaLnBrk="1" hangingPunct="1">
              <a:buFontTx/>
              <a:buNone/>
              <a:defRPr/>
            </a:pPr>
            <a:r>
              <a:rPr lang="el-GR" sz="2000"/>
              <a:t>   δείκτης αποχωρήσεων (% απώλειας εργαζομένων)</a:t>
            </a:r>
          </a:p>
          <a:p>
            <a:pPr marL="190500" indent="-190500" eaLnBrk="1" hangingPunct="1">
              <a:buFontTx/>
              <a:buNone/>
              <a:defRPr/>
            </a:pPr>
            <a:r>
              <a:rPr lang="el-GR" sz="2000"/>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4F63F2D6-C674-3182-643B-F86FB6DE0362}"/>
              </a:ext>
            </a:extLst>
          </p:cNvPr>
          <p:cNvSpPr>
            <a:spLocks noGrp="1" noChangeArrowheads="1"/>
          </p:cNvSpPr>
          <p:nvPr>
            <p:ph type="title"/>
          </p:nvPr>
        </p:nvSpPr>
        <p:spPr>
          <a:xfrm>
            <a:off x="611188" y="404813"/>
            <a:ext cx="8281987" cy="433387"/>
          </a:xfrm>
        </p:spPr>
        <p:txBody>
          <a:bodyPr/>
          <a:lstStyle/>
          <a:p>
            <a:pPr algn="l" eaLnBrk="1" hangingPunct="1">
              <a:defRPr/>
            </a:pPr>
            <a:r>
              <a:rPr lang="el-GR" sz="3600" b="0">
                <a:solidFill>
                  <a:schemeClr val="tx1"/>
                </a:solidFill>
              </a:rPr>
              <a:t>Σχεδιασμός προγράμματος κάλυψης αναγκών σε ΑΔ</a:t>
            </a:r>
          </a:p>
        </p:txBody>
      </p:sp>
      <p:sp>
        <p:nvSpPr>
          <p:cNvPr id="27651" name="Rectangle 3">
            <a:extLst>
              <a:ext uri="{FF2B5EF4-FFF2-40B4-BE49-F238E27FC236}">
                <a16:creationId xmlns:a16="http://schemas.microsoft.com/office/drawing/2014/main" id="{E9ECD96F-A2F1-0133-1CB2-90F037CE344E}"/>
              </a:ext>
            </a:extLst>
          </p:cNvPr>
          <p:cNvSpPr>
            <a:spLocks noGrp="1" noChangeArrowheads="1"/>
          </p:cNvSpPr>
          <p:nvPr>
            <p:ph idx="1"/>
          </p:nvPr>
        </p:nvSpPr>
        <p:spPr>
          <a:xfrm>
            <a:off x="250825" y="1628775"/>
            <a:ext cx="8642350" cy="5229225"/>
          </a:xfrm>
        </p:spPr>
        <p:txBody>
          <a:bodyPr/>
          <a:lstStyle/>
          <a:p>
            <a:pPr eaLnBrk="1" hangingPunct="1">
              <a:lnSpc>
                <a:spcPct val="80000"/>
              </a:lnSpc>
              <a:buFontTx/>
              <a:buNone/>
              <a:defRPr/>
            </a:pPr>
            <a:r>
              <a:rPr lang="el-GR" sz="2000"/>
              <a:t>Αφού εντοπισθούν οι ανάγκες (ελλείψεις – πλεόνασμα) σε ΑΔ καταλήγουμε στο σχεδιασμό του προγράμματος αντιμετώπισης της  υπερεπάρκειας ή των ελλείψεων σε ΑΔ. Τέτοιες</a:t>
            </a:r>
            <a:r>
              <a:rPr lang="el-GR" sz="2000" b="1"/>
              <a:t> ενέργειες</a:t>
            </a:r>
            <a:r>
              <a:rPr lang="el-GR" sz="2000"/>
              <a:t> μπορεί να είναι οι παρακάτω</a:t>
            </a:r>
            <a:r>
              <a:rPr lang="el-GR" sz="2000" b="1"/>
              <a:t>:</a:t>
            </a:r>
          </a:p>
          <a:p>
            <a:pPr eaLnBrk="1" hangingPunct="1">
              <a:lnSpc>
                <a:spcPct val="80000"/>
              </a:lnSpc>
              <a:buFontTx/>
              <a:buNone/>
              <a:defRPr/>
            </a:pPr>
            <a:endParaRPr lang="el-GR" sz="2000" b="1"/>
          </a:p>
          <a:p>
            <a:pPr eaLnBrk="1" hangingPunct="1">
              <a:lnSpc>
                <a:spcPct val="80000"/>
              </a:lnSpc>
              <a:defRPr/>
            </a:pPr>
            <a:r>
              <a:rPr lang="el-GR" sz="2000"/>
              <a:t>Στρατολόγηση – προσλήψεις νέου προσωπικού</a:t>
            </a:r>
          </a:p>
          <a:p>
            <a:pPr eaLnBrk="1" hangingPunct="1">
              <a:lnSpc>
                <a:spcPct val="80000"/>
              </a:lnSpc>
              <a:defRPr/>
            </a:pPr>
            <a:r>
              <a:rPr lang="el-GR" sz="2000"/>
              <a:t>Εκπαίδευση και ανάπτυξη του υπάρχοντος προσωπικού για ενίσχυση των υπαρχουσών δεξιοτήτων / ικανοτήτων τους </a:t>
            </a:r>
          </a:p>
          <a:p>
            <a:pPr eaLnBrk="1" hangingPunct="1">
              <a:lnSpc>
                <a:spcPct val="80000"/>
              </a:lnSpc>
              <a:defRPr/>
            </a:pPr>
            <a:r>
              <a:rPr lang="el-GR" sz="2000"/>
              <a:t>Προαγωγές (ανάπτυξη οριζόντιας - κάθετης καριέρας), μεταθέσεις</a:t>
            </a:r>
          </a:p>
          <a:p>
            <a:pPr eaLnBrk="1" hangingPunct="1">
              <a:lnSpc>
                <a:spcPct val="80000"/>
              </a:lnSpc>
              <a:defRPr/>
            </a:pPr>
            <a:r>
              <a:rPr lang="el-GR" sz="2000"/>
              <a:t>Μείωση προσωπικού: π.χ. Απολύσεις ή μείωση ωρών εργασίας  ή εθελουσία έξοδος ή πρόωρη συνταξιοδότηση</a:t>
            </a:r>
          </a:p>
          <a:p>
            <a:pPr eaLnBrk="1" hangingPunct="1">
              <a:lnSpc>
                <a:spcPct val="80000"/>
              </a:lnSpc>
              <a:defRPr/>
            </a:pPr>
            <a:r>
              <a:rPr lang="el-GR" sz="2000"/>
              <a:t>Χρήση ευέλικτων μορφών απασχόλησης π.χ. μερική ή εποχιακή απασχόληση</a:t>
            </a:r>
          </a:p>
          <a:p>
            <a:pPr eaLnBrk="1" hangingPunct="1">
              <a:lnSpc>
                <a:spcPct val="80000"/>
              </a:lnSpc>
              <a:defRPr/>
            </a:pPr>
            <a:endParaRPr lang="el-GR" sz="2000"/>
          </a:p>
          <a:p>
            <a:pPr eaLnBrk="1" hangingPunct="1">
              <a:lnSpc>
                <a:spcPct val="80000"/>
              </a:lnSpc>
              <a:buFontTx/>
              <a:buNone/>
              <a:defRPr/>
            </a:pPr>
            <a:r>
              <a:rPr lang="el-GR" sz="2000"/>
              <a:t>Οι παραπάνω ενέργειες απαιτούν τη λεπτομερή </a:t>
            </a:r>
            <a:r>
              <a:rPr lang="el-GR" sz="2000" b="1"/>
              <a:t>κατάρτιση αντίστοιχων σχεδίων</a:t>
            </a:r>
            <a:r>
              <a:rPr lang="el-GR" sz="2000"/>
              <a:t> π.χ. σχεδίων ανάπτυξης και εκπαίδευσης προσωπικού, ενίσχυσης της απόδοσης, αμοιβών, μείωσης προσωπικού, προσλήψεων, ευέλικτων μορφών απασχόλησης, </a:t>
            </a:r>
            <a:r>
              <a:rPr lang="el-GR" sz="2000" b="1" u="sng">
                <a:solidFill>
                  <a:schemeClr val="accent2"/>
                </a:solidFill>
              </a:rPr>
              <a:t>διαδοχής, μετακινήσεων, ροής, καριέρας</a:t>
            </a:r>
            <a:r>
              <a:rPr lang="el-GR" sz="2000" b="1" u="sng"/>
              <a:t>, </a:t>
            </a:r>
            <a:r>
              <a:rPr lang="el-GR" sz="2000" b="1" u="sng">
                <a:solidFill>
                  <a:schemeClr val="accent2"/>
                </a:solidFill>
              </a:rPr>
              <a:t>εμπλουτισμένων οργανογραμμάτων </a:t>
            </a:r>
            <a:r>
              <a:rPr lang="el-GR" sz="2000" b="1" u="sng"/>
              <a:t>,</a:t>
            </a:r>
            <a:r>
              <a:rPr lang="el-GR" sz="2000"/>
              <a:t> αναδιοργάνωσης θέσεων εργασίας, κλπ.</a:t>
            </a:r>
          </a:p>
          <a:p>
            <a:pPr eaLnBrk="1" hangingPunct="1">
              <a:lnSpc>
                <a:spcPct val="80000"/>
              </a:lnSpc>
              <a:buFontTx/>
              <a:buNone/>
              <a:defRPr/>
            </a:pPr>
            <a:endParaRPr lang="el-GR" sz="2000"/>
          </a:p>
          <a:p>
            <a:pPr eaLnBrk="1" hangingPunct="1">
              <a:lnSpc>
                <a:spcPct val="80000"/>
              </a:lnSpc>
              <a:defRPr/>
            </a:pPr>
            <a:endParaRPr lang="el-GR" sz="2000"/>
          </a:p>
          <a:p>
            <a:pPr eaLnBrk="1" hangingPunct="1">
              <a:lnSpc>
                <a:spcPct val="80000"/>
              </a:lnSpc>
              <a:defRPr/>
            </a:pPr>
            <a:endParaRPr lang="el-GR" sz="1600"/>
          </a:p>
          <a:p>
            <a:pPr eaLnBrk="1" hangingPunct="1">
              <a:lnSpc>
                <a:spcPct val="80000"/>
              </a:lnSpc>
              <a:buFontTx/>
              <a:buNone/>
              <a:defRPr/>
            </a:pPr>
            <a:endParaRPr lang="el-GR" sz="16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81A728A8-07F3-1F3F-29E9-E7FD6AABF506}"/>
              </a:ext>
            </a:extLst>
          </p:cNvPr>
          <p:cNvSpPr>
            <a:spLocks noGrp="1" noChangeArrowheads="1"/>
          </p:cNvSpPr>
          <p:nvPr>
            <p:ph type="title"/>
          </p:nvPr>
        </p:nvSpPr>
        <p:spPr>
          <a:xfrm>
            <a:off x="685800" y="333375"/>
            <a:ext cx="7772400" cy="504825"/>
          </a:xfrm>
        </p:spPr>
        <p:txBody>
          <a:bodyPr/>
          <a:lstStyle/>
          <a:p>
            <a:pPr eaLnBrk="1" hangingPunct="1">
              <a:defRPr/>
            </a:pPr>
            <a:r>
              <a:rPr lang="el-GR" sz="3200" b="0">
                <a:solidFill>
                  <a:schemeClr val="tx1"/>
                </a:solidFill>
              </a:rPr>
              <a:t>Εφαρμογή προγράμματος</a:t>
            </a:r>
          </a:p>
        </p:txBody>
      </p:sp>
      <p:sp>
        <p:nvSpPr>
          <p:cNvPr id="28675" name="Rectangle 3">
            <a:extLst>
              <a:ext uri="{FF2B5EF4-FFF2-40B4-BE49-F238E27FC236}">
                <a16:creationId xmlns:a16="http://schemas.microsoft.com/office/drawing/2014/main" id="{0CF95BD4-A768-245E-2815-3758B273CA78}"/>
              </a:ext>
            </a:extLst>
          </p:cNvPr>
          <p:cNvSpPr>
            <a:spLocks noGrp="1" noChangeArrowheads="1"/>
          </p:cNvSpPr>
          <p:nvPr>
            <p:ph idx="1"/>
          </p:nvPr>
        </p:nvSpPr>
        <p:spPr>
          <a:xfrm>
            <a:off x="395288" y="1628775"/>
            <a:ext cx="8001000" cy="3675063"/>
          </a:xfrm>
        </p:spPr>
        <p:txBody>
          <a:bodyPr/>
          <a:lstStyle/>
          <a:p>
            <a:pPr algn="just" eaLnBrk="1" hangingPunct="1">
              <a:buFontTx/>
              <a:buNone/>
              <a:defRPr/>
            </a:pPr>
            <a:r>
              <a:rPr lang="el-GR" sz="2800" dirty="0"/>
              <a:t>Τα προγράμματα κάλυψης των αναγκών σε ΑΔ συνήθως καθορίζονται για 5 χρόνια και εξειδικεύονται σε ετήσια.</a:t>
            </a:r>
          </a:p>
          <a:p>
            <a:pPr algn="just" eaLnBrk="1" hangingPunct="1">
              <a:buFontTx/>
              <a:buNone/>
              <a:defRPr/>
            </a:pPr>
            <a:r>
              <a:rPr lang="el-GR" sz="2800" dirty="0"/>
              <a:t> </a:t>
            </a:r>
          </a:p>
          <a:p>
            <a:pPr algn="just" eaLnBrk="1" hangingPunct="1">
              <a:buFontTx/>
              <a:buNone/>
              <a:defRPr/>
            </a:pPr>
            <a:r>
              <a:rPr lang="el-GR" sz="2800" dirty="0"/>
              <a:t>Τα </a:t>
            </a:r>
            <a:r>
              <a:rPr lang="el-GR" sz="2800" u="sng" dirty="0"/>
              <a:t>ετήσια προγράμματα</a:t>
            </a:r>
            <a:r>
              <a:rPr lang="el-GR" sz="2800" dirty="0"/>
              <a:t> είναι λεπτομερειακά. Π.χ. </a:t>
            </a:r>
            <a:r>
              <a:rPr lang="el-GR" sz="2800" b="1" dirty="0"/>
              <a:t>τα ετήσια προγράμματα προσλήψεων</a:t>
            </a:r>
            <a:r>
              <a:rPr lang="el-GR" sz="2800" dirty="0"/>
              <a:t>   περιλαμβάνουν προβλέψεις και ρυθμίσεις σχετικές με τον ακριβή αριθμό προσλήψεων προσωπικού, με τις κατηγορίες στις οποίες κατατάσσεται το προσωπικό αυτό, το χρόνο πραγματοποιήσεως των προσλήψεων και τους τρόπους κάλυψης των σχετικών δαπανών.</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F578C785-916C-172F-9A9B-FD3038FE846A}"/>
              </a:ext>
            </a:extLst>
          </p:cNvPr>
          <p:cNvSpPr>
            <a:spLocks noGrp="1" noChangeArrowheads="1"/>
          </p:cNvSpPr>
          <p:nvPr>
            <p:ph type="title"/>
          </p:nvPr>
        </p:nvSpPr>
        <p:spPr>
          <a:xfrm>
            <a:off x="684213" y="404813"/>
            <a:ext cx="7772400" cy="647700"/>
          </a:xfrm>
        </p:spPr>
        <p:txBody>
          <a:bodyPr/>
          <a:lstStyle/>
          <a:p>
            <a:pPr eaLnBrk="1" hangingPunct="1">
              <a:defRPr/>
            </a:pPr>
            <a:r>
              <a:rPr lang="el-GR" sz="3600" b="0">
                <a:solidFill>
                  <a:schemeClr val="tx1"/>
                </a:solidFill>
              </a:rPr>
              <a:t>Αξιολόγηση προγράμματος</a:t>
            </a:r>
          </a:p>
        </p:txBody>
      </p:sp>
      <p:sp>
        <p:nvSpPr>
          <p:cNvPr id="29699" name="Rectangle 3">
            <a:extLst>
              <a:ext uri="{FF2B5EF4-FFF2-40B4-BE49-F238E27FC236}">
                <a16:creationId xmlns:a16="http://schemas.microsoft.com/office/drawing/2014/main" id="{8350C828-1CD1-A1B8-3D7A-EE3503C7F207}"/>
              </a:ext>
            </a:extLst>
          </p:cNvPr>
          <p:cNvSpPr>
            <a:spLocks noGrp="1" noChangeArrowheads="1"/>
          </p:cNvSpPr>
          <p:nvPr>
            <p:ph idx="1"/>
          </p:nvPr>
        </p:nvSpPr>
        <p:spPr>
          <a:xfrm>
            <a:off x="323850" y="1628775"/>
            <a:ext cx="8458200" cy="4179888"/>
          </a:xfrm>
        </p:spPr>
        <p:txBody>
          <a:bodyPr/>
          <a:lstStyle/>
          <a:p>
            <a:pPr eaLnBrk="1" hangingPunct="1">
              <a:buFontTx/>
              <a:buNone/>
              <a:defRPr/>
            </a:pPr>
            <a:endParaRPr lang="el-GR" dirty="0"/>
          </a:p>
          <a:p>
            <a:pPr algn="just" eaLnBrk="1" hangingPunct="1">
              <a:buFontTx/>
              <a:buNone/>
              <a:defRPr/>
            </a:pPr>
            <a:r>
              <a:rPr lang="el-GR" dirty="0"/>
              <a:t>Η παρακολούθηση της εφαρμογής και η αξιολόγηση των προγραμμάτων κάλυψης αναγκών σε ΑΔ σε ετήσια (τουλάχιστον βάση) είναι ιδιαίτερα σημαντική για την έγκαιρη εφαρμογή τους. Η πληροφόρηση που προκύπτει πρέπει να αντιμετωπίζεται ως εξίσου σημαντικό μέρος του προγραμματισμού του ΑΔ.</a:t>
            </a:r>
          </a:p>
        </p:txBody>
      </p:sp>
      <p:sp>
        <p:nvSpPr>
          <p:cNvPr id="16388" name="Rectangle 4">
            <a:extLst>
              <a:ext uri="{FF2B5EF4-FFF2-40B4-BE49-F238E27FC236}">
                <a16:creationId xmlns:a16="http://schemas.microsoft.com/office/drawing/2014/main" id="{0294C940-6AAD-11E2-32F2-E9D8F1135D92}"/>
              </a:ext>
            </a:extLst>
          </p:cNvPr>
          <p:cNvSpPr>
            <a:spLocks noChangeArrowheads="1"/>
          </p:cNvSpPr>
          <p:nvPr/>
        </p:nvSpPr>
        <p:spPr bwMode="auto">
          <a:xfrm>
            <a:off x="684213" y="6237288"/>
            <a:ext cx="79009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aramond" panose="02020404030301010803" pitchFamily="18" charset="0"/>
              </a:defRPr>
            </a:lvl1pPr>
            <a:lvl2pPr marL="742950" indent="-285750" eaLnBrk="0" hangingPunct="0">
              <a:defRPr>
                <a:solidFill>
                  <a:schemeClr val="tx1"/>
                </a:solidFill>
                <a:latin typeface="Garamond" panose="02020404030301010803" pitchFamily="18" charset="0"/>
              </a:defRPr>
            </a:lvl2pPr>
            <a:lvl3pPr marL="1143000" indent="-228600" eaLnBrk="0" hangingPunct="0">
              <a:defRPr>
                <a:solidFill>
                  <a:schemeClr val="tx1"/>
                </a:solidFill>
                <a:latin typeface="Garamond" panose="02020404030301010803" pitchFamily="18" charset="0"/>
              </a:defRPr>
            </a:lvl3pPr>
            <a:lvl4pPr marL="1600200" indent="-228600" eaLnBrk="0" hangingPunct="0">
              <a:defRPr>
                <a:solidFill>
                  <a:schemeClr val="tx1"/>
                </a:solidFill>
                <a:latin typeface="Garamond" panose="02020404030301010803" pitchFamily="18" charset="0"/>
              </a:defRPr>
            </a:lvl4pPr>
            <a:lvl5pPr marL="2057400" indent="-228600" eaLnBrk="0" hangingPunct="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eaLnBrk="1" hangingPunct="1"/>
            <a:r>
              <a:rPr lang="el-GR" altLang="en-US"/>
              <a:t>https://apografi.gov.gr/images/odhgoi_xrisis/apografi_manual_v1.1_23_06_2015.pdf</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D26D2D77-EC9C-B702-BE43-C9C5FF8FADCE}"/>
              </a:ext>
            </a:extLst>
          </p:cNvPr>
          <p:cNvSpPr>
            <a:spLocks noGrp="1" noChangeArrowheads="1"/>
          </p:cNvSpPr>
          <p:nvPr>
            <p:ph type="title"/>
          </p:nvPr>
        </p:nvSpPr>
        <p:spPr>
          <a:xfrm>
            <a:off x="250825" y="549275"/>
            <a:ext cx="8713788" cy="1143000"/>
          </a:xfrm>
        </p:spPr>
        <p:txBody>
          <a:bodyPr/>
          <a:lstStyle/>
          <a:p>
            <a:pPr eaLnBrk="1" hangingPunct="1"/>
            <a:r>
              <a:rPr lang="el-GR" altLang="en-US" sz="3600">
                <a:effectLst/>
              </a:rPr>
              <a:t>Βασικές ενέργειες του Διευθυντή ή Υπεύθυνου Ανθρωπίνων Πόρων για αποτελεσματικό Προγραμματισμό</a:t>
            </a:r>
          </a:p>
        </p:txBody>
      </p:sp>
      <p:sp>
        <p:nvSpPr>
          <p:cNvPr id="12291" name="Rectangle 3">
            <a:extLst>
              <a:ext uri="{FF2B5EF4-FFF2-40B4-BE49-F238E27FC236}">
                <a16:creationId xmlns:a16="http://schemas.microsoft.com/office/drawing/2014/main" id="{6423634C-4F39-9357-1AE6-0B88F545ABCB}"/>
              </a:ext>
            </a:extLst>
          </p:cNvPr>
          <p:cNvSpPr>
            <a:spLocks noGrp="1" noChangeArrowheads="1"/>
          </p:cNvSpPr>
          <p:nvPr>
            <p:ph idx="1"/>
          </p:nvPr>
        </p:nvSpPr>
        <p:spPr>
          <a:xfrm>
            <a:off x="107504" y="2132856"/>
            <a:ext cx="8857109" cy="4725144"/>
          </a:xfrm>
        </p:spPr>
        <p:txBody>
          <a:bodyPr/>
          <a:lstStyle/>
          <a:p>
            <a:pPr algn="just" eaLnBrk="1" hangingPunct="1">
              <a:lnSpc>
                <a:spcPct val="80000"/>
              </a:lnSpc>
              <a:defRPr/>
            </a:pPr>
            <a:r>
              <a:rPr lang="el-GR" sz="2400" dirty="0"/>
              <a:t>να γνωρίζει τη στρατηγική του οργανισμού</a:t>
            </a:r>
          </a:p>
          <a:p>
            <a:pPr algn="just" eaLnBrk="1" hangingPunct="1">
              <a:lnSpc>
                <a:spcPct val="80000"/>
              </a:lnSpc>
              <a:defRPr/>
            </a:pPr>
            <a:r>
              <a:rPr lang="el-GR" sz="2400" dirty="0"/>
              <a:t>να συνεργάζεται με τη Διοίκηση της επιχείρησης </a:t>
            </a:r>
          </a:p>
          <a:p>
            <a:pPr algn="just" eaLnBrk="1" hangingPunct="1">
              <a:lnSpc>
                <a:spcPct val="80000"/>
              </a:lnSpc>
              <a:defRPr/>
            </a:pPr>
            <a:r>
              <a:rPr lang="el-GR" sz="2400" dirty="0"/>
              <a:t>να αντιληφθεί το ρόλο που διαδραματίζει το ικανό και κατάλληλο προσωπικό για την επίτευξη των στρατηγικών στόχων</a:t>
            </a:r>
          </a:p>
          <a:p>
            <a:pPr algn="just" eaLnBrk="1" hangingPunct="1">
              <a:lnSpc>
                <a:spcPct val="80000"/>
              </a:lnSpc>
              <a:defRPr/>
            </a:pPr>
            <a:r>
              <a:rPr lang="el-GR" sz="2400" dirty="0"/>
              <a:t>να αντιληφθεί το ρόλο της ανάλυσης εργασίας – στρατολόγησης – επιλογής στην κατεύθυνση της συμπεριφοράς των εργαζομένων για την επίτευξη επιθυμητών στόχων και τελικών αποτελεσμάτων της επιχείρησης / οργανισμού</a:t>
            </a:r>
          </a:p>
          <a:p>
            <a:pPr algn="just" eaLnBrk="1" hangingPunct="1">
              <a:lnSpc>
                <a:spcPct val="80000"/>
              </a:lnSpc>
              <a:defRPr/>
            </a:pPr>
            <a:r>
              <a:rPr lang="el-GR" sz="2400" dirty="0"/>
              <a:t>να συνεργαστεί με τους διευθυντές γραμμής και να προσδιορίσει τις ικανότητες (γνώσεις και δεξιότητες) που πρέπει να έχουν οι εργαζόμενοι για να εκτελέσουν συγκεκριμένα έργα, τα οποία θα υλοποιήσουν τη στρατηγική και θα επιτύχουν τους στρατηγικούς στόχους της επιχείρησης / οργανισμού</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a:extLst>
              <a:ext uri="{FF2B5EF4-FFF2-40B4-BE49-F238E27FC236}">
                <a16:creationId xmlns:a16="http://schemas.microsoft.com/office/drawing/2014/main" id="{F1D07C84-DC86-A25F-BF65-EC715EE959E2}"/>
              </a:ext>
            </a:extLst>
          </p:cNvPr>
          <p:cNvSpPr>
            <a:spLocks noGrp="1" noChangeArrowheads="1"/>
          </p:cNvSpPr>
          <p:nvPr>
            <p:ph idx="1"/>
          </p:nvPr>
        </p:nvSpPr>
        <p:spPr>
          <a:xfrm>
            <a:off x="457200" y="549275"/>
            <a:ext cx="8507413" cy="6048375"/>
          </a:xfrm>
        </p:spPr>
        <p:txBody>
          <a:bodyPr/>
          <a:lstStyle/>
          <a:p>
            <a:pPr eaLnBrk="1" hangingPunct="1">
              <a:lnSpc>
                <a:spcPct val="90000"/>
              </a:lnSpc>
              <a:defRPr/>
            </a:pPr>
            <a:r>
              <a:rPr lang="el-GR" sz="2400"/>
              <a:t>Να αποτυπώσει την υπάρχουσα κατάσταση, όσον αφορά τις διαδικασίες και πηγές στρατολόγησης, ώστε να μπορέσει: (α) να ελέγξει την αποτελεσματικότητα της εφαρμοζόμενης πολιτικής και (β) να ελέγξει αν προσελκύει ικανούς εργαζόμενους, από τους οποίους στη συνέχεια θα έχει τη δυνατότητα να επιλέξει.</a:t>
            </a:r>
          </a:p>
          <a:p>
            <a:pPr eaLnBrk="1" hangingPunct="1">
              <a:lnSpc>
                <a:spcPct val="90000"/>
              </a:lnSpc>
              <a:defRPr/>
            </a:pPr>
            <a:endParaRPr lang="el-GR" sz="2400" i="1" u="sng"/>
          </a:p>
          <a:p>
            <a:pPr eaLnBrk="1" hangingPunct="1">
              <a:lnSpc>
                <a:spcPct val="90000"/>
              </a:lnSpc>
              <a:defRPr/>
            </a:pPr>
            <a:r>
              <a:rPr lang="el-GR" sz="2400" i="1" u="sng"/>
              <a:t>Δείκτες: </a:t>
            </a:r>
            <a:endParaRPr lang="el-GR" sz="2400" i="1"/>
          </a:p>
          <a:p>
            <a:pPr lvl="1" eaLnBrk="1" hangingPunct="1">
              <a:lnSpc>
                <a:spcPct val="90000"/>
              </a:lnSpc>
              <a:defRPr/>
            </a:pPr>
            <a:r>
              <a:rPr lang="el-GR" sz="2000" i="1"/>
              <a:t>αριθμός υποψηφίων με προσόντα ανά θέση</a:t>
            </a:r>
          </a:p>
          <a:p>
            <a:pPr lvl="1" eaLnBrk="1" hangingPunct="1">
              <a:lnSpc>
                <a:spcPct val="90000"/>
              </a:lnSpc>
              <a:defRPr/>
            </a:pPr>
            <a:r>
              <a:rPr lang="el-GR" sz="2000" i="1"/>
              <a:t>ποσοστό θέσεων που καλύπτονται από εσωτερική στρατολόγηση</a:t>
            </a:r>
          </a:p>
          <a:p>
            <a:pPr lvl="1" eaLnBrk="1" hangingPunct="1">
              <a:lnSpc>
                <a:spcPct val="90000"/>
              </a:lnSpc>
              <a:defRPr/>
            </a:pPr>
            <a:r>
              <a:rPr lang="el-GR" sz="2000" i="1"/>
              <a:t>σχέση προσφοράς / αποδοχής θέσεων (</a:t>
            </a:r>
            <a:r>
              <a:rPr lang="en-US" sz="2000" i="1"/>
              <a:t>ratio</a:t>
            </a:r>
            <a:r>
              <a:rPr lang="el-GR" sz="2000" i="1"/>
              <a:t>)</a:t>
            </a:r>
          </a:p>
          <a:p>
            <a:pPr lvl="1" eaLnBrk="1" hangingPunct="1">
              <a:lnSpc>
                <a:spcPct val="90000"/>
              </a:lnSpc>
              <a:defRPr/>
            </a:pPr>
            <a:r>
              <a:rPr lang="el-GR" sz="2000" i="1"/>
              <a:t>ποσοστό αποδοχής ανά πηγή στρατολόγησης</a:t>
            </a:r>
          </a:p>
          <a:p>
            <a:pPr lvl="1" eaLnBrk="1" hangingPunct="1">
              <a:lnSpc>
                <a:spcPct val="90000"/>
              </a:lnSpc>
              <a:defRPr/>
            </a:pPr>
            <a:r>
              <a:rPr lang="el-GR" sz="2000" i="1"/>
              <a:t>ρυθμός αποχωρήσεων ανά πηγή στρατολόγησης</a:t>
            </a:r>
          </a:p>
          <a:p>
            <a:pPr lvl="1" eaLnBrk="1" hangingPunct="1">
              <a:lnSpc>
                <a:spcPct val="90000"/>
              </a:lnSpc>
              <a:defRPr/>
            </a:pPr>
            <a:r>
              <a:rPr lang="el-GR" sz="2000" i="1"/>
              <a:t>αποτελέσματα </a:t>
            </a:r>
            <a:r>
              <a:rPr lang="en-US" sz="2000" i="1"/>
              <a:t>test</a:t>
            </a:r>
            <a:r>
              <a:rPr lang="el-GR" sz="2000" i="1"/>
              <a:t> επιλογής ανά πηγή στρατολόγησης</a:t>
            </a:r>
          </a:p>
          <a:p>
            <a:pPr lvl="1" eaLnBrk="1" hangingPunct="1">
              <a:lnSpc>
                <a:spcPct val="90000"/>
              </a:lnSpc>
              <a:defRPr/>
            </a:pPr>
            <a:endParaRPr lang="el-GR" sz="2000" i="1" u="sng"/>
          </a:p>
          <a:p>
            <a:pPr eaLnBrk="1" hangingPunct="1">
              <a:lnSpc>
                <a:spcPct val="90000"/>
              </a:lnSpc>
              <a:defRPr/>
            </a:pPr>
            <a:r>
              <a:rPr lang="el-GR" sz="2400" i="1" u="sng"/>
              <a:t>Στόχος:</a:t>
            </a:r>
            <a:r>
              <a:rPr lang="el-GR" sz="2400" i="1"/>
              <a:t> να αυξηθεί ο αριθμός των υποψηφίων με προσόντα, ώστε να μπορεί να επιλέξει τον καταλληλότερο, ο οποίος και θα παραμείνει</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a:extLst>
              <a:ext uri="{FF2B5EF4-FFF2-40B4-BE49-F238E27FC236}">
                <a16:creationId xmlns:a16="http://schemas.microsoft.com/office/drawing/2014/main" id="{F4A6DEBA-5E2A-D5B2-5DDE-8FEAA36F2484}"/>
              </a:ext>
            </a:extLst>
          </p:cNvPr>
          <p:cNvSpPr>
            <a:spLocks noGrp="1" noChangeArrowheads="1"/>
          </p:cNvSpPr>
          <p:nvPr>
            <p:ph idx="1"/>
          </p:nvPr>
        </p:nvSpPr>
        <p:spPr>
          <a:xfrm>
            <a:off x="457200" y="1052513"/>
            <a:ext cx="8362950" cy="5256212"/>
          </a:xfrm>
        </p:spPr>
        <p:txBody>
          <a:bodyPr/>
          <a:lstStyle/>
          <a:p>
            <a:pPr algn="just" eaLnBrk="1" hangingPunct="1">
              <a:lnSpc>
                <a:spcPct val="90000"/>
              </a:lnSpc>
              <a:defRPr/>
            </a:pPr>
            <a:r>
              <a:rPr lang="el-GR" u="sng" dirty="0"/>
              <a:t>Τι θα συμβεί αν δεν γίνουν τα παραπάνω;</a:t>
            </a:r>
          </a:p>
          <a:p>
            <a:pPr algn="just" eaLnBrk="1" hangingPunct="1">
              <a:lnSpc>
                <a:spcPct val="90000"/>
              </a:lnSpc>
              <a:buFontTx/>
              <a:buNone/>
              <a:defRPr/>
            </a:pPr>
            <a:endParaRPr lang="el-GR" dirty="0"/>
          </a:p>
          <a:p>
            <a:pPr algn="just" eaLnBrk="1" hangingPunct="1">
              <a:lnSpc>
                <a:spcPct val="90000"/>
              </a:lnSpc>
              <a:defRPr/>
            </a:pPr>
            <a:r>
              <a:rPr lang="el-GR" dirty="0"/>
              <a:t>Αν η παραπάνω διαδικασία δεν είναι αποτελεσματική, δηλ. δεν καταλήγει στο να αποκτήσει ο οργανισμός τα κατάλληλα άτομα που θα παραμείνουν, τότε ο οργανισμός επιβαρύνεται με το </a:t>
            </a:r>
            <a:r>
              <a:rPr lang="el-GR" u="sng" dirty="0"/>
              <a:t>κόστος ρυθμού αντικατάστασης, </a:t>
            </a:r>
            <a:r>
              <a:rPr lang="el-GR" dirty="0"/>
              <a:t> το οποίο περιλαμβάνει:</a:t>
            </a:r>
          </a:p>
          <a:p>
            <a:pPr lvl="1" algn="just" eaLnBrk="1" hangingPunct="1">
              <a:lnSpc>
                <a:spcPct val="90000"/>
              </a:lnSpc>
              <a:defRPr/>
            </a:pPr>
            <a:r>
              <a:rPr lang="el-GR" dirty="0"/>
              <a:t>το κόστος αποχώρησης </a:t>
            </a:r>
          </a:p>
          <a:p>
            <a:pPr lvl="1" algn="just" eaLnBrk="1" hangingPunct="1">
              <a:lnSpc>
                <a:spcPct val="90000"/>
              </a:lnSpc>
              <a:defRPr/>
            </a:pPr>
            <a:r>
              <a:rPr lang="el-GR" dirty="0"/>
              <a:t>το κόστος αντικατάστασης </a:t>
            </a:r>
            <a:endParaRPr lang="en-GB" i="1" dirty="0"/>
          </a:p>
          <a:p>
            <a:pPr lvl="1" algn="just" eaLnBrk="1" hangingPunct="1">
              <a:lnSpc>
                <a:spcPct val="90000"/>
              </a:lnSpc>
              <a:defRPr/>
            </a:pPr>
            <a:r>
              <a:rPr lang="en-GB" dirty="0" err="1"/>
              <a:t>το</a:t>
            </a:r>
            <a:r>
              <a:rPr lang="en-GB" dirty="0"/>
              <a:t> </a:t>
            </a:r>
            <a:r>
              <a:rPr lang="en-GB" dirty="0" err="1"/>
              <a:t>κόστος</a:t>
            </a:r>
            <a:r>
              <a:rPr lang="en-GB" dirty="0"/>
              <a:t> </a:t>
            </a:r>
            <a:r>
              <a:rPr lang="en-GB" dirty="0" err="1"/>
              <a:t>εκ</a:t>
            </a:r>
            <a:r>
              <a:rPr lang="en-GB" dirty="0"/>
              <a:t>παίδευσης </a:t>
            </a:r>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a:extLst>
              <a:ext uri="{FF2B5EF4-FFF2-40B4-BE49-F238E27FC236}">
                <a16:creationId xmlns:a16="http://schemas.microsoft.com/office/drawing/2014/main" id="{B9C36D44-0800-8AD3-3226-0C33962E0B74}"/>
              </a:ext>
            </a:extLst>
          </p:cNvPr>
          <p:cNvSpPr>
            <a:spLocks noGrp="1" noChangeArrowheads="1"/>
          </p:cNvSpPr>
          <p:nvPr>
            <p:ph idx="1"/>
          </p:nvPr>
        </p:nvSpPr>
        <p:spPr>
          <a:xfrm>
            <a:off x="323850" y="2349500"/>
            <a:ext cx="8229600" cy="892175"/>
          </a:xfrm>
        </p:spPr>
        <p:txBody>
          <a:bodyPr/>
          <a:lstStyle/>
          <a:p>
            <a:pPr algn="ctr" eaLnBrk="1" hangingPunct="1">
              <a:buFontTx/>
              <a:buNone/>
              <a:defRPr/>
            </a:pPr>
            <a:r>
              <a:rPr lang="el-GR" sz="4800" b="1"/>
              <a:t>Ανάλυσης Εργασίας </a:t>
            </a:r>
            <a:endParaRPr lang="en-US" sz="4800" b="1"/>
          </a:p>
          <a:p>
            <a:pPr algn="ctr" eaLnBrk="1" hangingPunct="1">
              <a:buFontTx/>
              <a:buNone/>
              <a:defRPr/>
            </a:pPr>
            <a:r>
              <a:rPr lang="el-GR" sz="4800" b="1"/>
              <a:t>(</a:t>
            </a:r>
            <a:r>
              <a:rPr lang="en-US" sz="4800" b="1"/>
              <a:t>Job Analysis)</a:t>
            </a:r>
            <a:endParaRPr lang="el-GR" sz="4800" b="1"/>
          </a:p>
        </p:txBody>
      </p:sp>
      <p:sp>
        <p:nvSpPr>
          <p:cNvPr id="20483" name="Rectangle 4">
            <a:extLst>
              <a:ext uri="{FF2B5EF4-FFF2-40B4-BE49-F238E27FC236}">
                <a16:creationId xmlns:a16="http://schemas.microsoft.com/office/drawing/2014/main" id="{1BD84B7A-A99E-5502-7E32-D6EA79F2E75A}"/>
              </a:ext>
            </a:extLst>
          </p:cNvPr>
          <p:cNvSpPr>
            <a:spLocks noChangeArrowheads="1"/>
          </p:cNvSpPr>
          <p:nvPr/>
        </p:nvSpPr>
        <p:spPr bwMode="auto">
          <a:xfrm>
            <a:off x="0" y="6216650"/>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defRPr>
            </a:lvl1pPr>
            <a:lvl2pPr marL="742950" indent="-285750" eaLnBrk="0" hangingPunct="0">
              <a:defRPr>
                <a:solidFill>
                  <a:schemeClr val="tx1"/>
                </a:solidFill>
                <a:latin typeface="Garamond" panose="02020404030301010803" pitchFamily="18" charset="0"/>
              </a:defRPr>
            </a:lvl2pPr>
            <a:lvl3pPr marL="1143000" indent="-228600" eaLnBrk="0" hangingPunct="0">
              <a:defRPr>
                <a:solidFill>
                  <a:schemeClr val="tx1"/>
                </a:solidFill>
                <a:latin typeface="Garamond" panose="02020404030301010803" pitchFamily="18" charset="0"/>
              </a:defRPr>
            </a:lvl3pPr>
            <a:lvl4pPr marL="1600200" indent="-228600" eaLnBrk="0" hangingPunct="0">
              <a:defRPr>
                <a:solidFill>
                  <a:schemeClr val="tx1"/>
                </a:solidFill>
                <a:latin typeface="Garamond" panose="02020404030301010803" pitchFamily="18" charset="0"/>
              </a:defRPr>
            </a:lvl4pPr>
            <a:lvl5pPr marL="2057400" indent="-228600" eaLnBrk="0" hangingPunct="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eaLnBrk="1" hangingPunct="1"/>
            <a:r>
              <a:rPr lang="el-GR" altLang="en-US"/>
              <a:t>http://www2.deloitte.com/us/en/pages/human-capital/articles/introduction-human-capital-trends.html</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8F21EE4A-3967-4C5E-CB8C-8C64B9FF78C2}"/>
              </a:ext>
            </a:extLst>
          </p:cNvPr>
          <p:cNvSpPr>
            <a:spLocks noGrp="1"/>
          </p:cNvSpPr>
          <p:nvPr>
            <p:ph type="title" idx="4294967295"/>
          </p:nvPr>
        </p:nvSpPr>
        <p:spPr>
          <a:xfrm>
            <a:off x="0" y="274638"/>
            <a:ext cx="8229600" cy="1143000"/>
          </a:xfrm>
        </p:spPr>
        <p:txBody>
          <a:bodyPr anchorCtr="0"/>
          <a:lstStyle/>
          <a:p>
            <a:pPr eaLnBrk="1" hangingPunct="1">
              <a:defRPr/>
            </a:pPr>
            <a:r>
              <a:rPr lang="el-GR" sz="4000"/>
              <a:t>Ανάλυση Εργασίας</a:t>
            </a:r>
            <a:r>
              <a:rPr lang="en-US" sz="3600"/>
              <a:t> </a:t>
            </a:r>
            <a:endParaRPr lang="el-GR" sz="3600"/>
          </a:p>
        </p:txBody>
      </p:sp>
      <p:sp>
        <p:nvSpPr>
          <p:cNvPr id="3" name="Content Placeholder 2">
            <a:extLst>
              <a:ext uri="{FF2B5EF4-FFF2-40B4-BE49-F238E27FC236}">
                <a16:creationId xmlns:a16="http://schemas.microsoft.com/office/drawing/2014/main" id="{6AFBB488-E97C-FDDB-9066-D2A2C1A5F517}"/>
              </a:ext>
            </a:extLst>
          </p:cNvPr>
          <p:cNvSpPr>
            <a:spLocks noGrp="1"/>
          </p:cNvSpPr>
          <p:nvPr>
            <p:ph idx="4294967295"/>
          </p:nvPr>
        </p:nvSpPr>
        <p:spPr>
          <a:xfrm>
            <a:off x="0" y="1600200"/>
            <a:ext cx="8229600" cy="4495800"/>
          </a:xfrm>
        </p:spPr>
        <p:txBody>
          <a:bodyPr/>
          <a:lstStyle/>
          <a:p>
            <a:pPr marL="457200" indent="-457200" eaLnBrk="1" hangingPunct="1">
              <a:buFontTx/>
              <a:buNone/>
              <a:defRPr/>
            </a:pPr>
            <a:r>
              <a:rPr lang="en-US" sz="2000"/>
              <a:t>       </a:t>
            </a:r>
            <a:r>
              <a:rPr lang="el-GR" sz="2400"/>
              <a:t>Είναι η </a:t>
            </a:r>
            <a:r>
              <a:rPr lang="el-GR" sz="2400" b="1" u="sng"/>
              <a:t>διεργασία </a:t>
            </a:r>
            <a:r>
              <a:rPr lang="el-GR" sz="2400"/>
              <a:t>συγκέντρωσης και καταγραφής των σημαντικότερων δραστηριοτήτων που εκτελεί ο εργαζόμενος, των απαιτήσεων, των τεχνικών και περιβαλλοντικών δεδομένων της θέσης εργασίας. </a:t>
            </a:r>
            <a:endParaRPr lang="en-US" sz="2400"/>
          </a:p>
          <a:p>
            <a:pPr marL="457200" indent="-457200" eaLnBrk="1" hangingPunct="1">
              <a:buFontTx/>
              <a:buNone/>
              <a:defRPr/>
            </a:pPr>
            <a:endParaRPr lang="en-US" sz="2400"/>
          </a:p>
          <a:p>
            <a:pPr marL="457200" indent="-457200" eaLnBrk="1" hangingPunct="1">
              <a:buFontTx/>
              <a:buNone/>
              <a:defRPr/>
            </a:pPr>
            <a:r>
              <a:rPr lang="en-US" sz="2400"/>
              <a:t>     </a:t>
            </a:r>
            <a:r>
              <a:rPr lang="el-GR" sz="2400"/>
              <a:t> Επίσης, του συνόλου των προσόντων, γνώσεων και ικανοτήτων που πρέπει να διαθέτει ο εργαζόμενος για να φέρει σε πέρας επιτυχώς την εργασία του.</a:t>
            </a:r>
          </a:p>
          <a:p>
            <a:pPr marL="457200" indent="-457200" eaLnBrk="1" hangingPunct="1">
              <a:buFontTx/>
              <a:buNone/>
              <a:defRPr/>
            </a:pPr>
            <a:endParaRPr lang="el-GR" sz="2400"/>
          </a:p>
          <a:p>
            <a:pPr marL="457200" indent="-457200" eaLnBrk="1" hangingPunct="1">
              <a:buFontTx/>
              <a:buNone/>
              <a:defRPr/>
            </a:pPr>
            <a:r>
              <a:rPr lang="en-US" sz="2400" b="1"/>
              <a:t>       </a:t>
            </a:r>
            <a:r>
              <a:rPr lang="el-GR" sz="2400" b="1"/>
              <a:t>Σχεδιασμός της εργασίας (</a:t>
            </a:r>
            <a:r>
              <a:rPr lang="en-US" sz="2400" b="1"/>
              <a:t>Job Design) </a:t>
            </a:r>
            <a:r>
              <a:rPr lang="el-GR" sz="2400"/>
              <a:t>είναι ο καθορισμός των αναγκαίων θέσεων και η κατανομή τους σε επίπεδα εντός του οργανισμού, ώστε να επιτυγχάνονται οι στόχοι.</a:t>
            </a:r>
            <a:r>
              <a:rPr lang="el-GR" sz="280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3C3234A4-AB15-EE6B-F13B-691940517774}"/>
              </a:ext>
            </a:extLst>
          </p:cNvPr>
          <p:cNvSpPr>
            <a:spLocks noGrp="1" noChangeArrowheads="1"/>
          </p:cNvSpPr>
          <p:nvPr>
            <p:ph type="title"/>
          </p:nvPr>
        </p:nvSpPr>
        <p:spPr>
          <a:xfrm>
            <a:off x="539750" y="549275"/>
            <a:ext cx="8229600" cy="1143000"/>
          </a:xfrm>
        </p:spPr>
        <p:txBody>
          <a:bodyPr/>
          <a:lstStyle/>
          <a:p>
            <a:pPr eaLnBrk="1" hangingPunct="1">
              <a:defRPr/>
            </a:pPr>
            <a:r>
              <a:rPr lang="el-GR"/>
              <a:t>Βασικά Ερωτήματα</a:t>
            </a:r>
          </a:p>
        </p:txBody>
      </p:sp>
      <p:sp>
        <p:nvSpPr>
          <p:cNvPr id="10243" name="Rectangle 3">
            <a:extLst>
              <a:ext uri="{FF2B5EF4-FFF2-40B4-BE49-F238E27FC236}">
                <a16:creationId xmlns:a16="http://schemas.microsoft.com/office/drawing/2014/main" id="{D010C34C-35F4-668B-340E-2F5293046C5B}"/>
              </a:ext>
            </a:extLst>
          </p:cNvPr>
          <p:cNvSpPr>
            <a:spLocks noGrp="1" noChangeArrowheads="1"/>
          </p:cNvSpPr>
          <p:nvPr>
            <p:ph idx="1"/>
          </p:nvPr>
        </p:nvSpPr>
        <p:spPr>
          <a:xfrm>
            <a:off x="468313" y="1844675"/>
            <a:ext cx="8435975" cy="4105275"/>
          </a:xfrm>
        </p:spPr>
        <p:txBody>
          <a:bodyPr/>
          <a:lstStyle/>
          <a:p>
            <a:pPr eaLnBrk="1" hangingPunct="1">
              <a:lnSpc>
                <a:spcPct val="80000"/>
              </a:lnSpc>
              <a:defRPr/>
            </a:pPr>
            <a:endParaRPr lang="el-GR" sz="1800"/>
          </a:p>
          <a:p>
            <a:pPr eaLnBrk="1" hangingPunct="1">
              <a:lnSpc>
                <a:spcPct val="80000"/>
              </a:lnSpc>
              <a:defRPr/>
            </a:pPr>
            <a:r>
              <a:rPr lang="el-GR" sz="1800"/>
              <a:t>Μπορούμε να ξέρουμε την ποσότητα (αριθμό) και την ποιότητα (ικανότητες) των ανθρώπινων πόρων που χρειάζεται ο οργανισμός μας στο μέλλον?</a:t>
            </a:r>
          </a:p>
          <a:p>
            <a:pPr eaLnBrk="1" hangingPunct="1">
              <a:lnSpc>
                <a:spcPct val="80000"/>
              </a:lnSpc>
              <a:defRPr/>
            </a:pPr>
            <a:endParaRPr lang="el-GR" sz="1800"/>
          </a:p>
          <a:p>
            <a:pPr eaLnBrk="1" hangingPunct="1">
              <a:lnSpc>
                <a:spcPct val="80000"/>
              </a:lnSpc>
              <a:defRPr/>
            </a:pPr>
            <a:r>
              <a:rPr lang="el-GR" sz="1800"/>
              <a:t>μπορούμε να διασφαλίσουμε ότι μπορούμε να έχουμε τα κατάλληλα άτομα στην κατάλληλη θέση για τα επόμενα 20 χρόνια στον οργανισμό μας? </a:t>
            </a:r>
          </a:p>
          <a:p>
            <a:pPr eaLnBrk="1" hangingPunct="1">
              <a:lnSpc>
                <a:spcPct val="80000"/>
              </a:lnSpc>
              <a:defRPr/>
            </a:pPr>
            <a:endParaRPr lang="el-GR" sz="1800"/>
          </a:p>
          <a:p>
            <a:pPr eaLnBrk="1" hangingPunct="1">
              <a:lnSpc>
                <a:spcPct val="80000"/>
              </a:lnSpc>
              <a:defRPr/>
            </a:pPr>
            <a:r>
              <a:rPr lang="el-GR" sz="1800"/>
              <a:t>Μπορούμε να καλύψουμε τυχόν έκτακτες ή μη προγραμματισμένες ανάγκες σε ανθρώπινο δυναμικό άμεσα, με επιτυχία και με το μεγαλύτερο δυνατό όφελος (μικρότερο κόστος)?</a:t>
            </a:r>
          </a:p>
          <a:p>
            <a:pPr eaLnBrk="1" hangingPunct="1">
              <a:lnSpc>
                <a:spcPct val="80000"/>
              </a:lnSpc>
              <a:defRPr/>
            </a:pPr>
            <a:endParaRPr lang="el-GR" sz="1800"/>
          </a:p>
          <a:p>
            <a:pPr eaLnBrk="1" hangingPunct="1">
              <a:lnSpc>
                <a:spcPct val="80000"/>
              </a:lnSpc>
              <a:defRPr/>
            </a:pPr>
            <a:r>
              <a:rPr lang="el-GR" sz="1800"/>
              <a:t>Ξέρουμε από πού θα αντλήσουμε το ανθρώπινο δυναμικό για να στελεχώσουν τον οργανισμό μας τα επόμενα χρόνια? </a:t>
            </a:r>
          </a:p>
          <a:p>
            <a:pPr eaLnBrk="1" hangingPunct="1">
              <a:lnSpc>
                <a:spcPct val="80000"/>
              </a:lnSpc>
              <a:defRPr/>
            </a:pPr>
            <a:endParaRPr lang="el-GR" sz="1800"/>
          </a:p>
          <a:p>
            <a:pPr eaLnBrk="1" hangingPunct="1">
              <a:lnSpc>
                <a:spcPct val="80000"/>
              </a:lnSpc>
              <a:defRPr/>
            </a:pPr>
            <a:r>
              <a:rPr lang="el-GR" sz="1800"/>
              <a:t>Μπορούμε να διασφαλίσουμε την ομαλή λειτουργία του οργανισμού και την σωστή εκτέλεση του έργου σε κάθε θέση, σε κάθε τμήμα, διεύθυνση, ιεραρχικό επίπεδο. </a:t>
            </a:r>
          </a:p>
          <a:p>
            <a:pPr eaLnBrk="1" hangingPunct="1">
              <a:lnSpc>
                <a:spcPct val="80000"/>
              </a:lnSpc>
              <a:defRPr/>
            </a:pPr>
            <a:endParaRPr lang="el-GR" sz="1800"/>
          </a:p>
          <a:p>
            <a:pPr eaLnBrk="1" hangingPunct="1">
              <a:lnSpc>
                <a:spcPct val="80000"/>
              </a:lnSpc>
              <a:defRPr/>
            </a:pPr>
            <a:endParaRPr lang="en-GB" sz="1800" i="1"/>
          </a:p>
          <a:p>
            <a:pPr eaLnBrk="1" hangingPunct="1">
              <a:lnSpc>
                <a:spcPct val="80000"/>
              </a:lnSpc>
              <a:defRPr/>
            </a:pPr>
            <a:endParaRPr lang="el-GR" sz="18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AC3A8DA2-7C85-2355-E4E7-ADA2EF2BA770}"/>
              </a:ext>
            </a:extLst>
          </p:cNvPr>
          <p:cNvSpPr>
            <a:spLocks noGrp="1" noChangeArrowheads="1"/>
          </p:cNvSpPr>
          <p:nvPr>
            <p:ph idx="1"/>
          </p:nvPr>
        </p:nvSpPr>
        <p:spPr>
          <a:xfrm>
            <a:off x="973138" y="2200275"/>
            <a:ext cx="7127875" cy="1931988"/>
          </a:xfrm>
        </p:spPr>
        <p:txBody>
          <a:bodyPr/>
          <a:lstStyle/>
          <a:p>
            <a:pPr algn="ctr" eaLnBrk="1" hangingPunct="1">
              <a:buFontTx/>
              <a:buNone/>
              <a:defRPr/>
            </a:pPr>
            <a:r>
              <a:rPr lang="el-GR" sz="3600"/>
              <a:t>Η Ανάλυση Εργασίας είναι μια διεργασία πολλών σταδίων (</a:t>
            </a:r>
            <a:r>
              <a:rPr lang="en-US" sz="3600"/>
              <a:t>multi-stage process</a:t>
            </a:r>
            <a:r>
              <a:rPr lang="el-GR" sz="3600"/>
              <a:t>) στην οποία αναλύονται</a:t>
            </a:r>
          </a:p>
          <a:p>
            <a:pPr algn="ctr" eaLnBrk="1" hangingPunct="1">
              <a:defRPr/>
            </a:pPr>
            <a:endParaRPr lang="el-GR" sz="3600"/>
          </a:p>
        </p:txBody>
      </p:sp>
    </p:spTree>
  </p:cSld>
  <p:clrMapOvr>
    <a:masterClrMapping/>
  </p:clrMapOvr>
  <p:transition>
    <p:checker dir="ver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3" name="Rectangle 5">
            <a:extLst>
              <a:ext uri="{FF2B5EF4-FFF2-40B4-BE49-F238E27FC236}">
                <a16:creationId xmlns:a16="http://schemas.microsoft.com/office/drawing/2014/main" id="{331D6105-3E2C-9A1E-367A-0E07445885B5}"/>
              </a:ext>
            </a:extLst>
          </p:cNvPr>
          <p:cNvSpPr>
            <a:spLocks noGrp="1" noChangeArrowheads="1"/>
          </p:cNvSpPr>
          <p:nvPr>
            <p:ph type="title"/>
          </p:nvPr>
        </p:nvSpPr>
        <p:spPr/>
        <p:txBody>
          <a:bodyPr/>
          <a:lstStyle/>
          <a:p>
            <a:pPr eaLnBrk="1" hangingPunct="1">
              <a:defRPr/>
            </a:pPr>
            <a:r>
              <a:rPr lang="el-GR" sz="4000" b="0"/>
              <a:t>Στις βασικές απαιτήσεις (</a:t>
            </a:r>
            <a:r>
              <a:rPr lang="en-US" sz="4000" b="0"/>
              <a:t>profile</a:t>
            </a:r>
            <a:r>
              <a:rPr lang="el-GR" sz="4000" b="0"/>
              <a:t>)</a:t>
            </a:r>
            <a:r>
              <a:rPr lang="en-US" sz="4000" b="0"/>
              <a:t> </a:t>
            </a:r>
            <a:r>
              <a:rPr lang="el-GR" sz="4000" b="0"/>
              <a:t>της θέσης κυρίως περιέχονται:</a:t>
            </a:r>
          </a:p>
        </p:txBody>
      </p:sp>
      <p:sp>
        <p:nvSpPr>
          <p:cNvPr id="53252" name="Rectangle 4">
            <a:extLst>
              <a:ext uri="{FF2B5EF4-FFF2-40B4-BE49-F238E27FC236}">
                <a16:creationId xmlns:a16="http://schemas.microsoft.com/office/drawing/2014/main" id="{8B4D4211-BC19-5C07-590C-E158DD123995}"/>
              </a:ext>
            </a:extLst>
          </p:cNvPr>
          <p:cNvSpPr>
            <a:spLocks noGrp="1" noChangeArrowheads="1"/>
          </p:cNvSpPr>
          <p:nvPr>
            <p:ph idx="1"/>
          </p:nvPr>
        </p:nvSpPr>
        <p:spPr>
          <a:xfrm>
            <a:off x="304800" y="2133600"/>
            <a:ext cx="8686800" cy="4267200"/>
          </a:xfrm>
        </p:spPr>
        <p:txBody>
          <a:bodyPr/>
          <a:lstStyle/>
          <a:p>
            <a:pPr eaLnBrk="1" hangingPunct="1">
              <a:lnSpc>
                <a:spcPct val="90000"/>
              </a:lnSpc>
              <a:defRPr/>
            </a:pPr>
            <a:r>
              <a:rPr lang="el-GR"/>
              <a:t>Οι </a:t>
            </a:r>
            <a:r>
              <a:rPr lang="el-GR" b="1">
                <a:solidFill>
                  <a:srgbClr val="FF0000"/>
                </a:solidFill>
                <a:hlinkClick r:id="rId3" action="ppaction://hlinksldjump"/>
              </a:rPr>
              <a:t>Εργασίες</a:t>
            </a:r>
            <a:r>
              <a:rPr lang="el-GR">
                <a:hlinkClick r:id="rId3" action="ppaction://hlinksldjump"/>
              </a:rPr>
              <a:t> </a:t>
            </a:r>
            <a:r>
              <a:rPr lang="el-GR"/>
              <a:t>με τις οποίες ασχολείται</a:t>
            </a:r>
          </a:p>
          <a:p>
            <a:pPr eaLnBrk="1" hangingPunct="1">
              <a:lnSpc>
                <a:spcPct val="90000"/>
              </a:lnSpc>
              <a:defRPr/>
            </a:pPr>
            <a:r>
              <a:rPr lang="el-GR"/>
              <a:t>Οι </a:t>
            </a:r>
            <a:r>
              <a:rPr lang="el-GR" b="1">
                <a:solidFill>
                  <a:srgbClr val="FF0000"/>
                </a:solidFill>
                <a:hlinkClick r:id="rId4" action="ppaction://hlinksldjump"/>
              </a:rPr>
              <a:t>Γνώσεις</a:t>
            </a:r>
            <a:r>
              <a:rPr lang="el-GR">
                <a:hlinkClick r:id="rId4" action="ppaction://hlinksldjump"/>
              </a:rPr>
              <a:t> </a:t>
            </a:r>
            <a:r>
              <a:rPr lang="el-GR"/>
              <a:t>που χρειάζονται</a:t>
            </a:r>
          </a:p>
          <a:p>
            <a:pPr eaLnBrk="1" hangingPunct="1">
              <a:lnSpc>
                <a:spcPct val="90000"/>
              </a:lnSpc>
              <a:defRPr/>
            </a:pPr>
            <a:r>
              <a:rPr lang="el-GR"/>
              <a:t>Οι </a:t>
            </a:r>
            <a:r>
              <a:rPr lang="el-GR" b="1">
                <a:solidFill>
                  <a:srgbClr val="FF0000"/>
                </a:solidFill>
                <a:hlinkClick r:id="rId5" action="ppaction://hlinksldjump"/>
              </a:rPr>
              <a:t>Δεξιότητες</a:t>
            </a:r>
            <a:r>
              <a:rPr lang="el-GR">
                <a:hlinkClick r:id="rId5" action="ppaction://hlinksldjump"/>
              </a:rPr>
              <a:t> </a:t>
            </a:r>
            <a:r>
              <a:rPr lang="el-GR"/>
              <a:t>του απαιτούνται</a:t>
            </a:r>
          </a:p>
          <a:p>
            <a:pPr eaLnBrk="1" hangingPunct="1">
              <a:lnSpc>
                <a:spcPct val="90000"/>
              </a:lnSpc>
              <a:defRPr/>
            </a:pPr>
            <a:r>
              <a:rPr lang="el-GR"/>
              <a:t>Οι </a:t>
            </a:r>
            <a:r>
              <a:rPr lang="el-GR" b="1">
                <a:solidFill>
                  <a:srgbClr val="FF0000"/>
                </a:solidFill>
                <a:hlinkClick r:id="rId6" action="ppaction://hlinksldjump"/>
              </a:rPr>
              <a:t>Ικανότητες</a:t>
            </a:r>
            <a:r>
              <a:rPr lang="el-GR">
                <a:hlinkClick r:id="rId6" action="ppaction://hlinksldjump"/>
              </a:rPr>
              <a:t> </a:t>
            </a:r>
            <a:r>
              <a:rPr lang="el-GR"/>
              <a:t>που είναι απαραίτητες</a:t>
            </a:r>
          </a:p>
          <a:p>
            <a:pPr eaLnBrk="1" hangingPunct="1">
              <a:lnSpc>
                <a:spcPct val="90000"/>
              </a:lnSpc>
              <a:defRPr/>
            </a:pPr>
            <a:r>
              <a:rPr lang="el-GR"/>
              <a:t>Οι </a:t>
            </a:r>
            <a:r>
              <a:rPr lang="el-GR" b="1">
                <a:solidFill>
                  <a:srgbClr val="FF0000"/>
                </a:solidFill>
                <a:hlinkClick r:id="rId7" action="ppaction://hlinksldjump"/>
              </a:rPr>
              <a:t>Δραστηριότητες</a:t>
            </a:r>
            <a:r>
              <a:rPr lang="el-GR">
                <a:hlinkClick r:id="rId7" action="ppaction://hlinksldjump"/>
              </a:rPr>
              <a:t> </a:t>
            </a:r>
            <a:r>
              <a:rPr lang="el-GR"/>
              <a:t>στην καθημερινή δουλειά</a:t>
            </a:r>
          </a:p>
          <a:p>
            <a:pPr eaLnBrk="1" hangingPunct="1">
              <a:lnSpc>
                <a:spcPct val="90000"/>
              </a:lnSpc>
              <a:defRPr/>
            </a:pPr>
            <a:r>
              <a:rPr lang="el-GR"/>
              <a:t>Τα </a:t>
            </a:r>
            <a:r>
              <a:rPr lang="el-GR" b="1">
                <a:solidFill>
                  <a:srgbClr val="FF0000"/>
                </a:solidFill>
                <a:hlinkClick r:id="rId7" action="ppaction://hlinksldjump"/>
              </a:rPr>
              <a:t>Ενδιαφέροντα</a:t>
            </a:r>
            <a:r>
              <a:rPr lang="el-GR">
                <a:hlinkClick r:id="rId7" action="ppaction://hlinksldjump"/>
              </a:rPr>
              <a:t> </a:t>
            </a:r>
            <a:r>
              <a:rPr lang="el-GR"/>
              <a:t>που ο κάτοχος της θέσης είναι χρήσιμο να έχει</a:t>
            </a:r>
          </a:p>
          <a:p>
            <a:pPr eaLnBrk="1" hangingPunct="1">
              <a:lnSpc>
                <a:spcPct val="90000"/>
              </a:lnSpc>
              <a:defRPr/>
            </a:pPr>
            <a:r>
              <a:rPr lang="el-GR"/>
              <a:t>Οι </a:t>
            </a:r>
            <a:r>
              <a:rPr lang="el-GR" b="1">
                <a:solidFill>
                  <a:srgbClr val="FF0000"/>
                </a:solidFill>
                <a:hlinkClick r:id="rId8" action="ppaction://hlinksldjump"/>
              </a:rPr>
              <a:t>Αξίες</a:t>
            </a:r>
            <a:r>
              <a:rPr lang="el-GR">
                <a:hlinkClick r:id="rId8" action="ppaction://hlinksldjump"/>
              </a:rPr>
              <a:t> </a:t>
            </a:r>
            <a:r>
              <a:rPr lang="el-GR"/>
              <a:t>που διέπουν τον κάτοχο της θέσης</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3252">
                                            <p:txEl>
                                              <p:pRg st="0" end="0"/>
                                            </p:txEl>
                                          </p:spTgt>
                                        </p:tgtEl>
                                        <p:attrNameLst>
                                          <p:attrName>style.visibility</p:attrName>
                                        </p:attrNameLst>
                                      </p:cBhvr>
                                      <p:to>
                                        <p:strVal val="visible"/>
                                      </p:to>
                                    </p:set>
                                    <p:animEffect transition="in" filter="checkerboard(across)">
                                      <p:cBhvr>
                                        <p:cTn id="7" dur="500"/>
                                        <p:tgtEl>
                                          <p:spTgt spid="5325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3252">
                                            <p:txEl>
                                              <p:pRg st="1" end="1"/>
                                            </p:txEl>
                                          </p:spTgt>
                                        </p:tgtEl>
                                        <p:attrNameLst>
                                          <p:attrName>style.visibility</p:attrName>
                                        </p:attrNameLst>
                                      </p:cBhvr>
                                      <p:to>
                                        <p:strVal val="visible"/>
                                      </p:to>
                                    </p:set>
                                    <p:animEffect transition="in" filter="checkerboard(across)">
                                      <p:cBhvr>
                                        <p:cTn id="12" dur="500"/>
                                        <p:tgtEl>
                                          <p:spTgt spid="5325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3252">
                                            <p:txEl>
                                              <p:pRg st="2" end="2"/>
                                            </p:txEl>
                                          </p:spTgt>
                                        </p:tgtEl>
                                        <p:attrNameLst>
                                          <p:attrName>style.visibility</p:attrName>
                                        </p:attrNameLst>
                                      </p:cBhvr>
                                      <p:to>
                                        <p:strVal val="visible"/>
                                      </p:to>
                                    </p:set>
                                    <p:animEffect transition="in" filter="checkerboard(across)">
                                      <p:cBhvr>
                                        <p:cTn id="17" dur="500"/>
                                        <p:tgtEl>
                                          <p:spTgt spid="53252">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53252">
                                            <p:txEl>
                                              <p:pRg st="3" end="3"/>
                                            </p:txEl>
                                          </p:spTgt>
                                        </p:tgtEl>
                                        <p:attrNameLst>
                                          <p:attrName>style.visibility</p:attrName>
                                        </p:attrNameLst>
                                      </p:cBhvr>
                                      <p:to>
                                        <p:strVal val="visible"/>
                                      </p:to>
                                    </p:set>
                                    <p:animEffect transition="in" filter="checkerboard(across)">
                                      <p:cBhvr>
                                        <p:cTn id="22" dur="500"/>
                                        <p:tgtEl>
                                          <p:spTgt spid="53252">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53252">
                                            <p:txEl>
                                              <p:pRg st="4" end="4"/>
                                            </p:txEl>
                                          </p:spTgt>
                                        </p:tgtEl>
                                        <p:attrNameLst>
                                          <p:attrName>style.visibility</p:attrName>
                                        </p:attrNameLst>
                                      </p:cBhvr>
                                      <p:to>
                                        <p:strVal val="visible"/>
                                      </p:to>
                                    </p:set>
                                    <p:animEffect transition="in" filter="checkerboard(across)">
                                      <p:cBhvr>
                                        <p:cTn id="27" dur="500"/>
                                        <p:tgtEl>
                                          <p:spTgt spid="53252">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53252">
                                            <p:txEl>
                                              <p:pRg st="5" end="5"/>
                                            </p:txEl>
                                          </p:spTgt>
                                        </p:tgtEl>
                                        <p:attrNameLst>
                                          <p:attrName>style.visibility</p:attrName>
                                        </p:attrNameLst>
                                      </p:cBhvr>
                                      <p:to>
                                        <p:strVal val="visible"/>
                                      </p:to>
                                    </p:set>
                                    <p:animEffect transition="in" filter="checkerboard(across)">
                                      <p:cBhvr>
                                        <p:cTn id="32" dur="500"/>
                                        <p:tgtEl>
                                          <p:spTgt spid="53252">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53252">
                                            <p:txEl>
                                              <p:pRg st="6" end="6"/>
                                            </p:txEl>
                                          </p:spTgt>
                                        </p:tgtEl>
                                        <p:attrNameLst>
                                          <p:attrName>style.visibility</p:attrName>
                                        </p:attrNameLst>
                                      </p:cBhvr>
                                      <p:to>
                                        <p:strVal val="visible"/>
                                      </p:to>
                                    </p:set>
                                    <p:animEffect transition="in" filter="checkerboard(across)">
                                      <p:cBhvr>
                                        <p:cTn id="37" dur="500"/>
                                        <p:tgtEl>
                                          <p:spTgt spid="5325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2"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a:extLst>
              <a:ext uri="{FF2B5EF4-FFF2-40B4-BE49-F238E27FC236}">
                <a16:creationId xmlns:a16="http://schemas.microsoft.com/office/drawing/2014/main" id="{5B0A59E3-EBFE-9382-61FB-469FBE715A57}"/>
              </a:ext>
            </a:extLst>
          </p:cNvPr>
          <p:cNvSpPr>
            <a:spLocks noGrp="1" noChangeArrowheads="1"/>
          </p:cNvSpPr>
          <p:nvPr>
            <p:ph idx="1"/>
          </p:nvPr>
        </p:nvSpPr>
        <p:spPr>
          <a:xfrm>
            <a:off x="0" y="520700"/>
            <a:ext cx="8964613" cy="6337300"/>
          </a:xfrm>
        </p:spPr>
        <p:txBody>
          <a:bodyPr/>
          <a:lstStyle/>
          <a:p>
            <a:pPr eaLnBrk="1" hangingPunct="1">
              <a:lnSpc>
                <a:spcPct val="80000"/>
              </a:lnSpc>
              <a:buClr>
                <a:schemeClr val="tx1"/>
              </a:buClr>
              <a:buFontTx/>
              <a:buNone/>
              <a:defRPr/>
            </a:pPr>
            <a:endParaRPr lang="en-US" sz="900"/>
          </a:p>
          <a:p>
            <a:pPr lvl="1" eaLnBrk="1" hangingPunct="1">
              <a:lnSpc>
                <a:spcPct val="80000"/>
              </a:lnSpc>
              <a:buClr>
                <a:schemeClr val="tx1"/>
              </a:buClr>
              <a:defRPr/>
            </a:pPr>
            <a:r>
              <a:rPr lang="el-GR" sz="2000" b="1"/>
              <a:t>Δραστηριότητες</a:t>
            </a:r>
            <a:r>
              <a:rPr lang="en-US" sz="2000" b="1"/>
              <a:t> </a:t>
            </a:r>
            <a:r>
              <a:rPr lang="el-GR" sz="2000" i="1"/>
              <a:t>(</a:t>
            </a:r>
            <a:r>
              <a:rPr lang="en-US" sz="2000" i="1"/>
              <a:t>Activities</a:t>
            </a:r>
            <a:r>
              <a:rPr lang="el-GR" sz="2000" i="1"/>
              <a:t>)</a:t>
            </a:r>
            <a:endParaRPr lang="en-US" sz="2000" i="1"/>
          </a:p>
          <a:p>
            <a:pPr lvl="1" eaLnBrk="1" hangingPunct="1">
              <a:lnSpc>
                <a:spcPct val="80000"/>
              </a:lnSpc>
              <a:buClr>
                <a:schemeClr val="tx1"/>
              </a:buClr>
              <a:buFontTx/>
              <a:buNone/>
              <a:defRPr/>
            </a:pPr>
            <a:endParaRPr lang="en-US" sz="2000" b="1"/>
          </a:p>
          <a:p>
            <a:pPr lvl="1" eaLnBrk="1" hangingPunct="1">
              <a:lnSpc>
                <a:spcPct val="80000"/>
              </a:lnSpc>
              <a:buClr>
                <a:schemeClr val="tx1"/>
              </a:buClr>
              <a:defRPr/>
            </a:pPr>
            <a:r>
              <a:rPr lang="el-GR" sz="2000" b="1"/>
              <a:t>Συνθήκες εργασίας </a:t>
            </a:r>
            <a:r>
              <a:rPr lang="el-GR" sz="2000" i="1"/>
              <a:t>(</a:t>
            </a:r>
            <a:r>
              <a:rPr lang="en-US" sz="2000" i="1"/>
              <a:t>Working conditions)</a:t>
            </a:r>
          </a:p>
          <a:p>
            <a:pPr lvl="2" eaLnBrk="1" hangingPunct="1">
              <a:lnSpc>
                <a:spcPct val="80000"/>
              </a:lnSpc>
              <a:buClr>
                <a:schemeClr val="tx1"/>
              </a:buClr>
              <a:defRPr/>
            </a:pPr>
            <a:r>
              <a:rPr lang="el-GR" sz="1800" b="1"/>
              <a:t>Προϊστάμενος θέσης </a:t>
            </a:r>
            <a:r>
              <a:rPr lang="en-US" sz="2000" i="1"/>
              <a:t>(Supervisors)</a:t>
            </a:r>
            <a:r>
              <a:rPr lang="en-US" sz="1800" b="1"/>
              <a:t> </a:t>
            </a:r>
          </a:p>
          <a:p>
            <a:pPr lvl="2" eaLnBrk="1" hangingPunct="1">
              <a:lnSpc>
                <a:spcPct val="80000"/>
              </a:lnSpc>
              <a:buClr>
                <a:schemeClr val="tx1"/>
              </a:buClr>
              <a:defRPr/>
            </a:pPr>
            <a:r>
              <a:rPr lang="el-GR" sz="1800" b="1"/>
              <a:t>Ακριβή τοποθεσία εκτέλεσης της εργασίας </a:t>
            </a:r>
            <a:r>
              <a:rPr lang="el-GR" sz="2000" i="1"/>
              <a:t>(</a:t>
            </a:r>
            <a:r>
              <a:rPr lang="en-US" sz="2000" i="1"/>
              <a:t>Location</a:t>
            </a:r>
            <a:r>
              <a:rPr lang="el-GR" sz="2000" i="1"/>
              <a:t>)</a:t>
            </a:r>
            <a:endParaRPr lang="en-US" sz="2000" i="1"/>
          </a:p>
          <a:p>
            <a:pPr lvl="2" eaLnBrk="1" hangingPunct="1">
              <a:lnSpc>
                <a:spcPct val="80000"/>
              </a:lnSpc>
              <a:buClr>
                <a:schemeClr val="tx1"/>
              </a:buClr>
              <a:defRPr/>
            </a:pPr>
            <a:r>
              <a:rPr lang="el-GR" sz="1800" b="1"/>
              <a:t>Πρόγραμμα εργασίας </a:t>
            </a:r>
            <a:r>
              <a:rPr lang="el-GR" sz="2000" i="1"/>
              <a:t>(</a:t>
            </a:r>
            <a:r>
              <a:rPr lang="en-US" sz="2000" i="1"/>
              <a:t>Schedule</a:t>
            </a:r>
            <a:r>
              <a:rPr lang="el-GR" sz="2000" i="1"/>
              <a:t>)</a:t>
            </a:r>
            <a:endParaRPr lang="en-US" sz="2000" i="1"/>
          </a:p>
          <a:p>
            <a:pPr lvl="2" eaLnBrk="1" hangingPunct="1">
              <a:lnSpc>
                <a:spcPct val="80000"/>
              </a:lnSpc>
              <a:buClr>
                <a:schemeClr val="tx1"/>
              </a:buClr>
              <a:buFontTx/>
              <a:buNone/>
              <a:defRPr/>
            </a:pPr>
            <a:endParaRPr lang="en-US" sz="2000" i="1"/>
          </a:p>
          <a:p>
            <a:pPr lvl="1" eaLnBrk="1" hangingPunct="1">
              <a:lnSpc>
                <a:spcPct val="80000"/>
              </a:lnSpc>
              <a:buClr>
                <a:schemeClr val="tx1"/>
              </a:buClr>
              <a:defRPr/>
            </a:pPr>
            <a:r>
              <a:rPr lang="el-GR" sz="2000" b="1"/>
              <a:t>Εξοπλισμός και μηχανήματα </a:t>
            </a:r>
            <a:r>
              <a:rPr lang="el-GR" sz="2000" i="1"/>
              <a:t>(</a:t>
            </a:r>
            <a:r>
              <a:rPr lang="en-US" sz="2000" i="1"/>
              <a:t>Equipment)</a:t>
            </a:r>
          </a:p>
          <a:p>
            <a:pPr lvl="1" eaLnBrk="1" hangingPunct="1">
              <a:lnSpc>
                <a:spcPct val="80000"/>
              </a:lnSpc>
              <a:buClr>
                <a:schemeClr val="tx1"/>
              </a:buClr>
              <a:buFontTx/>
              <a:buNone/>
              <a:defRPr/>
            </a:pPr>
            <a:endParaRPr lang="el-GR" sz="2000" i="1"/>
          </a:p>
          <a:p>
            <a:pPr lvl="1" eaLnBrk="1" hangingPunct="1">
              <a:lnSpc>
                <a:spcPct val="80000"/>
              </a:lnSpc>
              <a:defRPr/>
            </a:pPr>
            <a:r>
              <a:rPr lang="el-GR" sz="2000" b="1"/>
              <a:t>Αποτελεσματικότητα εργασίας </a:t>
            </a:r>
            <a:r>
              <a:rPr lang="el-GR" sz="2000" i="1"/>
              <a:t>(</a:t>
            </a:r>
            <a:r>
              <a:rPr lang="en-US" sz="2000" i="1"/>
              <a:t>Job performance</a:t>
            </a:r>
            <a:r>
              <a:rPr lang="el-GR" sz="2000" i="1"/>
              <a:t>)</a:t>
            </a:r>
            <a:endParaRPr lang="en-US" sz="2000" i="1"/>
          </a:p>
          <a:p>
            <a:pPr lvl="2" eaLnBrk="1" hangingPunct="1">
              <a:lnSpc>
                <a:spcPct val="80000"/>
              </a:lnSpc>
              <a:buClr>
                <a:schemeClr val="tx1"/>
              </a:buClr>
              <a:defRPr/>
            </a:pPr>
            <a:r>
              <a:rPr lang="el-GR" sz="1800" b="1"/>
              <a:t>Παραγωγή εργασίας </a:t>
            </a:r>
            <a:r>
              <a:rPr lang="el-GR" sz="2000" i="1"/>
              <a:t>(</a:t>
            </a:r>
            <a:r>
              <a:rPr lang="en-US" sz="2000" i="1"/>
              <a:t>Operations</a:t>
            </a:r>
            <a:r>
              <a:rPr lang="el-GR" sz="2000" i="1"/>
              <a:t>)</a:t>
            </a:r>
            <a:endParaRPr lang="en-US" sz="2000" i="1"/>
          </a:p>
          <a:p>
            <a:pPr lvl="2" eaLnBrk="1" hangingPunct="1">
              <a:lnSpc>
                <a:spcPct val="80000"/>
              </a:lnSpc>
              <a:buClr>
                <a:schemeClr val="tx1"/>
              </a:buClr>
              <a:defRPr/>
            </a:pPr>
            <a:r>
              <a:rPr lang="el-GR" sz="1800" b="1"/>
              <a:t>Προδιαγραφές εργασίας </a:t>
            </a:r>
            <a:r>
              <a:rPr lang="el-GR" sz="2000" i="1"/>
              <a:t>(</a:t>
            </a:r>
            <a:r>
              <a:rPr lang="en-US" sz="2000" i="1"/>
              <a:t>Standards</a:t>
            </a:r>
            <a:r>
              <a:rPr lang="el-GR" sz="2000" i="1"/>
              <a:t>)</a:t>
            </a:r>
            <a:endParaRPr lang="en-US" sz="2000" i="1"/>
          </a:p>
          <a:p>
            <a:pPr lvl="2" eaLnBrk="1" hangingPunct="1">
              <a:lnSpc>
                <a:spcPct val="80000"/>
              </a:lnSpc>
              <a:buClr>
                <a:schemeClr val="tx1"/>
              </a:buClr>
              <a:defRPr/>
            </a:pPr>
            <a:r>
              <a:rPr lang="el-GR" sz="1800" b="1"/>
              <a:t>Χρόνος </a:t>
            </a:r>
            <a:r>
              <a:rPr lang="el-GR" sz="2000" i="1"/>
              <a:t>(</a:t>
            </a:r>
            <a:r>
              <a:rPr lang="en-US" sz="2000" i="1"/>
              <a:t>Time</a:t>
            </a:r>
            <a:r>
              <a:rPr lang="el-GR" sz="2000" i="1"/>
              <a:t>)</a:t>
            </a:r>
          </a:p>
          <a:p>
            <a:pPr lvl="2" eaLnBrk="1" hangingPunct="1">
              <a:lnSpc>
                <a:spcPct val="80000"/>
              </a:lnSpc>
              <a:buClr>
                <a:schemeClr val="tx1"/>
              </a:buClr>
              <a:buFontTx/>
              <a:buNone/>
              <a:defRPr/>
            </a:pPr>
            <a:endParaRPr lang="en-US" sz="2000" b="1"/>
          </a:p>
          <a:p>
            <a:pPr lvl="1" eaLnBrk="1" hangingPunct="1">
              <a:lnSpc>
                <a:spcPct val="80000"/>
              </a:lnSpc>
              <a:defRPr/>
            </a:pPr>
            <a:r>
              <a:rPr lang="el-GR" sz="2000" b="1"/>
              <a:t>Εργασιακή εμπειρία, κατάρτιση και δεξιότητες </a:t>
            </a:r>
            <a:r>
              <a:rPr lang="el-GR" sz="2000" i="1"/>
              <a:t>(</a:t>
            </a:r>
            <a:r>
              <a:rPr lang="en-US" sz="2000" i="1"/>
              <a:t>Experience, Training, and Skills</a:t>
            </a:r>
            <a:r>
              <a:rPr lang="el-GR" sz="2000" i="1"/>
              <a:t>)</a:t>
            </a:r>
            <a:endParaRPr lang="en-US" sz="2000" i="1"/>
          </a:p>
          <a:p>
            <a:pPr lvl="1" eaLnBrk="1" hangingPunct="1">
              <a:lnSpc>
                <a:spcPct val="80000"/>
              </a:lnSpc>
              <a:buFontTx/>
              <a:buNone/>
              <a:defRPr/>
            </a:pPr>
            <a:endParaRPr lang="en-US" sz="2000" i="1"/>
          </a:p>
          <a:p>
            <a:pPr lvl="1" eaLnBrk="1" hangingPunct="1">
              <a:lnSpc>
                <a:spcPct val="80000"/>
              </a:lnSpc>
              <a:defRPr/>
            </a:pPr>
            <a:r>
              <a:rPr lang="el-GR" sz="2000" b="1"/>
              <a:t>Καθοδήγηση και διαχείριση καριέρας</a:t>
            </a:r>
            <a:endParaRPr lang="en-US" sz="2000" b="1"/>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99E61C21-35BE-EC11-B51E-8687934533AE}"/>
              </a:ext>
            </a:extLst>
          </p:cNvPr>
          <p:cNvSpPr>
            <a:spLocks noGrp="1" noChangeArrowheads="1"/>
          </p:cNvSpPr>
          <p:nvPr>
            <p:ph type="title"/>
          </p:nvPr>
        </p:nvSpPr>
        <p:spPr>
          <a:xfrm>
            <a:off x="395288" y="188913"/>
            <a:ext cx="8424862" cy="1143000"/>
          </a:xfrm>
        </p:spPr>
        <p:txBody>
          <a:bodyPr/>
          <a:lstStyle/>
          <a:p>
            <a:pPr eaLnBrk="1" hangingPunct="1">
              <a:lnSpc>
                <a:spcPct val="70000"/>
              </a:lnSpc>
              <a:defRPr/>
            </a:pPr>
            <a:r>
              <a:rPr lang="el-GR" sz="3600"/>
              <a:t>Μέθοδοι Συλλογής Στοιχείων για την </a:t>
            </a:r>
            <a:br>
              <a:rPr lang="el-GR" sz="3600"/>
            </a:br>
            <a:r>
              <a:rPr lang="el-GR" sz="3600"/>
              <a:t>Ανάλυση Εργασίας</a:t>
            </a:r>
            <a:r>
              <a:rPr lang="el-GR"/>
              <a:t> </a:t>
            </a:r>
          </a:p>
        </p:txBody>
      </p:sp>
      <p:sp>
        <p:nvSpPr>
          <p:cNvPr id="43011" name="Rectangle 3">
            <a:extLst>
              <a:ext uri="{FF2B5EF4-FFF2-40B4-BE49-F238E27FC236}">
                <a16:creationId xmlns:a16="http://schemas.microsoft.com/office/drawing/2014/main" id="{A1AF723A-1EA0-924A-FB7A-AC10E36262BD}"/>
              </a:ext>
            </a:extLst>
          </p:cNvPr>
          <p:cNvSpPr>
            <a:spLocks noGrp="1" noChangeArrowheads="1"/>
          </p:cNvSpPr>
          <p:nvPr>
            <p:ph idx="1"/>
          </p:nvPr>
        </p:nvSpPr>
        <p:spPr>
          <a:xfrm>
            <a:off x="395288" y="1773238"/>
            <a:ext cx="8569325" cy="4824412"/>
          </a:xfrm>
        </p:spPr>
        <p:txBody>
          <a:bodyPr/>
          <a:lstStyle/>
          <a:p>
            <a:pPr eaLnBrk="1" hangingPunct="1">
              <a:defRPr/>
            </a:pPr>
            <a:r>
              <a:rPr lang="el-GR" sz="2800"/>
              <a:t>Παρατήρηση </a:t>
            </a:r>
            <a:r>
              <a:rPr lang="el-GR" sz="2400"/>
              <a:t>(</a:t>
            </a:r>
            <a:r>
              <a:rPr lang="en-US" sz="2400"/>
              <a:t>Observation</a:t>
            </a:r>
            <a:r>
              <a:rPr lang="el-GR" sz="2400"/>
              <a:t>)</a:t>
            </a:r>
            <a:endParaRPr lang="en-US" sz="2400"/>
          </a:p>
          <a:p>
            <a:pPr eaLnBrk="1" hangingPunct="1">
              <a:buClr>
                <a:schemeClr val="tx1"/>
              </a:buClr>
              <a:defRPr/>
            </a:pPr>
            <a:r>
              <a:rPr lang="el-GR" sz="2800"/>
              <a:t>Συνέντευξη </a:t>
            </a:r>
            <a:r>
              <a:rPr lang="el-GR" sz="2400"/>
              <a:t>(</a:t>
            </a:r>
            <a:r>
              <a:rPr lang="en-US" sz="2400"/>
              <a:t>Interview</a:t>
            </a:r>
            <a:r>
              <a:rPr lang="el-GR" sz="2400"/>
              <a:t>)</a:t>
            </a:r>
            <a:endParaRPr lang="en-US" sz="2400"/>
          </a:p>
          <a:p>
            <a:pPr lvl="1" eaLnBrk="1" hangingPunct="1">
              <a:buClr>
                <a:schemeClr val="tx1"/>
              </a:buClr>
              <a:defRPr/>
            </a:pPr>
            <a:r>
              <a:rPr lang="el-GR"/>
              <a:t>Ατομική </a:t>
            </a:r>
            <a:r>
              <a:rPr lang="el-GR" sz="2400"/>
              <a:t>(</a:t>
            </a:r>
            <a:r>
              <a:rPr lang="en-US" sz="2400"/>
              <a:t>Individual</a:t>
            </a:r>
            <a:r>
              <a:rPr lang="el-GR" sz="2400"/>
              <a:t>)</a:t>
            </a:r>
            <a:endParaRPr lang="en-US" sz="2400"/>
          </a:p>
          <a:p>
            <a:pPr lvl="1" eaLnBrk="1" hangingPunct="1">
              <a:buClr>
                <a:schemeClr val="tx1"/>
              </a:buClr>
              <a:defRPr/>
            </a:pPr>
            <a:r>
              <a:rPr lang="el-GR"/>
              <a:t>Ομάδας </a:t>
            </a:r>
            <a:r>
              <a:rPr lang="el-GR" sz="2400"/>
              <a:t>(</a:t>
            </a:r>
            <a:r>
              <a:rPr lang="en-US" sz="2400"/>
              <a:t>Group</a:t>
            </a:r>
            <a:r>
              <a:rPr lang="el-GR" sz="2400"/>
              <a:t>)</a:t>
            </a:r>
            <a:endParaRPr lang="en-US" sz="2400"/>
          </a:p>
          <a:p>
            <a:pPr eaLnBrk="1" hangingPunct="1">
              <a:buClr>
                <a:schemeClr val="tx1"/>
              </a:buClr>
              <a:defRPr/>
            </a:pPr>
            <a:r>
              <a:rPr lang="el-GR" sz="2800"/>
              <a:t>Ερωτηματολόγιο Ανάλυσης Θέσης </a:t>
            </a:r>
            <a:r>
              <a:rPr lang="en-US" sz="2400"/>
              <a:t>(Position Analysis Questionnaire)</a:t>
            </a:r>
            <a:r>
              <a:rPr lang="en-US" sz="2800"/>
              <a:t> </a:t>
            </a:r>
          </a:p>
          <a:p>
            <a:pPr eaLnBrk="1" hangingPunct="1">
              <a:buClr>
                <a:schemeClr val="tx1"/>
              </a:buClr>
              <a:defRPr/>
            </a:pPr>
            <a:r>
              <a:rPr lang="el-GR" sz="2800"/>
              <a:t>Ημερολόγιο </a:t>
            </a:r>
            <a:r>
              <a:rPr lang="el-GR" sz="2400"/>
              <a:t>(</a:t>
            </a:r>
            <a:r>
              <a:rPr lang="en-US" sz="2400"/>
              <a:t>Diary</a:t>
            </a:r>
            <a:r>
              <a:rPr lang="el-GR" sz="2400"/>
              <a:t>)</a:t>
            </a:r>
            <a:endParaRPr lang="en-US" sz="2400"/>
          </a:p>
          <a:p>
            <a:pPr eaLnBrk="1" hangingPunct="1">
              <a:buClr>
                <a:schemeClr val="tx1"/>
              </a:buClr>
              <a:defRPr/>
            </a:pPr>
            <a:r>
              <a:rPr lang="el-GR" sz="2800"/>
              <a:t>Τεχνική Ημερίδα </a:t>
            </a:r>
            <a:r>
              <a:rPr lang="el-GR" sz="2400"/>
              <a:t>(</a:t>
            </a:r>
            <a:r>
              <a:rPr lang="en-US" sz="2400"/>
              <a:t>Technical Conference</a:t>
            </a:r>
            <a:r>
              <a:rPr lang="el-GR" sz="2400"/>
              <a:t>)</a:t>
            </a:r>
            <a:endParaRPr lang="en-US" sz="2400"/>
          </a:p>
          <a:p>
            <a:pPr eaLnBrk="1" hangingPunct="1">
              <a:buClr>
                <a:schemeClr val="tx1"/>
              </a:buClr>
              <a:defRPr/>
            </a:pPr>
            <a:r>
              <a:rPr lang="el-GR" sz="2800"/>
              <a:t>Τεχνική Κρίσιμων Καταστάσεων </a:t>
            </a:r>
            <a:r>
              <a:rPr lang="el-GR" sz="2400"/>
              <a:t>(</a:t>
            </a:r>
            <a:r>
              <a:rPr lang="en-US" sz="2400"/>
              <a:t>Critical Incident Technique</a:t>
            </a:r>
            <a:r>
              <a:rPr lang="el-GR" sz="2400"/>
              <a:t>)</a:t>
            </a:r>
          </a:p>
        </p:txBody>
      </p:sp>
      <p:sp>
        <p:nvSpPr>
          <p:cNvPr id="43012" name="Rectangle 4">
            <a:extLst>
              <a:ext uri="{FF2B5EF4-FFF2-40B4-BE49-F238E27FC236}">
                <a16:creationId xmlns:a16="http://schemas.microsoft.com/office/drawing/2014/main" id="{A9782C3D-30D5-5326-4D63-D995BFDAD317}"/>
              </a:ext>
            </a:extLst>
          </p:cNvPr>
          <p:cNvSpPr>
            <a:spLocks noChangeArrowheads="1"/>
          </p:cNvSpPr>
          <p:nvPr/>
        </p:nvSpPr>
        <p:spPr bwMode="auto">
          <a:xfrm>
            <a:off x="468313" y="3716338"/>
            <a:ext cx="8351837" cy="2808287"/>
          </a:xfrm>
          <a:prstGeom prst="rect">
            <a:avLst/>
          </a:prstGeom>
          <a:noFill/>
          <a:ln w="9525">
            <a:noFill/>
            <a:miter lim="800000"/>
            <a:headEnd/>
            <a:tailEnd/>
          </a:ln>
          <a:effectLst/>
        </p:spPr>
        <p:txBody>
          <a:bodyPr/>
          <a:lstStyle/>
          <a:p>
            <a:pPr marL="342900" indent="-342900">
              <a:lnSpc>
                <a:spcPct val="90000"/>
              </a:lnSpc>
              <a:spcBef>
                <a:spcPct val="20000"/>
              </a:spcBef>
              <a:buClr>
                <a:schemeClr val="tx1"/>
              </a:buClr>
              <a:buFontTx/>
              <a:buChar char="•"/>
              <a:defRPr/>
            </a:pPr>
            <a:endParaRPr lang="el-GR" sz="1600">
              <a:effectLst>
                <a:outerShdw blurRad="38100" dist="38100" dir="2700000" algn="tl">
                  <a:srgbClr val="000000"/>
                </a:outerShdw>
              </a:effectLst>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a:extLst>
              <a:ext uri="{FF2B5EF4-FFF2-40B4-BE49-F238E27FC236}">
                <a16:creationId xmlns:a16="http://schemas.microsoft.com/office/drawing/2014/main" id="{44329083-4EC8-A2BE-F7A5-F883934E37B2}"/>
              </a:ext>
            </a:extLst>
          </p:cNvPr>
          <p:cNvSpPr>
            <a:spLocks noGrp="1" noChangeArrowheads="1"/>
          </p:cNvSpPr>
          <p:nvPr>
            <p:ph type="title"/>
          </p:nvPr>
        </p:nvSpPr>
        <p:spPr>
          <a:xfrm>
            <a:off x="250825" y="44450"/>
            <a:ext cx="8507413" cy="863600"/>
          </a:xfrm>
        </p:spPr>
        <p:txBody>
          <a:bodyPr/>
          <a:lstStyle/>
          <a:p>
            <a:pPr eaLnBrk="1" hangingPunct="1">
              <a:defRPr/>
            </a:pPr>
            <a:r>
              <a:rPr lang="el-GR" sz="3600"/>
              <a:t>Ερωτηματολόγια Ανάλυσης Εργασίας</a:t>
            </a:r>
            <a:endParaRPr lang="en-US" sz="3600"/>
          </a:p>
        </p:txBody>
      </p:sp>
      <p:sp>
        <p:nvSpPr>
          <p:cNvPr id="45060" name="Rectangle 4">
            <a:extLst>
              <a:ext uri="{FF2B5EF4-FFF2-40B4-BE49-F238E27FC236}">
                <a16:creationId xmlns:a16="http://schemas.microsoft.com/office/drawing/2014/main" id="{0D299C6F-8C5A-2376-675E-9E00D1EB8F8B}"/>
              </a:ext>
            </a:extLst>
          </p:cNvPr>
          <p:cNvSpPr>
            <a:spLocks noGrp="1" noChangeArrowheads="1"/>
          </p:cNvSpPr>
          <p:nvPr>
            <p:ph idx="1"/>
          </p:nvPr>
        </p:nvSpPr>
        <p:spPr>
          <a:xfrm>
            <a:off x="179388" y="1412875"/>
            <a:ext cx="8820150" cy="5256213"/>
          </a:xfrm>
        </p:spPr>
        <p:txBody>
          <a:bodyPr/>
          <a:lstStyle/>
          <a:p>
            <a:pPr eaLnBrk="1" hangingPunct="1">
              <a:lnSpc>
                <a:spcPct val="80000"/>
              </a:lnSpc>
              <a:defRPr/>
            </a:pPr>
            <a:r>
              <a:rPr lang="el-GR" sz="2800"/>
              <a:t>Οι εργαζόμενοι απαντούν σε ερωτήσεις σχετικές με τις αρμοδιότητες και τις απαιτήσεις της εργασίας </a:t>
            </a:r>
          </a:p>
          <a:p>
            <a:pPr eaLnBrk="1" hangingPunct="1">
              <a:lnSpc>
                <a:spcPct val="80000"/>
              </a:lnSpc>
              <a:defRPr/>
            </a:pPr>
            <a:r>
              <a:rPr lang="el-GR" sz="2800"/>
              <a:t>Κάθε ερώτηση απαντάται με την χρήση κλίμακας η οποία αξιολογεί την σπουδαιότητα και την σημασία της κάθε αρμοδιότητας</a:t>
            </a:r>
          </a:p>
          <a:p>
            <a:pPr lvl="1" eaLnBrk="1" hangingPunct="1">
              <a:lnSpc>
                <a:spcPct val="80000"/>
              </a:lnSpc>
              <a:buFontTx/>
              <a:buNone/>
              <a:defRPr/>
            </a:pPr>
            <a:endParaRPr lang="el-GR" sz="1000"/>
          </a:p>
          <a:p>
            <a:pPr lvl="1" eaLnBrk="1" hangingPunct="1">
              <a:lnSpc>
                <a:spcPct val="80000"/>
              </a:lnSpc>
              <a:buFontTx/>
              <a:buNone/>
              <a:defRPr/>
            </a:pPr>
            <a:r>
              <a:rPr lang="el-GR" sz="2400" b="1"/>
              <a:t>Ερωτηματολόγιο Ανάλυσης Θέσης </a:t>
            </a:r>
            <a:r>
              <a:rPr lang="el-GR" sz="2400"/>
              <a:t>(</a:t>
            </a:r>
            <a:r>
              <a:rPr lang="en-US" sz="2400"/>
              <a:t>Position Analysis Questionnaire</a:t>
            </a:r>
            <a:r>
              <a:rPr lang="el-GR" sz="2400"/>
              <a:t>)</a:t>
            </a:r>
            <a:endParaRPr lang="en-US" sz="2400"/>
          </a:p>
          <a:p>
            <a:pPr lvl="2" eaLnBrk="1" hangingPunct="1">
              <a:lnSpc>
                <a:spcPct val="80000"/>
              </a:lnSpc>
              <a:defRPr/>
            </a:pPr>
            <a:r>
              <a:rPr lang="el-GR"/>
              <a:t>Δομημένο, συμπεριφοριστικό  ερωτηματολόγιο </a:t>
            </a:r>
            <a:endParaRPr lang="en-US"/>
          </a:p>
          <a:p>
            <a:pPr lvl="2" eaLnBrk="1" hangingPunct="1">
              <a:lnSpc>
                <a:spcPct val="80000"/>
              </a:lnSpc>
              <a:defRPr/>
            </a:pPr>
            <a:r>
              <a:rPr lang="en-US"/>
              <a:t>194 </a:t>
            </a:r>
            <a:r>
              <a:rPr lang="el-GR"/>
              <a:t>ερωτήσεις</a:t>
            </a:r>
            <a:r>
              <a:rPr lang="en-US"/>
              <a:t> </a:t>
            </a:r>
            <a:r>
              <a:rPr lang="el-GR"/>
              <a:t>σε</a:t>
            </a:r>
            <a:r>
              <a:rPr lang="en-US"/>
              <a:t> 6 </a:t>
            </a:r>
            <a:r>
              <a:rPr lang="el-GR"/>
              <a:t>κατηγορίες</a:t>
            </a:r>
            <a:endParaRPr lang="en-US"/>
          </a:p>
          <a:p>
            <a:pPr lvl="3" eaLnBrk="1" hangingPunct="1">
              <a:lnSpc>
                <a:spcPct val="80000"/>
              </a:lnSpc>
              <a:defRPr/>
            </a:pPr>
            <a:r>
              <a:rPr lang="el-GR"/>
              <a:t>Εισροή πληροφοριών (</a:t>
            </a:r>
            <a:r>
              <a:rPr lang="en-US"/>
              <a:t>Information input</a:t>
            </a:r>
            <a:r>
              <a:rPr lang="el-GR"/>
              <a:t>)</a:t>
            </a:r>
            <a:endParaRPr lang="en-US"/>
          </a:p>
          <a:p>
            <a:pPr lvl="3" eaLnBrk="1" hangingPunct="1">
              <a:lnSpc>
                <a:spcPct val="80000"/>
              </a:lnSpc>
              <a:defRPr/>
            </a:pPr>
            <a:r>
              <a:rPr lang="el-GR"/>
              <a:t>Νοητικές διεργασίες (</a:t>
            </a:r>
            <a:r>
              <a:rPr lang="en-US"/>
              <a:t>Mental processes</a:t>
            </a:r>
            <a:r>
              <a:rPr lang="el-GR"/>
              <a:t>)</a:t>
            </a:r>
            <a:endParaRPr lang="en-US"/>
          </a:p>
          <a:p>
            <a:pPr lvl="3" eaLnBrk="1" hangingPunct="1">
              <a:lnSpc>
                <a:spcPct val="80000"/>
              </a:lnSpc>
              <a:defRPr/>
            </a:pPr>
            <a:r>
              <a:rPr lang="el-GR"/>
              <a:t>Αποτέλεσμα εργασίας (</a:t>
            </a:r>
            <a:r>
              <a:rPr lang="en-US"/>
              <a:t>Work output</a:t>
            </a:r>
            <a:r>
              <a:rPr lang="el-GR"/>
              <a:t>)</a:t>
            </a:r>
            <a:endParaRPr lang="en-US"/>
          </a:p>
          <a:p>
            <a:pPr lvl="3" eaLnBrk="1" hangingPunct="1">
              <a:lnSpc>
                <a:spcPct val="80000"/>
              </a:lnSpc>
              <a:defRPr/>
            </a:pPr>
            <a:r>
              <a:rPr lang="el-GR"/>
              <a:t>Σχέσεις (</a:t>
            </a:r>
            <a:r>
              <a:rPr lang="en-US"/>
              <a:t>Relationships</a:t>
            </a:r>
            <a:r>
              <a:rPr lang="el-GR"/>
              <a:t>)</a:t>
            </a:r>
            <a:endParaRPr lang="en-US"/>
          </a:p>
          <a:p>
            <a:pPr lvl="3" eaLnBrk="1" hangingPunct="1">
              <a:lnSpc>
                <a:spcPct val="80000"/>
              </a:lnSpc>
              <a:defRPr/>
            </a:pPr>
            <a:r>
              <a:rPr lang="el-GR"/>
              <a:t>Περιβάλλον της εργασίας (</a:t>
            </a:r>
            <a:r>
              <a:rPr lang="en-US"/>
              <a:t>Job context</a:t>
            </a:r>
            <a:r>
              <a:rPr lang="el-GR"/>
              <a:t>)</a:t>
            </a:r>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a:extLst>
              <a:ext uri="{FF2B5EF4-FFF2-40B4-BE49-F238E27FC236}">
                <a16:creationId xmlns:a16="http://schemas.microsoft.com/office/drawing/2014/main" id="{6E8CFE52-4A3B-CC14-99CE-91B16154774C}"/>
              </a:ext>
            </a:extLst>
          </p:cNvPr>
          <p:cNvSpPr>
            <a:spLocks noGrp="1" noChangeArrowheads="1"/>
          </p:cNvSpPr>
          <p:nvPr>
            <p:ph idx="1"/>
          </p:nvPr>
        </p:nvSpPr>
        <p:spPr>
          <a:xfrm>
            <a:off x="323850" y="188913"/>
            <a:ext cx="8820150" cy="6669087"/>
          </a:xfrm>
        </p:spPr>
        <p:txBody>
          <a:bodyPr/>
          <a:lstStyle/>
          <a:p>
            <a:pPr algn="ctr" eaLnBrk="1" hangingPunct="1">
              <a:lnSpc>
                <a:spcPct val="80000"/>
              </a:lnSpc>
              <a:buFontTx/>
              <a:buNone/>
              <a:defRPr/>
            </a:pPr>
            <a:r>
              <a:rPr lang="el-GR" sz="1600" b="1"/>
              <a:t>ΥΠΟΔΕΙΓΜΑ ΕΡΩΤΗΜΑΤΟΛΟΓΙΟΥ</a:t>
            </a:r>
          </a:p>
          <a:p>
            <a:pPr algn="ctr" eaLnBrk="1" hangingPunct="1">
              <a:lnSpc>
                <a:spcPct val="80000"/>
              </a:lnSpc>
              <a:buFontTx/>
              <a:buNone/>
              <a:defRPr/>
            </a:pPr>
            <a:endParaRPr lang="el-GR" sz="1600"/>
          </a:p>
          <a:p>
            <a:pPr eaLnBrk="1" hangingPunct="1">
              <a:lnSpc>
                <a:spcPct val="80000"/>
              </a:lnSpc>
              <a:buFontTx/>
              <a:buNone/>
              <a:defRPr/>
            </a:pPr>
            <a:r>
              <a:rPr lang="el-GR" sz="1600"/>
              <a:t>Οδηγίες :  Αυτό είναι το πρώτο βήμα για την προετοιμασία μιας περιγραφής θέσης για μια συγκεκριμένη εργασία. Συμπληρώνουμε το ερωτηματολόγιο προσεκτικά και το παραδίδουμε στον άμεσο προϊστάμενο της θέσης για επισκόπηση.  Μετά την επισκόπηση το στέλεχος το μεταφέρει στον αναλυτή της θέσης του συγκεκριμένου τμήματος </a:t>
            </a:r>
          </a:p>
          <a:p>
            <a:pPr eaLnBrk="1" hangingPunct="1">
              <a:lnSpc>
                <a:spcPct val="80000"/>
              </a:lnSpc>
              <a:buFontTx/>
              <a:buNone/>
              <a:defRPr/>
            </a:pPr>
            <a:endParaRPr lang="el-GR" sz="1600"/>
          </a:p>
          <a:p>
            <a:pPr eaLnBrk="1" hangingPunct="1">
              <a:lnSpc>
                <a:spcPct val="80000"/>
              </a:lnSpc>
              <a:buFontTx/>
              <a:buNone/>
              <a:defRPr/>
            </a:pPr>
            <a:r>
              <a:rPr lang="el-GR" sz="1600"/>
              <a:t>Ονοματεπώνυμο ………………………………………..    Ημερομηνία ……………..</a:t>
            </a:r>
          </a:p>
          <a:p>
            <a:pPr eaLnBrk="1" hangingPunct="1">
              <a:lnSpc>
                <a:spcPct val="80000"/>
              </a:lnSpc>
              <a:buFontTx/>
              <a:buNone/>
              <a:defRPr/>
            </a:pPr>
            <a:r>
              <a:rPr lang="el-GR" sz="1600"/>
              <a:t>Τίτλος Θέσης …………………………………………...    Τμήμα ……………………</a:t>
            </a:r>
          </a:p>
          <a:p>
            <a:pPr eaLnBrk="1" hangingPunct="1">
              <a:lnSpc>
                <a:spcPct val="80000"/>
              </a:lnSpc>
              <a:buFontTx/>
              <a:buNone/>
              <a:defRPr/>
            </a:pPr>
            <a:r>
              <a:rPr lang="el-GR" sz="1600"/>
              <a:t>Άμεσος Προϊστάμενος ………………………………….    Τίτλος Ατόμου …………..</a:t>
            </a:r>
          </a:p>
          <a:p>
            <a:pPr eaLnBrk="1" hangingPunct="1">
              <a:lnSpc>
                <a:spcPct val="80000"/>
              </a:lnSpc>
              <a:buFontTx/>
              <a:buNone/>
              <a:defRPr/>
            </a:pPr>
            <a:endParaRPr lang="el-GR" sz="1600"/>
          </a:p>
          <a:p>
            <a:pPr eaLnBrk="1" hangingPunct="1">
              <a:lnSpc>
                <a:spcPct val="80000"/>
              </a:lnSpc>
              <a:buFontTx/>
              <a:buNone/>
              <a:defRPr/>
            </a:pPr>
            <a:endParaRPr lang="el-GR" sz="1600"/>
          </a:p>
          <a:p>
            <a:pPr eaLnBrk="1" hangingPunct="1">
              <a:lnSpc>
                <a:spcPct val="80000"/>
              </a:lnSpc>
              <a:buFontTx/>
              <a:buNone/>
              <a:defRPr/>
            </a:pPr>
            <a:r>
              <a:rPr lang="el-GR" sz="1800"/>
              <a:t>1. Πως θα περιγράφατε τον κύριο σκοπό της εργασίας σας (πχ. γιατί υπάρχει, τι εξυπηρετεί)</a:t>
            </a:r>
          </a:p>
          <a:p>
            <a:pPr eaLnBrk="1" hangingPunct="1">
              <a:lnSpc>
                <a:spcPct val="80000"/>
              </a:lnSpc>
              <a:buFontTx/>
              <a:buNone/>
              <a:defRPr/>
            </a:pPr>
            <a:r>
              <a:rPr lang="el-GR" sz="1800"/>
              <a:t>2. Ποια είναι η αμέσως πάνω από εσάς θέση</a:t>
            </a:r>
          </a:p>
          <a:p>
            <a:pPr eaLnBrk="1" hangingPunct="1">
              <a:lnSpc>
                <a:spcPct val="80000"/>
              </a:lnSpc>
              <a:buFontTx/>
              <a:buNone/>
              <a:defRPr/>
            </a:pPr>
            <a:r>
              <a:rPr lang="el-GR" sz="1800"/>
              <a:t>3. Παραθέστε τους τίτλους των θέσεων που επιβλέπετε ή διευθύνετε και τον αριθμό των κατόχων σε κάθε μια. Περιγράψτε τη φύση των διευθυντικών σας δραστηριοτήτων</a:t>
            </a:r>
          </a:p>
          <a:p>
            <a:pPr eaLnBrk="1" hangingPunct="1">
              <a:lnSpc>
                <a:spcPct val="80000"/>
              </a:lnSpc>
              <a:buFontTx/>
              <a:buNone/>
              <a:defRPr/>
            </a:pPr>
            <a:r>
              <a:rPr lang="el-GR" sz="1800"/>
              <a:t>4. Τι είδους καθοδήγηση και εποπτεία έχετε (πχ. σε ποιόν αναφέρεστε, ποιος σας αναθέτει καθήκοντα)</a:t>
            </a:r>
          </a:p>
          <a:p>
            <a:pPr eaLnBrk="1" hangingPunct="1">
              <a:lnSpc>
                <a:spcPct val="80000"/>
              </a:lnSpc>
              <a:buFontTx/>
              <a:buNone/>
              <a:defRPr/>
            </a:pPr>
            <a:r>
              <a:rPr lang="el-GR" sz="1800"/>
              <a:t>5. Τι είδους μηχανισμούς ελέγχου έχετε (πχ, στόχοι , προϋπολογισμός έργων, υπολογισμός κόστους κτλ)</a:t>
            </a:r>
          </a:p>
          <a:p>
            <a:pPr eaLnBrk="1" hangingPunct="1">
              <a:lnSpc>
                <a:spcPct val="80000"/>
              </a:lnSpc>
              <a:buFontTx/>
              <a:buNone/>
              <a:defRPr/>
            </a:pPr>
            <a:r>
              <a:rPr lang="el-GR" sz="1800"/>
              <a:t>6. Με ποιες θέσεις ή τμήματα έχετε στενές σχέσεις και συχνές επαφές. Ποια είναι η φύση αυτών των επαφών</a:t>
            </a:r>
          </a:p>
          <a:p>
            <a:pPr eaLnBrk="1" hangingPunct="1">
              <a:lnSpc>
                <a:spcPct val="80000"/>
              </a:lnSpc>
              <a:buFontTx/>
              <a:buNone/>
              <a:defRPr/>
            </a:pPr>
            <a:r>
              <a:rPr lang="el-GR" sz="1800"/>
              <a:t>7. Περιγράψτε τις κύριες δραστηριότητες της εργασίας σας ( πχ. σχεδιασμός, προγραμματισμός, συντονισμός, κτλ)</a:t>
            </a:r>
          </a:p>
          <a:p>
            <a:pPr eaLnBrk="1" hangingPunct="1">
              <a:lnSpc>
                <a:spcPct val="80000"/>
              </a:lnSpc>
              <a:buFontTx/>
              <a:buNone/>
              <a:defRPr/>
            </a:pPr>
            <a:endParaRPr lang="el-GR" sz="18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9" name="Rectangle 5">
            <a:extLst>
              <a:ext uri="{FF2B5EF4-FFF2-40B4-BE49-F238E27FC236}">
                <a16:creationId xmlns:a16="http://schemas.microsoft.com/office/drawing/2014/main" id="{6418BB9D-BC50-E42A-A334-D78497046DBC}"/>
              </a:ext>
            </a:extLst>
          </p:cNvPr>
          <p:cNvSpPr>
            <a:spLocks noGrp="1" noChangeArrowheads="1"/>
          </p:cNvSpPr>
          <p:nvPr>
            <p:ph type="title"/>
          </p:nvPr>
        </p:nvSpPr>
        <p:spPr/>
        <p:txBody>
          <a:bodyPr/>
          <a:lstStyle/>
          <a:p>
            <a:pPr eaLnBrk="1" hangingPunct="1">
              <a:defRPr/>
            </a:pPr>
            <a:r>
              <a:rPr lang="el-GR"/>
              <a:t>Ερωτηματολόγια Ανάλυσης Θέσης Εργασίας </a:t>
            </a:r>
            <a:endParaRPr lang="en-US"/>
          </a:p>
        </p:txBody>
      </p:sp>
      <p:sp>
        <p:nvSpPr>
          <p:cNvPr id="57347" name="Rectangle 3">
            <a:extLst>
              <a:ext uri="{FF2B5EF4-FFF2-40B4-BE49-F238E27FC236}">
                <a16:creationId xmlns:a16="http://schemas.microsoft.com/office/drawing/2014/main" id="{902C28B4-CB5F-11D4-968C-69DB8A713BE4}"/>
              </a:ext>
            </a:extLst>
          </p:cNvPr>
          <p:cNvSpPr>
            <a:spLocks noGrp="1" noChangeArrowheads="1"/>
          </p:cNvSpPr>
          <p:nvPr>
            <p:ph idx="1"/>
          </p:nvPr>
        </p:nvSpPr>
        <p:spPr>
          <a:xfrm>
            <a:off x="179388" y="1844675"/>
            <a:ext cx="8964612" cy="5013325"/>
          </a:xfrm>
        </p:spPr>
        <p:txBody>
          <a:bodyPr/>
          <a:lstStyle/>
          <a:p>
            <a:pPr eaLnBrk="1" hangingPunct="1">
              <a:lnSpc>
                <a:spcPct val="80000"/>
              </a:lnSpc>
              <a:defRPr/>
            </a:pPr>
            <a:r>
              <a:rPr lang="el-GR" sz="1600"/>
              <a:t>Ερωτηματολόγιο Ανάλυσης της Θέσης Εργασίας , το οποίο συμπληρώνεται από τον υπάλληλο. Η πρακτική σημασία του ερωτηματολογίου συνίσταται στην εξαγωγή δεδομένων που θα διευκολύνουν τους Προϊσταμένους να σχεδιάσουν τα αρχικά έντυπα περιγραμμάτων. </a:t>
            </a:r>
          </a:p>
          <a:p>
            <a:pPr eaLnBrk="1" hangingPunct="1">
              <a:lnSpc>
                <a:spcPct val="80000"/>
              </a:lnSpc>
              <a:defRPr/>
            </a:pPr>
            <a:endParaRPr lang="el-GR" sz="1600"/>
          </a:p>
          <a:p>
            <a:pPr eaLnBrk="1" hangingPunct="1">
              <a:lnSpc>
                <a:spcPct val="80000"/>
              </a:lnSpc>
              <a:buFontTx/>
              <a:buNone/>
              <a:defRPr/>
            </a:pPr>
            <a:r>
              <a:rPr lang="el-GR" sz="1600"/>
              <a:t>        Συγκεκριμένα, με το ερωτηματολόγιο αντλείται πληροφόρηση για: </a:t>
            </a:r>
          </a:p>
          <a:p>
            <a:pPr eaLnBrk="1" hangingPunct="1">
              <a:lnSpc>
                <a:spcPct val="80000"/>
              </a:lnSpc>
              <a:defRPr/>
            </a:pPr>
            <a:endParaRPr lang="el-GR" sz="1600"/>
          </a:p>
          <a:p>
            <a:pPr eaLnBrk="1" hangingPunct="1">
              <a:lnSpc>
                <a:spcPct val="80000"/>
              </a:lnSpc>
              <a:defRPr/>
            </a:pPr>
            <a:r>
              <a:rPr lang="el-GR" sz="1600"/>
              <a:t>Τα γενικά στοιχεία της θέσης (π.χ. επίπεδο διοίκησης). </a:t>
            </a:r>
          </a:p>
          <a:p>
            <a:pPr eaLnBrk="1" hangingPunct="1">
              <a:lnSpc>
                <a:spcPct val="80000"/>
              </a:lnSpc>
              <a:defRPr/>
            </a:pPr>
            <a:r>
              <a:rPr lang="el-GR" sz="1600"/>
              <a:t>Τα στοιχεία του υπηρετούντος υπαλλήλου (π.χ. βαθμός). </a:t>
            </a:r>
          </a:p>
          <a:p>
            <a:pPr eaLnBrk="1" hangingPunct="1">
              <a:lnSpc>
                <a:spcPct val="80000"/>
              </a:lnSpc>
              <a:defRPr/>
            </a:pPr>
            <a:r>
              <a:rPr lang="el-GR" sz="1600"/>
              <a:t>Τον άμεσα Προϊστάμενο και τους υφισταμένους εφόσον υπάρχουν. </a:t>
            </a:r>
          </a:p>
          <a:p>
            <a:pPr eaLnBrk="1" hangingPunct="1">
              <a:lnSpc>
                <a:spcPct val="80000"/>
              </a:lnSpc>
              <a:defRPr/>
            </a:pPr>
            <a:r>
              <a:rPr lang="el-GR" sz="1600"/>
              <a:t>Τις απαιτήσεις της θέσης εργασίας (π.χ. ανάλυση, προγραμματισμός). </a:t>
            </a:r>
          </a:p>
          <a:p>
            <a:pPr eaLnBrk="1" hangingPunct="1">
              <a:lnSpc>
                <a:spcPct val="80000"/>
              </a:lnSpc>
              <a:defRPr/>
            </a:pPr>
            <a:r>
              <a:rPr lang="el-GR" sz="1600"/>
              <a:t>Τα προσόντα (επίπεδο εκπαίδευσης, γνώσεις, ικανότητες, δεξιότητες, χρόνια εμπειρίας) που απαιτούνται για την εκπλήρωση των καθηκόντων. </a:t>
            </a:r>
          </a:p>
          <a:p>
            <a:pPr eaLnBrk="1" hangingPunct="1">
              <a:lnSpc>
                <a:spcPct val="80000"/>
              </a:lnSpc>
              <a:defRPr/>
            </a:pPr>
            <a:r>
              <a:rPr lang="el-GR" sz="1600"/>
              <a:t>Την επικοινωνία και τη συνεργασία με άλλες οργανικές μονάδες και υπαλλήλους εντός και εκτός του φορέα, καθώς και την επαφή με τους πολίτες. </a:t>
            </a:r>
          </a:p>
          <a:p>
            <a:pPr eaLnBrk="1" hangingPunct="1">
              <a:lnSpc>
                <a:spcPct val="80000"/>
              </a:lnSpc>
              <a:defRPr/>
            </a:pPr>
            <a:r>
              <a:rPr lang="el-GR" sz="1600"/>
              <a:t>Τις εργασίες που εκτελούνται στο πλαίσιο των καθηκόντων. </a:t>
            </a:r>
          </a:p>
          <a:p>
            <a:pPr eaLnBrk="1" hangingPunct="1">
              <a:lnSpc>
                <a:spcPct val="80000"/>
              </a:lnSpc>
              <a:defRPr/>
            </a:pPr>
            <a:r>
              <a:rPr lang="el-GR" sz="1600"/>
              <a:t>Τη συχνότητα εκτέλεσης των εργασιών. </a:t>
            </a:r>
          </a:p>
          <a:p>
            <a:pPr eaLnBrk="1" hangingPunct="1">
              <a:lnSpc>
                <a:spcPct val="80000"/>
              </a:lnSpc>
              <a:defRPr/>
            </a:pPr>
            <a:r>
              <a:rPr lang="el-GR" sz="1600"/>
              <a:t>Την ικανότητα/δυνατότητα διαχείρισης προβλημάτων και λήψης αποφάσεων. </a:t>
            </a:r>
          </a:p>
          <a:p>
            <a:pPr eaLnBrk="1" hangingPunct="1">
              <a:lnSpc>
                <a:spcPct val="80000"/>
              </a:lnSpc>
              <a:defRPr/>
            </a:pPr>
            <a:r>
              <a:rPr lang="el-GR" sz="1600"/>
              <a:t>Τις συνέπειες αν μια επιμέρους εργασία διεκπεραιωθεί λάθος ή δεν διεκπεραιωθεί. </a:t>
            </a:r>
          </a:p>
          <a:p>
            <a:pPr eaLnBrk="1" hangingPunct="1">
              <a:lnSpc>
                <a:spcPct val="80000"/>
              </a:lnSpc>
              <a:defRPr/>
            </a:pPr>
            <a:r>
              <a:rPr lang="el-GR" sz="1600"/>
              <a:t>Τις παρατηρήσεις του προϊσταμένου για τις πληροφορίες που παρείχε ο υπάλληλος, </a:t>
            </a:r>
          </a:p>
          <a:p>
            <a:pPr eaLnBrk="1" hangingPunct="1">
              <a:lnSpc>
                <a:spcPct val="80000"/>
              </a:lnSpc>
              <a:defRPr/>
            </a:pPr>
            <a:r>
              <a:rPr lang="el-GR" sz="1600"/>
              <a:t>Τις ανάγκες για επιπλέον κατάρτιση ή επανακατάρτιση. </a:t>
            </a:r>
          </a:p>
        </p:txBody>
      </p:sp>
      <p:sp>
        <p:nvSpPr>
          <p:cNvPr id="29700" name="Rectangle 6">
            <a:extLst>
              <a:ext uri="{FF2B5EF4-FFF2-40B4-BE49-F238E27FC236}">
                <a16:creationId xmlns:a16="http://schemas.microsoft.com/office/drawing/2014/main" id="{6BC91E7C-EECA-E75F-DC7C-C77BBFAD43F6}"/>
              </a:ext>
            </a:extLst>
          </p:cNvPr>
          <p:cNvSpPr>
            <a:spLocks noChangeArrowheads="1"/>
          </p:cNvSpPr>
          <p:nvPr/>
        </p:nvSpPr>
        <p:spPr bwMode="auto">
          <a:xfrm>
            <a:off x="1138238" y="6491288"/>
            <a:ext cx="80057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aramond" panose="02020404030301010803" pitchFamily="18" charset="0"/>
              </a:defRPr>
            </a:lvl1pPr>
            <a:lvl2pPr marL="742950" indent="-285750" eaLnBrk="0" hangingPunct="0">
              <a:defRPr>
                <a:solidFill>
                  <a:schemeClr val="tx1"/>
                </a:solidFill>
                <a:latin typeface="Garamond" panose="02020404030301010803" pitchFamily="18" charset="0"/>
              </a:defRPr>
            </a:lvl2pPr>
            <a:lvl3pPr marL="1143000" indent="-228600" eaLnBrk="0" hangingPunct="0">
              <a:defRPr>
                <a:solidFill>
                  <a:schemeClr val="tx1"/>
                </a:solidFill>
                <a:latin typeface="Garamond" panose="02020404030301010803" pitchFamily="18" charset="0"/>
              </a:defRPr>
            </a:lvl3pPr>
            <a:lvl4pPr marL="1600200" indent="-228600" eaLnBrk="0" hangingPunct="0">
              <a:defRPr>
                <a:solidFill>
                  <a:schemeClr val="tx1"/>
                </a:solidFill>
                <a:latin typeface="Garamond" panose="02020404030301010803" pitchFamily="18" charset="0"/>
              </a:defRPr>
            </a:lvl4pPr>
            <a:lvl5pPr marL="2057400" indent="-228600" eaLnBrk="0" hangingPunct="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eaLnBrk="1" hangingPunct="1"/>
            <a:r>
              <a:rPr lang="el-GR" altLang="en-US"/>
              <a:t>http://www.minadmin.gov.gr/wp-content/uploads/20130508_odhgos_sxed_perigr.pdf</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9343AEB6-D89F-483C-C759-CA2B269BA552}"/>
              </a:ext>
            </a:extLst>
          </p:cNvPr>
          <p:cNvSpPr>
            <a:spLocks noGrp="1" noChangeArrowheads="1"/>
          </p:cNvSpPr>
          <p:nvPr>
            <p:ph type="title"/>
          </p:nvPr>
        </p:nvSpPr>
        <p:spPr>
          <a:xfrm>
            <a:off x="0" y="0"/>
            <a:ext cx="9144000" cy="1143000"/>
          </a:xfrm>
        </p:spPr>
        <p:txBody>
          <a:bodyPr/>
          <a:lstStyle/>
          <a:p>
            <a:pPr eaLnBrk="1" hangingPunct="1">
              <a:lnSpc>
                <a:spcPct val="90000"/>
              </a:lnSpc>
              <a:defRPr/>
            </a:pPr>
            <a:r>
              <a:rPr lang="el-GR" sz="2800" u="sng"/>
              <a:t>Γιατί οι Ιδιότητες (</a:t>
            </a:r>
            <a:r>
              <a:rPr lang="en-US" sz="2800" u="sng"/>
              <a:t>competencies) </a:t>
            </a:r>
            <a:r>
              <a:rPr lang="el-GR" sz="2800" u="sng"/>
              <a:t>ενδιαφέρουν τις επιχειρήσεις</a:t>
            </a:r>
          </a:p>
        </p:txBody>
      </p:sp>
      <p:sp>
        <p:nvSpPr>
          <p:cNvPr id="49155" name="Rectangle 3">
            <a:extLst>
              <a:ext uri="{FF2B5EF4-FFF2-40B4-BE49-F238E27FC236}">
                <a16:creationId xmlns:a16="http://schemas.microsoft.com/office/drawing/2014/main" id="{87B1B642-B90C-333A-2B21-6461EC1E237B}"/>
              </a:ext>
            </a:extLst>
          </p:cNvPr>
          <p:cNvSpPr>
            <a:spLocks noGrp="1" noChangeArrowheads="1"/>
          </p:cNvSpPr>
          <p:nvPr>
            <p:ph idx="1"/>
          </p:nvPr>
        </p:nvSpPr>
        <p:spPr>
          <a:xfrm>
            <a:off x="250825" y="1412875"/>
            <a:ext cx="8893175" cy="5445125"/>
          </a:xfrm>
        </p:spPr>
        <p:txBody>
          <a:bodyPr/>
          <a:lstStyle/>
          <a:p>
            <a:pPr eaLnBrk="1" hangingPunct="1">
              <a:lnSpc>
                <a:spcPct val="80000"/>
              </a:lnSpc>
              <a:buFontTx/>
              <a:buNone/>
              <a:defRPr/>
            </a:pPr>
            <a:r>
              <a:rPr lang="el-GR" sz="2000"/>
              <a:t>Οι επιχειρήσεις στρέφουν όλο και περισσότερο το ενδιαφέρον τους στον προσδιορισμό των ιδιοτήτων (</a:t>
            </a:r>
            <a:r>
              <a:rPr lang="en-US" sz="2000"/>
              <a:t>Competencies) </a:t>
            </a:r>
            <a:r>
              <a:rPr lang="el-GR" sz="2000"/>
              <a:t> βασικά για τους εξής λόγους (</a:t>
            </a:r>
            <a:r>
              <a:rPr lang="en-US" sz="2000"/>
              <a:t>Heneman et.al,2000)</a:t>
            </a:r>
          </a:p>
          <a:p>
            <a:pPr eaLnBrk="1" hangingPunct="1">
              <a:lnSpc>
                <a:spcPct val="75000"/>
              </a:lnSpc>
              <a:spcBef>
                <a:spcPct val="15000"/>
              </a:spcBef>
              <a:buFontTx/>
              <a:buNone/>
              <a:defRPr/>
            </a:pPr>
            <a:r>
              <a:rPr lang="en-US" sz="2000"/>
              <a:t>  </a:t>
            </a:r>
            <a:r>
              <a:rPr lang="el-GR" sz="2000"/>
              <a:t>α) για να μπορέσουν να βοηθήσουν τους εργαζόμενους να </a:t>
            </a:r>
          </a:p>
          <a:p>
            <a:pPr eaLnBrk="1" hangingPunct="1">
              <a:lnSpc>
                <a:spcPct val="75000"/>
              </a:lnSpc>
              <a:spcBef>
                <a:spcPct val="15000"/>
              </a:spcBef>
              <a:buFontTx/>
              <a:buNone/>
              <a:defRPr/>
            </a:pPr>
            <a:r>
              <a:rPr lang="el-GR" sz="2000"/>
              <a:t>      αντιλαμβάνονται την ανάγκη της αλλαγής</a:t>
            </a:r>
          </a:p>
          <a:p>
            <a:pPr eaLnBrk="1" hangingPunct="1">
              <a:lnSpc>
                <a:spcPct val="75000"/>
              </a:lnSpc>
              <a:spcBef>
                <a:spcPct val="15000"/>
              </a:spcBef>
              <a:buFontTx/>
              <a:buNone/>
              <a:defRPr/>
            </a:pPr>
            <a:r>
              <a:rPr lang="el-GR" sz="2000"/>
              <a:t>  β) για να ενδυναμώσουν τις δεξιότητες (</a:t>
            </a:r>
            <a:r>
              <a:rPr lang="en-US" sz="2000"/>
              <a:t>skills) </a:t>
            </a:r>
            <a:r>
              <a:rPr lang="el-GR" sz="2000"/>
              <a:t>των </a:t>
            </a:r>
          </a:p>
          <a:p>
            <a:pPr eaLnBrk="1" hangingPunct="1">
              <a:lnSpc>
                <a:spcPct val="75000"/>
              </a:lnSpc>
              <a:spcBef>
                <a:spcPct val="15000"/>
              </a:spcBef>
              <a:buFontTx/>
              <a:buNone/>
              <a:defRPr/>
            </a:pPr>
            <a:r>
              <a:rPr lang="el-GR" sz="2000"/>
              <a:t>      εργαζομένων</a:t>
            </a:r>
          </a:p>
          <a:p>
            <a:pPr eaLnBrk="1" hangingPunct="1">
              <a:lnSpc>
                <a:spcPct val="75000"/>
              </a:lnSpc>
              <a:spcBef>
                <a:spcPct val="15000"/>
              </a:spcBef>
              <a:buFontTx/>
              <a:buNone/>
              <a:defRPr/>
            </a:pPr>
            <a:r>
              <a:rPr lang="el-GR" sz="2000"/>
              <a:t>  γ) για να βελτιώσουν την ομαδική εργασία και ικανότητα </a:t>
            </a:r>
          </a:p>
          <a:p>
            <a:pPr eaLnBrk="1" hangingPunct="1">
              <a:lnSpc>
                <a:spcPct val="75000"/>
              </a:lnSpc>
              <a:spcBef>
                <a:spcPct val="15000"/>
              </a:spcBef>
              <a:buFontTx/>
              <a:buNone/>
              <a:defRPr/>
            </a:pPr>
            <a:r>
              <a:rPr lang="el-GR" sz="2000"/>
              <a:t>      συντονισμού, επικοινωνίας, συνεργασίας κ.α</a:t>
            </a:r>
          </a:p>
          <a:p>
            <a:pPr eaLnBrk="1" hangingPunct="1">
              <a:lnSpc>
                <a:spcPct val="75000"/>
              </a:lnSpc>
              <a:spcBef>
                <a:spcPct val="15000"/>
              </a:spcBef>
              <a:buFontTx/>
              <a:buNone/>
              <a:defRPr/>
            </a:pPr>
            <a:r>
              <a:rPr lang="el-GR" sz="2000"/>
              <a:t>  δ) για βελτίωσης της αποτελεσματικότητας </a:t>
            </a:r>
          </a:p>
          <a:p>
            <a:pPr eaLnBrk="1" hangingPunct="1">
              <a:lnSpc>
                <a:spcPct val="80000"/>
              </a:lnSpc>
              <a:buFontTx/>
              <a:buNone/>
              <a:defRPr/>
            </a:pPr>
            <a:endParaRPr lang="el-GR" sz="900"/>
          </a:p>
          <a:p>
            <a:pPr eaLnBrk="1" hangingPunct="1">
              <a:lnSpc>
                <a:spcPct val="80000"/>
              </a:lnSpc>
              <a:buFontTx/>
              <a:buNone/>
              <a:defRPr/>
            </a:pPr>
            <a:r>
              <a:rPr lang="el-GR" sz="2000"/>
              <a:t>Σύμφωνα με έρευνες (</a:t>
            </a:r>
            <a:r>
              <a:rPr lang="en-US" sz="2000"/>
              <a:t>Heneman et.al,2000)</a:t>
            </a:r>
            <a:r>
              <a:rPr lang="el-GR" sz="2000"/>
              <a:t> η έμφαση δίνεται σε γενικές ιδιότητες (</a:t>
            </a:r>
            <a:r>
              <a:rPr lang="en-US" sz="2000"/>
              <a:t>Competencies)</a:t>
            </a:r>
            <a:r>
              <a:rPr lang="el-GR" sz="2000"/>
              <a:t> όπως </a:t>
            </a:r>
            <a:r>
              <a:rPr lang="en-US" sz="2000"/>
              <a:t>:</a:t>
            </a:r>
            <a:endParaRPr lang="el-GR" sz="2000"/>
          </a:p>
          <a:p>
            <a:pPr lvl="1" eaLnBrk="1" hangingPunct="1">
              <a:lnSpc>
                <a:spcPct val="80000"/>
              </a:lnSpc>
              <a:defRPr/>
            </a:pPr>
            <a:r>
              <a:rPr lang="el-GR" sz="1800"/>
              <a:t>Πελατοκεντρική προσέγγιση</a:t>
            </a:r>
          </a:p>
          <a:p>
            <a:pPr lvl="1" eaLnBrk="1" hangingPunct="1">
              <a:lnSpc>
                <a:spcPct val="80000"/>
              </a:lnSpc>
              <a:defRPr/>
            </a:pPr>
            <a:r>
              <a:rPr lang="el-GR" sz="1800"/>
              <a:t>Επικοινωνία</a:t>
            </a:r>
          </a:p>
          <a:p>
            <a:pPr lvl="1" eaLnBrk="1" hangingPunct="1">
              <a:lnSpc>
                <a:spcPct val="80000"/>
              </a:lnSpc>
              <a:defRPr/>
            </a:pPr>
            <a:r>
              <a:rPr lang="el-GR" sz="1800"/>
              <a:t>Ομαδική εργασία</a:t>
            </a:r>
          </a:p>
          <a:p>
            <a:pPr lvl="1" eaLnBrk="1" hangingPunct="1">
              <a:lnSpc>
                <a:spcPct val="80000"/>
              </a:lnSpc>
              <a:defRPr/>
            </a:pPr>
            <a:r>
              <a:rPr lang="el-GR" sz="1800"/>
              <a:t>Προσανατολισμός στα αποτελέσματα</a:t>
            </a:r>
          </a:p>
          <a:p>
            <a:pPr lvl="1" eaLnBrk="1" hangingPunct="1">
              <a:lnSpc>
                <a:spcPct val="80000"/>
              </a:lnSpc>
              <a:defRPr/>
            </a:pPr>
            <a:r>
              <a:rPr lang="el-GR" sz="1800"/>
              <a:t>Προσαρμοστικότητα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a:extLst>
              <a:ext uri="{FF2B5EF4-FFF2-40B4-BE49-F238E27FC236}">
                <a16:creationId xmlns:a16="http://schemas.microsoft.com/office/drawing/2014/main" id="{B5359E94-4318-1D96-7D0F-DD140B255A01}"/>
              </a:ext>
            </a:extLst>
          </p:cNvPr>
          <p:cNvSpPr>
            <a:spLocks noGrp="1" noChangeArrowheads="1"/>
          </p:cNvSpPr>
          <p:nvPr>
            <p:ph type="title"/>
          </p:nvPr>
        </p:nvSpPr>
        <p:spPr>
          <a:xfrm>
            <a:off x="0" y="0"/>
            <a:ext cx="9144000" cy="692150"/>
          </a:xfrm>
        </p:spPr>
        <p:txBody>
          <a:bodyPr/>
          <a:lstStyle/>
          <a:p>
            <a:pPr eaLnBrk="1" hangingPunct="1">
              <a:defRPr/>
            </a:pPr>
            <a:r>
              <a:rPr lang="el-GR" sz="3200" u="sng"/>
              <a:t>Ενδεικτικές Δεξιότητες</a:t>
            </a:r>
            <a:r>
              <a:rPr lang="en-US" sz="3200" u="sng"/>
              <a:t> </a:t>
            </a:r>
            <a:r>
              <a:rPr lang="el-GR" sz="3200" u="sng"/>
              <a:t>σύμφωνα με το Ο* ΝΕΤ</a:t>
            </a:r>
          </a:p>
        </p:txBody>
      </p:sp>
      <p:sp>
        <p:nvSpPr>
          <p:cNvPr id="51204" name="Rectangle 4">
            <a:extLst>
              <a:ext uri="{FF2B5EF4-FFF2-40B4-BE49-F238E27FC236}">
                <a16:creationId xmlns:a16="http://schemas.microsoft.com/office/drawing/2014/main" id="{DE5E7A92-D09A-1318-2346-498234DAE3B6}"/>
              </a:ext>
            </a:extLst>
          </p:cNvPr>
          <p:cNvSpPr>
            <a:spLocks noGrp="1" noChangeArrowheads="1"/>
          </p:cNvSpPr>
          <p:nvPr>
            <p:ph idx="1"/>
          </p:nvPr>
        </p:nvSpPr>
        <p:spPr>
          <a:xfrm>
            <a:off x="0" y="692150"/>
            <a:ext cx="9144000" cy="5805488"/>
          </a:xfrm>
        </p:spPr>
        <p:txBody>
          <a:bodyPr/>
          <a:lstStyle/>
          <a:p>
            <a:pPr algn="ctr" eaLnBrk="1" hangingPunct="1">
              <a:lnSpc>
                <a:spcPct val="80000"/>
              </a:lnSpc>
              <a:buFontTx/>
              <a:buNone/>
              <a:defRPr/>
            </a:pPr>
            <a:r>
              <a:rPr lang="el-GR" sz="1600" b="1" u="sng"/>
              <a:t>Βασικές Δεξιότητες</a:t>
            </a:r>
          </a:p>
          <a:p>
            <a:pPr eaLnBrk="1" hangingPunct="1">
              <a:lnSpc>
                <a:spcPct val="80000"/>
              </a:lnSpc>
              <a:buFontTx/>
              <a:buNone/>
              <a:defRPr/>
            </a:pPr>
            <a:r>
              <a:rPr lang="el-GR" sz="700" b="1"/>
              <a:t>     </a:t>
            </a:r>
            <a:r>
              <a:rPr lang="el-GR" sz="1600" b="1" u="sng"/>
              <a:t>Περιεχόμενο (</a:t>
            </a:r>
            <a:r>
              <a:rPr lang="en-US" sz="1600" b="1" u="sng"/>
              <a:t>Content)</a:t>
            </a:r>
            <a:r>
              <a:rPr lang="en-US" sz="1600"/>
              <a:t>				</a:t>
            </a:r>
            <a:r>
              <a:rPr lang="el-GR" sz="1600"/>
              <a:t>	</a:t>
            </a:r>
            <a:r>
              <a:rPr lang="el-GR" sz="1600" b="1" u="sng"/>
              <a:t>Διεργασία (</a:t>
            </a:r>
            <a:r>
              <a:rPr lang="en-US" sz="1600" b="1" u="sng"/>
              <a:t>Process)</a:t>
            </a:r>
            <a:r>
              <a:rPr lang="en-US" sz="1600"/>
              <a:t> </a:t>
            </a:r>
            <a:endParaRPr lang="el-GR" sz="1600"/>
          </a:p>
          <a:p>
            <a:pPr eaLnBrk="1" hangingPunct="1">
              <a:lnSpc>
                <a:spcPct val="80000"/>
              </a:lnSpc>
              <a:buFontTx/>
              <a:buNone/>
              <a:defRPr/>
            </a:pPr>
            <a:r>
              <a:rPr lang="el-GR" sz="1000"/>
              <a:t>      </a:t>
            </a:r>
            <a:r>
              <a:rPr lang="el-GR" sz="1400"/>
              <a:t>-Κατανόηση διαβάσματος					- Κριτική σκέψη</a:t>
            </a:r>
          </a:p>
          <a:p>
            <a:pPr eaLnBrk="1" hangingPunct="1">
              <a:lnSpc>
                <a:spcPct val="80000"/>
              </a:lnSpc>
              <a:buFontTx/>
              <a:buNone/>
              <a:defRPr/>
            </a:pPr>
            <a:r>
              <a:rPr lang="el-GR" sz="1400"/>
              <a:t>      - Ενεργή ακρόαση						- Ενεργή Μάθηση</a:t>
            </a:r>
          </a:p>
          <a:p>
            <a:pPr eaLnBrk="1" hangingPunct="1">
              <a:lnSpc>
                <a:spcPct val="80000"/>
              </a:lnSpc>
              <a:buFontTx/>
              <a:buNone/>
              <a:defRPr/>
            </a:pPr>
            <a:r>
              <a:rPr lang="el-GR" sz="1400"/>
              <a:t>      - Γράψιμο 						- Στρατηγικές μάθησης </a:t>
            </a:r>
          </a:p>
          <a:p>
            <a:pPr eaLnBrk="1" hangingPunct="1">
              <a:lnSpc>
                <a:spcPct val="80000"/>
              </a:lnSpc>
              <a:buFontTx/>
              <a:buNone/>
              <a:defRPr/>
            </a:pPr>
            <a:r>
              <a:rPr lang="el-GR" sz="1400"/>
              <a:t>      - Ομιλία						- Παρακολούθηση</a:t>
            </a:r>
          </a:p>
          <a:p>
            <a:pPr eaLnBrk="1" hangingPunct="1">
              <a:lnSpc>
                <a:spcPct val="80000"/>
              </a:lnSpc>
              <a:buFontTx/>
              <a:buNone/>
              <a:defRPr/>
            </a:pPr>
            <a:r>
              <a:rPr lang="el-GR" sz="1400"/>
              <a:t>      - Μαθηματικά</a:t>
            </a:r>
          </a:p>
          <a:p>
            <a:pPr eaLnBrk="1" hangingPunct="1">
              <a:lnSpc>
                <a:spcPct val="80000"/>
              </a:lnSpc>
              <a:buFontTx/>
              <a:buNone/>
              <a:defRPr/>
            </a:pPr>
            <a:r>
              <a:rPr lang="el-GR" sz="1400"/>
              <a:t>      - Επιστήμες </a:t>
            </a:r>
          </a:p>
          <a:p>
            <a:pPr algn="ctr" eaLnBrk="1" hangingPunct="1">
              <a:lnSpc>
                <a:spcPct val="80000"/>
              </a:lnSpc>
              <a:buFontTx/>
              <a:buNone/>
              <a:defRPr/>
            </a:pPr>
            <a:r>
              <a:rPr lang="el-GR" sz="1600" b="1" u="sng"/>
              <a:t>Δια-λειτουργικές Δεξιότητες</a:t>
            </a:r>
            <a:r>
              <a:rPr lang="el-GR" sz="900" b="1" u="sng"/>
              <a:t> </a:t>
            </a:r>
          </a:p>
          <a:p>
            <a:pPr eaLnBrk="1" hangingPunct="1">
              <a:lnSpc>
                <a:spcPct val="80000"/>
              </a:lnSpc>
              <a:buFontTx/>
              <a:buNone/>
              <a:defRPr/>
            </a:pPr>
            <a:r>
              <a:rPr lang="en-US" sz="1600" b="1"/>
              <a:t>	</a:t>
            </a:r>
            <a:r>
              <a:rPr lang="el-GR" sz="1600" b="1" u="sng"/>
              <a:t>Κοινωνικές</a:t>
            </a:r>
            <a:r>
              <a:rPr lang="el-GR" sz="1000" b="1"/>
              <a:t>						</a:t>
            </a:r>
            <a:r>
              <a:rPr lang="el-GR" sz="1600" b="1" u="sng"/>
              <a:t>Τεχνικές</a:t>
            </a:r>
            <a:r>
              <a:rPr lang="el-GR" sz="1600" b="1"/>
              <a:t> </a:t>
            </a:r>
          </a:p>
          <a:p>
            <a:pPr eaLnBrk="1" hangingPunct="1">
              <a:lnSpc>
                <a:spcPct val="80000"/>
              </a:lnSpc>
              <a:buFontTx/>
              <a:buNone/>
              <a:defRPr/>
            </a:pPr>
            <a:r>
              <a:rPr lang="el-GR" sz="700"/>
              <a:t>     	</a:t>
            </a:r>
            <a:r>
              <a:rPr lang="el-GR" sz="1400"/>
              <a:t>-Συντονισμός						- ανάλυση έργου</a:t>
            </a:r>
          </a:p>
          <a:p>
            <a:pPr eaLnBrk="1" hangingPunct="1">
              <a:lnSpc>
                <a:spcPct val="80000"/>
              </a:lnSpc>
              <a:buFontTx/>
              <a:buNone/>
              <a:defRPr/>
            </a:pPr>
            <a:r>
              <a:rPr lang="el-GR" sz="1400"/>
              <a:t>      	-Πειθώ							- Σχεδίαση διαδικασιών</a:t>
            </a:r>
          </a:p>
          <a:p>
            <a:pPr eaLnBrk="1" hangingPunct="1">
              <a:lnSpc>
                <a:spcPct val="80000"/>
              </a:lnSpc>
              <a:buFontTx/>
              <a:buNone/>
              <a:defRPr/>
            </a:pPr>
            <a:r>
              <a:rPr lang="el-GR" sz="1400"/>
              <a:t>     	-Διαπραγμάτευση						- επιλογή εξοπλισμού</a:t>
            </a:r>
          </a:p>
          <a:p>
            <a:pPr eaLnBrk="1" hangingPunct="1">
              <a:lnSpc>
                <a:spcPct val="80000"/>
              </a:lnSpc>
              <a:buFontTx/>
              <a:buNone/>
              <a:defRPr/>
            </a:pPr>
            <a:r>
              <a:rPr lang="el-GR" sz="1400"/>
              <a:t>       - Καθοδήγηση						- προγραμματισμός</a:t>
            </a:r>
          </a:p>
          <a:p>
            <a:pPr eaLnBrk="1" hangingPunct="1">
              <a:lnSpc>
                <a:spcPct val="80000"/>
              </a:lnSpc>
              <a:buFontTx/>
              <a:buNone/>
              <a:defRPr/>
            </a:pPr>
            <a:r>
              <a:rPr lang="el-GR" sz="1000" b="1"/>
              <a:t>	</a:t>
            </a:r>
            <a:r>
              <a:rPr lang="el-GR" sz="1600" b="1" u="sng"/>
              <a:t>Επίλυσης Περίπλοκων προβλημάτων</a:t>
            </a:r>
            <a:r>
              <a:rPr lang="el-GR" sz="1400" b="1"/>
              <a:t>	</a:t>
            </a:r>
            <a:r>
              <a:rPr lang="el-GR" sz="1000" b="1"/>
              <a:t>			</a:t>
            </a:r>
            <a:r>
              <a:rPr lang="el-GR" sz="1400" b="1"/>
              <a:t>- </a:t>
            </a:r>
            <a:r>
              <a:rPr lang="el-GR" sz="1400"/>
              <a:t>συντήρηση</a:t>
            </a:r>
          </a:p>
          <a:p>
            <a:pPr eaLnBrk="1" hangingPunct="1">
              <a:lnSpc>
                <a:spcPct val="80000"/>
              </a:lnSpc>
              <a:buFontTx/>
              <a:buNone/>
              <a:defRPr/>
            </a:pPr>
            <a:r>
              <a:rPr lang="el-GR" sz="1400"/>
              <a:t>	-Αναγνώριση προβλήματος					- έλεγχος</a:t>
            </a:r>
          </a:p>
          <a:p>
            <a:pPr eaLnBrk="1" hangingPunct="1">
              <a:lnSpc>
                <a:spcPct val="80000"/>
              </a:lnSpc>
              <a:buFontTx/>
              <a:buNone/>
              <a:defRPr/>
            </a:pPr>
            <a:r>
              <a:rPr lang="el-GR" sz="1000"/>
              <a:t>	</a:t>
            </a:r>
            <a:r>
              <a:rPr lang="el-GR" sz="1400"/>
              <a:t>- Συλλογή πληροφοριών	</a:t>
            </a:r>
            <a:r>
              <a:rPr lang="el-GR" sz="1200"/>
              <a:t>		</a:t>
            </a:r>
            <a:r>
              <a:rPr lang="el-GR" sz="1000"/>
              <a:t>		</a:t>
            </a:r>
            <a:r>
              <a:rPr lang="el-GR" sz="1600" b="1" u="sng"/>
              <a:t>Συστημικές</a:t>
            </a:r>
          </a:p>
          <a:p>
            <a:pPr eaLnBrk="1" hangingPunct="1">
              <a:lnSpc>
                <a:spcPct val="80000"/>
              </a:lnSpc>
              <a:buFontTx/>
              <a:buNone/>
              <a:defRPr/>
            </a:pPr>
            <a:r>
              <a:rPr lang="el-GR" sz="1000"/>
              <a:t>	</a:t>
            </a:r>
            <a:r>
              <a:rPr lang="el-GR" sz="1400"/>
              <a:t>- Σύνθεση						- Οραματισμός</a:t>
            </a:r>
          </a:p>
          <a:p>
            <a:pPr eaLnBrk="1" hangingPunct="1">
              <a:lnSpc>
                <a:spcPct val="80000"/>
              </a:lnSpc>
              <a:buFontTx/>
              <a:buNone/>
              <a:defRPr/>
            </a:pPr>
            <a:r>
              <a:rPr lang="el-GR" sz="1400"/>
              <a:t>	- Υλοποίηση ιδέας						- Αντίληψη συστήματος</a:t>
            </a:r>
          </a:p>
          <a:p>
            <a:pPr eaLnBrk="1" hangingPunct="1">
              <a:lnSpc>
                <a:spcPct val="80000"/>
              </a:lnSpc>
              <a:buFontTx/>
              <a:buNone/>
              <a:defRPr/>
            </a:pPr>
            <a:r>
              <a:rPr lang="el-GR" sz="1000"/>
              <a:t>	</a:t>
            </a:r>
            <a:r>
              <a:rPr lang="el-GR" sz="1400"/>
              <a:t>- Αξιολόγηση υλοποίησης ιδέας					- Αναγνώριση επιπτώσεων</a:t>
            </a:r>
          </a:p>
          <a:p>
            <a:pPr eaLnBrk="1" hangingPunct="1">
              <a:lnSpc>
                <a:spcPct val="80000"/>
              </a:lnSpc>
              <a:buFontTx/>
              <a:buNone/>
              <a:defRPr/>
            </a:pPr>
            <a:r>
              <a:rPr lang="el-GR" sz="1000" b="1"/>
              <a:t>	</a:t>
            </a:r>
            <a:r>
              <a:rPr lang="el-GR" sz="1600" b="1" u="sng"/>
              <a:t>Διαχείρισης Πόρων</a:t>
            </a:r>
            <a:r>
              <a:rPr lang="el-GR" sz="1400" b="1"/>
              <a:t>	</a:t>
            </a:r>
            <a:r>
              <a:rPr lang="el-GR" sz="1000" b="1"/>
              <a:t>				</a:t>
            </a:r>
            <a:r>
              <a:rPr lang="el-GR" sz="1400" b="1"/>
              <a:t>- Αναγνώριση κύριων αιτιών</a:t>
            </a:r>
          </a:p>
          <a:p>
            <a:pPr eaLnBrk="1" hangingPunct="1">
              <a:lnSpc>
                <a:spcPct val="80000"/>
              </a:lnSpc>
              <a:buFontTx/>
              <a:buNone/>
              <a:defRPr/>
            </a:pPr>
            <a:r>
              <a:rPr lang="el-GR" sz="1000"/>
              <a:t>	</a:t>
            </a:r>
            <a:r>
              <a:rPr lang="el-GR" sz="1400"/>
              <a:t>- Διαχείριση Χρόνου					- Κρίση και λήψη απόφασης</a:t>
            </a:r>
          </a:p>
          <a:p>
            <a:pPr eaLnBrk="1" hangingPunct="1">
              <a:lnSpc>
                <a:spcPct val="80000"/>
              </a:lnSpc>
              <a:buFontTx/>
              <a:buNone/>
              <a:defRPr/>
            </a:pPr>
            <a:r>
              <a:rPr lang="el-GR" sz="1200"/>
              <a:t>	</a:t>
            </a:r>
            <a:r>
              <a:rPr lang="el-GR" sz="1400"/>
              <a:t>- Διαχείριση χρημάτων					- Συστημική Αξιολόγηση </a:t>
            </a:r>
          </a:p>
          <a:p>
            <a:pPr eaLnBrk="1" hangingPunct="1">
              <a:lnSpc>
                <a:spcPct val="80000"/>
              </a:lnSpc>
              <a:buFontTx/>
              <a:buNone/>
              <a:defRPr/>
            </a:pPr>
            <a:r>
              <a:rPr lang="el-GR" sz="1200"/>
              <a:t>	</a:t>
            </a:r>
            <a:r>
              <a:rPr lang="el-GR" sz="1400"/>
              <a:t>- Διαχείριση υλικών</a:t>
            </a:r>
          </a:p>
          <a:p>
            <a:pPr eaLnBrk="1" hangingPunct="1">
              <a:lnSpc>
                <a:spcPct val="80000"/>
              </a:lnSpc>
              <a:buFontTx/>
              <a:buNone/>
              <a:defRPr/>
            </a:pPr>
            <a:r>
              <a:rPr lang="el-GR" sz="1400"/>
              <a:t>	- Διαχείριση ανθρώπων</a:t>
            </a:r>
            <a:r>
              <a:rPr lang="el-GR" sz="1400" b="1"/>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51204">
                                            <p:txEl>
                                              <p:pRg st="0" end="0"/>
                                            </p:txEl>
                                          </p:spTgt>
                                        </p:tgtEl>
                                        <p:attrNameLst>
                                          <p:attrName>style.visibility</p:attrName>
                                        </p:attrNameLst>
                                      </p:cBhvr>
                                      <p:to>
                                        <p:strVal val="visible"/>
                                      </p:to>
                                    </p:set>
                                    <p:animEffect transition="in" filter="box(in)">
                                      <p:cBhvr>
                                        <p:cTn id="7" dur="500"/>
                                        <p:tgtEl>
                                          <p:spTgt spid="51204">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51204">
                                            <p:txEl>
                                              <p:pRg st="1" end="1"/>
                                            </p:txEl>
                                          </p:spTgt>
                                        </p:tgtEl>
                                        <p:attrNameLst>
                                          <p:attrName>style.visibility</p:attrName>
                                        </p:attrNameLst>
                                      </p:cBhvr>
                                      <p:to>
                                        <p:strVal val="visible"/>
                                      </p:to>
                                    </p:set>
                                    <p:animEffect transition="in" filter="box(in)">
                                      <p:cBhvr>
                                        <p:cTn id="10" dur="500"/>
                                        <p:tgtEl>
                                          <p:spTgt spid="51204">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51204">
                                            <p:txEl>
                                              <p:pRg st="2" end="2"/>
                                            </p:txEl>
                                          </p:spTgt>
                                        </p:tgtEl>
                                        <p:attrNameLst>
                                          <p:attrName>style.visibility</p:attrName>
                                        </p:attrNameLst>
                                      </p:cBhvr>
                                      <p:to>
                                        <p:strVal val="visible"/>
                                      </p:to>
                                    </p:set>
                                    <p:animEffect transition="in" filter="box(in)">
                                      <p:cBhvr>
                                        <p:cTn id="13" dur="500"/>
                                        <p:tgtEl>
                                          <p:spTgt spid="51204">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51204">
                                            <p:txEl>
                                              <p:pRg st="3" end="3"/>
                                            </p:txEl>
                                          </p:spTgt>
                                        </p:tgtEl>
                                        <p:attrNameLst>
                                          <p:attrName>style.visibility</p:attrName>
                                        </p:attrNameLst>
                                      </p:cBhvr>
                                      <p:to>
                                        <p:strVal val="visible"/>
                                      </p:to>
                                    </p:set>
                                    <p:animEffect transition="in" filter="box(in)">
                                      <p:cBhvr>
                                        <p:cTn id="16" dur="500"/>
                                        <p:tgtEl>
                                          <p:spTgt spid="51204">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51204">
                                            <p:txEl>
                                              <p:pRg st="4" end="4"/>
                                            </p:txEl>
                                          </p:spTgt>
                                        </p:tgtEl>
                                        <p:attrNameLst>
                                          <p:attrName>style.visibility</p:attrName>
                                        </p:attrNameLst>
                                      </p:cBhvr>
                                      <p:to>
                                        <p:strVal val="visible"/>
                                      </p:to>
                                    </p:set>
                                    <p:animEffect transition="in" filter="box(in)">
                                      <p:cBhvr>
                                        <p:cTn id="19" dur="500"/>
                                        <p:tgtEl>
                                          <p:spTgt spid="51204">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51204">
                                            <p:txEl>
                                              <p:pRg st="5" end="5"/>
                                            </p:txEl>
                                          </p:spTgt>
                                        </p:tgtEl>
                                        <p:attrNameLst>
                                          <p:attrName>style.visibility</p:attrName>
                                        </p:attrNameLst>
                                      </p:cBhvr>
                                      <p:to>
                                        <p:strVal val="visible"/>
                                      </p:to>
                                    </p:set>
                                    <p:animEffect transition="in" filter="box(in)">
                                      <p:cBhvr>
                                        <p:cTn id="22" dur="500"/>
                                        <p:tgtEl>
                                          <p:spTgt spid="51204">
                                            <p:txEl>
                                              <p:pRg st="5" end="5"/>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51204">
                                            <p:txEl>
                                              <p:pRg st="6" end="6"/>
                                            </p:txEl>
                                          </p:spTgt>
                                        </p:tgtEl>
                                        <p:attrNameLst>
                                          <p:attrName>style.visibility</p:attrName>
                                        </p:attrNameLst>
                                      </p:cBhvr>
                                      <p:to>
                                        <p:strVal val="visible"/>
                                      </p:to>
                                    </p:set>
                                    <p:animEffect transition="in" filter="box(in)">
                                      <p:cBhvr>
                                        <p:cTn id="25" dur="500"/>
                                        <p:tgtEl>
                                          <p:spTgt spid="51204">
                                            <p:txEl>
                                              <p:pRg st="6" end="6"/>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51204">
                                            <p:txEl>
                                              <p:pRg st="7" end="7"/>
                                            </p:txEl>
                                          </p:spTgt>
                                        </p:tgtEl>
                                        <p:attrNameLst>
                                          <p:attrName>style.visibility</p:attrName>
                                        </p:attrNameLst>
                                      </p:cBhvr>
                                      <p:to>
                                        <p:strVal val="visible"/>
                                      </p:to>
                                    </p:set>
                                    <p:animEffect transition="in" filter="box(in)">
                                      <p:cBhvr>
                                        <p:cTn id="28" dur="500"/>
                                        <p:tgtEl>
                                          <p:spTgt spid="51204">
                                            <p:txEl>
                                              <p:pRg st="7" end="7"/>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4" presetClass="entr" presetSubtype="32" fill="hold" nodeType="clickEffect">
                                  <p:stCondLst>
                                    <p:cond delay="0"/>
                                  </p:stCondLst>
                                  <p:childTnLst>
                                    <p:set>
                                      <p:cBhvr>
                                        <p:cTn id="32" dur="1" fill="hold">
                                          <p:stCondLst>
                                            <p:cond delay="0"/>
                                          </p:stCondLst>
                                        </p:cTn>
                                        <p:tgtEl>
                                          <p:spTgt spid="51204">
                                            <p:txEl>
                                              <p:pRg st="8" end="8"/>
                                            </p:txEl>
                                          </p:spTgt>
                                        </p:tgtEl>
                                        <p:attrNameLst>
                                          <p:attrName>style.visibility</p:attrName>
                                        </p:attrNameLst>
                                      </p:cBhvr>
                                      <p:to>
                                        <p:strVal val="visible"/>
                                      </p:to>
                                    </p:set>
                                    <p:animEffect transition="in" filter="box(out)">
                                      <p:cBhvr>
                                        <p:cTn id="33" dur="500"/>
                                        <p:tgtEl>
                                          <p:spTgt spid="51204">
                                            <p:txEl>
                                              <p:pRg st="8" end="8"/>
                                            </p:txEl>
                                          </p:spTgt>
                                        </p:tgtEl>
                                      </p:cBhvr>
                                    </p:animEffect>
                                  </p:childTnLst>
                                </p:cTn>
                              </p:par>
                              <p:par>
                                <p:cTn id="34" presetID="4" presetClass="entr" presetSubtype="32" fill="hold" nodeType="withEffect">
                                  <p:stCondLst>
                                    <p:cond delay="0"/>
                                  </p:stCondLst>
                                  <p:childTnLst>
                                    <p:set>
                                      <p:cBhvr>
                                        <p:cTn id="35" dur="1" fill="hold">
                                          <p:stCondLst>
                                            <p:cond delay="0"/>
                                          </p:stCondLst>
                                        </p:cTn>
                                        <p:tgtEl>
                                          <p:spTgt spid="51204">
                                            <p:txEl>
                                              <p:pRg st="9" end="9"/>
                                            </p:txEl>
                                          </p:spTgt>
                                        </p:tgtEl>
                                        <p:attrNameLst>
                                          <p:attrName>style.visibility</p:attrName>
                                        </p:attrNameLst>
                                      </p:cBhvr>
                                      <p:to>
                                        <p:strVal val="visible"/>
                                      </p:to>
                                    </p:set>
                                    <p:animEffect transition="in" filter="box(out)">
                                      <p:cBhvr>
                                        <p:cTn id="36" dur="500"/>
                                        <p:tgtEl>
                                          <p:spTgt spid="51204">
                                            <p:txEl>
                                              <p:pRg st="9" end="9"/>
                                            </p:txEl>
                                          </p:spTgt>
                                        </p:tgtEl>
                                      </p:cBhvr>
                                    </p:animEffect>
                                  </p:childTnLst>
                                </p:cTn>
                              </p:par>
                              <p:par>
                                <p:cTn id="37" presetID="4" presetClass="entr" presetSubtype="32" fill="hold" nodeType="withEffect">
                                  <p:stCondLst>
                                    <p:cond delay="0"/>
                                  </p:stCondLst>
                                  <p:childTnLst>
                                    <p:set>
                                      <p:cBhvr>
                                        <p:cTn id="38" dur="1" fill="hold">
                                          <p:stCondLst>
                                            <p:cond delay="0"/>
                                          </p:stCondLst>
                                        </p:cTn>
                                        <p:tgtEl>
                                          <p:spTgt spid="51204">
                                            <p:txEl>
                                              <p:pRg st="10" end="10"/>
                                            </p:txEl>
                                          </p:spTgt>
                                        </p:tgtEl>
                                        <p:attrNameLst>
                                          <p:attrName>style.visibility</p:attrName>
                                        </p:attrNameLst>
                                      </p:cBhvr>
                                      <p:to>
                                        <p:strVal val="visible"/>
                                      </p:to>
                                    </p:set>
                                    <p:animEffect transition="in" filter="box(out)">
                                      <p:cBhvr>
                                        <p:cTn id="39" dur="500"/>
                                        <p:tgtEl>
                                          <p:spTgt spid="51204">
                                            <p:txEl>
                                              <p:pRg st="10" end="10"/>
                                            </p:txEl>
                                          </p:spTgt>
                                        </p:tgtEl>
                                      </p:cBhvr>
                                    </p:animEffect>
                                  </p:childTnLst>
                                </p:cTn>
                              </p:par>
                              <p:par>
                                <p:cTn id="40" presetID="4" presetClass="entr" presetSubtype="32" fill="hold" nodeType="withEffect">
                                  <p:stCondLst>
                                    <p:cond delay="0"/>
                                  </p:stCondLst>
                                  <p:childTnLst>
                                    <p:set>
                                      <p:cBhvr>
                                        <p:cTn id="41" dur="1" fill="hold">
                                          <p:stCondLst>
                                            <p:cond delay="0"/>
                                          </p:stCondLst>
                                        </p:cTn>
                                        <p:tgtEl>
                                          <p:spTgt spid="51204">
                                            <p:txEl>
                                              <p:pRg st="11" end="11"/>
                                            </p:txEl>
                                          </p:spTgt>
                                        </p:tgtEl>
                                        <p:attrNameLst>
                                          <p:attrName>style.visibility</p:attrName>
                                        </p:attrNameLst>
                                      </p:cBhvr>
                                      <p:to>
                                        <p:strVal val="visible"/>
                                      </p:to>
                                    </p:set>
                                    <p:animEffect transition="in" filter="box(out)">
                                      <p:cBhvr>
                                        <p:cTn id="42" dur="500"/>
                                        <p:tgtEl>
                                          <p:spTgt spid="51204">
                                            <p:txEl>
                                              <p:pRg st="11" end="11"/>
                                            </p:txEl>
                                          </p:spTgt>
                                        </p:tgtEl>
                                      </p:cBhvr>
                                    </p:animEffect>
                                  </p:childTnLst>
                                </p:cTn>
                              </p:par>
                              <p:par>
                                <p:cTn id="43" presetID="4" presetClass="entr" presetSubtype="32" fill="hold" nodeType="withEffect">
                                  <p:stCondLst>
                                    <p:cond delay="0"/>
                                  </p:stCondLst>
                                  <p:childTnLst>
                                    <p:set>
                                      <p:cBhvr>
                                        <p:cTn id="44" dur="1" fill="hold">
                                          <p:stCondLst>
                                            <p:cond delay="0"/>
                                          </p:stCondLst>
                                        </p:cTn>
                                        <p:tgtEl>
                                          <p:spTgt spid="51204">
                                            <p:txEl>
                                              <p:pRg st="12" end="12"/>
                                            </p:txEl>
                                          </p:spTgt>
                                        </p:tgtEl>
                                        <p:attrNameLst>
                                          <p:attrName>style.visibility</p:attrName>
                                        </p:attrNameLst>
                                      </p:cBhvr>
                                      <p:to>
                                        <p:strVal val="visible"/>
                                      </p:to>
                                    </p:set>
                                    <p:animEffect transition="in" filter="box(out)">
                                      <p:cBhvr>
                                        <p:cTn id="45" dur="500"/>
                                        <p:tgtEl>
                                          <p:spTgt spid="51204">
                                            <p:txEl>
                                              <p:pRg st="12" end="12"/>
                                            </p:txEl>
                                          </p:spTgt>
                                        </p:tgtEl>
                                      </p:cBhvr>
                                    </p:animEffect>
                                  </p:childTnLst>
                                </p:cTn>
                              </p:par>
                              <p:par>
                                <p:cTn id="46" presetID="4" presetClass="entr" presetSubtype="32" fill="hold" nodeType="withEffect">
                                  <p:stCondLst>
                                    <p:cond delay="0"/>
                                  </p:stCondLst>
                                  <p:childTnLst>
                                    <p:set>
                                      <p:cBhvr>
                                        <p:cTn id="47" dur="1" fill="hold">
                                          <p:stCondLst>
                                            <p:cond delay="0"/>
                                          </p:stCondLst>
                                        </p:cTn>
                                        <p:tgtEl>
                                          <p:spTgt spid="51204">
                                            <p:txEl>
                                              <p:pRg st="13" end="13"/>
                                            </p:txEl>
                                          </p:spTgt>
                                        </p:tgtEl>
                                        <p:attrNameLst>
                                          <p:attrName>style.visibility</p:attrName>
                                        </p:attrNameLst>
                                      </p:cBhvr>
                                      <p:to>
                                        <p:strVal val="visible"/>
                                      </p:to>
                                    </p:set>
                                    <p:animEffect transition="in" filter="box(out)">
                                      <p:cBhvr>
                                        <p:cTn id="48" dur="500"/>
                                        <p:tgtEl>
                                          <p:spTgt spid="51204">
                                            <p:txEl>
                                              <p:pRg st="13" end="13"/>
                                            </p:txEl>
                                          </p:spTgt>
                                        </p:tgtEl>
                                      </p:cBhvr>
                                    </p:animEffect>
                                  </p:childTnLst>
                                </p:cTn>
                              </p:par>
                              <p:par>
                                <p:cTn id="49" presetID="4" presetClass="entr" presetSubtype="32" fill="hold" nodeType="withEffect">
                                  <p:stCondLst>
                                    <p:cond delay="0"/>
                                  </p:stCondLst>
                                  <p:childTnLst>
                                    <p:set>
                                      <p:cBhvr>
                                        <p:cTn id="50" dur="1" fill="hold">
                                          <p:stCondLst>
                                            <p:cond delay="0"/>
                                          </p:stCondLst>
                                        </p:cTn>
                                        <p:tgtEl>
                                          <p:spTgt spid="51204">
                                            <p:txEl>
                                              <p:pRg st="14" end="14"/>
                                            </p:txEl>
                                          </p:spTgt>
                                        </p:tgtEl>
                                        <p:attrNameLst>
                                          <p:attrName>style.visibility</p:attrName>
                                        </p:attrNameLst>
                                      </p:cBhvr>
                                      <p:to>
                                        <p:strVal val="visible"/>
                                      </p:to>
                                    </p:set>
                                    <p:animEffect transition="in" filter="box(out)">
                                      <p:cBhvr>
                                        <p:cTn id="51" dur="500"/>
                                        <p:tgtEl>
                                          <p:spTgt spid="51204">
                                            <p:txEl>
                                              <p:pRg st="14" end="14"/>
                                            </p:txEl>
                                          </p:spTgt>
                                        </p:tgtEl>
                                      </p:cBhvr>
                                    </p:animEffect>
                                  </p:childTnLst>
                                </p:cTn>
                              </p:par>
                              <p:par>
                                <p:cTn id="52" presetID="4" presetClass="entr" presetSubtype="32" fill="hold" nodeType="withEffect">
                                  <p:stCondLst>
                                    <p:cond delay="0"/>
                                  </p:stCondLst>
                                  <p:childTnLst>
                                    <p:set>
                                      <p:cBhvr>
                                        <p:cTn id="53" dur="1" fill="hold">
                                          <p:stCondLst>
                                            <p:cond delay="0"/>
                                          </p:stCondLst>
                                        </p:cTn>
                                        <p:tgtEl>
                                          <p:spTgt spid="51204">
                                            <p:txEl>
                                              <p:pRg st="15" end="15"/>
                                            </p:txEl>
                                          </p:spTgt>
                                        </p:tgtEl>
                                        <p:attrNameLst>
                                          <p:attrName>style.visibility</p:attrName>
                                        </p:attrNameLst>
                                      </p:cBhvr>
                                      <p:to>
                                        <p:strVal val="visible"/>
                                      </p:to>
                                    </p:set>
                                    <p:animEffect transition="in" filter="box(out)">
                                      <p:cBhvr>
                                        <p:cTn id="54" dur="500"/>
                                        <p:tgtEl>
                                          <p:spTgt spid="51204">
                                            <p:txEl>
                                              <p:pRg st="15" end="15"/>
                                            </p:txEl>
                                          </p:spTgt>
                                        </p:tgtEl>
                                      </p:cBhvr>
                                    </p:animEffect>
                                  </p:childTnLst>
                                </p:cTn>
                              </p:par>
                              <p:par>
                                <p:cTn id="55" presetID="4" presetClass="entr" presetSubtype="32" fill="hold" nodeType="withEffect">
                                  <p:stCondLst>
                                    <p:cond delay="0"/>
                                  </p:stCondLst>
                                  <p:childTnLst>
                                    <p:set>
                                      <p:cBhvr>
                                        <p:cTn id="56" dur="1" fill="hold">
                                          <p:stCondLst>
                                            <p:cond delay="0"/>
                                          </p:stCondLst>
                                        </p:cTn>
                                        <p:tgtEl>
                                          <p:spTgt spid="51204">
                                            <p:txEl>
                                              <p:pRg st="16" end="16"/>
                                            </p:txEl>
                                          </p:spTgt>
                                        </p:tgtEl>
                                        <p:attrNameLst>
                                          <p:attrName>style.visibility</p:attrName>
                                        </p:attrNameLst>
                                      </p:cBhvr>
                                      <p:to>
                                        <p:strVal val="visible"/>
                                      </p:to>
                                    </p:set>
                                    <p:animEffect transition="in" filter="box(out)">
                                      <p:cBhvr>
                                        <p:cTn id="57" dur="500"/>
                                        <p:tgtEl>
                                          <p:spTgt spid="51204">
                                            <p:txEl>
                                              <p:pRg st="16" end="16"/>
                                            </p:txEl>
                                          </p:spTgt>
                                        </p:tgtEl>
                                      </p:cBhvr>
                                    </p:animEffect>
                                  </p:childTnLst>
                                </p:cTn>
                              </p:par>
                              <p:par>
                                <p:cTn id="58" presetID="4" presetClass="entr" presetSubtype="32" fill="hold" nodeType="withEffect">
                                  <p:stCondLst>
                                    <p:cond delay="0"/>
                                  </p:stCondLst>
                                  <p:childTnLst>
                                    <p:set>
                                      <p:cBhvr>
                                        <p:cTn id="59" dur="1" fill="hold">
                                          <p:stCondLst>
                                            <p:cond delay="0"/>
                                          </p:stCondLst>
                                        </p:cTn>
                                        <p:tgtEl>
                                          <p:spTgt spid="51204">
                                            <p:txEl>
                                              <p:pRg st="17" end="17"/>
                                            </p:txEl>
                                          </p:spTgt>
                                        </p:tgtEl>
                                        <p:attrNameLst>
                                          <p:attrName>style.visibility</p:attrName>
                                        </p:attrNameLst>
                                      </p:cBhvr>
                                      <p:to>
                                        <p:strVal val="visible"/>
                                      </p:to>
                                    </p:set>
                                    <p:animEffect transition="in" filter="box(out)">
                                      <p:cBhvr>
                                        <p:cTn id="60" dur="500"/>
                                        <p:tgtEl>
                                          <p:spTgt spid="51204">
                                            <p:txEl>
                                              <p:pRg st="17" end="17"/>
                                            </p:txEl>
                                          </p:spTgt>
                                        </p:tgtEl>
                                      </p:cBhvr>
                                    </p:animEffect>
                                  </p:childTnLst>
                                </p:cTn>
                              </p:par>
                              <p:par>
                                <p:cTn id="61" presetID="4" presetClass="entr" presetSubtype="32" fill="hold" nodeType="withEffect">
                                  <p:stCondLst>
                                    <p:cond delay="0"/>
                                  </p:stCondLst>
                                  <p:childTnLst>
                                    <p:set>
                                      <p:cBhvr>
                                        <p:cTn id="62" dur="1" fill="hold">
                                          <p:stCondLst>
                                            <p:cond delay="0"/>
                                          </p:stCondLst>
                                        </p:cTn>
                                        <p:tgtEl>
                                          <p:spTgt spid="51204">
                                            <p:txEl>
                                              <p:pRg st="18" end="18"/>
                                            </p:txEl>
                                          </p:spTgt>
                                        </p:tgtEl>
                                        <p:attrNameLst>
                                          <p:attrName>style.visibility</p:attrName>
                                        </p:attrNameLst>
                                      </p:cBhvr>
                                      <p:to>
                                        <p:strVal val="visible"/>
                                      </p:to>
                                    </p:set>
                                    <p:animEffect transition="in" filter="box(out)">
                                      <p:cBhvr>
                                        <p:cTn id="63" dur="500"/>
                                        <p:tgtEl>
                                          <p:spTgt spid="51204">
                                            <p:txEl>
                                              <p:pRg st="18" end="18"/>
                                            </p:txEl>
                                          </p:spTgt>
                                        </p:tgtEl>
                                      </p:cBhvr>
                                    </p:animEffect>
                                  </p:childTnLst>
                                </p:cTn>
                              </p:par>
                              <p:par>
                                <p:cTn id="64" presetID="4" presetClass="entr" presetSubtype="32" fill="hold" nodeType="withEffect">
                                  <p:stCondLst>
                                    <p:cond delay="0"/>
                                  </p:stCondLst>
                                  <p:childTnLst>
                                    <p:set>
                                      <p:cBhvr>
                                        <p:cTn id="65" dur="1" fill="hold">
                                          <p:stCondLst>
                                            <p:cond delay="0"/>
                                          </p:stCondLst>
                                        </p:cTn>
                                        <p:tgtEl>
                                          <p:spTgt spid="51204">
                                            <p:txEl>
                                              <p:pRg st="19" end="19"/>
                                            </p:txEl>
                                          </p:spTgt>
                                        </p:tgtEl>
                                        <p:attrNameLst>
                                          <p:attrName>style.visibility</p:attrName>
                                        </p:attrNameLst>
                                      </p:cBhvr>
                                      <p:to>
                                        <p:strVal val="visible"/>
                                      </p:to>
                                    </p:set>
                                    <p:animEffect transition="in" filter="box(out)">
                                      <p:cBhvr>
                                        <p:cTn id="66" dur="500"/>
                                        <p:tgtEl>
                                          <p:spTgt spid="51204">
                                            <p:txEl>
                                              <p:pRg st="19" end="19"/>
                                            </p:txEl>
                                          </p:spTgt>
                                        </p:tgtEl>
                                      </p:cBhvr>
                                    </p:animEffect>
                                  </p:childTnLst>
                                </p:cTn>
                              </p:par>
                              <p:par>
                                <p:cTn id="67" presetID="4" presetClass="entr" presetSubtype="32" fill="hold" nodeType="withEffect">
                                  <p:stCondLst>
                                    <p:cond delay="0"/>
                                  </p:stCondLst>
                                  <p:childTnLst>
                                    <p:set>
                                      <p:cBhvr>
                                        <p:cTn id="68" dur="1" fill="hold">
                                          <p:stCondLst>
                                            <p:cond delay="0"/>
                                          </p:stCondLst>
                                        </p:cTn>
                                        <p:tgtEl>
                                          <p:spTgt spid="51204">
                                            <p:txEl>
                                              <p:pRg st="20" end="20"/>
                                            </p:txEl>
                                          </p:spTgt>
                                        </p:tgtEl>
                                        <p:attrNameLst>
                                          <p:attrName>style.visibility</p:attrName>
                                        </p:attrNameLst>
                                      </p:cBhvr>
                                      <p:to>
                                        <p:strVal val="visible"/>
                                      </p:to>
                                    </p:set>
                                    <p:animEffect transition="in" filter="box(out)">
                                      <p:cBhvr>
                                        <p:cTn id="69" dur="500"/>
                                        <p:tgtEl>
                                          <p:spTgt spid="51204">
                                            <p:txEl>
                                              <p:pRg st="20" end="20"/>
                                            </p:txEl>
                                          </p:spTgt>
                                        </p:tgtEl>
                                      </p:cBhvr>
                                    </p:animEffect>
                                  </p:childTnLst>
                                </p:cTn>
                              </p:par>
                              <p:par>
                                <p:cTn id="70" presetID="4" presetClass="entr" presetSubtype="32" fill="hold" nodeType="withEffect">
                                  <p:stCondLst>
                                    <p:cond delay="0"/>
                                  </p:stCondLst>
                                  <p:childTnLst>
                                    <p:set>
                                      <p:cBhvr>
                                        <p:cTn id="71" dur="1" fill="hold">
                                          <p:stCondLst>
                                            <p:cond delay="0"/>
                                          </p:stCondLst>
                                        </p:cTn>
                                        <p:tgtEl>
                                          <p:spTgt spid="51204">
                                            <p:txEl>
                                              <p:pRg st="21" end="21"/>
                                            </p:txEl>
                                          </p:spTgt>
                                        </p:tgtEl>
                                        <p:attrNameLst>
                                          <p:attrName>style.visibility</p:attrName>
                                        </p:attrNameLst>
                                      </p:cBhvr>
                                      <p:to>
                                        <p:strVal val="visible"/>
                                      </p:to>
                                    </p:set>
                                    <p:animEffect transition="in" filter="box(out)">
                                      <p:cBhvr>
                                        <p:cTn id="72" dur="500"/>
                                        <p:tgtEl>
                                          <p:spTgt spid="51204">
                                            <p:txEl>
                                              <p:pRg st="21" end="21"/>
                                            </p:txEl>
                                          </p:spTgt>
                                        </p:tgtEl>
                                      </p:cBhvr>
                                    </p:animEffect>
                                  </p:childTnLst>
                                </p:cTn>
                              </p:par>
                              <p:par>
                                <p:cTn id="73" presetID="4" presetClass="entr" presetSubtype="32" fill="hold" nodeType="withEffect">
                                  <p:stCondLst>
                                    <p:cond delay="0"/>
                                  </p:stCondLst>
                                  <p:childTnLst>
                                    <p:set>
                                      <p:cBhvr>
                                        <p:cTn id="74" dur="1" fill="hold">
                                          <p:stCondLst>
                                            <p:cond delay="0"/>
                                          </p:stCondLst>
                                        </p:cTn>
                                        <p:tgtEl>
                                          <p:spTgt spid="51204">
                                            <p:txEl>
                                              <p:pRg st="22" end="22"/>
                                            </p:txEl>
                                          </p:spTgt>
                                        </p:tgtEl>
                                        <p:attrNameLst>
                                          <p:attrName>style.visibility</p:attrName>
                                        </p:attrNameLst>
                                      </p:cBhvr>
                                      <p:to>
                                        <p:strVal val="visible"/>
                                      </p:to>
                                    </p:set>
                                    <p:animEffect transition="in" filter="box(out)">
                                      <p:cBhvr>
                                        <p:cTn id="75" dur="500"/>
                                        <p:tgtEl>
                                          <p:spTgt spid="51204">
                                            <p:txEl>
                                              <p:pRg st="22" end="22"/>
                                            </p:txEl>
                                          </p:spTgt>
                                        </p:tgtEl>
                                      </p:cBhvr>
                                    </p:animEffect>
                                  </p:childTnLst>
                                </p:cTn>
                              </p:par>
                              <p:par>
                                <p:cTn id="76" presetID="4" presetClass="entr" presetSubtype="32" fill="hold" nodeType="withEffect">
                                  <p:stCondLst>
                                    <p:cond delay="0"/>
                                  </p:stCondLst>
                                  <p:childTnLst>
                                    <p:set>
                                      <p:cBhvr>
                                        <p:cTn id="77" dur="1" fill="hold">
                                          <p:stCondLst>
                                            <p:cond delay="0"/>
                                          </p:stCondLst>
                                        </p:cTn>
                                        <p:tgtEl>
                                          <p:spTgt spid="51204">
                                            <p:txEl>
                                              <p:pRg st="23" end="23"/>
                                            </p:txEl>
                                          </p:spTgt>
                                        </p:tgtEl>
                                        <p:attrNameLst>
                                          <p:attrName>style.visibility</p:attrName>
                                        </p:attrNameLst>
                                      </p:cBhvr>
                                      <p:to>
                                        <p:strVal val="visible"/>
                                      </p:to>
                                    </p:set>
                                    <p:animEffect transition="in" filter="box(out)">
                                      <p:cBhvr>
                                        <p:cTn id="78" dur="500"/>
                                        <p:tgtEl>
                                          <p:spTgt spid="51204">
                                            <p:txEl>
                                              <p:pRg st="23" end="23"/>
                                            </p:txEl>
                                          </p:spTgt>
                                        </p:tgtEl>
                                      </p:cBhvr>
                                    </p:animEffect>
                                  </p:childTnLst>
                                </p:cTn>
                              </p:par>
                              <p:par>
                                <p:cTn id="79" presetID="4" presetClass="entr" presetSubtype="32" fill="hold" nodeType="withEffect">
                                  <p:stCondLst>
                                    <p:cond delay="0"/>
                                  </p:stCondLst>
                                  <p:childTnLst>
                                    <p:set>
                                      <p:cBhvr>
                                        <p:cTn id="80" dur="1" fill="hold">
                                          <p:stCondLst>
                                            <p:cond delay="0"/>
                                          </p:stCondLst>
                                        </p:cTn>
                                        <p:tgtEl>
                                          <p:spTgt spid="51204">
                                            <p:txEl>
                                              <p:pRg st="24" end="24"/>
                                            </p:txEl>
                                          </p:spTgt>
                                        </p:tgtEl>
                                        <p:attrNameLst>
                                          <p:attrName>style.visibility</p:attrName>
                                        </p:attrNameLst>
                                      </p:cBhvr>
                                      <p:to>
                                        <p:strVal val="visible"/>
                                      </p:to>
                                    </p:set>
                                    <p:animEffect transition="in" filter="box(out)">
                                      <p:cBhvr>
                                        <p:cTn id="81" dur="500"/>
                                        <p:tgtEl>
                                          <p:spTgt spid="51204">
                                            <p:txEl>
                                              <p:pRg st="24" end="2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a:extLst>
              <a:ext uri="{FF2B5EF4-FFF2-40B4-BE49-F238E27FC236}">
                <a16:creationId xmlns:a16="http://schemas.microsoft.com/office/drawing/2014/main" id="{6DC1B445-6248-4578-5A4B-089FBDD899B4}"/>
              </a:ext>
            </a:extLst>
          </p:cNvPr>
          <p:cNvSpPr>
            <a:spLocks noGrp="1"/>
          </p:cNvSpPr>
          <p:nvPr>
            <p:ph type="title" idx="4294967295"/>
          </p:nvPr>
        </p:nvSpPr>
        <p:spPr>
          <a:xfrm>
            <a:off x="0" y="274638"/>
            <a:ext cx="8229600" cy="1143000"/>
          </a:xfrm>
        </p:spPr>
        <p:txBody>
          <a:bodyPr anchorCtr="0"/>
          <a:lstStyle/>
          <a:p>
            <a:pPr eaLnBrk="1" hangingPunct="1">
              <a:defRPr/>
            </a:pPr>
            <a:r>
              <a:rPr lang="el-GR" sz="3600"/>
              <a:t>Περιγραφή Θέσης Εργασίας</a:t>
            </a:r>
            <a:r>
              <a:rPr lang="en-US" sz="3600"/>
              <a:t> </a:t>
            </a:r>
            <a:endParaRPr lang="el-GR" sz="3600"/>
          </a:p>
        </p:txBody>
      </p:sp>
      <p:sp>
        <p:nvSpPr>
          <p:cNvPr id="3" name="Content Placeholder 2">
            <a:extLst>
              <a:ext uri="{FF2B5EF4-FFF2-40B4-BE49-F238E27FC236}">
                <a16:creationId xmlns:a16="http://schemas.microsoft.com/office/drawing/2014/main" id="{AC5D397B-8428-95F4-5FCA-E453C0D2EEEF}"/>
              </a:ext>
            </a:extLst>
          </p:cNvPr>
          <p:cNvSpPr>
            <a:spLocks noGrp="1"/>
          </p:cNvSpPr>
          <p:nvPr>
            <p:ph idx="4294967295"/>
          </p:nvPr>
        </p:nvSpPr>
        <p:spPr>
          <a:xfrm>
            <a:off x="457200" y="1600200"/>
            <a:ext cx="8686800" cy="5257800"/>
          </a:xfrm>
        </p:spPr>
        <p:txBody>
          <a:bodyPr/>
          <a:lstStyle/>
          <a:p>
            <a:pPr marL="457200" indent="-457200" eaLnBrk="1" hangingPunct="1">
              <a:buFontTx/>
              <a:buNone/>
              <a:defRPr/>
            </a:pPr>
            <a:r>
              <a:rPr lang="en-US" sz="2000"/>
              <a:t>       </a:t>
            </a:r>
            <a:r>
              <a:rPr lang="el-GR" sz="2000"/>
              <a:t>Προκύπτει από την ανάλυση εργασίας. </a:t>
            </a:r>
            <a:endParaRPr lang="en-US" sz="2000"/>
          </a:p>
          <a:p>
            <a:pPr marL="457200" indent="-457200" eaLnBrk="1" hangingPunct="1">
              <a:buFontTx/>
              <a:buNone/>
              <a:defRPr/>
            </a:pPr>
            <a:endParaRPr lang="en-US" sz="2000"/>
          </a:p>
          <a:p>
            <a:pPr marL="457200" indent="-457200" eaLnBrk="1" hangingPunct="1">
              <a:buFontTx/>
              <a:buNone/>
              <a:defRPr/>
            </a:pPr>
            <a:r>
              <a:rPr lang="en-US" sz="2000"/>
              <a:t>       </a:t>
            </a:r>
            <a:r>
              <a:rPr lang="el-GR" sz="2000"/>
              <a:t>Περιέχει βασικές πληροφορίες για τη θέση, ορίζοντας τον τίτλο, αναφέροντας τις σχέσεις με τους συναδέλφους, το σκοπό και τους στόχους, τα πρωταρχικά καθήκοντα. </a:t>
            </a:r>
            <a:endParaRPr lang="en-US" sz="2000"/>
          </a:p>
          <a:p>
            <a:pPr marL="457200" indent="-457200" eaLnBrk="1" hangingPunct="1">
              <a:buFontTx/>
              <a:buNone/>
              <a:defRPr/>
            </a:pPr>
            <a:endParaRPr lang="en-US" sz="2000"/>
          </a:p>
          <a:p>
            <a:pPr marL="457200" indent="-457200" eaLnBrk="1" hangingPunct="1">
              <a:buFontTx/>
              <a:buNone/>
              <a:defRPr/>
            </a:pPr>
            <a:r>
              <a:rPr lang="en-US" sz="2000"/>
              <a:t>       </a:t>
            </a:r>
            <a:r>
              <a:rPr lang="el-GR" sz="2000"/>
              <a:t>Άρα πρέπει να περιέχονται πληροφορίες για :</a:t>
            </a:r>
          </a:p>
          <a:p>
            <a:pPr marL="457200" indent="-457200" eaLnBrk="1" hangingPunct="1">
              <a:buFontTx/>
              <a:buNone/>
              <a:defRPr/>
            </a:pPr>
            <a:endParaRPr lang="el-GR" sz="2000"/>
          </a:p>
          <a:p>
            <a:pPr marL="457200" indent="-457200" eaLnBrk="1" hangingPunct="1">
              <a:defRPr/>
            </a:pPr>
            <a:r>
              <a:rPr lang="el-GR" sz="2000"/>
              <a:t>σκοπό, </a:t>
            </a:r>
            <a:endParaRPr lang="en-US" sz="2000"/>
          </a:p>
          <a:p>
            <a:pPr marL="457200" indent="-457200" eaLnBrk="1" hangingPunct="1">
              <a:defRPr/>
            </a:pPr>
            <a:r>
              <a:rPr lang="el-GR" sz="2000"/>
              <a:t>περιεχόμενο, </a:t>
            </a:r>
            <a:endParaRPr lang="en-US" sz="2000"/>
          </a:p>
          <a:p>
            <a:pPr marL="457200" indent="-457200" eaLnBrk="1" hangingPunct="1">
              <a:defRPr/>
            </a:pPr>
            <a:r>
              <a:rPr lang="el-GR" sz="2000"/>
              <a:t>ευθύνες, </a:t>
            </a:r>
            <a:endParaRPr lang="en-US" sz="2000"/>
          </a:p>
          <a:p>
            <a:pPr marL="457200" indent="-457200" eaLnBrk="1" hangingPunct="1">
              <a:defRPr/>
            </a:pPr>
            <a:r>
              <a:rPr lang="el-GR" sz="2000"/>
              <a:t>κριτήρια απόδοσης, </a:t>
            </a:r>
            <a:endParaRPr lang="en-US" sz="2000"/>
          </a:p>
          <a:p>
            <a:pPr marL="457200" indent="-457200" eaLnBrk="1" hangingPunct="1">
              <a:defRPr/>
            </a:pPr>
            <a:r>
              <a:rPr lang="el-GR" sz="2000"/>
              <a:t>οργανωσιακοί παράγοντες,</a:t>
            </a:r>
            <a:endParaRPr lang="en-US" sz="2000"/>
          </a:p>
          <a:p>
            <a:pPr marL="457200" indent="-457200" eaLnBrk="1" hangingPunct="1">
              <a:defRPr/>
            </a:pPr>
            <a:r>
              <a:rPr lang="el-GR" sz="2000"/>
              <a:t>παράγοντες εξέλιξης, κτλ</a:t>
            </a:r>
            <a:endParaRPr lang="en-US" sz="20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linds(horizontal)">
                                      <p:cBhvr>
                                        <p:cTn id="22" dur="500"/>
                                        <p:tgtEl>
                                          <p:spTgt spid="3">
                                            <p:txEl>
                                              <p:pRg st="6" end="6"/>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blinds(horizontal)">
                                      <p:cBhvr>
                                        <p:cTn id="27" dur="500"/>
                                        <p:tgtEl>
                                          <p:spTgt spid="3">
                                            <p:txEl>
                                              <p:pRg st="7" end="7"/>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blinds(horizontal)">
                                      <p:cBhvr>
                                        <p:cTn id="32" dur="500"/>
                                        <p:tgtEl>
                                          <p:spTgt spid="3">
                                            <p:txEl>
                                              <p:pRg st="8" end="8"/>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blinds(horizontal)">
                                      <p:cBhvr>
                                        <p:cTn id="37" dur="500"/>
                                        <p:tgtEl>
                                          <p:spTgt spid="3">
                                            <p:txEl>
                                              <p:pRg st="9" end="9"/>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Effect transition="in" filter="blinds(horizontal)">
                                      <p:cBhvr>
                                        <p:cTn id="42" dur="500"/>
                                        <p:tgtEl>
                                          <p:spTgt spid="3">
                                            <p:txEl>
                                              <p:pRg st="10" end="10"/>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animEffect transition="in" filter="blinds(horizontal)">
                                      <p:cBhvr>
                                        <p:cTn id="47"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23F3C903-DF8A-A900-ADE4-F5AF7300271B}"/>
              </a:ext>
            </a:extLst>
          </p:cNvPr>
          <p:cNvSpPr>
            <a:spLocks noGrp="1" noChangeArrowheads="1"/>
          </p:cNvSpPr>
          <p:nvPr>
            <p:ph type="title"/>
          </p:nvPr>
        </p:nvSpPr>
        <p:spPr>
          <a:xfrm>
            <a:off x="468313" y="549275"/>
            <a:ext cx="8229600" cy="1143000"/>
          </a:xfrm>
        </p:spPr>
        <p:txBody>
          <a:bodyPr/>
          <a:lstStyle/>
          <a:p>
            <a:pPr eaLnBrk="1" hangingPunct="1"/>
            <a:r>
              <a:rPr lang="el-GR" altLang="en-US" sz="3600">
                <a:effectLst/>
              </a:rPr>
              <a:t>Σκοπός και χρησιμότητα του Προγραμματισμού Ανθρώπινου Δυναμικού</a:t>
            </a:r>
          </a:p>
        </p:txBody>
      </p:sp>
      <p:sp>
        <p:nvSpPr>
          <p:cNvPr id="11267" name="Rectangle 3">
            <a:extLst>
              <a:ext uri="{FF2B5EF4-FFF2-40B4-BE49-F238E27FC236}">
                <a16:creationId xmlns:a16="http://schemas.microsoft.com/office/drawing/2014/main" id="{5B83B517-799D-7AC6-4D1A-ECC85360F8AD}"/>
              </a:ext>
            </a:extLst>
          </p:cNvPr>
          <p:cNvSpPr>
            <a:spLocks noGrp="1" noChangeArrowheads="1"/>
          </p:cNvSpPr>
          <p:nvPr>
            <p:ph idx="1"/>
          </p:nvPr>
        </p:nvSpPr>
        <p:spPr>
          <a:xfrm>
            <a:off x="457200" y="2565400"/>
            <a:ext cx="8435975" cy="3959225"/>
          </a:xfrm>
        </p:spPr>
        <p:txBody>
          <a:bodyPr/>
          <a:lstStyle/>
          <a:p>
            <a:pPr algn="just" eaLnBrk="1" hangingPunct="1">
              <a:buFontTx/>
              <a:buNone/>
              <a:defRPr/>
            </a:pPr>
            <a:r>
              <a:rPr lang="el-GR" dirty="0"/>
              <a:t>	Να χαράξει το πλαίσιο, μέσα το οποίο θα προσδιορισθεί το απαιτούμενο προσωπικό, τόσο από άποψη ποσότητας (αριθμού) όσο και ποιότητας (</a:t>
            </a:r>
            <a:r>
              <a:rPr lang="el-GR" dirty="0" err="1"/>
              <a:t>απαιτουμένων</a:t>
            </a:r>
            <a:r>
              <a:rPr lang="el-GR" dirty="0"/>
              <a:t> ικανοτήτων), να προσελκύσει τους ικανότερους και να επιλέξει τους καταλληλότερους για την επίτευξη των στόχων του </a:t>
            </a:r>
            <a:r>
              <a:rPr lang="en-GB" dirty="0" err="1"/>
              <a:t>οργ</a:t>
            </a:r>
            <a:r>
              <a:rPr lang="en-GB" dirty="0"/>
              <a:t>ανισμού.</a:t>
            </a:r>
            <a:r>
              <a:rPr lang="el-GR" dirty="0"/>
              <a:t>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a:extLst>
              <a:ext uri="{FF2B5EF4-FFF2-40B4-BE49-F238E27FC236}">
                <a16:creationId xmlns:a16="http://schemas.microsoft.com/office/drawing/2014/main" id="{71D7F527-76B6-5D45-60CD-30D08FCF1920}"/>
              </a:ext>
            </a:extLst>
          </p:cNvPr>
          <p:cNvSpPr>
            <a:spLocks noGrp="1"/>
          </p:cNvSpPr>
          <p:nvPr>
            <p:ph type="title" idx="4294967295"/>
          </p:nvPr>
        </p:nvSpPr>
        <p:spPr>
          <a:xfrm>
            <a:off x="0" y="274638"/>
            <a:ext cx="8229600" cy="1143000"/>
          </a:xfrm>
        </p:spPr>
        <p:txBody>
          <a:bodyPr anchorCtr="0"/>
          <a:lstStyle/>
          <a:p>
            <a:pPr eaLnBrk="1" hangingPunct="1">
              <a:defRPr/>
            </a:pPr>
            <a:r>
              <a:rPr lang="el-GR" sz="3600"/>
              <a:t>Αποτέλεσμα ανάλυσης εργασίας</a:t>
            </a:r>
          </a:p>
        </p:txBody>
      </p:sp>
      <p:sp>
        <p:nvSpPr>
          <p:cNvPr id="3" name="Content Placeholder 2">
            <a:extLst>
              <a:ext uri="{FF2B5EF4-FFF2-40B4-BE49-F238E27FC236}">
                <a16:creationId xmlns:a16="http://schemas.microsoft.com/office/drawing/2014/main" id="{E2661431-0CDC-0CF6-6B0C-F3C6505F5BBF}"/>
              </a:ext>
            </a:extLst>
          </p:cNvPr>
          <p:cNvSpPr>
            <a:spLocks noGrp="1"/>
          </p:cNvSpPr>
          <p:nvPr>
            <p:ph idx="4294967295"/>
          </p:nvPr>
        </p:nvSpPr>
        <p:spPr>
          <a:xfrm>
            <a:off x="0" y="1600200"/>
            <a:ext cx="3970338" cy="4495800"/>
          </a:xfrm>
          <a:ln>
            <a:solidFill>
              <a:schemeClr val="tx1"/>
            </a:solidFill>
          </a:ln>
        </p:spPr>
        <p:txBody>
          <a:bodyPr/>
          <a:lstStyle/>
          <a:p>
            <a:pPr marL="457200" indent="-457200" eaLnBrk="1" hangingPunct="1">
              <a:buFontTx/>
              <a:buNone/>
              <a:defRPr/>
            </a:pPr>
            <a:r>
              <a:rPr lang="el-GR" sz="2000" b="1" u="sng"/>
              <a:t>Περιγραφή της εργασίας</a:t>
            </a:r>
          </a:p>
          <a:p>
            <a:pPr marL="457200" indent="-457200" eaLnBrk="1" hangingPunct="1">
              <a:buFontTx/>
              <a:buNone/>
              <a:defRPr/>
            </a:pPr>
            <a:endParaRPr lang="el-GR" sz="2000" b="1" u="sng"/>
          </a:p>
          <a:p>
            <a:pPr marL="457200" indent="-457200" eaLnBrk="1" hangingPunct="1">
              <a:defRPr/>
            </a:pPr>
            <a:r>
              <a:rPr lang="el-GR" sz="1600" b="1"/>
              <a:t>Γενικές πληροφορίες</a:t>
            </a:r>
          </a:p>
          <a:p>
            <a:pPr marL="457200" indent="-457200" eaLnBrk="1" hangingPunct="1">
              <a:defRPr/>
            </a:pPr>
            <a:r>
              <a:rPr lang="el-GR" sz="1600" b="1"/>
              <a:t>Περιληπτική παρουσίαση</a:t>
            </a:r>
          </a:p>
          <a:p>
            <a:pPr marL="457200" indent="-457200" eaLnBrk="1" hangingPunct="1">
              <a:defRPr/>
            </a:pPr>
            <a:r>
              <a:rPr lang="el-GR" sz="1600" b="1"/>
              <a:t>Βασικά καθήκοντα &amp; υποχρεώσεις</a:t>
            </a:r>
          </a:p>
          <a:p>
            <a:pPr marL="457200" indent="-457200" eaLnBrk="1" hangingPunct="1">
              <a:defRPr/>
            </a:pPr>
            <a:r>
              <a:rPr lang="el-GR" sz="1600" b="1"/>
              <a:t>Εποπτεία</a:t>
            </a:r>
          </a:p>
          <a:p>
            <a:pPr marL="457200" indent="-457200" eaLnBrk="1" hangingPunct="1">
              <a:defRPr/>
            </a:pPr>
            <a:r>
              <a:rPr lang="el-GR" sz="1600" b="1"/>
              <a:t>Προσωπικές επαφές</a:t>
            </a:r>
          </a:p>
          <a:p>
            <a:pPr marL="457200" indent="-457200" eaLnBrk="1" hangingPunct="1">
              <a:defRPr/>
            </a:pPr>
            <a:r>
              <a:rPr lang="el-GR" sz="1600" b="1"/>
              <a:t>Πρότυπα εργασίας</a:t>
            </a:r>
          </a:p>
          <a:p>
            <a:pPr marL="457200" indent="-457200" eaLnBrk="1" hangingPunct="1">
              <a:defRPr/>
            </a:pPr>
            <a:r>
              <a:rPr lang="el-GR" sz="1600" b="1"/>
              <a:t>Πολυπλοκότητα</a:t>
            </a:r>
          </a:p>
          <a:p>
            <a:pPr marL="457200" indent="-457200" eaLnBrk="1" hangingPunct="1">
              <a:defRPr/>
            </a:pPr>
            <a:r>
              <a:rPr lang="el-GR" sz="1600" b="1"/>
              <a:t>Χρησιμοποιούμενος εξοπλισμός</a:t>
            </a:r>
          </a:p>
          <a:p>
            <a:pPr marL="457200" indent="-457200" eaLnBrk="1" hangingPunct="1">
              <a:defRPr/>
            </a:pPr>
            <a:r>
              <a:rPr lang="el-GR" sz="1600" b="1"/>
              <a:t>Συνθήκες εργασίας</a:t>
            </a:r>
          </a:p>
          <a:p>
            <a:pPr marL="457200" indent="-457200" eaLnBrk="1" hangingPunct="1">
              <a:defRPr/>
            </a:pPr>
            <a:r>
              <a:rPr lang="el-GR" sz="1600" b="1"/>
              <a:t>Δομή</a:t>
            </a:r>
          </a:p>
          <a:p>
            <a:pPr marL="457200" indent="-457200" eaLnBrk="1" hangingPunct="1">
              <a:defRPr/>
            </a:pPr>
            <a:r>
              <a:rPr lang="el-GR" sz="1600" b="1"/>
              <a:t>Πιστοποιήσεις</a:t>
            </a:r>
          </a:p>
        </p:txBody>
      </p:sp>
      <p:sp>
        <p:nvSpPr>
          <p:cNvPr id="4" name="Content Placeholder 2">
            <a:extLst>
              <a:ext uri="{FF2B5EF4-FFF2-40B4-BE49-F238E27FC236}">
                <a16:creationId xmlns:a16="http://schemas.microsoft.com/office/drawing/2014/main" id="{CA12B6DD-4F09-C4A0-A867-B7FC7FA2C221}"/>
              </a:ext>
            </a:extLst>
          </p:cNvPr>
          <p:cNvSpPr txBox="1">
            <a:spLocks/>
          </p:cNvSpPr>
          <p:nvPr/>
        </p:nvSpPr>
        <p:spPr bwMode="auto">
          <a:xfrm>
            <a:off x="4787900" y="1628775"/>
            <a:ext cx="3970338" cy="4464050"/>
          </a:xfrm>
          <a:prstGeom prst="rect">
            <a:avLst/>
          </a:prstGeom>
          <a:noFill/>
          <a:ln w="9525">
            <a:solidFill>
              <a:schemeClr val="tx1"/>
            </a:solidFill>
            <a:miter lim="800000"/>
            <a:headEnd/>
            <a:tailEnd/>
          </a:ln>
        </p:spPr>
        <p:txBody>
          <a:bodyPr/>
          <a:lstStyle/>
          <a:p>
            <a:pPr marL="457200" indent="-457200">
              <a:spcBef>
                <a:spcPct val="20000"/>
              </a:spcBef>
              <a:defRPr/>
            </a:pPr>
            <a:r>
              <a:rPr lang="el-GR" sz="2000" b="1" u="sng" kern="0" dirty="0">
                <a:latin typeface="+mn-lt"/>
              </a:rPr>
              <a:t>Προδιαγραφές της εργασίας</a:t>
            </a:r>
          </a:p>
          <a:p>
            <a:pPr marL="457200" indent="-457200">
              <a:spcBef>
                <a:spcPct val="20000"/>
              </a:spcBef>
              <a:defRPr/>
            </a:pPr>
            <a:endParaRPr lang="el-GR" sz="2000" b="1" u="sng" kern="0" dirty="0">
              <a:latin typeface="+mn-lt"/>
            </a:endParaRPr>
          </a:p>
          <a:p>
            <a:pPr marL="457200" indent="-457200">
              <a:spcBef>
                <a:spcPct val="20000"/>
              </a:spcBef>
              <a:buFont typeface="Arial" pitchFamily="34" charset="0"/>
              <a:buChar char="•"/>
              <a:defRPr/>
            </a:pPr>
            <a:r>
              <a:rPr lang="el-GR" sz="1600" b="1" kern="0" dirty="0">
                <a:latin typeface="+mn-lt"/>
              </a:rPr>
              <a:t>Μόρφωση</a:t>
            </a:r>
          </a:p>
          <a:p>
            <a:pPr marL="457200" indent="-457200">
              <a:spcBef>
                <a:spcPct val="20000"/>
              </a:spcBef>
              <a:buFont typeface="Arial" pitchFamily="34" charset="0"/>
              <a:buChar char="•"/>
              <a:defRPr/>
            </a:pPr>
            <a:r>
              <a:rPr lang="el-GR" sz="1600" b="1" kern="0" dirty="0">
                <a:latin typeface="+mn-lt"/>
              </a:rPr>
              <a:t>Εκπαίδευση</a:t>
            </a:r>
          </a:p>
          <a:p>
            <a:pPr marL="457200" indent="-457200">
              <a:spcBef>
                <a:spcPct val="20000"/>
              </a:spcBef>
              <a:buFont typeface="Arial" pitchFamily="34" charset="0"/>
              <a:buChar char="•"/>
              <a:defRPr/>
            </a:pPr>
            <a:r>
              <a:rPr lang="el-GR" sz="1600" b="1" kern="0" dirty="0">
                <a:latin typeface="+mn-lt"/>
              </a:rPr>
              <a:t>Εμπειρία</a:t>
            </a:r>
          </a:p>
          <a:p>
            <a:pPr marL="457200" indent="-457200">
              <a:spcBef>
                <a:spcPct val="20000"/>
              </a:spcBef>
              <a:buFont typeface="Arial" pitchFamily="34" charset="0"/>
              <a:buChar char="•"/>
              <a:defRPr/>
            </a:pPr>
            <a:r>
              <a:rPr lang="el-GR" sz="1600" b="1" kern="0" dirty="0">
                <a:latin typeface="+mn-lt"/>
              </a:rPr>
              <a:t>Σωματικές δεξιότητες</a:t>
            </a:r>
          </a:p>
          <a:p>
            <a:pPr marL="457200" indent="-457200">
              <a:spcBef>
                <a:spcPct val="20000"/>
              </a:spcBef>
              <a:buFont typeface="Arial" pitchFamily="34" charset="0"/>
              <a:buChar char="•"/>
              <a:defRPr/>
            </a:pPr>
            <a:r>
              <a:rPr lang="el-GR" sz="1600" b="1" kern="0" dirty="0">
                <a:latin typeface="+mn-lt"/>
              </a:rPr>
              <a:t>Απαιτούμενη κρίση και πρωτοβουλία</a:t>
            </a:r>
          </a:p>
          <a:p>
            <a:pPr marL="457200" indent="-457200">
              <a:spcBef>
                <a:spcPct val="20000"/>
              </a:spcBef>
              <a:buFont typeface="Arial" pitchFamily="34" charset="0"/>
              <a:buChar char="•"/>
              <a:defRPr/>
            </a:pPr>
            <a:r>
              <a:rPr lang="el-GR" sz="1600" b="1" kern="0" dirty="0">
                <a:latin typeface="+mn-lt"/>
              </a:rPr>
              <a:t>Πνευματικές απαιτήσεις</a:t>
            </a:r>
          </a:p>
          <a:p>
            <a:pPr marL="457200" indent="-457200">
              <a:spcBef>
                <a:spcPct val="20000"/>
              </a:spcBef>
              <a:buFont typeface="Arial" pitchFamily="34" charset="0"/>
              <a:buChar char="•"/>
              <a:defRPr/>
            </a:pPr>
            <a:r>
              <a:rPr lang="el-GR" sz="1600" b="1" kern="0" dirty="0">
                <a:latin typeface="+mn-lt"/>
              </a:rPr>
              <a:t>Ευθύνες</a:t>
            </a:r>
          </a:p>
          <a:p>
            <a:pPr marL="457200" indent="-457200">
              <a:spcBef>
                <a:spcPct val="20000"/>
              </a:spcBef>
              <a:buFont typeface="Arial" pitchFamily="34" charset="0"/>
              <a:buChar char="•"/>
              <a:defRPr/>
            </a:pPr>
            <a:r>
              <a:rPr lang="el-GR" sz="1600" b="1" kern="0" dirty="0">
                <a:latin typeface="+mn-lt"/>
              </a:rPr>
              <a:t>Ικανότητες επικοινωνίας</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linds(horizontal)">
                                      <p:cBhvr>
                                        <p:cTn id="7" dur="500"/>
                                        <p:tgtEl>
                                          <p:spTgt spid="3">
                                            <p:bg/>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linds(horizontal)">
                                      <p:cBhvr>
                                        <p:cTn id="42" dur="500"/>
                                        <p:tgtEl>
                                          <p:spTgt spid="3">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linds(horizontal)">
                                      <p:cBhvr>
                                        <p:cTn id="47" dur="500"/>
                                        <p:tgtEl>
                                          <p:spTgt spid="3">
                                            <p:txEl>
                                              <p:pRg st="8" end="8"/>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blinds(horizontal)">
                                      <p:cBhvr>
                                        <p:cTn id="52" dur="500"/>
                                        <p:tgtEl>
                                          <p:spTgt spid="3">
                                            <p:txEl>
                                              <p:pRg st="9" end="9"/>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blinds(horizontal)">
                                      <p:cBhvr>
                                        <p:cTn id="57" dur="500"/>
                                        <p:tgtEl>
                                          <p:spTgt spid="3">
                                            <p:txEl>
                                              <p:pRg st="10" end="10"/>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blinds(horizontal)">
                                      <p:cBhvr>
                                        <p:cTn id="62" dur="500"/>
                                        <p:tgtEl>
                                          <p:spTgt spid="3">
                                            <p:txEl>
                                              <p:pRg st="11" end="11"/>
                                            </p:txEl>
                                          </p:spTgt>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blinds(horizontal)">
                                      <p:cBhvr>
                                        <p:cTn id="67" dur="500"/>
                                        <p:tgtEl>
                                          <p:spTgt spid="3">
                                            <p:txEl>
                                              <p:pRg st="12" end="12"/>
                                            </p:txEl>
                                          </p:spTgt>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4">
                                            <p:bg/>
                                          </p:spTgt>
                                        </p:tgtEl>
                                        <p:attrNameLst>
                                          <p:attrName>style.visibility</p:attrName>
                                        </p:attrNameLst>
                                      </p:cBhvr>
                                      <p:to>
                                        <p:strVal val="visible"/>
                                      </p:to>
                                    </p:set>
                                    <p:animEffect transition="in" filter="blinds(horizontal)">
                                      <p:cBhvr>
                                        <p:cTn id="72" dur="500"/>
                                        <p:tgtEl>
                                          <p:spTgt spid="4">
                                            <p:bg/>
                                          </p:spTgt>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4">
                                            <p:txEl>
                                              <p:pRg st="0" end="0"/>
                                            </p:txEl>
                                          </p:spTgt>
                                        </p:tgtEl>
                                        <p:attrNameLst>
                                          <p:attrName>style.visibility</p:attrName>
                                        </p:attrNameLst>
                                      </p:cBhvr>
                                      <p:to>
                                        <p:strVal val="visible"/>
                                      </p:to>
                                    </p:set>
                                    <p:animEffect transition="in" filter="blinds(horizontal)">
                                      <p:cBhvr>
                                        <p:cTn id="77" dur="500"/>
                                        <p:tgtEl>
                                          <p:spTgt spid="4">
                                            <p:txEl>
                                              <p:pRg st="0" end="0"/>
                                            </p:txEl>
                                          </p:spTgt>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4">
                                            <p:txEl>
                                              <p:pRg st="2" end="2"/>
                                            </p:txEl>
                                          </p:spTgt>
                                        </p:tgtEl>
                                        <p:attrNameLst>
                                          <p:attrName>style.visibility</p:attrName>
                                        </p:attrNameLst>
                                      </p:cBhvr>
                                      <p:to>
                                        <p:strVal val="visible"/>
                                      </p:to>
                                    </p:set>
                                    <p:animEffect transition="in" filter="blinds(horizontal)">
                                      <p:cBhvr>
                                        <p:cTn id="82" dur="500"/>
                                        <p:tgtEl>
                                          <p:spTgt spid="4">
                                            <p:txEl>
                                              <p:pRg st="2" end="2"/>
                                            </p:txEl>
                                          </p:spTgt>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4">
                                            <p:txEl>
                                              <p:pRg st="3" end="3"/>
                                            </p:txEl>
                                          </p:spTgt>
                                        </p:tgtEl>
                                        <p:attrNameLst>
                                          <p:attrName>style.visibility</p:attrName>
                                        </p:attrNameLst>
                                      </p:cBhvr>
                                      <p:to>
                                        <p:strVal val="visible"/>
                                      </p:to>
                                    </p:set>
                                    <p:animEffect transition="in" filter="blinds(horizontal)">
                                      <p:cBhvr>
                                        <p:cTn id="87" dur="500"/>
                                        <p:tgtEl>
                                          <p:spTgt spid="4">
                                            <p:txEl>
                                              <p:pRg st="3" end="3"/>
                                            </p:txEl>
                                          </p:spTgt>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3" presetClass="entr" presetSubtype="10" fill="hold" grpId="0" nodeType="clickEffect">
                                  <p:stCondLst>
                                    <p:cond delay="0"/>
                                  </p:stCondLst>
                                  <p:childTnLst>
                                    <p:set>
                                      <p:cBhvr>
                                        <p:cTn id="91" dur="1" fill="hold">
                                          <p:stCondLst>
                                            <p:cond delay="0"/>
                                          </p:stCondLst>
                                        </p:cTn>
                                        <p:tgtEl>
                                          <p:spTgt spid="4">
                                            <p:txEl>
                                              <p:pRg st="4" end="4"/>
                                            </p:txEl>
                                          </p:spTgt>
                                        </p:tgtEl>
                                        <p:attrNameLst>
                                          <p:attrName>style.visibility</p:attrName>
                                        </p:attrNameLst>
                                      </p:cBhvr>
                                      <p:to>
                                        <p:strVal val="visible"/>
                                      </p:to>
                                    </p:set>
                                    <p:animEffect transition="in" filter="blinds(horizontal)">
                                      <p:cBhvr>
                                        <p:cTn id="92" dur="500"/>
                                        <p:tgtEl>
                                          <p:spTgt spid="4">
                                            <p:txEl>
                                              <p:pRg st="4" end="4"/>
                                            </p:txEl>
                                          </p:spTgt>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3" presetClass="entr" presetSubtype="10" fill="hold" grpId="0" nodeType="clickEffect">
                                  <p:stCondLst>
                                    <p:cond delay="0"/>
                                  </p:stCondLst>
                                  <p:childTnLst>
                                    <p:set>
                                      <p:cBhvr>
                                        <p:cTn id="96" dur="1" fill="hold">
                                          <p:stCondLst>
                                            <p:cond delay="0"/>
                                          </p:stCondLst>
                                        </p:cTn>
                                        <p:tgtEl>
                                          <p:spTgt spid="4">
                                            <p:txEl>
                                              <p:pRg st="5" end="5"/>
                                            </p:txEl>
                                          </p:spTgt>
                                        </p:tgtEl>
                                        <p:attrNameLst>
                                          <p:attrName>style.visibility</p:attrName>
                                        </p:attrNameLst>
                                      </p:cBhvr>
                                      <p:to>
                                        <p:strVal val="visible"/>
                                      </p:to>
                                    </p:set>
                                    <p:animEffect transition="in" filter="blinds(horizontal)">
                                      <p:cBhvr>
                                        <p:cTn id="97" dur="500"/>
                                        <p:tgtEl>
                                          <p:spTgt spid="4">
                                            <p:txEl>
                                              <p:pRg st="5" end="5"/>
                                            </p:txEl>
                                          </p:spTgt>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3" presetClass="entr" presetSubtype="10" fill="hold" grpId="0" nodeType="clickEffect">
                                  <p:stCondLst>
                                    <p:cond delay="0"/>
                                  </p:stCondLst>
                                  <p:childTnLst>
                                    <p:set>
                                      <p:cBhvr>
                                        <p:cTn id="101" dur="1" fill="hold">
                                          <p:stCondLst>
                                            <p:cond delay="0"/>
                                          </p:stCondLst>
                                        </p:cTn>
                                        <p:tgtEl>
                                          <p:spTgt spid="4">
                                            <p:txEl>
                                              <p:pRg st="6" end="6"/>
                                            </p:txEl>
                                          </p:spTgt>
                                        </p:tgtEl>
                                        <p:attrNameLst>
                                          <p:attrName>style.visibility</p:attrName>
                                        </p:attrNameLst>
                                      </p:cBhvr>
                                      <p:to>
                                        <p:strVal val="visible"/>
                                      </p:to>
                                    </p:set>
                                    <p:animEffect transition="in" filter="blinds(horizontal)">
                                      <p:cBhvr>
                                        <p:cTn id="102" dur="500"/>
                                        <p:tgtEl>
                                          <p:spTgt spid="4">
                                            <p:txEl>
                                              <p:pRg st="6" end="6"/>
                                            </p:txEl>
                                          </p:spTgt>
                                        </p:tgtEl>
                                      </p:cBhvr>
                                    </p:animEffec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3" presetClass="entr" presetSubtype="10" fill="hold" grpId="0" nodeType="clickEffect">
                                  <p:stCondLst>
                                    <p:cond delay="0"/>
                                  </p:stCondLst>
                                  <p:childTnLst>
                                    <p:set>
                                      <p:cBhvr>
                                        <p:cTn id="106" dur="1" fill="hold">
                                          <p:stCondLst>
                                            <p:cond delay="0"/>
                                          </p:stCondLst>
                                        </p:cTn>
                                        <p:tgtEl>
                                          <p:spTgt spid="4">
                                            <p:txEl>
                                              <p:pRg st="7" end="7"/>
                                            </p:txEl>
                                          </p:spTgt>
                                        </p:tgtEl>
                                        <p:attrNameLst>
                                          <p:attrName>style.visibility</p:attrName>
                                        </p:attrNameLst>
                                      </p:cBhvr>
                                      <p:to>
                                        <p:strVal val="visible"/>
                                      </p:to>
                                    </p:set>
                                    <p:animEffect transition="in" filter="blinds(horizontal)">
                                      <p:cBhvr>
                                        <p:cTn id="107" dur="500"/>
                                        <p:tgtEl>
                                          <p:spTgt spid="4">
                                            <p:txEl>
                                              <p:pRg st="7" end="7"/>
                                            </p:txEl>
                                          </p:spTgt>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3" presetClass="entr" presetSubtype="10" fill="hold" grpId="0" nodeType="clickEffect">
                                  <p:stCondLst>
                                    <p:cond delay="0"/>
                                  </p:stCondLst>
                                  <p:childTnLst>
                                    <p:set>
                                      <p:cBhvr>
                                        <p:cTn id="111" dur="1" fill="hold">
                                          <p:stCondLst>
                                            <p:cond delay="0"/>
                                          </p:stCondLst>
                                        </p:cTn>
                                        <p:tgtEl>
                                          <p:spTgt spid="4">
                                            <p:txEl>
                                              <p:pRg st="8" end="8"/>
                                            </p:txEl>
                                          </p:spTgt>
                                        </p:tgtEl>
                                        <p:attrNameLst>
                                          <p:attrName>style.visibility</p:attrName>
                                        </p:attrNameLst>
                                      </p:cBhvr>
                                      <p:to>
                                        <p:strVal val="visible"/>
                                      </p:to>
                                    </p:set>
                                    <p:animEffect transition="in" filter="blinds(horizontal)">
                                      <p:cBhvr>
                                        <p:cTn id="112" dur="500"/>
                                        <p:tgtEl>
                                          <p:spTgt spid="4">
                                            <p:txEl>
                                              <p:pRg st="8" end="8"/>
                                            </p:txEl>
                                          </p:spTgt>
                                        </p:tgtEl>
                                      </p:cBhvr>
                                    </p:animEffect>
                                  </p:childTnLst>
                                </p:cTn>
                              </p:par>
                            </p:childTnLst>
                          </p:cTn>
                        </p:par>
                      </p:childTnLst>
                    </p:cTn>
                  </p:par>
                  <p:par>
                    <p:cTn id="113" fill="hold" nodeType="clickPar">
                      <p:stCondLst>
                        <p:cond delay="indefinite"/>
                      </p:stCondLst>
                      <p:childTnLst>
                        <p:par>
                          <p:cTn id="114" fill="hold" nodeType="withGroup">
                            <p:stCondLst>
                              <p:cond delay="0"/>
                            </p:stCondLst>
                            <p:childTnLst>
                              <p:par>
                                <p:cTn id="115" presetID="3" presetClass="entr" presetSubtype="10" fill="hold" grpId="0" nodeType="clickEffect">
                                  <p:stCondLst>
                                    <p:cond delay="0"/>
                                  </p:stCondLst>
                                  <p:childTnLst>
                                    <p:set>
                                      <p:cBhvr>
                                        <p:cTn id="116" dur="1" fill="hold">
                                          <p:stCondLst>
                                            <p:cond delay="0"/>
                                          </p:stCondLst>
                                        </p:cTn>
                                        <p:tgtEl>
                                          <p:spTgt spid="4">
                                            <p:txEl>
                                              <p:pRg st="9" end="9"/>
                                            </p:txEl>
                                          </p:spTgt>
                                        </p:tgtEl>
                                        <p:attrNameLst>
                                          <p:attrName>style.visibility</p:attrName>
                                        </p:attrNameLst>
                                      </p:cBhvr>
                                      <p:to>
                                        <p:strVal val="visible"/>
                                      </p:to>
                                    </p:set>
                                    <p:animEffect transition="in" filter="blinds(horizontal)">
                                      <p:cBhvr>
                                        <p:cTn id="117"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1D44274E-4883-4172-BCB2-B36C95430AFA}"/>
              </a:ext>
            </a:extLst>
          </p:cNvPr>
          <p:cNvSpPr>
            <a:spLocks noGrp="1" noChangeArrowheads="1"/>
          </p:cNvSpPr>
          <p:nvPr>
            <p:ph idx="1"/>
          </p:nvPr>
        </p:nvSpPr>
        <p:spPr>
          <a:xfrm>
            <a:off x="395288" y="2060575"/>
            <a:ext cx="8512175" cy="4070350"/>
          </a:xfrm>
        </p:spPr>
        <p:txBody>
          <a:bodyPr/>
          <a:lstStyle/>
          <a:p>
            <a:pPr eaLnBrk="1" hangingPunct="1">
              <a:lnSpc>
                <a:spcPct val="90000"/>
              </a:lnSpc>
              <a:buFontTx/>
              <a:buNone/>
              <a:defRPr/>
            </a:pPr>
            <a:endParaRPr lang="el-GR" sz="2800"/>
          </a:p>
          <a:p>
            <a:pPr eaLnBrk="1" hangingPunct="1">
              <a:lnSpc>
                <a:spcPct val="90000"/>
              </a:lnSpc>
              <a:buFontTx/>
              <a:buNone/>
              <a:defRPr/>
            </a:pPr>
            <a:r>
              <a:rPr lang="el-GR" sz="2800"/>
              <a:t>    Είναι η </a:t>
            </a:r>
            <a:r>
              <a:rPr lang="el-GR" sz="2800" u="sng">
                <a:solidFill>
                  <a:schemeClr val="accent2"/>
                </a:solidFill>
              </a:rPr>
              <a:t>διεργασία (</a:t>
            </a:r>
            <a:r>
              <a:rPr lang="en-US" sz="2800" u="sng">
                <a:solidFill>
                  <a:schemeClr val="accent2"/>
                </a:solidFill>
              </a:rPr>
              <a:t>process)</a:t>
            </a:r>
            <a:r>
              <a:rPr lang="el-GR" sz="2800" u="sng">
                <a:solidFill>
                  <a:schemeClr val="accent2"/>
                </a:solidFill>
              </a:rPr>
              <a:t> </a:t>
            </a:r>
            <a:r>
              <a:rPr lang="el-GR" sz="2800"/>
              <a:t>με την οποία η επιχείρηση </a:t>
            </a:r>
            <a:r>
              <a:rPr lang="el-GR" sz="2800" b="1">
                <a:solidFill>
                  <a:srgbClr val="FF6600"/>
                </a:solidFill>
              </a:rPr>
              <a:t>εξασφαλίζει</a:t>
            </a:r>
            <a:r>
              <a:rPr lang="el-GR" sz="2800"/>
              <a:t> το </a:t>
            </a:r>
            <a:r>
              <a:rPr lang="el-GR" sz="2800" b="1">
                <a:solidFill>
                  <a:srgbClr val="FF6600"/>
                </a:solidFill>
              </a:rPr>
              <a:t>σωστό αριθμό</a:t>
            </a:r>
            <a:r>
              <a:rPr lang="el-GR" sz="2800" b="1"/>
              <a:t> </a:t>
            </a:r>
            <a:r>
              <a:rPr lang="el-GR" sz="2800"/>
              <a:t>και </a:t>
            </a:r>
            <a:r>
              <a:rPr lang="el-GR" sz="2800" b="1">
                <a:solidFill>
                  <a:srgbClr val="FF6600"/>
                </a:solidFill>
              </a:rPr>
              <a:t>είδος</a:t>
            </a:r>
            <a:r>
              <a:rPr lang="el-GR" sz="2800" b="1">
                <a:solidFill>
                  <a:schemeClr val="hlink"/>
                </a:solidFill>
              </a:rPr>
              <a:t> </a:t>
            </a:r>
            <a:r>
              <a:rPr lang="el-GR" sz="2800"/>
              <a:t>(π.χ. σε δεξιότητες, ικανότητες και προσωπικότητα) των ανθρώπων που χρειάζεται ,  </a:t>
            </a:r>
            <a:r>
              <a:rPr lang="el-GR" sz="2800" b="1">
                <a:solidFill>
                  <a:srgbClr val="FF6600"/>
                </a:solidFill>
              </a:rPr>
              <a:t>στις σωστές θέσεις</a:t>
            </a:r>
            <a:r>
              <a:rPr lang="el-GR" sz="2800"/>
              <a:t> και στο </a:t>
            </a:r>
            <a:r>
              <a:rPr lang="el-GR" sz="2800" b="1">
                <a:solidFill>
                  <a:srgbClr val="FF6600"/>
                </a:solidFill>
              </a:rPr>
              <a:t>σωστό χρόνο</a:t>
            </a:r>
            <a:r>
              <a:rPr lang="el-GR" sz="2800"/>
              <a:t> με το </a:t>
            </a:r>
            <a:r>
              <a:rPr lang="el-GR" sz="2800" b="1">
                <a:solidFill>
                  <a:srgbClr val="FF6600"/>
                </a:solidFill>
              </a:rPr>
              <a:t>μικρότερο</a:t>
            </a:r>
            <a:r>
              <a:rPr lang="el-GR" sz="2800"/>
              <a:t> δυνατό </a:t>
            </a:r>
            <a:r>
              <a:rPr lang="el-GR" sz="2800" b="1">
                <a:solidFill>
                  <a:srgbClr val="FF6600"/>
                </a:solidFill>
              </a:rPr>
              <a:t>κόστος. </a:t>
            </a:r>
            <a:endParaRPr lang="el-GR" sz="2800"/>
          </a:p>
          <a:p>
            <a:pPr eaLnBrk="1" hangingPunct="1">
              <a:lnSpc>
                <a:spcPct val="90000"/>
              </a:lnSpc>
              <a:buFontTx/>
              <a:buNone/>
              <a:defRPr/>
            </a:pPr>
            <a:endParaRPr lang="el-GR" sz="2800"/>
          </a:p>
          <a:p>
            <a:pPr eaLnBrk="1" hangingPunct="1">
              <a:lnSpc>
                <a:spcPct val="90000"/>
              </a:lnSpc>
              <a:buFontTx/>
              <a:buNone/>
              <a:defRPr/>
            </a:pPr>
            <a:r>
              <a:rPr lang="el-GR" sz="2800"/>
              <a:t>Ο προγραμματισμός εξετάζει παράλληλα και θέματα </a:t>
            </a:r>
            <a:r>
              <a:rPr lang="el-GR" sz="2800" b="1" u="sng"/>
              <a:t>ορθής τοποθέτησης και ανάπτυξης</a:t>
            </a:r>
            <a:r>
              <a:rPr lang="el-GR" sz="2800"/>
              <a:t> των ανθρώπων</a:t>
            </a:r>
          </a:p>
          <a:p>
            <a:pPr eaLnBrk="1" hangingPunct="1">
              <a:lnSpc>
                <a:spcPct val="90000"/>
              </a:lnSpc>
              <a:buFontTx/>
              <a:buNone/>
              <a:defRPr/>
            </a:pPr>
            <a:endParaRPr lang="el-GR" sz="2800"/>
          </a:p>
        </p:txBody>
      </p:sp>
      <p:sp>
        <p:nvSpPr>
          <p:cNvPr id="19459" name="Rectangle 3">
            <a:extLst>
              <a:ext uri="{FF2B5EF4-FFF2-40B4-BE49-F238E27FC236}">
                <a16:creationId xmlns:a16="http://schemas.microsoft.com/office/drawing/2014/main" id="{1ED6C795-F0E8-DFD5-A142-B81560EB5939}"/>
              </a:ext>
            </a:extLst>
          </p:cNvPr>
          <p:cNvSpPr>
            <a:spLocks noChangeArrowheads="1"/>
          </p:cNvSpPr>
          <p:nvPr/>
        </p:nvSpPr>
        <p:spPr bwMode="auto">
          <a:xfrm>
            <a:off x="827088" y="404813"/>
            <a:ext cx="7559675" cy="1190625"/>
          </a:xfrm>
          <a:prstGeom prst="rect">
            <a:avLst/>
          </a:prstGeom>
          <a:noFill/>
          <a:ln w="9525">
            <a:noFill/>
            <a:miter lim="800000"/>
            <a:headEnd/>
            <a:tailEnd/>
          </a:ln>
          <a:effectLst/>
        </p:spPr>
        <p:txBody>
          <a:bodyPr>
            <a:spAutoFit/>
          </a:bodyPr>
          <a:lstStyle/>
          <a:p>
            <a:pPr algn="ctr">
              <a:defRPr/>
            </a:pPr>
            <a:r>
              <a:rPr lang="el-GR" sz="3600" b="1"/>
              <a:t>Προγραμματισμός Ανθρώπινου Δυναμικού</a:t>
            </a:r>
            <a:r>
              <a:rPr lang="el-GR" b="1" u="sng">
                <a:effectLst>
                  <a:outerShdw blurRad="38100" dist="38100" dir="2700000" algn="tl">
                    <a:srgbClr val="000000"/>
                  </a:outerShdw>
                </a:effectLst>
              </a:rPr>
              <a:t> </a:t>
            </a:r>
            <a:endParaRPr lang="el-GR">
              <a:effectLst>
                <a:outerShdw blurRad="38100" dist="38100" dir="2700000" algn="tl">
                  <a:srgbClr val="000000"/>
                </a:outerShdw>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64B80AD-3A9A-A07A-E4A8-473CD0107B85}"/>
              </a:ext>
            </a:extLst>
          </p:cNvPr>
          <p:cNvSpPr>
            <a:spLocks noGrp="1" noChangeArrowheads="1"/>
          </p:cNvSpPr>
          <p:nvPr>
            <p:ph type="title"/>
          </p:nvPr>
        </p:nvSpPr>
        <p:spPr>
          <a:xfrm>
            <a:off x="684213" y="333375"/>
            <a:ext cx="7772400" cy="658813"/>
          </a:xfrm>
        </p:spPr>
        <p:txBody>
          <a:bodyPr/>
          <a:lstStyle/>
          <a:p>
            <a:pPr eaLnBrk="1" hangingPunct="1">
              <a:defRPr/>
            </a:pPr>
            <a:r>
              <a:rPr lang="el-GR" sz="3600" b="0">
                <a:solidFill>
                  <a:schemeClr val="tx1"/>
                </a:solidFill>
              </a:rPr>
              <a:t>Οι Στόχοι του προγραμματισμού είναι</a:t>
            </a:r>
            <a:endParaRPr lang="el-GR" sz="3600">
              <a:solidFill>
                <a:schemeClr val="tx1"/>
              </a:solidFill>
            </a:endParaRPr>
          </a:p>
        </p:txBody>
      </p:sp>
      <p:sp>
        <p:nvSpPr>
          <p:cNvPr id="20483" name="Rectangle 3">
            <a:extLst>
              <a:ext uri="{FF2B5EF4-FFF2-40B4-BE49-F238E27FC236}">
                <a16:creationId xmlns:a16="http://schemas.microsoft.com/office/drawing/2014/main" id="{4D10C7BB-2FAB-9E15-56A9-4CCFD6662941}"/>
              </a:ext>
            </a:extLst>
          </p:cNvPr>
          <p:cNvSpPr>
            <a:spLocks noGrp="1" noChangeArrowheads="1"/>
          </p:cNvSpPr>
          <p:nvPr>
            <p:ph idx="1"/>
          </p:nvPr>
        </p:nvSpPr>
        <p:spPr>
          <a:xfrm>
            <a:off x="395288" y="1844675"/>
            <a:ext cx="8424862" cy="4251325"/>
          </a:xfrm>
        </p:spPr>
        <p:txBody>
          <a:bodyPr/>
          <a:lstStyle/>
          <a:p>
            <a:pPr eaLnBrk="1" hangingPunct="1">
              <a:lnSpc>
                <a:spcPct val="90000"/>
              </a:lnSpc>
              <a:defRPr/>
            </a:pPr>
            <a:endParaRPr lang="el-GR" sz="2400" b="1"/>
          </a:p>
          <a:p>
            <a:pPr eaLnBrk="1" hangingPunct="1">
              <a:lnSpc>
                <a:spcPct val="90000"/>
              </a:lnSpc>
              <a:defRPr/>
            </a:pPr>
            <a:r>
              <a:rPr lang="el-GR" sz="2400" b="1" u="sng"/>
              <a:t>Ο προσδιορισμός  και η κάλυψη των  αναγκών</a:t>
            </a:r>
            <a:r>
              <a:rPr lang="el-GR" sz="2400"/>
              <a:t> (έλλειμμα ή πλεόνασμα) του οργανισμού σε ΑΔ</a:t>
            </a:r>
          </a:p>
          <a:p>
            <a:pPr eaLnBrk="1" hangingPunct="1">
              <a:lnSpc>
                <a:spcPct val="90000"/>
              </a:lnSpc>
              <a:buFontTx/>
              <a:buNone/>
              <a:defRPr/>
            </a:pPr>
            <a:endParaRPr lang="el-GR" sz="2400"/>
          </a:p>
          <a:p>
            <a:pPr eaLnBrk="1" hangingPunct="1">
              <a:lnSpc>
                <a:spcPct val="90000"/>
              </a:lnSpc>
              <a:defRPr/>
            </a:pPr>
            <a:r>
              <a:rPr lang="el-GR" sz="2400"/>
              <a:t>Η εξέταση θεμάτων </a:t>
            </a:r>
            <a:r>
              <a:rPr lang="el-GR" sz="2400" b="1" u="sng"/>
              <a:t>ορθής  κατανομής, τοποθέτησης και ανάπτυξης</a:t>
            </a:r>
            <a:r>
              <a:rPr lang="el-GR" sz="2400"/>
              <a:t> του ΑΔ (τώρα και στο μέλλον) με στόχο την αναβάθμιση και αξιοποίησή του </a:t>
            </a:r>
          </a:p>
          <a:p>
            <a:pPr eaLnBrk="1" hangingPunct="1">
              <a:lnSpc>
                <a:spcPct val="90000"/>
              </a:lnSpc>
              <a:buFontTx/>
              <a:buNone/>
              <a:defRPr/>
            </a:pPr>
            <a:endParaRPr lang="el-GR" sz="2400"/>
          </a:p>
          <a:p>
            <a:pPr eaLnBrk="1" hangingPunct="1">
              <a:lnSpc>
                <a:spcPct val="90000"/>
              </a:lnSpc>
              <a:defRPr/>
            </a:pPr>
            <a:r>
              <a:rPr lang="el-GR" sz="2400"/>
              <a:t>Η </a:t>
            </a:r>
            <a:r>
              <a:rPr lang="el-GR" sz="2400" b="1" u="sng"/>
              <a:t>στήριξη της στρατηγικής</a:t>
            </a:r>
            <a:r>
              <a:rPr lang="el-GR" sz="2400"/>
              <a:t> του οργανισμού εξασφαλίζοντας την ποιότητα και ποσότητα του ΑΔ που απαιτείται για την εφαρμογή της  </a:t>
            </a:r>
          </a:p>
          <a:p>
            <a:pPr eaLnBrk="1" hangingPunct="1">
              <a:lnSpc>
                <a:spcPct val="90000"/>
              </a:lnSpc>
              <a:defRPr/>
            </a:pPr>
            <a:endParaRPr lang="el-GR" sz="2800"/>
          </a:p>
          <a:p>
            <a:pPr eaLnBrk="1" hangingPunct="1">
              <a:lnSpc>
                <a:spcPct val="90000"/>
              </a:lnSpc>
              <a:defRPr/>
            </a:pPr>
            <a:endParaRPr lang="el-GR" sz="28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D9CD2F88-E618-940F-F412-5631077CD204}"/>
              </a:ext>
            </a:extLst>
          </p:cNvPr>
          <p:cNvSpPr>
            <a:spLocks noGrp="1" noChangeArrowheads="1"/>
          </p:cNvSpPr>
          <p:nvPr>
            <p:ph idx="1"/>
          </p:nvPr>
        </p:nvSpPr>
        <p:spPr>
          <a:xfrm>
            <a:off x="684213" y="1125538"/>
            <a:ext cx="7772400" cy="5187950"/>
          </a:xfrm>
        </p:spPr>
        <p:txBody>
          <a:bodyPr/>
          <a:lstStyle/>
          <a:p>
            <a:pPr algn="just" eaLnBrk="1" hangingPunct="1">
              <a:buFontTx/>
              <a:buNone/>
              <a:defRPr/>
            </a:pPr>
            <a:r>
              <a:rPr lang="el-GR" sz="2400" dirty="0"/>
              <a:t>Κατά τη διαδικασία του προγραμματισμού ο οργανισμός αρχικά συλλέγει </a:t>
            </a:r>
            <a:r>
              <a:rPr lang="el-GR" sz="2400" b="1" dirty="0"/>
              <a:t>πληροφορίες από το εξωτερικό όσο και το εσωτερικό περιβάλλον της που θα του επιτρέψουν να  προσδιορίσει τις αλλαγές και τις επιπτώσεις τους σε ανάγκες (έλλειμμα /πλεόνασμα) σε ΑΔ. </a:t>
            </a:r>
          </a:p>
          <a:p>
            <a:pPr algn="just" eaLnBrk="1" hangingPunct="1">
              <a:buFontTx/>
              <a:buNone/>
              <a:defRPr/>
            </a:pPr>
            <a:endParaRPr lang="el-GR" sz="2400" b="1" dirty="0"/>
          </a:p>
          <a:p>
            <a:pPr algn="just" eaLnBrk="1" hangingPunct="1">
              <a:buFontTx/>
              <a:buNone/>
              <a:defRPr/>
            </a:pPr>
            <a:endParaRPr lang="el-GR" sz="2400" b="1" dirty="0"/>
          </a:p>
          <a:p>
            <a:pPr algn="just" eaLnBrk="1" hangingPunct="1">
              <a:buFontTx/>
              <a:buNone/>
              <a:defRPr/>
            </a:pPr>
            <a:r>
              <a:rPr lang="el-GR" sz="2400" dirty="0"/>
              <a:t>Το </a:t>
            </a:r>
            <a:r>
              <a:rPr lang="el-GR" sz="2400" b="1" dirty="0"/>
              <a:t>επόμενο βήμα </a:t>
            </a:r>
            <a:r>
              <a:rPr lang="el-GR" sz="2400" dirty="0"/>
              <a:t>αφορά </a:t>
            </a:r>
            <a:r>
              <a:rPr lang="el-GR" sz="2400" b="1" dirty="0"/>
              <a:t>την εκτίμηση</a:t>
            </a:r>
            <a:r>
              <a:rPr lang="el-GR" sz="2400" dirty="0"/>
              <a:t> του αριθμού και του τύπου των υπαλλήλων που απαιτείται στο μέλλον για να εκπληρωθούν οι στόχοι του οργανισμού- δηλαδή την ανάλυση της προσφοράς και ζήτησης  ΑΔ  - </a:t>
            </a:r>
            <a:r>
              <a:rPr lang="el-GR" sz="2400" b="1" dirty="0"/>
              <a:t>Τέλος καταρτίζεται</a:t>
            </a:r>
            <a:r>
              <a:rPr lang="el-GR" sz="2400" dirty="0"/>
              <a:t> ένα σχέδιο κάλυψης αναγκών σε ΑΔ  το οποίο </a:t>
            </a:r>
            <a:r>
              <a:rPr lang="el-GR" sz="2400" b="1" dirty="0"/>
              <a:t>εφαρμόζεται και αξιολογείται</a:t>
            </a:r>
            <a:r>
              <a:rPr lang="el-GR" sz="2400" dirty="0"/>
              <a:t> σε τακτά χρονικά διαστήματα</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20773803-CE81-89F1-F998-69DC8C187DB3}"/>
              </a:ext>
            </a:extLst>
          </p:cNvPr>
          <p:cNvSpPr>
            <a:spLocks noGrp="1" noChangeArrowheads="1"/>
          </p:cNvSpPr>
          <p:nvPr>
            <p:ph idx="1"/>
          </p:nvPr>
        </p:nvSpPr>
        <p:spPr>
          <a:xfrm>
            <a:off x="685800" y="457200"/>
            <a:ext cx="7924800" cy="6019800"/>
          </a:xfrm>
        </p:spPr>
        <p:txBody>
          <a:bodyPr/>
          <a:lstStyle/>
          <a:p>
            <a:pPr eaLnBrk="1" hangingPunct="1">
              <a:lnSpc>
                <a:spcPct val="90000"/>
              </a:lnSpc>
              <a:buFontTx/>
              <a:buNone/>
              <a:defRPr/>
            </a:pPr>
            <a:r>
              <a:rPr lang="el-GR" sz="2400" b="1">
                <a:solidFill>
                  <a:schemeClr val="accent2"/>
                </a:solidFill>
              </a:rPr>
              <a:t>        </a:t>
            </a:r>
            <a:r>
              <a:rPr lang="el-GR" sz="2400" b="1" u="sng">
                <a:solidFill>
                  <a:schemeClr val="accent2"/>
                </a:solidFill>
              </a:rPr>
              <a:t>Ανάλυση εξωτερικού/εσωτερικού περιβάλλοντος </a:t>
            </a:r>
            <a:endParaRPr lang="el-GR" sz="2400" b="1">
              <a:solidFill>
                <a:schemeClr val="accent2"/>
              </a:solidFill>
            </a:endParaRPr>
          </a:p>
          <a:p>
            <a:pPr eaLnBrk="1" hangingPunct="1">
              <a:lnSpc>
                <a:spcPct val="90000"/>
              </a:lnSpc>
              <a:buFontTx/>
              <a:buNone/>
              <a:defRPr/>
            </a:pPr>
            <a:endParaRPr lang="el-GR" sz="2400" b="1"/>
          </a:p>
          <a:p>
            <a:pPr eaLnBrk="1" hangingPunct="1">
              <a:lnSpc>
                <a:spcPct val="90000"/>
              </a:lnSpc>
              <a:buFontTx/>
              <a:buNone/>
              <a:defRPr/>
            </a:pPr>
            <a:r>
              <a:rPr lang="el-GR" sz="2400" b="1" u="sng">
                <a:solidFill>
                  <a:schemeClr val="accent2"/>
                </a:solidFill>
              </a:rPr>
              <a:t>Εκτίμηση μελλοντικών</a:t>
            </a:r>
            <a:r>
              <a:rPr lang="el-GR" sz="2000" b="1">
                <a:solidFill>
                  <a:schemeClr val="accent2"/>
                </a:solidFill>
              </a:rPr>
              <a:t>  </a:t>
            </a:r>
            <a:r>
              <a:rPr lang="el-GR" sz="2000" b="1" u="sng">
                <a:solidFill>
                  <a:schemeClr val="accent2"/>
                </a:solidFill>
              </a:rPr>
              <a:t>	</a:t>
            </a:r>
            <a:r>
              <a:rPr lang="el-GR" b="1" u="sng">
                <a:solidFill>
                  <a:schemeClr val="accent2"/>
                </a:solidFill>
              </a:rPr>
              <a:t> </a:t>
            </a:r>
            <a:r>
              <a:rPr lang="el-GR" b="1">
                <a:solidFill>
                  <a:schemeClr val="accent2"/>
                </a:solidFill>
              </a:rPr>
              <a:t> </a:t>
            </a:r>
            <a:r>
              <a:rPr lang="el-GR" sz="2000" b="1">
                <a:solidFill>
                  <a:schemeClr val="accent2"/>
                </a:solidFill>
              </a:rPr>
              <a:t>         </a:t>
            </a:r>
            <a:r>
              <a:rPr lang="el-GR" sz="2400" b="1" u="sng">
                <a:solidFill>
                  <a:schemeClr val="accent2"/>
                </a:solidFill>
              </a:rPr>
              <a:t>Ανάλυση Προσφοράς ΑΔ</a:t>
            </a:r>
          </a:p>
          <a:p>
            <a:pPr eaLnBrk="1" hangingPunct="1">
              <a:lnSpc>
                <a:spcPct val="90000"/>
              </a:lnSpc>
              <a:spcBef>
                <a:spcPct val="5000"/>
              </a:spcBef>
              <a:buFontTx/>
              <a:buNone/>
              <a:defRPr/>
            </a:pPr>
            <a:r>
              <a:rPr lang="el-GR" sz="2400" b="1" u="sng">
                <a:solidFill>
                  <a:schemeClr val="accent2"/>
                </a:solidFill>
              </a:rPr>
              <a:t>αναγκών (Ζήτηση) </a:t>
            </a:r>
            <a:r>
              <a:rPr lang="el-GR" sz="2000" b="1">
                <a:solidFill>
                  <a:schemeClr val="accent2"/>
                </a:solidFill>
              </a:rPr>
              <a:t>	          </a:t>
            </a:r>
          </a:p>
          <a:p>
            <a:pPr eaLnBrk="1" hangingPunct="1">
              <a:lnSpc>
                <a:spcPct val="90000"/>
              </a:lnSpc>
              <a:spcBef>
                <a:spcPct val="5000"/>
              </a:spcBef>
              <a:buFontTx/>
              <a:buNone/>
              <a:defRPr/>
            </a:pPr>
            <a:endParaRPr lang="el-GR" sz="2000">
              <a:solidFill>
                <a:schemeClr val="accent2"/>
              </a:solidFill>
            </a:endParaRPr>
          </a:p>
          <a:p>
            <a:pPr eaLnBrk="1" hangingPunct="1">
              <a:lnSpc>
                <a:spcPct val="90000"/>
              </a:lnSpc>
              <a:spcBef>
                <a:spcPct val="5000"/>
              </a:spcBef>
              <a:buFontTx/>
              <a:buNone/>
              <a:defRPr/>
            </a:pPr>
            <a:r>
              <a:rPr lang="el-GR" sz="2000"/>
              <a:t>			       </a:t>
            </a:r>
            <a:r>
              <a:rPr lang="el-GR" sz="2000" b="1"/>
              <a:t>Προβλέψεις μεταβολών και</a:t>
            </a:r>
          </a:p>
          <a:p>
            <a:pPr eaLnBrk="1" hangingPunct="1">
              <a:lnSpc>
                <a:spcPct val="90000"/>
              </a:lnSpc>
              <a:spcBef>
                <a:spcPct val="5000"/>
              </a:spcBef>
              <a:buFontTx/>
              <a:buNone/>
              <a:defRPr/>
            </a:pPr>
            <a:r>
              <a:rPr lang="el-GR" sz="2000"/>
              <a:t>                               </a:t>
            </a:r>
            <a:r>
              <a:rPr lang="el-GR" sz="2000" b="1"/>
              <a:t>Προσδιορισμός αναγκών</a:t>
            </a:r>
            <a:r>
              <a:rPr lang="el-GR" sz="2000"/>
              <a:t> </a:t>
            </a:r>
            <a:r>
              <a:rPr lang="el-GR" sz="2000" b="1"/>
              <a:t>σε ΑΔ (χάσμα)</a:t>
            </a:r>
            <a:endParaRPr lang="el-GR" sz="2000" b="1">
              <a:solidFill>
                <a:schemeClr val="accent2"/>
              </a:solidFill>
            </a:endParaRPr>
          </a:p>
          <a:p>
            <a:pPr eaLnBrk="1" hangingPunct="1">
              <a:lnSpc>
                <a:spcPct val="90000"/>
              </a:lnSpc>
              <a:spcBef>
                <a:spcPct val="5000"/>
              </a:spcBef>
              <a:buFontTx/>
              <a:buNone/>
              <a:defRPr/>
            </a:pPr>
            <a:endParaRPr lang="el-GR" sz="2000"/>
          </a:p>
          <a:p>
            <a:pPr eaLnBrk="1" hangingPunct="1">
              <a:lnSpc>
                <a:spcPct val="90000"/>
              </a:lnSpc>
              <a:spcBef>
                <a:spcPct val="5000"/>
              </a:spcBef>
              <a:buFontTx/>
              <a:buNone/>
              <a:defRPr/>
            </a:pPr>
            <a:r>
              <a:rPr lang="el-GR" sz="2000" b="1"/>
              <a:t>Προϋπολογισμός  </a:t>
            </a:r>
            <a:r>
              <a:rPr lang="el-GR" sz="2000" b="1">
                <a:solidFill>
                  <a:schemeClr val="accent2"/>
                </a:solidFill>
              </a:rPr>
              <a:t>        </a:t>
            </a:r>
          </a:p>
          <a:p>
            <a:pPr eaLnBrk="1" hangingPunct="1">
              <a:lnSpc>
                <a:spcPct val="90000"/>
              </a:lnSpc>
              <a:spcBef>
                <a:spcPct val="5000"/>
              </a:spcBef>
              <a:buFontTx/>
              <a:buNone/>
              <a:defRPr/>
            </a:pPr>
            <a:r>
              <a:rPr lang="el-GR" sz="2000" b="1"/>
              <a:t>Οικονομικών μέσων</a:t>
            </a:r>
            <a:r>
              <a:rPr lang="el-GR" sz="2000" b="1">
                <a:solidFill>
                  <a:schemeClr val="accent2"/>
                </a:solidFill>
              </a:rPr>
              <a:t>    </a:t>
            </a:r>
            <a:r>
              <a:rPr lang="el-GR" sz="2400" b="1" u="sng">
                <a:solidFill>
                  <a:schemeClr val="accent2"/>
                </a:solidFill>
              </a:rPr>
              <a:t>Σχεδιασμός Προγράμματος</a:t>
            </a:r>
            <a:endParaRPr lang="el-GR" sz="2000" b="1">
              <a:solidFill>
                <a:schemeClr val="accent2"/>
              </a:solidFill>
            </a:endParaRPr>
          </a:p>
          <a:p>
            <a:pPr eaLnBrk="1" hangingPunct="1">
              <a:lnSpc>
                <a:spcPct val="90000"/>
              </a:lnSpc>
              <a:spcBef>
                <a:spcPct val="5000"/>
              </a:spcBef>
              <a:buFontTx/>
              <a:buNone/>
              <a:defRPr/>
            </a:pPr>
            <a:r>
              <a:rPr lang="el-GR" sz="2400" b="1">
                <a:solidFill>
                  <a:schemeClr val="accent2"/>
                </a:solidFill>
              </a:rPr>
              <a:t>  </a:t>
            </a:r>
            <a:r>
              <a:rPr lang="el-GR" sz="2400" b="1" u="sng">
                <a:solidFill>
                  <a:schemeClr val="accent2"/>
                </a:solidFill>
              </a:rPr>
              <a:t>		</a:t>
            </a:r>
            <a:r>
              <a:rPr lang="el-GR" sz="2400" b="1">
                <a:solidFill>
                  <a:schemeClr val="accent2"/>
                </a:solidFill>
              </a:rPr>
              <a:t>	         </a:t>
            </a:r>
            <a:r>
              <a:rPr lang="el-GR" sz="2400" b="1" u="sng">
                <a:solidFill>
                  <a:schemeClr val="accent2"/>
                </a:solidFill>
              </a:rPr>
              <a:t>Κάλυψης Αναγκών σε ΑΔ </a:t>
            </a:r>
            <a:endParaRPr lang="el-GR" sz="2400" b="1">
              <a:solidFill>
                <a:schemeClr val="accent2"/>
              </a:solidFill>
            </a:endParaRPr>
          </a:p>
          <a:p>
            <a:pPr eaLnBrk="1" hangingPunct="1">
              <a:lnSpc>
                <a:spcPct val="90000"/>
              </a:lnSpc>
              <a:spcBef>
                <a:spcPct val="5000"/>
              </a:spcBef>
              <a:buFontTx/>
              <a:buNone/>
              <a:defRPr/>
            </a:pPr>
            <a:endParaRPr lang="el-GR" sz="2400" b="1">
              <a:solidFill>
                <a:schemeClr val="accent2"/>
              </a:solidFill>
            </a:endParaRPr>
          </a:p>
          <a:p>
            <a:pPr eaLnBrk="1" hangingPunct="1">
              <a:lnSpc>
                <a:spcPct val="90000"/>
              </a:lnSpc>
              <a:spcBef>
                <a:spcPct val="5000"/>
              </a:spcBef>
              <a:buFontTx/>
              <a:buNone/>
              <a:defRPr/>
            </a:pPr>
            <a:r>
              <a:rPr lang="el-GR" sz="2400" b="1">
                <a:solidFill>
                  <a:schemeClr val="accent2"/>
                </a:solidFill>
              </a:rPr>
              <a:t>			     </a:t>
            </a:r>
            <a:r>
              <a:rPr lang="el-GR" sz="2400" b="1" u="sng">
                <a:solidFill>
                  <a:schemeClr val="accent2"/>
                </a:solidFill>
              </a:rPr>
              <a:t>Εφαρμογή Προγράμματος </a:t>
            </a:r>
            <a:endParaRPr lang="el-GR" sz="2400" b="1">
              <a:solidFill>
                <a:schemeClr val="accent2"/>
              </a:solidFill>
            </a:endParaRPr>
          </a:p>
          <a:p>
            <a:pPr eaLnBrk="1" hangingPunct="1">
              <a:lnSpc>
                <a:spcPct val="90000"/>
              </a:lnSpc>
              <a:spcBef>
                <a:spcPct val="5000"/>
              </a:spcBef>
              <a:buFontTx/>
              <a:buNone/>
              <a:defRPr/>
            </a:pPr>
            <a:endParaRPr lang="el-GR" sz="2400" b="1">
              <a:solidFill>
                <a:schemeClr val="accent2"/>
              </a:solidFill>
            </a:endParaRPr>
          </a:p>
          <a:p>
            <a:pPr eaLnBrk="1" hangingPunct="1">
              <a:lnSpc>
                <a:spcPct val="90000"/>
              </a:lnSpc>
              <a:spcBef>
                <a:spcPct val="5000"/>
              </a:spcBef>
              <a:buFontTx/>
              <a:buNone/>
              <a:defRPr/>
            </a:pPr>
            <a:r>
              <a:rPr lang="el-GR" sz="2400" b="1">
                <a:solidFill>
                  <a:schemeClr val="accent2"/>
                </a:solidFill>
              </a:rPr>
              <a:t>		               </a:t>
            </a:r>
            <a:r>
              <a:rPr lang="el-GR" sz="2400" b="1" u="sng">
                <a:solidFill>
                  <a:schemeClr val="accent2"/>
                </a:solidFill>
              </a:rPr>
              <a:t>Αξιολόγηση Προγράμματος</a:t>
            </a:r>
            <a:endParaRPr lang="el-GR" sz="2400" b="1">
              <a:solidFill>
                <a:schemeClr val="accent2"/>
              </a:solidFill>
            </a:endParaRPr>
          </a:p>
          <a:p>
            <a:pPr eaLnBrk="1" hangingPunct="1">
              <a:defRPr/>
            </a:pPr>
            <a:endParaRPr lang="el-GR"/>
          </a:p>
        </p:txBody>
      </p:sp>
      <p:sp>
        <p:nvSpPr>
          <p:cNvPr id="10243" name="Line 3">
            <a:extLst>
              <a:ext uri="{FF2B5EF4-FFF2-40B4-BE49-F238E27FC236}">
                <a16:creationId xmlns:a16="http://schemas.microsoft.com/office/drawing/2014/main" id="{795B2A04-2D69-FCC3-920C-5D7FA35A2A0D}"/>
              </a:ext>
            </a:extLst>
          </p:cNvPr>
          <p:cNvSpPr>
            <a:spLocks noChangeShapeType="1"/>
          </p:cNvSpPr>
          <p:nvPr/>
        </p:nvSpPr>
        <p:spPr bwMode="auto">
          <a:xfrm>
            <a:off x="3048000" y="2209800"/>
            <a:ext cx="3200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244" name="Line 4">
            <a:extLst>
              <a:ext uri="{FF2B5EF4-FFF2-40B4-BE49-F238E27FC236}">
                <a16:creationId xmlns:a16="http://schemas.microsoft.com/office/drawing/2014/main" id="{0BFF0025-C39A-D6F1-A750-F0C77255ADBA}"/>
              </a:ext>
            </a:extLst>
          </p:cNvPr>
          <p:cNvSpPr>
            <a:spLocks noChangeShapeType="1"/>
          </p:cNvSpPr>
          <p:nvPr/>
        </p:nvSpPr>
        <p:spPr bwMode="auto">
          <a:xfrm>
            <a:off x="4343400" y="1828800"/>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245" name="Line 5">
            <a:extLst>
              <a:ext uri="{FF2B5EF4-FFF2-40B4-BE49-F238E27FC236}">
                <a16:creationId xmlns:a16="http://schemas.microsoft.com/office/drawing/2014/main" id="{E84EF54B-265A-C7C5-24F0-FFC18C2B364C}"/>
              </a:ext>
            </a:extLst>
          </p:cNvPr>
          <p:cNvSpPr>
            <a:spLocks noChangeShapeType="1"/>
          </p:cNvSpPr>
          <p:nvPr/>
        </p:nvSpPr>
        <p:spPr bwMode="auto">
          <a:xfrm>
            <a:off x="3048000" y="2209800"/>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246" name="Line 6">
            <a:extLst>
              <a:ext uri="{FF2B5EF4-FFF2-40B4-BE49-F238E27FC236}">
                <a16:creationId xmlns:a16="http://schemas.microsoft.com/office/drawing/2014/main" id="{789E7EC8-EC93-E0A5-7130-679E08EB1C29}"/>
              </a:ext>
            </a:extLst>
          </p:cNvPr>
          <p:cNvSpPr>
            <a:spLocks noChangeShapeType="1"/>
          </p:cNvSpPr>
          <p:nvPr/>
        </p:nvSpPr>
        <p:spPr bwMode="auto">
          <a:xfrm>
            <a:off x="6248400" y="2209800"/>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247" name="Line 7">
            <a:extLst>
              <a:ext uri="{FF2B5EF4-FFF2-40B4-BE49-F238E27FC236}">
                <a16:creationId xmlns:a16="http://schemas.microsoft.com/office/drawing/2014/main" id="{77562F7A-3E32-4974-31A0-4D627174393E}"/>
              </a:ext>
            </a:extLst>
          </p:cNvPr>
          <p:cNvSpPr>
            <a:spLocks noChangeShapeType="1"/>
          </p:cNvSpPr>
          <p:nvPr/>
        </p:nvSpPr>
        <p:spPr bwMode="auto">
          <a:xfrm>
            <a:off x="2971800" y="3276600"/>
            <a:ext cx="3048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248" name="Line 8">
            <a:extLst>
              <a:ext uri="{FF2B5EF4-FFF2-40B4-BE49-F238E27FC236}">
                <a16:creationId xmlns:a16="http://schemas.microsoft.com/office/drawing/2014/main" id="{6804934A-9503-F5C9-5856-06B160ADE636}"/>
              </a:ext>
            </a:extLst>
          </p:cNvPr>
          <p:cNvSpPr>
            <a:spLocks noChangeShapeType="1"/>
          </p:cNvSpPr>
          <p:nvPr/>
        </p:nvSpPr>
        <p:spPr bwMode="auto">
          <a:xfrm>
            <a:off x="4343400" y="3276600"/>
            <a:ext cx="0" cy="152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249" name="Line 9">
            <a:extLst>
              <a:ext uri="{FF2B5EF4-FFF2-40B4-BE49-F238E27FC236}">
                <a16:creationId xmlns:a16="http://schemas.microsoft.com/office/drawing/2014/main" id="{90247D9A-0CED-2E84-90F3-36546B338965}"/>
              </a:ext>
            </a:extLst>
          </p:cNvPr>
          <p:cNvSpPr>
            <a:spLocks noChangeShapeType="1"/>
          </p:cNvSpPr>
          <p:nvPr/>
        </p:nvSpPr>
        <p:spPr bwMode="auto">
          <a:xfrm>
            <a:off x="4343400" y="4419600"/>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250" name="Line 10">
            <a:extLst>
              <a:ext uri="{FF2B5EF4-FFF2-40B4-BE49-F238E27FC236}">
                <a16:creationId xmlns:a16="http://schemas.microsoft.com/office/drawing/2014/main" id="{9F73C80E-DD25-9017-C861-DDAECB24BDFF}"/>
              </a:ext>
            </a:extLst>
          </p:cNvPr>
          <p:cNvSpPr>
            <a:spLocks noChangeShapeType="1"/>
          </p:cNvSpPr>
          <p:nvPr/>
        </p:nvSpPr>
        <p:spPr bwMode="auto">
          <a:xfrm>
            <a:off x="4343400" y="5029200"/>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251" name="Line 11">
            <a:extLst>
              <a:ext uri="{FF2B5EF4-FFF2-40B4-BE49-F238E27FC236}">
                <a16:creationId xmlns:a16="http://schemas.microsoft.com/office/drawing/2014/main" id="{E99DDF16-817E-ED7F-4423-553C533277E7}"/>
              </a:ext>
            </a:extLst>
          </p:cNvPr>
          <p:cNvSpPr>
            <a:spLocks noChangeShapeType="1"/>
          </p:cNvSpPr>
          <p:nvPr/>
        </p:nvSpPr>
        <p:spPr bwMode="auto">
          <a:xfrm>
            <a:off x="2971800" y="3124200"/>
            <a:ext cx="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252" name="Line 12">
            <a:extLst>
              <a:ext uri="{FF2B5EF4-FFF2-40B4-BE49-F238E27FC236}">
                <a16:creationId xmlns:a16="http://schemas.microsoft.com/office/drawing/2014/main" id="{07E910C6-85E2-73C0-9527-B0D3CB043008}"/>
              </a:ext>
            </a:extLst>
          </p:cNvPr>
          <p:cNvSpPr>
            <a:spLocks noChangeShapeType="1"/>
          </p:cNvSpPr>
          <p:nvPr/>
        </p:nvSpPr>
        <p:spPr bwMode="auto">
          <a:xfrm>
            <a:off x="6019800" y="3200400"/>
            <a:ext cx="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253" name="Line 13">
            <a:extLst>
              <a:ext uri="{FF2B5EF4-FFF2-40B4-BE49-F238E27FC236}">
                <a16:creationId xmlns:a16="http://schemas.microsoft.com/office/drawing/2014/main" id="{0EBA804B-22DF-6654-4ED0-1FE92C342BFA}"/>
              </a:ext>
            </a:extLst>
          </p:cNvPr>
          <p:cNvSpPr>
            <a:spLocks noChangeShapeType="1"/>
          </p:cNvSpPr>
          <p:nvPr/>
        </p:nvSpPr>
        <p:spPr bwMode="auto">
          <a:xfrm>
            <a:off x="4495800" y="9144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3EF13B2D-4809-AB98-40C4-985E7F1D628E}"/>
              </a:ext>
            </a:extLst>
          </p:cNvPr>
          <p:cNvSpPr>
            <a:spLocks noGrp="1" noChangeArrowheads="1"/>
          </p:cNvSpPr>
          <p:nvPr>
            <p:ph type="title"/>
          </p:nvPr>
        </p:nvSpPr>
        <p:spPr>
          <a:xfrm>
            <a:off x="684213" y="333375"/>
            <a:ext cx="8064500" cy="935038"/>
          </a:xfrm>
        </p:spPr>
        <p:txBody>
          <a:bodyPr/>
          <a:lstStyle/>
          <a:p>
            <a:pPr eaLnBrk="1" hangingPunct="1">
              <a:defRPr/>
            </a:pPr>
            <a:r>
              <a:rPr lang="el-GR" sz="2800" b="0">
                <a:solidFill>
                  <a:schemeClr val="accent2"/>
                </a:solidFill>
              </a:rPr>
              <a:t/>
            </a:r>
            <a:br>
              <a:rPr lang="el-GR" sz="2800" b="0">
                <a:solidFill>
                  <a:schemeClr val="accent2"/>
                </a:solidFill>
              </a:rPr>
            </a:br>
            <a:r>
              <a:rPr lang="el-GR" sz="3600" b="0">
                <a:solidFill>
                  <a:schemeClr val="tx1"/>
                </a:solidFill>
              </a:rPr>
              <a:t>Ανάλυση εξωτερικού - εσωτερικού περιβάλλοντος</a:t>
            </a:r>
            <a:r>
              <a:rPr lang="el-GR" sz="2800">
                <a:solidFill>
                  <a:schemeClr val="accent1"/>
                </a:solidFill>
              </a:rPr>
              <a:t/>
            </a:r>
            <a:br>
              <a:rPr lang="el-GR" sz="2800">
                <a:solidFill>
                  <a:schemeClr val="accent1"/>
                </a:solidFill>
              </a:rPr>
            </a:br>
            <a:endParaRPr lang="el-GR" sz="3200" b="0">
              <a:solidFill>
                <a:schemeClr val="accent2"/>
              </a:solidFill>
            </a:endParaRPr>
          </a:p>
        </p:txBody>
      </p:sp>
      <p:sp>
        <p:nvSpPr>
          <p:cNvPr id="23555" name="Rectangle 3">
            <a:extLst>
              <a:ext uri="{FF2B5EF4-FFF2-40B4-BE49-F238E27FC236}">
                <a16:creationId xmlns:a16="http://schemas.microsoft.com/office/drawing/2014/main" id="{3ECC745F-D6D2-A99A-3088-5BCF79B3B641}"/>
              </a:ext>
            </a:extLst>
          </p:cNvPr>
          <p:cNvSpPr>
            <a:spLocks noGrp="1" noChangeArrowheads="1"/>
          </p:cNvSpPr>
          <p:nvPr>
            <p:ph idx="1"/>
          </p:nvPr>
        </p:nvSpPr>
        <p:spPr>
          <a:xfrm>
            <a:off x="304800" y="685800"/>
            <a:ext cx="8153400" cy="6172200"/>
          </a:xfrm>
        </p:spPr>
        <p:txBody>
          <a:bodyPr/>
          <a:lstStyle/>
          <a:p>
            <a:pPr marL="0" indent="0" eaLnBrk="1" hangingPunct="1">
              <a:buFontTx/>
              <a:buNone/>
              <a:defRPr/>
            </a:pPr>
            <a:endParaRPr lang="el-GR" sz="2000" b="1"/>
          </a:p>
          <a:p>
            <a:pPr marL="0" indent="0" eaLnBrk="1" hangingPunct="1">
              <a:buFontTx/>
              <a:buNone/>
              <a:defRPr/>
            </a:pPr>
            <a:endParaRPr lang="el-GR" sz="2000" b="1"/>
          </a:p>
        </p:txBody>
      </p:sp>
      <p:graphicFrame>
        <p:nvGraphicFramePr>
          <p:cNvPr id="1026" name="Object 4">
            <a:extLst>
              <a:ext uri="{FF2B5EF4-FFF2-40B4-BE49-F238E27FC236}">
                <a16:creationId xmlns:a16="http://schemas.microsoft.com/office/drawing/2014/main" id="{24248A62-6E47-3B3B-80DE-6683F91DFD42}"/>
              </a:ext>
            </a:extLst>
          </p:cNvPr>
          <p:cNvGraphicFramePr>
            <a:graphicFrameLocks noChangeAspect="1"/>
          </p:cNvGraphicFramePr>
          <p:nvPr/>
        </p:nvGraphicFramePr>
        <p:xfrm>
          <a:off x="533400" y="1905000"/>
          <a:ext cx="9029700" cy="5562600"/>
        </p:xfrm>
        <a:graphic>
          <a:graphicData uri="http://schemas.openxmlformats.org/presentationml/2006/ole">
            <mc:AlternateContent xmlns:mc="http://schemas.openxmlformats.org/markup-compatibility/2006">
              <mc:Choice xmlns:v="urn:schemas-microsoft-com:vml" Requires="v">
                <p:oleObj spid="_x0000_s1028" name="Έγγραφο " r:id="rId3" imgW="9032400" imgH="5562720" progId="Word.Document.8">
                  <p:embed/>
                </p:oleObj>
              </mc:Choice>
              <mc:Fallback>
                <p:oleObj name="Έγγραφο " r:id="rId3" imgW="9032400" imgH="5562720" progId="Word.Document.8">
                  <p:embed/>
                  <p:pic>
                    <p:nvPicPr>
                      <p:cNvPr id="1026" name="Object 4">
                        <a:extLst>
                          <a:ext uri="{FF2B5EF4-FFF2-40B4-BE49-F238E27FC236}">
                            <a16:creationId xmlns:a16="http://schemas.microsoft.com/office/drawing/2014/main" id="{24248A62-6E47-3B3B-80DE-6683F91DFD4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1905000"/>
                        <a:ext cx="9029700" cy="556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FADE16E3-90B1-201D-A78A-F40070AE3D46}"/>
              </a:ext>
            </a:extLst>
          </p:cNvPr>
          <p:cNvSpPr>
            <a:spLocks noGrp="1" noChangeArrowheads="1"/>
          </p:cNvSpPr>
          <p:nvPr>
            <p:ph idx="1"/>
          </p:nvPr>
        </p:nvSpPr>
        <p:spPr>
          <a:xfrm>
            <a:off x="457200" y="228600"/>
            <a:ext cx="8001000" cy="5486400"/>
          </a:xfrm>
        </p:spPr>
        <p:txBody>
          <a:bodyPr/>
          <a:lstStyle/>
          <a:p>
            <a:pPr marL="0" indent="0" eaLnBrk="1" hangingPunct="1">
              <a:buFontTx/>
              <a:buNone/>
              <a:defRPr/>
            </a:pPr>
            <a:r>
              <a:rPr lang="el-GR" sz="2400" b="1"/>
              <a:t>Η εκτίμηση</a:t>
            </a:r>
            <a:r>
              <a:rPr lang="el-GR" sz="2400"/>
              <a:t> του αριθμού και του τύπου των υπαλλήλων που απαιτείται (ζήτηση ΑΔ)  στο μέλλον </a:t>
            </a:r>
            <a:r>
              <a:rPr lang="el-GR" sz="2400" b="1"/>
              <a:t>στηρίζεται</a:t>
            </a:r>
            <a:r>
              <a:rPr lang="el-GR" sz="2400"/>
              <a:t> σε πληροφορίες από το παρελθόν και το παρόν (π.χ. επίπεδο πωλήσεων και μεταβολές του) και σε υποθέσεις για το μέλλον (π.χ. προσδιορισμός ζήτησης προϊόντων, χρήση νέας τεχνολογίας και υλικών)</a:t>
            </a:r>
          </a:p>
          <a:p>
            <a:pPr marL="0" indent="0" eaLnBrk="1" hangingPunct="1">
              <a:buFontTx/>
              <a:buNone/>
              <a:defRPr/>
            </a:pPr>
            <a:endParaRPr lang="el-GR" sz="2400"/>
          </a:p>
          <a:p>
            <a:pPr marL="0" indent="0" eaLnBrk="1" hangingPunct="1">
              <a:buFontTx/>
              <a:buNone/>
              <a:defRPr/>
            </a:pPr>
            <a:r>
              <a:rPr lang="el-GR" sz="2400"/>
              <a:t>Υπάρχουν </a:t>
            </a:r>
            <a:r>
              <a:rPr lang="el-GR" sz="2400" b="1"/>
              <a:t>δύο κατηγορίες μεθόδων που χρησιμοποιούνται (συνήθως παράλληλα) </a:t>
            </a:r>
            <a:r>
              <a:rPr lang="el-GR" sz="2400"/>
              <a:t> για την εκτίμηση της ζήτησης σε ΑΔ:</a:t>
            </a:r>
          </a:p>
          <a:p>
            <a:pPr marL="0" indent="0" eaLnBrk="1" hangingPunct="1">
              <a:buFontTx/>
              <a:buNone/>
              <a:defRPr/>
            </a:pPr>
            <a:endParaRPr lang="el-GR" sz="2400"/>
          </a:p>
          <a:p>
            <a:pPr marL="0" indent="0" eaLnBrk="1" hangingPunct="1">
              <a:buFontTx/>
              <a:buNone/>
              <a:defRPr/>
            </a:pPr>
            <a:r>
              <a:rPr lang="el-GR" sz="2400" b="1" u="sng">
                <a:solidFill>
                  <a:schemeClr val="accent2"/>
                </a:solidFill>
              </a:rPr>
              <a:t>Υποκειμενικές μέθοδοι </a:t>
            </a:r>
            <a:r>
              <a:rPr lang="el-GR" sz="2400"/>
              <a:t> χρησιμοποιούν απόψεις ειδικών προκειμένου να κάνουν εκτιμήσεις για τη ζήτηση σε ΑΔ)</a:t>
            </a:r>
          </a:p>
          <a:p>
            <a:pPr marL="0" indent="0" eaLnBrk="1" hangingPunct="1">
              <a:buFontTx/>
              <a:buNone/>
              <a:defRPr/>
            </a:pPr>
            <a:endParaRPr lang="el-GR" sz="2400" b="1">
              <a:solidFill>
                <a:schemeClr val="accent2"/>
              </a:solidFill>
            </a:endParaRPr>
          </a:p>
          <a:p>
            <a:pPr marL="0" indent="0" eaLnBrk="1" hangingPunct="1">
              <a:buFontTx/>
              <a:buNone/>
              <a:defRPr/>
            </a:pPr>
            <a:r>
              <a:rPr lang="el-GR" sz="2400" b="1" u="sng">
                <a:solidFill>
                  <a:schemeClr val="accent2"/>
                </a:solidFill>
              </a:rPr>
              <a:t>Αντικειμενικές μέθοδοι</a:t>
            </a:r>
            <a:r>
              <a:rPr lang="el-GR" sz="2400" b="1">
                <a:solidFill>
                  <a:schemeClr val="accent2"/>
                </a:solidFill>
              </a:rPr>
              <a:t>: </a:t>
            </a:r>
            <a:r>
              <a:rPr lang="el-GR" sz="2400"/>
              <a:t> χρησιμοποιούν δείκτες και στατιστικές μεθόδους προκειμένου να κάνουν εκτιμήσεις για τη ζήτηση σε ΑΔ) </a:t>
            </a:r>
          </a:p>
          <a:p>
            <a:pPr marL="0" indent="0" eaLnBrk="1" hangingPunct="1">
              <a:buFontTx/>
              <a:buNone/>
              <a:defRPr/>
            </a:pPr>
            <a:endParaRPr lang="el-GR" sz="2400"/>
          </a:p>
          <a:p>
            <a:pPr marL="0" indent="0" eaLnBrk="1" hangingPunct="1">
              <a:buFontTx/>
              <a:buNone/>
              <a:defRPr/>
            </a:pPr>
            <a:r>
              <a:rPr lang="el-GR" sz="2400"/>
              <a:t>	    </a:t>
            </a:r>
          </a:p>
        </p:txBody>
      </p:sp>
    </p:spTree>
  </p:cSld>
  <p:clrMapOvr>
    <a:masterClrMapping/>
  </p:clrMapOvr>
</p:sld>
</file>

<file path=ppt/theme/theme1.xml><?xml version="1.0" encoding="utf-8"?>
<a:theme xmlns:a="http://schemas.openxmlformats.org/drawingml/2006/main" name="Ομαδική εργασία">
  <a:themeElements>
    <a:clrScheme name="Ομαδική εργασία 4">
      <a:dk1>
        <a:srgbClr val="006E6B"/>
      </a:dk1>
      <a:lt1>
        <a:srgbClr val="FFFFFF"/>
      </a:lt1>
      <a:dk2>
        <a:srgbClr val="006666"/>
      </a:dk2>
      <a:lt2>
        <a:srgbClr val="B9EFEE"/>
      </a:lt2>
      <a:accent1>
        <a:srgbClr val="33CCCC"/>
      </a:accent1>
      <a:accent2>
        <a:srgbClr val="6AB475"/>
      </a:accent2>
      <a:accent3>
        <a:srgbClr val="AAB8B8"/>
      </a:accent3>
      <a:accent4>
        <a:srgbClr val="DADADA"/>
      </a:accent4>
      <a:accent5>
        <a:srgbClr val="ADE2E2"/>
      </a:accent5>
      <a:accent6>
        <a:srgbClr val="5FA369"/>
      </a:accent6>
      <a:hlink>
        <a:srgbClr val="00FF99"/>
      </a:hlink>
      <a:folHlink>
        <a:srgbClr val="CCFF66"/>
      </a:folHlink>
    </a:clrScheme>
    <a:fontScheme name="Ομαδική εργασία">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Ομαδική εργασία 1">
        <a:dk1>
          <a:srgbClr val="000078"/>
        </a:dk1>
        <a:lt1>
          <a:srgbClr val="FFFFFF"/>
        </a:lt1>
        <a:dk2>
          <a:srgbClr val="000066"/>
        </a:dk2>
        <a:lt2>
          <a:srgbClr val="CCECFF"/>
        </a:lt2>
        <a:accent1>
          <a:srgbClr val="0099CC"/>
        </a:accent1>
        <a:accent2>
          <a:srgbClr val="008080"/>
        </a:accent2>
        <a:accent3>
          <a:srgbClr val="AAAAB8"/>
        </a:accent3>
        <a:accent4>
          <a:srgbClr val="DADADA"/>
        </a:accent4>
        <a:accent5>
          <a:srgbClr val="AACAE2"/>
        </a:accent5>
        <a:accent6>
          <a:srgbClr val="007373"/>
        </a:accent6>
        <a:hlink>
          <a:srgbClr val="00FFCC"/>
        </a:hlink>
        <a:folHlink>
          <a:srgbClr val="6699FF"/>
        </a:folHlink>
      </a:clrScheme>
      <a:clrMap bg1="dk2" tx1="lt1" bg2="dk1" tx2="lt2" accent1="accent1" accent2="accent2" accent3="accent3" accent4="accent4" accent5="accent5" accent6="accent6" hlink="hlink" folHlink="folHlink"/>
    </a:extraClrScheme>
    <a:extraClrScheme>
      <a:clrScheme name="Ομαδική εργασία 2">
        <a:dk1>
          <a:srgbClr val="0000A6"/>
        </a:dk1>
        <a:lt1>
          <a:srgbClr val="FFFFFF"/>
        </a:lt1>
        <a:dk2>
          <a:srgbClr val="000099"/>
        </a:dk2>
        <a:lt2>
          <a:srgbClr val="CCFFFF"/>
        </a:lt2>
        <a:accent1>
          <a:srgbClr val="00CCFF"/>
        </a:accent1>
        <a:accent2>
          <a:srgbClr val="FFE701"/>
        </a:accent2>
        <a:accent3>
          <a:srgbClr val="AAAACA"/>
        </a:accent3>
        <a:accent4>
          <a:srgbClr val="DADADA"/>
        </a:accent4>
        <a:accent5>
          <a:srgbClr val="AAE2FF"/>
        </a:accent5>
        <a:accent6>
          <a:srgbClr val="E7D101"/>
        </a:accent6>
        <a:hlink>
          <a:srgbClr val="FFCC66"/>
        </a:hlink>
        <a:folHlink>
          <a:srgbClr val="00CA00"/>
        </a:folHlink>
      </a:clrScheme>
      <a:clrMap bg1="dk2" tx1="lt1" bg2="dk1" tx2="lt2" accent1="accent1" accent2="accent2" accent3="accent3" accent4="accent4" accent5="accent5" accent6="accent6" hlink="hlink" folHlink="folHlink"/>
    </a:extraClrScheme>
    <a:extraClrScheme>
      <a:clrScheme name="Ομαδική εργασία 3">
        <a:dk1>
          <a:srgbClr val="000000"/>
        </a:dk1>
        <a:lt1>
          <a:srgbClr val="E0EBF6"/>
        </a:lt1>
        <a:dk2>
          <a:srgbClr val="77A4AF"/>
        </a:dk2>
        <a:lt2>
          <a:srgbClr val="F3F7FB"/>
        </a:lt2>
        <a:accent1>
          <a:srgbClr val="B9C4D7"/>
        </a:accent1>
        <a:accent2>
          <a:srgbClr val="B1A1C5"/>
        </a:accent2>
        <a:accent3>
          <a:srgbClr val="EDF3FA"/>
        </a:accent3>
        <a:accent4>
          <a:srgbClr val="000000"/>
        </a:accent4>
        <a:accent5>
          <a:srgbClr val="D9DEE8"/>
        </a:accent5>
        <a:accent6>
          <a:srgbClr val="A091B2"/>
        </a:accent6>
        <a:hlink>
          <a:srgbClr val="3F2FB5"/>
        </a:hlink>
        <a:folHlink>
          <a:srgbClr val="318944"/>
        </a:folHlink>
      </a:clrScheme>
      <a:clrMap bg1="lt1" tx1="dk1" bg2="lt2" tx2="dk2" accent1="accent1" accent2="accent2" accent3="accent3" accent4="accent4" accent5="accent5" accent6="accent6" hlink="hlink" folHlink="folHlink"/>
    </a:extraClrScheme>
    <a:extraClrScheme>
      <a:clrScheme name="Ομαδική εργασία 4">
        <a:dk1>
          <a:srgbClr val="006E6B"/>
        </a:dk1>
        <a:lt1>
          <a:srgbClr val="FFFFFF"/>
        </a:lt1>
        <a:dk2>
          <a:srgbClr val="006666"/>
        </a:dk2>
        <a:lt2>
          <a:srgbClr val="B9EFEE"/>
        </a:lt2>
        <a:accent1>
          <a:srgbClr val="33CCCC"/>
        </a:accent1>
        <a:accent2>
          <a:srgbClr val="6AB475"/>
        </a:accent2>
        <a:accent3>
          <a:srgbClr val="AAB8B8"/>
        </a:accent3>
        <a:accent4>
          <a:srgbClr val="DADADA"/>
        </a:accent4>
        <a:accent5>
          <a:srgbClr val="ADE2E2"/>
        </a:accent5>
        <a:accent6>
          <a:srgbClr val="5FA369"/>
        </a:accent6>
        <a:hlink>
          <a:srgbClr val="00FF99"/>
        </a:hlink>
        <a:folHlink>
          <a:srgbClr val="CCFF66"/>
        </a:folHlink>
      </a:clrScheme>
      <a:clrMap bg1="dk2" tx1="lt1" bg2="dk1" tx2="lt2" accent1="accent1" accent2="accent2" accent3="accent3" accent4="accent4" accent5="accent5" accent6="accent6" hlink="hlink" folHlink="folHlink"/>
    </a:extraClrScheme>
    <a:extraClrScheme>
      <a:clrScheme name="Ομαδική εργασία 5">
        <a:dk1>
          <a:srgbClr val="8ABA8D"/>
        </a:dk1>
        <a:lt1>
          <a:srgbClr val="FFFFFF"/>
        </a:lt1>
        <a:dk2>
          <a:srgbClr val="6FB56D"/>
        </a:dk2>
        <a:lt2>
          <a:srgbClr val="DCF1F4"/>
        </a:lt2>
        <a:accent1>
          <a:srgbClr val="2E7E2E"/>
        </a:accent1>
        <a:accent2>
          <a:srgbClr val="25735D"/>
        </a:accent2>
        <a:accent3>
          <a:srgbClr val="BBD7BA"/>
        </a:accent3>
        <a:accent4>
          <a:srgbClr val="DADADA"/>
        </a:accent4>
        <a:accent5>
          <a:srgbClr val="ADC0AD"/>
        </a:accent5>
        <a:accent6>
          <a:srgbClr val="206853"/>
        </a:accent6>
        <a:hlink>
          <a:srgbClr val="FFFF00"/>
        </a:hlink>
        <a:folHlink>
          <a:srgbClr val="FFF4BF"/>
        </a:folHlink>
      </a:clrScheme>
      <a:clrMap bg1="dk2" tx1="lt1" bg2="dk1" tx2="lt2" accent1="accent1" accent2="accent2" accent3="accent3" accent4="accent4" accent5="accent5" accent6="accent6" hlink="hlink" folHlink="folHlink"/>
    </a:extraClrScheme>
    <a:extraClrScheme>
      <a:clrScheme name="Ομαδική εργασία 6">
        <a:dk1>
          <a:srgbClr val="005400"/>
        </a:dk1>
        <a:lt1>
          <a:srgbClr val="FFFFFF"/>
        </a:lt1>
        <a:dk2>
          <a:srgbClr val="004800"/>
        </a:dk2>
        <a:lt2>
          <a:srgbClr val="D6D8C0"/>
        </a:lt2>
        <a:accent1>
          <a:srgbClr val="339933"/>
        </a:accent1>
        <a:accent2>
          <a:srgbClr val="7D8C70"/>
        </a:accent2>
        <a:accent3>
          <a:srgbClr val="AAB1AA"/>
        </a:accent3>
        <a:accent4>
          <a:srgbClr val="DADADA"/>
        </a:accent4>
        <a:accent5>
          <a:srgbClr val="ADCAAD"/>
        </a:accent5>
        <a:accent6>
          <a:srgbClr val="717E65"/>
        </a:accent6>
        <a:hlink>
          <a:srgbClr val="CCCC00"/>
        </a:hlink>
        <a:folHlink>
          <a:srgbClr val="85B3B1"/>
        </a:folHlink>
      </a:clrScheme>
      <a:clrMap bg1="dk2" tx1="lt1" bg2="dk1" tx2="lt2" accent1="accent1" accent2="accent2" accent3="accent3" accent4="accent4" accent5="accent5" accent6="accent6" hlink="hlink" folHlink="folHlink"/>
    </a:extraClrScheme>
    <a:extraClrScheme>
      <a:clrScheme name="Ομαδική εργασία 7">
        <a:dk1>
          <a:srgbClr val="000000"/>
        </a:dk1>
        <a:lt1>
          <a:srgbClr val="F5F0BD"/>
        </a:lt1>
        <a:dk2>
          <a:srgbClr val="BD9D69"/>
        </a:dk2>
        <a:lt2>
          <a:srgbClr val="FFFFCC"/>
        </a:lt2>
        <a:accent1>
          <a:srgbClr val="CDBB77"/>
        </a:accent1>
        <a:accent2>
          <a:srgbClr val="F8EBD0"/>
        </a:accent2>
        <a:accent3>
          <a:srgbClr val="F9F6DB"/>
        </a:accent3>
        <a:accent4>
          <a:srgbClr val="000000"/>
        </a:accent4>
        <a:accent5>
          <a:srgbClr val="E3DABD"/>
        </a:accent5>
        <a:accent6>
          <a:srgbClr val="E1D5BC"/>
        </a:accent6>
        <a:hlink>
          <a:srgbClr val="FF9900"/>
        </a:hlink>
        <a:folHlink>
          <a:srgbClr val="C64B00"/>
        </a:folHlink>
      </a:clrScheme>
      <a:clrMap bg1="lt1" tx1="dk1" bg2="lt2" tx2="dk2" accent1="accent1" accent2="accent2" accent3="accent3" accent4="accent4" accent5="accent5" accent6="accent6" hlink="hlink" folHlink="folHlink"/>
    </a:extraClrScheme>
    <a:extraClrScheme>
      <a:clrScheme name="Ομαδική εργασία 8">
        <a:dk1>
          <a:srgbClr val="000000"/>
        </a:dk1>
        <a:lt1>
          <a:srgbClr val="E2DDD4"/>
        </a:lt1>
        <a:dk2>
          <a:srgbClr val="000000"/>
        </a:dk2>
        <a:lt2>
          <a:srgbClr val="EFEBE3"/>
        </a:lt2>
        <a:accent1>
          <a:srgbClr val="F2F2F2"/>
        </a:accent1>
        <a:accent2>
          <a:srgbClr val="C4AD74"/>
        </a:accent2>
        <a:accent3>
          <a:srgbClr val="EEEBE6"/>
        </a:accent3>
        <a:accent4>
          <a:srgbClr val="000000"/>
        </a:accent4>
        <a:accent5>
          <a:srgbClr val="F7F7F7"/>
        </a:accent5>
        <a:accent6>
          <a:srgbClr val="B19C68"/>
        </a:accent6>
        <a:hlink>
          <a:srgbClr val="A46032"/>
        </a:hlink>
        <a:folHlink>
          <a:srgbClr val="8F8E73"/>
        </a:folHlink>
      </a:clrScheme>
      <a:clrMap bg1="lt1" tx1="dk1" bg2="lt2" tx2="dk2" accent1="accent1" accent2="accent2" accent3="accent3" accent4="accent4" accent5="accent5" accent6="accent6" hlink="hlink" folHlink="folHlink"/>
    </a:extraClrScheme>
    <a:extraClrScheme>
      <a:clrScheme name="Ομαδική εργασία 9">
        <a:dk1>
          <a:srgbClr val="8A0000"/>
        </a:dk1>
        <a:lt1>
          <a:srgbClr val="FFFFFF"/>
        </a:lt1>
        <a:dk2>
          <a:srgbClr val="800000"/>
        </a:dk2>
        <a:lt2>
          <a:srgbClr val="FFFFCC"/>
        </a:lt2>
        <a:accent1>
          <a:srgbClr val="FF5831"/>
        </a:accent1>
        <a:accent2>
          <a:srgbClr val="C5543D"/>
        </a:accent2>
        <a:accent3>
          <a:srgbClr val="C0AAAA"/>
        </a:accent3>
        <a:accent4>
          <a:srgbClr val="DADADA"/>
        </a:accent4>
        <a:accent5>
          <a:srgbClr val="FFB4AD"/>
        </a:accent5>
        <a:accent6>
          <a:srgbClr val="B24B36"/>
        </a:accent6>
        <a:hlink>
          <a:srgbClr val="FFFFCC"/>
        </a:hlink>
        <a:folHlink>
          <a:srgbClr val="FF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230</TotalTime>
  <Words>2779</Words>
  <Application>Microsoft Office PowerPoint</Application>
  <PresentationFormat>Προβολή στην οθόνη (4:3)</PresentationFormat>
  <Paragraphs>326</Paragraphs>
  <Slides>30</Slides>
  <Notes>8</Notes>
  <HiddenSlides>0</HiddenSlides>
  <MMClips>0</MMClips>
  <ScaleCrop>false</ScaleCrop>
  <HeadingPairs>
    <vt:vector size="8" baseType="variant">
      <vt:variant>
        <vt:lpstr>Γραμματοσειρές που χρησιμοποιούνται</vt:lpstr>
      </vt:variant>
      <vt:variant>
        <vt:i4>2</vt:i4>
      </vt: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30</vt:i4>
      </vt:variant>
    </vt:vector>
  </HeadingPairs>
  <TitlesOfParts>
    <vt:vector size="34" baseType="lpstr">
      <vt:lpstr>Arial</vt:lpstr>
      <vt:lpstr>Garamond</vt:lpstr>
      <vt:lpstr>Ομαδική εργασία</vt:lpstr>
      <vt:lpstr>Έγγραφο </vt:lpstr>
      <vt:lpstr>Παρουσίαση του PowerPoint</vt:lpstr>
      <vt:lpstr>Βασικά Ερωτήματα</vt:lpstr>
      <vt:lpstr>Σκοπός και χρησιμότητα του Προγραμματισμού Ανθρώπινου Δυναμικού</vt:lpstr>
      <vt:lpstr>Παρουσίαση του PowerPoint</vt:lpstr>
      <vt:lpstr>Οι Στόχοι του προγραμματισμού είναι</vt:lpstr>
      <vt:lpstr>Παρουσίαση του PowerPoint</vt:lpstr>
      <vt:lpstr>Παρουσίαση του PowerPoint</vt:lpstr>
      <vt:lpstr> Ανάλυση εξωτερικού - εσωτερικού περιβάλλοντος </vt:lpstr>
      <vt:lpstr>Παρουσίαση του PowerPoint</vt:lpstr>
      <vt:lpstr>Παρουσίαση του PowerPoint</vt:lpstr>
      <vt:lpstr>Παρουσίαση του PowerPoint</vt:lpstr>
      <vt:lpstr>Σχεδιασμός προγράμματος κάλυψης αναγκών σε ΑΔ</vt:lpstr>
      <vt:lpstr>Εφαρμογή προγράμματος</vt:lpstr>
      <vt:lpstr>Αξιολόγηση προγράμματος</vt:lpstr>
      <vt:lpstr>Βασικές ενέργειες του Διευθυντή ή Υπεύθυνου Ανθρωπίνων Πόρων για αποτελεσματικό Προγραμματισμό</vt:lpstr>
      <vt:lpstr>Παρουσίαση του PowerPoint</vt:lpstr>
      <vt:lpstr>Παρουσίαση του PowerPoint</vt:lpstr>
      <vt:lpstr>Παρουσίαση του PowerPoint</vt:lpstr>
      <vt:lpstr>Ανάλυση Εργασίας </vt:lpstr>
      <vt:lpstr>Παρουσίαση του PowerPoint</vt:lpstr>
      <vt:lpstr>Στις βασικές απαιτήσεις (profile) της θέσης κυρίως περιέχονται:</vt:lpstr>
      <vt:lpstr>Παρουσίαση του PowerPoint</vt:lpstr>
      <vt:lpstr>Μέθοδοι Συλλογής Στοιχείων για την  Ανάλυση Εργασίας </vt:lpstr>
      <vt:lpstr>Ερωτηματολόγια Ανάλυσης Εργασίας</vt:lpstr>
      <vt:lpstr>Παρουσίαση του PowerPoint</vt:lpstr>
      <vt:lpstr>Ερωτηματολόγια Ανάλυσης Θέσης Εργασίας </vt:lpstr>
      <vt:lpstr>Γιατί οι Ιδιότητες (competencies) ενδιαφέρουν τις επιχειρήσεις</vt:lpstr>
      <vt:lpstr>Ενδεικτικές Δεξιότητες σύμφωνα με το Ο* ΝΕΤ</vt:lpstr>
      <vt:lpstr>Περιγραφή Θέσης Εργασίας </vt:lpstr>
      <vt:lpstr>Αποτέλεσμα ανάλυσης εργασίας</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ΔΙΟΙΚΗΣΗ  ΤΗΣ  ΣΤΕΛΕΧΩΣΗΣ (Staffing Management)</dc:title>
  <dc:creator>user</dc:creator>
  <cp:lastModifiedBy>Steve</cp:lastModifiedBy>
  <cp:revision>43</cp:revision>
  <dcterms:created xsi:type="dcterms:W3CDTF">2014-03-05T11:50:44Z</dcterms:created>
  <dcterms:modified xsi:type="dcterms:W3CDTF">2025-03-26T13:53:49Z</dcterms:modified>
</cp:coreProperties>
</file>