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2"/>
  </p:notesMasterIdLst>
  <p:sldIdLst>
    <p:sldId id="256" r:id="rId2"/>
    <p:sldId id="257" r:id="rId3"/>
    <p:sldId id="258" r:id="rId4"/>
    <p:sldId id="266" r:id="rId5"/>
    <p:sldId id="267" r:id="rId6"/>
    <p:sldId id="268" r:id="rId7"/>
    <p:sldId id="269" r:id="rId8"/>
    <p:sldId id="270" r:id="rId9"/>
    <p:sldId id="271" r:id="rId10"/>
    <p:sldId id="272" r:id="rId11"/>
    <p:sldId id="273" r:id="rId12"/>
    <p:sldId id="274" r:id="rId13"/>
    <p:sldId id="275" r:id="rId14"/>
    <p:sldId id="276" r:id="rId15"/>
    <p:sldId id="259" r:id="rId16"/>
    <p:sldId id="260" r:id="rId17"/>
    <p:sldId id="261" r:id="rId18"/>
    <p:sldId id="279" r:id="rId19"/>
    <p:sldId id="280" r:id="rId20"/>
    <p:sldId id="281" r:id="rId21"/>
    <p:sldId id="288" r:id="rId22"/>
    <p:sldId id="282" r:id="rId23"/>
    <p:sldId id="283" r:id="rId24"/>
    <p:sldId id="284" r:id="rId25"/>
    <p:sldId id="285" r:id="rId26"/>
    <p:sldId id="291" r:id="rId27"/>
    <p:sldId id="286" r:id="rId28"/>
    <p:sldId id="287" r:id="rId29"/>
    <p:sldId id="289" r:id="rId30"/>
    <p:sldId id="290"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Garamond" panose="02020404030301010803" pitchFamily="18" charset="0"/>
        <a:ea typeface="+mn-ea"/>
        <a:cs typeface="+mn-cs"/>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mn-cs"/>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mn-cs"/>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mn-cs"/>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EAEC435-8C04-4956-F6BB-7E58734D886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l-GR"/>
          </a:p>
        </p:txBody>
      </p:sp>
      <p:sp>
        <p:nvSpPr>
          <p:cNvPr id="32771" name="Rectangle 3">
            <a:extLst>
              <a:ext uri="{FF2B5EF4-FFF2-40B4-BE49-F238E27FC236}">
                <a16:creationId xmlns:a16="http://schemas.microsoft.com/office/drawing/2014/main" id="{C656619E-1EF2-F4AE-298B-D582469BA4C3}"/>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l-GR"/>
          </a:p>
        </p:txBody>
      </p:sp>
      <p:sp>
        <p:nvSpPr>
          <p:cNvPr id="34820" name="Rectangle 4">
            <a:extLst>
              <a:ext uri="{FF2B5EF4-FFF2-40B4-BE49-F238E27FC236}">
                <a16:creationId xmlns:a16="http://schemas.microsoft.com/office/drawing/2014/main" id="{91D847C5-2519-97D7-A448-309289860E8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a:extLst>
              <a:ext uri="{FF2B5EF4-FFF2-40B4-BE49-F238E27FC236}">
                <a16:creationId xmlns:a16="http://schemas.microsoft.com/office/drawing/2014/main" id="{3AA48B02-C5E1-24E3-B29A-D10DE95604DB}"/>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32774" name="Rectangle 6">
            <a:extLst>
              <a:ext uri="{FF2B5EF4-FFF2-40B4-BE49-F238E27FC236}">
                <a16:creationId xmlns:a16="http://schemas.microsoft.com/office/drawing/2014/main" id="{76DC8630-56DC-F10B-46D8-49FA7DA9916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l-GR"/>
          </a:p>
        </p:txBody>
      </p:sp>
      <p:sp>
        <p:nvSpPr>
          <p:cNvPr id="32775" name="Rectangle 7">
            <a:extLst>
              <a:ext uri="{FF2B5EF4-FFF2-40B4-BE49-F238E27FC236}">
                <a16:creationId xmlns:a16="http://schemas.microsoft.com/office/drawing/2014/main" id="{1FEAE4B3-A8A7-BC8C-88A8-6D45C711C46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C7FC06A-CE19-4B9C-9816-7694176A625C}" type="slidenum">
              <a:rPr lang="el-GR" altLang="en-US"/>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E95FA67C-3B0F-D08F-3E30-D61B50749C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62BDAD0F-8A03-42EF-80C9-22DFAB3F69CE}" type="slidenum">
              <a:rPr lang="el-GR" altLang="en-US">
                <a:latin typeface="Arial" panose="020B0604020202020204" pitchFamily="34" charset="0"/>
              </a:rPr>
              <a:pPr eaLnBrk="1" hangingPunct="1"/>
              <a:t>20</a:t>
            </a:fld>
            <a:endParaRPr lang="el-GR" altLang="en-US">
              <a:latin typeface="Arial" panose="020B0604020202020204" pitchFamily="34" charset="0"/>
            </a:endParaRPr>
          </a:p>
        </p:txBody>
      </p:sp>
      <p:sp>
        <p:nvSpPr>
          <p:cNvPr id="36867" name="Rectangle 2">
            <a:extLst>
              <a:ext uri="{FF2B5EF4-FFF2-40B4-BE49-F238E27FC236}">
                <a16:creationId xmlns:a16="http://schemas.microsoft.com/office/drawing/2014/main" id="{92579462-0786-D7D6-89CE-96D2D78FECFB}"/>
              </a:ext>
            </a:extLst>
          </p:cNvPr>
          <p:cNvSpPr>
            <a:spLocks noGrp="1" noRot="1" noChangeAspect="1" noChangeArrowheads="1" noTextEdit="1"/>
          </p:cNvSpPr>
          <p:nvPr>
            <p:ph type="sldImg"/>
          </p:nvPr>
        </p:nvSpPr>
        <p:spPr>
          <a:xfrm>
            <a:off x="1144588" y="685800"/>
            <a:ext cx="4570412" cy="3427413"/>
          </a:xfrm>
          <a:ln/>
        </p:spPr>
      </p:sp>
      <p:sp>
        <p:nvSpPr>
          <p:cNvPr id="36868" name="Rectangle 3">
            <a:extLst>
              <a:ext uri="{FF2B5EF4-FFF2-40B4-BE49-F238E27FC236}">
                <a16:creationId xmlns:a16="http://schemas.microsoft.com/office/drawing/2014/main" id="{64565AE6-AB94-32B8-7489-9B1A37680158}"/>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F8751D2D-60E7-8166-411C-D7754EA8F4B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21519AD3-7338-4AAF-94BE-DD3A050680AC}" type="slidenum">
              <a:rPr lang="el-GR" altLang="en-US">
                <a:latin typeface="Arial" panose="020B0604020202020204" pitchFamily="34" charset="0"/>
              </a:rPr>
              <a:pPr eaLnBrk="1" hangingPunct="1"/>
              <a:t>21</a:t>
            </a:fld>
            <a:endParaRPr lang="el-GR" altLang="en-US">
              <a:latin typeface="Arial" panose="020B0604020202020204" pitchFamily="34" charset="0"/>
            </a:endParaRPr>
          </a:p>
        </p:txBody>
      </p:sp>
      <p:sp>
        <p:nvSpPr>
          <p:cNvPr id="37891" name="Rectangle 2">
            <a:extLst>
              <a:ext uri="{FF2B5EF4-FFF2-40B4-BE49-F238E27FC236}">
                <a16:creationId xmlns:a16="http://schemas.microsoft.com/office/drawing/2014/main" id="{3269F9A0-31A8-FADE-7FF6-8EF10A8FC79B}"/>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B2E367EF-68E4-C79F-19F3-17A45D0462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14F076C6-1676-DDAF-BED2-D01B158A65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12902542-9E96-4E47-AD4B-2E973BDA8FF9}" type="slidenum">
              <a:rPr lang="el-GR" altLang="en-US">
                <a:latin typeface="Arial" panose="020B0604020202020204" pitchFamily="34" charset="0"/>
              </a:rPr>
              <a:pPr eaLnBrk="1" hangingPunct="1"/>
              <a:t>22</a:t>
            </a:fld>
            <a:endParaRPr lang="el-GR" altLang="en-US">
              <a:latin typeface="Arial" panose="020B0604020202020204" pitchFamily="34" charset="0"/>
            </a:endParaRPr>
          </a:p>
        </p:txBody>
      </p:sp>
      <p:sp>
        <p:nvSpPr>
          <p:cNvPr id="38915" name="Rectangle 2">
            <a:extLst>
              <a:ext uri="{FF2B5EF4-FFF2-40B4-BE49-F238E27FC236}">
                <a16:creationId xmlns:a16="http://schemas.microsoft.com/office/drawing/2014/main" id="{6B231CC0-F8E4-BCB4-3EDB-EBF48F3BE9D6}"/>
              </a:ext>
            </a:extLst>
          </p:cNvPr>
          <p:cNvSpPr>
            <a:spLocks noGrp="1" noRot="1" noChangeAspect="1" noChangeArrowheads="1" noTextEdit="1"/>
          </p:cNvSpPr>
          <p:nvPr>
            <p:ph type="sldImg"/>
          </p:nvPr>
        </p:nvSpPr>
        <p:spPr>
          <a:xfrm>
            <a:off x="1144588" y="685800"/>
            <a:ext cx="4570412" cy="3427413"/>
          </a:xfrm>
          <a:ln/>
        </p:spPr>
      </p:sp>
      <p:sp>
        <p:nvSpPr>
          <p:cNvPr id="38916" name="Rectangle 3">
            <a:extLst>
              <a:ext uri="{FF2B5EF4-FFF2-40B4-BE49-F238E27FC236}">
                <a16:creationId xmlns:a16="http://schemas.microsoft.com/office/drawing/2014/main" id="{8B0ECB0A-A212-D014-87B4-4D206B59117F}"/>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Job analysis is not only important to determine the activities performed in the job itself, but also to determine what kind of conditions the employee will have to work in, and whether these conditions would be able to accommodate a person with a handicap, etc.  This way the company could avoid discrimination lawsuits and be in compliance with the Americans with Disabilities Act.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B34D4A55-6268-3DF3-9D4B-87DA96493A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7C3DBF10-5B7D-40A7-8082-165A616BE731}" type="slidenum">
              <a:rPr lang="el-GR" altLang="en-US">
                <a:latin typeface="Arial" panose="020B0604020202020204" pitchFamily="34" charset="0"/>
              </a:rPr>
              <a:pPr eaLnBrk="1" hangingPunct="1"/>
              <a:t>23</a:t>
            </a:fld>
            <a:endParaRPr lang="el-GR" altLang="en-US">
              <a:latin typeface="Arial" panose="020B0604020202020204" pitchFamily="34" charset="0"/>
            </a:endParaRPr>
          </a:p>
        </p:txBody>
      </p:sp>
      <p:sp>
        <p:nvSpPr>
          <p:cNvPr id="39939" name="Rectangle 2">
            <a:extLst>
              <a:ext uri="{FF2B5EF4-FFF2-40B4-BE49-F238E27FC236}">
                <a16:creationId xmlns:a16="http://schemas.microsoft.com/office/drawing/2014/main" id="{E6FA49C0-3FF9-7780-BAB7-431801B01843}"/>
              </a:ext>
            </a:extLst>
          </p:cNvPr>
          <p:cNvSpPr>
            <a:spLocks noGrp="1" noRot="1" noChangeAspect="1" noChangeArrowheads="1" noTextEdit="1"/>
          </p:cNvSpPr>
          <p:nvPr>
            <p:ph type="sldImg"/>
          </p:nvPr>
        </p:nvSpPr>
        <p:spPr>
          <a:xfrm>
            <a:off x="1144588" y="685800"/>
            <a:ext cx="4570412" cy="3427413"/>
          </a:xfrm>
          <a:ln/>
        </p:spPr>
      </p:sp>
      <p:sp>
        <p:nvSpPr>
          <p:cNvPr id="39940" name="Rectangle 3">
            <a:extLst>
              <a:ext uri="{FF2B5EF4-FFF2-40B4-BE49-F238E27FC236}">
                <a16:creationId xmlns:a16="http://schemas.microsoft.com/office/drawing/2014/main" id="{EB44BA8F-0617-B10D-56ED-985DA9F6ADE3}"/>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3C6380FA-8C6E-7614-EC8A-504B0EDBC7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03B85F98-12FD-48A9-8281-F4F27D3C0020}" type="slidenum">
              <a:rPr lang="el-GR" altLang="en-US">
                <a:latin typeface="Arial" panose="020B0604020202020204" pitchFamily="34" charset="0"/>
              </a:rPr>
              <a:pPr eaLnBrk="1" hangingPunct="1"/>
              <a:t>24</a:t>
            </a:fld>
            <a:endParaRPr lang="el-GR" altLang="en-US">
              <a:latin typeface="Arial" panose="020B0604020202020204" pitchFamily="34" charset="0"/>
            </a:endParaRPr>
          </a:p>
        </p:txBody>
      </p:sp>
      <p:sp>
        <p:nvSpPr>
          <p:cNvPr id="40963" name="Rectangle 2">
            <a:extLst>
              <a:ext uri="{FF2B5EF4-FFF2-40B4-BE49-F238E27FC236}">
                <a16:creationId xmlns:a16="http://schemas.microsoft.com/office/drawing/2014/main" id="{22A8DB49-438F-6BD0-8695-DE9F8C0E797F}"/>
              </a:ext>
            </a:extLst>
          </p:cNvPr>
          <p:cNvSpPr>
            <a:spLocks noGrp="1" noRot="1" noChangeAspect="1" noChangeArrowheads="1" noTextEdit="1"/>
          </p:cNvSpPr>
          <p:nvPr>
            <p:ph type="sldImg"/>
          </p:nvPr>
        </p:nvSpPr>
        <p:spPr>
          <a:xfrm>
            <a:off x="1144588" y="685800"/>
            <a:ext cx="4570412" cy="3427413"/>
          </a:xfrm>
          <a:ln/>
        </p:spPr>
      </p:sp>
      <p:sp>
        <p:nvSpPr>
          <p:cNvPr id="40964" name="Rectangle 3">
            <a:extLst>
              <a:ext uri="{FF2B5EF4-FFF2-40B4-BE49-F238E27FC236}">
                <a16:creationId xmlns:a16="http://schemas.microsoft.com/office/drawing/2014/main" id="{F729E456-1EFE-E1CD-BBAB-7FDA6841B95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Not all jobs are the same, so questionnaires may overlook certain aspects of the job.  Also, follow-up methods are not usually organized to gather extra information.  Computerized versions of questionnaires can be very expensive.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47B8C54F-FE82-E708-665A-0D6E596A78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5AA7DC64-6C15-4FA0-A365-F5C3675B6BE7}" type="slidenum">
              <a:rPr lang="el-GR" altLang="en-US">
                <a:latin typeface="Arial" panose="020B0604020202020204" pitchFamily="34" charset="0"/>
              </a:rPr>
              <a:pPr eaLnBrk="1" hangingPunct="1"/>
              <a:t>25</a:t>
            </a:fld>
            <a:endParaRPr lang="el-GR" altLang="en-US">
              <a:latin typeface="Arial" panose="020B0604020202020204" pitchFamily="34" charset="0"/>
            </a:endParaRPr>
          </a:p>
        </p:txBody>
      </p:sp>
      <p:sp>
        <p:nvSpPr>
          <p:cNvPr id="41987" name="Rectangle 2">
            <a:extLst>
              <a:ext uri="{FF2B5EF4-FFF2-40B4-BE49-F238E27FC236}">
                <a16:creationId xmlns:a16="http://schemas.microsoft.com/office/drawing/2014/main" id="{B2ECE526-2529-2373-5888-137963FB1418}"/>
              </a:ext>
            </a:extLst>
          </p:cNvPr>
          <p:cNvSpPr>
            <a:spLocks noGrp="1" noRot="1" noChangeAspect="1" noChangeArrowheads="1" noTextEdit="1"/>
          </p:cNvSpPr>
          <p:nvPr>
            <p:ph type="sldImg"/>
          </p:nvPr>
        </p:nvSpPr>
        <p:spPr>
          <a:xfrm>
            <a:off x="1144588" y="685800"/>
            <a:ext cx="4570412" cy="3427413"/>
          </a:xfrm>
          <a:ln/>
        </p:spPr>
      </p:sp>
      <p:sp>
        <p:nvSpPr>
          <p:cNvPr id="41988" name="Rectangle 3">
            <a:extLst>
              <a:ext uri="{FF2B5EF4-FFF2-40B4-BE49-F238E27FC236}">
                <a16:creationId xmlns:a16="http://schemas.microsoft.com/office/drawing/2014/main" id="{97DE344C-5F20-2AAE-1322-F469B2514334}"/>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0D04818-EB3A-FA11-2B08-43C6C2FE2D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4A70DBCF-921E-4B11-91ED-54A243B5381E}" type="slidenum">
              <a:rPr lang="el-GR" altLang="en-US">
                <a:latin typeface="Arial" panose="020B0604020202020204" pitchFamily="34" charset="0"/>
              </a:rPr>
              <a:pPr eaLnBrk="1" hangingPunct="1"/>
              <a:t>27</a:t>
            </a:fld>
            <a:endParaRPr lang="el-GR" altLang="en-US">
              <a:latin typeface="Arial" panose="020B0604020202020204" pitchFamily="34" charset="0"/>
            </a:endParaRPr>
          </a:p>
        </p:txBody>
      </p:sp>
      <p:sp>
        <p:nvSpPr>
          <p:cNvPr id="43011" name="Rectangle 2">
            <a:extLst>
              <a:ext uri="{FF2B5EF4-FFF2-40B4-BE49-F238E27FC236}">
                <a16:creationId xmlns:a16="http://schemas.microsoft.com/office/drawing/2014/main" id="{418BAEEB-0D75-13FB-E3D0-B6D4FBDEC25C}"/>
              </a:ext>
            </a:extLst>
          </p:cNvPr>
          <p:cNvSpPr>
            <a:spLocks noGrp="1" noRot="1" noChangeAspect="1" noChangeArrowheads="1" noTextEdit="1"/>
          </p:cNvSpPr>
          <p:nvPr>
            <p:ph type="sldImg"/>
          </p:nvPr>
        </p:nvSpPr>
        <p:spPr>
          <a:xfrm>
            <a:off x="1144588" y="685800"/>
            <a:ext cx="4570412" cy="3427413"/>
          </a:xfrm>
          <a:ln/>
        </p:spPr>
      </p:sp>
      <p:sp>
        <p:nvSpPr>
          <p:cNvPr id="43012" name="Rectangle 3">
            <a:extLst>
              <a:ext uri="{FF2B5EF4-FFF2-40B4-BE49-F238E27FC236}">
                <a16:creationId xmlns:a16="http://schemas.microsoft.com/office/drawing/2014/main" id="{FF2BBC9E-B3A0-9576-FA23-94A75C81BC3A}"/>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B6815B6F-829C-6424-1AE4-06262626C6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9DD75336-E6C1-4E3A-9C38-F4F40258A361}" type="slidenum">
              <a:rPr lang="el-GR" altLang="en-US">
                <a:latin typeface="Arial" panose="020B0604020202020204" pitchFamily="34" charset="0"/>
              </a:rPr>
              <a:pPr eaLnBrk="1" hangingPunct="1"/>
              <a:t>28</a:t>
            </a:fld>
            <a:endParaRPr lang="el-GR" altLang="en-US">
              <a:latin typeface="Arial" panose="020B0604020202020204" pitchFamily="34" charset="0"/>
            </a:endParaRPr>
          </a:p>
        </p:txBody>
      </p:sp>
      <p:sp>
        <p:nvSpPr>
          <p:cNvPr id="44035" name="Rectangle 2">
            <a:extLst>
              <a:ext uri="{FF2B5EF4-FFF2-40B4-BE49-F238E27FC236}">
                <a16:creationId xmlns:a16="http://schemas.microsoft.com/office/drawing/2014/main" id="{E5DDB663-5D35-8745-7C53-36E77958E96B}"/>
              </a:ext>
            </a:extLst>
          </p:cNvPr>
          <p:cNvSpPr>
            <a:spLocks noGrp="1" noRot="1" noChangeAspect="1" noChangeArrowheads="1" noTextEdit="1"/>
          </p:cNvSpPr>
          <p:nvPr>
            <p:ph type="sldImg"/>
          </p:nvPr>
        </p:nvSpPr>
        <p:spPr>
          <a:xfrm>
            <a:off x="1144588" y="685800"/>
            <a:ext cx="4570412" cy="3427413"/>
          </a:xfrm>
          <a:ln/>
        </p:spPr>
      </p:sp>
      <p:sp>
        <p:nvSpPr>
          <p:cNvPr id="44036" name="Rectangle 3">
            <a:extLst>
              <a:ext uri="{FF2B5EF4-FFF2-40B4-BE49-F238E27FC236}">
                <a16:creationId xmlns:a16="http://schemas.microsoft.com/office/drawing/2014/main" id="{E32491F1-0F70-7BAE-4BE3-8CDD3B3BF089}"/>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15FEA0F7-0CF3-AB0E-12BF-ED8664DAAF1C}"/>
              </a:ext>
            </a:extLst>
          </p:cNvPr>
          <p:cNvGrpSpPr>
            <a:grpSpLocks/>
          </p:cNvGrpSpPr>
          <p:nvPr/>
        </p:nvGrpSpPr>
        <p:grpSpPr bwMode="auto">
          <a:xfrm>
            <a:off x="0" y="2438400"/>
            <a:ext cx="9144000" cy="4046538"/>
            <a:chOff x="0" y="1536"/>
            <a:chExt cx="5760" cy="2549"/>
          </a:xfrm>
        </p:grpSpPr>
        <p:sp>
          <p:nvSpPr>
            <p:cNvPr id="3" name="Rectangle 3">
              <a:extLst>
                <a:ext uri="{FF2B5EF4-FFF2-40B4-BE49-F238E27FC236}">
                  <a16:creationId xmlns:a16="http://schemas.microsoft.com/office/drawing/2014/main" id="{8D55D88C-590C-A87E-E626-A8CEA0670118}"/>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l-GR"/>
            </a:p>
          </p:txBody>
        </p:sp>
        <p:sp>
          <p:nvSpPr>
            <p:cNvPr id="4" name="Freeform 4">
              <a:extLst>
                <a:ext uri="{FF2B5EF4-FFF2-40B4-BE49-F238E27FC236}">
                  <a16:creationId xmlns:a16="http://schemas.microsoft.com/office/drawing/2014/main" id="{5C4F0CE5-CCD6-2025-8786-5E4AC4AD644A}"/>
                </a:ext>
              </a:extLst>
            </p:cNvPr>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l-GR"/>
            </a:p>
          </p:txBody>
        </p:sp>
        <p:sp>
          <p:nvSpPr>
            <p:cNvPr id="5" name="Freeform 5">
              <a:extLst>
                <a:ext uri="{FF2B5EF4-FFF2-40B4-BE49-F238E27FC236}">
                  <a16:creationId xmlns:a16="http://schemas.microsoft.com/office/drawing/2014/main" id="{0B316235-C0A7-BCDB-420E-D212BDD72078}"/>
                </a:ext>
              </a:extLst>
            </p:cNvPr>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l-GR"/>
            </a:p>
          </p:txBody>
        </p:sp>
        <p:sp>
          <p:nvSpPr>
            <p:cNvPr id="6" name="Freeform 6">
              <a:extLst>
                <a:ext uri="{FF2B5EF4-FFF2-40B4-BE49-F238E27FC236}">
                  <a16:creationId xmlns:a16="http://schemas.microsoft.com/office/drawing/2014/main" id="{E7174832-9EFE-485B-3868-C27CCDDF816B}"/>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l-GR"/>
            </a:p>
          </p:txBody>
        </p:sp>
        <p:sp>
          <p:nvSpPr>
            <p:cNvPr id="7" name="Freeform 7">
              <a:extLst>
                <a:ext uri="{FF2B5EF4-FFF2-40B4-BE49-F238E27FC236}">
                  <a16:creationId xmlns:a16="http://schemas.microsoft.com/office/drawing/2014/main" id="{40A3049B-6749-4A0A-628E-FCEF9B3A7FE1}"/>
                </a:ext>
              </a:extLst>
            </p:cNvPr>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l-GR"/>
            </a:p>
          </p:txBody>
        </p:sp>
        <p:sp>
          <p:nvSpPr>
            <p:cNvPr id="8" name="Freeform 8">
              <a:extLst>
                <a:ext uri="{FF2B5EF4-FFF2-40B4-BE49-F238E27FC236}">
                  <a16:creationId xmlns:a16="http://schemas.microsoft.com/office/drawing/2014/main" id="{5085D591-CDB9-564A-474C-459926DA1C40}"/>
                </a:ext>
              </a:extLst>
            </p:cNvPr>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l-GR"/>
            </a:p>
          </p:txBody>
        </p:sp>
        <p:sp>
          <p:nvSpPr>
            <p:cNvPr id="9" name="Freeform 9">
              <a:extLst>
                <a:ext uri="{FF2B5EF4-FFF2-40B4-BE49-F238E27FC236}">
                  <a16:creationId xmlns:a16="http://schemas.microsoft.com/office/drawing/2014/main" id="{94B2A1C2-60F9-1D6F-A103-75E0D6BCCCDB}"/>
                </a:ext>
              </a:extLst>
            </p:cNvPr>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l-GR"/>
            </a:p>
          </p:txBody>
        </p:sp>
        <p:sp>
          <p:nvSpPr>
            <p:cNvPr id="10" name="Freeform 10">
              <a:extLst>
                <a:ext uri="{FF2B5EF4-FFF2-40B4-BE49-F238E27FC236}">
                  <a16:creationId xmlns:a16="http://schemas.microsoft.com/office/drawing/2014/main" id="{258D2510-E728-A858-1622-404F5A5D17E3}"/>
                </a:ext>
              </a:extLst>
            </p:cNvPr>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l-GR"/>
            </a:p>
          </p:txBody>
        </p:sp>
        <p:sp>
          <p:nvSpPr>
            <p:cNvPr id="11" name="Freeform 11">
              <a:extLst>
                <a:ext uri="{FF2B5EF4-FFF2-40B4-BE49-F238E27FC236}">
                  <a16:creationId xmlns:a16="http://schemas.microsoft.com/office/drawing/2014/main" id="{7387A1F9-4F08-723B-35A8-37730BA6CA63}"/>
                </a:ext>
              </a:extLst>
            </p:cNvPr>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l-GR"/>
            </a:p>
          </p:txBody>
        </p:sp>
        <p:sp>
          <p:nvSpPr>
            <p:cNvPr id="12" name="Freeform 12">
              <a:extLst>
                <a:ext uri="{FF2B5EF4-FFF2-40B4-BE49-F238E27FC236}">
                  <a16:creationId xmlns:a16="http://schemas.microsoft.com/office/drawing/2014/main" id="{3EA0D6EF-D4E5-A88D-3CD3-39DD244362B9}"/>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l-GR"/>
            </a:p>
          </p:txBody>
        </p:sp>
        <p:sp>
          <p:nvSpPr>
            <p:cNvPr id="13" name="Freeform 13">
              <a:extLst>
                <a:ext uri="{FF2B5EF4-FFF2-40B4-BE49-F238E27FC236}">
                  <a16:creationId xmlns:a16="http://schemas.microsoft.com/office/drawing/2014/main" id="{CF436965-18E6-3D6F-9B24-A7B93DD23E7E}"/>
                </a:ext>
              </a:extLst>
            </p:cNvPr>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l-GR"/>
            </a:p>
          </p:txBody>
        </p:sp>
        <p:sp>
          <p:nvSpPr>
            <p:cNvPr id="14" name="Freeform 14">
              <a:extLst>
                <a:ext uri="{FF2B5EF4-FFF2-40B4-BE49-F238E27FC236}">
                  <a16:creationId xmlns:a16="http://schemas.microsoft.com/office/drawing/2014/main" id="{EC012B7E-C461-E65E-3F33-8FA4641E58A8}"/>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l-GR"/>
            </a:p>
          </p:txBody>
        </p:sp>
        <p:sp>
          <p:nvSpPr>
            <p:cNvPr id="15" name="Freeform 15">
              <a:extLst>
                <a:ext uri="{FF2B5EF4-FFF2-40B4-BE49-F238E27FC236}">
                  <a16:creationId xmlns:a16="http://schemas.microsoft.com/office/drawing/2014/main" id="{6F115214-39C7-A199-5574-1477E9FA49A8}"/>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l-GR"/>
            </a:p>
          </p:txBody>
        </p:sp>
        <p:sp>
          <p:nvSpPr>
            <p:cNvPr id="16" name="Freeform 16">
              <a:extLst>
                <a:ext uri="{FF2B5EF4-FFF2-40B4-BE49-F238E27FC236}">
                  <a16:creationId xmlns:a16="http://schemas.microsoft.com/office/drawing/2014/main" id="{72D6CE3A-3DC1-DADB-9A88-4079420C3D53}"/>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l-GR"/>
            </a:p>
          </p:txBody>
        </p:sp>
        <p:sp>
          <p:nvSpPr>
            <p:cNvPr id="17" name="Freeform 17">
              <a:extLst>
                <a:ext uri="{FF2B5EF4-FFF2-40B4-BE49-F238E27FC236}">
                  <a16:creationId xmlns:a16="http://schemas.microsoft.com/office/drawing/2014/main" id="{7B504C42-67AD-8898-134E-8A2D84C2F048}"/>
                </a:ext>
              </a:extLst>
            </p:cNvPr>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l-GR"/>
            </a:p>
          </p:txBody>
        </p:sp>
      </p:grpSp>
      <p:sp>
        <p:nvSpPr>
          <p:cNvPr id="8210"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l-GR"/>
              <a:t>Κάντε κλικ για επεξεργασία του τίτλου</a:t>
            </a:r>
          </a:p>
        </p:txBody>
      </p:sp>
      <p:sp>
        <p:nvSpPr>
          <p:cNvPr id="8211"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18" name="Rectangle 20">
            <a:extLst>
              <a:ext uri="{FF2B5EF4-FFF2-40B4-BE49-F238E27FC236}">
                <a16:creationId xmlns:a16="http://schemas.microsoft.com/office/drawing/2014/main" id="{A877B5EF-CFBD-5A89-A536-1A83672B42DA}"/>
              </a:ext>
            </a:extLst>
          </p:cNvPr>
          <p:cNvSpPr>
            <a:spLocks noGrp="1" noChangeArrowheads="1"/>
          </p:cNvSpPr>
          <p:nvPr>
            <p:ph type="dt" sz="quarter" idx="10"/>
          </p:nvPr>
        </p:nvSpPr>
        <p:spPr/>
        <p:txBody>
          <a:bodyPr/>
          <a:lstStyle>
            <a:lvl1pPr>
              <a:defRPr/>
            </a:lvl1pPr>
          </a:lstStyle>
          <a:p>
            <a:pPr>
              <a:defRPr/>
            </a:pPr>
            <a:endParaRPr lang="el-GR"/>
          </a:p>
        </p:txBody>
      </p:sp>
      <p:sp>
        <p:nvSpPr>
          <p:cNvPr id="19" name="Rectangle 21">
            <a:extLst>
              <a:ext uri="{FF2B5EF4-FFF2-40B4-BE49-F238E27FC236}">
                <a16:creationId xmlns:a16="http://schemas.microsoft.com/office/drawing/2014/main" id="{D6796FF5-975C-C27F-EA5E-7E8C59009F15}"/>
              </a:ext>
            </a:extLst>
          </p:cNvPr>
          <p:cNvSpPr>
            <a:spLocks noGrp="1" noChangeArrowheads="1"/>
          </p:cNvSpPr>
          <p:nvPr>
            <p:ph type="ftr" sz="quarter" idx="11"/>
          </p:nvPr>
        </p:nvSpPr>
        <p:spPr/>
        <p:txBody>
          <a:bodyPr/>
          <a:lstStyle>
            <a:lvl1pPr>
              <a:defRPr/>
            </a:lvl1pPr>
          </a:lstStyle>
          <a:p>
            <a:pPr>
              <a:defRPr/>
            </a:pPr>
            <a:endParaRPr lang="el-GR"/>
          </a:p>
        </p:txBody>
      </p:sp>
      <p:sp>
        <p:nvSpPr>
          <p:cNvPr id="20" name="Rectangle 22">
            <a:extLst>
              <a:ext uri="{FF2B5EF4-FFF2-40B4-BE49-F238E27FC236}">
                <a16:creationId xmlns:a16="http://schemas.microsoft.com/office/drawing/2014/main" id="{8770195B-35DB-F1D1-A587-7FD52BF6E275}"/>
              </a:ext>
            </a:extLst>
          </p:cNvPr>
          <p:cNvSpPr>
            <a:spLocks noGrp="1" noChangeArrowheads="1"/>
          </p:cNvSpPr>
          <p:nvPr>
            <p:ph type="sldNum" sz="quarter" idx="12"/>
          </p:nvPr>
        </p:nvSpPr>
        <p:spPr/>
        <p:txBody>
          <a:bodyPr/>
          <a:lstStyle>
            <a:lvl1pPr>
              <a:defRPr/>
            </a:lvl1pPr>
          </a:lstStyle>
          <a:p>
            <a:fld id="{3E02B565-ABCA-4072-B5C1-7D04D428D98B}" type="slidenum">
              <a:rPr lang="el-GR" altLang="en-US"/>
              <a:pPr/>
              <a:t>‹#›</a:t>
            </a:fld>
            <a:endParaRPr lang="el-GR" altLang="en-US"/>
          </a:p>
        </p:txBody>
      </p:sp>
    </p:spTree>
    <p:extLst>
      <p:ext uri="{BB962C8B-B14F-4D97-AF65-F5344CB8AC3E}">
        <p14:creationId xmlns:p14="http://schemas.microsoft.com/office/powerpoint/2010/main" val="76296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19">
            <a:extLst>
              <a:ext uri="{FF2B5EF4-FFF2-40B4-BE49-F238E27FC236}">
                <a16:creationId xmlns:a16="http://schemas.microsoft.com/office/drawing/2014/main" id="{B4961FE3-BEA5-C002-F0C3-47A1DD085B6D}"/>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20">
            <a:extLst>
              <a:ext uri="{FF2B5EF4-FFF2-40B4-BE49-F238E27FC236}">
                <a16:creationId xmlns:a16="http://schemas.microsoft.com/office/drawing/2014/main" id="{FD12B310-4628-1865-C77C-D0BFB4857232}"/>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21">
            <a:extLst>
              <a:ext uri="{FF2B5EF4-FFF2-40B4-BE49-F238E27FC236}">
                <a16:creationId xmlns:a16="http://schemas.microsoft.com/office/drawing/2014/main" id="{4A2A1502-AB88-C82E-7629-1A9A507CA7A5}"/>
              </a:ext>
            </a:extLst>
          </p:cNvPr>
          <p:cNvSpPr>
            <a:spLocks noGrp="1" noChangeArrowheads="1"/>
          </p:cNvSpPr>
          <p:nvPr>
            <p:ph type="sldNum" sz="quarter" idx="12"/>
          </p:nvPr>
        </p:nvSpPr>
        <p:spPr>
          <a:ln/>
        </p:spPr>
        <p:txBody>
          <a:bodyPr/>
          <a:lstStyle>
            <a:lvl1pPr>
              <a:defRPr/>
            </a:lvl1pPr>
          </a:lstStyle>
          <a:p>
            <a:fld id="{C914A756-3E0C-455D-A72F-05A5DB565C98}" type="slidenum">
              <a:rPr lang="el-GR" altLang="en-US"/>
              <a:pPr/>
              <a:t>‹#›</a:t>
            </a:fld>
            <a:endParaRPr lang="el-GR" altLang="en-US"/>
          </a:p>
        </p:txBody>
      </p:sp>
    </p:spTree>
    <p:extLst>
      <p:ext uri="{BB962C8B-B14F-4D97-AF65-F5344CB8AC3E}">
        <p14:creationId xmlns:p14="http://schemas.microsoft.com/office/powerpoint/2010/main" val="97550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21362"/>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21362"/>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19">
            <a:extLst>
              <a:ext uri="{FF2B5EF4-FFF2-40B4-BE49-F238E27FC236}">
                <a16:creationId xmlns:a16="http://schemas.microsoft.com/office/drawing/2014/main" id="{11CB6B61-FAC5-33BC-80B2-7D7732FDBFC0}"/>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20">
            <a:extLst>
              <a:ext uri="{FF2B5EF4-FFF2-40B4-BE49-F238E27FC236}">
                <a16:creationId xmlns:a16="http://schemas.microsoft.com/office/drawing/2014/main" id="{1B0B49AD-DB18-499A-A112-4C823E659D2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21">
            <a:extLst>
              <a:ext uri="{FF2B5EF4-FFF2-40B4-BE49-F238E27FC236}">
                <a16:creationId xmlns:a16="http://schemas.microsoft.com/office/drawing/2014/main" id="{8ACFD13C-0D44-F69E-EA91-3748366D5260}"/>
              </a:ext>
            </a:extLst>
          </p:cNvPr>
          <p:cNvSpPr>
            <a:spLocks noGrp="1" noChangeArrowheads="1"/>
          </p:cNvSpPr>
          <p:nvPr>
            <p:ph type="sldNum" sz="quarter" idx="12"/>
          </p:nvPr>
        </p:nvSpPr>
        <p:spPr>
          <a:ln/>
        </p:spPr>
        <p:txBody>
          <a:bodyPr/>
          <a:lstStyle>
            <a:lvl1pPr>
              <a:defRPr/>
            </a:lvl1pPr>
          </a:lstStyle>
          <a:p>
            <a:fld id="{70E32853-2D93-424F-B715-CFD7B30ABFDB}" type="slidenum">
              <a:rPr lang="el-GR" altLang="en-US"/>
              <a:pPr/>
              <a:t>‹#›</a:t>
            </a:fld>
            <a:endParaRPr lang="el-GR" altLang="en-US"/>
          </a:p>
        </p:txBody>
      </p:sp>
    </p:spTree>
    <p:extLst>
      <p:ext uri="{BB962C8B-B14F-4D97-AF65-F5344CB8AC3E}">
        <p14:creationId xmlns:p14="http://schemas.microsoft.com/office/powerpoint/2010/main" val="322008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19">
            <a:extLst>
              <a:ext uri="{FF2B5EF4-FFF2-40B4-BE49-F238E27FC236}">
                <a16:creationId xmlns:a16="http://schemas.microsoft.com/office/drawing/2014/main" id="{ADAE4E16-2AD1-FF55-B13A-C49C470A1C36}"/>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20">
            <a:extLst>
              <a:ext uri="{FF2B5EF4-FFF2-40B4-BE49-F238E27FC236}">
                <a16:creationId xmlns:a16="http://schemas.microsoft.com/office/drawing/2014/main" id="{91C9EDFF-99E0-F383-5ED0-EF2BB83D19F4}"/>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21">
            <a:extLst>
              <a:ext uri="{FF2B5EF4-FFF2-40B4-BE49-F238E27FC236}">
                <a16:creationId xmlns:a16="http://schemas.microsoft.com/office/drawing/2014/main" id="{A4226E21-E334-A122-AF18-479F0A307FC7}"/>
              </a:ext>
            </a:extLst>
          </p:cNvPr>
          <p:cNvSpPr>
            <a:spLocks noGrp="1" noChangeArrowheads="1"/>
          </p:cNvSpPr>
          <p:nvPr>
            <p:ph type="sldNum" sz="quarter" idx="12"/>
          </p:nvPr>
        </p:nvSpPr>
        <p:spPr>
          <a:ln/>
        </p:spPr>
        <p:txBody>
          <a:bodyPr/>
          <a:lstStyle>
            <a:lvl1pPr>
              <a:defRPr/>
            </a:lvl1pPr>
          </a:lstStyle>
          <a:p>
            <a:fld id="{A1180BAA-63B5-42FF-9C0F-BA43ECB5D19E}" type="slidenum">
              <a:rPr lang="el-GR" altLang="en-US"/>
              <a:pPr/>
              <a:t>‹#›</a:t>
            </a:fld>
            <a:endParaRPr lang="el-GR" altLang="en-US"/>
          </a:p>
        </p:txBody>
      </p:sp>
    </p:spTree>
    <p:extLst>
      <p:ext uri="{BB962C8B-B14F-4D97-AF65-F5344CB8AC3E}">
        <p14:creationId xmlns:p14="http://schemas.microsoft.com/office/powerpoint/2010/main" val="340230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19">
            <a:extLst>
              <a:ext uri="{FF2B5EF4-FFF2-40B4-BE49-F238E27FC236}">
                <a16:creationId xmlns:a16="http://schemas.microsoft.com/office/drawing/2014/main" id="{886D33FC-51D7-0BA1-C6F7-A46A5D11B246}"/>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20">
            <a:extLst>
              <a:ext uri="{FF2B5EF4-FFF2-40B4-BE49-F238E27FC236}">
                <a16:creationId xmlns:a16="http://schemas.microsoft.com/office/drawing/2014/main" id="{2FA11256-0806-0977-1276-D4E28009E606}"/>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21">
            <a:extLst>
              <a:ext uri="{FF2B5EF4-FFF2-40B4-BE49-F238E27FC236}">
                <a16:creationId xmlns:a16="http://schemas.microsoft.com/office/drawing/2014/main" id="{83D8BC38-1448-F219-921B-451BAD8D2D1E}"/>
              </a:ext>
            </a:extLst>
          </p:cNvPr>
          <p:cNvSpPr>
            <a:spLocks noGrp="1" noChangeArrowheads="1"/>
          </p:cNvSpPr>
          <p:nvPr>
            <p:ph type="sldNum" sz="quarter" idx="12"/>
          </p:nvPr>
        </p:nvSpPr>
        <p:spPr>
          <a:ln/>
        </p:spPr>
        <p:txBody>
          <a:bodyPr/>
          <a:lstStyle>
            <a:lvl1pPr>
              <a:defRPr/>
            </a:lvl1pPr>
          </a:lstStyle>
          <a:p>
            <a:fld id="{5766C17A-4589-451B-8E9E-F974F61E7B6B}" type="slidenum">
              <a:rPr lang="el-GR" altLang="en-US"/>
              <a:pPr/>
              <a:t>‹#›</a:t>
            </a:fld>
            <a:endParaRPr lang="el-GR" altLang="en-US"/>
          </a:p>
        </p:txBody>
      </p:sp>
    </p:spTree>
    <p:extLst>
      <p:ext uri="{BB962C8B-B14F-4D97-AF65-F5344CB8AC3E}">
        <p14:creationId xmlns:p14="http://schemas.microsoft.com/office/powerpoint/2010/main" val="206924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19">
            <a:extLst>
              <a:ext uri="{FF2B5EF4-FFF2-40B4-BE49-F238E27FC236}">
                <a16:creationId xmlns:a16="http://schemas.microsoft.com/office/drawing/2014/main" id="{06A6C424-F809-F13B-61E9-C3C1218ED3C9}"/>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20">
            <a:extLst>
              <a:ext uri="{FF2B5EF4-FFF2-40B4-BE49-F238E27FC236}">
                <a16:creationId xmlns:a16="http://schemas.microsoft.com/office/drawing/2014/main" id="{EB63B92D-C889-8EAE-EB27-8E498725FAE1}"/>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21">
            <a:extLst>
              <a:ext uri="{FF2B5EF4-FFF2-40B4-BE49-F238E27FC236}">
                <a16:creationId xmlns:a16="http://schemas.microsoft.com/office/drawing/2014/main" id="{6C851A88-BCEB-2DEC-44F1-31EBF0989A02}"/>
              </a:ext>
            </a:extLst>
          </p:cNvPr>
          <p:cNvSpPr>
            <a:spLocks noGrp="1" noChangeArrowheads="1"/>
          </p:cNvSpPr>
          <p:nvPr>
            <p:ph type="sldNum" sz="quarter" idx="12"/>
          </p:nvPr>
        </p:nvSpPr>
        <p:spPr>
          <a:ln/>
        </p:spPr>
        <p:txBody>
          <a:bodyPr/>
          <a:lstStyle>
            <a:lvl1pPr>
              <a:defRPr/>
            </a:lvl1pPr>
          </a:lstStyle>
          <a:p>
            <a:fld id="{1EC97C67-1E80-48D1-BA8A-B6EAA319B271}" type="slidenum">
              <a:rPr lang="el-GR" altLang="en-US"/>
              <a:pPr/>
              <a:t>‹#›</a:t>
            </a:fld>
            <a:endParaRPr lang="el-GR" altLang="en-US"/>
          </a:p>
        </p:txBody>
      </p:sp>
    </p:spTree>
    <p:extLst>
      <p:ext uri="{BB962C8B-B14F-4D97-AF65-F5344CB8AC3E}">
        <p14:creationId xmlns:p14="http://schemas.microsoft.com/office/powerpoint/2010/main" val="236034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19">
            <a:extLst>
              <a:ext uri="{FF2B5EF4-FFF2-40B4-BE49-F238E27FC236}">
                <a16:creationId xmlns:a16="http://schemas.microsoft.com/office/drawing/2014/main" id="{6993A364-829A-26FE-06C4-0988193F61B1}"/>
              </a:ext>
            </a:extLst>
          </p:cNvPr>
          <p:cNvSpPr>
            <a:spLocks noGrp="1" noChangeArrowheads="1"/>
          </p:cNvSpPr>
          <p:nvPr>
            <p:ph type="dt" sz="half" idx="10"/>
          </p:nvPr>
        </p:nvSpPr>
        <p:spPr>
          <a:ln/>
        </p:spPr>
        <p:txBody>
          <a:bodyPr/>
          <a:lstStyle>
            <a:lvl1pPr>
              <a:defRPr/>
            </a:lvl1pPr>
          </a:lstStyle>
          <a:p>
            <a:pPr>
              <a:defRPr/>
            </a:pPr>
            <a:endParaRPr lang="el-GR"/>
          </a:p>
        </p:txBody>
      </p:sp>
      <p:sp>
        <p:nvSpPr>
          <p:cNvPr id="8" name="Rectangle 20">
            <a:extLst>
              <a:ext uri="{FF2B5EF4-FFF2-40B4-BE49-F238E27FC236}">
                <a16:creationId xmlns:a16="http://schemas.microsoft.com/office/drawing/2014/main" id="{4BC3884C-92EF-4558-7EA5-67690289E645}"/>
              </a:ext>
            </a:extLst>
          </p:cNvPr>
          <p:cNvSpPr>
            <a:spLocks noGrp="1" noChangeArrowheads="1"/>
          </p:cNvSpPr>
          <p:nvPr>
            <p:ph type="ftr" sz="quarter" idx="11"/>
          </p:nvPr>
        </p:nvSpPr>
        <p:spPr>
          <a:ln/>
        </p:spPr>
        <p:txBody>
          <a:bodyPr/>
          <a:lstStyle>
            <a:lvl1pPr>
              <a:defRPr/>
            </a:lvl1pPr>
          </a:lstStyle>
          <a:p>
            <a:pPr>
              <a:defRPr/>
            </a:pPr>
            <a:endParaRPr lang="el-GR"/>
          </a:p>
        </p:txBody>
      </p:sp>
      <p:sp>
        <p:nvSpPr>
          <p:cNvPr id="9" name="Rectangle 21">
            <a:extLst>
              <a:ext uri="{FF2B5EF4-FFF2-40B4-BE49-F238E27FC236}">
                <a16:creationId xmlns:a16="http://schemas.microsoft.com/office/drawing/2014/main" id="{0DB379B0-3043-A1DC-6A6D-6595AD2E34E9}"/>
              </a:ext>
            </a:extLst>
          </p:cNvPr>
          <p:cNvSpPr>
            <a:spLocks noGrp="1" noChangeArrowheads="1"/>
          </p:cNvSpPr>
          <p:nvPr>
            <p:ph type="sldNum" sz="quarter" idx="12"/>
          </p:nvPr>
        </p:nvSpPr>
        <p:spPr>
          <a:ln/>
        </p:spPr>
        <p:txBody>
          <a:bodyPr/>
          <a:lstStyle>
            <a:lvl1pPr>
              <a:defRPr/>
            </a:lvl1pPr>
          </a:lstStyle>
          <a:p>
            <a:fld id="{64BF43AB-BF24-4DD3-B3FD-C93884ED4C30}" type="slidenum">
              <a:rPr lang="el-GR" altLang="en-US"/>
              <a:pPr/>
              <a:t>‹#›</a:t>
            </a:fld>
            <a:endParaRPr lang="el-GR" altLang="en-US"/>
          </a:p>
        </p:txBody>
      </p:sp>
    </p:spTree>
    <p:extLst>
      <p:ext uri="{BB962C8B-B14F-4D97-AF65-F5344CB8AC3E}">
        <p14:creationId xmlns:p14="http://schemas.microsoft.com/office/powerpoint/2010/main" val="2687342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19">
            <a:extLst>
              <a:ext uri="{FF2B5EF4-FFF2-40B4-BE49-F238E27FC236}">
                <a16:creationId xmlns:a16="http://schemas.microsoft.com/office/drawing/2014/main" id="{07281D9D-A55E-E785-9133-7E789EA29B34}"/>
              </a:ext>
            </a:extLst>
          </p:cNvPr>
          <p:cNvSpPr>
            <a:spLocks noGrp="1" noChangeArrowheads="1"/>
          </p:cNvSpPr>
          <p:nvPr>
            <p:ph type="dt" sz="half" idx="10"/>
          </p:nvPr>
        </p:nvSpPr>
        <p:spPr>
          <a:ln/>
        </p:spPr>
        <p:txBody>
          <a:bodyPr/>
          <a:lstStyle>
            <a:lvl1pPr>
              <a:defRPr/>
            </a:lvl1pPr>
          </a:lstStyle>
          <a:p>
            <a:pPr>
              <a:defRPr/>
            </a:pPr>
            <a:endParaRPr lang="el-GR"/>
          </a:p>
        </p:txBody>
      </p:sp>
      <p:sp>
        <p:nvSpPr>
          <p:cNvPr id="4" name="Rectangle 20">
            <a:extLst>
              <a:ext uri="{FF2B5EF4-FFF2-40B4-BE49-F238E27FC236}">
                <a16:creationId xmlns:a16="http://schemas.microsoft.com/office/drawing/2014/main" id="{12D5D774-3068-8414-8101-B195E95C4EF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5" name="Rectangle 21">
            <a:extLst>
              <a:ext uri="{FF2B5EF4-FFF2-40B4-BE49-F238E27FC236}">
                <a16:creationId xmlns:a16="http://schemas.microsoft.com/office/drawing/2014/main" id="{A1DB2551-0286-A792-75DB-103CE1ECACA6}"/>
              </a:ext>
            </a:extLst>
          </p:cNvPr>
          <p:cNvSpPr>
            <a:spLocks noGrp="1" noChangeArrowheads="1"/>
          </p:cNvSpPr>
          <p:nvPr>
            <p:ph type="sldNum" sz="quarter" idx="12"/>
          </p:nvPr>
        </p:nvSpPr>
        <p:spPr>
          <a:ln/>
        </p:spPr>
        <p:txBody>
          <a:bodyPr/>
          <a:lstStyle>
            <a:lvl1pPr>
              <a:defRPr/>
            </a:lvl1pPr>
          </a:lstStyle>
          <a:p>
            <a:fld id="{CBA2A80A-88E7-494A-9A65-963C179271CF}" type="slidenum">
              <a:rPr lang="el-GR" altLang="en-US"/>
              <a:pPr/>
              <a:t>‹#›</a:t>
            </a:fld>
            <a:endParaRPr lang="el-GR" altLang="en-US"/>
          </a:p>
        </p:txBody>
      </p:sp>
    </p:spTree>
    <p:extLst>
      <p:ext uri="{BB962C8B-B14F-4D97-AF65-F5344CB8AC3E}">
        <p14:creationId xmlns:p14="http://schemas.microsoft.com/office/powerpoint/2010/main" val="423769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DF376F4A-9784-8095-9811-A4F56EDBA953}"/>
              </a:ext>
            </a:extLst>
          </p:cNvPr>
          <p:cNvSpPr>
            <a:spLocks noGrp="1" noChangeArrowheads="1"/>
          </p:cNvSpPr>
          <p:nvPr>
            <p:ph type="dt" sz="half" idx="10"/>
          </p:nvPr>
        </p:nvSpPr>
        <p:spPr>
          <a:ln/>
        </p:spPr>
        <p:txBody>
          <a:bodyPr/>
          <a:lstStyle>
            <a:lvl1pPr>
              <a:defRPr/>
            </a:lvl1pPr>
          </a:lstStyle>
          <a:p>
            <a:pPr>
              <a:defRPr/>
            </a:pPr>
            <a:endParaRPr lang="el-GR"/>
          </a:p>
        </p:txBody>
      </p:sp>
      <p:sp>
        <p:nvSpPr>
          <p:cNvPr id="3" name="Rectangle 20">
            <a:extLst>
              <a:ext uri="{FF2B5EF4-FFF2-40B4-BE49-F238E27FC236}">
                <a16:creationId xmlns:a16="http://schemas.microsoft.com/office/drawing/2014/main" id="{2F7AF0D4-690B-1FC4-D024-D11D3F752FA0}"/>
              </a:ext>
            </a:extLst>
          </p:cNvPr>
          <p:cNvSpPr>
            <a:spLocks noGrp="1" noChangeArrowheads="1"/>
          </p:cNvSpPr>
          <p:nvPr>
            <p:ph type="ftr" sz="quarter" idx="11"/>
          </p:nvPr>
        </p:nvSpPr>
        <p:spPr>
          <a:ln/>
        </p:spPr>
        <p:txBody>
          <a:bodyPr/>
          <a:lstStyle>
            <a:lvl1pPr>
              <a:defRPr/>
            </a:lvl1pPr>
          </a:lstStyle>
          <a:p>
            <a:pPr>
              <a:defRPr/>
            </a:pPr>
            <a:endParaRPr lang="el-GR"/>
          </a:p>
        </p:txBody>
      </p:sp>
      <p:sp>
        <p:nvSpPr>
          <p:cNvPr id="4" name="Rectangle 21">
            <a:extLst>
              <a:ext uri="{FF2B5EF4-FFF2-40B4-BE49-F238E27FC236}">
                <a16:creationId xmlns:a16="http://schemas.microsoft.com/office/drawing/2014/main" id="{93A0722B-8355-3273-5DF2-89957983093E}"/>
              </a:ext>
            </a:extLst>
          </p:cNvPr>
          <p:cNvSpPr>
            <a:spLocks noGrp="1" noChangeArrowheads="1"/>
          </p:cNvSpPr>
          <p:nvPr>
            <p:ph type="sldNum" sz="quarter" idx="12"/>
          </p:nvPr>
        </p:nvSpPr>
        <p:spPr>
          <a:ln/>
        </p:spPr>
        <p:txBody>
          <a:bodyPr/>
          <a:lstStyle>
            <a:lvl1pPr>
              <a:defRPr/>
            </a:lvl1pPr>
          </a:lstStyle>
          <a:p>
            <a:fld id="{7E80881F-A151-4DC1-9E9D-626FBBB63AB6}" type="slidenum">
              <a:rPr lang="el-GR" altLang="en-US"/>
              <a:pPr/>
              <a:t>‹#›</a:t>
            </a:fld>
            <a:endParaRPr lang="el-GR" altLang="en-US"/>
          </a:p>
        </p:txBody>
      </p:sp>
    </p:spTree>
    <p:extLst>
      <p:ext uri="{BB962C8B-B14F-4D97-AF65-F5344CB8AC3E}">
        <p14:creationId xmlns:p14="http://schemas.microsoft.com/office/powerpoint/2010/main" val="4051850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19">
            <a:extLst>
              <a:ext uri="{FF2B5EF4-FFF2-40B4-BE49-F238E27FC236}">
                <a16:creationId xmlns:a16="http://schemas.microsoft.com/office/drawing/2014/main" id="{EDFFA420-4949-DFB7-617F-65E2691CA174}"/>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20">
            <a:extLst>
              <a:ext uri="{FF2B5EF4-FFF2-40B4-BE49-F238E27FC236}">
                <a16:creationId xmlns:a16="http://schemas.microsoft.com/office/drawing/2014/main" id="{07590B9B-8C57-AF16-F225-37BA811AFF7C}"/>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21">
            <a:extLst>
              <a:ext uri="{FF2B5EF4-FFF2-40B4-BE49-F238E27FC236}">
                <a16:creationId xmlns:a16="http://schemas.microsoft.com/office/drawing/2014/main" id="{4A5D34EC-859E-7FDC-7DC5-21B1658F7918}"/>
              </a:ext>
            </a:extLst>
          </p:cNvPr>
          <p:cNvSpPr>
            <a:spLocks noGrp="1" noChangeArrowheads="1"/>
          </p:cNvSpPr>
          <p:nvPr>
            <p:ph type="sldNum" sz="quarter" idx="12"/>
          </p:nvPr>
        </p:nvSpPr>
        <p:spPr>
          <a:ln/>
        </p:spPr>
        <p:txBody>
          <a:bodyPr/>
          <a:lstStyle>
            <a:lvl1pPr>
              <a:defRPr/>
            </a:lvl1pPr>
          </a:lstStyle>
          <a:p>
            <a:fld id="{850BF98B-2675-44EC-A77D-60294FEA5F46}" type="slidenum">
              <a:rPr lang="el-GR" altLang="en-US"/>
              <a:pPr/>
              <a:t>‹#›</a:t>
            </a:fld>
            <a:endParaRPr lang="el-GR" altLang="en-US"/>
          </a:p>
        </p:txBody>
      </p:sp>
    </p:spTree>
    <p:extLst>
      <p:ext uri="{BB962C8B-B14F-4D97-AF65-F5344CB8AC3E}">
        <p14:creationId xmlns:p14="http://schemas.microsoft.com/office/powerpoint/2010/main" val="100568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19">
            <a:extLst>
              <a:ext uri="{FF2B5EF4-FFF2-40B4-BE49-F238E27FC236}">
                <a16:creationId xmlns:a16="http://schemas.microsoft.com/office/drawing/2014/main" id="{BD744C91-AC65-FBD7-88C3-F8AFEAE5B1FF}"/>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20">
            <a:extLst>
              <a:ext uri="{FF2B5EF4-FFF2-40B4-BE49-F238E27FC236}">
                <a16:creationId xmlns:a16="http://schemas.microsoft.com/office/drawing/2014/main" id="{820A1A12-EF89-A5F5-7514-13BFBBE1CB24}"/>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21">
            <a:extLst>
              <a:ext uri="{FF2B5EF4-FFF2-40B4-BE49-F238E27FC236}">
                <a16:creationId xmlns:a16="http://schemas.microsoft.com/office/drawing/2014/main" id="{A95D3539-C353-A608-1844-832080C87D7E}"/>
              </a:ext>
            </a:extLst>
          </p:cNvPr>
          <p:cNvSpPr>
            <a:spLocks noGrp="1" noChangeArrowheads="1"/>
          </p:cNvSpPr>
          <p:nvPr>
            <p:ph type="sldNum" sz="quarter" idx="12"/>
          </p:nvPr>
        </p:nvSpPr>
        <p:spPr>
          <a:ln/>
        </p:spPr>
        <p:txBody>
          <a:bodyPr/>
          <a:lstStyle>
            <a:lvl1pPr>
              <a:defRPr/>
            </a:lvl1pPr>
          </a:lstStyle>
          <a:p>
            <a:fld id="{19FF50AB-477C-4379-99D7-237FD0723AFF}" type="slidenum">
              <a:rPr lang="el-GR" altLang="en-US"/>
              <a:pPr/>
              <a:t>‹#›</a:t>
            </a:fld>
            <a:endParaRPr lang="el-GR" altLang="en-US"/>
          </a:p>
        </p:txBody>
      </p:sp>
    </p:spTree>
    <p:extLst>
      <p:ext uri="{BB962C8B-B14F-4D97-AF65-F5344CB8AC3E}">
        <p14:creationId xmlns:p14="http://schemas.microsoft.com/office/powerpoint/2010/main" val="389660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6BDEB04B-D7D6-AAE0-D38E-721FEFBDBEB3}"/>
              </a:ext>
            </a:extLst>
          </p:cNvPr>
          <p:cNvGrpSpPr>
            <a:grpSpLocks/>
          </p:cNvGrpSpPr>
          <p:nvPr/>
        </p:nvGrpSpPr>
        <p:grpSpPr bwMode="auto">
          <a:xfrm>
            <a:off x="0" y="2438400"/>
            <a:ext cx="9144000" cy="4046538"/>
            <a:chOff x="0" y="1536"/>
            <a:chExt cx="5760" cy="2549"/>
          </a:xfrm>
        </p:grpSpPr>
        <p:sp>
          <p:nvSpPr>
            <p:cNvPr id="7171" name="Rectangle 3">
              <a:extLst>
                <a:ext uri="{FF2B5EF4-FFF2-40B4-BE49-F238E27FC236}">
                  <a16:creationId xmlns:a16="http://schemas.microsoft.com/office/drawing/2014/main" id="{8E1CC77A-137F-2526-F974-3BF288FA5DAE}"/>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l-GR"/>
            </a:p>
          </p:txBody>
        </p:sp>
        <p:sp>
          <p:nvSpPr>
            <p:cNvPr id="7172" name="Freeform 4">
              <a:extLst>
                <a:ext uri="{FF2B5EF4-FFF2-40B4-BE49-F238E27FC236}">
                  <a16:creationId xmlns:a16="http://schemas.microsoft.com/office/drawing/2014/main" id="{8576EA0E-6691-7645-3093-AC31C5498377}"/>
                </a:ext>
              </a:extLst>
            </p:cNvPr>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l-GR"/>
            </a:p>
          </p:txBody>
        </p:sp>
        <p:sp>
          <p:nvSpPr>
            <p:cNvPr id="7173" name="Freeform 5">
              <a:extLst>
                <a:ext uri="{FF2B5EF4-FFF2-40B4-BE49-F238E27FC236}">
                  <a16:creationId xmlns:a16="http://schemas.microsoft.com/office/drawing/2014/main" id="{6F717901-6656-1815-8ABE-43AD4034F831}"/>
                </a:ext>
              </a:extLst>
            </p:cNvPr>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l-GR"/>
            </a:p>
          </p:txBody>
        </p:sp>
        <p:sp>
          <p:nvSpPr>
            <p:cNvPr id="7174" name="Freeform 6">
              <a:extLst>
                <a:ext uri="{FF2B5EF4-FFF2-40B4-BE49-F238E27FC236}">
                  <a16:creationId xmlns:a16="http://schemas.microsoft.com/office/drawing/2014/main" id="{2623B920-9F29-8D8D-2A21-48E21742C626}"/>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l-GR"/>
            </a:p>
          </p:txBody>
        </p:sp>
        <p:sp>
          <p:nvSpPr>
            <p:cNvPr id="7175" name="Freeform 7">
              <a:extLst>
                <a:ext uri="{FF2B5EF4-FFF2-40B4-BE49-F238E27FC236}">
                  <a16:creationId xmlns:a16="http://schemas.microsoft.com/office/drawing/2014/main" id="{1E84CC31-76EB-A116-6DB3-5AECADDB0711}"/>
                </a:ext>
              </a:extLst>
            </p:cNvPr>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l-GR"/>
            </a:p>
          </p:txBody>
        </p:sp>
        <p:sp>
          <p:nvSpPr>
            <p:cNvPr id="7176" name="Freeform 8">
              <a:extLst>
                <a:ext uri="{FF2B5EF4-FFF2-40B4-BE49-F238E27FC236}">
                  <a16:creationId xmlns:a16="http://schemas.microsoft.com/office/drawing/2014/main" id="{282F8443-2362-6785-9258-0B9FD5004F44}"/>
                </a:ext>
              </a:extLst>
            </p:cNvPr>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l-GR"/>
            </a:p>
          </p:txBody>
        </p:sp>
        <p:sp>
          <p:nvSpPr>
            <p:cNvPr id="7177" name="Freeform 9">
              <a:extLst>
                <a:ext uri="{FF2B5EF4-FFF2-40B4-BE49-F238E27FC236}">
                  <a16:creationId xmlns:a16="http://schemas.microsoft.com/office/drawing/2014/main" id="{2C135C14-B16E-3959-505A-FCCCE469BC8B}"/>
                </a:ext>
              </a:extLst>
            </p:cNvPr>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l-GR"/>
            </a:p>
          </p:txBody>
        </p:sp>
        <p:sp>
          <p:nvSpPr>
            <p:cNvPr id="7178" name="Freeform 10">
              <a:extLst>
                <a:ext uri="{FF2B5EF4-FFF2-40B4-BE49-F238E27FC236}">
                  <a16:creationId xmlns:a16="http://schemas.microsoft.com/office/drawing/2014/main" id="{711E7EE8-D828-0D05-2445-12104FAAE801}"/>
                </a:ext>
              </a:extLst>
            </p:cNvPr>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l-GR"/>
            </a:p>
          </p:txBody>
        </p:sp>
        <p:sp>
          <p:nvSpPr>
            <p:cNvPr id="7179" name="Freeform 11">
              <a:extLst>
                <a:ext uri="{FF2B5EF4-FFF2-40B4-BE49-F238E27FC236}">
                  <a16:creationId xmlns:a16="http://schemas.microsoft.com/office/drawing/2014/main" id="{1D7AAE3D-39E0-18F1-082D-945BD7D3DEE7}"/>
                </a:ext>
              </a:extLst>
            </p:cNvPr>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l-GR"/>
            </a:p>
          </p:txBody>
        </p:sp>
        <p:sp>
          <p:nvSpPr>
            <p:cNvPr id="7180" name="Freeform 12">
              <a:extLst>
                <a:ext uri="{FF2B5EF4-FFF2-40B4-BE49-F238E27FC236}">
                  <a16:creationId xmlns:a16="http://schemas.microsoft.com/office/drawing/2014/main" id="{13451ABF-6AB1-8B38-EA8A-B54552080F4C}"/>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l-GR"/>
            </a:p>
          </p:txBody>
        </p:sp>
        <p:sp>
          <p:nvSpPr>
            <p:cNvPr id="7181" name="Freeform 13">
              <a:extLst>
                <a:ext uri="{FF2B5EF4-FFF2-40B4-BE49-F238E27FC236}">
                  <a16:creationId xmlns:a16="http://schemas.microsoft.com/office/drawing/2014/main" id="{93274D01-415D-988A-3F82-8E515FCC1C3B}"/>
                </a:ext>
              </a:extLst>
            </p:cNvPr>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l-GR"/>
            </a:p>
          </p:txBody>
        </p:sp>
        <p:sp>
          <p:nvSpPr>
            <p:cNvPr id="7182" name="Freeform 14">
              <a:extLst>
                <a:ext uri="{FF2B5EF4-FFF2-40B4-BE49-F238E27FC236}">
                  <a16:creationId xmlns:a16="http://schemas.microsoft.com/office/drawing/2014/main" id="{6965B196-DD94-C1EF-71E9-4C778993ABD7}"/>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l-GR"/>
            </a:p>
          </p:txBody>
        </p:sp>
        <p:sp>
          <p:nvSpPr>
            <p:cNvPr id="7183" name="Freeform 15">
              <a:extLst>
                <a:ext uri="{FF2B5EF4-FFF2-40B4-BE49-F238E27FC236}">
                  <a16:creationId xmlns:a16="http://schemas.microsoft.com/office/drawing/2014/main" id="{4EF0B2F3-EBE5-A5B1-5490-83B850AB5269}"/>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l-GR"/>
            </a:p>
          </p:txBody>
        </p:sp>
        <p:sp>
          <p:nvSpPr>
            <p:cNvPr id="7184" name="Freeform 16">
              <a:extLst>
                <a:ext uri="{FF2B5EF4-FFF2-40B4-BE49-F238E27FC236}">
                  <a16:creationId xmlns:a16="http://schemas.microsoft.com/office/drawing/2014/main" id="{D62D768F-DDAD-A526-D722-D534CE1BF912}"/>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l-GR"/>
            </a:p>
          </p:txBody>
        </p:sp>
        <p:sp>
          <p:nvSpPr>
            <p:cNvPr id="7185" name="Freeform 17">
              <a:extLst>
                <a:ext uri="{FF2B5EF4-FFF2-40B4-BE49-F238E27FC236}">
                  <a16:creationId xmlns:a16="http://schemas.microsoft.com/office/drawing/2014/main" id="{8D365377-AEC8-6F87-D60C-58F4BA84A005}"/>
                </a:ext>
              </a:extLst>
            </p:cNvPr>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l-GR"/>
            </a:p>
          </p:txBody>
        </p:sp>
      </p:grpSp>
      <p:sp>
        <p:nvSpPr>
          <p:cNvPr id="7186" name="Rectangle 18">
            <a:extLst>
              <a:ext uri="{FF2B5EF4-FFF2-40B4-BE49-F238E27FC236}">
                <a16:creationId xmlns:a16="http://schemas.microsoft.com/office/drawing/2014/main" id="{94202E24-47C4-13D7-38FF-E15F62C3893C}"/>
              </a:ext>
            </a:extLst>
          </p:cNvPr>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a:t>Κάντε κλικ για επεξεργασία του τίτλου</a:t>
            </a:r>
          </a:p>
        </p:txBody>
      </p:sp>
      <p:sp>
        <p:nvSpPr>
          <p:cNvPr id="7187" name="Rectangle 19">
            <a:extLst>
              <a:ext uri="{FF2B5EF4-FFF2-40B4-BE49-F238E27FC236}">
                <a16:creationId xmlns:a16="http://schemas.microsoft.com/office/drawing/2014/main" id="{5A720FF8-9ECF-CFFD-8AB9-9762F763A28C}"/>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7188" name="Rectangle 20">
            <a:extLst>
              <a:ext uri="{FF2B5EF4-FFF2-40B4-BE49-F238E27FC236}">
                <a16:creationId xmlns:a16="http://schemas.microsoft.com/office/drawing/2014/main" id="{EE5036D0-C8AB-49ED-88AB-4B7005AD9F0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l-GR"/>
          </a:p>
        </p:txBody>
      </p:sp>
      <p:sp>
        <p:nvSpPr>
          <p:cNvPr id="7189" name="Rectangle 21">
            <a:extLst>
              <a:ext uri="{FF2B5EF4-FFF2-40B4-BE49-F238E27FC236}">
                <a16:creationId xmlns:a16="http://schemas.microsoft.com/office/drawing/2014/main" id="{4F4D4E49-CC5F-033A-A037-DEF5D75819EA}"/>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FB10856-113A-4965-81BA-FF3A82ECD386}" type="slidenum">
              <a:rPr lang="el-GR" altLang="en-US"/>
              <a:pPr/>
              <a:t>‹#›</a:t>
            </a:fld>
            <a:endParaRPr lang="el-GR" altLang="en-US"/>
          </a:p>
        </p:txBody>
      </p:sp>
      <p:sp>
        <p:nvSpPr>
          <p:cNvPr id="7190" name="Rectangle 22">
            <a:extLst>
              <a:ext uri="{FF2B5EF4-FFF2-40B4-BE49-F238E27FC236}">
                <a16:creationId xmlns:a16="http://schemas.microsoft.com/office/drawing/2014/main" id="{356E6D3B-0AD0-59D8-4641-83FEBB298991}"/>
              </a:ext>
            </a:extLst>
          </p:cNvPr>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 bg1="dk2" tx1="lt1" bg2="dk1" tx2="lt2" accent1="accent1" accent2="accent2" accent3="accent3" accent4="accent4" accent5="accent5" accent6="accent6" hlink="hlink" folHlink="folHlink"/>
  <p:sldLayoutIdLst>
    <p:sldLayoutId id="2147483794"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a:extLst>
              <a:ext uri="{FF2B5EF4-FFF2-40B4-BE49-F238E27FC236}">
                <a16:creationId xmlns:a16="http://schemas.microsoft.com/office/drawing/2014/main" id="{101F903B-A11F-072F-F713-CB945D55093F}"/>
              </a:ext>
            </a:extLst>
          </p:cNvPr>
          <p:cNvSpPr>
            <a:spLocks noChangeArrowheads="1"/>
          </p:cNvSpPr>
          <p:nvPr/>
        </p:nvSpPr>
        <p:spPr bwMode="auto">
          <a:xfrm>
            <a:off x="684213" y="1143000"/>
            <a:ext cx="7559675" cy="4801314"/>
          </a:xfrm>
          <a:prstGeom prst="rect">
            <a:avLst/>
          </a:prstGeom>
          <a:noFill/>
          <a:ln w="9525">
            <a:noFill/>
            <a:miter lim="800000"/>
            <a:headEnd/>
            <a:tailEnd/>
          </a:ln>
          <a:effectLst/>
        </p:spPr>
        <p:txBody>
          <a:bodyPr>
            <a:spAutoFit/>
          </a:bodyPr>
          <a:lstStyle/>
          <a:p>
            <a:pPr algn="ctr">
              <a:defRPr/>
            </a:pPr>
            <a:r>
              <a:rPr lang="el-GR" sz="3600" b="1" dirty="0"/>
              <a:t>Προγραμματισμός Ανθρώπινου Δυναμικού</a:t>
            </a:r>
            <a:r>
              <a:rPr lang="el-GR" b="1" u="sng" dirty="0">
                <a:effectLst>
                  <a:outerShdw blurRad="38100" dist="38100" dir="2700000" algn="tl">
                    <a:srgbClr val="000000"/>
                  </a:outerShdw>
                </a:effectLst>
              </a:rPr>
              <a:t> </a:t>
            </a:r>
            <a:endParaRPr lang="en-US" b="1" u="sng" dirty="0" smtClean="0">
              <a:effectLst>
                <a:outerShdw blurRad="38100" dist="38100" dir="2700000" algn="tl">
                  <a:srgbClr val="000000"/>
                </a:outerShdw>
              </a:effectLst>
            </a:endParaRPr>
          </a:p>
          <a:p>
            <a:pPr algn="ctr">
              <a:defRPr/>
            </a:pPr>
            <a:endParaRPr lang="en-US" b="1" u="sng" dirty="0">
              <a:effectLst>
                <a:outerShdw blurRad="38100" dist="38100" dir="2700000" algn="tl">
                  <a:srgbClr val="000000"/>
                </a:outerShdw>
              </a:effectLst>
            </a:endParaRPr>
          </a:p>
          <a:p>
            <a:pPr algn="ctr">
              <a:defRPr/>
            </a:pPr>
            <a:r>
              <a:rPr lang="el-GR" sz="3200" dirty="0">
                <a:effectLst>
                  <a:outerShdw blurRad="38100" dist="38100" dir="2700000" algn="tl">
                    <a:srgbClr val="000000"/>
                  </a:outerShdw>
                </a:effectLst>
              </a:rPr>
              <a:t>Σταύρος </a:t>
            </a:r>
            <a:r>
              <a:rPr lang="el-GR" sz="3200" dirty="0" err="1">
                <a:effectLst>
                  <a:outerShdw blurRad="38100" dist="38100" dir="2700000" algn="tl">
                    <a:srgbClr val="000000"/>
                  </a:outerShdw>
                </a:effectLst>
              </a:rPr>
              <a:t>Καλογιαννίδης</a:t>
            </a:r>
            <a:endParaRPr lang="el-GR" sz="3200" dirty="0">
              <a:effectLst>
                <a:outerShdw blurRad="38100" dist="38100" dir="2700000" algn="tl">
                  <a:srgbClr val="000000"/>
                </a:outerShdw>
              </a:effectLst>
            </a:endParaRPr>
          </a:p>
          <a:p>
            <a:pPr algn="ctr">
              <a:defRPr/>
            </a:pPr>
            <a:r>
              <a:rPr lang="el-GR" sz="3200" dirty="0" smtClean="0">
                <a:effectLst>
                  <a:outerShdw blurRad="38100" dist="38100" dir="2700000" algn="tl">
                    <a:srgbClr val="000000"/>
                  </a:outerShdw>
                </a:effectLst>
              </a:rPr>
              <a:t>Επίκουρος Καθηγητής</a:t>
            </a:r>
            <a:endParaRPr lang="en-US" sz="3200" dirty="0" smtClean="0">
              <a:effectLst>
                <a:outerShdw blurRad="38100" dist="38100" dir="2700000" algn="tl">
                  <a:srgbClr val="000000"/>
                </a:outerShdw>
              </a:effectLst>
            </a:endParaRPr>
          </a:p>
          <a:p>
            <a:pPr algn="ctr">
              <a:defRPr/>
            </a:pPr>
            <a:endParaRPr lang="el-GR" sz="3600" b="1" dirty="0">
              <a:effectLst>
                <a:outerShdw blurRad="38100" dist="38100" dir="2700000" algn="tl">
                  <a:srgbClr val="000000"/>
                </a:outerShdw>
              </a:effectLst>
            </a:endParaRPr>
          </a:p>
          <a:p>
            <a:pPr algn="ctr">
              <a:defRPr/>
            </a:pPr>
            <a:r>
              <a:rPr lang="el-GR" sz="3600" b="1" dirty="0">
                <a:effectLst>
                  <a:outerShdw blurRad="38100" dist="38100" dir="2700000" algn="tl">
                    <a:srgbClr val="000000"/>
                  </a:outerShdw>
                </a:effectLst>
              </a:rPr>
              <a:t>Τμήμα Οργάνωσης και Διοίκησης Επιχειρήσεων</a:t>
            </a:r>
          </a:p>
          <a:p>
            <a:pPr algn="ctr">
              <a:defRPr/>
            </a:pPr>
            <a:r>
              <a:rPr lang="el-GR" sz="3600" b="1" dirty="0">
                <a:effectLst>
                  <a:outerShdw blurRad="38100" dist="38100" dir="2700000" algn="tl">
                    <a:srgbClr val="000000"/>
                  </a:outerShdw>
                </a:effectLst>
              </a:rPr>
              <a:t>Ε-</a:t>
            </a:r>
            <a:r>
              <a:rPr lang="en-US" sz="3600" b="1" dirty="0">
                <a:effectLst>
                  <a:outerShdw blurRad="38100" dist="38100" dir="2700000" algn="tl">
                    <a:srgbClr val="000000"/>
                  </a:outerShdw>
                </a:effectLst>
              </a:rPr>
              <a:t>mail: </a:t>
            </a:r>
            <a:r>
              <a:rPr lang="en-US" sz="3600" b="1" dirty="0" smtClean="0">
                <a:effectLst>
                  <a:outerShdw blurRad="38100" dist="38100" dir="2700000" algn="tl">
                    <a:srgbClr val="000000"/>
                  </a:outerShdw>
                </a:effectLst>
              </a:rPr>
              <a:t>skalogiannidis@uowm.gr</a:t>
            </a:r>
            <a:endParaRPr lang="el-GR" sz="3600" dirty="0">
              <a:effectLst>
                <a:outerShdw blurRad="38100" dist="38100" dir="2700000" algn="tl">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8255FA3-A6CC-5096-C013-51ABD4A61076}"/>
              </a:ext>
            </a:extLst>
          </p:cNvPr>
          <p:cNvSpPr>
            <a:spLocks noGrp="1" noChangeArrowheads="1"/>
          </p:cNvSpPr>
          <p:nvPr>
            <p:ph sz="half" idx="1"/>
          </p:nvPr>
        </p:nvSpPr>
        <p:spPr>
          <a:xfrm>
            <a:off x="0" y="0"/>
            <a:ext cx="4267200" cy="6858000"/>
          </a:xfrm>
        </p:spPr>
        <p:txBody>
          <a:bodyPr/>
          <a:lstStyle/>
          <a:p>
            <a:pPr marL="190500" indent="-190500" eaLnBrk="1" hangingPunct="1">
              <a:lnSpc>
                <a:spcPct val="90000"/>
              </a:lnSpc>
              <a:buFontTx/>
              <a:buNone/>
              <a:defRPr/>
            </a:pPr>
            <a:r>
              <a:rPr lang="el-GR" b="1">
                <a:solidFill>
                  <a:schemeClr val="hlink"/>
                </a:solidFill>
              </a:rPr>
              <a:t>Υποκειμενικές μέθοδοι</a:t>
            </a:r>
          </a:p>
          <a:p>
            <a:pPr marL="190500" indent="-190500" eaLnBrk="1" hangingPunct="1">
              <a:lnSpc>
                <a:spcPct val="90000"/>
              </a:lnSpc>
              <a:buFontTx/>
              <a:buNone/>
              <a:defRPr/>
            </a:pPr>
            <a:endParaRPr lang="el-GR" b="1">
              <a:solidFill>
                <a:schemeClr val="hlink"/>
              </a:solidFill>
            </a:endParaRPr>
          </a:p>
          <a:p>
            <a:pPr marL="190500" indent="-190500" eaLnBrk="1" hangingPunct="1">
              <a:lnSpc>
                <a:spcPct val="90000"/>
              </a:lnSpc>
              <a:buFontTx/>
              <a:buNone/>
              <a:defRPr/>
            </a:pPr>
            <a:r>
              <a:rPr lang="el-GR" sz="2400" b="1">
                <a:solidFill>
                  <a:schemeClr val="hlink"/>
                </a:solidFill>
              </a:rPr>
              <a:t>Οι κυριότερες είναι:</a:t>
            </a:r>
          </a:p>
          <a:p>
            <a:pPr marL="190500" indent="-190500" eaLnBrk="1" hangingPunct="1">
              <a:lnSpc>
                <a:spcPct val="90000"/>
              </a:lnSpc>
              <a:defRPr/>
            </a:pPr>
            <a:r>
              <a:rPr lang="el-GR" sz="2000" b="1"/>
              <a:t>Οι προβλέψεις αναγκών σε ΑΔ </a:t>
            </a:r>
            <a:r>
              <a:rPr lang="el-GR" sz="2000"/>
              <a:t>με τη συμμετοχή όλων (bottom-up) ή μόνο των στελεχών (top-down) σε επίπεδο π.χ. τμήματος/ υποκαταστήματος κλπ </a:t>
            </a:r>
          </a:p>
          <a:p>
            <a:pPr marL="190500" indent="-190500" eaLnBrk="1" hangingPunct="1">
              <a:lnSpc>
                <a:spcPct val="90000"/>
              </a:lnSpc>
              <a:defRPr/>
            </a:pPr>
            <a:r>
              <a:rPr lang="el-GR" sz="2000" b="1"/>
              <a:t>Η ανάλυση εργασίας:</a:t>
            </a:r>
            <a:r>
              <a:rPr lang="el-GR" sz="2000"/>
              <a:t>  που καταλήγει σε δύο έγγραφα την περιγραφή αρμοδιοτήτων και απαιτήσεων μίας εργασίας  </a:t>
            </a:r>
            <a:r>
              <a:rPr lang="el-GR" sz="2000">
                <a:solidFill>
                  <a:schemeClr val="accent2"/>
                </a:solidFill>
              </a:rPr>
              <a:t>(</a:t>
            </a:r>
            <a:r>
              <a:rPr lang="en-GB" sz="2000">
                <a:solidFill>
                  <a:schemeClr val="accent2"/>
                </a:solidFill>
              </a:rPr>
              <a:t>job description)</a:t>
            </a:r>
            <a:r>
              <a:rPr lang="en-GB" sz="2000"/>
              <a:t> </a:t>
            </a:r>
            <a:r>
              <a:rPr lang="el-GR" sz="2000"/>
              <a:t>και των προσόντων που απαιτούνται για την εκτέλεσής της </a:t>
            </a:r>
            <a:r>
              <a:rPr lang="el-GR" sz="2000">
                <a:solidFill>
                  <a:schemeClr val="accent2"/>
                </a:solidFill>
              </a:rPr>
              <a:t>(job specifcation)</a:t>
            </a:r>
          </a:p>
          <a:p>
            <a:pPr marL="190500" indent="-190500" eaLnBrk="1" hangingPunct="1">
              <a:lnSpc>
                <a:spcPct val="90000"/>
              </a:lnSpc>
              <a:defRPr/>
            </a:pPr>
            <a:r>
              <a:rPr lang="el-GR" sz="2000" b="1"/>
              <a:t>Η μέθοδος των Δελφών: </a:t>
            </a:r>
            <a:r>
              <a:rPr lang="el-GR" sz="2000"/>
              <a:t>στην οποία πολλοί ειδικοί εκφράζουν τις απόψεις τους (συνήθως μέσω ερωτηματολογίου), οι οποίες συνδυάζονται για να γίνει κάποια πρόβλεψη. Π.χ. σε σχέση με τις ανάγκες των πελατών οι οποίες μπορεί να αλλάζουν και επηρεάζουν την επιχείρηση και τις ανάγκες τις σε ΑΔ</a:t>
            </a:r>
          </a:p>
          <a:p>
            <a:pPr marL="190500" indent="-190500" eaLnBrk="1" hangingPunct="1">
              <a:lnSpc>
                <a:spcPct val="90000"/>
              </a:lnSpc>
              <a:defRPr/>
            </a:pPr>
            <a:endParaRPr lang="el-GR" sz="2400"/>
          </a:p>
          <a:p>
            <a:pPr marL="190500" indent="-190500" eaLnBrk="1" hangingPunct="1">
              <a:lnSpc>
                <a:spcPct val="90000"/>
              </a:lnSpc>
              <a:defRPr/>
            </a:pPr>
            <a:endParaRPr lang="el-GR" sz="2400"/>
          </a:p>
          <a:p>
            <a:pPr marL="190500" indent="-190500" eaLnBrk="1" hangingPunct="1">
              <a:lnSpc>
                <a:spcPct val="90000"/>
              </a:lnSpc>
              <a:buFontTx/>
              <a:buNone/>
              <a:defRPr/>
            </a:pPr>
            <a:endParaRPr lang="el-GR" b="1"/>
          </a:p>
        </p:txBody>
      </p:sp>
      <p:sp>
        <p:nvSpPr>
          <p:cNvPr id="25603" name="Rectangle 3">
            <a:extLst>
              <a:ext uri="{FF2B5EF4-FFF2-40B4-BE49-F238E27FC236}">
                <a16:creationId xmlns:a16="http://schemas.microsoft.com/office/drawing/2014/main" id="{7516E164-80B0-D139-18C9-C1E5891CAF30}"/>
              </a:ext>
            </a:extLst>
          </p:cNvPr>
          <p:cNvSpPr>
            <a:spLocks noGrp="1" noChangeArrowheads="1"/>
          </p:cNvSpPr>
          <p:nvPr>
            <p:ph sz="half" idx="2"/>
          </p:nvPr>
        </p:nvSpPr>
        <p:spPr>
          <a:xfrm>
            <a:off x="4267200" y="0"/>
            <a:ext cx="4876800" cy="6858000"/>
          </a:xfrm>
        </p:spPr>
        <p:txBody>
          <a:bodyPr/>
          <a:lstStyle/>
          <a:p>
            <a:pPr marL="190500" indent="-190500" eaLnBrk="1" hangingPunct="1">
              <a:lnSpc>
                <a:spcPct val="90000"/>
              </a:lnSpc>
              <a:buFontTx/>
              <a:buNone/>
              <a:defRPr/>
            </a:pPr>
            <a:r>
              <a:rPr lang="el-GR" sz="2400" b="1" dirty="0">
                <a:solidFill>
                  <a:schemeClr val="hlink"/>
                </a:solidFill>
              </a:rPr>
              <a:t>Αντικειμενικές μέθοδοι</a:t>
            </a:r>
          </a:p>
          <a:p>
            <a:pPr marL="190500" indent="-190500" eaLnBrk="1" hangingPunct="1">
              <a:lnSpc>
                <a:spcPct val="90000"/>
              </a:lnSpc>
              <a:buFontTx/>
              <a:buNone/>
              <a:defRPr/>
            </a:pPr>
            <a:endParaRPr lang="el-GR" sz="2000" b="1" dirty="0">
              <a:solidFill>
                <a:schemeClr val="hlink"/>
              </a:solidFill>
            </a:endParaRPr>
          </a:p>
          <a:p>
            <a:pPr marL="190500" indent="-190500" eaLnBrk="1" hangingPunct="1">
              <a:lnSpc>
                <a:spcPct val="90000"/>
              </a:lnSpc>
              <a:buFontTx/>
              <a:buNone/>
              <a:defRPr/>
            </a:pPr>
            <a:r>
              <a:rPr lang="el-GR" sz="2000" b="1" dirty="0">
                <a:solidFill>
                  <a:schemeClr val="hlink"/>
                </a:solidFill>
              </a:rPr>
              <a:t>Οι κυριότερες είναι:</a:t>
            </a:r>
          </a:p>
          <a:p>
            <a:pPr marL="190500" indent="-190500" eaLnBrk="1" hangingPunct="1">
              <a:lnSpc>
                <a:spcPct val="90000"/>
              </a:lnSpc>
              <a:buFontTx/>
              <a:buNone/>
              <a:defRPr/>
            </a:pPr>
            <a:endParaRPr lang="el-GR" sz="2000" b="1" dirty="0">
              <a:solidFill>
                <a:schemeClr val="hlink"/>
              </a:solidFill>
            </a:endParaRPr>
          </a:p>
          <a:p>
            <a:pPr marL="190500" indent="-190500" eaLnBrk="1" hangingPunct="1">
              <a:lnSpc>
                <a:spcPct val="90000"/>
              </a:lnSpc>
              <a:spcBef>
                <a:spcPct val="10000"/>
              </a:spcBef>
              <a:defRPr/>
            </a:pPr>
            <a:r>
              <a:rPr lang="el-GR" sz="2000" b="1" dirty="0"/>
              <a:t>Οι δείκτες παραγωγικότητας π.χ. </a:t>
            </a:r>
            <a:r>
              <a:rPr lang="el-GR" sz="2000" dirty="0"/>
              <a:t> έσοδα ανά υπάλληλο ή παραγόμενα προϊόντα ανά εργαζόμενο</a:t>
            </a:r>
          </a:p>
          <a:p>
            <a:pPr marL="190500" indent="-190500" eaLnBrk="1" hangingPunct="1">
              <a:lnSpc>
                <a:spcPct val="90000"/>
              </a:lnSpc>
              <a:spcBef>
                <a:spcPct val="10000"/>
              </a:spcBef>
              <a:defRPr/>
            </a:pPr>
            <a:endParaRPr lang="el-GR" sz="2000" dirty="0"/>
          </a:p>
          <a:p>
            <a:pPr marL="190500" indent="-190500" eaLnBrk="1" hangingPunct="1">
              <a:lnSpc>
                <a:spcPct val="90000"/>
              </a:lnSpc>
              <a:spcBef>
                <a:spcPct val="10000"/>
              </a:spcBef>
              <a:defRPr/>
            </a:pPr>
            <a:r>
              <a:rPr lang="el-GR" sz="2000" b="1" dirty="0"/>
              <a:t>Οι δείκτες στελέχωσης </a:t>
            </a:r>
            <a:r>
              <a:rPr lang="el-GR" sz="2000" dirty="0"/>
              <a:t>π.χ. σε ένα οργανισμό, 1 προϊστάμενος μπορεί να εποπτεύει 20 εργαζόμενους. Άρα εάν αυξηθεί ο αριθμός των εργαζομένων κατά 20 θα χρειαστούμε 1 ακόμη προϊστάμενο?!!!</a:t>
            </a:r>
          </a:p>
          <a:p>
            <a:pPr marL="190500" indent="-190500" eaLnBrk="1" hangingPunct="1">
              <a:lnSpc>
                <a:spcPct val="90000"/>
              </a:lnSpc>
              <a:spcBef>
                <a:spcPct val="10000"/>
              </a:spcBef>
              <a:defRPr/>
            </a:pPr>
            <a:endParaRPr lang="el-GR" sz="2000" dirty="0"/>
          </a:p>
          <a:p>
            <a:pPr marL="190500" indent="-190500" eaLnBrk="1" hangingPunct="1">
              <a:lnSpc>
                <a:spcPct val="90000"/>
              </a:lnSpc>
              <a:spcBef>
                <a:spcPct val="10000"/>
              </a:spcBef>
              <a:defRPr/>
            </a:pPr>
            <a:r>
              <a:rPr lang="el-GR" sz="2000" b="1" dirty="0"/>
              <a:t>Οι καμπύλες μάθησης/εμπειρίας </a:t>
            </a:r>
            <a:r>
              <a:rPr lang="en-GB" sz="2000" b="1" dirty="0"/>
              <a:t>(learning curves): </a:t>
            </a:r>
            <a:r>
              <a:rPr lang="el-GR" sz="2000" dirty="0"/>
              <a:t>Αφορά στην αύξηση της παραγωγικότητας λόγο εμπειρίας. </a:t>
            </a:r>
          </a:p>
          <a:p>
            <a:pPr marL="190500" indent="-190500" eaLnBrk="1" hangingPunct="1">
              <a:lnSpc>
                <a:spcPct val="90000"/>
              </a:lnSpc>
              <a:spcBef>
                <a:spcPct val="10000"/>
              </a:spcBef>
              <a:defRPr/>
            </a:pPr>
            <a:endParaRPr lang="el-GR" sz="2000" dirty="0"/>
          </a:p>
          <a:p>
            <a:pPr marL="190500" indent="-190500" eaLnBrk="1" hangingPunct="1">
              <a:lnSpc>
                <a:spcPct val="90000"/>
              </a:lnSpc>
              <a:spcBef>
                <a:spcPct val="10000"/>
              </a:spcBef>
              <a:defRPr/>
            </a:pPr>
            <a:r>
              <a:rPr lang="el-GR" sz="2000" b="1" dirty="0"/>
              <a:t>Η απλή/πολλαπλή συσχέτιση</a:t>
            </a:r>
            <a:r>
              <a:rPr lang="el-GR" sz="2000" dirty="0"/>
              <a:t> </a:t>
            </a:r>
          </a:p>
          <a:p>
            <a:pPr marL="190500" indent="-190500" eaLnBrk="1" hangingPunct="1">
              <a:lnSpc>
                <a:spcPct val="90000"/>
              </a:lnSpc>
              <a:spcBef>
                <a:spcPct val="10000"/>
              </a:spcBef>
              <a:defRPr/>
            </a:pPr>
            <a:endParaRPr lang="el-GR" sz="2000" dirty="0"/>
          </a:p>
          <a:p>
            <a:pPr marL="190500" indent="-190500" eaLnBrk="1" hangingPunct="1">
              <a:lnSpc>
                <a:spcPct val="90000"/>
              </a:lnSpc>
              <a:spcBef>
                <a:spcPct val="10000"/>
              </a:spcBef>
              <a:defRPr/>
            </a:pPr>
            <a:r>
              <a:rPr lang="el-GR" sz="2000" b="1" dirty="0"/>
              <a:t>Ο γραμμικός προγραμματισμός</a:t>
            </a:r>
            <a:endParaRPr lang="en-GB" sz="2000" dirty="0"/>
          </a:p>
          <a:p>
            <a:pPr marL="190500" indent="-190500" eaLnBrk="1" hangingPunct="1">
              <a:lnSpc>
                <a:spcPct val="90000"/>
              </a:lnSpc>
              <a:defRPr/>
            </a:pPr>
            <a:endParaRPr lang="el-GR" sz="2000" dirty="0"/>
          </a:p>
          <a:p>
            <a:pPr marL="190500" indent="-190500" eaLnBrk="1" hangingPunct="1">
              <a:lnSpc>
                <a:spcPct val="90000"/>
              </a:lnSpc>
              <a:buFontTx/>
              <a:buNone/>
              <a:defRPr/>
            </a:pP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EA4D382-FEA5-DD23-182B-CB5E3C3FA841}"/>
              </a:ext>
            </a:extLst>
          </p:cNvPr>
          <p:cNvSpPr>
            <a:spLocks noGrp="1" noChangeArrowheads="1"/>
          </p:cNvSpPr>
          <p:nvPr>
            <p:ph sz="half" idx="1"/>
          </p:nvPr>
        </p:nvSpPr>
        <p:spPr>
          <a:xfrm>
            <a:off x="0" y="0"/>
            <a:ext cx="4724400" cy="6858000"/>
          </a:xfrm>
        </p:spPr>
        <p:txBody>
          <a:bodyPr/>
          <a:lstStyle/>
          <a:p>
            <a:pPr eaLnBrk="1" hangingPunct="1">
              <a:buFontTx/>
              <a:buNone/>
              <a:defRPr/>
            </a:pPr>
            <a:endParaRPr lang="el-GR" sz="2400" b="1"/>
          </a:p>
          <a:p>
            <a:pPr eaLnBrk="1" hangingPunct="1">
              <a:buFontTx/>
              <a:buNone/>
              <a:defRPr/>
            </a:pPr>
            <a:r>
              <a:rPr lang="el-GR" sz="2400" b="1"/>
              <a:t>Ανάλυση </a:t>
            </a:r>
            <a:r>
              <a:rPr lang="el-GR" sz="2400" b="1" u="sng"/>
              <a:t>εξωτερικ</a:t>
            </a:r>
            <a:r>
              <a:rPr lang="el-GR" sz="2400" b="1"/>
              <a:t>ής αγοράς εργασίας (χαρακτηριστικών εργατικής δύναμης)</a:t>
            </a:r>
          </a:p>
          <a:p>
            <a:pPr eaLnBrk="1" hangingPunct="1">
              <a:buFontTx/>
              <a:buNone/>
              <a:defRPr/>
            </a:pPr>
            <a:endParaRPr lang="el-GR" sz="2400" b="1"/>
          </a:p>
          <a:p>
            <a:pPr eaLnBrk="1" hangingPunct="1">
              <a:buFontTx/>
              <a:buNone/>
              <a:defRPr/>
            </a:pPr>
            <a:r>
              <a:rPr lang="el-GR" sz="2400" b="1"/>
              <a:t>Συλλέγονται : </a:t>
            </a:r>
          </a:p>
          <a:p>
            <a:pPr eaLnBrk="1" hangingPunct="1">
              <a:buFontTx/>
              <a:buNone/>
              <a:defRPr/>
            </a:pPr>
            <a:r>
              <a:rPr lang="el-GR" sz="2400" b="1"/>
              <a:t>Στατιστικά στοιχεία πληθυσμού</a:t>
            </a:r>
          </a:p>
          <a:p>
            <a:pPr eaLnBrk="1" hangingPunct="1">
              <a:buFontTx/>
              <a:buNone/>
              <a:defRPr/>
            </a:pPr>
            <a:r>
              <a:rPr lang="el-GR" sz="2400" b="1"/>
              <a:t>Στοιχεία από ενώσεις επιμελητήρια, σωματεία</a:t>
            </a:r>
          </a:p>
          <a:p>
            <a:pPr eaLnBrk="1" hangingPunct="1">
              <a:buFontTx/>
              <a:buNone/>
              <a:defRPr/>
            </a:pPr>
            <a:r>
              <a:rPr lang="el-GR" sz="2400" b="1"/>
              <a:t>Πληροφορίες για θέσεις εργασίας,</a:t>
            </a:r>
          </a:p>
          <a:p>
            <a:pPr eaLnBrk="1" hangingPunct="1">
              <a:buFontTx/>
              <a:buNone/>
              <a:defRPr/>
            </a:pPr>
            <a:r>
              <a:rPr lang="el-GR" sz="2400" b="1"/>
              <a:t>Στοιχεία για την ανεργία</a:t>
            </a:r>
          </a:p>
          <a:p>
            <a:pPr eaLnBrk="1" hangingPunct="1">
              <a:buFontTx/>
              <a:buNone/>
              <a:defRPr/>
            </a:pPr>
            <a:r>
              <a:rPr lang="el-GR" sz="2400" b="1"/>
              <a:t>Λαμβάνονται υπόψη οι Ευέλικτες Μορφές Απασχόληση(π.χ. εργασία από το σπίτι, μερική απασχόληση κλπ)</a:t>
            </a:r>
          </a:p>
          <a:p>
            <a:pPr eaLnBrk="1" hangingPunct="1">
              <a:buFontTx/>
              <a:buNone/>
              <a:defRPr/>
            </a:pPr>
            <a:endParaRPr lang="el-GR" sz="2400" b="1"/>
          </a:p>
          <a:p>
            <a:pPr eaLnBrk="1" hangingPunct="1">
              <a:buFontTx/>
              <a:buNone/>
              <a:defRPr/>
            </a:pPr>
            <a:endParaRPr lang="el-GR" sz="2400" b="1"/>
          </a:p>
          <a:p>
            <a:pPr eaLnBrk="1" hangingPunct="1">
              <a:buFontTx/>
              <a:buNone/>
              <a:defRPr/>
            </a:pPr>
            <a:endParaRPr lang="el-GR" sz="2400" b="1"/>
          </a:p>
          <a:p>
            <a:pPr eaLnBrk="1" hangingPunct="1">
              <a:buFontTx/>
              <a:buNone/>
              <a:defRPr/>
            </a:pPr>
            <a:endParaRPr lang="el-GR"/>
          </a:p>
        </p:txBody>
      </p:sp>
      <p:sp>
        <p:nvSpPr>
          <p:cNvPr id="26627" name="Rectangle 3">
            <a:extLst>
              <a:ext uri="{FF2B5EF4-FFF2-40B4-BE49-F238E27FC236}">
                <a16:creationId xmlns:a16="http://schemas.microsoft.com/office/drawing/2014/main" id="{D402602D-5163-5A14-84C5-F14F1385EE05}"/>
              </a:ext>
            </a:extLst>
          </p:cNvPr>
          <p:cNvSpPr>
            <a:spLocks noGrp="1" noChangeArrowheads="1"/>
          </p:cNvSpPr>
          <p:nvPr>
            <p:ph sz="half" idx="2"/>
          </p:nvPr>
        </p:nvSpPr>
        <p:spPr>
          <a:xfrm>
            <a:off x="4572000" y="0"/>
            <a:ext cx="4572000" cy="6858000"/>
          </a:xfrm>
        </p:spPr>
        <p:txBody>
          <a:bodyPr/>
          <a:lstStyle/>
          <a:p>
            <a:pPr marL="190500" indent="-190500" eaLnBrk="1" hangingPunct="1">
              <a:buFontTx/>
              <a:buNone/>
              <a:defRPr/>
            </a:pPr>
            <a:endParaRPr lang="el-GR" sz="2400" b="1"/>
          </a:p>
          <a:p>
            <a:pPr marL="190500" indent="-190500" eaLnBrk="1" hangingPunct="1">
              <a:buFontTx/>
              <a:buNone/>
              <a:defRPr/>
            </a:pPr>
            <a:r>
              <a:rPr lang="el-GR" sz="2400" b="1"/>
              <a:t>Ανάλυση </a:t>
            </a:r>
            <a:r>
              <a:rPr lang="el-GR" sz="2400" b="1" u="sng"/>
              <a:t>εσωτερικής </a:t>
            </a:r>
            <a:r>
              <a:rPr lang="el-GR" sz="2400" b="1"/>
              <a:t>αγοράς εργασίας (προσδιορισμός μεταβολών ΑΔ της επιχείρησης) </a:t>
            </a:r>
          </a:p>
          <a:p>
            <a:pPr marL="190500" indent="-190500" eaLnBrk="1" hangingPunct="1">
              <a:defRPr/>
            </a:pPr>
            <a:r>
              <a:rPr lang="el-GR" sz="2400" b="1"/>
              <a:t>Αναμενόμενες προσελεύσεις:</a:t>
            </a:r>
          </a:p>
          <a:p>
            <a:pPr marL="190500" indent="-190500" eaLnBrk="1" hangingPunct="1">
              <a:buFontTx/>
              <a:buNone/>
              <a:defRPr/>
            </a:pPr>
            <a:r>
              <a:rPr lang="el-GR" sz="2400" b="1"/>
              <a:t>   </a:t>
            </a:r>
            <a:r>
              <a:rPr lang="el-GR" sz="2000"/>
              <a:t>αποφασισμένες προσλήψεις/    μεταθέσεις / προαγωγές /</a:t>
            </a:r>
            <a:r>
              <a:rPr lang="el-GR" sz="2000" u="sng">
                <a:solidFill>
                  <a:schemeClr val="accent2"/>
                </a:solidFill>
              </a:rPr>
              <a:t>σχέδια διαδοχής (+ διαφ. από ειδικό)</a:t>
            </a:r>
          </a:p>
          <a:p>
            <a:pPr marL="190500" indent="-190500" eaLnBrk="1" hangingPunct="1">
              <a:defRPr/>
            </a:pPr>
            <a:r>
              <a:rPr lang="el-GR" sz="2400" b="1"/>
              <a:t>Αναμενόμενες αποχωρήσεις:</a:t>
            </a:r>
          </a:p>
          <a:p>
            <a:pPr marL="190500" indent="-190500" eaLnBrk="1" hangingPunct="1">
              <a:buFontTx/>
              <a:buNone/>
              <a:defRPr/>
            </a:pPr>
            <a:r>
              <a:rPr lang="el-GR" sz="2400" b="1"/>
              <a:t>   </a:t>
            </a:r>
            <a:r>
              <a:rPr lang="el-GR" sz="2000" u="sng">
                <a:solidFill>
                  <a:schemeClr val="accent2"/>
                </a:solidFill>
              </a:rPr>
              <a:t>ανάλυση ηλικιών</a:t>
            </a:r>
            <a:r>
              <a:rPr lang="el-GR" sz="2000"/>
              <a:t> (π.χ. αριθμός ατόμων που πλησιάζουν στη συνταξιοδότηση, αριθμός νεοπροσλαμβανόμενων εργαζομένων)</a:t>
            </a:r>
          </a:p>
          <a:p>
            <a:pPr marL="190500" indent="-190500" eaLnBrk="1" hangingPunct="1">
              <a:buFontTx/>
              <a:buNone/>
              <a:defRPr/>
            </a:pPr>
            <a:r>
              <a:rPr lang="el-GR" sz="2000"/>
              <a:t>   ανάλυση ειδικοτήτων</a:t>
            </a:r>
            <a:r>
              <a:rPr lang="el-GR" sz="2400" b="1"/>
              <a:t> </a:t>
            </a:r>
            <a:r>
              <a:rPr lang="el-GR" sz="2400"/>
              <a:t>και </a:t>
            </a:r>
            <a:r>
              <a:rPr lang="el-GR" sz="2000"/>
              <a:t>αποθήκης δεξιοτήτων/ ικανοτήτων,</a:t>
            </a:r>
          </a:p>
          <a:p>
            <a:pPr marL="190500" indent="-190500" eaLnBrk="1" hangingPunct="1">
              <a:buFontTx/>
              <a:buNone/>
              <a:defRPr/>
            </a:pPr>
            <a:r>
              <a:rPr lang="el-GR" sz="2000"/>
              <a:t>   εκτίμηση απροσδόκητων παραιτήσεων</a:t>
            </a:r>
          </a:p>
          <a:p>
            <a:pPr marL="190500" indent="-190500" eaLnBrk="1" hangingPunct="1">
              <a:buFontTx/>
              <a:buNone/>
              <a:defRPr/>
            </a:pPr>
            <a:r>
              <a:rPr lang="el-GR" sz="2000"/>
              <a:t>   δείκτης αποχωρήσεων (% απώλειας εργαζομένων)</a:t>
            </a:r>
          </a:p>
          <a:p>
            <a:pPr marL="190500" indent="-190500" eaLnBrk="1" hangingPunct="1">
              <a:buFontTx/>
              <a:buNone/>
              <a:defRPr/>
            </a:pPr>
            <a:r>
              <a:rPr lang="el-GR" sz="20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F63F2D6-C674-3182-643B-F86FB6DE0362}"/>
              </a:ext>
            </a:extLst>
          </p:cNvPr>
          <p:cNvSpPr>
            <a:spLocks noGrp="1" noChangeArrowheads="1"/>
          </p:cNvSpPr>
          <p:nvPr>
            <p:ph type="title"/>
          </p:nvPr>
        </p:nvSpPr>
        <p:spPr>
          <a:xfrm>
            <a:off x="611188" y="404813"/>
            <a:ext cx="8281987" cy="433387"/>
          </a:xfrm>
        </p:spPr>
        <p:txBody>
          <a:bodyPr/>
          <a:lstStyle/>
          <a:p>
            <a:pPr algn="l" eaLnBrk="1" hangingPunct="1">
              <a:defRPr/>
            </a:pPr>
            <a:r>
              <a:rPr lang="el-GR" sz="3600" b="0">
                <a:solidFill>
                  <a:schemeClr val="tx1"/>
                </a:solidFill>
              </a:rPr>
              <a:t>Σχεδιασμός προγράμματος κάλυψης αναγκών σε ΑΔ</a:t>
            </a:r>
          </a:p>
        </p:txBody>
      </p:sp>
      <p:sp>
        <p:nvSpPr>
          <p:cNvPr id="27651" name="Rectangle 3">
            <a:extLst>
              <a:ext uri="{FF2B5EF4-FFF2-40B4-BE49-F238E27FC236}">
                <a16:creationId xmlns:a16="http://schemas.microsoft.com/office/drawing/2014/main" id="{E9ECD96F-A2F1-0133-1CB2-90F037CE344E}"/>
              </a:ext>
            </a:extLst>
          </p:cNvPr>
          <p:cNvSpPr>
            <a:spLocks noGrp="1" noChangeArrowheads="1"/>
          </p:cNvSpPr>
          <p:nvPr>
            <p:ph idx="1"/>
          </p:nvPr>
        </p:nvSpPr>
        <p:spPr>
          <a:xfrm>
            <a:off x="250825" y="1628775"/>
            <a:ext cx="8642350" cy="5229225"/>
          </a:xfrm>
        </p:spPr>
        <p:txBody>
          <a:bodyPr/>
          <a:lstStyle/>
          <a:p>
            <a:pPr eaLnBrk="1" hangingPunct="1">
              <a:lnSpc>
                <a:spcPct val="80000"/>
              </a:lnSpc>
              <a:buFontTx/>
              <a:buNone/>
              <a:defRPr/>
            </a:pPr>
            <a:r>
              <a:rPr lang="el-GR" sz="2000"/>
              <a:t>Αφού εντοπισθούν οι ανάγκες (ελλείψεις – πλεόνασμα) σε ΑΔ καταλήγουμε στο σχεδιασμό του προγράμματος αντιμετώπισης της  υπερεπάρκειας ή των ελλείψεων σε ΑΔ. Τέτοιες</a:t>
            </a:r>
            <a:r>
              <a:rPr lang="el-GR" sz="2000" b="1"/>
              <a:t> ενέργειες</a:t>
            </a:r>
            <a:r>
              <a:rPr lang="el-GR" sz="2000"/>
              <a:t> μπορεί να είναι οι παρακάτω</a:t>
            </a:r>
            <a:r>
              <a:rPr lang="el-GR" sz="2000" b="1"/>
              <a:t>:</a:t>
            </a:r>
          </a:p>
          <a:p>
            <a:pPr eaLnBrk="1" hangingPunct="1">
              <a:lnSpc>
                <a:spcPct val="80000"/>
              </a:lnSpc>
              <a:buFontTx/>
              <a:buNone/>
              <a:defRPr/>
            </a:pPr>
            <a:endParaRPr lang="el-GR" sz="2000" b="1"/>
          </a:p>
          <a:p>
            <a:pPr eaLnBrk="1" hangingPunct="1">
              <a:lnSpc>
                <a:spcPct val="80000"/>
              </a:lnSpc>
              <a:defRPr/>
            </a:pPr>
            <a:r>
              <a:rPr lang="el-GR" sz="2000"/>
              <a:t>Στρατολόγηση – προσλήψεις νέου προσωπικού</a:t>
            </a:r>
          </a:p>
          <a:p>
            <a:pPr eaLnBrk="1" hangingPunct="1">
              <a:lnSpc>
                <a:spcPct val="80000"/>
              </a:lnSpc>
              <a:defRPr/>
            </a:pPr>
            <a:r>
              <a:rPr lang="el-GR" sz="2000"/>
              <a:t>Εκπαίδευση και ανάπτυξη του υπάρχοντος προσωπικού για ενίσχυση των υπαρχουσών δεξιοτήτων / ικανοτήτων τους </a:t>
            </a:r>
          </a:p>
          <a:p>
            <a:pPr eaLnBrk="1" hangingPunct="1">
              <a:lnSpc>
                <a:spcPct val="80000"/>
              </a:lnSpc>
              <a:defRPr/>
            </a:pPr>
            <a:r>
              <a:rPr lang="el-GR" sz="2000"/>
              <a:t>Προαγωγές (ανάπτυξη οριζόντιας - κάθετης καριέρας), μεταθέσεις</a:t>
            </a:r>
          </a:p>
          <a:p>
            <a:pPr eaLnBrk="1" hangingPunct="1">
              <a:lnSpc>
                <a:spcPct val="80000"/>
              </a:lnSpc>
              <a:defRPr/>
            </a:pPr>
            <a:r>
              <a:rPr lang="el-GR" sz="2000"/>
              <a:t>Μείωση προσωπικού: π.χ. Απολύσεις ή μείωση ωρών εργασίας  ή εθελουσία έξοδος ή πρόωρη συνταξιοδότηση</a:t>
            </a:r>
          </a:p>
          <a:p>
            <a:pPr eaLnBrk="1" hangingPunct="1">
              <a:lnSpc>
                <a:spcPct val="80000"/>
              </a:lnSpc>
              <a:defRPr/>
            </a:pPr>
            <a:r>
              <a:rPr lang="el-GR" sz="2000"/>
              <a:t>Χρήση ευέλικτων μορφών απασχόλησης π.χ. μερική ή εποχιακή απασχόληση</a:t>
            </a:r>
          </a:p>
          <a:p>
            <a:pPr eaLnBrk="1" hangingPunct="1">
              <a:lnSpc>
                <a:spcPct val="80000"/>
              </a:lnSpc>
              <a:defRPr/>
            </a:pPr>
            <a:endParaRPr lang="el-GR" sz="2000"/>
          </a:p>
          <a:p>
            <a:pPr eaLnBrk="1" hangingPunct="1">
              <a:lnSpc>
                <a:spcPct val="80000"/>
              </a:lnSpc>
              <a:buFontTx/>
              <a:buNone/>
              <a:defRPr/>
            </a:pPr>
            <a:r>
              <a:rPr lang="el-GR" sz="2000"/>
              <a:t>Οι παραπάνω ενέργειες απαιτούν τη λεπτομερή </a:t>
            </a:r>
            <a:r>
              <a:rPr lang="el-GR" sz="2000" b="1"/>
              <a:t>κατάρτιση αντίστοιχων σχεδίων</a:t>
            </a:r>
            <a:r>
              <a:rPr lang="el-GR" sz="2000"/>
              <a:t> π.χ. σχεδίων ανάπτυξης και εκπαίδευσης προσωπικού, ενίσχυσης της απόδοσης, αμοιβών, μείωσης προσωπικού, προσλήψεων, ευέλικτων μορφών απασχόλησης, </a:t>
            </a:r>
            <a:r>
              <a:rPr lang="el-GR" sz="2000" b="1" u="sng">
                <a:solidFill>
                  <a:schemeClr val="accent2"/>
                </a:solidFill>
              </a:rPr>
              <a:t>διαδοχής, μετακινήσεων, ροής, καριέρας</a:t>
            </a:r>
            <a:r>
              <a:rPr lang="el-GR" sz="2000" b="1" u="sng"/>
              <a:t>, </a:t>
            </a:r>
            <a:r>
              <a:rPr lang="el-GR" sz="2000" b="1" u="sng">
                <a:solidFill>
                  <a:schemeClr val="accent2"/>
                </a:solidFill>
              </a:rPr>
              <a:t>εμπλουτισμένων οργανογραμμάτων </a:t>
            </a:r>
            <a:r>
              <a:rPr lang="el-GR" sz="2000" b="1" u="sng"/>
              <a:t>,</a:t>
            </a:r>
            <a:r>
              <a:rPr lang="el-GR" sz="2000"/>
              <a:t> αναδιοργάνωσης θέσεων εργασίας, κλπ.</a:t>
            </a:r>
          </a:p>
          <a:p>
            <a:pPr eaLnBrk="1" hangingPunct="1">
              <a:lnSpc>
                <a:spcPct val="80000"/>
              </a:lnSpc>
              <a:buFontTx/>
              <a:buNone/>
              <a:defRPr/>
            </a:pPr>
            <a:endParaRPr lang="el-GR" sz="2000"/>
          </a:p>
          <a:p>
            <a:pPr eaLnBrk="1" hangingPunct="1">
              <a:lnSpc>
                <a:spcPct val="80000"/>
              </a:lnSpc>
              <a:defRPr/>
            </a:pPr>
            <a:endParaRPr lang="el-GR" sz="2000"/>
          </a:p>
          <a:p>
            <a:pPr eaLnBrk="1" hangingPunct="1">
              <a:lnSpc>
                <a:spcPct val="80000"/>
              </a:lnSpc>
              <a:defRPr/>
            </a:pPr>
            <a:endParaRPr lang="el-GR" sz="1600"/>
          </a:p>
          <a:p>
            <a:pPr eaLnBrk="1" hangingPunct="1">
              <a:lnSpc>
                <a:spcPct val="80000"/>
              </a:lnSpc>
              <a:buFontTx/>
              <a:buNone/>
              <a:defRPr/>
            </a:pPr>
            <a:endParaRPr lang="el-GR"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1A728A8-07F3-1F3F-29E9-E7FD6AABF506}"/>
              </a:ext>
            </a:extLst>
          </p:cNvPr>
          <p:cNvSpPr>
            <a:spLocks noGrp="1" noChangeArrowheads="1"/>
          </p:cNvSpPr>
          <p:nvPr>
            <p:ph type="title"/>
          </p:nvPr>
        </p:nvSpPr>
        <p:spPr>
          <a:xfrm>
            <a:off x="685800" y="333375"/>
            <a:ext cx="7772400" cy="504825"/>
          </a:xfrm>
        </p:spPr>
        <p:txBody>
          <a:bodyPr/>
          <a:lstStyle/>
          <a:p>
            <a:pPr eaLnBrk="1" hangingPunct="1">
              <a:defRPr/>
            </a:pPr>
            <a:r>
              <a:rPr lang="el-GR" sz="3200" b="0">
                <a:solidFill>
                  <a:schemeClr val="tx1"/>
                </a:solidFill>
              </a:rPr>
              <a:t>Εφαρμογή προγράμματος</a:t>
            </a:r>
          </a:p>
        </p:txBody>
      </p:sp>
      <p:sp>
        <p:nvSpPr>
          <p:cNvPr id="28675" name="Rectangle 3">
            <a:extLst>
              <a:ext uri="{FF2B5EF4-FFF2-40B4-BE49-F238E27FC236}">
                <a16:creationId xmlns:a16="http://schemas.microsoft.com/office/drawing/2014/main" id="{0CF95BD4-A768-245E-2815-3758B273CA78}"/>
              </a:ext>
            </a:extLst>
          </p:cNvPr>
          <p:cNvSpPr>
            <a:spLocks noGrp="1" noChangeArrowheads="1"/>
          </p:cNvSpPr>
          <p:nvPr>
            <p:ph idx="1"/>
          </p:nvPr>
        </p:nvSpPr>
        <p:spPr>
          <a:xfrm>
            <a:off x="395288" y="1628775"/>
            <a:ext cx="8001000" cy="3675063"/>
          </a:xfrm>
        </p:spPr>
        <p:txBody>
          <a:bodyPr/>
          <a:lstStyle/>
          <a:p>
            <a:pPr algn="just" eaLnBrk="1" hangingPunct="1">
              <a:buFontTx/>
              <a:buNone/>
              <a:defRPr/>
            </a:pPr>
            <a:r>
              <a:rPr lang="el-GR" sz="2800" dirty="0"/>
              <a:t>Τα προγράμματα κάλυψης των αναγκών σε ΑΔ συνήθως καθορίζονται για 5 χρόνια και εξειδικεύονται σε ετήσια.</a:t>
            </a:r>
          </a:p>
          <a:p>
            <a:pPr algn="just" eaLnBrk="1" hangingPunct="1">
              <a:buFontTx/>
              <a:buNone/>
              <a:defRPr/>
            </a:pPr>
            <a:r>
              <a:rPr lang="el-GR" sz="2800" dirty="0"/>
              <a:t> </a:t>
            </a:r>
          </a:p>
          <a:p>
            <a:pPr algn="just" eaLnBrk="1" hangingPunct="1">
              <a:buFontTx/>
              <a:buNone/>
              <a:defRPr/>
            </a:pPr>
            <a:r>
              <a:rPr lang="el-GR" sz="2800" dirty="0"/>
              <a:t>Τα </a:t>
            </a:r>
            <a:r>
              <a:rPr lang="el-GR" sz="2800" u="sng" dirty="0"/>
              <a:t>ετήσια προγράμματα</a:t>
            </a:r>
            <a:r>
              <a:rPr lang="el-GR" sz="2800" dirty="0"/>
              <a:t> είναι λεπτομερειακά. Π.χ. </a:t>
            </a:r>
            <a:r>
              <a:rPr lang="el-GR" sz="2800" b="1" dirty="0"/>
              <a:t>τα ετήσια προγράμματα προσλήψεων</a:t>
            </a:r>
            <a:r>
              <a:rPr lang="el-GR" sz="2800" dirty="0"/>
              <a:t>   περιλαμβάνουν προβλέψεις και ρυθμίσεις σχετικές με τον ακριβή αριθμό προσλήψεων προσωπικού, με τις κατηγορίες στις οποίες κατατάσσεται το προσωπικό αυτό, το χρόνο πραγματοποιήσεως των προσλήψεων και τους τρόπους κάλυψης των σχετικών δαπανών.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578C785-916C-172F-9A9B-FD3038FE846A}"/>
              </a:ext>
            </a:extLst>
          </p:cNvPr>
          <p:cNvSpPr>
            <a:spLocks noGrp="1" noChangeArrowheads="1"/>
          </p:cNvSpPr>
          <p:nvPr>
            <p:ph type="title"/>
          </p:nvPr>
        </p:nvSpPr>
        <p:spPr>
          <a:xfrm>
            <a:off x="684213" y="404813"/>
            <a:ext cx="7772400" cy="647700"/>
          </a:xfrm>
        </p:spPr>
        <p:txBody>
          <a:bodyPr/>
          <a:lstStyle/>
          <a:p>
            <a:pPr eaLnBrk="1" hangingPunct="1">
              <a:defRPr/>
            </a:pPr>
            <a:r>
              <a:rPr lang="el-GR" sz="3600" b="0">
                <a:solidFill>
                  <a:schemeClr val="tx1"/>
                </a:solidFill>
              </a:rPr>
              <a:t>Αξιολόγηση προγράμματος</a:t>
            </a:r>
          </a:p>
        </p:txBody>
      </p:sp>
      <p:sp>
        <p:nvSpPr>
          <p:cNvPr id="29699" name="Rectangle 3">
            <a:extLst>
              <a:ext uri="{FF2B5EF4-FFF2-40B4-BE49-F238E27FC236}">
                <a16:creationId xmlns:a16="http://schemas.microsoft.com/office/drawing/2014/main" id="{8350C828-1CD1-A1B8-3D7A-EE3503C7F207}"/>
              </a:ext>
            </a:extLst>
          </p:cNvPr>
          <p:cNvSpPr>
            <a:spLocks noGrp="1" noChangeArrowheads="1"/>
          </p:cNvSpPr>
          <p:nvPr>
            <p:ph idx="1"/>
          </p:nvPr>
        </p:nvSpPr>
        <p:spPr>
          <a:xfrm>
            <a:off x="323850" y="1628775"/>
            <a:ext cx="8458200" cy="4179888"/>
          </a:xfrm>
        </p:spPr>
        <p:txBody>
          <a:bodyPr/>
          <a:lstStyle/>
          <a:p>
            <a:pPr eaLnBrk="1" hangingPunct="1">
              <a:buFontTx/>
              <a:buNone/>
              <a:defRPr/>
            </a:pPr>
            <a:endParaRPr lang="el-GR" dirty="0"/>
          </a:p>
          <a:p>
            <a:pPr algn="just" eaLnBrk="1" hangingPunct="1">
              <a:buFontTx/>
              <a:buNone/>
              <a:defRPr/>
            </a:pPr>
            <a:r>
              <a:rPr lang="el-GR" dirty="0"/>
              <a:t>Η παρακολούθηση της εφαρμογής και η αξιολόγηση των προγραμμάτων κάλυψης αναγκών σε ΑΔ σε ετήσια (τουλάχιστον βάση) είναι ιδιαίτερα σημαντική για την έγκαιρη εφαρμογή τους. Η πληροφόρηση που προκύπτει πρέπει να αντιμετωπίζεται ως εξίσου σημαντικό μέρος του προγραμματισμού του ΑΔ.</a:t>
            </a:r>
          </a:p>
        </p:txBody>
      </p:sp>
      <p:sp>
        <p:nvSpPr>
          <p:cNvPr id="16388" name="Rectangle 4">
            <a:extLst>
              <a:ext uri="{FF2B5EF4-FFF2-40B4-BE49-F238E27FC236}">
                <a16:creationId xmlns:a16="http://schemas.microsoft.com/office/drawing/2014/main" id="{0294C940-6AAD-11E2-32F2-E9D8F1135D92}"/>
              </a:ext>
            </a:extLst>
          </p:cNvPr>
          <p:cNvSpPr>
            <a:spLocks noChangeArrowheads="1"/>
          </p:cNvSpPr>
          <p:nvPr/>
        </p:nvSpPr>
        <p:spPr bwMode="auto">
          <a:xfrm>
            <a:off x="684213" y="6237288"/>
            <a:ext cx="7900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l-GR" altLang="en-US"/>
              <a:t>https://apografi.gov.gr/images/odhgoi_xrisis/apografi_manual_v1.1_23_06_2015.pdf</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26D2D77-EC9C-B702-BE43-C9C5FF8FADCE}"/>
              </a:ext>
            </a:extLst>
          </p:cNvPr>
          <p:cNvSpPr>
            <a:spLocks noGrp="1" noChangeArrowheads="1"/>
          </p:cNvSpPr>
          <p:nvPr>
            <p:ph type="title"/>
          </p:nvPr>
        </p:nvSpPr>
        <p:spPr>
          <a:xfrm>
            <a:off x="250825" y="549275"/>
            <a:ext cx="8713788" cy="1143000"/>
          </a:xfrm>
        </p:spPr>
        <p:txBody>
          <a:bodyPr/>
          <a:lstStyle/>
          <a:p>
            <a:pPr eaLnBrk="1" hangingPunct="1"/>
            <a:r>
              <a:rPr lang="el-GR" altLang="en-US" sz="3600">
                <a:effectLst/>
              </a:rPr>
              <a:t>Βασικές ενέργειες του Διευθυντή ή Υπεύθυνου Ανθρωπίνων Πόρων για αποτελεσματικό Προγραμματισμό</a:t>
            </a:r>
          </a:p>
        </p:txBody>
      </p:sp>
      <p:sp>
        <p:nvSpPr>
          <p:cNvPr id="12291" name="Rectangle 3">
            <a:extLst>
              <a:ext uri="{FF2B5EF4-FFF2-40B4-BE49-F238E27FC236}">
                <a16:creationId xmlns:a16="http://schemas.microsoft.com/office/drawing/2014/main" id="{6423634C-4F39-9357-1AE6-0B88F545ABCB}"/>
              </a:ext>
            </a:extLst>
          </p:cNvPr>
          <p:cNvSpPr>
            <a:spLocks noGrp="1" noChangeArrowheads="1"/>
          </p:cNvSpPr>
          <p:nvPr>
            <p:ph idx="1"/>
          </p:nvPr>
        </p:nvSpPr>
        <p:spPr>
          <a:xfrm>
            <a:off x="107504" y="2132856"/>
            <a:ext cx="8857109" cy="4725144"/>
          </a:xfrm>
        </p:spPr>
        <p:txBody>
          <a:bodyPr/>
          <a:lstStyle/>
          <a:p>
            <a:pPr algn="just" eaLnBrk="1" hangingPunct="1">
              <a:lnSpc>
                <a:spcPct val="80000"/>
              </a:lnSpc>
              <a:defRPr/>
            </a:pPr>
            <a:r>
              <a:rPr lang="el-GR" sz="2400" dirty="0"/>
              <a:t>να γνωρίζει τη στρατηγική του οργανισμού</a:t>
            </a:r>
          </a:p>
          <a:p>
            <a:pPr algn="just" eaLnBrk="1" hangingPunct="1">
              <a:lnSpc>
                <a:spcPct val="80000"/>
              </a:lnSpc>
              <a:defRPr/>
            </a:pPr>
            <a:r>
              <a:rPr lang="el-GR" sz="2400" dirty="0"/>
              <a:t>να συνεργάζεται με τη Διοίκηση της επιχείρησης </a:t>
            </a:r>
          </a:p>
          <a:p>
            <a:pPr algn="just" eaLnBrk="1" hangingPunct="1">
              <a:lnSpc>
                <a:spcPct val="80000"/>
              </a:lnSpc>
              <a:defRPr/>
            </a:pPr>
            <a:r>
              <a:rPr lang="el-GR" sz="2400" dirty="0"/>
              <a:t>να αντιληφθεί το ρόλο που διαδραματίζει το ικανό και κατάλληλο προσωπικό για την επίτευξη των στρατηγικών στόχων</a:t>
            </a:r>
          </a:p>
          <a:p>
            <a:pPr algn="just" eaLnBrk="1" hangingPunct="1">
              <a:lnSpc>
                <a:spcPct val="80000"/>
              </a:lnSpc>
              <a:defRPr/>
            </a:pPr>
            <a:r>
              <a:rPr lang="el-GR" sz="2400" dirty="0"/>
              <a:t>να αντιληφθεί το ρόλο της ανάλυσης εργασίας – στρατολόγησης – επιλογής στην κατεύθυνση της συμπεριφοράς των εργαζομένων για την επίτευξη επιθυμητών στόχων και τελικών αποτελεσμάτων της επιχείρησης / οργανισμού</a:t>
            </a:r>
          </a:p>
          <a:p>
            <a:pPr algn="just" eaLnBrk="1" hangingPunct="1">
              <a:lnSpc>
                <a:spcPct val="80000"/>
              </a:lnSpc>
              <a:defRPr/>
            </a:pPr>
            <a:r>
              <a:rPr lang="el-GR" sz="2400" dirty="0"/>
              <a:t>να συνεργαστεί με τους διευθυντές γραμμής και να προσδιορίσει τις ικανότητες (γνώσεις και δεξιότητες) που πρέπει να έχουν οι εργαζόμενοι για να εκτελέσουν συγκεκριμένα έργα, τα οποία θα υλοποιήσουν τη στρατηγική και θα επιτύχουν τους στρατηγικούς στόχους της επιχείρησης / οργανισμού</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F1D07C84-DC86-A25F-BF65-EC715EE959E2}"/>
              </a:ext>
            </a:extLst>
          </p:cNvPr>
          <p:cNvSpPr>
            <a:spLocks noGrp="1" noChangeArrowheads="1"/>
          </p:cNvSpPr>
          <p:nvPr>
            <p:ph idx="1"/>
          </p:nvPr>
        </p:nvSpPr>
        <p:spPr>
          <a:xfrm>
            <a:off x="457200" y="549275"/>
            <a:ext cx="8507413" cy="6048375"/>
          </a:xfrm>
        </p:spPr>
        <p:txBody>
          <a:bodyPr/>
          <a:lstStyle/>
          <a:p>
            <a:pPr eaLnBrk="1" hangingPunct="1">
              <a:lnSpc>
                <a:spcPct val="90000"/>
              </a:lnSpc>
              <a:defRPr/>
            </a:pPr>
            <a:r>
              <a:rPr lang="el-GR" sz="2400"/>
              <a:t>Να αποτυπώσει την υπάρχουσα κατάσταση, όσον αφορά τις διαδικασίες και πηγές στρατολόγησης, ώστε να μπορέσει: (α) να ελέγξει την αποτελεσματικότητα της εφαρμοζόμενης πολιτικής και (β) να ελέγξει αν προσελκύει ικανούς εργαζόμενους, από τους οποίους στη συνέχεια θα έχει τη δυνατότητα να επιλέξει.</a:t>
            </a:r>
          </a:p>
          <a:p>
            <a:pPr eaLnBrk="1" hangingPunct="1">
              <a:lnSpc>
                <a:spcPct val="90000"/>
              </a:lnSpc>
              <a:defRPr/>
            </a:pPr>
            <a:endParaRPr lang="el-GR" sz="2400" i="1" u="sng"/>
          </a:p>
          <a:p>
            <a:pPr eaLnBrk="1" hangingPunct="1">
              <a:lnSpc>
                <a:spcPct val="90000"/>
              </a:lnSpc>
              <a:defRPr/>
            </a:pPr>
            <a:r>
              <a:rPr lang="el-GR" sz="2400" i="1" u="sng"/>
              <a:t>Δείκτες: </a:t>
            </a:r>
            <a:endParaRPr lang="el-GR" sz="2400" i="1"/>
          </a:p>
          <a:p>
            <a:pPr lvl="1" eaLnBrk="1" hangingPunct="1">
              <a:lnSpc>
                <a:spcPct val="90000"/>
              </a:lnSpc>
              <a:defRPr/>
            </a:pPr>
            <a:r>
              <a:rPr lang="el-GR" sz="2000" i="1"/>
              <a:t>αριθμός υποψηφίων με προσόντα ανά θέση</a:t>
            </a:r>
          </a:p>
          <a:p>
            <a:pPr lvl="1" eaLnBrk="1" hangingPunct="1">
              <a:lnSpc>
                <a:spcPct val="90000"/>
              </a:lnSpc>
              <a:defRPr/>
            </a:pPr>
            <a:r>
              <a:rPr lang="el-GR" sz="2000" i="1"/>
              <a:t>ποσοστό θέσεων που καλύπτονται από εσωτερική στρατολόγηση</a:t>
            </a:r>
          </a:p>
          <a:p>
            <a:pPr lvl="1" eaLnBrk="1" hangingPunct="1">
              <a:lnSpc>
                <a:spcPct val="90000"/>
              </a:lnSpc>
              <a:defRPr/>
            </a:pPr>
            <a:r>
              <a:rPr lang="el-GR" sz="2000" i="1"/>
              <a:t>σχέση προσφοράς / αποδοχής θέσεων (</a:t>
            </a:r>
            <a:r>
              <a:rPr lang="en-US" sz="2000" i="1"/>
              <a:t>ratio</a:t>
            </a:r>
            <a:r>
              <a:rPr lang="el-GR" sz="2000" i="1"/>
              <a:t>)</a:t>
            </a:r>
          </a:p>
          <a:p>
            <a:pPr lvl="1" eaLnBrk="1" hangingPunct="1">
              <a:lnSpc>
                <a:spcPct val="90000"/>
              </a:lnSpc>
              <a:defRPr/>
            </a:pPr>
            <a:r>
              <a:rPr lang="el-GR" sz="2000" i="1"/>
              <a:t>ποσοστό αποδοχής ανά πηγή στρατολόγησης</a:t>
            </a:r>
          </a:p>
          <a:p>
            <a:pPr lvl="1" eaLnBrk="1" hangingPunct="1">
              <a:lnSpc>
                <a:spcPct val="90000"/>
              </a:lnSpc>
              <a:defRPr/>
            </a:pPr>
            <a:r>
              <a:rPr lang="el-GR" sz="2000" i="1"/>
              <a:t>ρυθμός αποχωρήσεων ανά πηγή στρατολόγησης</a:t>
            </a:r>
          </a:p>
          <a:p>
            <a:pPr lvl="1" eaLnBrk="1" hangingPunct="1">
              <a:lnSpc>
                <a:spcPct val="90000"/>
              </a:lnSpc>
              <a:defRPr/>
            </a:pPr>
            <a:r>
              <a:rPr lang="el-GR" sz="2000" i="1"/>
              <a:t>αποτελέσματα </a:t>
            </a:r>
            <a:r>
              <a:rPr lang="en-US" sz="2000" i="1"/>
              <a:t>test</a:t>
            </a:r>
            <a:r>
              <a:rPr lang="el-GR" sz="2000" i="1"/>
              <a:t> επιλογής ανά πηγή στρατολόγησης</a:t>
            </a:r>
          </a:p>
          <a:p>
            <a:pPr lvl="1" eaLnBrk="1" hangingPunct="1">
              <a:lnSpc>
                <a:spcPct val="90000"/>
              </a:lnSpc>
              <a:defRPr/>
            </a:pPr>
            <a:endParaRPr lang="el-GR" sz="2000" i="1" u="sng"/>
          </a:p>
          <a:p>
            <a:pPr eaLnBrk="1" hangingPunct="1">
              <a:lnSpc>
                <a:spcPct val="90000"/>
              </a:lnSpc>
              <a:defRPr/>
            </a:pPr>
            <a:r>
              <a:rPr lang="el-GR" sz="2400" i="1" u="sng"/>
              <a:t>Στόχος:</a:t>
            </a:r>
            <a:r>
              <a:rPr lang="el-GR" sz="2400" i="1"/>
              <a:t> να αυξηθεί ο αριθμός των υποψηφίων με προσόντα, ώστε να μπορεί να επιλέξει τον καταλληλότερο, ο οποίος και θα παραμείνει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F4A6DEBA-5E2A-D5B2-5DDE-8FEAA36F2484}"/>
              </a:ext>
            </a:extLst>
          </p:cNvPr>
          <p:cNvSpPr>
            <a:spLocks noGrp="1" noChangeArrowheads="1"/>
          </p:cNvSpPr>
          <p:nvPr>
            <p:ph idx="1"/>
          </p:nvPr>
        </p:nvSpPr>
        <p:spPr>
          <a:xfrm>
            <a:off x="457200" y="1052513"/>
            <a:ext cx="8362950" cy="5256212"/>
          </a:xfrm>
        </p:spPr>
        <p:txBody>
          <a:bodyPr/>
          <a:lstStyle/>
          <a:p>
            <a:pPr algn="just" eaLnBrk="1" hangingPunct="1">
              <a:lnSpc>
                <a:spcPct val="90000"/>
              </a:lnSpc>
              <a:defRPr/>
            </a:pPr>
            <a:r>
              <a:rPr lang="el-GR" u="sng" dirty="0"/>
              <a:t>Τι θα συμβεί αν δεν γίνουν τα παραπάνω;</a:t>
            </a:r>
          </a:p>
          <a:p>
            <a:pPr algn="just" eaLnBrk="1" hangingPunct="1">
              <a:lnSpc>
                <a:spcPct val="90000"/>
              </a:lnSpc>
              <a:buFontTx/>
              <a:buNone/>
              <a:defRPr/>
            </a:pPr>
            <a:endParaRPr lang="el-GR" dirty="0"/>
          </a:p>
          <a:p>
            <a:pPr algn="just" eaLnBrk="1" hangingPunct="1">
              <a:lnSpc>
                <a:spcPct val="90000"/>
              </a:lnSpc>
              <a:defRPr/>
            </a:pPr>
            <a:r>
              <a:rPr lang="el-GR" dirty="0"/>
              <a:t>Αν η παραπάνω διαδικασία δεν είναι αποτελεσματική, δηλ. δεν καταλήγει στο να αποκτήσει ο οργανισμός τα κατάλληλα άτομα που θα παραμείνουν, τότε ο οργανισμός επιβαρύνεται με το </a:t>
            </a:r>
            <a:r>
              <a:rPr lang="el-GR" u="sng" dirty="0"/>
              <a:t>κόστος ρυθμού αντικατάστασης, </a:t>
            </a:r>
            <a:r>
              <a:rPr lang="el-GR" dirty="0"/>
              <a:t> το οποίο περιλαμβάνει:</a:t>
            </a:r>
          </a:p>
          <a:p>
            <a:pPr lvl="1" algn="just" eaLnBrk="1" hangingPunct="1">
              <a:lnSpc>
                <a:spcPct val="90000"/>
              </a:lnSpc>
              <a:defRPr/>
            </a:pPr>
            <a:r>
              <a:rPr lang="el-GR" dirty="0"/>
              <a:t>το κόστος αποχώρησης </a:t>
            </a:r>
          </a:p>
          <a:p>
            <a:pPr lvl="1" algn="just" eaLnBrk="1" hangingPunct="1">
              <a:lnSpc>
                <a:spcPct val="90000"/>
              </a:lnSpc>
              <a:defRPr/>
            </a:pPr>
            <a:r>
              <a:rPr lang="el-GR" dirty="0"/>
              <a:t>το κόστος αντικατάστασης </a:t>
            </a:r>
            <a:endParaRPr lang="en-GB" i="1" dirty="0"/>
          </a:p>
          <a:p>
            <a:pPr lvl="1" algn="just" eaLnBrk="1" hangingPunct="1">
              <a:lnSpc>
                <a:spcPct val="90000"/>
              </a:lnSpc>
              <a:defRPr/>
            </a:pPr>
            <a:r>
              <a:rPr lang="en-GB" dirty="0" err="1"/>
              <a:t>το</a:t>
            </a:r>
            <a:r>
              <a:rPr lang="en-GB" dirty="0"/>
              <a:t> </a:t>
            </a:r>
            <a:r>
              <a:rPr lang="en-GB" dirty="0" err="1"/>
              <a:t>κόστος</a:t>
            </a:r>
            <a:r>
              <a:rPr lang="en-GB" dirty="0"/>
              <a:t> </a:t>
            </a:r>
            <a:r>
              <a:rPr lang="en-GB" dirty="0" err="1"/>
              <a:t>εκ</a:t>
            </a:r>
            <a:r>
              <a:rPr lang="en-GB" dirty="0"/>
              <a:t>παίδευσης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B9C36D44-0800-8AD3-3226-0C33962E0B74}"/>
              </a:ext>
            </a:extLst>
          </p:cNvPr>
          <p:cNvSpPr>
            <a:spLocks noGrp="1" noChangeArrowheads="1"/>
          </p:cNvSpPr>
          <p:nvPr>
            <p:ph idx="1"/>
          </p:nvPr>
        </p:nvSpPr>
        <p:spPr>
          <a:xfrm>
            <a:off x="323850" y="2349500"/>
            <a:ext cx="8229600" cy="892175"/>
          </a:xfrm>
        </p:spPr>
        <p:txBody>
          <a:bodyPr/>
          <a:lstStyle/>
          <a:p>
            <a:pPr algn="ctr" eaLnBrk="1" hangingPunct="1">
              <a:buFontTx/>
              <a:buNone/>
              <a:defRPr/>
            </a:pPr>
            <a:r>
              <a:rPr lang="el-GR" sz="4800" b="1"/>
              <a:t>Ανάλυσης Εργασίας </a:t>
            </a:r>
            <a:endParaRPr lang="en-US" sz="4800" b="1"/>
          </a:p>
          <a:p>
            <a:pPr algn="ctr" eaLnBrk="1" hangingPunct="1">
              <a:buFontTx/>
              <a:buNone/>
              <a:defRPr/>
            </a:pPr>
            <a:r>
              <a:rPr lang="el-GR" sz="4800" b="1"/>
              <a:t>(</a:t>
            </a:r>
            <a:r>
              <a:rPr lang="en-US" sz="4800" b="1"/>
              <a:t>Job Analysis)</a:t>
            </a:r>
            <a:endParaRPr lang="el-GR" sz="4800" b="1"/>
          </a:p>
        </p:txBody>
      </p:sp>
      <p:sp>
        <p:nvSpPr>
          <p:cNvPr id="20483" name="Rectangle 4">
            <a:extLst>
              <a:ext uri="{FF2B5EF4-FFF2-40B4-BE49-F238E27FC236}">
                <a16:creationId xmlns:a16="http://schemas.microsoft.com/office/drawing/2014/main" id="{1BD84B7A-A99E-5502-7E32-D6EA79F2E75A}"/>
              </a:ext>
            </a:extLst>
          </p:cNvPr>
          <p:cNvSpPr>
            <a:spLocks noChangeArrowheads="1"/>
          </p:cNvSpPr>
          <p:nvPr/>
        </p:nvSpPr>
        <p:spPr bwMode="auto">
          <a:xfrm>
            <a:off x="0" y="62166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l-GR" altLang="en-US"/>
              <a:t>http://www2.deloitte.com/us/en/pages/human-capital/articles/introduction-human-capital-trends.html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8F21EE4A-3967-4C5E-CB8C-8C64B9FF78C2}"/>
              </a:ext>
            </a:extLst>
          </p:cNvPr>
          <p:cNvSpPr>
            <a:spLocks noGrp="1"/>
          </p:cNvSpPr>
          <p:nvPr>
            <p:ph type="title" idx="4294967295"/>
          </p:nvPr>
        </p:nvSpPr>
        <p:spPr>
          <a:xfrm>
            <a:off x="0" y="274638"/>
            <a:ext cx="8229600" cy="1143000"/>
          </a:xfrm>
        </p:spPr>
        <p:txBody>
          <a:bodyPr anchorCtr="0"/>
          <a:lstStyle/>
          <a:p>
            <a:pPr eaLnBrk="1" hangingPunct="1">
              <a:defRPr/>
            </a:pPr>
            <a:r>
              <a:rPr lang="el-GR" sz="4000"/>
              <a:t>Ανάλυση Εργασίας</a:t>
            </a:r>
            <a:r>
              <a:rPr lang="en-US" sz="3600"/>
              <a:t> </a:t>
            </a:r>
            <a:endParaRPr lang="el-GR" sz="3600"/>
          </a:p>
        </p:txBody>
      </p:sp>
      <p:sp>
        <p:nvSpPr>
          <p:cNvPr id="3" name="Content Placeholder 2">
            <a:extLst>
              <a:ext uri="{FF2B5EF4-FFF2-40B4-BE49-F238E27FC236}">
                <a16:creationId xmlns:a16="http://schemas.microsoft.com/office/drawing/2014/main" id="{6AFBB488-E97C-FDDB-9066-D2A2C1A5F517}"/>
              </a:ext>
            </a:extLst>
          </p:cNvPr>
          <p:cNvSpPr>
            <a:spLocks noGrp="1"/>
          </p:cNvSpPr>
          <p:nvPr>
            <p:ph idx="4294967295"/>
          </p:nvPr>
        </p:nvSpPr>
        <p:spPr>
          <a:xfrm>
            <a:off x="0" y="1600200"/>
            <a:ext cx="8229600" cy="4495800"/>
          </a:xfrm>
        </p:spPr>
        <p:txBody>
          <a:bodyPr/>
          <a:lstStyle/>
          <a:p>
            <a:pPr marL="457200" indent="-457200" eaLnBrk="1" hangingPunct="1">
              <a:buFontTx/>
              <a:buNone/>
              <a:defRPr/>
            </a:pPr>
            <a:r>
              <a:rPr lang="en-US" sz="2000"/>
              <a:t>       </a:t>
            </a:r>
            <a:r>
              <a:rPr lang="el-GR" sz="2400"/>
              <a:t>Είναι η </a:t>
            </a:r>
            <a:r>
              <a:rPr lang="el-GR" sz="2400" b="1" u="sng"/>
              <a:t>διεργασία </a:t>
            </a:r>
            <a:r>
              <a:rPr lang="el-GR" sz="2400"/>
              <a:t>συγκέντρωσης και καταγραφής των σημαντικότερων δραστηριοτήτων που εκτελεί ο εργαζόμενος, των απαιτήσεων, των τεχνικών και περιβαλλοντικών δεδομένων της θέσης εργασίας. </a:t>
            </a:r>
            <a:endParaRPr lang="en-US" sz="2400"/>
          </a:p>
          <a:p>
            <a:pPr marL="457200" indent="-457200" eaLnBrk="1" hangingPunct="1">
              <a:buFontTx/>
              <a:buNone/>
              <a:defRPr/>
            </a:pPr>
            <a:endParaRPr lang="en-US" sz="2400"/>
          </a:p>
          <a:p>
            <a:pPr marL="457200" indent="-457200" eaLnBrk="1" hangingPunct="1">
              <a:buFontTx/>
              <a:buNone/>
              <a:defRPr/>
            </a:pPr>
            <a:r>
              <a:rPr lang="en-US" sz="2400"/>
              <a:t>     </a:t>
            </a:r>
            <a:r>
              <a:rPr lang="el-GR" sz="2400"/>
              <a:t> Επίσης, του συνόλου των προσόντων, γνώσεων και ικανοτήτων που πρέπει να διαθέτει ο εργαζόμενος για να φέρει σε πέρας επιτυχώς την εργασία του.</a:t>
            </a:r>
          </a:p>
          <a:p>
            <a:pPr marL="457200" indent="-457200" eaLnBrk="1" hangingPunct="1">
              <a:buFontTx/>
              <a:buNone/>
              <a:defRPr/>
            </a:pPr>
            <a:endParaRPr lang="el-GR" sz="2400"/>
          </a:p>
          <a:p>
            <a:pPr marL="457200" indent="-457200" eaLnBrk="1" hangingPunct="1">
              <a:buFontTx/>
              <a:buNone/>
              <a:defRPr/>
            </a:pPr>
            <a:r>
              <a:rPr lang="en-US" sz="2400" b="1"/>
              <a:t>       </a:t>
            </a:r>
            <a:r>
              <a:rPr lang="el-GR" sz="2400" b="1"/>
              <a:t>Σχεδιασμός της εργασίας (</a:t>
            </a:r>
            <a:r>
              <a:rPr lang="en-US" sz="2400" b="1"/>
              <a:t>Job Design) </a:t>
            </a:r>
            <a:r>
              <a:rPr lang="el-GR" sz="2400"/>
              <a:t>είναι ο καθορισμός των αναγκαίων θέσεων και η κατανομή τους σε επίπεδα εντός του οργανισμού, ώστε να επιτυγχάνονται οι στόχοι.</a:t>
            </a:r>
            <a:r>
              <a:rPr lang="el-GR" sz="2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C3234A4-AB15-EE6B-F13B-691940517774}"/>
              </a:ext>
            </a:extLst>
          </p:cNvPr>
          <p:cNvSpPr>
            <a:spLocks noGrp="1" noChangeArrowheads="1"/>
          </p:cNvSpPr>
          <p:nvPr>
            <p:ph type="title"/>
          </p:nvPr>
        </p:nvSpPr>
        <p:spPr>
          <a:xfrm>
            <a:off x="539750" y="549275"/>
            <a:ext cx="8229600" cy="1143000"/>
          </a:xfrm>
        </p:spPr>
        <p:txBody>
          <a:bodyPr/>
          <a:lstStyle/>
          <a:p>
            <a:pPr eaLnBrk="1" hangingPunct="1">
              <a:defRPr/>
            </a:pPr>
            <a:r>
              <a:rPr lang="el-GR"/>
              <a:t>Βασικά Ερωτήματα</a:t>
            </a:r>
          </a:p>
        </p:txBody>
      </p:sp>
      <p:sp>
        <p:nvSpPr>
          <p:cNvPr id="10243" name="Rectangle 3">
            <a:extLst>
              <a:ext uri="{FF2B5EF4-FFF2-40B4-BE49-F238E27FC236}">
                <a16:creationId xmlns:a16="http://schemas.microsoft.com/office/drawing/2014/main" id="{D010C34C-35F4-668B-340E-2F5293046C5B}"/>
              </a:ext>
            </a:extLst>
          </p:cNvPr>
          <p:cNvSpPr>
            <a:spLocks noGrp="1" noChangeArrowheads="1"/>
          </p:cNvSpPr>
          <p:nvPr>
            <p:ph idx="1"/>
          </p:nvPr>
        </p:nvSpPr>
        <p:spPr>
          <a:xfrm>
            <a:off x="468313" y="1844675"/>
            <a:ext cx="8435975" cy="4105275"/>
          </a:xfrm>
        </p:spPr>
        <p:txBody>
          <a:bodyPr/>
          <a:lstStyle/>
          <a:p>
            <a:pPr eaLnBrk="1" hangingPunct="1">
              <a:lnSpc>
                <a:spcPct val="80000"/>
              </a:lnSpc>
              <a:defRPr/>
            </a:pPr>
            <a:endParaRPr lang="el-GR" sz="1800"/>
          </a:p>
          <a:p>
            <a:pPr eaLnBrk="1" hangingPunct="1">
              <a:lnSpc>
                <a:spcPct val="80000"/>
              </a:lnSpc>
              <a:defRPr/>
            </a:pPr>
            <a:r>
              <a:rPr lang="el-GR" sz="1800"/>
              <a:t>Μπορούμε να ξέρουμε την ποσότητα (αριθμό) και την ποιότητα (ικανότητες) των ανθρώπινων πόρων που χρειάζεται ο οργανισμός μας στο μέλλον?</a:t>
            </a:r>
          </a:p>
          <a:p>
            <a:pPr eaLnBrk="1" hangingPunct="1">
              <a:lnSpc>
                <a:spcPct val="80000"/>
              </a:lnSpc>
              <a:defRPr/>
            </a:pPr>
            <a:endParaRPr lang="el-GR" sz="1800"/>
          </a:p>
          <a:p>
            <a:pPr eaLnBrk="1" hangingPunct="1">
              <a:lnSpc>
                <a:spcPct val="80000"/>
              </a:lnSpc>
              <a:defRPr/>
            </a:pPr>
            <a:r>
              <a:rPr lang="el-GR" sz="1800"/>
              <a:t>μπορούμε να διασφαλίσουμε ότι μπορούμε να έχουμε τα κατάλληλα άτομα στην κατάλληλη θέση για τα επόμενα 20 χρόνια στον οργανισμό μας? </a:t>
            </a:r>
          </a:p>
          <a:p>
            <a:pPr eaLnBrk="1" hangingPunct="1">
              <a:lnSpc>
                <a:spcPct val="80000"/>
              </a:lnSpc>
              <a:defRPr/>
            </a:pPr>
            <a:endParaRPr lang="el-GR" sz="1800"/>
          </a:p>
          <a:p>
            <a:pPr eaLnBrk="1" hangingPunct="1">
              <a:lnSpc>
                <a:spcPct val="80000"/>
              </a:lnSpc>
              <a:defRPr/>
            </a:pPr>
            <a:r>
              <a:rPr lang="el-GR" sz="1800"/>
              <a:t>Μπορούμε να καλύψουμε τυχόν έκτακτες ή μη προγραμματισμένες ανάγκες σε ανθρώπινο δυναμικό άμεσα, με επιτυχία και με το μεγαλύτερο δυνατό όφελος (μικρότερο κόστος)?</a:t>
            </a:r>
          </a:p>
          <a:p>
            <a:pPr eaLnBrk="1" hangingPunct="1">
              <a:lnSpc>
                <a:spcPct val="80000"/>
              </a:lnSpc>
              <a:defRPr/>
            </a:pPr>
            <a:endParaRPr lang="el-GR" sz="1800"/>
          </a:p>
          <a:p>
            <a:pPr eaLnBrk="1" hangingPunct="1">
              <a:lnSpc>
                <a:spcPct val="80000"/>
              </a:lnSpc>
              <a:defRPr/>
            </a:pPr>
            <a:r>
              <a:rPr lang="el-GR" sz="1800"/>
              <a:t>Ξέρουμε από πού θα αντλήσουμε το ανθρώπινο δυναμικό για να στελεχώσουν τον οργανισμό μας τα επόμενα χρόνια? </a:t>
            </a:r>
          </a:p>
          <a:p>
            <a:pPr eaLnBrk="1" hangingPunct="1">
              <a:lnSpc>
                <a:spcPct val="80000"/>
              </a:lnSpc>
              <a:defRPr/>
            </a:pPr>
            <a:endParaRPr lang="el-GR" sz="1800"/>
          </a:p>
          <a:p>
            <a:pPr eaLnBrk="1" hangingPunct="1">
              <a:lnSpc>
                <a:spcPct val="80000"/>
              </a:lnSpc>
              <a:defRPr/>
            </a:pPr>
            <a:r>
              <a:rPr lang="el-GR" sz="1800"/>
              <a:t>Μπορούμε να διασφαλίσουμε την ομαλή λειτουργία του οργανισμού και την σωστή εκτέλεση του έργου σε κάθε θέση, σε κάθε τμήμα, διεύθυνση, ιεραρχικό επίπεδο. </a:t>
            </a:r>
          </a:p>
          <a:p>
            <a:pPr eaLnBrk="1" hangingPunct="1">
              <a:lnSpc>
                <a:spcPct val="80000"/>
              </a:lnSpc>
              <a:defRPr/>
            </a:pPr>
            <a:endParaRPr lang="el-GR" sz="1800"/>
          </a:p>
          <a:p>
            <a:pPr eaLnBrk="1" hangingPunct="1">
              <a:lnSpc>
                <a:spcPct val="80000"/>
              </a:lnSpc>
              <a:defRPr/>
            </a:pPr>
            <a:endParaRPr lang="en-GB" sz="1800" i="1"/>
          </a:p>
          <a:p>
            <a:pPr eaLnBrk="1" hangingPunct="1">
              <a:lnSpc>
                <a:spcPct val="80000"/>
              </a:lnSpc>
              <a:defRPr/>
            </a:pPr>
            <a:endParaRPr lang="el-GR"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AC3A8DA2-7C85-2355-E4E7-ADA2EF2BA770}"/>
              </a:ext>
            </a:extLst>
          </p:cNvPr>
          <p:cNvSpPr>
            <a:spLocks noGrp="1" noChangeArrowheads="1"/>
          </p:cNvSpPr>
          <p:nvPr>
            <p:ph idx="1"/>
          </p:nvPr>
        </p:nvSpPr>
        <p:spPr>
          <a:xfrm>
            <a:off x="973138" y="2200275"/>
            <a:ext cx="7127875" cy="1931988"/>
          </a:xfrm>
        </p:spPr>
        <p:txBody>
          <a:bodyPr/>
          <a:lstStyle/>
          <a:p>
            <a:pPr algn="ctr" eaLnBrk="1" hangingPunct="1">
              <a:buFontTx/>
              <a:buNone/>
              <a:defRPr/>
            </a:pPr>
            <a:r>
              <a:rPr lang="el-GR" sz="3600"/>
              <a:t>Η Ανάλυση Εργασίας είναι μια διεργασία πολλών σταδίων (</a:t>
            </a:r>
            <a:r>
              <a:rPr lang="en-US" sz="3600"/>
              <a:t>multi-stage process</a:t>
            </a:r>
            <a:r>
              <a:rPr lang="el-GR" sz="3600"/>
              <a:t>) στην οποία αναλύονται</a:t>
            </a:r>
          </a:p>
          <a:p>
            <a:pPr algn="ctr" eaLnBrk="1" hangingPunct="1">
              <a:defRPr/>
            </a:pPr>
            <a:endParaRPr lang="el-GR" sz="3600"/>
          </a:p>
        </p:txBody>
      </p:sp>
    </p:spTree>
  </p:cSld>
  <p:clrMapOvr>
    <a:masterClrMapping/>
  </p:clrMapOvr>
  <p:transition>
    <p:checke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5">
            <a:extLst>
              <a:ext uri="{FF2B5EF4-FFF2-40B4-BE49-F238E27FC236}">
                <a16:creationId xmlns:a16="http://schemas.microsoft.com/office/drawing/2014/main" id="{331D6105-3E2C-9A1E-367A-0E07445885B5}"/>
              </a:ext>
            </a:extLst>
          </p:cNvPr>
          <p:cNvSpPr>
            <a:spLocks noGrp="1" noChangeArrowheads="1"/>
          </p:cNvSpPr>
          <p:nvPr>
            <p:ph type="title"/>
          </p:nvPr>
        </p:nvSpPr>
        <p:spPr/>
        <p:txBody>
          <a:bodyPr/>
          <a:lstStyle/>
          <a:p>
            <a:pPr eaLnBrk="1" hangingPunct="1">
              <a:defRPr/>
            </a:pPr>
            <a:r>
              <a:rPr lang="el-GR" sz="4000" b="0"/>
              <a:t>Στις βασικές απαιτήσεις (</a:t>
            </a:r>
            <a:r>
              <a:rPr lang="en-US" sz="4000" b="0"/>
              <a:t>profile</a:t>
            </a:r>
            <a:r>
              <a:rPr lang="el-GR" sz="4000" b="0"/>
              <a:t>)</a:t>
            </a:r>
            <a:r>
              <a:rPr lang="en-US" sz="4000" b="0"/>
              <a:t> </a:t>
            </a:r>
            <a:r>
              <a:rPr lang="el-GR" sz="4000" b="0"/>
              <a:t>της θέσης κυρίως περιέχονται:</a:t>
            </a:r>
          </a:p>
        </p:txBody>
      </p:sp>
      <p:sp>
        <p:nvSpPr>
          <p:cNvPr id="53252" name="Rectangle 4">
            <a:extLst>
              <a:ext uri="{FF2B5EF4-FFF2-40B4-BE49-F238E27FC236}">
                <a16:creationId xmlns:a16="http://schemas.microsoft.com/office/drawing/2014/main" id="{8B4D4211-BC19-5C07-590C-E158DD123995}"/>
              </a:ext>
            </a:extLst>
          </p:cNvPr>
          <p:cNvSpPr>
            <a:spLocks noGrp="1" noChangeArrowheads="1"/>
          </p:cNvSpPr>
          <p:nvPr>
            <p:ph idx="1"/>
          </p:nvPr>
        </p:nvSpPr>
        <p:spPr>
          <a:xfrm>
            <a:off x="304800" y="2133600"/>
            <a:ext cx="8686800" cy="4267200"/>
          </a:xfrm>
        </p:spPr>
        <p:txBody>
          <a:bodyPr/>
          <a:lstStyle/>
          <a:p>
            <a:pPr eaLnBrk="1" hangingPunct="1">
              <a:lnSpc>
                <a:spcPct val="90000"/>
              </a:lnSpc>
              <a:defRPr/>
            </a:pPr>
            <a:r>
              <a:rPr lang="el-GR"/>
              <a:t>Οι </a:t>
            </a:r>
            <a:r>
              <a:rPr lang="el-GR" b="1">
                <a:solidFill>
                  <a:srgbClr val="FF0000"/>
                </a:solidFill>
                <a:hlinkClick r:id="rId3" action="ppaction://hlinksldjump"/>
              </a:rPr>
              <a:t>Εργασίες</a:t>
            </a:r>
            <a:r>
              <a:rPr lang="el-GR">
                <a:hlinkClick r:id="rId3" action="ppaction://hlinksldjump"/>
              </a:rPr>
              <a:t> </a:t>
            </a:r>
            <a:r>
              <a:rPr lang="el-GR"/>
              <a:t>με τις οποίες ασχολείται</a:t>
            </a:r>
          </a:p>
          <a:p>
            <a:pPr eaLnBrk="1" hangingPunct="1">
              <a:lnSpc>
                <a:spcPct val="90000"/>
              </a:lnSpc>
              <a:defRPr/>
            </a:pPr>
            <a:r>
              <a:rPr lang="el-GR"/>
              <a:t>Οι </a:t>
            </a:r>
            <a:r>
              <a:rPr lang="el-GR" b="1">
                <a:solidFill>
                  <a:srgbClr val="FF0000"/>
                </a:solidFill>
                <a:hlinkClick r:id="rId4" action="ppaction://hlinksldjump"/>
              </a:rPr>
              <a:t>Γνώσεις</a:t>
            </a:r>
            <a:r>
              <a:rPr lang="el-GR">
                <a:hlinkClick r:id="rId4" action="ppaction://hlinksldjump"/>
              </a:rPr>
              <a:t> </a:t>
            </a:r>
            <a:r>
              <a:rPr lang="el-GR"/>
              <a:t>που χρειάζονται</a:t>
            </a:r>
          </a:p>
          <a:p>
            <a:pPr eaLnBrk="1" hangingPunct="1">
              <a:lnSpc>
                <a:spcPct val="90000"/>
              </a:lnSpc>
              <a:defRPr/>
            </a:pPr>
            <a:r>
              <a:rPr lang="el-GR"/>
              <a:t>Οι </a:t>
            </a:r>
            <a:r>
              <a:rPr lang="el-GR" b="1">
                <a:solidFill>
                  <a:srgbClr val="FF0000"/>
                </a:solidFill>
                <a:hlinkClick r:id="rId5" action="ppaction://hlinksldjump"/>
              </a:rPr>
              <a:t>Δεξιότητες</a:t>
            </a:r>
            <a:r>
              <a:rPr lang="el-GR">
                <a:hlinkClick r:id="rId5" action="ppaction://hlinksldjump"/>
              </a:rPr>
              <a:t> </a:t>
            </a:r>
            <a:r>
              <a:rPr lang="el-GR"/>
              <a:t>του απαιτούνται</a:t>
            </a:r>
          </a:p>
          <a:p>
            <a:pPr eaLnBrk="1" hangingPunct="1">
              <a:lnSpc>
                <a:spcPct val="90000"/>
              </a:lnSpc>
              <a:defRPr/>
            </a:pPr>
            <a:r>
              <a:rPr lang="el-GR"/>
              <a:t>Οι </a:t>
            </a:r>
            <a:r>
              <a:rPr lang="el-GR" b="1">
                <a:solidFill>
                  <a:srgbClr val="FF0000"/>
                </a:solidFill>
                <a:hlinkClick r:id="rId6" action="ppaction://hlinksldjump"/>
              </a:rPr>
              <a:t>Ικανότητες</a:t>
            </a:r>
            <a:r>
              <a:rPr lang="el-GR">
                <a:hlinkClick r:id="rId6" action="ppaction://hlinksldjump"/>
              </a:rPr>
              <a:t> </a:t>
            </a:r>
            <a:r>
              <a:rPr lang="el-GR"/>
              <a:t>που είναι απαραίτητες</a:t>
            </a:r>
          </a:p>
          <a:p>
            <a:pPr eaLnBrk="1" hangingPunct="1">
              <a:lnSpc>
                <a:spcPct val="90000"/>
              </a:lnSpc>
              <a:defRPr/>
            </a:pPr>
            <a:r>
              <a:rPr lang="el-GR"/>
              <a:t>Οι </a:t>
            </a:r>
            <a:r>
              <a:rPr lang="el-GR" b="1">
                <a:solidFill>
                  <a:srgbClr val="FF0000"/>
                </a:solidFill>
                <a:hlinkClick r:id="rId7" action="ppaction://hlinksldjump"/>
              </a:rPr>
              <a:t>Δραστηριότητες</a:t>
            </a:r>
            <a:r>
              <a:rPr lang="el-GR">
                <a:hlinkClick r:id="rId7" action="ppaction://hlinksldjump"/>
              </a:rPr>
              <a:t> </a:t>
            </a:r>
            <a:r>
              <a:rPr lang="el-GR"/>
              <a:t>στην καθημερινή δουλειά</a:t>
            </a:r>
          </a:p>
          <a:p>
            <a:pPr eaLnBrk="1" hangingPunct="1">
              <a:lnSpc>
                <a:spcPct val="90000"/>
              </a:lnSpc>
              <a:defRPr/>
            </a:pPr>
            <a:r>
              <a:rPr lang="el-GR"/>
              <a:t>Τα </a:t>
            </a:r>
            <a:r>
              <a:rPr lang="el-GR" b="1">
                <a:solidFill>
                  <a:srgbClr val="FF0000"/>
                </a:solidFill>
                <a:hlinkClick r:id="rId7" action="ppaction://hlinksldjump"/>
              </a:rPr>
              <a:t>Ενδιαφέροντα</a:t>
            </a:r>
            <a:r>
              <a:rPr lang="el-GR">
                <a:hlinkClick r:id="rId7" action="ppaction://hlinksldjump"/>
              </a:rPr>
              <a:t> </a:t>
            </a:r>
            <a:r>
              <a:rPr lang="el-GR"/>
              <a:t>που ο κάτοχος της θέσης είναι χρήσιμο να έχει</a:t>
            </a:r>
          </a:p>
          <a:p>
            <a:pPr eaLnBrk="1" hangingPunct="1">
              <a:lnSpc>
                <a:spcPct val="90000"/>
              </a:lnSpc>
              <a:defRPr/>
            </a:pPr>
            <a:r>
              <a:rPr lang="el-GR"/>
              <a:t>Οι </a:t>
            </a:r>
            <a:r>
              <a:rPr lang="el-GR" b="1">
                <a:solidFill>
                  <a:srgbClr val="FF0000"/>
                </a:solidFill>
                <a:hlinkClick r:id="rId8" action="ppaction://hlinksldjump"/>
              </a:rPr>
              <a:t>Αξίες</a:t>
            </a:r>
            <a:r>
              <a:rPr lang="el-GR">
                <a:hlinkClick r:id="rId8" action="ppaction://hlinksldjump"/>
              </a:rPr>
              <a:t> </a:t>
            </a:r>
            <a:r>
              <a:rPr lang="el-GR"/>
              <a:t>που διέπουν τον κάτοχο της θέσης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checkerboard(across)">
                                      <p:cBhvr>
                                        <p:cTn id="7" dur="500"/>
                                        <p:tgtEl>
                                          <p:spTgt spid="532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252">
                                            <p:txEl>
                                              <p:pRg st="1" end="1"/>
                                            </p:txEl>
                                          </p:spTgt>
                                        </p:tgtEl>
                                        <p:attrNameLst>
                                          <p:attrName>style.visibility</p:attrName>
                                        </p:attrNameLst>
                                      </p:cBhvr>
                                      <p:to>
                                        <p:strVal val="visible"/>
                                      </p:to>
                                    </p:set>
                                    <p:animEffect transition="in" filter="checkerboard(across)">
                                      <p:cBhvr>
                                        <p:cTn id="12" dur="500"/>
                                        <p:tgtEl>
                                          <p:spTgt spid="532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3252">
                                            <p:txEl>
                                              <p:pRg st="2" end="2"/>
                                            </p:txEl>
                                          </p:spTgt>
                                        </p:tgtEl>
                                        <p:attrNameLst>
                                          <p:attrName>style.visibility</p:attrName>
                                        </p:attrNameLst>
                                      </p:cBhvr>
                                      <p:to>
                                        <p:strVal val="visible"/>
                                      </p:to>
                                    </p:set>
                                    <p:animEffect transition="in" filter="checkerboard(across)">
                                      <p:cBhvr>
                                        <p:cTn id="17" dur="500"/>
                                        <p:tgtEl>
                                          <p:spTgt spid="5325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3252">
                                            <p:txEl>
                                              <p:pRg st="3" end="3"/>
                                            </p:txEl>
                                          </p:spTgt>
                                        </p:tgtEl>
                                        <p:attrNameLst>
                                          <p:attrName>style.visibility</p:attrName>
                                        </p:attrNameLst>
                                      </p:cBhvr>
                                      <p:to>
                                        <p:strVal val="visible"/>
                                      </p:to>
                                    </p:set>
                                    <p:animEffect transition="in" filter="checkerboard(across)">
                                      <p:cBhvr>
                                        <p:cTn id="22" dur="500"/>
                                        <p:tgtEl>
                                          <p:spTgt spid="5325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3252">
                                            <p:txEl>
                                              <p:pRg st="4" end="4"/>
                                            </p:txEl>
                                          </p:spTgt>
                                        </p:tgtEl>
                                        <p:attrNameLst>
                                          <p:attrName>style.visibility</p:attrName>
                                        </p:attrNameLst>
                                      </p:cBhvr>
                                      <p:to>
                                        <p:strVal val="visible"/>
                                      </p:to>
                                    </p:set>
                                    <p:animEffect transition="in" filter="checkerboard(across)">
                                      <p:cBhvr>
                                        <p:cTn id="27" dur="500"/>
                                        <p:tgtEl>
                                          <p:spTgt spid="5325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3252">
                                            <p:txEl>
                                              <p:pRg st="5" end="5"/>
                                            </p:txEl>
                                          </p:spTgt>
                                        </p:tgtEl>
                                        <p:attrNameLst>
                                          <p:attrName>style.visibility</p:attrName>
                                        </p:attrNameLst>
                                      </p:cBhvr>
                                      <p:to>
                                        <p:strVal val="visible"/>
                                      </p:to>
                                    </p:set>
                                    <p:animEffect transition="in" filter="checkerboard(across)">
                                      <p:cBhvr>
                                        <p:cTn id="32" dur="500"/>
                                        <p:tgtEl>
                                          <p:spTgt spid="5325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53252">
                                            <p:txEl>
                                              <p:pRg st="6" end="6"/>
                                            </p:txEl>
                                          </p:spTgt>
                                        </p:tgtEl>
                                        <p:attrNameLst>
                                          <p:attrName>style.visibility</p:attrName>
                                        </p:attrNameLst>
                                      </p:cBhvr>
                                      <p:to>
                                        <p:strVal val="visible"/>
                                      </p:to>
                                    </p:set>
                                    <p:animEffect transition="in" filter="checkerboard(across)">
                                      <p:cBhvr>
                                        <p:cTn id="37" dur="500"/>
                                        <p:tgtEl>
                                          <p:spTgt spid="532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5B0A59E3-EBFE-9382-61FB-469FBE715A57}"/>
              </a:ext>
            </a:extLst>
          </p:cNvPr>
          <p:cNvSpPr>
            <a:spLocks noGrp="1" noChangeArrowheads="1"/>
          </p:cNvSpPr>
          <p:nvPr>
            <p:ph idx="1"/>
          </p:nvPr>
        </p:nvSpPr>
        <p:spPr>
          <a:xfrm>
            <a:off x="0" y="520700"/>
            <a:ext cx="8964613" cy="6337300"/>
          </a:xfrm>
        </p:spPr>
        <p:txBody>
          <a:bodyPr/>
          <a:lstStyle/>
          <a:p>
            <a:pPr eaLnBrk="1" hangingPunct="1">
              <a:lnSpc>
                <a:spcPct val="80000"/>
              </a:lnSpc>
              <a:buClr>
                <a:schemeClr val="tx1"/>
              </a:buClr>
              <a:buFontTx/>
              <a:buNone/>
              <a:defRPr/>
            </a:pPr>
            <a:endParaRPr lang="en-US" sz="900"/>
          </a:p>
          <a:p>
            <a:pPr lvl="1" eaLnBrk="1" hangingPunct="1">
              <a:lnSpc>
                <a:spcPct val="80000"/>
              </a:lnSpc>
              <a:buClr>
                <a:schemeClr val="tx1"/>
              </a:buClr>
              <a:defRPr/>
            </a:pPr>
            <a:r>
              <a:rPr lang="el-GR" sz="2000" b="1"/>
              <a:t>Δραστηριότητες</a:t>
            </a:r>
            <a:r>
              <a:rPr lang="en-US" sz="2000" b="1"/>
              <a:t> </a:t>
            </a:r>
            <a:r>
              <a:rPr lang="el-GR" sz="2000" i="1"/>
              <a:t>(</a:t>
            </a:r>
            <a:r>
              <a:rPr lang="en-US" sz="2000" i="1"/>
              <a:t>Activities</a:t>
            </a:r>
            <a:r>
              <a:rPr lang="el-GR" sz="2000" i="1"/>
              <a:t>)</a:t>
            </a:r>
            <a:endParaRPr lang="en-US" sz="2000" i="1"/>
          </a:p>
          <a:p>
            <a:pPr lvl="1" eaLnBrk="1" hangingPunct="1">
              <a:lnSpc>
                <a:spcPct val="80000"/>
              </a:lnSpc>
              <a:buClr>
                <a:schemeClr val="tx1"/>
              </a:buClr>
              <a:buFontTx/>
              <a:buNone/>
              <a:defRPr/>
            </a:pPr>
            <a:endParaRPr lang="en-US" sz="2000" b="1"/>
          </a:p>
          <a:p>
            <a:pPr lvl="1" eaLnBrk="1" hangingPunct="1">
              <a:lnSpc>
                <a:spcPct val="80000"/>
              </a:lnSpc>
              <a:buClr>
                <a:schemeClr val="tx1"/>
              </a:buClr>
              <a:defRPr/>
            </a:pPr>
            <a:r>
              <a:rPr lang="el-GR" sz="2000" b="1"/>
              <a:t>Συνθήκες εργασίας </a:t>
            </a:r>
            <a:r>
              <a:rPr lang="el-GR" sz="2000" i="1"/>
              <a:t>(</a:t>
            </a:r>
            <a:r>
              <a:rPr lang="en-US" sz="2000" i="1"/>
              <a:t>Working conditions)</a:t>
            </a:r>
          </a:p>
          <a:p>
            <a:pPr lvl="2" eaLnBrk="1" hangingPunct="1">
              <a:lnSpc>
                <a:spcPct val="80000"/>
              </a:lnSpc>
              <a:buClr>
                <a:schemeClr val="tx1"/>
              </a:buClr>
              <a:defRPr/>
            </a:pPr>
            <a:r>
              <a:rPr lang="el-GR" sz="1800" b="1"/>
              <a:t>Προϊστάμενος θέσης </a:t>
            </a:r>
            <a:r>
              <a:rPr lang="en-US" sz="2000" i="1"/>
              <a:t>(Supervisors)</a:t>
            </a:r>
            <a:r>
              <a:rPr lang="en-US" sz="1800" b="1"/>
              <a:t> </a:t>
            </a:r>
          </a:p>
          <a:p>
            <a:pPr lvl="2" eaLnBrk="1" hangingPunct="1">
              <a:lnSpc>
                <a:spcPct val="80000"/>
              </a:lnSpc>
              <a:buClr>
                <a:schemeClr val="tx1"/>
              </a:buClr>
              <a:defRPr/>
            </a:pPr>
            <a:r>
              <a:rPr lang="el-GR" sz="1800" b="1"/>
              <a:t>Ακριβή τοποθεσία εκτέλεσης της εργασίας </a:t>
            </a:r>
            <a:r>
              <a:rPr lang="el-GR" sz="2000" i="1"/>
              <a:t>(</a:t>
            </a:r>
            <a:r>
              <a:rPr lang="en-US" sz="2000" i="1"/>
              <a:t>Location</a:t>
            </a:r>
            <a:r>
              <a:rPr lang="el-GR" sz="2000" i="1"/>
              <a:t>)</a:t>
            </a:r>
            <a:endParaRPr lang="en-US" sz="2000" i="1"/>
          </a:p>
          <a:p>
            <a:pPr lvl="2" eaLnBrk="1" hangingPunct="1">
              <a:lnSpc>
                <a:spcPct val="80000"/>
              </a:lnSpc>
              <a:buClr>
                <a:schemeClr val="tx1"/>
              </a:buClr>
              <a:defRPr/>
            </a:pPr>
            <a:r>
              <a:rPr lang="el-GR" sz="1800" b="1"/>
              <a:t>Πρόγραμμα εργασίας </a:t>
            </a:r>
            <a:r>
              <a:rPr lang="el-GR" sz="2000" i="1"/>
              <a:t>(</a:t>
            </a:r>
            <a:r>
              <a:rPr lang="en-US" sz="2000" i="1"/>
              <a:t>Schedule</a:t>
            </a:r>
            <a:r>
              <a:rPr lang="el-GR" sz="2000" i="1"/>
              <a:t>)</a:t>
            </a:r>
            <a:endParaRPr lang="en-US" sz="2000" i="1"/>
          </a:p>
          <a:p>
            <a:pPr lvl="2" eaLnBrk="1" hangingPunct="1">
              <a:lnSpc>
                <a:spcPct val="80000"/>
              </a:lnSpc>
              <a:buClr>
                <a:schemeClr val="tx1"/>
              </a:buClr>
              <a:buFontTx/>
              <a:buNone/>
              <a:defRPr/>
            </a:pPr>
            <a:endParaRPr lang="en-US" sz="2000" i="1"/>
          </a:p>
          <a:p>
            <a:pPr lvl="1" eaLnBrk="1" hangingPunct="1">
              <a:lnSpc>
                <a:spcPct val="80000"/>
              </a:lnSpc>
              <a:buClr>
                <a:schemeClr val="tx1"/>
              </a:buClr>
              <a:defRPr/>
            </a:pPr>
            <a:r>
              <a:rPr lang="el-GR" sz="2000" b="1"/>
              <a:t>Εξοπλισμός και μηχανήματα </a:t>
            </a:r>
            <a:r>
              <a:rPr lang="el-GR" sz="2000" i="1"/>
              <a:t>(</a:t>
            </a:r>
            <a:r>
              <a:rPr lang="en-US" sz="2000" i="1"/>
              <a:t>Equipment)</a:t>
            </a:r>
          </a:p>
          <a:p>
            <a:pPr lvl="1" eaLnBrk="1" hangingPunct="1">
              <a:lnSpc>
                <a:spcPct val="80000"/>
              </a:lnSpc>
              <a:buClr>
                <a:schemeClr val="tx1"/>
              </a:buClr>
              <a:buFontTx/>
              <a:buNone/>
              <a:defRPr/>
            </a:pPr>
            <a:endParaRPr lang="el-GR" sz="2000" i="1"/>
          </a:p>
          <a:p>
            <a:pPr lvl="1" eaLnBrk="1" hangingPunct="1">
              <a:lnSpc>
                <a:spcPct val="80000"/>
              </a:lnSpc>
              <a:defRPr/>
            </a:pPr>
            <a:r>
              <a:rPr lang="el-GR" sz="2000" b="1"/>
              <a:t>Αποτελεσματικότητα εργασίας </a:t>
            </a:r>
            <a:r>
              <a:rPr lang="el-GR" sz="2000" i="1"/>
              <a:t>(</a:t>
            </a:r>
            <a:r>
              <a:rPr lang="en-US" sz="2000" i="1"/>
              <a:t>Job performance</a:t>
            </a:r>
            <a:r>
              <a:rPr lang="el-GR" sz="2000" i="1"/>
              <a:t>)</a:t>
            </a:r>
            <a:endParaRPr lang="en-US" sz="2000" i="1"/>
          </a:p>
          <a:p>
            <a:pPr lvl="2" eaLnBrk="1" hangingPunct="1">
              <a:lnSpc>
                <a:spcPct val="80000"/>
              </a:lnSpc>
              <a:buClr>
                <a:schemeClr val="tx1"/>
              </a:buClr>
              <a:defRPr/>
            </a:pPr>
            <a:r>
              <a:rPr lang="el-GR" sz="1800" b="1"/>
              <a:t>Παραγωγή εργασίας </a:t>
            </a:r>
            <a:r>
              <a:rPr lang="el-GR" sz="2000" i="1"/>
              <a:t>(</a:t>
            </a:r>
            <a:r>
              <a:rPr lang="en-US" sz="2000" i="1"/>
              <a:t>Operations</a:t>
            </a:r>
            <a:r>
              <a:rPr lang="el-GR" sz="2000" i="1"/>
              <a:t>)</a:t>
            </a:r>
            <a:endParaRPr lang="en-US" sz="2000" i="1"/>
          </a:p>
          <a:p>
            <a:pPr lvl="2" eaLnBrk="1" hangingPunct="1">
              <a:lnSpc>
                <a:spcPct val="80000"/>
              </a:lnSpc>
              <a:buClr>
                <a:schemeClr val="tx1"/>
              </a:buClr>
              <a:defRPr/>
            </a:pPr>
            <a:r>
              <a:rPr lang="el-GR" sz="1800" b="1"/>
              <a:t>Προδιαγραφές εργασίας </a:t>
            </a:r>
            <a:r>
              <a:rPr lang="el-GR" sz="2000" i="1"/>
              <a:t>(</a:t>
            </a:r>
            <a:r>
              <a:rPr lang="en-US" sz="2000" i="1"/>
              <a:t>Standards</a:t>
            </a:r>
            <a:r>
              <a:rPr lang="el-GR" sz="2000" i="1"/>
              <a:t>)</a:t>
            </a:r>
            <a:endParaRPr lang="en-US" sz="2000" i="1"/>
          </a:p>
          <a:p>
            <a:pPr lvl="2" eaLnBrk="1" hangingPunct="1">
              <a:lnSpc>
                <a:spcPct val="80000"/>
              </a:lnSpc>
              <a:buClr>
                <a:schemeClr val="tx1"/>
              </a:buClr>
              <a:defRPr/>
            </a:pPr>
            <a:r>
              <a:rPr lang="el-GR" sz="1800" b="1"/>
              <a:t>Χρόνος </a:t>
            </a:r>
            <a:r>
              <a:rPr lang="el-GR" sz="2000" i="1"/>
              <a:t>(</a:t>
            </a:r>
            <a:r>
              <a:rPr lang="en-US" sz="2000" i="1"/>
              <a:t>Time</a:t>
            </a:r>
            <a:r>
              <a:rPr lang="el-GR" sz="2000" i="1"/>
              <a:t>)</a:t>
            </a:r>
          </a:p>
          <a:p>
            <a:pPr lvl="2" eaLnBrk="1" hangingPunct="1">
              <a:lnSpc>
                <a:spcPct val="80000"/>
              </a:lnSpc>
              <a:buClr>
                <a:schemeClr val="tx1"/>
              </a:buClr>
              <a:buFontTx/>
              <a:buNone/>
              <a:defRPr/>
            </a:pPr>
            <a:endParaRPr lang="en-US" sz="2000" b="1"/>
          </a:p>
          <a:p>
            <a:pPr lvl="1" eaLnBrk="1" hangingPunct="1">
              <a:lnSpc>
                <a:spcPct val="80000"/>
              </a:lnSpc>
              <a:defRPr/>
            </a:pPr>
            <a:r>
              <a:rPr lang="el-GR" sz="2000" b="1"/>
              <a:t>Εργασιακή εμπειρία, κατάρτιση και δεξιότητες </a:t>
            </a:r>
            <a:r>
              <a:rPr lang="el-GR" sz="2000" i="1"/>
              <a:t>(</a:t>
            </a:r>
            <a:r>
              <a:rPr lang="en-US" sz="2000" i="1"/>
              <a:t>Experience, Training, and Skills</a:t>
            </a:r>
            <a:r>
              <a:rPr lang="el-GR" sz="2000" i="1"/>
              <a:t>)</a:t>
            </a:r>
            <a:endParaRPr lang="en-US" sz="2000" i="1"/>
          </a:p>
          <a:p>
            <a:pPr lvl="1" eaLnBrk="1" hangingPunct="1">
              <a:lnSpc>
                <a:spcPct val="80000"/>
              </a:lnSpc>
              <a:buFontTx/>
              <a:buNone/>
              <a:defRPr/>
            </a:pPr>
            <a:endParaRPr lang="en-US" sz="2000" i="1"/>
          </a:p>
          <a:p>
            <a:pPr lvl="1" eaLnBrk="1" hangingPunct="1">
              <a:lnSpc>
                <a:spcPct val="80000"/>
              </a:lnSpc>
              <a:defRPr/>
            </a:pPr>
            <a:r>
              <a:rPr lang="el-GR" sz="2000" b="1"/>
              <a:t>Καθοδήγηση και διαχείριση καριέρας</a:t>
            </a:r>
            <a:endParaRPr lang="en-US" sz="20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9E61C21-35BE-EC11-B51E-8687934533AE}"/>
              </a:ext>
            </a:extLst>
          </p:cNvPr>
          <p:cNvSpPr>
            <a:spLocks noGrp="1" noChangeArrowheads="1"/>
          </p:cNvSpPr>
          <p:nvPr>
            <p:ph type="title"/>
          </p:nvPr>
        </p:nvSpPr>
        <p:spPr>
          <a:xfrm>
            <a:off x="395288" y="188913"/>
            <a:ext cx="8424862" cy="1143000"/>
          </a:xfrm>
        </p:spPr>
        <p:txBody>
          <a:bodyPr/>
          <a:lstStyle/>
          <a:p>
            <a:pPr eaLnBrk="1" hangingPunct="1">
              <a:lnSpc>
                <a:spcPct val="70000"/>
              </a:lnSpc>
              <a:defRPr/>
            </a:pPr>
            <a:r>
              <a:rPr lang="el-GR" sz="3600"/>
              <a:t>Μέθοδοι Συλλογής Στοιχείων για την </a:t>
            </a:r>
            <a:br>
              <a:rPr lang="el-GR" sz="3600"/>
            </a:br>
            <a:r>
              <a:rPr lang="el-GR" sz="3600"/>
              <a:t>Ανάλυση Εργασίας</a:t>
            </a:r>
            <a:r>
              <a:rPr lang="el-GR"/>
              <a:t> </a:t>
            </a:r>
          </a:p>
        </p:txBody>
      </p:sp>
      <p:sp>
        <p:nvSpPr>
          <p:cNvPr id="43011" name="Rectangle 3">
            <a:extLst>
              <a:ext uri="{FF2B5EF4-FFF2-40B4-BE49-F238E27FC236}">
                <a16:creationId xmlns:a16="http://schemas.microsoft.com/office/drawing/2014/main" id="{A1AF723A-1EA0-924A-FB7A-AC10E36262BD}"/>
              </a:ext>
            </a:extLst>
          </p:cNvPr>
          <p:cNvSpPr>
            <a:spLocks noGrp="1" noChangeArrowheads="1"/>
          </p:cNvSpPr>
          <p:nvPr>
            <p:ph idx="1"/>
          </p:nvPr>
        </p:nvSpPr>
        <p:spPr>
          <a:xfrm>
            <a:off x="395288" y="1773238"/>
            <a:ext cx="8569325" cy="4824412"/>
          </a:xfrm>
        </p:spPr>
        <p:txBody>
          <a:bodyPr/>
          <a:lstStyle/>
          <a:p>
            <a:pPr eaLnBrk="1" hangingPunct="1">
              <a:defRPr/>
            </a:pPr>
            <a:r>
              <a:rPr lang="el-GR" sz="2800"/>
              <a:t>Παρατήρηση </a:t>
            </a:r>
            <a:r>
              <a:rPr lang="el-GR" sz="2400"/>
              <a:t>(</a:t>
            </a:r>
            <a:r>
              <a:rPr lang="en-US" sz="2400"/>
              <a:t>Observation</a:t>
            </a:r>
            <a:r>
              <a:rPr lang="el-GR" sz="2400"/>
              <a:t>)</a:t>
            </a:r>
            <a:endParaRPr lang="en-US" sz="2400"/>
          </a:p>
          <a:p>
            <a:pPr eaLnBrk="1" hangingPunct="1">
              <a:buClr>
                <a:schemeClr val="tx1"/>
              </a:buClr>
              <a:defRPr/>
            </a:pPr>
            <a:r>
              <a:rPr lang="el-GR" sz="2800"/>
              <a:t>Συνέντευξη </a:t>
            </a:r>
            <a:r>
              <a:rPr lang="el-GR" sz="2400"/>
              <a:t>(</a:t>
            </a:r>
            <a:r>
              <a:rPr lang="en-US" sz="2400"/>
              <a:t>Interview</a:t>
            </a:r>
            <a:r>
              <a:rPr lang="el-GR" sz="2400"/>
              <a:t>)</a:t>
            </a:r>
            <a:endParaRPr lang="en-US" sz="2400"/>
          </a:p>
          <a:p>
            <a:pPr lvl="1" eaLnBrk="1" hangingPunct="1">
              <a:buClr>
                <a:schemeClr val="tx1"/>
              </a:buClr>
              <a:defRPr/>
            </a:pPr>
            <a:r>
              <a:rPr lang="el-GR"/>
              <a:t>Ατομική </a:t>
            </a:r>
            <a:r>
              <a:rPr lang="el-GR" sz="2400"/>
              <a:t>(</a:t>
            </a:r>
            <a:r>
              <a:rPr lang="en-US" sz="2400"/>
              <a:t>Individual</a:t>
            </a:r>
            <a:r>
              <a:rPr lang="el-GR" sz="2400"/>
              <a:t>)</a:t>
            </a:r>
            <a:endParaRPr lang="en-US" sz="2400"/>
          </a:p>
          <a:p>
            <a:pPr lvl="1" eaLnBrk="1" hangingPunct="1">
              <a:buClr>
                <a:schemeClr val="tx1"/>
              </a:buClr>
              <a:defRPr/>
            </a:pPr>
            <a:r>
              <a:rPr lang="el-GR"/>
              <a:t>Ομάδας </a:t>
            </a:r>
            <a:r>
              <a:rPr lang="el-GR" sz="2400"/>
              <a:t>(</a:t>
            </a:r>
            <a:r>
              <a:rPr lang="en-US" sz="2400"/>
              <a:t>Group</a:t>
            </a:r>
            <a:r>
              <a:rPr lang="el-GR" sz="2400"/>
              <a:t>)</a:t>
            </a:r>
            <a:endParaRPr lang="en-US" sz="2400"/>
          </a:p>
          <a:p>
            <a:pPr eaLnBrk="1" hangingPunct="1">
              <a:buClr>
                <a:schemeClr val="tx1"/>
              </a:buClr>
              <a:defRPr/>
            </a:pPr>
            <a:r>
              <a:rPr lang="el-GR" sz="2800"/>
              <a:t>Ερωτηματολόγιο Ανάλυσης Θέσης </a:t>
            </a:r>
            <a:r>
              <a:rPr lang="en-US" sz="2400"/>
              <a:t>(Position Analysis Questionnaire)</a:t>
            </a:r>
            <a:r>
              <a:rPr lang="en-US" sz="2800"/>
              <a:t> </a:t>
            </a:r>
          </a:p>
          <a:p>
            <a:pPr eaLnBrk="1" hangingPunct="1">
              <a:buClr>
                <a:schemeClr val="tx1"/>
              </a:buClr>
              <a:defRPr/>
            </a:pPr>
            <a:r>
              <a:rPr lang="el-GR" sz="2800"/>
              <a:t>Ημερολόγιο </a:t>
            </a:r>
            <a:r>
              <a:rPr lang="el-GR" sz="2400"/>
              <a:t>(</a:t>
            </a:r>
            <a:r>
              <a:rPr lang="en-US" sz="2400"/>
              <a:t>Diary</a:t>
            </a:r>
            <a:r>
              <a:rPr lang="el-GR" sz="2400"/>
              <a:t>)</a:t>
            </a:r>
            <a:endParaRPr lang="en-US" sz="2400"/>
          </a:p>
          <a:p>
            <a:pPr eaLnBrk="1" hangingPunct="1">
              <a:buClr>
                <a:schemeClr val="tx1"/>
              </a:buClr>
              <a:defRPr/>
            </a:pPr>
            <a:r>
              <a:rPr lang="el-GR" sz="2800"/>
              <a:t>Τεχνική Ημερίδα </a:t>
            </a:r>
            <a:r>
              <a:rPr lang="el-GR" sz="2400"/>
              <a:t>(</a:t>
            </a:r>
            <a:r>
              <a:rPr lang="en-US" sz="2400"/>
              <a:t>Technical Conference</a:t>
            </a:r>
            <a:r>
              <a:rPr lang="el-GR" sz="2400"/>
              <a:t>)</a:t>
            </a:r>
            <a:endParaRPr lang="en-US" sz="2400"/>
          </a:p>
          <a:p>
            <a:pPr eaLnBrk="1" hangingPunct="1">
              <a:buClr>
                <a:schemeClr val="tx1"/>
              </a:buClr>
              <a:defRPr/>
            </a:pPr>
            <a:r>
              <a:rPr lang="el-GR" sz="2800"/>
              <a:t>Τεχνική Κρίσιμων Καταστάσεων </a:t>
            </a:r>
            <a:r>
              <a:rPr lang="el-GR" sz="2400"/>
              <a:t>(</a:t>
            </a:r>
            <a:r>
              <a:rPr lang="en-US" sz="2400"/>
              <a:t>Critical Incident Technique</a:t>
            </a:r>
            <a:r>
              <a:rPr lang="el-GR" sz="2400"/>
              <a:t>)</a:t>
            </a:r>
          </a:p>
        </p:txBody>
      </p:sp>
      <p:sp>
        <p:nvSpPr>
          <p:cNvPr id="43012" name="Rectangle 4">
            <a:extLst>
              <a:ext uri="{FF2B5EF4-FFF2-40B4-BE49-F238E27FC236}">
                <a16:creationId xmlns:a16="http://schemas.microsoft.com/office/drawing/2014/main" id="{A9782C3D-30D5-5326-4D63-D995BFDAD317}"/>
              </a:ext>
            </a:extLst>
          </p:cNvPr>
          <p:cNvSpPr>
            <a:spLocks noChangeArrowheads="1"/>
          </p:cNvSpPr>
          <p:nvPr/>
        </p:nvSpPr>
        <p:spPr bwMode="auto">
          <a:xfrm>
            <a:off x="468313" y="3716338"/>
            <a:ext cx="8351837" cy="2808287"/>
          </a:xfrm>
          <a:prstGeom prst="rect">
            <a:avLst/>
          </a:prstGeom>
          <a:noFill/>
          <a:ln w="9525">
            <a:noFill/>
            <a:miter lim="800000"/>
            <a:headEnd/>
            <a:tailEnd/>
          </a:ln>
          <a:effectLst/>
        </p:spPr>
        <p:txBody>
          <a:bodyPr/>
          <a:lstStyle/>
          <a:p>
            <a:pPr marL="342900" indent="-342900">
              <a:lnSpc>
                <a:spcPct val="90000"/>
              </a:lnSpc>
              <a:spcBef>
                <a:spcPct val="20000"/>
              </a:spcBef>
              <a:buClr>
                <a:schemeClr val="tx1"/>
              </a:buClr>
              <a:buFontTx/>
              <a:buChar char="•"/>
              <a:defRPr/>
            </a:pPr>
            <a:endParaRPr lang="el-GR" sz="1600">
              <a:effectLst>
                <a:outerShdw blurRad="38100" dist="38100" dir="2700000" algn="tl">
                  <a:srgbClr val="00000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44329083-4EC8-A2BE-F7A5-F883934E37B2}"/>
              </a:ext>
            </a:extLst>
          </p:cNvPr>
          <p:cNvSpPr>
            <a:spLocks noGrp="1" noChangeArrowheads="1"/>
          </p:cNvSpPr>
          <p:nvPr>
            <p:ph type="title"/>
          </p:nvPr>
        </p:nvSpPr>
        <p:spPr>
          <a:xfrm>
            <a:off x="250825" y="44450"/>
            <a:ext cx="8507413" cy="863600"/>
          </a:xfrm>
        </p:spPr>
        <p:txBody>
          <a:bodyPr/>
          <a:lstStyle/>
          <a:p>
            <a:pPr eaLnBrk="1" hangingPunct="1">
              <a:defRPr/>
            </a:pPr>
            <a:r>
              <a:rPr lang="el-GR" sz="3600"/>
              <a:t>Ερωτηματολόγια Ανάλυσης Εργασίας</a:t>
            </a:r>
            <a:endParaRPr lang="en-US" sz="3600"/>
          </a:p>
        </p:txBody>
      </p:sp>
      <p:sp>
        <p:nvSpPr>
          <p:cNvPr id="45060" name="Rectangle 4">
            <a:extLst>
              <a:ext uri="{FF2B5EF4-FFF2-40B4-BE49-F238E27FC236}">
                <a16:creationId xmlns:a16="http://schemas.microsoft.com/office/drawing/2014/main" id="{0D299C6F-8C5A-2376-675E-9E00D1EB8F8B}"/>
              </a:ext>
            </a:extLst>
          </p:cNvPr>
          <p:cNvSpPr>
            <a:spLocks noGrp="1" noChangeArrowheads="1"/>
          </p:cNvSpPr>
          <p:nvPr>
            <p:ph idx="1"/>
          </p:nvPr>
        </p:nvSpPr>
        <p:spPr>
          <a:xfrm>
            <a:off x="179388" y="1412875"/>
            <a:ext cx="8820150" cy="5256213"/>
          </a:xfrm>
        </p:spPr>
        <p:txBody>
          <a:bodyPr/>
          <a:lstStyle/>
          <a:p>
            <a:pPr eaLnBrk="1" hangingPunct="1">
              <a:lnSpc>
                <a:spcPct val="80000"/>
              </a:lnSpc>
              <a:defRPr/>
            </a:pPr>
            <a:r>
              <a:rPr lang="el-GR" sz="2800"/>
              <a:t>Οι εργαζόμενοι απαντούν σε ερωτήσεις σχετικές με τις αρμοδιότητες και τις απαιτήσεις της εργασίας </a:t>
            </a:r>
          </a:p>
          <a:p>
            <a:pPr eaLnBrk="1" hangingPunct="1">
              <a:lnSpc>
                <a:spcPct val="80000"/>
              </a:lnSpc>
              <a:defRPr/>
            </a:pPr>
            <a:r>
              <a:rPr lang="el-GR" sz="2800"/>
              <a:t>Κάθε ερώτηση απαντάται με την χρήση κλίμακας η οποία αξιολογεί την σπουδαιότητα και την σημασία της κάθε αρμοδιότητας</a:t>
            </a:r>
          </a:p>
          <a:p>
            <a:pPr lvl="1" eaLnBrk="1" hangingPunct="1">
              <a:lnSpc>
                <a:spcPct val="80000"/>
              </a:lnSpc>
              <a:buFontTx/>
              <a:buNone/>
              <a:defRPr/>
            </a:pPr>
            <a:endParaRPr lang="el-GR" sz="1000"/>
          </a:p>
          <a:p>
            <a:pPr lvl="1" eaLnBrk="1" hangingPunct="1">
              <a:lnSpc>
                <a:spcPct val="80000"/>
              </a:lnSpc>
              <a:buFontTx/>
              <a:buNone/>
              <a:defRPr/>
            </a:pPr>
            <a:r>
              <a:rPr lang="el-GR" sz="2400" b="1"/>
              <a:t>Ερωτηματολόγιο Ανάλυσης Θέσης </a:t>
            </a:r>
            <a:r>
              <a:rPr lang="el-GR" sz="2400"/>
              <a:t>(</a:t>
            </a:r>
            <a:r>
              <a:rPr lang="en-US" sz="2400"/>
              <a:t>Position Analysis Questionnaire</a:t>
            </a:r>
            <a:r>
              <a:rPr lang="el-GR" sz="2400"/>
              <a:t>)</a:t>
            </a:r>
            <a:endParaRPr lang="en-US" sz="2400"/>
          </a:p>
          <a:p>
            <a:pPr lvl="2" eaLnBrk="1" hangingPunct="1">
              <a:lnSpc>
                <a:spcPct val="80000"/>
              </a:lnSpc>
              <a:defRPr/>
            </a:pPr>
            <a:r>
              <a:rPr lang="el-GR"/>
              <a:t>Δομημένο, συμπεριφοριστικό  ερωτηματολόγιο </a:t>
            </a:r>
            <a:endParaRPr lang="en-US"/>
          </a:p>
          <a:p>
            <a:pPr lvl="2" eaLnBrk="1" hangingPunct="1">
              <a:lnSpc>
                <a:spcPct val="80000"/>
              </a:lnSpc>
              <a:defRPr/>
            </a:pPr>
            <a:r>
              <a:rPr lang="en-US"/>
              <a:t>194 </a:t>
            </a:r>
            <a:r>
              <a:rPr lang="el-GR"/>
              <a:t>ερωτήσεις</a:t>
            </a:r>
            <a:r>
              <a:rPr lang="en-US"/>
              <a:t> </a:t>
            </a:r>
            <a:r>
              <a:rPr lang="el-GR"/>
              <a:t>σε</a:t>
            </a:r>
            <a:r>
              <a:rPr lang="en-US"/>
              <a:t> 6 </a:t>
            </a:r>
            <a:r>
              <a:rPr lang="el-GR"/>
              <a:t>κατηγορίες</a:t>
            </a:r>
            <a:endParaRPr lang="en-US"/>
          </a:p>
          <a:p>
            <a:pPr lvl="3" eaLnBrk="1" hangingPunct="1">
              <a:lnSpc>
                <a:spcPct val="80000"/>
              </a:lnSpc>
              <a:defRPr/>
            </a:pPr>
            <a:r>
              <a:rPr lang="el-GR"/>
              <a:t>Εισροή πληροφοριών (</a:t>
            </a:r>
            <a:r>
              <a:rPr lang="en-US"/>
              <a:t>Information input</a:t>
            </a:r>
            <a:r>
              <a:rPr lang="el-GR"/>
              <a:t>)</a:t>
            </a:r>
            <a:endParaRPr lang="en-US"/>
          </a:p>
          <a:p>
            <a:pPr lvl="3" eaLnBrk="1" hangingPunct="1">
              <a:lnSpc>
                <a:spcPct val="80000"/>
              </a:lnSpc>
              <a:defRPr/>
            </a:pPr>
            <a:r>
              <a:rPr lang="el-GR"/>
              <a:t>Νοητικές διεργασίες (</a:t>
            </a:r>
            <a:r>
              <a:rPr lang="en-US"/>
              <a:t>Mental processes</a:t>
            </a:r>
            <a:r>
              <a:rPr lang="el-GR"/>
              <a:t>)</a:t>
            </a:r>
            <a:endParaRPr lang="en-US"/>
          </a:p>
          <a:p>
            <a:pPr lvl="3" eaLnBrk="1" hangingPunct="1">
              <a:lnSpc>
                <a:spcPct val="80000"/>
              </a:lnSpc>
              <a:defRPr/>
            </a:pPr>
            <a:r>
              <a:rPr lang="el-GR"/>
              <a:t>Αποτέλεσμα εργασίας (</a:t>
            </a:r>
            <a:r>
              <a:rPr lang="en-US"/>
              <a:t>Work output</a:t>
            </a:r>
            <a:r>
              <a:rPr lang="el-GR"/>
              <a:t>)</a:t>
            </a:r>
            <a:endParaRPr lang="en-US"/>
          </a:p>
          <a:p>
            <a:pPr lvl="3" eaLnBrk="1" hangingPunct="1">
              <a:lnSpc>
                <a:spcPct val="80000"/>
              </a:lnSpc>
              <a:defRPr/>
            </a:pPr>
            <a:r>
              <a:rPr lang="el-GR"/>
              <a:t>Σχέσεις (</a:t>
            </a:r>
            <a:r>
              <a:rPr lang="en-US"/>
              <a:t>Relationships</a:t>
            </a:r>
            <a:r>
              <a:rPr lang="el-GR"/>
              <a:t>)</a:t>
            </a:r>
            <a:endParaRPr lang="en-US"/>
          </a:p>
          <a:p>
            <a:pPr lvl="3" eaLnBrk="1" hangingPunct="1">
              <a:lnSpc>
                <a:spcPct val="80000"/>
              </a:lnSpc>
              <a:defRPr/>
            </a:pPr>
            <a:r>
              <a:rPr lang="el-GR"/>
              <a:t>Περιβάλλον της εργασίας (</a:t>
            </a:r>
            <a:r>
              <a:rPr lang="en-US"/>
              <a:t>Job context</a:t>
            </a:r>
            <a:r>
              <a:rPr lang="el-GR"/>
              <a: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6E8CFE52-4A3B-CC14-99CE-91B16154774C}"/>
              </a:ext>
            </a:extLst>
          </p:cNvPr>
          <p:cNvSpPr>
            <a:spLocks noGrp="1" noChangeArrowheads="1"/>
          </p:cNvSpPr>
          <p:nvPr>
            <p:ph idx="1"/>
          </p:nvPr>
        </p:nvSpPr>
        <p:spPr>
          <a:xfrm>
            <a:off x="323850" y="188913"/>
            <a:ext cx="8820150" cy="6669087"/>
          </a:xfrm>
        </p:spPr>
        <p:txBody>
          <a:bodyPr/>
          <a:lstStyle/>
          <a:p>
            <a:pPr algn="ctr" eaLnBrk="1" hangingPunct="1">
              <a:lnSpc>
                <a:spcPct val="80000"/>
              </a:lnSpc>
              <a:buFontTx/>
              <a:buNone/>
              <a:defRPr/>
            </a:pPr>
            <a:r>
              <a:rPr lang="el-GR" sz="1600" b="1"/>
              <a:t>ΥΠΟΔΕΙΓΜΑ ΕΡΩΤΗΜΑΤΟΛΟΓΙΟΥ</a:t>
            </a:r>
          </a:p>
          <a:p>
            <a:pPr algn="ctr" eaLnBrk="1" hangingPunct="1">
              <a:lnSpc>
                <a:spcPct val="80000"/>
              </a:lnSpc>
              <a:buFontTx/>
              <a:buNone/>
              <a:defRPr/>
            </a:pPr>
            <a:endParaRPr lang="el-GR" sz="1600"/>
          </a:p>
          <a:p>
            <a:pPr eaLnBrk="1" hangingPunct="1">
              <a:lnSpc>
                <a:spcPct val="80000"/>
              </a:lnSpc>
              <a:buFontTx/>
              <a:buNone/>
              <a:defRPr/>
            </a:pPr>
            <a:r>
              <a:rPr lang="el-GR" sz="1600"/>
              <a:t>Οδηγίες :  Αυτό είναι το πρώτο βήμα για την προετοιμασία μιας περιγραφής θέσης για μια συγκεκριμένη εργασία. Συμπληρώνουμε το ερωτηματολόγιο προσεκτικά και το παραδίδουμε στον άμεσο προϊστάμενο της θέσης για επισκόπηση.  Μετά την επισκόπηση το στέλεχος το μεταφέρει στον αναλυτή της θέσης του συγκεκριμένου τμήματος </a:t>
            </a:r>
          </a:p>
          <a:p>
            <a:pPr eaLnBrk="1" hangingPunct="1">
              <a:lnSpc>
                <a:spcPct val="80000"/>
              </a:lnSpc>
              <a:buFontTx/>
              <a:buNone/>
              <a:defRPr/>
            </a:pPr>
            <a:endParaRPr lang="el-GR" sz="1600"/>
          </a:p>
          <a:p>
            <a:pPr eaLnBrk="1" hangingPunct="1">
              <a:lnSpc>
                <a:spcPct val="80000"/>
              </a:lnSpc>
              <a:buFontTx/>
              <a:buNone/>
              <a:defRPr/>
            </a:pPr>
            <a:r>
              <a:rPr lang="el-GR" sz="1600"/>
              <a:t>Ονοματεπώνυμο ………………………………………..    Ημερομηνία ……………..</a:t>
            </a:r>
          </a:p>
          <a:p>
            <a:pPr eaLnBrk="1" hangingPunct="1">
              <a:lnSpc>
                <a:spcPct val="80000"/>
              </a:lnSpc>
              <a:buFontTx/>
              <a:buNone/>
              <a:defRPr/>
            </a:pPr>
            <a:r>
              <a:rPr lang="el-GR" sz="1600"/>
              <a:t>Τίτλος Θέσης …………………………………………...    Τμήμα ……………………</a:t>
            </a:r>
          </a:p>
          <a:p>
            <a:pPr eaLnBrk="1" hangingPunct="1">
              <a:lnSpc>
                <a:spcPct val="80000"/>
              </a:lnSpc>
              <a:buFontTx/>
              <a:buNone/>
              <a:defRPr/>
            </a:pPr>
            <a:r>
              <a:rPr lang="el-GR" sz="1600"/>
              <a:t>Άμεσος Προϊστάμενος ………………………………….    Τίτλος Ατόμου …………..</a:t>
            </a:r>
          </a:p>
          <a:p>
            <a:pPr eaLnBrk="1" hangingPunct="1">
              <a:lnSpc>
                <a:spcPct val="80000"/>
              </a:lnSpc>
              <a:buFontTx/>
              <a:buNone/>
              <a:defRPr/>
            </a:pPr>
            <a:endParaRPr lang="el-GR" sz="1600"/>
          </a:p>
          <a:p>
            <a:pPr eaLnBrk="1" hangingPunct="1">
              <a:lnSpc>
                <a:spcPct val="80000"/>
              </a:lnSpc>
              <a:buFontTx/>
              <a:buNone/>
              <a:defRPr/>
            </a:pPr>
            <a:endParaRPr lang="el-GR" sz="1600"/>
          </a:p>
          <a:p>
            <a:pPr eaLnBrk="1" hangingPunct="1">
              <a:lnSpc>
                <a:spcPct val="80000"/>
              </a:lnSpc>
              <a:buFontTx/>
              <a:buNone/>
              <a:defRPr/>
            </a:pPr>
            <a:r>
              <a:rPr lang="el-GR" sz="1800"/>
              <a:t>1. Πως θα περιγράφατε τον κύριο σκοπό της εργασίας σας (πχ. γιατί υπάρχει, τι εξυπηρετεί)</a:t>
            </a:r>
          </a:p>
          <a:p>
            <a:pPr eaLnBrk="1" hangingPunct="1">
              <a:lnSpc>
                <a:spcPct val="80000"/>
              </a:lnSpc>
              <a:buFontTx/>
              <a:buNone/>
              <a:defRPr/>
            </a:pPr>
            <a:r>
              <a:rPr lang="el-GR" sz="1800"/>
              <a:t>2. Ποια είναι η αμέσως πάνω από εσάς θέση</a:t>
            </a:r>
          </a:p>
          <a:p>
            <a:pPr eaLnBrk="1" hangingPunct="1">
              <a:lnSpc>
                <a:spcPct val="80000"/>
              </a:lnSpc>
              <a:buFontTx/>
              <a:buNone/>
              <a:defRPr/>
            </a:pPr>
            <a:r>
              <a:rPr lang="el-GR" sz="1800"/>
              <a:t>3. Παραθέστε τους τίτλους των θέσεων που επιβλέπετε ή διευθύνετε και τον αριθμό των κατόχων σε κάθε μια. Περιγράψτε τη φύση των διευθυντικών σας δραστηριοτήτων</a:t>
            </a:r>
          </a:p>
          <a:p>
            <a:pPr eaLnBrk="1" hangingPunct="1">
              <a:lnSpc>
                <a:spcPct val="80000"/>
              </a:lnSpc>
              <a:buFontTx/>
              <a:buNone/>
              <a:defRPr/>
            </a:pPr>
            <a:r>
              <a:rPr lang="el-GR" sz="1800"/>
              <a:t>4. Τι είδους καθοδήγηση και εποπτεία έχετε (πχ. σε ποιόν αναφέρεστε, ποιος σας αναθέτει καθήκοντα)</a:t>
            </a:r>
          </a:p>
          <a:p>
            <a:pPr eaLnBrk="1" hangingPunct="1">
              <a:lnSpc>
                <a:spcPct val="80000"/>
              </a:lnSpc>
              <a:buFontTx/>
              <a:buNone/>
              <a:defRPr/>
            </a:pPr>
            <a:r>
              <a:rPr lang="el-GR" sz="1800"/>
              <a:t>5. Τι είδους μηχανισμούς ελέγχου έχετε (πχ, στόχοι , προϋπολογισμός έργων, υπολογισμός κόστους κτλ)</a:t>
            </a:r>
          </a:p>
          <a:p>
            <a:pPr eaLnBrk="1" hangingPunct="1">
              <a:lnSpc>
                <a:spcPct val="80000"/>
              </a:lnSpc>
              <a:buFontTx/>
              <a:buNone/>
              <a:defRPr/>
            </a:pPr>
            <a:r>
              <a:rPr lang="el-GR" sz="1800"/>
              <a:t>6. Με ποιες θέσεις ή τμήματα έχετε στενές σχέσεις και συχνές επαφές. Ποια είναι η φύση αυτών των επαφών</a:t>
            </a:r>
          </a:p>
          <a:p>
            <a:pPr eaLnBrk="1" hangingPunct="1">
              <a:lnSpc>
                <a:spcPct val="80000"/>
              </a:lnSpc>
              <a:buFontTx/>
              <a:buNone/>
              <a:defRPr/>
            </a:pPr>
            <a:r>
              <a:rPr lang="el-GR" sz="1800"/>
              <a:t>7. Περιγράψτε τις κύριες δραστηριότητες της εργασίας σας ( πχ. σχεδιασμός, προγραμματισμός, συντονισμός, κτλ)</a:t>
            </a:r>
          </a:p>
          <a:p>
            <a:pPr eaLnBrk="1" hangingPunct="1">
              <a:lnSpc>
                <a:spcPct val="80000"/>
              </a:lnSpc>
              <a:buFontTx/>
              <a:buNone/>
              <a:defRPr/>
            </a:pPr>
            <a:endParaRPr lang="el-GR"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a:extLst>
              <a:ext uri="{FF2B5EF4-FFF2-40B4-BE49-F238E27FC236}">
                <a16:creationId xmlns:a16="http://schemas.microsoft.com/office/drawing/2014/main" id="{6418BB9D-BC50-E42A-A334-D78497046DBC}"/>
              </a:ext>
            </a:extLst>
          </p:cNvPr>
          <p:cNvSpPr>
            <a:spLocks noGrp="1" noChangeArrowheads="1"/>
          </p:cNvSpPr>
          <p:nvPr>
            <p:ph type="title"/>
          </p:nvPr>
        </p:nvSpPr>
        <p:spPr/>
        <p:txBody>
          <a:bodyPr/>
          <a:lstStyle/>
          <a:p>
            <a:pPr eaLnBrk="1" hangingPunct="1">
              <a:defRPr/>
            </a:pPr>
            <a:r>
              <a:rPr lang="el-GR"/>
              <a:t>Ερωτηματολόγια Ανάλυσης Θέσης Εργασίας </a:t>
            </a:r>
            <a:endParaRPr lang="en-US"/>
          </a:p>
        </p:txBody>
      </p:sp>
      <p:sp>
        <p:nvSpPr>
          <p:cNvPr id="57347" name="Rectangle 3">
            <a:extLst>
              <a:ext uri="{FF2B5EF4-FFF2-40B4-BE49-F238E27FC236}">
                <a16:creationId xmlns:a16="http://schemas.microsoft.com/office/drawing/2014/main" id="{902C28B4-CB5F-11D4-968C-69DB8A713BE4}"/>
              </a:ext>
            </a:extLst>
          </p:cNvPr>
          <p:cNvSpPr>
            <a:spLocks noGrp="1" noChangeArrowheads="1"/>
          </p:cNvSpPr>
          <p:nvPr>
            <p:ph idx="1"/>
          </p:nvPr>
        </p:nvSpPr>
        <p:spPr>
          <a:xfrm>
            <a:off x="179388" y="1844675"/>
            <a:ext cx="8964612" cy="5013325"/>
          </a:xfrm>
        </p:spPr>
        <p:txBody>
          <a:bodyPr/>
          <a:lstStyle/>
          <a:p>
            <a:pPr eaLnBrk="1" hangingPunct="1">
              <a:lnSpc>
                <a:spcPct val="80000"/>
              </a:lnSpc>
              <a:defRPr/>
            </a:pPr>
            <a:r>
              <a:rPr lang="el-GR" sz="1600"/>
              <a:t>Ερωτηματολόγιο Ανάλυσης της Θέσης Εργασίας , το οποίο συμπληρώνεται από τον υπάλληλο. Η πρακτική σημασία του ερωτηματολογίου συνίσταται στην εξαγωγή δεδομένων που θα διευκολύνουν τους Προϊσταμένους να σχεδιάσουν τα αρχικά έντυπα περιγραμμάτων. </a:t>
            </a:r>
          </a:p>
          <a:p>
            <a:pPr eaLnBrk="1" hangingPunct="1">
              <a:lnSpc>
                <a:spcPct val="80000"/>
              </a:lnSpc>
              <a:defRPr/>
            </a:pPr>
            <a:endParaRPr lang="el-GR" sz="1600"/>
          </a:p>
          <a:p>
            <a:pPr eaLnBrk="1" hangingPunct="1">
              <a:lnSpc>
                <a:spcPct val="80000"/>
              </a:lnSpc>
              <a:buFontTx/>
              <a:buNone/>
              <a:defRPr/>
            </a:pPr>
            <a:r>
              <a:rPr lang="el-GR" sz="1600"/>
              <a:t>        Συγκεκριμένα, με το ερωτηματολόγιο αντλείται πληροφόρηση για: </a:t>
            </a:r>
          </a:p>
          <a:p>
            <a:pPr eaLnBrk="1" hangingPunct="1">
              <a:lnSpc>
                <a:spcPct val="80000"/>
              </a:lnSpc>
              <a:defRPr/>
            </a:pPr>
            <a:endParaRPr lang="el-GR" sz="1600"/>
          </a:p>
          <a:p>
            <a:pPr eaLnBrk="1" hangingPunct="1">
              <a:lnSpc>
                <a:spcPct val="80000"/>
              </a:lnSpc>
              <a:defRPr/>
            </a:pPr>
            <a:r>
              <a:rPr lang="el-GR" sz="1600"/>
              <a:t>Τα γενικά στοιχεία της θέσης (π.χ. επίπεδο διοίκησης). </a:t>
            </a:r>
          </a:p>
          <a:p>
            <a:pPr eaLnBrk="1" hangingPunct="1">
              <a:lnSpc>
                <a:spcPct val="80000"/>
              </a:lnSpc>
              <a:defRPr/>
            </a:pPr>
            <a:r>
              <a:rPr lang="el-GR" sz="1600"/>
              <a:t>Τα στοιχεία του υπηρετούντος υπαλλήλου (π.χ. βαθμός). </a:t>
            </a:r>
          </a:p>
          <a:p>
            <a:pPr eaLnBrk="1" hangingPunct="1">
              <a:lnSpc>
                <a:spcPct val="80000"/>
              </a:lnSpc>
              <a:defRPr/>
            </a:pPr>
            <a:r>
              <a:rPr lang="el-GR" sz="1600"/>
              <a:t>Τον άμεσα Προϊστάμενο και τους υφισταμένους εφόσον υπάρχουν. </a:t>
            </a:r>
          </a:p>
          <a:p>
            <a:pPr eaLnBrk="1" hangingPunct="1">
              <a:lnSpc>
                <a:spcPct val="80000"/>
              </a:lnSpc>
              <a:defRPr/>
            </a:pPr>
            <a:r>
              <a:rPr lang="el-GR" sz="1600"/>
              <a:t>Τις απαιτήσεις της θέσης εργασίας (π.χ. ανάλυση, προγραμματισμός). </a:t>
            </a:r>
          </a:p>
          <a:p>
            <a:pPr eaLnBrk="1" hangingPunct="1">
              <a:lnSpc>
                <a:spcPct val="80000"/>
              </a:lnSpc>
              <a:defRPr/>
            </a:pPr>
            <a:r>
              <a:rPr lang="el-GR" sz="1600"/>
              <a:t>Τα προσόντα (επίπεδο εκπαίδευσης, γνώσεις, ικανότητες, δεξιότητες, χρόνια εμπειρίας) που απαιτούνται για την εκπλήρωση των καθηκόντων. </a:t>
            </a:r>
          </a:p>
          <a:p>
            <a:pPr eaLnBrk="1" hangingPunct="1">
              <a:lnSpc>
                <a:spcPct val="80000"/>
              </a:lnSpc>
              <a:defRPr/>
            </a:pPr>
            <a:r>
              <a:rPr lang="el-GR" sz="1600"/>
              <a:t>Την επικοινωνία και τη συνεργασία με άλλες οργανικές μονάδες και υπαλλήλους εντός και εκτός του φορέα, καθώς και την επαφή με τους πολίτες. </a:t>
            </a:r>
          </a:p>
          <a:p>
            <a:pPr eaLnBrk="1" hangingPunct="1">
              <a:lnSpc>
                <a:spcPct val="80000"/>
              </a:lnSpc>
              <a:defRPr/>
            </a:pPr>
            <a:r>
              <a:rPr lang="el-GR" sz="1600"/>
              <a:t>Τις εργασίες που εκτελούνται στο πλαίσιο των καθηκόντων. </a:t>
            </a:r>
          </a:p>
          <a:p>
            <a:pPr eaLnBrk="1" hangingPunct="1">
              <a:lnSpc>
                <a:spcPct val="80000"/>
              </a:lnSpc>
              <a:defRPr/>
            </a:pPr>
            <a:r>
              <a:rPr lang="el-GR" sz="1600"/>
              <a:t>Τη συχνότητα εκτέλεσης των εργασιών. </a:t>
            </a:r>
          </a:p>
          <a:p>
            <a:pPr eaLnBrk="1" hangingPunct="1">
              <a:lnSpc>
                <a:spcPct val="80000"/>
              </a:lnSpc>
              <a:defRPr/>
            </a:pPr>
            <a:r>
              <a:rPr lang="el-GR" sz="1600"/>
              <a:t>Την ικανότητα/δυνατότητα διαχείρισης προβλημάτων και λήψης αποφάσεων. </a:t>
            </a:r>
          </a:p>
          <a:p>
            <a:pPr eaLnBrk="1" hangingPunct="1">
              <a:lnSpc>
                <a:spcPct val="80000"/>
              </a:lnSpc>
              <a:defRPr/>
            </a:pPr>
            <a:r>
              <a:rPr lang="el-GR" sz="1600"/>
              <a:t>Τις συνέπειες αν μια επιμέρους εργασία διεκπεραιωθεί λάθος ή δεν διεκπεραιωθεί. </a:t>
            </a:r>
          </a:p>
          <a:p>
            <a:pPr eaLnBrk="1" hangingPunct="1">
              <a:lnSpc>
                <a:spcPct val="80000"/>
              </a:lnSpc>
              <a:defRPr/>
            </a:pPr>
            <a:r>
              <a:rPr lang="el-GR" sz="1600"/>
              <a:t>Τις παρατηρήσεις του προϊσταμένου για τις πληροφορίες που παρείχε ο υπάλληλος, </a:t>
            </a:r>
          </a:p>
          <a:p>
            <a:pPr eaLnBrk="1" hangingPunct="1">
              <a:lnSpc>
                <a:spcPct val="80000"/>
              </a:lnSpc>
              <a:defRPr/>
            </a:pPr>
            <a:r>
              <a:rPr lang="el-GR" sz="1600"/>
              <a:t>Τις ανάγκες για επιπλέον κατάρτιση ή επανακατάρτιση. </a:t>
            </a:r>
          </a:p>
        </p:txBody>
      </p:sp>
      <p:sp>
        <p:nvSpPr>
          <p:cNvPr id="29700" name="Rectangle 6">
            <a:extLst>
              <a:ext uri="{FF2B5EF4-FFF2-40B4-BE49-F238E27FC236}">
                <a16:creationId xmlns:a16="http://schemas.microsoft.com/office/drawing/2014/main" id="{6BC91E7C-EECA-E75F-DC7C-C77BBFAD43F6}"/>
              </a:ext>
            </a:extLst>
          </p:cNvPr>
          <p:cNvSpPr>
            <a:spLocks noChangeArrowheads="1"/>
          </p:cNvSpPr>
          <p:nvPr/>
        </p:nvSpPr>
        <p:spPr bwMode="auto">
          <a:xfrm>
            <a:off x="1138238" y="6491288"/>
            <a:ext cx="80057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l-GR" altLang="en-US"/>
              <a:t>http://www.minadmin.gov.gr/wp-content/uploads/20130508_odhgos_sxed_perigr.pdf</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343AEB6-D89F-483C-C759-CA2B269BA552}"/>
              </a:ext>
            </a:extLst>
          </p:cNvPr>
          <p:cNvSpPr>
            <a:spLocks noGrp="1" noChangeArrowheads="1"/>
          </p:cNvSpPr>
          <p:nvPr>
            <p:ph type="title"/>
          </p:nvPr>
        </p:nvSpPr>
        <p:spPr>
          <a:xfrm>
            <a:off x="0" y="0"/>
            <a:ext cx="9144000" cy="1143000"/>
          </a:xfrm>
        </p:spPr>
        <p:txBody>
          <a:bodyPr/>
          <a:lstStyle/>
          <a:p>
            <a:pPr eaLnBrk="1" hangingPunct="1">
              <a:lnSpc>
                <a:spcPct val="90000"/>
              </a:lnSpc>
              <a:defRPr/>
            </a:pPr>
            <a:r>
              <a:rPr lang="el-GR" sz="2800" u="sng"/>
              <a:t>Γιατί οι Ιδιότητες (</a:t>
            </a:r>
            <a:r>
              <a:rPr lang="en-US" sz="2800" u="sng"/>
              <a:t>competencies) </a:t>
            </a:r>
            <a:r>
              <a:rPr lang="el-GR" sz="2800" u="sng"/>
              <a:t>ενδιαφέρουν τις επιχειρήσεις</a:t>
            </a:r>
          </a:p>
        </p:txBody>
      </p:sp>
      <p:sp>
        <p:nvSpPr>
          <p:cNvPr id="49155" name="Rectangle 3">
            <a:extLst>
              <a:ext uri="{FF2B5EF4-FFF2-40B4-BE49-F238E27FC236}">
                <a16:creationId xmlns:a16="http://schemas.microsoft.com/office/drawing/2014/main" id="{87B1B642-B90C-333A-2B21-6461EC1E237B}"/>
              </a:ext>
            </a:extLst>
          </p:cNvPr>
          <p:cNvSpPr>
            <a:spLocks noGrp="1" noChangeArrowheads="1"/>
          </p:cNvSpPr>
          <p:nvPr>
            <p:ph idx="1"/>
          </p:nvPr>
        </p:nvSpPr>
        <p:spPr>
          <a:xfrm>
            <a:off x="250825" y="1412875"/>
            <a:ext cx="8893175" cy="5445125"/>
          </a:xfrm>
        </p:spPr>
        <p:txBody>
          <a:bodyPr/>
          <a:lstStyle/>
          <a:p>
            <a:pPr eaLnBrk="1" hangingPunct="1">
              <a:lnSpc>
                <a:spcPct val="80000"/>
              </a:lnSpc>
              <a:buFontTx/>
              <a:buNone/>
              <a:defRPr/>
            </a:pPr>
            <a:r>
              <a:rPr lang="el-GR" sz="2000"/>
              <a:t>Οι επιχειρήσεις στρέφουν όλο και περισσότερο το ενδιαφέρον τους στον προσδιορισμό των ιδιοτήτων (</a:t>
            </a:r>
            <a:r>
              <a:rPr lang="en-US" sz="2000"/>
              <a:t>Competencies) </a:t>
            </a:r>
            <a:r>
              <a:rPr lang="el-GR" sz="2000"/>
              <a:t> βασικά για τους εξής λόγους (</a:t>
            </a:r>
            <a:r>
              <a:rPr lang="en-US" sz="2000"/>
              <a:t>Heneman et.al,2000)</a:t>
            </a:r>
          </a:p>
          <a:p>
            <a:pPr eaLnBrk="1" hangingPunct="1">
              <a:lnSpc>
                <a:spcPct val="75000"/>
              </a:lnSpc>
              <a:spcBef>
                <a:spcPct val="15000"/>
              </a:spcBef>
              <a:buFontTx/>
              <a:buNone/>
              <a:defRPr/>
            </a:pPr>
            <a:r>
              <a:rPr lang="en-US" sz="2000"/>
              <a:t>  </a:t>
            </a:r>
            <a:r>
              <a:rPr lang="el-GR" sz="2000"/>
              <a:t>α) για να μπορέσουν να βοηθήσουν τους εργαζόμενους να </a:t>
            </a:r>
          </a:p>
          <a:p>
            <a:pPr eaLnBrk="1" hangingPunct="1">
              <a:lnSpc>
                <a:spcPct val="75000"/>
              </a:lnSpc>
              <a:spcBef>
                <a:spcPct val="15000"/>
              </a:spcBef>
              <a:buFontTx/>
              <a:buNone/>
              <a:defRPr/>
            </a:pPr>
            <a:r>
              <a:rPr lang="el-GR" sz="2000"/>
              <a:t>      αντιλαμβάνονται την ανάγκη της αλλαγής</a:t>
            </a:r>
          </a:p>
          <a:p>
            <a:pPr eaLnBrk="1" hangingPunct="1">
              <a:lnSpc>
                <a:spcPct val="75000"/>
              </a:lnSpc>
              <a:spcBef>
                <a:spcPct val="15000"/>
              </a:spcBef>
              <a:buFontTx/>
              <a:buNone/>
              <a:defRPr/>
            </a:pPr>
            <a:r>
              <a:rPr lang="el-GR" sz="2000"/>
              <a:t>  β) για να ενδυναμώσουν τις δεξιότητες (</a:t>
            </a:r>
            <a:r>
              <a:rPr lang="en-US" sz="2000"/>
              <a:t>skills) </a:t>
            </a:r>
            <a:r>
              <a:rPr lang="el-GR" sz="2000"/>
              <a:t>των </a:t>
            </a:r>
          </a:p>
          <a:p>
            <a:pPr eaLnBrk="1" hangingPunct="1">
              <a:lnSpc>
                <a:spcPct val="75000"/>
              </a:lnSpc>
              <a:spcBef>
                <a:spcPct val="15000"/>
              </a:spcBef>
              <a:buFontTx/>
              <a:buNone/>
              <a:defRPr/>
            </a:pPr>
            <a:r>
              <a:rPr lang="el-GR" sz="2000"/>
              <a:t>      εργαζομένων</a:t>
            </a:r>
          </a:p>
          <a:p>
            <a:pPr eaLnBrk="1" hangingPunct="1">
              <a:lnSpc>
                <a:spcPct val="75000"/>
              </a:lnSpc>
              <a:spcBef>
                <a:spcPct val="15000"/>
              </a:spcBef>
              <a:buFontTx/>
              <a:buNone/>
              <a:defRPr/>
            </a:pPr>
            <a:r>
              <a:rPr lang="el-GR" sz="2000"/>
              <a:t>  γ) για να βελτιώσουν την ομαδική εργασία και ικανότητα </a:t>
            </a:r>
          </a:p>
          <a:p>
            <a:pPr eaLnBrk="1" hangingPunct="1">
              <a:lnSpc>
                <a:spcPct val="75000"/>
              </a:lnSpc>
              <a:spcBef>
                <a:spcPct val="15000"/>
              </a:spcBef>
              <a:buFontTx/>
              <a:buNone/>
              <a:defRPr/>
            </a:pPr>
            <a:r>
              <a:rPr lang="el-GR" sz="2000"/>
              <a:t>      συντονισμού, επικοινωνίας, συνεργασίας κ.α</a:t>
            </a:r>
          </a:p>
          <a:p>
            <a:pPr eaLnBrk="1" hangingPunct="1">
              <a:lnSpc>
                <a:spcPct val="75000"/>
              </a:lnSpc>
              <a:spcBef>
                <a:spcPct val="15000"/>
              </a:spcBef>
              <a:buFontTx/>
              <a:buNone/>
              <a:defRPr/>
            </a:pPr>
            <a:r>
              <a:rPr lang="el-GR" sz="2000"/>
              <a:t>  δ) για βελτίωσης της αποτελεσματικότητας </a:t>
            </a:r>
          </a:p>
          <a:p>
            <a:pPr eaLnBrk="1" hangingPunct="1">
              <a:lnSpc>
                <a:spcPct val="80000"/>
              </a:lnSpc>
              <a:buFontTx/>
              <a:buNone/>
              <a:defRPr/>
            </a:pPr>
            <a:endParaRPr lang="el-GR" sz="900"/>
          </a:p>
          <a:p>
            <a:pPr eaLnBrk="1" hangingPunct="1">
              <a:lnSpc>
                <a:spcPct val="80000"/>
              </a:lnSpc>
              <a:buFontTx/>
              <a:buNone/>
              <a:defRPr/>
            </a:pPr>
            <a:r>
              <a:rPr lang="el-GR" sz="2000"/>
              <a:t>Σύμφωνα με έρευνες (</a:t>
            </a:r>
            <a:r>
              <a:rPr lang="en-US" sz="2000"/>
              <a:t>Heneman et.al,2000)</a:t>
            </a:r>
            <a:r>
              <a:rPr lang="el-GR" sz="2000"/>
              <a:t> η έμφαση δίνεται σε γενικές ιδιότητες (</a:t>
            </a:r>
            <a:r>
              <a:rPr lang="en-US" sz="2000"/>
              <a:t>Competencies)</a:t>
            </a:r>
            <a:r>
              <a:rPr lang="el-GR" sz="2000"/>
              <a:t> όπως </a:t>
            </a:r>
            <a:r>
              <a:rPr lang="en-US" sz="2000"/>
              <a:t>:</a:t>
            </a:r>
            <a:endParaRPr lang="el-GR" sz="2000"/>
          </a:p>
          <a:p>
            <a:pPr lvl="1" eaLnBrk="1" hangingPunct="1">
              <a:lnSpc>
                <a:spcPct val="80000"/>
              </a:lnSpc>
              <a:defRPr/>
            </a:pPr>
            <a:r>
              <a:rPr lang="el-GR" sz="1800"/>
              <a:t>Πελατοκεντρική προσέγγιση</a:t>
            </a:r>
          </a:p>
          <a:p>
            <a:pPr lvl="1" eaLnBrk="1" hangingPunct="1">
              <a:lnSpc>
                <a:spcPct val="80000"/>
              </a:lnSpc>
              <a:defRPr/>
            </a:pPr>
            <a:r>
              <a:rPr lang="el-GR" sz="1800"/>
              <a:t>Επικοινωνία</a:t>
            </a:r>
          </a:p>
          <a:p>
            <a:pPr lvl="1" eaLnBrk="1" hangingPunct="1">
              <a:lnSpc>
                <a:spcPct val="80000"/>
              </a:lnSpc>
              <a:defRPr/>
            </a:pPr>
            <a:r>
              <a:rPr lang="el-GR" sz="1800"/>
              <a:t>Ομαδική εργασία</a:t>
            </a:r>
          </a:p>
          <a:p>
            <a:pPr lvl="1" eaLnBrk="1" hangingPunct="1">
              <a:lnSpc>
                <a:spcPct val="80000"/>
              </a:lnSpc>
              <a:defRPr/>
            </a:pPr>
            <a:r>
              <a:rPr lang="el-GR" sz="1800"/>
              <a:t>Προσανατολισμός στα αποτελέσματα</a:t>
            </a:r>
          </a:p>
          <a:p>
            <a:pPr lvl="1" eaLnBrk="1" hangingPunct="1">
              <a:lnSpc>
                <a:spcPct val="80000"/>
              </a:lnSpc>
              <a:defRPr/>
            </a:pPr>
            <a:r>
              <a:rPr lang="el-GR" sz="1800"/>
              <a:t>Προσαρμοστικότητα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B5359E94-4318-1D96-7D0F-DD140B255A01}"/>
              </a:ext>
            </a:extLst>
          </p:cNvPr>
          <p:cNvSpPr>
            <a:spLocks noGrp="1" noChangeArrowheads="1"/>
          </p:cNvSpPr>
          <p:nvPr>
            <p:ph type="title"/>
          </p:nvPr>
        </p:nvSpPr>
        <p:spPr>
          <a:xfrm>
            <a:off x="0" y="0"/>
            <a:ext cx="9144000" cy="692150"/>
          </a:xfrm>
        </p:spPr>
        <p:txBody>
          <a:bodyPr/>
          <a:lstStyle/>
          <a:p>
            <a:pPr eaLnBrk="1" hangingPunct="1">
              <a:defRPr/>
            </a:pPr>
            <a:r>
              <a:rPr lang="el-GR" sz="3200" u="sng"/>
              <a:t>Ενδεικτικές Δεξιότητες</a:t>
            </a:r>
            <a:r>
              <a:rPr lang="en-US" sz="3200" u="sng"/>
              <a:t> </a:t>
            </a:r>
            <a:r>
              <a:rPr lang="el-GR" sz="3200" u="sng"/>
              <a:t>σύμφωνα με το Ο* ΝΕΤ</a:t>
            </a:r>
          </a:p>
        </p:txBody>
      </p:sp>
      <p:sp>
        <p:nvSpPr>
          <p:cNvPr id="51204" name="Rectangle 4">
            <a:extLst>
              <a:ext uri="{FF2B5EF4-FFF2-40B4-BE49-F238E27FC236}">
                <a16:creationId xmlns:a16="http://schemas.microsoft.com/office/drawing/2014/main" id="{DE5E7A92-D09A-1318-2346-498234DAE3B6}"/>
              </a:ext>
            </a:extLst>
          </p:cNvPr>
          <p:cNvSpPr>
            <a:spLocks noGrp="1" noChangeArrowheads="1"/>
          </p:cNvSpPr>
          <p:nvPr>
            <p:ph idx="1"/>
          </p:nvPr>
        </p:nvSpPr>
        <p:spPr>
          <a:xfrm>
            <a:off x="0" y="692150"/>
            <a:ext cx="9144000" cy="5805488"/>
          </a:xfrm>
        </p:spPr>
        <p:txBody>
          <a:bodyPr/>
          <a:lstStyle/>
          <a:p>
            <a:pPr algn="ctr" eaLnBrk="1" hangingPunct="1">
              <a:lnSpc>
                <a:spcPct val="80000"/>
              </a:lnSpc>
              <a:buFontTx/>
              <a:buNone/>
              <a:defRPr/>
            </a:pPr>
            <a:r>
              <a:rPr lang="el-GR" sz="1600" b="1" u="sng"/>
              <a:t>Βασικές Δεξιότητες</a:t>
            </a:r>
          </a:p>
          <a:p>
            <a:pPr eaLnBrk="1" hangingPunct="1">
              <a:lnSpc>
                <a:spcPct val="80000"/>
              </a:lnSpc>
              <a:buFontTx/>
              <a:buNone/>
              <a:defRPr/>
            </a:pPr>
            <a:r>
              <a:rPr lang="el-GR" sz="700" b="1"/>
              <a:t>     </a:t>
            </a:r>
            <a:r>
              <a:rPr lang="el-GR" sz="1600" b="1" u="sng"/>
              <a:t>Περιεχόμενο (</a:t>
            </a:r>
            <a:r>
              <a:rPr lang="en-US" sz="1600" b="1" u="sng"/>
              <a:t>Content)</a:t>
            </a:r>
            <a:r>
              <a:rPr lang="en-US" sz="1600"/>
              <a:t>				</a:t>
            </a:r>
            <a:r>
              <a:rPr lang="el-GR" sz="1600"/>
              <a:t>	</a:t>
            </a:r>
            <a:r>
              <a:rPr lang="el-GR" sz="1600" b="1" u="sng"/>
              <a:t>Διεργασία (</a:t>
            </a:r>
            <a:r>
              <a:rPr lang="en-US" sz="1600" b="1" u="sng"/>
              <a:t>Process)</a:t>
            </a:r>
            <a:r>
              <a:rPr lang="en-US" sz="1600"/>
              <a:t> </a:t>
            </a:r>
            <a:endParaRPr lang="el-GR" sz="1600"/>
          </a:p>
          <a:p>
            <a:pPr eaLnBrk="1" hangingPunct="1">
              <a:lnSpc>
                <a:spcPct val="80000"/>
              </a:lnSpc>
              <a:buFontTx/>
              <a:buNone/>
              <a:defRPr/>
            </a:pPr>
            <a:r>
              <a:rPr lang="el-GR" sz="1000"/>
              <a:t>      </a:t>
            </a:r>
            <a:r>
              <a:rPr lang="el-GR" sz="1400"/>
              <a:t>-Κατανόηση διαβάσματος					- Κριτική σκέψη</a:t>
            </a:r>
          </a:p>
          <a:p>
            <a:pPr eaLnBrk="1" hangingPunct="1">
              <a:lnSpc>
                <a:spcPct val="80000"/>
              </a:lnSpc>
              <a:buFontTx/>
              <a:buNone/>
              <a:defRPr/>
            </a:pPr>
            <a:r>
              <a:rPr lang="el-GR" sz="1400"/>
              <a:t>      - Ενεργή ακρόαση						- Ενεργή Μάθηση</a:t>
            </a:r>
          </a:p>
          <a:p>
            <a:pPr eaLnBrk="1" hangingPunct="1">
              <a:lnSpc>
                <a:spcPct val="80000"/>
              </a:lnSpc>
              <a:buFontTx/>
              <a:buNone/>
              <a:defRPr/>
            </a:pPr>
            <a:r>
              <a:rPr lang="el-GR" sz="1400"/>
              <a:t>      - Γράψιμο 						- Στρατηγικές μάθησης </a:t>
            </a:r>
          </a:p>
          <a:p>
            <a:pPr eaLnBrk="1" hangingPunct="1">
              <a:lnSpc>
                <a:spcPct val="80000"/>
              </a:lnSpc>
              <a:buFontTx/>
              <a:buNone/>
              <a:defRPr/>
            </a:pPr>
            <a:r>
              <a:rPr lang="el-GR" sz="1400"/>
              <a:t>      - Ομιλία						- Παρακολούθηση</a:t>
            </a:r>
          </a:p>
          <a:p>
            <a:pPr eaLnBrk="1" hangingPunct="1">
              <a:lnSpc>
                <a:spcPct val="80000"/>
              </a:lnSpc>
              <a:buFontTx/>
              <a:buNone/>
              <a:defRPr/>
            </a:pPr>
            <a:r>
              <a:rPr lang="el-GR" sz="1400"/>
              <a:t>      - Μαθηματικά</a:t>
            </a:r>
          </a:p>
          <a:p>
            <a:pPr eaLnBrk="1" hangingPunct="1">
              <a:lnSpc>
                <a:spcPct val="80000"/>
              </a:lnSpc>
              <a:buFontTx/>
              <a:buNone/>
              <a:defRPr/>
            </a:pPr>
            <a:r>
              <a:rPr lang="el-GR" sz="1400"/>
              <a:t>      - Επιστήμες </a:t>
            </a:r>
          </a:p>
          <a:p>
            <a:pPr algn="ctr" eaLnBrk="1" hangingPunct="1">
              <a:lnSpc>
                <a:spcPct val="80000"/>
              </a:lnSpc>
              <a:buFontTx/>
              <a:buNone/>
              <a:defRPr/>
            </a:pPr>
            <a:r>
              <a:rPr lang="el-GR" sz="1600" b="1" u="sng"/>
              <a:t>Δια-λειτουργικές Δεξιότητες</a:t>
            </a:r>
            <a:r>
              <a:rPr lang="el-GR" sz="900" b="1" u="sng"/>
              <a:t> </a:t>
            </a:r>
          </a:p>
          <a:p>
            <a:pPr eaLnBrk="1" hangingPunct="1">
              <a:lnSpc>
                <a:spcPct val="80000"/>
              </a:lnSpc>
              <a:buFontTx/>
              <a:buNone/>
              <a:defRPr/>
            </a:pPr>
            <a:r>
              <a:rPr lang="en-US" sz="1600" b="1"/>
              <a:t>	</a:t>
            </a:r>
            <a:r>
              <a:rPr lang="el-GR" sz="1600" b="1" u="sng"/>
              <a:t>Κοινωνικές</a:t>
            </a:r>
            <a:r>
              <a:rPr lang="el-GR" sz="1000" b="1"/>
              <a:t>						</a:t>
            </a:r>
            <a:r>
              <a:rPr lang="el-GR" sz="1600" b="1" u="sng"/>
              <a:t>Τεχνικές</a:t>
            </a:r>
            <a:r>
              <a:rPr lang="el-GR" sz="1600" b="1"/>
              <a:t> </a:t>
            </a:r>
          </a:p>
          <a:p>
            <a:pPr eaLnBrk="1" hangingPunct="1">
              <a:lnSpc>
                <a:spcPct val="80000"/>
              </a:lnSpc>
              <a:buFontTx/>
              <a:buNone/>
              <a:defRPr/>
            </a:pPr>
            <a:r>
              <a:rPr lang="el-GR" sz="700"/>
              <a:t>     	</a:t>
            </a:r>
            <a:r>
              <a:rPr lang="el-GR" sz="1400"/>
              <a:t>-Συντονισμός						- ανάλυση έργου</a:t>
            </a:r>
          </a:p>
          <a:p>
            <a:pPr eaLnBrk="1" hangingPunct="1">
              <a:lnSpc>
                <a:spcPct val="80000"/>
              </a:lnSpc>
              <a:buFontTx/>
              <a:buNone/>
              <a:defRPr/>
            </a:pPr>
            <a:r>
              <a:rPr lang="el-GR" sz="1400"/>
              <a:t>      	-Πειθώ							- Σχεδίαση διαδικασιών</a:t>
            </a:r>
          </a:p>
          <a:p>
            <a:pPr eaLnBrk="1" hangingPunct="1">
              <a:lnSpc>
                <a:spcPct val="80000"/>
              </a:lnSpc>
              <a:buFontTx/>
              <a:buNone/>
              <a:defRPr/>
            </a:pPr>
            <a:r>
              <a:rPr lang="el-GR" sz="1400"/>
              <a:t>     	-Διαπραγμάτευση						- επιλογή εξοπλισμού</a:t>
            </a:r>
          </a:p>
          <a:p>
            <a:pPr eaLnBrk="1" hangingPunct="1">
              <a:lnSpc>
                <a:spcPct val="80000"/>
              </a:lnSpc>
              <a:buFontTx/>
              <a:buNone/>
              <a:defRPr/>
            </a:pPr>
            <a:r>
              <a:rPr lang="el-GR" sz="1400"/>
              <a:t>       - Καθοδήγηση						- προγραμματισμός</a:t>
            </a:r>
          </a:p>
          <a:p>
            <a:pPr eaLnBrk="1" hangingPunct="1">
              <a:lnSpc>
                <a:spcPct val="80000"/>
              </a:lnSpc>
              <a:buFontTx/>
              <a:buNone/>
              <a:defRPr/>
            </a:pPr>
            <a:r>
              <a:rPr lang="el-GR" sz="1000" b="1"/>
              <a:t>	</a:t>
            </a:r>
            <a:r>
              <a:rPr lang="el-GR" sz="1600" b="1" u="sng"/>
              <a:t>Επίλυσης Περίπλοκων προβλημάτων</a:t>
            </a:r>
            <a:r>
              <a:rPr lang="el-GR" sz="1400" b="1"/>
              <a:t>	</a:t>
            </a:r>
            <a:r>
              <a:rPr lang="el-GR" sz="1000" b="1"/>
              <a:t>			</a:t>
            </a:r>
            <a:r>
              <a:rPr lang="el-GR" sz="1400" b="1"/>
              <a:t>- </a:t>
            </a:r>
            <a:r>
              <a:rPr lang="el-GR" sz="1400"/>
              <a:t>συντήρηση</a:t>
            </a:r>
          </a:p>
          <a:p>
            <a:pPr eaLnBrk="1" hangingPunct="1">
              <a:lnSpc>
                <a:spcPct val="80000"/>
              </a:lnSpc>
              <a:buFontTx/>
              <a:buNone/>
              <a:defRPr/>
            </a:pPr>
            <a:r>
              <a:rPr lang="el-GR" sz="1400"/>
              <a:t>	-Αναγνώριση προβλήματος					- έλεγχος</a:t>
            </a:r>
          </a:p>
          <a:p>
            <a:pPr eaLnBrk="1" hangingPunct="1">
              <a:lnSpc>
                <a:spcPct val="80000"/>
              </a:lnSpc>
              <a:buFontTx/>
              <a:buNone/>
              <a:defRPr/>
            </a:pPr>
            <a:r>
              <a:rPr lang="el-GR" sz="1000"/>
              <a:t>	</a:t>
            </a:r>
            <a:r>
              <a:rPr lang="el-GR" sz="1400"/>
              <a:t>- Συλλογή πληροφοριών	</a:t>
            </a:r>
            <a:r>
              <a:rPr lang="el-GR" sz="1200"/>
              <a:t>		</a:t>
            </a:r>
            <a:r>
              <a:rPr lang="el-GR" sz="1000"/>
              <a:t>		</a:t>
            </a:r>
            <a:r>
              <a:rPr lang="el-GR" sz="1600" b="1" u="sng"/>
              <a:t>Συστημικές</a:t>
            </a:r>
          </a:p>
          <a:p>
            <a:pPr eaLnBrk="1" hangingPunct="1">
              <a:lnSpc>
                <a:spcPct val="80000"/>
              </a:lnSpc>
              <a:buFontTx/>
              <a:buNone/>
              <a:defRPr/>
            </a:pPr>
            <a:r>
              <a:rPr lang="el-GR" sz="1000"/>
              <a:t>	</a:t>
            </a:r>
            <a:r>
              <a:rPr lang="el-GR" sz="1400"/>
              <a:t>- Σύνθεση						- Οραματισμός</a:t>
            </a:r>
          </a:p>
          <a:p>
            <a:pPr eaLnBrk="1" hangingPunct="1">
              <a:lnSpc>
                <a:spcPct val="80000"/>
              </a:lnSpc>
              <a:buFontTx/>
              <a:buNone/>
              <a:defRPr/>
            </a:pPr>
            <a:r>
              <a:rPr lang="el-GR" sz="1400"/>
              <a:t>	- Υλοποίηση ιδέας						- Αντίληψη συστήματος</a:t>
            </a:r>
          </a:p>
          <a:p>
            <a:pPr eaLnBrk="1" hangingPunct="1">
              <a:lnSpc>
                <a:spcPct val="80000"/>
              </a:lnSpc>
              <a:buFontTx/>
              <a:buNone/>
              <a:defRPr/>
            </a:pPr>
            <a:r>
              <a:rPr lang="el-GR" sz="1000"/>
              <a:t>	</a:t>
            </a:r>
            <a:r>
              <a:rPr lang="el-GR" sz="1400"/>
              <a:t>- Αξιολόγηση υλοποίησης ιδέας					- Αναγνώριση επιπτώσεων</a:t>
            </a:r>
          </a:p>
          <a:p>
            <a:pPr eaLnBrk="1" hangingPunct="1">
              <a:lnSpc>
                <a:spcPct val="80000"/>
              </a:lnSpc>
              <a:buFontTx/>
              <a:buNone/>
              <a:defRPr/>
            </a:pPr>
            <a:r>
              <a:rPr lang="el-GR" sz="1000" b="1"/>
              <a:t>	</a:t>
            </a:r>
            <a:r>
              <a:rPr lang="el-GR" sz="1600" b="1" u="sng"/>
              <a:t>Διαχείρισης Πόρων</a:t>
            </a:r>
            <a:r>
              <a:rPr lang="el-GR" sz="1400" b="1"/>
              <a:t>	</a:t>
            </a:r>
            <a:r>
              <a:rPr lang="el-GR" sz="1000" b="1"/>
              <a:t>				</a:t>
            </a:r>
            <a:r>
              <a:rPr lang="el-GR" sz="1400" b="1"/>
              <a:t>- Αναγνώριση κύριων αιτιών</a:t>
            </a:r>
          </a:p>
          <a:p>
            <a:pPr eaLnBrk="1" hangingPunct="1">
              <a:lnSpc>
                <a:spcPct val="80000"/>
              </a:lnSpc>
              <a:buFontTx/>
              <a:buNone/>
              <a:defRPr/>
            </a:pPr>
            <a:r>
              <a:rPr lang="el-GR" sz="1000"/>
              <a:t>	</a:t>
            </a:r>
            <a:r>
              <a:rPr lang="el-GR" sz="1400"/>
              <a:t>- Διαχείριση Χρόνου					- Κρίση και λήψη απόφασης</a:t>
            </a:r>
          </a:p>
          <a:p>
            <a:pPr eaLnBrk="1" hangingPunct="1">
              <a:lnSpc>
                <a:spcPct val="80000"/>
              </a:lnSpc>
              <a:buFontTx/>
              <a:buNone/>
              <a:defRPr/>
            </a:pPr>
            <a:r>
              <a:rPr lang="el-GR" sz="1200"/>
              <a:t>	</a:t>
            </a:r>
            <a:r>
              <a:rPr lang="el-GR" sz="1400"/>
              <a:t>- Διαχείριση χρημάτων					- Συστημική Αξιολόγηση </a:t>
            </a:r>
          </a:p>
          <a:p>
            <a:pPr eaLnBrk="1" hangingPunct="1">
              <a:lnSpc>
                <a:spcPct val="80000"/>
              </a:lnSpc>
              <a:buFontTx/>
              <a:buNone/>
              <a:defRPr/>
            </a:pPr>
            <a:r>
              <a:rPr lang="el-GR" sz="1200"/>
              <a:t>	</a:t>
            </a:r>
            <a:r>
              <a:rPr lang="el-GR" sz="1400"/>
              <a:t>- Διαχείριση υλικών</a:t>
            </a:r>
          </a:p>
          <a:p>
            <a:pPr eaLnBrk="1" hangingPunct="1">
              <a:lnSpc>
                <a:spcPct val="80000"/>
              </a:lnSpc>
              <a:buFontTx/>
              <a:buNone/>
              <a:defRPr/>
            </a:pPr>
            <a:r>
              <a:rPr lang="el-GR" sz="1400"/>
              <a:t>	- Διαχείριση ανθρώπων</a:t>
            </a:r>
            <a:r>
              <a:rPr lang="el-GR" sz="1400"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Effect transition="in" filter="box(in)">
                                      <p:cBhvr>
                                        <p:cTn id="7" dur="500"/>
                                        <p:tgtEl>
                                          <p:spTgt spid="5120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1204">
                                            <p:txEl>
                                              <p:pRg st="1" end="1"/>
                                            </p:txEl>
                                          </p:spTgt>
                                        </p:tgtEl>
                                        <p:attrNameLst>
                                          <p:attrName>style.visibility</p:attrName>
                                        </p:attrNameLst>
                                      </p:cBhvr>
                                      <p:to>
                                        <p:strVal val="visible"/>
                                      </p:to>
                                    </p:set>
                                    <p:animEffect transition="in" filter="box(in)">
                                      <p:cBhvr>
                                        <p:cTn id="10" dur="500"/>
                                        <p:tgtEl>
                                          <p:spTgt spid="5120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1204">
                                            <p:txEl>
                                              <p:pRg st="2" end="2"/>
                                            </p:txEl>
                                          </p:spTgt>
                                        </p:tgtEl>
                                        <p:attrNameLst>
                                          <p:attrName>style.visibility</p:attrName>
                                        </p:attrNameLst>
                                      </p:cBhvr>
                                      <p:to>
                                        <p:strVal val="visible"/>
                                      </p:to>
                                    </p:set>
                                    <p:animEffect transition="in" filter="box(in)">
                                      <p:cBhvr>
                                        <p:cTn id="13" dur="500"/>
                                        <p:tgtEl>
                                          <p:spTgt spid="5120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1204">
                                            <p:txEl>
                                              <p:pRg st="3" end="3"/>
                                            </p:txEl>
                                          </p:spTgt>
                                        </p:tgtEl>
                                        <p:attrNameLst>
                                          <p:attrName>style.visibility</p:attrName>
                                        </p:attrNameLst>
                                      </p:cBhvr>
                                      <p:to>
                                        <p:strVal val="visible"/>
                                      </p:to>
                                    </p:set>
                                    <p:animEffect transition="in" filter="box(in)">
                                      <p:cBhvr>
                                        <p:cTn id="16" dur="500"/>
                                        <p:tgtEl>
                                          <p:spTgt spid="5120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1204">
                                            <p:txEl>
                                              <p:pRg st="4" end="4"/>
                                            </p:txEl>
                                          </p:spTgt>
                                        </p:tgtEl>
                                        <p:attrNameLst>
                                          <p:attrName>style.visibility</p:attrName>
                                        </p:attrNameLst>
                                      </p:cBhvr>
                                      <p:to>
                                        <p:strVal val="visible"/>
                                      </p:to>
                                    </p:set>
                                    <p:animEffect transition="in" filter="box(in)">
                                      <p:cBhvr>
                                        <p:cTn id="19" dur="500"/>
                                        <p:tgtEl>
                                          <p:spTgt spid="5120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1204">
                                            <p:txEl>
                                              <p:pRg st="5" end="5"/>
                                            </p:txEl>
                                          </p:spTgt>
                                        </p:tgtEl>
                                        <p:attrNameLst>
                                          <p:attrName>style.visibility</p:attrName>
                                        </p:attrNameLst>
                                      </p:cBhvr>
                                      <p:to>
                                        <p:strVal val="visible"/>
                                      </p:to>
                                    </p:set>
                                    <p:animEffect transition="in" filter="box(in)">
                                      <p:cBhvr>
                                        <p:cTn id="22" dur="500"/>
                                        <p:tgtEl>
                                          <p:spTgt spid="5120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1204">
                                            <p:txEl>
                                              <p:pRg st="6" end="6"/>
                                            </p:txEl>
                                          </p:spTgt>
                                        </p:tgtEl>
                                        <p:attrNameLst>
                                          <p:attrName>style.visibility</p:attrName>
                                        </p:attrNameLst>
                                      </p:cBhvr>
                                      <p:to>
                                        <p:strVal val="visible"/>
                                      </p:to>
                                    </p:set>
                                    <p:animEffect transition="in" filter="box(in)">
                                      <p:cBhvr>
                                        <p:cTn id="25" dur="500"/>
                                        <p:tgtEl>
                                          <p:spTgt spid="5120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1204">
                                            <p:txEl>
                                              <p:pRg st="7" end="7"/>
                                            </p:txEl>
                                          </p:spTgt>
                                        </p:tgtEl>
                                        <p:attrNameLst>
                                          <p:attrName>style.visibility</p:attrName>
                                        </p:attrNameLst>
                                      </p:cBhvr>
                                      <p:to>
                                        <p:strVal val="visible"/>
                                      </p:to>
                                    </p:set>
                                    <p:animEffect transition="in" filter="box(in)">
                                      <p:cBhvr>
                                        <p:cTn id="28" dur="500"/>
                                        <p:tgtEl>
                                          <p:spTgt spid="51204">
                                            <p:txEl>
                                              <p:pRg st="7" end="7"/>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nodeType="clickEffect">
                                  <p:stCondLst>
                                    <p:cond delay="0"/>
                                  </p:stCondLst>
                                  <p:childTnLst>
                                    <p:set>
                                      <p:cBhvr>
                                        <p:cTn id="32" dur="1" fill="hold">
                                          <p:stCondLst>
                                            <p:cond delay="0"/>
                                          </p:stCondLst>
                                        </p:cTn>
                                        <p:tgtEl>
                                          <p:spTgt spid="51204">
                                            <p:txEl>
                                              <p:pRg st="8" end="8"/>
                                            </p:txEl>
                                          </p:spTgt>
                                        </p:tgtEl>
                                        <p:attrNameLst>
                                          <p:attrName>style.visibility</p:attrName>
                                        </p:attrNameLst>
                                      </p:cBhvr>
                                      <p:to>
                                        <p:strVal val="visible"/>
                                      </p:to>
                                    </p:set>
                                    <p:animEffect transition="in" filter="box(out)">
                                      <p:cBhvr>
                                        <p:cTn id="33" dur="500"/>
                                        <p:tgtEl>
                                          <p:spTgt spid="51204">
                                            <p:txEl>
                                              <p:pRg st="8" end="8"/>
                                            </p:txEl>
                                          </p:spTgt>
                                        </p:tgtEl>
                                      </p:cBhvr>
                                    </p:animEffect>
                                  </p:childTnLst>
                                </p:cTn>
                              </p:par>
                              <p:par>
                                <p:cTn id="34" presetID="4" presetClass="entr" presetSubtype="32" fill="hold" nodeType="withEffect">
                                  <p:stCondLst>
                                    <p:cond delay="0"/>
                                  </p:stCondLst>
                                  <p:childTnLst>
                                    <p:set>
                                      <p:cBhvr>
                                        <p:cTn id="35" dur="1" fill="hold">
                                          <p:stCondLst>
                                            <p:cond delay="0"/>
                                          </p:stCondLst>
                                        </p:cTn>
                                        <p:tgtEl>
                                          <p:spTgt spid="51204">
                                            <p:txEl>
                                              <p:pRg st="9" end="9"/>
                                            </p:txEl>
                                          </p:spTgt>
                                        </p:tgtEl>
                                        <p:attrNameLst>
                                          <p:attrName>style.visibility</p:attrName>
                                        </p:attrNameLst>
                                      </p:cBhvr>
                                      <p:to>
                                        <p:strVal val="visible"/>
                                      </p:to>
                                    </p:set>
                                    <p:animEffect transition="in" filter="box(out)">
                                      <p:cBhvr>
                                        <p:cTn id="36" dur="500"/>
                                        <p:tgtEl>
                                          <p:spTgt spid="51204">
                                            <p:txEl>
                                              <p:pRg st="9" end="9"/>
                                            </p:txEl>
                                          </p:spTgt>
                                        </p:tgtEl>
                                      </p:cBhvr>
                                    </p:animEffect>
                                  </p:childTnLst>
                                </p:cTn>
                              </p:par>
                              <p:par>
                                <p:cTn id="37" presetID="4" presetClass="entr" presetSubtype="32" fill="hold" nodeType="withEffect">
                                  <p:stCondLst>
                                    <p:cond delay="0"/>
                                  </p:stCondLst>
                                  <p:childTnLst>
                                    <p:set>
                                      <p:cBhvr>
                                        <p:cTn id="38" dur="1" fill="hold">
                                          <p:stCondLst>
                                            <p:cond delay="0"/>
                                          </p:stCondLst>
                                        </p:cTn>
                                        <p:tgtEl>
                                          <p:spTgt spid="51204">
                                            <p:txEl>
                                              <p:pRg st="10" end="10"/>
                                            </p:txEl>
                                          </p:spTgt>
                                        </p:tgtEl>
                                        <p:attrNameLst>
                                          <p:attrName>style.visibility</p:attrName>
                                        </p:attrNameLst>
                                      </p:cBhvr>
                                      <p:to>
                                        <p:strVal val="visible"/>
                                      </p:to>
                                    </p:set>
                                    <p:animEffect transition="in" filter="box(out)">
                                      <p:cBhvr>
                                        <p:cTn id="39" dur="500"/>
                                        <p:tgtEl>
                                          <p:spTgt spid="51204">
                                            <p:txEl>
                                              <p:pRg st="10" end="10"/>
                                            </p:txEl>
                                          </p:spTgt>
                                        </p:tgtEl>
                                      </p:cBhvr>
                                    </p:animEffect>
                                  </p:childTnLst>
                                </p:cTn>
                              </p:par>
                              <p:par>
                                <p:cTn id="40" presetID="4" presetClass="entr" presetSubtype="32" fill="hold" nodeType="withEffect">
                                  <p:stCondLst>
                                    <p:cond delay="0"/>
                                  </p:stCondLst>
                                  <p:childTnLst>
                                    <p:set>
                                      <p:cBhvr>
                                        <p:cTn id="41" dur="1" fill="hold">
                                          <p:stCondLst>
                                            <p:cond delay="0"/>
                                          </p:stCondLst>
                                        </p:cTn>
                                        <p:tgtEl>
                                          <p:spTgt spid="51204">
                                            <p:txEl>
                                              <p:pRg st="11" end="11"/>
                                            </p:txEl>
                                          </p:spTgt>
                                        </p:tgtEl>
                                        <p:attrNameLst>
                                          <p:attrName>style.visibility</p:attrName>
                                        </p:attrNameLst>
                                      </p:cBhvr>
                                      <p:to>
                                        <p:strVal val="visible"/>
                                      </p:to>
                                    </p:set>
                                    <p:animEffect transition="in" filter="box(out)">
                                      <p:cBhvr>
                                        <p:cTn id="42" dur="500"/>
                                        <p:tgtEl>
                                          <p:spTgt spid="51204">
                                            <p:txEl>
                                              <p:pRg st="11" end="11"/>
                                            </p:txEl>
                                          </p:spTgt>
                                        </p:tgtEl>
                                      </p:cBhvr>
                                    </p:animEffect>
                                  </p:childTnLst>
                                </p:cTn>
                              </p:par>
                              <p:par>
                                <p:cTn id="43" presetID="4" presetClass="entr" presetSubtype="32" fill="hold" nodeType="withEffect">
                                  <p:stCondLst>
                                    <p:cond delay="0"/>
                                  </p:stCondLst>
                                  <p:childTnLst>
                                    <p:set>
                                      <p:cBhvr>
                                        <p:cTn id="44" dur="1" fill="hold">
                                          <p:stCondLst>
                                            <p:cond delay="0"/>
                                          </p:stCondLst>
                                        </p:cTn>
                                        <p:tgtEl>
                                          <p:spTgt spid="51204">
                                            <p:txEl>
                                              <p:pRg st="12" end="12"/>
                                            </p:txEl>
                                          </p:spTgt>
                                        </p:tgtEl>
                                        <p:attrNameLst>
                                          <p:attrName>style.visibility</p:attrName>
                                        </p:attrNameLst>
                                      </p:cBhvr>
                                      <p:to>
                                        <p:strVal val="visible"/>
                                      </p:to>
                                    </p:set>
                                    <p:animEffect transition="in" filter="box(out)">
                                      <p:cBhvr>
                                        <p:cTn id="45" dur="500"/>
                                        <p:tgtEl>
                                          <p:spTgt spid="51204">
                                            <p:txEl>
                                              <p:pRg st="12" end="12"/>
                                            </p:txEl>
                                          </p:spTgt>
                                        </p:tgtEl>
                                      </p:cBhvr>
                                    </p:animEffect>
                                  </p:childTnLst>
                                </p:cTn>
                              </p:par>
                              <p:par>
                                <p:cTn id="46" presetID="4" presetClass="entr" presetSubtype="32" fill="hold" nodeType="withEffect">
                                  <p:stCondLst>
                                    <p:cond delay="0"/>
                                  </p:stCondLst>
                                  <p:childTnLst>
                                    <p:set>
                                      <p:cBhvr>
                                        <p:cTn id="47" dur="1" fill="hold">
                                          <p:stCondLst>
                                            <p:cond delay="0"/>
                                          </p:stCondLst>
                                        </p:cTn>
                                        <p:tgtEl>
                                          <p:spTgt spid="51204">
                                            <p:txEl>
                                              <p:pRg st="13" end="13"/>
                                            </p:txEl>
                                          </p:spTgt>
                                        </p:tgtEl>
                                        <p:attrNameLst>
                                          <p:attrName>style.visibility</p:attrName>
                                        </p:attrNameLst>
                                      </p:cBhvr>
                                      <p:to>
                                        <p:strVal val="visible"/>
                                      </p:to>
                                    </p:set>
                                    <p:animEffect transition="in" filter="box(out)">
                                      <p:cBhvr>
                                        <p:cTn id="48" dur="500"/>
                                        <p:tgtEl>
                                          <p:spTgt spid="51204">
                                            <p:txEl>
                                              <p:pRg st="13" end="13"/>
                                            </p:txEl>
                                          </p:spTgt>
                                        </p:tgtEl>
                                      </p:cBhvr>
                                    </p:animEffect>
                                  </p:childTnLst>
                                </p:cTn>
                              </p:par>
                              <p:par>
                                <p:cTn id="49" presetID="4" presetClass="entr" presetSubtype="32" fill="hold" nodeType="withEffect">
                                  <p:stCondLst>
                                    <p:cond delay="0"/>
                                  </p:stCondLst>
                                  <p:childTnLst>
                                    <p:set>
                                      <p:cBhvr>
                                        <p:cTn id="50" dur="1" fill="hold">
                                          <p:stCondLst>
                                            <p:cond delay="0"/>
                                          </p:stCondLst>
                                        </p:cTn>
                                        <p:tgtEl>
                                          <p:spTgt spid="51204">
                                            <p:txEl>
                                              <p:pRg st="14" end="14"/>
                                            </p:txEl>
                                          </p:spTgt>
                                        </p:tgtEl>
                                        <p:attrNameLst>
                                          <p:attrName>style.visibility</p:attrName>
                                        </p:attrNameLst>
                                      </p:cBhvr>
                                      <p:to>
                                        <p:strVal val="visible"/>
                                      </p:to>
                                    </p:set>
                                    <p:animEffect transition="in" filter="box(out)">
                                      <p:cBhvr>
                                        <p:cTn id="51" dur="500"/>
                                        <p:tgtEl>
                                          <p:spTgt spid="51204">
                                            <p:txEl>
                                              <p:pRg st="14" end="14"/>
                                            </p:txEl>
                                          </p:spTgt>
                                        </p:tgtEl>
                                      </p:cBhvr>
                                    </p:animEffect>
                                  </p:childTnLst>
                                </p:cTn>
                              </p:par>
                              <p:par>
                                <p:cTn id="52" presetID="4" presetClass="entr" presetSubtype="32" fill="hold" nodeType="withEffect">
                                  <p:stCondLst>
                                    <p:cond delay="0"/>
                                  </p:stCondLst>
                                  <p:childTnLst>
                                    <p:set>
                                      <p:cBhvr>
                                        <p:cTn id="53" dur="1" fill="hold">
                                          <p:stCondLst>
                                            <p:cond delay="0"/>
                                          </p:stCondLst>
                                        </p:cTn>
                                        <p:tgtEl>
                                          <p:spTgt spid="51204">
                                            <p:txEl>
                                              <p:pRg st="15" end="15"/>
                                            </p:txEl>
                                          </p:spTgt>
                                        </p:tgtEl>
                                        <p:attrNameLst>
                                          <p:attrName>style.visibility</p:attrName>
                                        </p:attrNameLst>
                                      </p:cBhvr>
                                      <p:to>
                                        <p:strVal val="visible"/>
                                      </p:to>
                                    </p:set>
                                    <p:animEffect transition="in" filter="box(out)">
                                      <p:cBhvr>
                                        <p:cTn id="54" dur="500"/>
                                        <p:tgtEl>
                                          <p:spTgt spid="51204">
                                            <p:txEl>
                                              <p:pRg st="15" end="15"/>
                                            </p:txEl>
                                          </p:spTgt>
                                        </p:tgtEl>
                                      </p:cBhvr>
                                    </p:animEffect>
                                  </p:childTnLst>
                                </p:cTn>
                              </p:par>
                              <p:par>
                                <p:cTn id="55" presetID="4" presetClass="entr" presetSubtype="32" fill="hold" nodeType="withEffect">
                                  <p:stCondLst>
                                    <p:cond delay="0"/>
                                  </p:stCondLst>
                                  <p:childTnLst>
                                    <p:set>
                                      <p:cBhvr>
                                        <p:cTn id="56" dur="1" fill="hold">
                                          <p:stCondLst>
                                            <p:cond delay="0"/>
                                          </p:stCondLst>
                                        </p:cTn>
                                        <p:tgtEl>
                                          <p:spTgt spid="51204">
                                            <p:txEl>
                                              <p:pRg st="16" end="16"/>
                                            </p:txEl>
                                          </p:spTgt>
                                        </p:tgtEl>
                                        <p:attrNameLst>
                                          <p:attrName>style.visibility</p:attrName>
                                        </p:attrNameLst>
                                      </p:cBhvr>
                                      <p:to>
                                        <p:strVal val="visible"/>
                                      </p:to>
                                    </p:set>
                                    <p:animEffect transition="in" filter="box(out)">
                                      <p:cBhvr>
                                        <p:cTn id="57" dur="500"/>
                                        <p:tgtEl>
                                          <p:spTgt spid="51204">
                                            <p:txEl>
                                              <p:pRg st="16" end="16"/>
                                            </p:txEl>
                                          </p:spTgt>
                                        </p:tgtEl>
                                      </p:cBhvr>
                                    </p:animEffect>
                                  </p:childTnLst>
                                </p:cTn>
                              </p:par>
                              <p:par>
                                <p:cTn id="58" presetID="4" presetClass="entr" presetSubtype="32" fill="hold" nodeType="withEffect">
                                  <p:stCondLst>
                                    <p:cond delay="0"/>
                                  </p:stCondLst>
                                  <p:childTnLst>
                                    <p:set>
                                      <p:cBhvr>
                                        <p:cTn id="59" dur="1" fill="hold">
                                          <p:stCondLst>
                                            <p:cond delay="0"/>
                                          </p:stCondLst>
                                        </p:cTn>
                                        <p:tgtEl>
                                          <p:spTgt spid="51204">
                                            <p:txEl>
                                              <p:pRg st="17" end="17"/>
                                            </p:txEl>
                                          </p:spTgt>
                                        </p:tgtEl>
                                        <p:attrNameLst>
                                          <p:attrName>style.visibility</p:attrName>
                                        </p:attrNameLst>
                                      </p:cBhvr>
                                      <p:to>
                                        <p:strVal val="visible"/>
                                      </p:to>
                                    </p:set>
                                    <p:animEffect transition="in" filter="box(out)">
                                      <p:cBhvr>
                                        <p:cTn id="60" dur="500"/>
                                        <p:tgtEl>
                                          <p:spTgt spid="51204">
                                            <p:txEl>
                                              <p:pRg st="17" end="17"/>
                                            </p:txEl>
                                          </p:spTgt>
                                        </p:tgtEl>
                                      </p:cBhvr>
                                    </p:animEffect>
                                  </p:childTnLst>
                                </p:cTn>
                              </p:par>
                              <p:par>
                                <p:cTn id="61" presetID="4" presetClass="entr" presetSubtype="32" fill="hold" nodeType="withEffect">
                                  <p:stCondLst>
                                    <p:cond delay="0"/>
                                  </p:stCondLst>
                                  <p:childTnLst>
                                    <p:set>
                                      <p:cBhvr>
                                        <p:cTn id="62" dur="1" fill="hold">
                                          <p:stCondLst>
                                            <p:cond delay="0"/>
                                          </p:stCondLst>
                                        </p:cTn>
                                        <p:tgtEl>
                                          <p:spTgt spid="51204">
                                            <p:txEl>
                                              <p:pRg st="18" end="18"/>
                                            </p:txEl>
                                          </p:spTgt>
                                        </p:tgtEl>
                                        <p:attrNameLst>
                                          <p:attrName>style.visibility</p:attrName>
                                        </p:attrNameLst>
                                      </p:cBhvr>
                                      <p:to>
                                        <p:strVal val="visible"/>
                                      </p:to>
                                    </p:set>
                                    <p:animEffect transition="in" filter="box(out)">
                                      <p:cBhvr>
                                        <p:cTn id="63" dur="500"/>
                                        <p:tgtEl>
                                          <p:spTgt spid="51204">
                                            <p:txEl>
                                              <p:pRg st="18" end="18"/>
                                            </p:txEl>
                                          </p:spTgt>
                                        </p:tgtEl>
                                      </p:cBhvr>
                                    </p:animEffect>
                                  </p:childTnLst>
                                </p:cTn>
                              </p:par>
                              <p:par>
                                <p:cTn id="64" presetID="4" presetClass="entr" presetSubtype="32" fill="hold" nodeType="withEffect">
                                  <p:stCondLst>
                                    <p:cond delay="0"/>
                                  </p:stCondLst>
                                  <p:childTnLst>
                                    <p:set>
                                      <p:cBhvr>
                                        <p:cTn id="65" dur="1" fill="hold">
                                          <p:stCondLst>
                                            <p:cond delay="0"/>
                                          </p:stCondLst>
                                        </p:cTn>
                                        <p:tgtEl>
                                          <p:spTgt spid="51204">
                                            <p:txEl>
                                              <p:pRg st="19" end="19"/>
                                            </p:txEl>
                                          </p:spTgt>
                                        </p:tgtEl>
                                        <p:attrNameLst>
                                          <p:attrName>style.visibility</p:attrName>
                                        </p:attrNameLst>
                                      </p:cBhvr>
                                      <p:to>
                                        <p:strVal val="visible"/>
                                      </p:to>
                                    </p:set>
                                    <p:animEffect transition="in" filter="box(out)">
                                      <p:cBhvr>
                                        <p:cTn id="66" dur="500"/>
                                        <p:tgtEl>
                                          <p:spTgt spid="51204">
                                            <p:txEl>
                                              <p:pRg st="19" end="19"/>
                                            </p:txEl>
                                          </p:spTgt>
                                        </p:tgtEl>
                                      </p:cBhvr>
                                    </p:animEffect>
                                  </p:childTnLst>
                                </p:cTn>
                              </p:par>
                              <p:par>
                                <p:cTn id="67" presetID="4" presetClass="entr" presetSubtype="32" fill="hold" nodeType="withEffect">
                                  <p:stCondLst>
                                    <p:cond delay="0"/>
                                  </p:stCondLst>
                                  <p:childTnLst>
                                    <p:set>
                                      <p:cBhvr>
                                        <p:cTn id="68" dur="1" fill="hold">
                                          <p:stCondLst>
                                            <p:cond delay="0"/>
                                          </p:stCondLst>
                                        </p:cTn>
                                        <p:tgtEl>
                                          <p:spTgt spid="51204">
                                            <p:txEl>
                                              <p:pRg st="20" end="20"/>
                                            </p:txEl>
                                          </p:spTgt>
                                        </p:tgtEl>
                                        <p:attrNameLst>
                                          <p:attrName>style.visibility</p:attrName>
                                        </p:attrNameLst>
                                      </p:cBhvr>
                                      <p:to>
                                        <p:strVal val="visible"/>
                                      </p:to>
                                    </p:set>
                                    <p:animEffect transition="in" filter="box(out)">
                                      <p:cBhvr>
                                        <p:cTn id="69" dur="500"/>
                                        <p:tgtEl>
                                          <p:spTgt spid="51204">
                                            <p:txEl>
                                              <p:pRg st="20" end="20"/>
                                            </p:txEl>
                                          </p:spTgt>
                                        </p:tgtEl>
                                      </p:cBhvr>
                                    </p:animEffect>
                                  </p:childTnLst>
                                </p:cTn>
                              </p:par>
                              <p:par>
                                <p:cTn id="70" presetID="4" presetClass="entr" presetSubtype="32" fill="hold" nodeType="withEffect">
                                  <p:stCondLst>
                                    <p:cond delay="0"/>
                                  </p:stCondLst>
                                  <p:childTnLst>
                                    <p:set>
                                      <p:cBhvr>
                                        <p:cTn id="71" dur="1" fill="hold">
                                          <p:stCondLst>
                                            <p:cond delay="0"/>
                                          </p:stCondLst>
                                        </p:cTn>
                                        <p:tgtEl>
                                          <p:spTgt spid="51204">
                                            <p:txEl>
                                              <p:pRg st="21" end="21"/>
                                            </p:txEl>
                                          </p:spTgt>
                                        </p:tgtEl>
                                        <p:attrNameLst>
                                          <p:attrName>style.visibility</p:attrName>
                                        </p:attrNameLst>
                                      </p:cBhvr>
                                      <p:to>
                                        <p:strVal val="visible"/>
                                      </p:to>
                                    </p:set>
                                    <p:animEffect transition="in" filter="box(out)">
                                      <p:cBhvr>
                                        <p:cTn id="72" dur="500"/>
                                        <p:tgtEl>
                                          <p:spTgt spid="51204">
                                            <p:txEl>
                                              <p:pRg st="21" end="21"/>
                                            </p:txEl>
                                          </p:spTgt>
                                        </p:tgtEl>
                                      </p:cBhvr>
                                    </p:animEffect>
                                  </p:childTnLst>
                                </p:cTn>
                              </p:par>
                              <p:par>
                                <p:cTn id="73" presetID="4" presetClass="entr" presetSubtype="32" fill="hold" nodeType="withEffect">
                                  <p:stCondLst>
                                    <p:cond delay="0"/>
                                  </p:stCondLst>
                                  <p:childTnLst>
                                    <p:set>
                                      <p:cBhvr>
                                        <p:cTn id="74" dur="1" fill="hold">
                                          <p:stCondLst>
                                            <p:cond delay="0"/>
                                          </p:stCondLst>
                                        </p:cTn>
                                        <p:tgtEl>
                                          <p:spTgt spid="51204">
                                            <p:txEl>
                                              <p:pRg st="22" end="22"/>
                                            </p:txEl>
                                          </p:spTgt>
                                        </p:tgtEl>
                                        <p:attrNameLst>
                                          <p:attrName>style.visibility</p:attrName>
                                        </p:attrNameLst>
                                      </p:cBhvr>
                                      <p:to>
                                        <p:strVal val="visible"/>
                                      </p:to>
                                    </p:set>
                                    <p:animEffect transition="in" filter="box(out)">
                                      <p:cBhvr>
                                        <p:cTn id="75" dur="500"/>
                                        <p:tgtEl>
                                          <p:spTgt spid="51204">
                                            <p:txEl>
                                              <p:pRg st="22" end="22"/>
                                            </p:txEl>
                                          </p:spTgt>
                                        </p:tgtEl>
                                      </p:cBhvr>
                                    </p:animEffect>
                                  </p:childTnLst>
                                </p:cTn>
                              </p:par>
                              <p:par>
                                <p:cTn id="76" presetID="4" presetClass="entr" presetSubtype="32" fill="hold" nodeType="withEffect">
                                  <p:stCondLst>
                                    <p:cond delay="0"/>
                                  </p:stCondLst>
                                  <p:childTnLst>
                                    <p:set>
                                      <p:cBhvr>
                                        <p:cTn id="77" dur="1" fill="hold">
                                          <p:stCondLst>
                                            <p:cond delay="0"/>
                                          </p:stCondLst>
                                        </p:cTn>
                                        <p:tgtEl>
                                          <p:spTgt spid="51204">
                                            <p:txEl>
                                              <p:pRg st="23" end="23"/>
                                            </p:txEl>
                                          </p:spTgt>
                                        </p:tgtEl>
                                        <p:attrNameLst>
                                          <p:attrName>style.visibility</p:attrName>
                                        </p:attrNameLst>
                                      </p:cBhvr>
                                      <p:to>
                                        <p:strVal val="visible"/>
                                      </p:to>
                                    </p:set>
                                    <p:animEffect transition="in" filter="box(out)">
                                      <p:cBhvr>
                                        <p:cTn id="78" dur="500"/>
                                        <p:tgtEl>
                                          <p:spTgt spid="51204">
                                            <p:txEl>
                                              <p:pRg st="23" end="23"/>
                                            </p:txEl>
                                          </p:spTgt>
                                        </p:tgtEl>
                                      </p:cBhvr>
                                    </p:animEffect>
                                  </p:childTnLst>
                                </p:cTn>
                              </p:par>
                              <p:par>
                                <p:cTn id="79" presetID="4" presetClass="entr" presetSubtype="32" fill="hold" nodeType="withEffect">
                                  <p:stCondLst>
                                    <p:cond delay="0"/>
                                  </p:stCondLst>
                                  <p:childTnLst>
                                    <p:set>
                                      <p:cBhvr>
                                        <p:cTn id="80" dur="1" fill="hold">
                                          <p:stCondLst>
                                            <p:cond delay="0"/>
                                          </p:stCondLst>
                                        </p:cTn>
                                        <p:tgtEl>
                                          <p:spTgt spid="51204">
                                            <p:txEl>
                                              <p:pRg st="24" end="24"/>
                                            </p:txEl>
                                          </p:spTgt>
                                        </p:tgtEl>
                                        <p:attrNameLst>
                                          <p:attrName>style.visibility</p:attrName>
                                        </p:attrNameLst>
                                      </p:cBhvr>
                                      <p:to>
                                        <p:strVal val="visible"/>
                                      </p:to>
                                    </p:set>
                                    <p:animEffect transition="in" filter="box(out)">
                                      <p:cBhvr>
                                        <p:cTn id="81" dur="500"/>
                                        <p:tgtEl>
                                          <p:spTgt spid="51204">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6DC1B445-6248-4578-5A4B-089FBDD899B4}"/>
              </a:ext>
            </a:extLst>
          </p:cNvPr>
          <p:cNvSpPr>
            <a:spLocks noGrp="1"/>
          </p:cNvSpPr>
          <p:nvPr>
            <p:ph type="title" idx="4294967295"/>
          </p:nvPr>
        </p:nvSpPr>
        <p:spPr>
          <a:xfrm>
            <a:off x="0" y="274638"/>
            <a:ext cx="8229600" cy="1143000"/>
          </a:xfrm>
        </p:spPr>
        <p:txBody>
          <a:bodyPr anchorCtr="0"/>
          <a:lstStyle/>
          <a:p>
            <a:pPr eaLnBrk="1" hangingPunct="1">
              <a:defRPr/>
            </a:pPr>
            <a:r>
              <a:rPr lang="el-GR" sz="3600"/>
              <a:t>Περιγραφή Θέσης Εργασίας</a:t>
            </a:r>
            <a:r>
              <a:rPr lang="en-US" sz="3600"/>
              <a:t> </a:t>
            </a:r>
            <a:endParaRPr lang="el-GR" sz="3600"/>
          </a:p>
        </p:txBody>
      </p:sp>
      <p:sp>
        <p:nvSpPr>
          <p:cNvPr id="3" name="Content Placeholder 2">
            <a:extLst>
              <a:ext uri="{FF2B5EF4-FFF2-40B4-BE49-F238E27FC236}">
                <a16:creationId xmlns:a16="http://schemas.microsoft.com/office/drawing/2014/main" id="{AC5D397B-8428-95F4-5FCA-E453C0D2EEEF}"/>
              </a:ext>
            </a:extLst>
          </p:cNvPr>
          <p:cNvSpPr>
            <a:spLocks noGrp="1"/>
          </p:cNvSpPr>
          <p:nvPr>
            <p:ph idx="4294967295"/>
          </p:nvPr>
        </p:nvSpPr>
        <p:spPr>
          <a:xfrm>
            <a:off x="457200" y="1600200"/>
            <a:ext cx="8686800" cy="5257800"/>
          </a:xfrm>
        </p:spPr>
        <p:txBody>
          <a:bodyPr/>
          <a:lstStyle/>
          <a:p>
            <a:pPr marL="457200" indent="-457200" eaLnBrk="1" hangingPunct="1">
              <a:buFontTx/>
              <a:buNone/>
              <a:defRPr/>
            </a:pPr>
            <a:r>
              <a:rPr lang="en-US" sz="2000"/>
              <a:t>       </a:t>
            </a:r>
            <a:r>
              <a:rPr lang="el-GR" sz="2000"/>
              <a:t>Προκύπτει από την ανάλυση εργασίας. </a:t>
            </a:r>
            <a:endParaRPr lang="en-US" sz="2000"/>
          </a:p>
          <a:p>
            <a:pPr marL="457200" indent="-457200" eaLnBrk="1" hangingPunct="1">
              <a:buFontTx/>
              <a:buNone/>
              <a:defRPr/>
            </a:pPr>
            <a:endParaRPr lang="en-US" sz="2000"/>
          </a:p>
          <a:p>
            <a:pPr marL="457200" indent="-457200" eaLnBrk="1" hangingPunct="1">
              <a:buFontTx/>
              <a:buNone/>
              <a:defRPr/>
            </a:pPr>
            <a:r>
              <a:rPr lang="en-US" sz="2000"/>
              <a:t>       </a:t>
            </a:r>
            <a:r>
              <a:rPr lang="el-GR" sz="2000"/>
              <a:t>Περιέχει βασικές πληροφορίες για τη θέση, ορίζοντας τον τίτλο, αναφέροντας τις σχέσεις με τους συναδέλφους, το σκοπό και τους στόχους, τα πρωταρχικά καθήκοντα. </a:t>
            </a:r>
            <a:endParaRPr lang="en-US" sz="2000"/>
          </a:p>
          <a:p>
            <a:pPr marL="457200" indent="-457200" eaLnBrk="1" hangingPunct="1">
              <a:buFontTx/>
              <a:buNone/>
              <a:defRPr/>
            </a:pPr>
            <a:endParaRPr lang="en-US" sz="2000"/>
          </a:p>
          <a:p>
            <a:pPr marL="457200" indent="-457200" eaLnBrk="1" hangingPunct="1">
              <a:buFontTx/>
              <a:buNone/>
              <a:defRPr/>
            </a:pPr>
            <a:r>
              <a:rPr lang="en-US" sz="2000"/>
              <a:t>       </a:t>
            </a:r>
            <a:r>
              <a:rPr lang="el-GR" sz="2000"/>
              <a:t>Άρα πρέπει να περιέχονται πληροφορίες για :</a:t>
            </a:r>
          </a:p>
          <a:p>
            <a:pPr marL="457200" indent="-457200" eaLnBrk="1" hangingPunct="1">
              <a:buFontTx/>
              <a:buNone/>
              <a:defRPr/>
            </a:pPr>
            <a:endParaRPr lang="el-GR" sz="2000"/>
          </a:p>
          <a:p>
            <a:pPr marL="457200" indent="-457200" eaLnBrk="1" hangingPunct="1">
              <a:defRPr/>
            </a:pPr>
            <a:r>
              <a:rPr lang="el-GR" sz="2000"/>
              <a:t>σκοπό, </a:t>
            </a:r>
            <a:endParaRPr lang="en-US" sz="2000"/>
          </a:p>
          <a:p>
            <a:pPr marL="457200" indent="-457200" eaLnBrk="1" hangingPunct="1">
              <a:defRPr/>
            </a:pPr>
            <a:r>
              <a:rPr lang="el-GR" sz="2000"/>
              <a:t>περιεχόμενο, </a:t>
            </a:r>
            <a:endParaRPr lang="en-US" sz="2000"/>
          </a:p>
          <a:p>
            <a:pPr marL="457200" indent="-457200" eaLnBrk="1" hangingPunct="1">
              <a:defRPr/>
            </a:pPr>
            <a:r>
              <a:rPr lang="el-GR" sz="2000"/>
              <a:t>ευθύνες, </a:t>
            </a:r>
            <a:endParaRPr lang="en-US" sz="2000"/>
          </a:p>
          <a:p>
            <a:pPr marL="457200" indent="-457200" eaLnBrk="1" hangingPunct="1">
              <a:defRPr/>
            </a:pPr>
            <a:r>
              <a:rPr lang="el-GR" sz="2000"/>
              <a:t>κριτήρια απόδοσης, </a:t>
            </a:r>
            <a:endParaRPr lang="en-US" sz="2000"/>
          </a:p>
          <a:p>
            <a:pPr marL="457200" indent="-457200" eaLnBrk="1" hangingPunct="1">
              <a:defRPr/>
            </a:pPr>
            <a:r>
              <a:rPr lang="el-GR" sz="2000"/>
              <a:t>οργανωσιακοί παράγοντες,</a:t>
            </a:r>
            <a:endParaRPr lang="en-US" sz="2000"/>
          </a:p>
          <a:p>
            <a:pPr marL="457200" indent="-457200" eaLnBrk="1" hangingPunct="1">
              <a:defRPr/>
            </a:pPr>
            <a:r>
              <a:rPr lang="el-GR" sz="2000"/>
              <a:t>παράγοντες εξέλιξης, κτλ</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linds(horizontal)">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3F3C903-DF8A-A900-ADE4-F5AF7300271B}"/>
              </a:ext>
            </a:extLst>
          </p:cNvPr>
          <p:cNvSpPr>
            <a:spLocks noGrp="1" noChangeArrowheads="1"/>
          </p:cNvSpPr>
          <p:nvPr>
            <p:ph type="title"/>
          </p:nvPr>
        </p:nvSpPr>
        <p:spPr>
          <a:xfrm>
            <a:off x="468313" y="549275"/>
            <a:ext cx="8229600" cy="1143000"/>
          </a:xfrm>
        </p:spPr>
        <p:txBody>
          <a:bodyPr/>
          <a:lstStyle/>
          <a:p>
            <a:pPr eaLnBrk="1" hangingPunct="1"/>
            <a:r>
              <a:rPr lang="el-GR" altLang="en-US" sz="3600">
                <a:effectLst/>
              </a:rPr>
              <a:t>Σκοπός και χρησιμότητα του Προγραμματισμού Ανθρώπινου Δυναμικού</a:t>
            </a:r>
          </a:p>
        </p:txBody>
      </p:sp>
      <p:sp>
        <p:nvSpPr>
          <p:cNvPr id="11267" name="Rectangle 3">
            <a:extLst>
              <a:ext uri="{FF2B5EF4-FFF2-40B4-BE49-F238E27FC236}">
                <a16:creationId xmlns:a16="http://schemas.microsoft.com/office/drawing/2014/main" id="{5B83B517-799D-7AC6-4D1A-ECC85360F8AD}"/>
              </a:ext>
            </a:extLst>
          </p:cNvPr>
          <p:cNvSpPr>
            <a:spLocks noGrp="1" noChangeArrowheads="1"/>
          </p:cNvSpPr>
          <p:nvPr>
            <p:ph idx="1"/>
          </p:nvPr>
        </p:nvSpPr>
        <p:spPr>
          <a:xfrm>
            <a:off x="457200" y="2565400"/>
            <a:ext cx="8435975" cy="3959225"/>
          </a:xfrm>
        </p:spPr>
        <p:txBody>
          <a:bodyPr/>
          <a:lstStyle/>
          <a:p>
            <a:pPr algn="just" eaLnBrk="1" hangingPunct="1">
              <a:buFontTx/>
              <a:buNone/>
              <a:defRPr/>
            </a:pPr>
            <a:r>
              <a:rPr lang="el-GR" dirty="0"/>
              <a:t>	Να χαράξει το πλαίσιο, μέσα το οποίο θα προσδιορισθεί το απαιτούμενο προσωπικό, τόσο από άποψη ποσότητας (αριθμού) όσο και ποιότητας (</a:t>
            </a:r>
            <a:r>
              <a:rPr lang="el-GR" dirty="0" err="1"/>
              <a:t>απαιτουμένων</a:t>
            </a:r>
            <a:r>
              <a:rPr lang="el-GR" dirty="0"/>
              <a:t> ικανοτήτων), να προσελκύσει τους ικανότερους και να επιλέξει τους καταλληλότερους για την επίτευξη των στόχων του </a:t>
            </a:r>
            <a:r>
              <a:rPr lang="en-GB" dirty="0" err="1"/>
              <a:t>οργ</a:t>
            </a:r>
            <a:r>
              <a:rPr lang="en-GB" dirty="0"/>
              <a:t>ανισμού.</a:t>
            </a:r>
            <a:r>
              <a:rPr lang="el-GR"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71D7F527-76B6-5D45-60CD-30D08FCF1920}"/>
              </a:ext>
            </a:extLst>
          </p:cNvPr>
          <p:cNvSpPr>
            <a:spLocks noGrp="1"/>
          </p:cNvSpPr>
          <p:nvPr>
            <p:ph type="title" idx="4294967295"/>
          </p:nvPr>
        </p:nvSpPr>
        <p:spPr>
          <a:xfrm>
            <a:off x="0" y="274638"/>
            <a:ext cx="8229600" cy="1143000"/>
          </a:xfrm>
        </p:spPr>
        <p:txBody>
          <a:bodyPr anchorCtr="0"/>
          <a:lstStyle/>
          <a:p>
            <a:pPr eaLnBrk="1" hangingPunct="1">
              <a:defRPr/>
            </a:pPr>
            <a:r>
              <a:rPr lang="el-GR" sz="3600"/>
              <a:t>Αποτέλεσμα ανάλυσης εργασίας</a:t>
            </a:r>
          </a:p>
        </p:txBody>
      </p:sp>
      <p:sp>
        <p:nvSpPr>
          <p:cNvPr id="3" name="Content Placeholder 2">
            <a:extLst>
              <a:ext uri="{FF2B5EF4-FFF2-40B4-BE49-F238E27FC236}">
                <a16:creationId xmlns:a16="http://schemas.microsoft.com/office/drawing/2014/main" id="{E2661431-0CDC-0CF6-6B0C-F3C6505F5BBF}"/>
              </a:ext>
            </a:extLst>
          </p:cNvPr>
          <p:cNvSpPr>
            <a:spLocks noGrp="1"/>
          </p:cNvSpPr>
          <p:nvPr>
            <p:ph idx="4294967295"/>
          </p:nvPr>
        </p:nvSpPr>
        <p:spPr>
          <a:xfrm>
            <a:off x="0" y="1600200"/>
            <a:ext cx="3970338" cy="4495800"/>
          </a:xfrm>
          <a:ln>
            <a:solidFill>
              <a:schemeClr val="tx1"/>
            </a:solidFill>
          </a:ln>
        </p:spPr>
        <p:txBody>
          <a:bodyPr/>
          <a:lstStyle/>
          <a:p>
            <a:pPr marL="457200" indent="-457200" eaLnBrk="1" hangingPunct="1">
              <a:buFontTx/>
              <a:buNone/>
              <a:defRPr/>
            </a:pPr>
            <a:r>
              <a:rPr lang="el-GR" sz="2000" b="1" u="sng"/>
              <a:t>Περιγραφή της εργασίας</a:t>
            </a:r>
          </a:p>
          <a:p>
            <a:pPr marL="457200" indent="-457200" eaLnBrk="1" hangingPunct="1">
              <a:buFontTx/>
              <a:buNone/>
              <a:defRPr/>
            </a:pPr>
            <a:endParaRPr lang="el-GR" sz="2000" b="1" u="sng"/>
          </a:p>
          <a:p>
            <a:pPr marL="457200" indent="-457200" eaLnBrk="1" hangingPunct="1">
              <a:defRPr/>
            </a:pPr>
            <a:r>
              <a:rPr lang="el-GR" sz="1600" b="1"/>
              <a:t>Γενικές πληροφορίες</a:t>
            </a:r>
          </a:p>
          <a:p>
            <a:pPr marL="457200" indent="-457200" eaLnBrk="1" hangingPunct="1">
              <a:defRPr/>
            </a:pPr>
            <a:r>
              <a:rPr lang="el-GR" sz="1600" b="1"/>
              <a:t>Περιληπτική παρουσίαση</a:t>
            </a:r>
          </a:p>
          <a:p>
            <a:pPr marL="457200" indent="-457200" eaLnBrk="1" hangingPunct="1">
              <a:defRPr/>
            </a:pPr>
            <a:r>
              <a:rPr lang="el-GR" sz="1600" b="1"/>
              <a:t>Βασικά καθήκοντα &amp; υποχρεώσεις</a:t>
            </a:r>
          </a:p>
          <a:p>
            <a:pPr marL="457200" indent="-457200" eaLnBrk="1" hangingPunct="1">
              <a:defRPr/>
            </a:pPr>
            <a:r>
              <a:rPr lang="el-GR" sz="1600" b="1"/>
              <a:t>Εποπτεία</a:t>
            </a:r>
          </a:p>
          <a:p>
            <a:pPr marL="457200" indent="-457200" eaLnBrk="1" hangingPunct="1">
              <a:defRPr/>
            </a:pPr>
            <a:r>
              <a:rPr lang="el-GR" sz="1600" b="1"/>
              <a:t>Προσωπικές επαφές</a:t>
            </a:r>
          </a:p>
          <a:p>
            <a:pPr marL="457200" indent="-457200" eaLnBrk="1" hangingPunct="1">
              <a:defRPr/>
            </a:pPr>
            <a:r>
              <a:rPr lang="el-GR" sz="1600" b="1"/>
              <a:t>Πρότυπα εργασίας</a:t>
            </a:r>
          </a:p>
          <a:p>
            <a:pPr marL="457200" indent="-457200" eaLnBrk="1" hangingPunct="1">
              <a:defRPr/>
            </a:pPr>
            <a:r>
              <a:rPr lang="el-GR" sz="1600" b="1"/>
              <a:t>Πολυπλοκότητα</a:t>
            </a:r>
          </a:p>
          <a:p>
            <a:pPr marL="457200" indent="-457200" eaLnBrk="1" hangingPunct="1">
              <a:defRPr/>
            </a:pPr>
            <a:r>
              <a:rPr lang="el-GR" sz="1600" b="1"/>
              <a:t>Χρησιμοποιούμενος εξοπλισμός</a:t>
            </a:r>
          </a:p>
          <a:p>
            <a:pPr marL="457200" indent="-457200" eaLnBrk="1" hangingPunct="1">
              <a:defRPr/>
            </a:pPr>
            <a:r>
              <a:rPr lang="el-GR" sz="1600" b="1"/>
              <a:t>Συνθήκες εργασίας</a:t>
            </a:r>
          </a:p>
          <a:p>
            <a:pPr marL="457200" indent="-457200" eaLnBrk="1" hangingPunct="1">
              <a:defRPr/>
            </a:pPr>
            <a:r>
              <a:rPr lang="el-GR" sz="1600" b="1"/>
              <a:t>Δομή</a:t>
            </a:r>
          </a:p>
          <a:p>
            <a:pPr marL="457200" indent="-457200" eaLnBrk="1" hangingPunct="1">
              <a:defRPr/>
            </a:pPr>
            <a:r>
              <a:rPr lang="el-GR" sz="1600" b="1"/>
              <a:t>Πιστοποιήσεις</a:t>
            </a:r>
          </a:p>
        </p:txBody>
      </p:sp>
      <p:sp>
        <p:nvSpPr>
          <p:cNvPr id="4" name="Content Placeholder 2">
            <a:extLst>
              <a:ext uri="{FF2B5EF4-FFF2-40B4-BE49-F238E27FC236}">
                <a16:creationId xmlns:a16="http://schemas.microsoft.com/office/drawing/2014/main" id="{CA12B6DD-4F09-C4A0-A867-B7FC7FA2C221}"/>
              </a:ext>
            </a:extLst>
          </p:cNvPr>
          <p:cNvSpPr txBox="1">
            <a:spLocks/>
          </p:cNvSpPr>
          <p:nvPr/>
        </p:nvSpPr>
        <p:spPr bwMode="auto">
          <a:xfrm>
            <a:off x="4787900" y="1628775"/>
            <a:ext cx="3970338" cy="4464050"/>
          </a:xfrm>
          <a:prstGeom prst="rect">
            <a:avLst/>
          </a:prstGeom>
          <a:noFill/>
          <a:ln w="9525">
            <a:solidFill>
              <a:schemeClr val="tx1"/>
            </a:solidFill>
            <a:miter lim="800000"/>
            <a:headEnd/>
            <a:tailEnd/>
          </a:ln>
        </p:spPr>
        <p:txBody>
          <a:bodyPr/>
          <a:lstStyle/>
          <a:p>
            <a:pPr marL="457200" indent="-457200">
              <a:spcBef>
                <a:spcPct val="20000"/>
              </a:spcBef>
              <a:defRPr/>
            </a:pPr>
            <a:r>
              <a:rPr lang="el-GR" sz="2000" b="1" u="sng" kern="0" dirty="0">
                <a:latin typeface="+mn-lt"/>
              </a:rPr>
              <a:t>Προδιαγραφές της εργασίας</a:t>
            </a:r>
          </a:p>
          <a:p>
            <a:pPr marL="457200" indent="-457200">
              <a:spcBef>
                <a:spcPct val="20000"/>
              </a:spcBef>
              <a:defRPr/>
            </a:pPr>
            <a:endParaRPr lang="el-GR" sz="2000" b="1" u="sng" kern="0" dirty="0">
              <a:latin typeface="+mn-lt"/>
            </a:endParaRPr>
          </a:p>
          <a:p>
            <a:pPr marL="457200" indent="-457200">
              <a:spcBef>
                <a:spcPct val="20000"/>
              </a:spcBef>
              <a:buFont typeface="Arial" pitchFamily="34" charset="0"/>
              <a:buChar char="•"/>
              <a:defRPr/>
            </a:pPr>
            <a:r>
              <a:rPr lang="el-GR" sz="1600" b="1" kern="0" dirty="0">
                <a:latin typeface="+mn-lt"/>
              </a:rPr>
              <a:t>Μόρφωση</a:t>
            </a:r>
          </a:p>
          <a:p>
            <a:pPr marL="457200" indent="-457200">
              <a:spcBef>
                <a:spcPct val="20000"/>
              </a:spcBef>
              <a:buFont typeface="Arial" pitchFamily="34" charset="0"/>
              <a:buChar char="•"/>
              <a:defRPr/>
            </a:pPr>
            <a:r>
              <a:rPr lang="el-GR" sz="1600" b="1" kern="0" dirty="0">
                <a:latin typeface="+mn-lt"/>
              </a:rPr>
              <a:t>Εκπαίδευση</a:t>
            </a:r>
          </a:p>
          <a:p>
            <a:pPr marL="457200" indent="-457200">
              <a:spcBef>
                <a:spcPct val="20000"/>
              </a:spcBef>
              <a:buFont typeface="Arial" pitchFamily="34" charset="0"/>
              <a:buChar char="•"/>
              <a:defRPr/>
            </a:pPr>
            <a:r>
              <a:rPr lang="el-GR" sz="1600" b="1" kern="0" dirty="0">
                <a:latin typeface="+mn-lt"/>
              </a:rPr>
              <a:t>Εμπειρία</a:t>
            </a:r>
          </a:p>
          <a:p>
            <a:pPr marL="457200" indent="-457200">
              <a:spcBef>
                <a:spcPct val="20000"/>
              </a:spcBef>
              <a:buFont typeface="Arial" pitchFamily="34" charset="0"/>
              <a:buChar char="•"/>
              <a:defRPr/>
            </a:pPr>
            <a:r>
              <a:rPr lang="el-GR" sz="1600" b="1" kern="0" dirty="0">
                <a:latin typeface="+mn-lt"/>
              </a:rPr>
              <a:t>Σωματικές δεξιότητες</a:t>
            </a:r>
          </a:p>
          <a:p>
            <a:pPr marL="457200" indent="-457200">
              <a:spcBef>
                <a:spcPct val="20000"/>
              </a:spcBef>
              <a:buFont typeface="Arial" pitchFamily="34" charset="0"/>
              <a:buChar char="•"/>
              <a:defRPr/>
            </a:pPr>
            <a:r>
              <a:rPr lang="el-GR" sz="1600" b="1" kern="0" dirty="0">
                <a:latin typeface="+mn-lt"/>
              </a:rPr>
              <a:t>Απαιτούμενη κρίση και πρωτοβουλία</a:t>
            </a:r>
          </a:p>
          <a:p>
            <a:pPr marL="457200" indent="-457200">
              <a:spcBef>
                <a:spcPct val="20000"/>
              </a:spcBef>
              <a:buFont typeface="Arial" pitchFamily="34" charset="0"/>
              <a:buChar char="•"/>
              <a:defRPr/>
            </a:pPr>
            <a:r>
              <a:rPr lang="el-GR" sz="1600" b="1" kern="0" dirty="0">
                <a:latin typeface="+mn-lt"/>
              </a:rPr>
              <a:t>Πνευματικές απαιτήσεις</a:t>
            </a:r>
          </a:p>
          <a:p>
            <a:pPr marL="457200" indent="-457200">
              <a:spcBef>
                <a:spcPct val="20000"/>
              </a:spcBef>
              <a:buFont typeface="Arial" pitchFamily="34" charset="0"/>
              <a:buChar char="•"/>
              <a:defRPr/>
            </a:pPr>
            <a:r>
              <a:rPr lang="el-GR" sz="1600" b="1" kern="0" dirty="0">
                <a:latin typeface="+mn-lt"/>
              </a:rPr>
              <a:t>Ευθύνες</a:t>
            </a:r>
          </a:p>
          <a:p>
            <a:pPr marL="457200" indent="-457200">
              <a:spcBef>
                <a:spcPct val="20000"/>
              </a:spcBef>
              <a:buFont typeface="Arial" pitchFamily="34" charset="0"/>
              <a:buChar char="•"/>
              <a:defRPr/>
            </a:pPr>
            <a:r>
              <a:rPr lang="el-GR" sz="1600" b="1" kern="0" dirty="0">
                <a:latin typeface="+mn-lt"/>
              </a:rPr>
              <a:t>Ικανότητες επικοινωνίας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
                                            <p:bg/>
                                          </p:spTgt>
                                        </p:tgtEl>
                                        <p:attrNameLst>
                                          <p:attrName>style.visibility</p:attrName>
                                        </p:attrNameLst>
                                      </p:cBhvr>
                                      <p:to>
                                        <p:strVal val="visible"/>
                                      </p:to>
                                    </p:set>
                                    <p:animEffect transition="in" filter="blinds(horizontal)">
                                      <p:cBhvr>
                                        <p:cTn id="72" dur="500"/>
                                        <p:tgtEl>
                                          <p:spTgt spid="4">
                                            <p:bg/>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
                                            <p:txEl>
                                              <p:pRg st="0" end="0"/>
                                            </p:txEl>
                                          </p:spTgt>
                                        </p:tgtEl>
                                        <p:attrNameLst>
                                          <p:attrName>style.visibility</p:attrName>
                                        </p:attrNameLst>
                                      </p:cBhvr>
                                      <p:to>
                                        <p:strVal val="visible"/>
                                      </p:to>
                                    </p:set>
                                    <p:animEffect transition="in" filter="blinds(horizontal)">
                                      <p:cBhvr>
                                        <p:cTn id="77" dur="500"/>
                                        <p:tgtEl>
                                          <p:spTgt spid="4">
                                            <p:txEl>
                                              <p:pRg st="0" end="0"/>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
                                            <p:txEl>
                                              <p:pRg st="2" end="2"/>
                                            </p:txEl>
                                          </p:spTgt>
                                        </p:tgtEl>
                                        <p:attrNameLst>
                                          <p:attrName>style.visibility</p:attrName>
                                        </p:attrNameLst>
                                      </p:cBhvr>
                                      <p:to>
                                        <p:strVal val="visible"/>
                                      </p:to>
                                    </p:set>
                                    <p:animEffect transition="in" filter="blinds(horizontal)">
                                      <p:cBhvr>
                                        <p:cTn id="82" dur="500"/>
                                        <p:tgtEl>
                                          <p:spTgt spid="4">
                                            <p:txEl>
                                              <p:pRg st="2" end="2"/>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4">
                                            <p:txEl>
                                              <p:pRg st="3" end="3"/>
                                            </p:txEl>
                                          </p:spTgt>
                                        </p:tgtEl>
                                        <p:attrNameLst>
                                          <p:attrName>style.visibility</p:attrName>
                                        </p:attrNameLst>
                                      </p:cBhvr>
                                      <p:to>
                                        <p:strVal val="visible"/>
                                      </p:to>
                                    </p:set>
                                    <p:animEffect transition="in" filter="blinds(horizontal)">
                                      <p:cBhvr>
                                        <p:cTn id="87" dur="500"/>
                                        <p:tgtEl>
                                          <p:spTgt spid="4">
                                            <p:txEl>
                                              <p:pRg st="3" end="3"/>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
                                            <p:txEl>
                                              <p:pRg st="4" end="4"/>
                                            </p:txEl>
                                          </p:spTgt>
                                        </p:tgtEl>
                                        <p:attrNameLst>
                                          <p:attrName>style.visibility</p:attrName>
                                        </p:attrNameLst>
                                      </p:cBhvr>
                                      <p:to>
                                        <p:strVal val="visible"/>
                                      </p:to>
                                    </p:set>
                                    <p:animEffect transition="in" filter="blinds(horizontal)">
                                      <p:cBhvr>
                                        <p:cTn id="92" dur="500"/>
                                        <p:tgtEl>
                                          <p:spTgt spid="4">
                                            <p:txEl>
                                              <p:pRg st="4" end="4"/>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Effect transition="in" filter="blinds(horizontal)">
                                      <p:cBhvr>
                                        <p:cTn id="97" dur="500"/>
                                        <p:tgtEl>
                                          <p:spTgt spid="4">
                                            <p:txEl>
                                              <p:pRg st="5" end="5"/>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4">
                                            <p:txEl>
                                              <p:pRg st="6" end="6"/>
                                            </p:txEl>
                                          </p:spTgt>
                                        </p:tgtEl>
                                        <p:attrNameLst>
                                          <p:attrName>style.visibility</p:attrName>
                                        </p:attrNameLst>
                                      </p:cBhvr>
                                      <p:to>
                                        <p:strVal val="visible"/>
                                      </p:to>
                                    </p:set>
                                    <p:animEffect transition="in" filter="blinds(horizontal)">
                                      <p:cBhvr>
                                        <p:cTn id="102" dur="500"/>
                                        <p:tgtEl>
                                          <p:spTgt spid="4">
                                            <p:txEl>
                                              <p:pRg st="6" end="6"/>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4">
                                            <p:txEl>
                                              <p:pRg st="7" end="7"/>
                                            </p:txEl>
                                          </p:spTgt>
                                        </p:tgtEl>
                                        <p:attrNameLst>
                                          <p:attrName>style.visibility</p:attrName>
                                        </p:attrNameLst>
                                      </p:cBhvr>
                                      <p:to>
                                        <p:strVal val="visible"/>
                                      </p:to>
                                    </p:set>
                                    <p:animEffect transition="in" filter="blinds(horizontal)">
                                      <p:cBhvr>
                                        <p:cTn id="107" dur="500"/>
                                        <p:tgtEl>
                                          <p:spTgt spid="4">
                                            <p:txEl>
                                              <p:pRg st="7" end="7"/>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4">
                                            <p:txEl>
                                              <p:pRg st="8" end="8"/>
                                            </p:txEl>
                                          </p:spTgt>
                                        </p:tgtEl>
                                        <p:attrNameLst>
                                          <p:attrName>style.visibility</p:attrName>
                                        </p:attrNameLst>
                                      </p:cBhvr>
                                      <p:to>
                                        <p:strVal val="visible"/>
                                      </p:to>
                                    </p:set>
                                    <p:animEffect transition="in" filter="blinds(horizontal)">
                                      <p:cBhvr>
                                        <p:cTn id="112" dur="500"/>
                                        <p:tgtEl>
                                          <p:spTgt spid="4">
                                            <p:txEl>
                                              <p:pRg st="8" end="8"/>
                                            </p:txEl>
                                          </p:spTgt>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4">
                                            <p:txEl>
                                              <p:pRg st="9" end="9"/>
                                            </p:txEl>
                                          </p:spTgt>
                                        </p:tgtEl>
                                        <p:attrNameLst>
                                          <p:attrName>style.visibility</p:attrName>
                                        </p:attrNameLst>
                                      </p:cBhvr>
                                      <p:to>
                                        <p:strVal val="visible"/>
                                      </p:to>
                                    </p:set>
                                    <p:animEffect transition="in" filter="blinds(horizontal)">
                                      <p:cBhvr>
                                        <p:cTn id="11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D44274E-4883-4172-BCB2-B36C95430AFA}"/>
              </a:ext>
            </a:extLst>
          </p:cNvPr>
          <p:cNvSpPr>
            <a:spLocks noGrp="1" noChangeArrowheads="1"/>
          </p:cNvSpPr>
          <p:nvPr>
            <p:ph idx="1"/>
          </p:nvPr>
        </p:nvSpPr>
        <p:spPr>
          <a:xfrm>
            <a:off x="395288" y="2060575"/>
            <a:ext cx="8512175" cy="4070350"/>
          </a:xfrm>
        </p:spPr>
        <p:txBody>
          <a:bodyPr/>
          <a:lstStyle/>
          <a:p>
            <a:pPr eaLnBrk="1" hangingPunct="1">
              <a:lnSpc>
                <a:spcPct val="90000"/>
              </a:lnSpc>
              <a:buFontTx/>
              <a:buNone/>
              <a:defRPr/>
            </a:pPr>
            <a:endParaRPr lang="el-GR" sz="2800"/>
          </a:p>
          <a:p>
            <a:pPr eaLnBrk="1" hangingPunct="1">
              <a:lnSpc>
                <a:spcPct val="90000"/>
              </a:lnSpc>
              <a:buFontTx/>
              <a:buNone/>
              <a:defRPr/>
            </a:pPr>
            <a:r>
              <a:rPr lang="el-GR" sz="2800"/>
              <a:t>    Είναι η </a:t>
            </a:r>
            <a:r>
              <a:rPr lang="el-GR" sz="2800" u="sng">
                <a:solidFill>
                  <a:schemeClr val="accent2"/>
                </a:solidFill>
              </a:rPr>
              <a:t>διεργασία (</a:t>
            </a:r>
            <a:r>
              <a:rPr lang="en-US" sz="2800" u="sng">
                <a:solidFill>
                  <a:schemeClr val="accent2"/>
                </a:solidFill>
              </a:rPr>
              <a:t>process)</a:t>
            </a:r>
            <a:r>
              <a:rPr lang="el-GR" sz="2800" u="sng">
                <a:solidFill>
                  <a:schemeClr val="accent2"/>
                </a:solidFill>
              </a:rPr>
              <a:t> </a:t>
            </a:r>
            <a:r>
              <a:rPr lang="el-GR" sz="2800"/>
              <a:t>με την οποία η επιχείρηση </a:t>
            </a:r>
            <a:r>
              <a:rPr lang="el-GR" sz="2800" b="1">
                <a:solidFill>
                  <a:srgbClr val="FF6600"/>
                </a:solidFill>
              </a:rPr>
              <a:t>εξασφαλίζει</a:t>
            </a:r>
            <a:r>
              <a:rPr lang="el-GR" sz="2800"/>
              <a:t> το </a:t>
            </a:r>
            <a:r>
              <a:rPr lang="el-GR" sz="2800" b="1">
                <a:solidFill>
                  <a:srgbClr val="FF6600"/>
                </a:solidFill>
              </a:rPr>
              <a:t>σωστό αριθμό</a:t>
            </a:r>
            <a:r>
              <a:rPr lang="el-GR" sz="2800" b="1"/>
              <a:t> </a:t>
            </a:r>
            <a:r>
              <a:rPr lang="el-GR" sz="2800"/>
              <a:t>και </a:t>
            </a:r>
            <a:r>
              <a:rPr lang="el-GR" sz="2800" b="1">
                <a:solidFill>
                  <a:srgbClr val="FF6600"/>
                </a:solidFill>
              </a:rPr>
              <a:t>είδος</a:t>
            </a:r>
            <a:r>
              <a:rPr lang="el-GR" sz="2800" b="1">
                <a:solidFill>
                  <a:schemeClr val="hlink"/>
                </a:solidFill>
              </a:rPr>
              <a:t> </a:t>
            </a:r>
            <a:r>
              <a:rPr lang="el-GR" sz="2800"/>
              <a:t>(π.χ. σε δεξιότητες, ικανότητες και προσωπικότητα) των ανθρώπων που χρειάζεται ,  </a:t>
            </a:r>
            <a:r>
              <a:rPr lang="el-GR" sz="2800" b="1">
                <a:solidFill>
                  <a:srgbClr val="FF6600"/>
                </a:solidFill>
              </a:rPr>
              <a:t>στις σωστές θέσεις</a:t>
            </a:r>
            <a:r>
              <a:rPr lang="el-GR" sz="2800"/>
              <a:t> και στο </a:t>
            </a:r>
            <a:r>
              <a:rPr lang="el-GR" sz="2800" b="1">
                <a:solidFill>
                  <a:srgbClr val="FF6600"/>
                </a:solidFill>
              </a:rPr>
              <a:t>σωστό χρόνο</a:t>
            </a:r>
            <a:r>
              <a:rPr lang="el-GR" sz="2800"/>
              <a:t> με το </a:t>
            </a:r>
            <a:r>
              <a:rPr lang="el-GR" sz="2800" b="1">
                <a:solidFill>
                  <a:srgbClr val="FF6600"/>
                </a:solidFill>
              </a:rPr>
              <a:t>μικρότερο</a:t>
            </a:r>
            <a:r>
              <a:rPr lang="el-GR" sz="2800"/>
              <a:t> δυνατό </a:t>
            </a:r>
            <a:r>
              <a:rPr lang="el-GR" sz="2800" b="1">
                <a:solidFill>
                  <a:srgbClr val="FF6600"/>
                </a:solidFill>
              </a:rPr>
              <a:t>κόστος. </a:t>
            </a:r>
            <a:endParaRPr lang="el-GR" sz="2800"/>
          </a:p>
          <a:p>
            <a:pPr eaLnBrk="1" hangingPunct="1">
              <a:lnSpc>
                <a:spcPct val="90000"/>
              </a:lnSpc>
              <a:buFontTx/>
              <a:buNone/>
              <a:defRPr/>
            </a:pPr>
            <a:endParaRPr lang="el-GR" sz="2800"/>
          </a:p>
          <a:p>
            <a:pPr eaLnBrk="1" hangingPunct="1">
              <a:lnSpc>
                <a:spcPct val="90000"/>
              </a:lnSpc>
              <a:buFontTx/>
              <a:buNone/>
              <a:defRPr/>
            </a:pPr>
            <a:r>
              <a:rPr lang="el-GR" sz="2800"/>
              <a:t>Ο προγραμματισμός εξετάζει παράλληλα και θέματα </a:t>
            </a:r>
            <a:r>
              <a:rPr lang="el-GR" sz="2800" b="1" u="sng"/>
              <a:t>ορθής τοποθέτησης και ανάπτυξης</a:t>
            </a:r>
            <a:r>
              <a:rPr lang="el-GR" sz="2800"/>
              <a:t> των ανθρώπων</a:t>
            </a:r>
          </a:p>
          <a:p>
            <a:pPr eaLnBrk="1" hangingPunct="1">
              <a:lnSpc>
                <a:spcPct val="90000"/>
              </a:lnSpc>
              <a:buFontTx/>
              <a:buNone/>
              <a:defRPr/>
            </a:pPr>
            <a:endParaRPr lang="el-GR" sz="2800"/>
          </a:p>
        </p:txBody>
      </p:sp>
      <p:sp>
        <p:nvSpPr>
          <p:cNvPr id="19459" name="Rectangle 3">
            <a:extLst>
              <a:ext uri="{FF2B5EF4-FFF2-40B4-BE49-F238E27FC236}">
                <a16:creationId xmlns:a16="http://schemas.microsoft.com/office/drawing/2014/main" id="{1ED6C795-F0E8-DFD5-A142-B81560EB5939}"/>
              </a:ext>
            </a:extLst>
          </p:cNvPr>
          <p:cNvSpPr>
            <a:spLocks noChangeArrowheads="1"/>
          </p:cNvSpPr>
          <p:nvPr/>
        </p:nvSpPr>
        <p:spPr bwMode="auto">
          <a:xfrm>
            <a:off x="827088" y="404813"/>
            <a:ext cx="7559675" cy="1190625"/>
          </a:xfrm>
          <a:prstGeom prst="rect">
            <a:avLst/>
          </a:prstGeom>
          <a:noFill/>
          <a:ln w="9525">
            <a:noFill/>
            <a:miter lim="800000"/>
            <a:headEnd/>
            <a:tailEnd/>
          </a:ln>
          <a:effectLst/>
        </p:spPr>
        <p:txBody>
          <a:bodyPr>
            <a:spAutoFit/>
          </a:bodyPr>
          <a:lstStyle/>
          <a:p>
            <a:pPr algn="ctr">
              <a:defRPr/>
            </a:pPr>
            <a:r>
              <a:rPr lang="el-GR" sz="3600" b="1"/>
              <a:t>Προγραμματισμός Ανθρώπινου Δυναμικού</a:t>
            </a:r>
            <a:r>
              <a:rPr lang="el-GR" b="1" u="sng">
                <a:effectLst>
                  <a:outerShdw blurRad="38100" dist="38100" dir="2700000" algn="tl">
                    <a:srgbClr val="000000"/>
                  </a:outerShdw>
                </a:effectLst>
              </a:rPr>
              <a:t> </a:t>
            </a:r>
            <a:endParaRPr lang="el-GR">
              <a:effectLst>
                <a:outerShdw blurRad="38100" dist="38100" dir="2700000" algn="tl">
                  <a:srgbClr val="000000"/>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64B80AD-3A9A-A07A-E4A8-473CD0107B85}"/>
              </a:ext>
            </a:extLst>
          </p:cNvPr>
          <p:cNvSpPr>
            <a:spLocks noGrp="1" noChangeArrowheads="1"/>
          </p:cNvSpPr>
          <p:nvPr>
            <p:ph type="title"/>
          </p:nvPr>
        </p:nvSpPr>
        <p:spPr>
          <a:xfrm>
            <a:off x="684213" y="333375"/>
            <a:ext cx="7772400" cy="658813"/>
          </a:xfrm>
        </p:spPr>
        <p:txBody>
          <a:bodyPr/>
          <a:lstStyle/>
          <a:p>
            <a:pPr eaLnBrk="1" hangingPunct="1">
              <a:defRPr/>
            </a:pPr>
            <a:r>
              <a:rPr lang="el-GR" sz="3600" b="0">
                <a:solidFill>
                  <a:schemeClr val="tx1"/>
                </a:solidFill>
              </a:rPr>
              <a:t>Οι Στόχοι του προγραμματισμού είναι</a:t>
            </a:r>
            <a:endParaRPr lang="el-GR" sz="3600">
              <a:solidFill>
                <a:schemeClr val="tx1"/>
              </a:solidFill>
            </a:endParaRPr>
          </a:p>
        </p:txBody>
      </p:sp>
      <p:sp>
        <p:nvSpPr>
          <p:cNvPr id="20483" name="Rectangle 3">
            <a:extLst>
              <a:ext uri="{FF2B5EF4-FFF2-40B4-BE49-F238E27FC236}">
                <a16:creationId xmlns:a16="http://schemas.microsoft.com/office/drawing/2014/main" id="{4D10C7BB-2FAB-9E15-56A9-4CCFD6662941}"/>
              </a:ext>
            </a:extLst>
          </p:cNvPr>
          <p:cNvSpPr>
            <a:spLocks noGrp="1" noChangeArrowheads="1"/>
          </p:cNvSpPr>
          <p:nvPr>
            <p:ph idx="1"/>
          </p:nvPr>
        </p:nvSpPr>
        <p:spPr>
          <a:xfrm>
            <a:off x="395288" y="1844675"/>
            <a:ext cx="8424862" cy="4251325"/>
          </a:xfrm>
        </p:spPr>
        <p:txBody>
          <a:bodyPr/>
          <a:lstStyle/>
          <a:p>
            <a:pPr eaLnBrk="1" hangingPunct="1">
              <a:lnSpc>
                <a:spcPct val="90000"/>
              </a:lnSpc>
              <a:defRPr/>
            </a:pPr>
            <a:endParaRPr lang="el-GR" sz="2400" b="1"/>
          </a:p>
          <a:p>
            <a:pPr eaLnBrk="1" hangingPunct="1">
              <a:lnSpc>
                <a:spcPct val="90000"/>
              </a:lnSpc>
              <a:defRPr/>
            </a:pPr>
            <a:r>
              <a:rPr lang="el-GR" sz="2400" b="1" u="sng"/>
              <a:t>Ο προσδιορισμός  και η κάλυψη των  αναγκών</a:t>
            </a:r>
            <a:r>
              <a:rPr lang="el-GR" sz="2400"/>
              <a:t> (έλλειμμα ή πλεόνασμα) του οργανισμού σε ΑΔ</a:t>
            </a:r>
          </a:p>
          <a:p>
            <a:pPr eaLnBrk="1" hangingPunct="1">
              <a:lnSpc>
                <a:spcPct val="90000"/>
              </a:lnSpc>
              <a:buFontTx/>
              <a:buNone/>
              <a:defRPr/>
            </a:pPr>
            <a:endParaRPr lang="el-GR" sz="2400"/>
          </a:p>
          <a:p>
            <a:pPr eaLnBrk="1" hangingPunct="1">
              <a:lnSpc>
                <a:spcPct val="90000"/>
              </a:lnSpc>
              <a:defRPr/>
            </a:pPr>
            <a:r>
              <a:rPr lang="el-GR" sz="2400"/>
              <a:t>Η εξέταση θεμάτων </a:t>
            </a:r>
            <a:r>
              <a:rPr lang="el-GR" sz="2400" b="1" u="sng"/>
              <a:t>ορθής  κατανομής, τοποθέτησης και ανάπτυξης</a:t>
            </a:r>
            <a:r>
              <a:rPr lang="el-GR" sz="2400"/>
              <a:t> του ΑΔ (τώρα και στο μέλλον) με στόχο την αναβάθμιση και αξιοποίησή του </a:t>
            </a:r>
          </a:p>
          <a:p>
            <a:pPr eaLnBrk="1" hangingPunct="1">
              <a:lnSpc>
                <a:spcPct val="90000"/>
              </a:lnSpc>
              <a:buFontTx/>
              <a:buNone/>
              <a:defRPr/>
            </a:pPr>
            <a:endParaRPr lang="el-GR" sz="2400"/>
          </a:p>
          <a:p>
            <a:pPr eaLnBrk="1" hangingPunct="1">
              <a:lnSpc>
                <a:spcPct val="90000"/>
              </a:lnSpc>
              <a:defRPr/>
            </a:pPr>
            <a:r>
              <a:rPr lang="el-GR" sz="2400"/>
              <a:t>Η </a:t>
            </a:r>
            <a:r>
              <a:rPr lang="el-GR" sz="2400" b="1" u="sng"/>
              <a:t>στήριξη της στρατηγικής</a:t>
            </a:r>
            <a:r>
              <a:rPr lang="el-GR" sz="2400"/>
              <a:t> του οργανισμού εξασφαλίζοντας την ποιότητα και ποσότητα του ΑΔ που απαιτείται για την εφαρμογή της  </a:t>
            </a:r>
          </a:p>
          <a:p>
            <a:pPr eaLnBrk="1" hangingPunct="1">
              <a:lnSpc>
                <a:spcPct val="90000"/>
              </a:lnSpc>
              <a:defRPr/>
            </a:pPr>
            <a:endParaRPr lang="el-GR" sz="2800"/>
          </a:p>
          <a:p>
            <a:pPr eaLnBrk="1" hangingPunct="1">
              <a:lnSpc>
                <a:spcPct val="90000"/>
              </a:lnSpc>
              <a:defRPr/>
            </a:pPr>
            <a:endParaRPr lang="el-GR"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9CD2F88-E618-940F-F412-5631077CD204}"/>
              </a:ext>
            </a:extLst>
          </p:cNvPr>
          <p:cNvSpPr>
            <a:spLocks noGrp="1" noChangeArrowheads="1"/>
          </p:cNvSpPr>
          <p:nvPr>
            <p:ph idx="1"/>
          </p:nvPr>
        </p:nvSpPr>
        <p:spPr>
          <a:xfrm>
            <a:off x="684213" y="1125538"/>
            <a:ext cx="7772400" cy="5187950"/>
          </a:xfrm>
        </p:spPr>
        <p:txBody>
          <a:bodyPr/>
          <a:lstStyle/>
          <a:p>
            <a:pPr algn="just" eaLnBrk="1" hangingPunct="1">
              <a:buFontTx/>
              <a:buNone/>
              <a:defRPr/>
            </a:pPr>
            <a:r>
              <a:rPr lang="el-GR" sz="2400" dirty="0"/>
              <a:t>Κατά τη διαδικασία του προγραμματισμού ο οργανισμός αρχικά συλλέγει </a:t>
            </a:r>
            <a:r>
              <a:rPr lang="el-GR" sz="2400" b="1" dirty="0"/>
              <a:t>πληροφορίες από το εξωτερικό όσο και το εσωτερικό περιβάλλον της που θα του επιτρέψουν να  προσδιορίσει τις αλλαγές και τις επιπτώσεις τους σε ανάγκες (έλλειμμα /πλεόνασμα) σε ΑΔ. </a:t>
            </a:r>
          </a:p>
          <a:p>
            <a:pPr algn="just" eaLnBrk="1" hangingPunct="1">
              <a:buFontTx/>
              <a:buNone/>
              <a:defRPr/>
            </a:pPr>
            <a:endParaRPr lang="el-GR" sz="2400" b="1" dirty="0"/>
          </a:p>
          <a:p>
            <a:pPr algn="just" eaLnBrk="1" hangingPunct="1">
              <a:buFontTx/>
              <a:buNone/>
              <a:defRPr/>
            </a:pPr>
            <a:endParaRPr lang="el-GR" sz="2400" b="1" dirty="0"/>
          </a:p>
          <a:p>
            <a:pPr algn="just" eaLnBrk="1" hangingPunct="1">
              <a:buFontTx/>
              <a:buNone/>
              <a:defRPr/>
            </a:pPr>
            <a:r>
              <a:rPr lang="el-GR" sz="2400" dirty="0"/>
              <a:t>Το </a:t>
            </a:r>
            <a:r>
              <a:rPr lang="el-GR" sz="2400" b="1" dirty="0"/>
              <a:t>επόμενο βήμα </a:t>
            </a:r>
            <a:r>
              <a:rPr lang="el-GR" sz="2400" dirty="0"/>
              <a:t>αφορά </a:t>
            </a:r>
            <a:r>
              <a:rPr lang="el-GR" sz="2400" b="1" dirty="0"/>
              <a:t>την εκτίμηση</a:t>
            </a:r>
            <a:r>
              <a:rPr lang="el-GR" sz="2400" dirty="0"/>
              <a:t> του αριθμού και του τύπου των υπαλλήλων που απαιτείται στο μέλλον για να εκπληρωθούν οι στόχοι του οργανισμού- δηλαδή την ανάλυση της προσφοράς και ζήτησης  ΑΔ  - </a:t>
            </a:r>
            <a:r>
              <a:rPr lang="el-GR" sz="2400" b="1" dirty="0"/>
              <a:t>Τέλος καταρτίζεται</a:t>
            </a:r>
            <a:r>
              <a:rPr lang="el-GR" sz="2400" dirty="0"/>
              <a:t> ένα σχέδιο κάλυψης αναγκών σε ΑΔ  το οποίο </a:t>
            </a:r>
            <a:r>
              <a:rPr lang="el-GR" sz="2400" b="1" dirty="0"/>
              <a:t>εφαρμόζεται και αξιολογείται</a:t>
            </a:r>
            <a:r>
              <a:rPr lang="el-GR" sz="2400" dirty="0"/>
              <a:t> σε τακτά χρονικά διαστήματα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0773803-CE81-89F1-F998-69DC8C187DB3}"/>
              </a:ext>
            </a:extLst>
          </p:cNvPr>
          <p:cNvSpPr>
            <a:spLocks noGrp="1" noChangeArrowheads="1"/>
          </p:cNvSpPr>
          <p:nvPr>
            <p:ph idx="1"/>
          </p:nvPr>
        </p:nvSpPr>
        <p:spPr>
          <a:xfrm>
            <a:off x="685800" y="457200"/>
            <a:ext cx="7924800" cy="6019800"/>
          </a:xfrm>
        </p:spPr>
        <p:txBody>
          <a:bodyPr/>
          <a:lstStyle/>
          <a:p>
            <a:pPr eaLnBrk="1" hangingPunct="1">
              <a:lnSpc>
                <a:spcPct val="90000"/>
              </a:lnSpc>
              <a:buFontTx/>
              <a:buNone/>
              <a:defRPr/>
            </a:pPr>
            <a:r>
              <a:rPr lang="el-GR" sz="2400" b="1">
                <a:solidFill>
                  <a:schemeClr val="accent2"/>
                </a:solidFill>
              </a:rPr>
              <a:t>        </a:t>
            </a:r>
            <a:r>
              <a:rPr lang="el-GR" sz="2400" b="1" u="sng">
                <a:solidFill>
                  <a:schemeClr val="accent2"/>
                </a:solidFill>
              </a:rPr>
              <a:t>Ανάλυση εξωτερικού/εσωτερικού περιβάλλοντος </a:t>
            </a:r>
            <a:endParaRPr lang="el-GR" sz="2400" b="1">
              <a:solidFill>
                <a:schemeClr val="accent2"/>
              </a:solidFill>
            </a:endParaRPr>
          </a:p>
          <a:p>
            <a:pPr eaLnBrk="1" hangingPunct="1">
              <a:lnSpc>
                <a:spcPct val="90000"/>
              </a:lnSpc>
              <a:buFontTx/>
              <a:buNone/>
              <a:defRPr/>
            </a:pPr>
            <a:endParaRPr lang="el-GR" sz="2400" b="1"/>
          </a:p>
          <a:p>
            <a:pPr eaLnBrk="1" hangingPunct="1">
              <a:lnSpc>
                <a:spcPct val="90000"/>
              </a:lnSpc>
              <a:buFontTx/>
              <a:buNone/>
              <a:defRPr/>
            </a:pPr>
            <a:r>
              <a:rPr lang="el-GR" sz="2400" b="1" u="sng">
                <a:solidFill>
                  <a:schemeClr val="accent2"/>
                </a:solidFill>
              </a:rPr>
              <a:t>Εκτίμηση μελλοντικών</a:t>
            </a:r>
            <a:r>
              <a:rPr lang="el-GR" sz="2000" b="1">
                <a:solidFill>
                  <a:schemeClr val="accent2"/>
                </a:solidFill>
              </a:rPr>
              <a:t>  </a:t>
            </a:r>
            <a:r>
              <a:rPr lang="el-GR" sz="2000" b="1" u="sng">
                <a:solidFill>
                  <a:schemeClr val="accent2"/>
                </a:solidFill>
              </a:rPr>
              <a:t>	</a:t>
            </a:r>
            <a:r>
              <a:rPr lang="el-GR" b="1" u="sng">
                <a:solidFill>
                  <a:schemeClr val="accent2"/>
                </a:solidFill>
              </a:rPr>
              <a:t> </a:t>
            </a:r>
            <a:r>
              <a:rPr lang="el-GR" b="1">
                <a:solidFill>
                  <a:schemeClr val="accent2"/>
                </a:solidFill>
              </a:rPr>
              <a:t> </a:t>
            </a:r>
            <a:r>
              <a:rPr lang="el-GR" sz="2000" b="1">
                <a:solidFill>
                  <a:schemeClr val="accent2"/>
                </a:solidFill>
              </a:rPr>
              <a:t>         </a:t>
            </a:r>
            <a:r>
              <a:rPr lang="el-GR" sz="2400" b="1" u="sng">
                <a:solidFill>
                  <a:schemeClr val="accent2"/>
                </a:solidFill>
              </a:rPr>
              <a:t>Ανάλυση Προσφοράς ΑΔ</a:t>
            </a:r>
          </a:p>
          <a:p>
            <a:pPr eaLnBrk="1" hangingPunct="1">
              <a:lnSpc>
                <a:spcPct val="90000"/>
              </a:lnSpc>
              <a:spcBef>
                <a:spcPct val="5000"/>
              </a:spcBef>
              <a:buFontTx/>
              <a:buNone/>
              <a:defRPr/>
            </a:pPr>
            <a:r>
              <a:rPr lang="el-GR" sz="2400" b="1" u="sng">
                <a:solidFill>
                  <a:schemeClr val="accent2"/>
                </a:solidFill>
              </a:rPr>
              <a:t>αναγκών (Ζήτηση) </a:t>
            </a:r>
            <a:r>
              <a:rPr lang="el-GR" sz="2000" b="1">
                <a:solidFill>
                  <a:schemeClr val="accent2"/>
                </a:solidFill>
              </a:rPr>
              <a:t>	          </a:t>
            </a:r>
          </a:p>
          <a:p>
            <a:pPr eaLnBrk="1" hangingPunct="1">
              <a:lnSpc>
                <a:spcPct val="90000"/>
              </a:lnSpc>
              <a:spcBef>
                <a:spcPct val="5000"/>
              </a:spcBef>
              <a:buFontTx/>
              <a:buNone/>
              <a:defRPr/>
            </a:pPr>
            <a:endParaRPr lang="el-GR" sz="2000">
              <a:solidFill>
                <a:schemeClr val="accent2"/>
              </a:solidFill>
            </a:endParaRPr>
          </a:p>
          <a:p>
            <a:pPr eaLnBrk="1" hangingPunct="1">
              <a:lnSpc>
                <a:spcPct val="90000"/>
              </a:lnSpc>
              <a:spcBef>
                <a:spcPct val="5000"/>
              </a:spcBef>
              <a:buFontTx/>
              <a:buNone/>
              <a:defRPr/>
            </a:pPr>
            <a:r>
              <a:rPr lang="el-GR" sz="2000"/>
              <a:t>			       </a:t>
            </a:r>
            <a:r>
              <a:rPr lang="el-GR" sz="2000" b="1"/>
              <a:t>Προβλέψεις μεταβολών και</a:t>
            </a:r>
          </a:p>
          <a:p>
            <a:pPr eaLnBrk="1" hangingPunct="1">
              <a:lnSpc>
                <a:spcPct val="90000"/>
              </a:lnSpc>
              <a:spcBef>
                <a:spcPct val="5000"/>
              </a:spcBef>
              <a:buFontTx/>
              <a:buNone/>
              <a:defRPr/>
            </a:pPr>
            <a:r>
              <a:rPr lang="el-GR" sz="2000"/>
              <a:t>                               </a:t>
            </a:r>
            <a:r>
              <a:rPr lang="el-GR" sz="2000" b="1"/>
              <a:t>Προσδιορισμός αναγκών</a:t>
            </a:r>
            <a:r>
              <a:rPr lang="el-GR" sz="2000"/>
              <a:t> </a:t>
            </a:r>
            <a:r>
              <a:rPr lang="el-GR" sz="2000" b="1"/>
              <a:t>σε ΑΔ (χάσμα)</a:t>
            </a:r>
            <a:endParaRPr lang="el-GR" sz="2000" b="1">
              <a:solidFill>
                <a:schemeClr val="accent2"/>
              </a:solidFill>
            </a:endParaRPr>
          </a:p>
          <a:p>
            <a:pPr eaLnBrk="1" hangingPunct="1">
              <a:lnSpc>
                <a:spcPct val="90000"/>
              </a:lnSpc>
              <a:spcBef>
                <a:spcPct val="5000"/>
              </a:spcBef>
              <a:buFontTx/>
              <a:buNone/>
              <a:defRPr/>
            </a:pPr>
            <a:endParaRPr lang="el-GR" sz="2000"/>
          </a:p>
          <a:p>
            <a:pPr eaLnBrk="1" hangingPunct="1">
              <a:lnSpc>
                <a:spcPct val="90000"/>
              </a:lnSpc>
              <a:spcBef>
                <a:spcPct val="5000"/>
              </a:spcBef>
              <a:buFontTx/>
              <a:buNone/>
              <a:defRPr/>
            </a:pPr>
            <a:r>
              <a:rPr lang="el-GR" sz="2000" b="1"/>
              <a:t>Προϋπολογισμός  </a:t>
            </a:r>
            <a:r>
              <a:rPr lang="el-GR" sz="2000" b="1">
                <a:solidFill>
                  <a:schemeClr val="accent2"/>
                </a:solidFill>
              </a:rPr>
              <a:t>        </a:t>
            </a:r>
          </a:p>
          <a:p>
            <a:pPr eaLnBrk="1" hangingPunct="1">
              <a:lnSpc>
                <a:spcPct val="90000"/>
              </a:lnSpc>
              <a:spcBef>
                <a:spcPct val="5000"/>
              </a:spcBef>
              <a:buFontTx/>
              <a:buNone/>
              <a:defRPr/>
            </a:pPr>
            <a:r>
              <a:rPr lang="el-GR" sz="2000" b="1"/>
              <a:t>Οικονομικών μέσων</a:t>
            </a:r>
            <a:r>
              <a:rPr lang="el-GR" sz="2000" b="1">
                <a:solidFill>
                  <a:schemeClr val="accent2"/>
                </a:solidFill>
              </a:rPr>
              <a:t>    </a:t>
            </a:r>
            <a:r>
              <a:rPr lang="el-GR" sz="2400" b="1" u="sng">
                <a:solidFill>
                  <a:schemeClr val="accent2"/>
                </a:solidFill>
              </a:rPr>
              <a:t>Σχεδιασμός Προγράμματος</a:t>
            </a:r>
            <a:endParaRPr lang="el-GR" sz="2000" b="1">
              <a:solidFill>
                <a:schemeClr val="accent2"/>
              </a:solidFill>
            </a:endParaRPr>
          </a:p>
          <a:p>
            <a:pPr eaLnBrk="1" hangingPunct="1">
              <a:lnSpc>
                <a:spcPct val="90000"/>
              </a:lnSpc>
              <a:spcBef>
                <a:spcPct val="5000"/>
              </a:spcBef>
              <a:buFontTx/>
              <a:buNone/>
              <a:defRPr/>
            </a:pPr>
            <a:r>
              <a:rPr lang="el-GR" sz="2400" b="1">
                <a:solidFill>
                  <a:schemeClr val="accent2"/>
                </a:solidFill>
              </a:rPr>
              <a:t>  </a:t>
            </a:r>
            <a:r>
              <a:rPr lang="el-GR" sz="2400" b="1" u="sng">
                <a:solidFill>
                  <a:schemeClr val="accent2"/>
                </a:solidFill>
              </a:rPr>
              <a:t>		</a:t>
            </a:r>
            <a:r>
              <a:rPr lang="el-GR" sz="2400" b="1">
                <a:solidFill>
                  <a:schemeClr val="accent2"/>
                </a:solidFill>
              </a:rPr>
              <a:t>	         </a:t>
            </a:r>
            <a:r>
              <a:rPr lang="el-GR" sz="2400" b="1" u="sng">
                <a:solidFill>
                  <a:schemeClr val="accent2"/>
                </a:solidFill>
              </a:rPr>
              <a:t>Κάλυψης Αναγκών σε ΑΔ </a:t>
            </a:r>
            <a:endParaRPr lang="el-GR" sz="2400" b="1">
              <a:solidFill>
                <a:schemeClr val="accent2"/>
              </a:solidFill>
            </a:endParaRPr>
          </a:p>
          <a:p>
            <a:pPr eaLnBrk="1" hangingPunct="1">
              <a:lnSpc>
                <a:spcPct val="90000"/>
              </a:lnSpc>
              <a:spcBef>
                <a:spcPct val="5000"/>
              </a:spcBef>
              <a:buFontTx/>
              <a:buNone/>
              <a:defRPr/>
            </a:pPr>
            <a:endParaRPr lang="el-GR" sz="2400" b="1">
              <a:solidFill>
                <a:schemeClr val="accent2"/>
              </a:solidFill>
            </a:endParaRPr>
          </a:p>
          <a:p>
            <a:pPr eaLnBrk="1" hangingPunct="1">
              <a:lnSpc>
                <a:spcPct val="90000"/>
              </a:lnSpc>
              <a:spcBef>
                <a:spcPct val="5000"/>
              </a:spcBef>
              <a:buFontTx/>
              <a:buNone/>
              <a:defRPr/>
            </a:pPr>
            <a:r>
              <a:rPr lang="el-GR" sz="2400" b="1">
                <a:solidFill>
                  <a:schemeClr val="accent2"/>
                </a:solidFill>
              </a:rPr>
              <a:t>			     </a:t>
            </a:r>
            <a:r>
              <a:rPr lang="el-GR" sz="2400" b="1" u="sng">
                <a:solidFill>
                  <a:schemeClr val="accent2"/>
                </a:solidFill>
              </a:rPr>
              <a:t>Εφαρμογή Προγράμματος </a:t>
            </a:r>
            <a:endParaRPr lang="el-GR" sz="2400" b="1">
              <a:solidFill>
                <a:schemeClr val="accent2"/>
              </a:solidFill>
            </a:endParaRPr>
          </a:p>
          <a:p>
            <a:pPr eaLnBrk="1" hangingPunct="1">
              <a:lnSpc>
                <a:spcPct val="90000"/>
              </a:lnSpc>
              <a:spcBef>
                <a:spcPct val="5000"/>
              </a:spcBef>
              <a:buFontTx/>
              <a:buNone/>
              <a:defRPr/>
            </a:pPr>
            <a:endParaRPr lang="el-GR" sz="2400" b="1">
              <a:solidFill>
                <a:schemeClr val="accent2"/>
              </a:solidFill>
            </a:endParaRPr>
          </a:p>
          <a:p>
            <a:pPr eaLnBrk="1" hangingPunct="1">
              <a:lnSpc>
                <a:spcPct val="90000"/>
              </a:lnSpc>
              <a:spcBef>
                <a:spcPct val="5000"/>
              </a:spcBef>
              <a:buFontTx/>
              <a:buNone/>
              <a:defRPr/>
            </a:pPr>
            <a:r>
              <a:rPr lang="el-GR" sz="2400" b="1">
                <a:solidFill>
                  <a:schemeClr val="accent2"/>
                </a:solidFill>
              </a:rPr>
              <a:t>		               </a:t>
            </a:r>
            <a:r>
              <a:rPr lang="el-GR" sz="2400" b="1" u="sng">
                <a:solidFill>
                  <a:schemeClr val="accent2"/>
                </a:solidFill>
              </a:rPr>
              <a:t>Αξιολόγηση Προγράμματος</a:t>
            </a:r>
            <a:endParaRPr lang="el-GR" sz="2400" b="1">
              <a:solidFill>
                <a:schemeClr val="accent2"/>
              </a:solidFill>
            </a:endParaRPr>
          </a:p>
          <a:p>
            <a:pPr eaLnBrk="1" hangingPunct="1">
              <a:defRPr/>
            </a:pPr>
            <a:endParaRPr lang="el-GR"/>
          </a:p>
        </p:txBody>
      </p:sp>
      <p:sp>
        <p:nvSpPr>
          <p:cNvPr id="10243" name="Line 3">
            <a:extLst>
              <a:ext uri="{FF2B5EF4-FFF2-40B4-BE49-F238E27FC236}">
                <a16:creationId xmlns:a16="http://schemas.microsoft.com/office/drawing/2014/main" id="{795B2A04-2D69-FCC3-920C-5D7FA35A2A0D}"/>
              </a:ext>
            </a:extLst>
          </p:cNvPr>
          <p:cNvSpPr>
            <a:spLocks noChangeShapeType="1"/>
          </p:cNvSpPr>
          <p:nvPr/>
        </p:nvSpPr>
        <p:spPr bwMode="auto">
          <a:xfrm>
            <a:off x="3048000" y="220980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4" name="Line 4">
            <a:extLst>
              <a:ext uri="{FF2B5EF4-FFF2-40B4-BE49-F238E27FC236}">
                <a16:creationId xmlns:a16="http://schemas.microsoft.com/office/drawing/2014/main" id="{0BFF0025-C39A-D6F1-A750-F0C77255ADBA}"/>
              </a:ext>
            </a:extLst>
          </p:cNvPr>
          <p:cNvSpPr>
            <a:spLocks noChangeShapeType="1"/>
          </p:cNvSpPr>
          <p:nvPr/>
        </p:nvSpPr>
        <p:spPr bwMode="auto">
          <a:xfrm>
            <a:off x="4343400" y="1828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5" name="Line 5">
            <a:extLst>
              <a:ext uri="{FF2B5EF4-FFF2-40B4-BE49-F238E27FC236}">
                <a16:creationId xmlns:a16="http://schemas.microsoft.com/office/drawing/2014/main" id="{E84EF54B-265A-C7C5-24F0-FFC18C2B364C}"/>
              </a:ext>
            </a:extLst>
          </p:cNvPr>
          <p:cNvSpPr>
            <a:spLocks noChangeShapeType="1"/>
          </p:cNvSpPr>
          <p:nvPr/>
        </p:nvSpPr>
        <p:spPr bwMode="auto">
          <a:xfrm>
            <a:off x="3048000" y="2209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6" name="Line 6">
            <a:extLst>
              <a:ext uri="{FF2B5EF4-FFF2-40B4-BE49-F238E27FC236}">
                <a16:creationId xmlns:a16="http://schemas.microsoft.com/office/drawing/2014/main" id="{789E7EC8-EC93-E0A5-7130-679E08EB1C29}"/>
              </a:ext>
            </a:extLst>
          </p:cNvPr>
          <p:cNvSpPr>
            <a:spLocks noChangeShapeType="1"/>
          </p:cNvSpPr>
          <p:nvPr/>
        </p:nvSpPr>
        <p:spPr bwMode="auto">
          <a:xfrm>
            <a:off x="6248400" y="2209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7" name="Line 7">
            <a:extLst>
              <a:ext uri="{FF2B5EF4-FFF2-40B4-BE49-F238E27FC236}">
                <a16:creationId xmlns:a16="http://schemas.microsoft.com/office/drawing/2014/main" id="{77562F7A-3E32-4974-31A0-4D627174393E}"/>
              </a:ext>
            </a:extLst>
          </p:cNvPr>
          <p:cNvSpPr>
            <a:spLocks noChangeShapeType="1"/>
          </p:cNvSpPr>
          <p:nvPr/>
        </p:nvSpPr>
        <p:spPr bwMode="auto">
          <a:xfrm>
            <a:off x="2971800" y="3276600"/>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8" name="Line 8">
            <a:extLst>
              <a:ext uri="{FF2B5EF4-FFF2-40B4-BE49-F238E27FC236}">
                <a16:creationId xmlns:a16="http://schemas.microsoft.com/office/drawing/2014/main" id="{6804934A-9503-F5C9-5856-06B160ADE636}"/>
              </a:ext>
            </a:extLst>
          </p:cNvPr>
          <p:cNvSpPr>
            <a:spLocks noChangeShapeType="1"/>
          </p:cNvSpPr>
          <p:nvPr/>
        </p:nvSpPr>
        <p:spPr bwMode="auto">
          <a:xfrm>
            <a:off x="4343400" y="3276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9" name="Line 9">
            <a:extLst>
              <a:ext uri="{FF2B5EF4-FFF2-40B4-BE49-F238E27FC236}">
                <a16:creationId xmlns:a16="http://schemas.microsoft.com/office/drawing/2014/main" id="{90247D9A-0CED-2E84-90F3-36546B338965}"/>
              </a:ext>
            </a:extLst>
          </p:cNvPr>
          <p:cNvSpPr>
            <a:spLocks noChangeShapeType="1"/>
          </p:cNvSpPr>
          <p:nvPr/>
        </p:nvSpPr>
        <p:spPr bwMode="auto">
          <a:xfrm>
            <a:off x="4343400" y="4419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0" name="Line 10">
            <a:extLst>
              <a:ext uri="{FF2B5EF4-FFF2-40B4-BE49-F238E27FC236}">
                <a16:creationId xmlns:a16="http://schemas.microsoft.com/office/drawing/2014/main" id="{9F73C80E-DD25-9017-C861-DDAECB24BDFF}"/>
              </a:ext>
            </a:extLst>
          </p:cNvPr>
          <p:cNvSpPr>
            <a:spLocks noChangeShapeType="1"/>
          </p:cNvSpPr>
          <p:nvPr/>
        </p:nvSpPr>
        <p:spPr bwMode="auto">
          <a:xfrm>
            <a:off x="4343400" y="5029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1" name="Line 11">
            <a:extLst>
              <a:ext uri="{FF2B5EF4-FFF2-40B4-BE49-F238E27FC236}">
                <a16:creationId xmlns:a16="http://schemas.microsoft.com/office/drawing/2014/main" id="{E99DDF16-817E-ED7F-4423-553C533277E7}"/>
              </a:ext>
            </a:extLst>
          </p:cNvPr>
          <p:cNvSpPr>
            <a:spLocks noChangeShapeType="1"/>
          </p:cNvSpPr>
          <p:nvPr/>
        </p:nvSpPr>
        <p:spPr bwMode="auto">
          <a:xfrm>
            <a:off x="2971800" y="31242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2" name="Line 12">
            <a:extLst>
              <a:ext uri="{FF2B5EF4-FFF2-40B4-BE49-F238E27FC236}">
                <a16:creationId xmlns:a16="http://schemas.microsoft.com/office/drawing/2014/main" id="{07E910C6-85E2-73C0-9527-B0D3CB043008}"/>
              </a:ext>
            </a:extLst>
          </p:cNvPr>
          <p:cNvSpPr>
            <a:spLocks noChangeShapeType="1"/>
          </p:cNvSpPr>
          <p:nvPr/>
        </p:nvSpPr>
        <p:spPr bwMode="auto">
          <a:xfrm>
            <a:off x="60198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3" name="Line 13">
            <a:extLst>
              <a:ext uri="{FF2B5EF4-FFF2-40B4-BE49-F238E27FC236}">
                <a16:creationId xmlns:a16="http://schemas.microsoft.com/office/drawing/2014/main" id="{0EBA804B-22DF-6654-4ED0-1FE92C342BFA}"/>
              </a:ext>
            </a:extLst>
          </p:cNvPr>
          <p:cNvSpPr>
            <a:spLocks noChangeShapeType="1"/>
          </p:cNvSpPr>
          <p:nvPr/>
        </p:nvSpPr>
        <p:spPr bwMode="auto">
          <a:xfrm>
            <a:off x="4495800" y="914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EF13B2D-4809-AB98-40C4-985E7F1D628E}"/>
              </a:ext>
            </a:extLst>
          </p:cNvPr>
          <p:cNvSpPr>
            <a:spLocks noGrp="1" noChangeArrowheads="1"/>
          </p:cNvSpPr>
          <p:nvPr>
            <p:ph type="title"/>
          </p:nvPr>
        </p:nvSpPr>
        <p:spPr>
          <a:xfrm>
            <a:off x="684213" y="333375"/>
            <a:ext cx="8064500" cy="935038"/>
          </a:xfrm>
        </p:spPr>
        <p:txBody>
          <a:bodyPr/>
          <a:lstStyle/>
          <a:p>
            <a:pPr eaLnBrk="1" hangingPunct="1">
              <a:defRPr/>
            </a:pPr>
            <a:r>
              <a:rPr lang="el-GR" sz="2800" b="0">
                <a:solidFill>
                  <a:schemeClr val="accent2"/>
                </a:solidFill>
              </a:rPr>
              <a:t/>
            </a:r>
            <a:br>
              <a:rPr lang="el-GR" sz="2800" b="0">
                <a:solidFill>
                  <a:schemeClr val="accent2"/>
                </a:solidFill>
              </a:rPr>
            </a:br>
            <a:r>
              <a:rPr lang="el-GR" sz="3600" b="0">
                <a:solidFill>
                  <a:schemeClr val="tx1"/>
                </a:solidFill>
              </a:rPr>
              <a:t>Ανάλυση εξωτερικού - εσωτερικού περιβάλλοντος</a:t>
            </a:r>
            <a:r>
              <a:rPr lang="el-GR" sz="2800">
                <a:solidFill>
                  <a:schemeClr val="accent1"/>
                </a:solidFill>
              </a:rPr>
              <a:t/>
            </a:r>
            <a:br>
              <a:rPr lang="el-GR" sz="2800">
                <a:solidFill>
                  <a:schemeClr val="accent1"/>
                </a:solidFill>
              </a:rPr>
            </a:br>
            <a:endParaRPr lang="el-GR" sz="3200" b="0">
              <a:solidFill>
                <a:schemeClr val="accent2"/>
              </a:solidFill>
            </a:endParaRPr>
          </a:p>
        </p:txBody>
      </p:sp>
      <p:sp>
        <p:nvSpPr>
          <p:cNvPr id="23555" name="Rectangle 3">
            <a:extLst>
              <a:ext uri="{FF2B5EF4-FFF2-40B4-BE49-F238E27FC236}">
                <a16:creationId xmlns:a16="http://schemas.microsoft.com/office/drawing/2014/main" id="{3ECC745F-D6D2-A99A-3088-5BCF79B3B641}"/>
              </a:ext>
            </a:extLst>
          </p:cNvPr>
          <p:cNvSpPr>
            <a:spLocks noGrp="1" noChangeArrowheads="1"/>
          </p:cNvSpPr>
          <p:nvPr>
            <p:ph idx="1"/>
          </p:nvPr>
        </p:nvSpPr>
        <p:spPr>
          <a:xfrm>
            <a:off x="304800" y="685800"/>
            <a:ext cx="8153400" cy="6172200"/>
          </a:xfrm>
        </p:spPr>
        <p:txBody>
          <a:bodyPr/>
          <a:lstStyle/>
          <a:p>
            <a:pPr marL="0" indent="0" eaLnBrk="1" hangingPunct="1">
              <a:buFontTx/>
              <a:buNone/>
              <a:defRPr/>
            </a:pPr>
            <a:endParaRPr lang="el-GR" sz="2000" b="1"/>
          </a:p>
          <a:p>
            <a:pPr marL="0" indent="0" eaLnBrk="1" hangingPunct="1">
              <a:buFontTx/>
              <a:buNone/>
              <a:defRPr/>
            </a:pPr>
            <a:endParaRPr lang="el-GR" sz="2000" b="1"/>
          </a:p>
        </p:txBody>
      </p:sp>
      <p:graphicFrame>
        <p:nvGraphicFramePr>
          <p:cNvPr id="1026" name="Object 4">
            <a:extLst>
              <a:ext uri="{FF2B5EF4-FFF2-40B4-BE49-F238E27FC236}">
                <a16:creationId xmlns:a16="http://schemas.microsoft.com/office/drawing/2014/main" id="{24248A62-6E47-3B3B-80DE-6683F91DFD42}"/>
              </a:ext>
            </a:extLst>
          </p:cNvPr>
          <p:cNvGraphicFramePr>
            <a:graphicFrameLocks noChangeAspect="1"/>
          </p:cNvGraphicFramePr>
          <p:nvPr/>
        </p:nvGraphicFramePr>
        <p:xfrm>
          <a:off x="533400" y="1905000"/>
          <a:ext cx="9029700" cy="5562600"/>
        </p:xfrm>
        <a:graphic>
          <a:graphicData uri="http://schemas.openxmlformats.org/presentationml/2006/ole">
            <mc:AlternateContent xmlns:mc="http://schemas.openxmlformats.org/markup-compatibility/2006">
              <mc:Choice xmlns:v="urn:schemas-microsoft-com:vml" Requires="v">
                <p:oleObj spid="_x0000_s1028" name="Έγγραφο " r:id="rId3" imgW="9032400" imgH="5562720" progId="Word.Document.8">
                  <p:embed/>
                </p:oleObj>
              </mc:Choice>
              <mc:Fallback>
                <p:oleObj name="Έγγραφο " r:id="rId3" imgW="9032400" imgH="5562720" progId="Word.Document.8">
                  <p:embed/>
                  <p:pic>
                    <p:nvPicPr>
                      <p:cNvPr id="1026" name="Object 4">
                        <a:extLst>
                          <a:ext uri="{FF2B5EF4-FFF2-40B4-BE49-F238E27FC236}">
                            <a16:creationId xmlns:a16="http://schemas.microsoft.com/office/drawing/2014/main" id="{24248A62-6E47-3B3B-80DE-6683F91DFD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905000"/>
                        <a:ext cx="9029700" cy="556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ADE16E3-90B1-201D-A78A-F40070AE3D46}"/>
              </a:ext>
            </a:extLst>
          </p:cNvPr>
          <p:cNvSpPr>
            <a:spLocks noGrp="1" noChangeArrowheads="1"/>
          </p:cNvSpPr>
          <p:nvPr>
            <p:ph idx="1"/>
          </p:nvPr>
        </p:nvSpPr>
        <p:spPr>
          <a:xfrm>
            <a:off x="457200" y="228600"/>
            <a:ext cx="8001000" cy="5486400"/>
          </a:xfrm>
        </p:spPr>
        <p:txBody>
          <a:bodyPr/>
          <a:lstStyle/>
          <a:p>
            <a:pPr marL="0" indent="0" eaLnBrk="1" hangingPunct="1">
              <a:buFontTx/>
              <a:buNone/>
              <a:defRPr/>
            </a:pPr>
            <a:r>
              <a:rPr lang="el-GR" sz="2400" b="1"/>
              <a:t>Η εκτίμηση</a:t>
            </a:r>
            <a:r>
              <a:rPr lang="el-GR" sz="2400"/>
              <a:t> του αριθμού και του τύπου των υπαλλήλων που απαιτείται (ζήτηση ΑΔ)  στο μέλλον </a:t>
            </a:r>
            <a:r>
              <a:rPr lang="el-GR" sz="2400" b="1"/>
              <a:t>στηρίζεται</a:t>
            </a:r>
            <a:r>
              <a:rPr lang="el-GR" sz="2400"/>
              <a:t> σε πληροφορίες από το παρελθόν και το παρόν (π.χ. επίπεδο πωλήσεων και μεταβολές του) και σε υποθέσεις για το μέλλον (π.χ. προσδιορισμός ζήτησης προϊόντων, χρήση νέας τεχνολογίας και υλικών)</a:t>
            </a:r>
          </a:p>
          <a:p>
            <a:pPr marL="0" indent="0" eaLnBrk="1" hangingPunct="1">
              <a:buFontTx/>
              <a:buNone/>
              <a:defRPr/>
            </a:pPr>
            <a:endParaRPr lang="el-GR" sz="2400"/>
          </a:p>
          <a:p>
            <a:pPr marL="0" indent="0" eaLnBrk="1" hangingPunct="1">
              <a:buFontTx/>
              <a:buNone/>
              <a:defRPr/>
            </a:pPr>
            <a:r>
              <a:rPr lang="el-GR" sz="2400"/>
              <a:t>Υπάρχουν </a:t>
            </a:r>
            <a:r>
              <a:rPr lang="el-GR" sz="2400" b="1"/>
              <a:t>δύο κατηγορίες μεθόδων που χρησιμοποιούνται (συνήθως παράλληλα) </a:t>
            </a:r>
            <a:r>
              <a:rPr lang="el-GR" sz="2400"/>
              <a:t> για την εκτίμηση της ζήτησης σε ΑΔ:</a:t>
            </a:r>
          </a:p>
          <a:p>
            <a:pPr marL="0" indent="0" eaLnBrk="1" hangingPunct="1">
              <a:buFontTx/>
              <a:buNone/>
              <a:defRPr/>
            </a:pPr>
            <a:endParaRPr lang="el-GR" sz="2400"/>
          </a:p>
          <a:p>
            <a:pPr marL="0" indent="0" eaLnBrk="1" hangingPunct="1">
              <a:buFontTx/>
              <a:buNone/>
              <a:defRPr/>
            </a:pPr>
            <a:r>
              <a:rPr lang="el-GR" sz="2400" b="1" u="sng">
                <a:solidFill>
                  <a:schemeClr val="accent2"/>
                </a:solidFill>
              </a:rPr>
              <a:t>Υποκειμενικές μέθοδοι </a:t>
            </a:r>
            <a:r>
              <a:rPr lang="el-GR" sz="2400"/>
              <a:t> χρησιμοποιούν απόψεις ειδικών προκειμένου να κάνουν εκτιμήσεις για τη ζήτηση σε ΑΔ)</a:t>
            </a:r>
          </a:p>
          <a:p>
            <a:pPr marL="0" indent="0" eaLnBrk="1" hangingPunct="1">
              <a:buFontTx/>
              <a:buNone/>
              <a:defRPr/>
            </a:pPr>
            <a:endParaRPr lang="el-GR" sz="2400" b="1">
              <a:solidFill>
                <a:schemeClr val="accent2"/>
              </a:solidFill>
            </a:endParaRPr>
          </a:p>
          <a:p>
            <a:pPr marL="0" indent="0" eaLnBrk="1" hangingPunct="1">
              <a:buFontTx/>
              <a:buNone/>
              <a:defRPr/>
            </a:pPr>
            <a:r>
              <a:rPr lang="el-GR" sz="2400" b="1" u="sng">
                <a:solidFill>
                  <a:schemeClr val="accent2"/>
                </a:solidFill>
              </a:rPr>
              <a:t>Αντικειμενικές μέθοδοι</a:t>
            </a:r>
            <a:r>
              <a:rPr lang="el-GR" sz="2400" b="1">
                <a:solidFill>
                  <a:schemeClr val="accent2"/>
                </a:solidFill>
              </a:rPr>
              <a:t>: </a:t>
            </a:r>
            <a:r>
              <a:rPr lang="el-GR" sz="2400"/>
              <a:t> χρησιμοποιούν δείκτες και στατιστικές μεθόδους προκειμένου να κάνουν εκτιμήσεις για τη ζήτηση σε ΑΔ) </a:t>
            </a:r>
          </a:p>
          <a:p>
            <a:pPr marL="0" indent="0" eaLnBrk="1" hangingPunct="1">
              <a:buFontTx/>
              <a:buNone/>
              <a:defRPr/>
            </a:pPr>
            <a:endParaRPr lang="el-GR" sz="2400"/>
          </a:p>
          <a:p>
            <a:pPr marL="0" indent="0" eaLnBrk="1" hangingPunct="1">
              <a:buFontTx/>
              <a:buNone/>
              <a:defRPr/>
            </a:pPr>
            <a:r>
              <a:rPr lang="el-GR" sz="2400"/>
              <a:t>	    </a:t>
            </a:r>
          </a:p>
        </p:txBody>
      </p:sp>
    </p:spTree>
  </p:cSld>
  <p:clrMapOvr>
    <a:masterClrMapping/>
  </p:clrMapOvr>
</p:sld>
</file>

<file path=ppt/theme/theme1.xml><?xml version="1.0" encoding="utf-8"?>
<a:theme xmlns:a="http://schemas.openxmlformats.org/drawingml/2006/main" name="Ομαδική εργασία">
  <a:themeElements>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Ομαδική εργασία">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Ομαδική εργασία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Ομαδική εργασία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Ομαδική εργασία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Ομαδική εργασία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Ομαδική εργασία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Ομαδική εργασία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Ομαδική εργασία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Ομαδική εργασία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TotalTime>
  <Words>2779</Words>
  <Application>Microsoft Office PowerPoint</Application>
  <PresentationFormat>Προβολή στην οθόνη (4:3)</PresentationFormat>
  <Paragraphs>326</Paragraphs>
  <Slides>30</Slides>
  <Notes>8</Notes>
  <HiddenSlides>0</HiddenSlides>
  <MMClips>0</MMClips>
  <ScaleCrop>false</ScaleCrop>
  <HeadingPairs>
    <vt:vector size="8" baseType="variant">
      <vt:variant>
        <vt:lpstr>Γραμματοσειρές που χρησιμοποιούνται</vt:lpstr>
      </vt:variant>
      <vt:variant>
        <vt:i4>2</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30</vt:i4>
      </vt:variant>
    </vt:vector>
  </HeadingPairs>
  <TitlesOfParts>
    <vt:vector size="34" baseType="lpstr">
      <vt:lpstr>Arial</vt:lpstr>
      <vt:lpstr>Garamond</vt:lpstr>
      <vt:lpstr>Ομαδική εργασία</vt:lpstr>
      <vt:lpstr>Έγγραφο </vt:lpstr>
      <vt:lpstr>Παρουσίαση του PowerPoint</vt:lpstr>
      <vt:lpstr>Βασικά Ερωτήματα</vt:lpstr>
      <vt:lpstr>Σκοπός και χρησιμότητα του Προγραμματισμού Ανθρώπινου Δυναμικού</vt:lpstr>
      <vt:lpstr>Παρουσίαση του PowerPoint</vt:lpstr>
      <vt:lpstr>Οι Στόχοι του προγραμματισμού είναι</vt:lpstr>
      <vt:lpstr>Παρουσίαση του PowerPoint</vt:lpstr>
      <vt:lpstr>Παρουσίαση του PowerPoint</vt:lpstr>
      <vt:lpstr> Ανάλυση εξωτερικού - εσωτερικού περιβάλλοντος </vt:lpstr>
      <vt:lpstr>Παρουσίαση του PowerPoint</vt:lpstr>
      <vt:lpstr>Παρουσίαση του PowerPoint</vt:lpstr>
      <vt:lpstr>Παρουσίαση του PowerPoint</vt:lpstr>
      <vt:lpstr>Σχεδιασμός προγράμματος κάλυψης αναγκών σε ΑΔ</vt:lpstr>
      <vt:lpstr>Εφαρμογή προγράμματος</vt:lpstr>
      <vt:lpstr>Αξιολόγηση προγράμματος</vt:lpstr>
      <vt:lpstr>Βασικές ενέργειες του Διευθυντή ή Υπεύθυνου Ανθρωπίνων Πόρων για αποτελεσματικό Προγραμματισμό</vt:lpstr>
      <vt:lpstr>Παρουσίαση του PowerPoint</vt:lpstr>
      <vt:lpstr>Παρουσίαση του PowerPoint</vt:lpstr>
      <vt:lpstr>Παρουσίαση του PowerPoint</vt:lpstr>
      <vt:lpstr>Ανάλυση Εργασίας </vt:lpstr>
      <vt:lpstr>Παρουσίαση του PowerPoint</vt:lpstr>
      <vt:lpstr>Στις βασικές απαιτήσεις (profile) της θέσης κυρίως περιέχονται:</vt:lpstr>
      <vt:lpstr>Παρουσίαση του PowerPoint</vt:lpstr>
      <vt:lpstr>Μέθοδοι Συλλογής Στοιχείων για την  Ανάλυση Εργασίας </vt:lpstr>
      <vt:lpstr>Ερωτηματολόγια Ανάλυσης Εργασίας</vt:lpstr>
      <vt:lpstr>Παρουσίαση του PowerPoint</vt:lpstr>
      <vt:lpstr>Ερωτηματολόγια Ανάλυσης Θέσης Εργασίας </vt:lpstr>
      <vt:lpstr>Γιατί οι Ιδιότητες (competencies) ενδιαφέρουν τις επιχειρήσεις</vt:lpstr>
      <vt:lpstr>Ενδεικτικές Δεξιότητες σύμφωνα με το Ο* ΝΕΤ</vt:lpstr>
      <vt:lpstr>Περιγραφή Θέσης Εργασίας </vt:lpstr>
      <vt:lpstr>Αποτέλεσμα ανάλυσης εργασίας</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ΔΙΟΙΚΗΣΗ  ΤΗΣ  ΣΤΕΛΕΧΩΣΗΣ (Staffing Management)</dc:title>
  <dc:creator>user</dc:creator>
  <cp:lastModifiedBy>Steve</cp:lastModifiedBy>
  <cp:revision>43</cp:revision>
  <dcterms:created xsi:type="dcterms:W3CDTF">2014-03-05T11:50:44Z</dcterms:created>
  <dcterms:modified xsi:type="dcterms:W3CDTF">2025-03-26T13:53:49Z</dcterms:modified>
</cp:coreProperties>
</file>