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2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3" r:id="rId2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23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7350" y="4464028"/>
            <a:ext cx="6858000" cy="1194650"/>
          </a:xfrm>
        </p:spPr>
        <p:txBody>
          <a:bodyPr wrap="none" anchor="t">
            <a:normAutofit/>
          </a:bodyPr>
          <a:lstStyle>
            <a:lvl1pPr algn="r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100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7349" y="3829878"/>
            <a:ext cx="6858000" cy="618523"/>
          </a:xfrm>
        </p:spPr>
        <p:txBody>
          <a:bodyPr anchor="b">
            <a:normAutofit/>
          </a:bodyPr>
          <a:lstStyle>
            <a:lvl1pPr marL="0" indent="0" algn="r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14/12/2016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60154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367161"/>
            <a:ext cx="7886700" cy="81935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9841" y="987426"/>
            <a:ext cx="7886700" cy="337973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5186516"/>
            <a:ext cx="7885509" cy="682472"/>
          </a:xfrm>
        </p:spPr>
        <p:txBody>
          <a:bodyPr/>
          <a:lstStyle>
            <a:lvl1pPr marL="0" indent="0">
              <a:buNone/>
              <a:defRPr sz="12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14/12/2016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98740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3534344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489399"/>
            <a:ext cx="7885509" cy="1501826"/>
          </a:xfrm>
        </p:spPr>
        <p:txBody>
          <a:bodyPr anchor="ctr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14/12/2016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281322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365125"/>
            <a:ext cx="6977064" cy="2992904"/>
          </a:xfrm>
        </p:spPr>
        <p:txBody>
          <a:bodyPr anchor="ctr"/>
          <a:lstStyle>
            <a:lvl1pPr>
              <a:defRPr sz="33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4501729"/>
            <a:ext cx="7884318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14/12/2016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TextBox 8"/>
          <p:cNvSpPr txBox="1"/>
          <p:nvPr/>
        </p:nvSpPr>
        <p:spPr>
          <a:xfrm>
            <a:off x="833283" y="786824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28359" y="274320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977404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326968"/>
            <a:ext cx="7886700" cy="2511835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850581"/>
            <a:ext cx="7885509" cy="1140644"/>
          </a:xfrm>
        </p:spPr>
        <p:txBody>
          <a:bodyPr anchor="t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14/12/2016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9107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002961" y="1885950"/>
            <a:ext cx="2210150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017598" y="2571750"/>
            <a:ext cx="21955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40996" y="1885950"/>
            <a:ext cx="220218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33081" y="2571750"/>
            <a:ext cx="2210096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71777" y="1885950"/>
            <a:ext cx="2199085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71777" y="2571750"/>
            <a:ext cx="219908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14/12/2016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188772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99064" y="4297503"/>
            <a:ext cx="2205038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99064" y="2256354"/>
            <a:ext cx="220503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99064" y="4873766"/>
            <a:ext cx="220503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26748" y="4297503"/>
            <a:ext cx="219789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256354"/>
            <a:ext cx="2197894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25733" y="4873765"/>
            <a:ext cx="2200805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53242" y="4297503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53241" y="2256354"/>
            <a:ext cx="219908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53148" y="4873763"/>
            <a:ext cx="220199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14/12/2016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115004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14/12/2016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110410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14/12/2016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96621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14/12/2016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32256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40899" y="4464028"/>
            <a:ext cx="6858000" cy="1194650"/>
          </a:xfrm>
        </p:spPr>
        <p:txBody>
          <a:bodyPr wrap="none" anchor="t">
            <a:normAutofit/>
          </a:bodyPr>
          <a:lstStyle>
            <a:lvl1pPr algn="l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40899" y="3829878"/>
            <a:ext cx="6858000" cy="617822"/>
          </a:xfrm>
        </p:spPr>
        <p:txBody>
          <a:bodyPr anchor="b">
            <a:normAutofit/>
          </a:bodyPr>
          <a:lstStyle>
            <a:lvl1pPr marL="0" indent="0" algn="l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14/12/2016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47303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0000" y="1825625"/>
            <a:ext cx="3768912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9880" y="1825625"/>
            <a:ext cx="377547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14/12/2016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44218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681163"/>
            <a:ext cx="3768912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000" y="2505075"/>
            <a:ext cx="376891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9880" y="1681163"/>
            <a:ext cx="3776661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9880" y="2505075"/>
            <a:ext cx="377666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14/12/2016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77185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14/12/2016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34159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14/12/2016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1359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14/12/2016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07613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14/12/2016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7225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825625"/>
            <a:ext cx="76753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2342CEA3-3058-4D43-AE35-B3DA76CB4003}" type="datetimeFigureOut">
              <a:rPr lang="el-GR" smtClean="0"/>
              <a:pPr/>
              <a:t>14/12/2016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749006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396131"/>
          </a:xfrm>
        </p:spPr>
        <p:txBody>
          <a:bodyPr>
            <a:normAutofit/>
          </a:bodyPr>
          <a:lstStyle/>
          <a:p>
            <a:pPr algn="ctr"/>
            <a:r>
              <a:rPr lang="el-GR" sz="3200" dirty="0" smtClean="0">
                <a:latin typeface="Calibri" panose="020F0502020204030204" pitchFamily="34" charset="0"/>
              </a:rPr>
              <a:t>Πανεπιστήμιο Δυτικής Μακεδονίας</a:t>
            </a:r>
            <a:br>
              <a:rPr lang="el-GR" sz="3200" dirty="0" smtClean="0">
                <a:latin typeface="Calibri" panose="020F0502020204030204" pitchFamily="34" charset="0"/>
              </a:rPr>
            </a:br>
            <a:r>
              <a:rPr lang="el-GR" sz="3200" dirty="0" smtClean="0">
                <a:latin typeface="Calibri" panose="020F0502020204030204" pitchFamily="34" charset="0"/>
              </a:rPr>
              <a:t>Παιδαγωγικό Τμήμα Δημοτικής Εκπαίδευσης</a:t>
            </a:r>
            <a:endParaRPr lang="en-US" sz="3200" dirty="0">
              <a:latin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1772816"/>
            <a:ext cx="885698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>
                <a:latin typeface="Calibri" panose="020F0502020204030204" pitchFamily="34" charset="0"/>
              </a:rPr>
              <a:t>Μάθημα</a:t>
            </a:r>
            <a:r>
              <a:rPr lang="el-GR" sz="2400" dirty="0" smtClean="0">
                <a:latin typeface="Calibri" panose="020F0502020204030204" pitchFamily="34" charset="0"/>
              </a:rPr>
              <a:t>: Ιστορία και Πολιτισμός στην Εκπαίδευση</a:t>
            </a:r>
          </a:p>
          <a:p>
            <a:pPr algn="ctr"/>
            <a:endParaRPr lang="el-GR" sz="2400" dirty="0">
              <a:latin typeface="Calibri" panose="020F0502020204030204" pitchFamily="34" charset="0"/>
            </a:endParaRPr>
          </a:p>
          <a:p>
            <a:pPr algn="ctr"/>
            <a:r>
              <a:rPr lang="el-GR" sz="2400" b="1" dirty="0" smtClean="0">
                <a:latin typeface="Calibri" panose="020F0502020204030204" pitchFamily="34" charset="0"/>
              </a:rPr>
              <a:t>Θέμα Εργασίας</a:t>
            </a:r>
            <a:r>
              <a:rPr lang="el-GR" sz="2400" dirty="0" smtClean="0">
                <a:latin typeface="Calibri" panose="020F0502020204030204" pitchFamily="34" charset="0"/>
              </a:rPr>
              <a:t>: «Τί είναι πολιτισμική ιστορία;» του </a:t>
            </a:r>
            <a:r>
              <a:rPr lang="en-US" sz="2400" dirty="0" smtClean="0">
                <a:latin typeface="Calibri" panose="020F0502020204030204" pitchFamily="34" charset="0"/>
              </a:rPr>
              <a:t>Peter Burke,</a:t>
            </a:r>
            <a:r>
              <a:rPr lang="el-GR" sz="2400" dirty="0" smtClean="0">
                <a:latin typeface="Calibri" panose="020F0502020204030204" pitchFamily="34" charset="0"/>
              </a:rPr>
              <a:t> «Η μεγάλη παράδοση» και «Προβλήματα της πολιτισμικής ιστορίας»</a:t>
            </a:r>
          </a:p>
          <a:p>
            <a:endParaRPr lang="el-GR" sz="2400" dirty="0">
              <a:latin typeface="Calibri" panose="020F0502020204030204" pitchFamily="34" charset="0"/>
            </a:endParaRPr>
          </a:p>
          <a:p>
            <a:r>
              <a:rPr lang="el-GR" sz="2400" b="1" dirty="0" smtClean="0">
                <a:latin typeface="Calibri" panose="020F0502020204030204" pitchFamily="34" charset="0"/>
              </a:rPr>
              <a:t>Διδάσκων</a:t>
            </a:r>
            <a:r>
              <a:rPr lang="el-GR" sz="2400" dirty="0" smtClean="0">
                <a:latin typeface="Calibri" panose="020F0502020204030204" pitchFamily="34" charset="0"/>
              </a:rPr>
              <a:t>: Α. Ανδρέου</a:t>
            </a:r>
          </a:p>
          <a:p>
            <a:r>
              <a:rPr lang="el-GR" sz="2400" b="1" dirty="0" smtClean="0">
                <a:latin typeface="Calibri" panose="020F0502020204030204" pitchFamily="34" charset="0"/>
              </a:rPr>
              <a:t>Ομάδα Φοιτητών</a:t>
            </a:r>
            <a:r>
              <a:rPr lang="el-GR" sz="2400" dirty="0" smtClean="0">
                <a:latin typeface="Calibri" panose="020F0502020204030204" pitchFamily="34" charset="0"/>
              </a:rPr>
              <a:t>: Βασιλοπούλου </a:t>
            </a:r>
            <a:r>
              <a:rPr lang="el-GR" sz="2400" dirty="0" smtClean="0">
                <a:latin typeface="Calibri" panose="020F0502020204030204" pitchFamily="34" charset="0"/>
              </a:rPr>
              <a:t>Χριστίνα</a:t>
            </a:r>
            <a:r>
              <a:rPr lang="en-US" sz="2400" dirty="0" smtClean="0">
                <a:latin typeface="Calibri" panose="020F0502020204030204" pitchFamily="34" charset="0"/>
              </a:rPr>
              <a:t> (3547)</a:t>
            </a:r>
            <a:endParaRPr lang="el-GR" sz="2400" dirty="0" smtClean="0">
              <a:latin typeface="Calibri" panose="020F0502020204030204" pitchFamily="34" charset="0"/>
            </a:endParaRPr>
          </a:p>
          <a:p>
            <a:r>
              <a:rPr lang="el-GR" sz="2400" dirty="0" smtClean="0">
                <a:latin typeface="Calibri" panose="020F0502020204030204" pitchFamily="34" charset="0"/>
              </a:rPr>
              <a:t>                                   Δημητριάδης Ηρακλής (3734)</a:t>
            </a:r>
          </a:p>
          <a:p>
            <a:r>
              <a:rPr lang="el-GR" sz="2400" dirty="0" smtClean="0">
                <a:latin typeface="Calibri" panose="020F0502020204030204" pitchFamily="34" charset="0"/>
              </a:rPr>
              <a:t>		        Τζικόπουλος Στέλιος (3646)</a:t>
            </a:r>
          </a:p>
          <a:p>
            <a:r>
              <a:rPr lang="el-GR" sz="2400" dirty="0" smtClean="0">
                <a:latin typeface="Calibri" panose="020F0502020204030204" pitchFamily="34" charset="0"/>
              </a:rPr>
              <a:t>		        Τζίμα Γαρυφαλλιά (3647)</a:t>
            </a:r>
          </a:p>
          <a:p>
            <a:r>
              <a:rPr lang="el-GR" sz="2400" b="1" dirty="0" smtClean="0">
                <a:latin typeface="Calibri" panose="020F0502020204030204" pitchFamily="34" charset="0"/>
              </a:rPr>
              <a:t>Εξάμηνο</a:t>
            </a:r>
            <a:r>
              <a:rPr lang="el-GR" sz="2400" dirty="0" smtClean="0">
                <a:latin typeface="Calibri" panose="020F0502020204030204" pitchFamily="34" charset="0"/>
              </a:rPr>
              <a:t>: Ζ΄</a:t>
            </a:r>
          </a:p>
          <a:p>
            <a:endParaRPr lang="el-GR" sz="2400" dirty="0">
              <a:latin typeface="Calibri" panose="020F0502020204030204" pitchFamily="34" charset="0"/>
            </a:endParaRPr>
          </a:p>
          <a:p>
            <a:pPr algn="ctr"/>
            <a:r>
              <a:rPr lang="el-GR" sz="2400" dirty="0" smtClean="0">
                <a:latin typeface="Calibri" panose="020F0502020204030204" pitchFamily="34" charset="0"/>
              </a:rPr>
              <a:t>Φλώρινα 2016</a:t>
            </a:r>
            <a:endParaRPr lang="el-GR" sz="2400" dirty="0">
              <a:latin typeface="Calibri" panose="020F050202020403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37277"/>
            <a:ext cx="1130548" cy="11215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/>
          <a:lstStyle/>
          <a:p>
            <a:pPr algn="ctr"/>
            <a:r>
              <a:rPr lang="en-US" dirty="0" smtClean="0">
                <a:latin typeface="Calibri" panose="020F0502020204030204" pitchFamily="34" charset="0"/>
              </a:rPr>
              <a:t>Johan Huizinga</a:t>
            </a:r>
            <a:endParaRPr lang="el-GR" dirty="0">
              <a:latin typeface="Calibri" panose="020F0502020204030204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>
            <a:noAutofit/>
          </a:bodyPr>
          <a:lstStyle/>
          <a:p>
            <a:r>
              <a:rPr lang="el-GR" sz="2800" dirty="0" smtClean="0">
                <a:latin typeface="Calibri" panose="020F0502020204030204" pitchFamily="34" charset="0"/>
              </a:rPr>
              <a:t>«Το Φθινόπωρο του Μεσαίωνα», 1919</a:t>
            </a:r>
          </a:p>
          <a:p>
            <a:r>
              <a:rPr lang="el-GR" sz="2800" dirty="0" smtClean="0">
                <a:latin typeface="Calibri" panose="020F0502020204030204" pitchFamily="34" charset="0"/>
              </a:rPr>
              <a:t>Ιπποτισμός, θέματα: αίσθηση παρακμής, θέση του συμβολισμού στην τέχνη και σκέψη, Συναισθήματα: φόβος του θανάτου, μορφές ή κανόνες και νόρμες συμπεριφοράς.</a:t>
            </a:r>
          </a:p>
          <a:p>
            <a:r>
              <a:rPr lang="el-GR" sz="2800" dirty="0" smtClean="0">
                <a:latin typeface="Calibri" panose="020F0502020204030204" pitchFamily="34" charset="0"/>
              </a:rPr>
              <a:t>Μορφολογική προσέγγιση, εστίαση στο ύφος μιας ολόκληρης κουλτούρας και στο ύφος μεμονωμένων έργων ζωγραφικής και ποιημάτων.</a:t>
            </a:r>
          </a:p>
          <a:p>
            <a:r>
              <a:rPr lang="el-GR" sz="2800" dirty="0" smtClean="0">
                <a:latin typeface="Calibri" panose="020F0502020204030204" pitchFamily="34" charset="0"/>
              </a:rPr>
              <a:t>«Τι είδους ιδέα μπορούμε να διαμορφώσουμε για μια εποχή, αν δε βλέπουμε καθόλου τους ανθρώπους μέσα της;»</a:t>
            </a:r>
            <a:endParaRPr lang="el-GR" sz="28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5793507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Calibri" panose="020F0502020204030204" pitchFamily="34" charset="0"/>
              </a:rPr>
              <a:t>Max Weber</a:t>
            </a:r>
            <a:r>
              <a:rPr lang="el-GR" sz="2800" dirty="0" smtClean="0">
                <a:latin typeface="Calibri" panose="020F0502020204030204" pitchFamily="34" charset="0"/>
              </a:rPr>
              <a:t>:</a:t>
            </a:r>
            <a:r>
              <a:rPr lang="en-US" sz="2800" dirty="0" smtClean="0">
                <a:latin typeface="Calibri" panose="020F0502020204030204" pitchFamily="34" charset="0"/>
              </a:rPr>
              <a:t> </a:t>
            </a:r>
            <a:r>
              <a:rPr lang="el-GR" sz="2800" dirty="0" smtClean="0">
                <a:latin typeface="Calibri" panose="020F0502020204030204" pitchFamily="34" charset="0"/>
              </a:rPr>
              <a:t>«Η προτεσταντική ηθική και το πνεύμα του καπιταλισμού» (1904) Πολιτισμική εξήγηση της οικονομικής μεταβολής, συμβολή του προτεσταντικού ήθους στη συσσώρευση κεφαλαίου για την ανάπτυξη εμπορίου και βιοτεχνίας, ιδέα της «αποστολής» </a:t>
            </a:r>
          </a:p>
          <a:p>
            <a:r>
              <a:rPr lang="en-US" sz="2800" b="1" dirty="0" smtClean="0">
                <a:latin typeface="Calibri" panose="020F0502020204030204" pitchFamily="34" charset="0"/>
              </a:rPr>
              <a:t>Norbert Elias</a:t>
            </a:r>
            <a:r>
              <a:rPr lang="en-US" sz="2800" dirty="0" smtClean="0">
                <a:latin typeface="Calibri" panose="020F0502020204030204" pitchFamily="34" charset="0"/>
              </a:rPr>
              <a:t>:</a:t>
            </a:r>
            <a:r>
              <a:rPr lang="en-US" sz="2800" b="1" dirty="0" smtClean="0">
                <a:latin typeface="Calibri" panose="020F0502020204030204" pitchFamily="34" charset="0"/>
              </a:rPr>
              <a:t> </a:t>
            </a:r>
            <a:r>
              <a:rPr lang="el-GR" sz="2800" dirty="0" smtClean="0">
                <a:latin typeface="Calibri" panose="020F0502020204030204" pitchFamily="34" charset="0"/>
              </a:rPr>
              <a:t>( Η διαδικασία του πολιτισμού, 1939) Θεωρητικό πλαίσιο: «ο πολιτισμός πηγή δυστυχίας» (Φρόιντ 1930) πολιτισμός και όχι κουλτούρα, επιφάνεια και όχι βάθος </a:t>
            </a:r>
            <a:br>
              <a:rPr lang="el-GR" sz="2800" dirty="0" smtClean="0">
                <a:latin typeface="Calibri" panose="020F0502020204030204" pitchFamily="34" charset="0"/>
              </a:rPr>
            </a:br>
            <a:r>
              <a:rPr lang="el-GR" sz="2800" dirty="0" smtClean="0">
                <a:latin typeface="Calibri" panose="020F0502020204030204" pitchFamily="34" charset="0"/>
              </a:rPr>
              <a:t>« Ιστορία του πιρουνιού και όχι του ανθρώπινου πνεύματος»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algn="ctr"/>
            <a:r>
              <a:rPr lang="en-US" dirty="0" smtClean="0">
                <a:latin typeface="Calibri" panose="020F0502020204030204" pitchFamily="34" charset="0"/>
              </a:rPr>
              <a:t>A</a:t>
            </a:r>
            <a:r>
              <a:rPr lang="en-US" dirty="0">
                <a:latin typeface="Calibri" panose="020F0502020204030204" pitchFamily="34" charset="0"/>
              </a:rPr>
              <a:t>b</a:t>
            </a:r>
            <a:r>
              <a:rPr lang="en-US" dirty="0" smtClean="0">
                <a:latin typeface="Calibri" panose="020F0502020204030204" pitchFamily="34" charset="0"/>
              </a:rPr>
              <a:t>y Warburg</a:t>
            </a:r>
            <a:endParaRPr lang="el-GR" dirty="0">
              <a:latin typeface="Calibri" panose="020F0502020204030204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680519"/>
          </a:xfrm>
        </p:spPr>
        <p:txBody>
          <a:bodyPr>
            <a:noAutofit/>
          </a:bodyPr>
          <a:lstStyle/>
          <a:p>
            <a:r>
              <a:rPr lang="el-GR" sz="2800" dirty="0" smtClean="0">
                <a:latin typeface="Calibri" panose="020F0502020204030204" pitchFamily="34" charset="0"/>
              </a:rPr>
              <a:t>Από τις πιο </a:t>
            </a:r>
            <a:r>
              <a:rPr lang="el-GR" sz="2800" dirty="0" err="1" smtClean="0">
                <a:latin typeface="Calibri" panose="020F0502020204030204" pitchFamily="34" charset="0"/>
              </a:rPr>
              <a:t>επιδραστικές</a:t>
            </a:r>
            <a:r>
              <a:rPr lang="el-GR" sz="2800" dirty="0" smtClean="0">
                <a:latin typeface="Calibri" panose="020F0502020204030204" pitchFamily="34" charset="0"/>
              </a:rPr>
              <a:t> μορφές της πολιτισμικής ιστορίας </a:t>
            </a:r>
          </a:p>
          <a:p>
            <a:r>
              <a:rPr lang="el-GR" sz="2800" dirty="0" smtClean="0">
                <a:latin typeface="Calibri" panose="020F0502020204030204" pitchFamily="34" charset="0"/>
              </a:rPr>
              <a:t>Ήθελε να συμβάλλει με το έργο του σε μια γενική «επιστήμη της κουλτούρας» και να αποφύγει τα όρια μεταξύ ακαδημαϊκών γνωστικών πεδίων</a:t>
            </a:r>
          </a:p>
          <a:p>
            <a:r>
              <a:rPr lang="el-GR" sz="2800" dirty="0" smtClean="0">
                <a:latin typeface="Calibri" panose="020F0502020204030204" pitchFamily="34" charset="0"/>
              </a:rPr>
              <a:t>Εντοπίζει πολιτισμικά ή αντιληπτικά σχήματα ή φόρμουλες</a:t>
            </a:r>
          </a:p>
          <a:p>
            <a:r>
              <a:rPr lang="el-GR" sz="2800" dirty="0" smtClean="0">
                <a:latin typeface="Calibri" panose="020F0502020204030204" pitchFamily="34" charset="0"/>
              </a:rPr>
              <a:t>Η ιδέα του «σχήματος» ήταν σημαντική για τον </a:t>
            </a:r>
            <a:r>
              <a:rPr lang="en-US" sz="2800" dirty="0" smtClean="0">
                <a:latin typeface="Calibri" panose="020F0502020204030204" pitchFamily="34" charset="0"/>
              </a:rPr>
              <a:t>Warburg </a:t>
            </a:r>
            <a:r>
              <a:rPr lang="el-GR" sz="2800" dirty="0" smtClean="0">
                <a:latin typeface="Calibri" panose="020F0502020204030204" pitchFamily="34" charset="0"/>
              </a:rPr>
              <a:t>και τους συνεχιστές του</a:t>
            </a:r>
          </a:p>
          <a:p>
            <a:r>
              <a:rPr lang="el-GR" sz="2800" dirty="0" smtClean="0">
                <a:latin typeface="Calibri" panose="020F0502020204030204" pitchFamily="34" charset="0"/>
              </a:rPr>
              <a:t>Ομάδα στοχαστών συναντιούνται στη βιβλιοθήκη του στο Αμβούργο – Ινστιτούτο </a:t>
            </a:r>
            <a:r>
              <a:rPr lang="en-US" sz="2800" dirty="0" smtClean="0">
                <a:latin typeface="Calibri" panose="020F0502020204030204" pitchFamily="34" charset="0"/>
              </a:rPr>
              <a:t>Warburg</a:t>
            </a:r>
            <a:endParaRPr lang="el-GR" sz="2800" dirty="0" smtClean="0">
              <a:latin typeface="Calibri" panose="020F0502020204030204" pitchFamily="34" charset="0"/>
            </a:endParaRPr>
          </a:p>
          <a:p>
            <a:pPr>
              <a:buNone/>
            </a:pPr>
            <a:endParaRPr lang="el-GR" sz="2800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5472608"/>
          </a:xfrm>
        </p:spPr>
        <p:txBody>
          <a:bodyPr>
            <a:normAutofit/>
          </a:bodyPr>
          <a:lstStyle/>
          <a:p>
            <a:endParaRPr lang="en-US" sz="3500" dirty="0"/>
          </a:p>
          <a:p>
            <a:r>
              <a:rPr lang="el-GR" sz="2800" dirty="0" smtClean="0">
                <a:latin typeface="Calibri" panose="020F0502020204030204" pitchFamily="34" charset="0"/>
              </a:rPr>
              <a:t>Δοκίμιο για την ερμηνεία των εικόνων, διάκριση «εικονογραφίας» (ερμηνεία θέματος) από «εικονολογία» (κοσμοθεωρία, κουλτούρα κοινωνικής ομάδας)</a:t>
            </a:r>
          </a:p>
          <a:p>
            <a:endParaRPr lang="el-GR" sz="2800" dirty="0" smtClean="0">
              <a:latin typeface="Calibri" panose="020F0502020204030204" pitchFamily="34" charset="0"/>
            </a:endParaRPr>
          </a:p>
          <a:p>
            <a:r>
              <a:rPr lang="el-GR" sz="2800" dirty="0" smtClean="0">
                <a:latin typeface="Calibri" panose="020F0502020204030204" pitchFamily="34" charset="0"/>
              </a:rPr>
              <a:t>Διάλεξη με τίτλο «Γοτθική αρχιτεκτονική και σχολαστικισμός» (1951) – διάδοση «διανοητικής συνήθειας» από τη φιλοσοφία στην αρχιτεκτονική</a:t>
            </a:r>
            <a:endParaRPr lang="el-GR" sz="2800" dirty="0">
              <a:latin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3568" y="332656"/>
            <a:ext cx="7704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Calibri" panose="020F0502020204030204" pitchFamily="34" charset="0"/>
              </a:rPr>
              <a:t>Erwin Panofsky</a:t>
            </a:r>
            <a:endParaRPr lang="en-US" sz="4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>
                <a:latin typeface="Calibri" panose="020F0502020204030204" pitchFamily="34" charset="0"/>
              </a:rPr>
              <a:t>Β’ Παγκόσμιος Πόλεμος –Μεγάλη Διασπορά </a:t>
            </a:r>
            <a:endParaRPr lang="el-GR" dirty="0">
              <a:latin typeface="Calibri" panose="020F0502020204030204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069160"/>
          </a:xfrm>
        </p:spPr>
        <p:txBody>
          <a:bodyPr>
            <a:normAutofit lnSpcReduction="10000"/>
          </a:bodyPr>
          <a:lstStyle/>
          <a:p>
            <a:r>
              <a:rPr lang="el-GR" dirty="0" smtClean="0">
                <a:latin typeface="Calibri" panose="020F0502020204030204" pitchFamily="34" charset="0"/>
              </a:rPr>
              <a:t>Το Ινστιτούτο μεταφέρεται στο Λονδίνο, ιδρυτής Εβραίος</a:t>
            </a:r>
          </a:p>
          <a:p>
            <a:endParaRPr lang="en-US" dirty="0" smtClean="0">
              <a:latin typeface="Calibri" panose="020F0502020204030204" pitchFamily="34" charset="0"/>
            </a:endParaRPr>
          </a:p>
          <a:p>
            <a:r>
              <a:rPr lang="el-GR" dirty="0" smtClean="0">
                <a:latin typeface="Calibri" panose="020F0502020204030204" pitchFamily="34" charset="0"/>
              </a:rPr>
              <a:t>Τη δεκαετία του ’30, Κεντροευρωπαίοι, στην πλειοψηφία τους Εβραίοι, ακαδημαϊκοί, επιστήμονες, συγγραφείς καταφεύγουν στην Αγγλία και την Αμερική.</a:t>
            </a:r>
          </a:p>
          <a:p>
            <a:endParaRPr lang="en-US" dirty="0" smtClean="0">
              <a:latin typeface="Calibri" panose="020F0502020204030204" pitchFamily="34" charset="0"/>
            </a:endParaRPr>
          </a:p>
          <a:p>
            <a:r>
              <a:rPr lang="el-GR" dirty="0" smtClean="0">
                <a:latin typeface="Calibri" panose="020F0502020204030204" pitchFamily="34" charset="0"/>
              </a:rPr>
              <a:t>Μεγάλη συνεισφορά στη διαμόρφωση της πολιτισμικής ιστορίας, της ιστορίας της τέχνης, της κοινωνιολογίας. Επαφή με την τεχνική του </a:t>
            </a:r>
            <a:r>
              <a:rPr lang="en-US" dirty="0" smtClean="0">
                <a:latin typeface="Calibri" panose="020F0502020204030204" pitchFamily="34" charset="0"/>
              </a:rPr>
              <a:t>Warburg</a:t>
            </a:r>
            <a:r>
              <a:rPr lang="el-GR" dirty="0" smtClean="0">
                <a:latin typeface="Calibri" panose="020F0502020204030204" pitchFamily="34" charset="0"/>
              </a:rPr>
              <a:t> στη «χρήση οπτικών στοιχείων και ενδείξεων ως ιστορικών στοιχείων»</a:t>
            </a:r>
          </a:p>
          <a:p>
            <a:endParaRPr lang="en-US" dirty="0" smtClean="0">
              <a:latin typeface="Calibri" panose="020F0502020204030204" pitchFamily="34" charset="0"/>
            </a:endParaRPr>
          </a:p>
          <a:p>
            <a:r>
              <a:rPr lang="el-GR" dirty="0" smtClean="0">
                <a:latin typeface="Calibri" panose="020F0502020204030204" pitchFamily="34" charset="0"/>
              </a:rPr>
              <a:t>Εκείνη την περίοδο εμφανίζονται στα Αμερικανικά Πανεπιστήμια τα πρώτα υποχρεωτικά μαθήματα με θέμα τον πολιτισμό.</a:t>
            </a:r>
            <a:endParaRPr lang="el-GR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>
                <a:latin typeface="Calibri" panose="020F0502020204030204" pitchFamily="34" charset="0"/>
              </a:rPr>
              <a:t>Βρετανία</a:t>
            </a:r>
            <a:endParaRPr lang="el-GR" dirty="0">
              <a:latin typeface="Calibri" panose="020F0502020204030204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1268" y="1268760"/>
            <a:ext cx="8229600" cy="5112568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Calibri" panose="020F0502020204030204" pitchFamily="34" charset="0"/>
              </a:rPr>
              <a:t>Perry Miller</a:t>
            </a:r>
            <a:r>
              <a:rPr lang="en-US" sz="2800" dirty="0" smtClean="0">
                <a:latin typeface="Calibri" panose="020F0502020204030204" pitchFamily="34" charset="0"/>
              </a:rPr>
              <a:t>: </a:t>
            </a:r>
            <a:r>
              <a:rPr lang="el-GR" sz="2800" dirty="0" smtClean="0">
                <a:latin typeface="Calibri" panose="020F0502020204030204" pitchFamily="34" charset="0"/>
              </a:rPr>
              <a:t>«Το πνεύμα της Νέας Αγγλίας» </a:t>
            </a:r>
            <a:r>
              <a:rPr lang="en-US" sz="2800" dirty="0" smtClean="0">
                <a:latin typeface="Calibri" panose="020F0502020204030204" pitchFamily="34" charset="0"/>
              </a:rPr>
              <a:t>(</a:t>
            </a:r>
            <a:r>
              <a:rPr lang="el-GR" sz="2800" dirty="0" smtClean="0">
                <a:latin typeface="Calibri" panose="020F0502020204030204" pitchFamily="34" charset="0"/>
              </a:rPr>
              <a:t>1939</a:t>
            </a:r>
            <a:r>
              <a:rPr lang="en-US" sz="2800" dirty="0" smtClean="0">
                <a:latin typeface="Calibri" panose="020F0502020204030204" pitchFamily="34" charset="0"/>
              </a:rPr>
              <a:t>)</a:t>
            </a:r>
            <a:endParaRPr lang="el-GR" sz="2800" dirty="0" smtClean="0">
              <a:latin typeface="Calibri" panose="020F0502020204030204" pitchFamily="34" charset="0"/>
            </a:endParaRPr>
          </a:p>
          <a:p>
            <a:endParaRPr lang="en-US" sz="2800" dirty="0" smtClean="0">
              <a:latin typeface="Calibri" panose="020F0502020204030204" pitchFamily="34" charset="0"/>
            </a:endParaRPr>
          </a:p>
          <a:p>
            <a:r>
              <a:rPr lang="el-GR" sz="2800" dirty="0" smtClean="0">
                <a:latin typeface="Calibri" panose="020F0502020204030204" pitchFamily="34" charset="0"/>
              </a:rPr>
              <a:t>«Περιοδικό της ιστορίας των ιδεών» </a:t>
            </a:r>
            <a:r>
              <a:rPr lang="en-US" sz="2800" dirty="0" smtClean="0">
                <a:latin typeface="Calibri" panose="020F0502020204030204" pitchFamily="34" charset="0"/>
              </a:rPr>
              <a:t>(</a:t>
            </a:r>
            <a:r>
              <a:rPr lang="el-GR" sz="2800" dirty="0" smtClean="0">
                <a:latin typeface="Calibri" panose="020F0502020204030204" pitchFamily="34" charset="0"/>
              </a:rPr>
              <a:t>1940</a:t>
            </a:r>
            <a:r>
              <a:rPr lang="en-US" sz="2800" dirty="0" smtClean="0">
                <a:latin typeface="Calibri" panose="020F0502020204030204" pitchFamily="34" charset="0"/>
              </a:rPr>
              <a:t>)</a:t>
            </a:r>
            <a:r>
              <a:rPr lang="el-GR" sz="2800" dirty="0" smtClean="0">
                <a:latin typeface="Calibri" panose="020F0502020204030204" pitchFamily="34" charset="0"/>
              </a:rPr>
              <a:t> – Διεπιστημονικό σχέδιο δράσης, σύνδεση μεταξύ φιλοσοφίας, λογοτεχνίας και ιστορίας.</a:t>
            </a:r>
          </a:p>
          <a:p>
            <a:endParaRPr lang="en-US" sz="2800" dirty="0" smtClean="0">
              <a:latin typeface="Calibri" panose="020F0502020204030204" pitchFamily="34" charset="0"/>
            </a:endParaRPr>
          </a:p>
          <a:p>
            <a:r>
              <a:rPr lang="en-US" sz="2800" b="1" dirty="0" smtClean="0">
                <a:latin typeface="Calibri" panose="020F0502020204030204" pitchFamily="34" charset="0"/>
              </a:rPr>
              <a:t>G.M. Young</a:t>
            </a:r>
            <a:r>
              <a:rPr lang="en-US" sz="2800" dirty="0" smtClean="0">
                <a:latin typeface="Calibri" panose="020F0502020204030204" pitchFamily="34" charset="0"/>
              </a:rPr>
              <a:t>: </a:t>
            </a:r>
            <a:r>
              <a:rPr lang="el-GR" sz="2800" dirty="0" smtClean="0">
                <a:latin typeface="Calibri" panose="020F0502020204030204" pitchFamily="34" charset="0"/>
              </a:rPr>
              <a:t>«Βικτωριανή Αγγλία» - «το πορτρέτο μιας εποχής»</a:t>
            </a:r>
          </a:p>
          <a:p>
            <a:endParaRPr lang="en-US" sz="2800" dirty="0" smtClean="0">
              <a:latin typeface="Calibri" panose="020F0502020204030204" pitchFamily="34" charset="0"/>
            </a:endParaRPr>
          </a:p>
          <a:p>
            <a:r>
              <a:rPr lang="en-US" sz="2800" b="1" dirty="0" smtClean="0">
                <a:latin typeface="Calibri" panose="020F0502020204030204" pitchFamily="34" charset="0"/>
              </a:rPr>
              <a:t>Christopher Dawson</a:t>
            </a:r>
            <a:r>
              <a:rPr lang="en-US" sz="2800" dirty="0" smtClean="0">
                <a:latin typeface="Calibri" panose="020F0502020204030204" pitchFamily="34" charset="0"/>
              </a:rPr>
              <a:t>: </a:t>
            </a:r>
            <a:r>
              <a:rPr lang="el-GR" sz="2800" dirty="0" smtClean="0">
                <a:latin typeface="Calibri" panose="020F0502020204030204" pitchFamily="34" charset="0"/>
              </a:rPr>
              <a:t>«Η συγκρότηση της Ευρώπης», 1932 – Θέση λέκτορα στην Ιστορία της Κουλτούρας</a:t>
            </a:r>
            <a:endParaRPr lang="el-GR" sz="28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>
                <a:latin typeface="Calibri" panose="020F0502020204030204" pitchFamily="34" charset="0"/>
              </a:rPr>
              <a:t>Σύνδεση κουλτούρας με τη κοινωνία</a:t>
            </a:r>
            <a:endParaRPr lang="el-GR" dirty="0">
              <a:latin typeface="Calibri" panose="020F0502020204030204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328592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Calibri" panose="020F0502020204030204" pitchFamily="34" charset="0"/>
              </a:rPr>
              <a:t>Charles Beard</a:t>
            </a:r>
            <a:r>
              <a:rPr lang="en-US" sz="2800" dirty="0" smtClean="0">
                <a:latin typeface="Calibri" panose="020F0502020204030204" pitchFamily="34" charset="0"/>
              </a:rPr>
              <a:t>, </a:t>
            </a:r>
            <a:r>
              <a:rPr lang="el-GR" sz="2800" dirty="0" smtClean="0">
                <a:latin typeface="Calibri" panose="020F0502020204030204" pitchFamily="34" charset="0"/>
              </a:rPr>
              <a:t>Οξφόρδη, ίδρυση του </a:t>
            </a:r>
            <a:r>
              <a:rPr lang="en-US" sz="2800" dirty="0" smtClean="0">
                <a:latin typeface="Calibri" panose="020F0502020204030204" pitchFamily="34" charset="0"/>
              </a:rPr>
              <a:t>Ruskin Hall </a:t>
            </a:r>
            <a:r>
              <a:rPr lang="el-GR" sz="2800" dirty="0" smtClean="0">
                <a:latin typeface="Calibri" panose="020F0502020204030204" pitchFamily="34" charset="0"/>
              </a:rPr>
              <a:t>με σκοπό την πρόσβαση της εργατικής τάξης στην ανώτατη εκπαίδευση. (</a:t>
            </a:r>
            <a:r>
              <a:rPr lang="en-US" sz="2800" dirty="0" smtClean="0">
                <a:latin typeface="Calibri" panose="020F0502020204030204" pitchFamily="34" charset="0"/>
              </a:rPr>
              <a:t>History Workshop)</a:t>
            </a:r>
          </a:p>
          <a:p>
            <a:endParaRPr lang="en-US" sz="2800" dirty="0" smtClean="0">
              <a:latin typeface="Calibri" panose="020F0502020204030204" pitchFamily="34" charset="0"/>
            </a:endParaRPr>
          </a:p>
          <a:p>
            <a:r>
              <a:rPr lang="el-GR" sz="2800" dirty="0" smtClean="0">
                <a:latin typeface="Calibri" panose="020F0502020204030204" pitchFamily="34" charset="0"/>
              </a:rPr>
              <a:t>«Μια οικονομική ερμηνεία του Συντάγματος των Ηνωμένων Πολιτειών» (1913), ΗΠΑ</a:t>
            </a:r>
          </a:p>
          <a:p>
            <a:endParaRPr lang="en-US" sz="2800" dirty="0" smtClean="0">
              <a:latin typeface="Calibri" panose="020F0502020204030204" pitchFamily="34" charset="0"/>
            </a:endParaRPr>
          </a:p>
          <a:p>
            <a:r>
              <a:rPr lang="en-US" sz="2800" b="1" dirty="0" smtClean="0">
                <a:latin typeface="Calibri" panose="020F0502020204030204" pitchFamily="34" charset="0"/>
              </a:rPr>
              <a:t>Charles &amp; Mary Beard </a:t>
            </a:r>
            <a:r>
              <a:rPr lang="el-GR" sz="2800" dirty="0" smtClean="0">
                <a:latin typeface="Calibri" panose="020F0502020204030204" pitchFamily="34" charset="0"/>
              </a:rPr>
              <a:t>«Η εμφάνιση του αμερικανικού πολιτισμού» (1927) – </a:t>
            </a:r>
            <a:r>
              <a:rPr lang="en-US" sz="2800" dirty="0" smtClean="0">
                <a:latin typeface="Calibri" panose="020F0502020204030204" pitchFamily="34" charset="0"/>
              </a:rPr>
              <a:t>O</a:t>
            </a:r>
            <a:r>
              <a:rPr lang="el-GR" sz="2800" dirty="0" smtClean="0">
                <a:latin typeface="Calibri" panose="020F0502020204030204" pitchFamily="34" charset="0"/>
              </a:rPr>
              <a:t>ικονομική και κοινωνική ερμηνεία της πολιτισμικής μεταβολής.</a:t>
            </a:r>
          </a:p>
          <a:p>
            <a:pPr>
              <a:buNone/>
            </a:pPr>
            <a:endParaRPr lang="el-GR" sz="28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latin typeface="Calibri" panose="020F0502020204030204" pitchFamily="34" charset="0"/>
              </a:rPr>
              <a:t>Σύνδεση κουλτούρας με τη κοινωνία</a:t>
            </a:r>
            <a:endParaRPr lang="el-GR" dirty="0">
              <a:latin typeface="Calibri" panose="020F0502020204030204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84101" y="1556792"/>
            <a:ext cx="7975798" cy="4476155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Calibri" panose="020F0502020204030204" pitchFamily="34" charset="0"/>
              </a:rPr>
              <a:t>Στη Βρετανία καθοριστικό ρόλο έπαιξαν ο </a:t>
            </a:r>
            <a:r>
              <a:rPr lang="en-US" sz="2800" b="1" dirty="0" smtClean="0">
                <a:latin typeface="Calibri" panose="020F0502020204030204" pitchFamily="34" charset="0"/>
              </a:rPr>
              <a:t>Karl Mannheim</a:t>
            </a:r>
            <a:r>
              <a:rPr lang="el-GR" sz="2800" dirty="0" smtClean="0">
                <a:latin typeface="Calibri" panose="020F0502020204030204" pitchFamily="34" charset="0"/>
              </a:rPr>
              <a:t>, ο </a:t>
            </a:r>
            <a:r>
              <a:rPr lang="en-US" sz="2800" b="1" dirty="0" smtClean="0">
                <a:latin typeface="Calibri" panose="020F0502020204030204" pitchFamily="34" charset="0"/>
              </a:rPr>
              <a:t>Arnold Hauser</a:t>
            </a:r>
            <a:r>
              <a:rPr lang="en-US" sz="2800" dirty="0" smtClean="0">
                <a:latin typeface="Calibri" panose="020F0502020204030204" pitchFamily="34" charset="0"/>
              </a:rPr>
              <a:t> </a:t>
            </a:r>
            <a:r>
              <a:rPr lang="el-GR" sz="2800" dirty="0" smtClean="0">
                <a:latin typeface="Calibri" panose="020F0502020204030204" pitchFamily="34" charset="0"/>
              </a:rPr>
              <a:t>και ο </a:t>
            </a:r>
            <a:r>
              <a:rPr lang="en-US" sz="2800" b="1" dirty="0" smtClean="0">
                <a:latin typeface="Calibri" panose="020F0502020204030204" pitchFamily="34" charset="0"/>
              </a:rPr>
              <a:t>Frederick </a:t>
            </a:r>
            <a:r>
              <a:rPr lang="en-US" sz="2800" b="1" dirty="0" err="1" smtClean="0">
                <a:latin typeface="Calibri" panose="020F0502020204030204" pitchFamily="34" charset="0"/>
              </a:rPr>
              <a:t>Antal</a:t>
            </a:r>
            <a:r>
              <a:rPr lang="en-US" sz="2800" dirty="0" smtClean="0">
                <a:latin typeface="Calibri" panose="020F0502020204030204" pitchFamily="34" charset="0"/>
              </a:rPr>
              <a:t>. </a:t>
            </a:r>
            <a:endParaRPr lang="el-GR" sz="2800" dirty="0" smtClean="0">
              <a:latin typeface="Calibri" panose="020F0502020204030204" pitchFamily="34" charset="0"/>
            </a:endParaRPr>
          </a:p>
          <a:p>
            <a:r>
              <a:rPr lang="en-US" sz="2800" b="1" dirty="0" smtClean="0">
                <a:latin typeface="Calibri" panose="020F0502020204030204" pitchFamily="34" charset="0"/>
              </a:rPr>
              <a:t>Mannheim</a:t>
            </a:r>
            <a:r>
              <a:rPr lang="el-GR" sz="2800" dirty="0" smtClean="0">
                <a:latin typeface="Calibri" panose="020F0502020204030204" pitchFamily="34" charset="0"/>
              </a:rPr>
              <a:t>: θαυμαστής του Μαρξ, κοινωνιολογία της γνώσης</a:t>
            </a:r>
          </a:p>
          <a:p>
            <a:r>
              <a:rPr lang="en-US" sz="2800" b="1" dirty="0" smtClean="0">
                <a:latin typeface="Calibri" panose="020F0502020204030204" pitchFamily="34" charset="0"/>
              </a:rPr>
              <a:t>Hauser</a:t>
            </a:r>
            <a:r>
              <a:rPr lang="el-GR" sz="2800" dirty="0" smtClean="0">
                <a:latin typeface="Calibri" panose="020F0502020204030204" pitchFamily="34" charset="0"/>
              </a:rPr>
              <a:t>: « κοινωνική ιστορία της τέχνης 1951- σύνδεση της κουλτούρας με την οικονομική και κοινωνική σύγκρουση και μεταβολή </a:t>
            </a:r>
          </a:p>
          <a:p>
            <a:r>
              <a:rPr lang="en-US" sz="2800" b="1" dirty="0" err="1" smtClean="0">
                <a:latin typeface="Calibri" panose="020F0502020204030204" pitchFamily="34" charset="0"/>
              </a:rPr>
              <a:t>Antal</a:t>
            </a:r>
            <a:r>
              <a:rPr lang="el-GR" sz="2800" dirty="0" smtClean="0">
                <a:latin typeface="Calibri" panose="020F0502020204030204" pitchFamily="34" charset="0"/>
              </a:rPr>
              <a:t>: η κουλτούρα ως αντανάκλαση της κοινωνίας </a:t>
            </a:r>
            <a:endParaRPr lang="el-GR" sz="28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algn="ctr"/>
            <a:r>
              <a:rPr lang="el-GR" sz="4000" b="1" dirty="0" smtClean="0">
                <a:latin typeface="Calibri" panose="020F0502020204030204" pitchFamily="34" charset="0"/>
              </a:rPr>
              <a:t>Λαϊκή</a:t>
            </a:r>
            <a:r>
              <a:rPr lang="el-GR" b="1" dirty="0" smtClean="0">
                <a:latin typeface="Calibri" panose="020F0502020204030204" pitchFamily="34" charset="0"/>
              </a:rPr>
              <a:t> κουλτούρα</a:t>
            </a:r>
            <a:endParaRPr lang="el-GR" b="1" dirty="0">
              <a:latin typeface="Calibri" panose="020F0502020204030204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48692" y="1268760"/>
            <a:ext cx="8229600" cy="5145435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Calibri" panose="020F0502020204030204" pitchFamily="34" charset="0"/>
              </a:rPr>
              <a:t>Εμφανίστηκε ως αντικείμενο μελέτης το 18</a:t>
            </a:r>
            <a:r>
              <a:rPr lang="el-GR" sz="2800" baseline="30000" dirty="0" smtClean="0">
                <a:latin typeface="Calibri" panose="020F0502020204030204" pitchFamily="34" charset="0"/>
              </a:rPr>
              <a:t>ο</a:t>
            </a:r>
            <a:r>
              <a:rPr lang="el-GR" sz="2800" dirty="0" smtClean="0">
                <a:latin typeface="Calibri" panose="020F0502020204030204" pitchFamily="34" charset="0"/>
              </a:rPr>
              <a:t> αιώνα στη Γερμανία (λαικά τραγούδια, χοροί, τέχνες κτλ). Άρχισε να μελετάται ακαδημαϊκά από το 1960 </a:t>
            </a:r>
          </a:p>
          <a:p>
            <a:endParaRPr lang="el-GR" sz="2800" dirty="0" smtClean="0">
              <a:latin typeface="Calibri" panose="020F0502020204030204" pitchFamily="34" charset="0"/>
            </a:endParaRPr>
          </a:p>
          <a:p>
            <a:r>
              <a:rPr lang="en-US" sz="2800" b="1" dirty="0" smtClean="0">
                <a:latin typeface="Calibri" panose="020F0502020204030204" pitchFamily="34" charset="0"/>
              </a:rPr>
              <a:t>Francis Newton</a:t>
            </a:r>
            <a:r>
              <a:rPr lang="el-GR" sz="2800" dirty="0" smtClean="0">
                <a:latin typeface="Calibri" panose="020F0502020204030204" pitchFamily="34" charset="0"/>
              </a:rPr>
              <a:t>:«Η τζαζ σκηνή» (1959). Εξέταζε τη τζαζ και το κοινό της. Όχι μόνο ως μουσική, αλλά και ως μορφή εργασίας και κοινωνικής και πολιτικής διαμαρτυρίας. Δεν επηρέασε έντονα τον ακαδημαϊκό κόσμο.</a:t>
            </a:r>
          </a:p>
          <a:p>
            <a:pPr>
              <a:buNone/>
            </a:pPr>
            <a:r>
              <a:rPr lang="el-GR" sz="2800" dirty="0" smtClean="0">
                <a:latin typeface="Calibri" panose="020F0502020204030204" pitchFamily="34" charset="0"/>
              </a:rPr>
              <a:t> </a:t>
            </a:r>
            <a:endParaRPr lang="el-GR" sz="28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16624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Calibri" panose="020F0502020204030204" pitchFamily="34" charset="0"/>
              </a:rPr>
              <a:t>Edward </a:t>
            </a:r>
            <a:r>
              <a:rPr lang="en-US" sz="3200" b="1" dirty="0" smtClean="0">
                <a:latin typeface="Calibri" panose="020F0502020204030204" pitchFamily="34" charset="0"/>
              </a:rPr>
              <a:t>Thomson</a:t>
            </a:r>
            <a:r>
              <a:rPr lang="el-GR" sz="3200" dirty="0" smtClean="0">
                <a:latin typeface="Calibri" panose="020F0502020204030204" pitchFamily="34" charset="0"/>
              </a:rPr>
              <a:t>:«Η διαμόρφωση της αγγλικής εργατικής τάξης» (1963</a:t>
            </a:r>
            <a:r>
              <a:rPr lang="el-GR" sz="3200" dirty="0">
                <a:latin typeface="Calibri" panose="020F0502020204030204" pitchFamily="34" charset="0"/>
              </a:rPr>
              <a:t>)</a:t>
            </a:r>
            <a:r>
              <a:rPr lang="el-GR" sz="3200" dirty="0" smtClean="0">
                <a:latin typeface="Calibri" panose="020F0502020204030204" pitchFamily="34" charset="0"/>
              </a:rPr>
              <a:t>. Η θέση της λαϊκής κουλτούρας στη διαδικασία των οικονομικών και πολιτικών μεταβολών στη διαμόρφωση της κοινωνικής τάξης.</a:t>
            </a:r>
            <a:endParaRPr lang="en-US" sz="3200" dirty="0" smtClean="0">
              <a:latin typeface="Calibri" panose="020F0502020204030204" pitchFamily="34" charset="0"/>
            </a:endParaRPr>
          </a:p>
          <a:p>
            <a:endParaRPr lang="en-US" sz="3200" b="1" dirty="0">
              <a:latin typeface="Calibri" panose="020F0502020204030204" pitchFamily="34" charset="0"/>
            </a:endParaRPr>
          </a:p>
          <a:p>
            <a:r>
              <a:rPr lang="en-US" sz="3200" b="1" dirty="0" smtClean="0">
                <a:latin typeface="Calibri" panose="020F0502020204030204" pitchFamily="34" charset="0"/>
              </a:rPr>
              <a:t>Raphael Samuel</a:t>
            </a:r>
            <a:r>
              <a:rPr lang="el-GR" sz="3200" dirty="0" smtClean="0">
                <a:latin typeface="Calibri" panose="020F0502020204030204" pitchFamily="34" charset="0"/>
              </a:rPr>
              <a:t>: «</a:t>
            </a:r>
            <a:r>
              <a:rPr lang="en-US" sz="3200" dirty="0" smtClean="0">
                <a:latin typeface="Calibri" panose="020F0502020204030204" pitchFamily="34" charset="0"/>
              </a:rPr>
              <a:t>History Workshop</a:t>
            </a:r>
            <a:r>
              <a:rPr lang="el-GR" sz="3200" dirty="0" smtClean="0">
                <a:latin typeface="Calibri" panose="020F0502020204030204" pitchFamily="34" charset="0"/>
              </a:rPr>
              <a:t>»</a:t>
            </a:r>
            <a:r>
              <a:rPr lang="en-US" sz="3200" dirty="0" smtClean="0">
                <a:latin typeface="Calibri" panose="020F0502020204030204" pitchFamily="34" charset="0"/>
              </a:rPr>
              <a:t> </a:t>
            </a:r>
            <a:r>
              <a:rPr lang="el-GR" sz="3200" dirty="0" smtClean="0">
                <a:latin typeface="Calibri" panose="020F0502020204030204" pitchFamily="34" charset="0"/>
              </a:rPr>
              <a:t>στο κολέγιο</a:t>
            </a:r>
            <a:r>
              <a:rPr lang="en-US" sz="3200" dirty="0" smtClean="0">
                <a:latin typeface="Calibri" panose="020F0502020204030204" pitchFamily="34" charset="0"/>
              </a:rPr>
              <a:t> Ruskin</a:t>
            </a:r>
            <a:r>
              <a:rPr lang="el-GR" sz="3200" dirty="0" smtClean="0">
                <a:latin typeface="Calibri" panose="020F0502020204030204" pitchFamily="34" charset="0"/>
              </a:rPr>
              <a:t> της Οξφόρδης. Φοιτητές από την εργατική τάξη, συγγραφή (πολιτισμικής) ιστορίας «εκ των κάτω». </a:t>
            </a:r>
            <a:endParaRPr lang="el-GR" sz="3200" dirty="0">
              <a:latin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07604" y="188640"/>
            <a:ext cx="7128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dirty="0" smtClean="0">
                <a:latin typeface="Calibri" panose="020F0502020204030204" pitchFamily="34" charset="0"/>
              </a:rPr>
              <a:t>Λαϊκή Κουλτούρα</a:t>
            </a:r>
            <a:endParaRPr lang="en-US" sz="4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Calibri" panose="020F0502020204030204" pitchFamily="34" charset="0"/>
              </a:rPr>
              <a:t>Τι είναι πολιτισμός</a:t>
            </a:r>
            <a:endParaRPr lang="el-GR" dirty="0">
              <a:latin typeface="Calibri" panose="020F0502020204030204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78408" y="1417638"/>
            <a:ext cx="8229600" cy="5179713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Calibri" panose="020F0502020204030204" pitchFamily="34" charset="0"/>
              </a:rPr>
              <a:t>Στα γαλλικά </a:t>
            </a:r>
            <a:r>
              <a:rPr lang="en-US" sz="2800" dirty="0" smtClean="0">
                <a:latin typeface="Calibri" panose="020F0502020204030204" pitchFamily="34" charset="0"/>
              </a:rPr>
              <a:t>civilization </a:t>
            </a:r>
            <a:r>
              <a:rPr lang="el-GR" sz="2800" dirty="0" smtClean="0">
                <a:latin typeface="Calibri" panose="020F0502020204030204" pitchFamily="34" charset="0"/>
              </a:rPr>
              <a:t>= το αντίθετο της βαρβαρότητας</a:t>
            </a:r>
          </a:p>
          <a:p>
            <a:r>
              <a:rPr lang="el-GR" sz="2800" dirty="0" smtClean="0">
                <a:latin typeface="Calibri" panose="020F0502020204030204" pitchFamily="34" charset="0"/>
              </a:rPr>
              <a:t>Λαοί πολιτισμένοι(</a:t>
            </a:r>
            <a:r>
              <a:rPr lang="en-US" sz="2800" dirty="0" err="1" smtClean="0">
                <a:latin typeface="Calibri" panose="020F0502020204030204" pitchFamily="34" charset="0"/>
              </a:rPr>
              <a:t>civilises</a:t>
            </a:r>
            <a:r>
              <a:rPr lang="en-US" sz="2800" dirty="0" smtClean="0">
                <a:latin typeface="Calibri" panose="020F0502020204030204" pitchFamily="34" charset="0"/>
              </a:rPr>
              <a:t>) </a:t>
            </a:r>
            <a:r>
              <a:rPr lang="el-GR" sz="2800" dirty="0" smtClean="0">
                <a:latin typeface="Calibri" panose="020F0502020204030204" pitchFamily="34" charset="0"/>
              </a:rPr>
              <a:t>και λαοί βάρβαροι-πρωτόγονοι</a:t>
            </a:r>
          </a:p>
          <a:p>
            <a:r>
              <a:rPr lang="el-GR" sz="2800" dirty="0" smtClean="0">
                <a:latin typeface="Calibri" panose="020F0502020204030204" pitchFamily="34" charset="0"/>
              </a:rPr>
              <a:t>Ευγενείς, καλοί τρόποι, κοινωνική αγωγή</a:t>
            </a:r>
          </a:p>
          <a:p>
            <a:r>
              <a:rPr lang="el-GR" sz="2800" dirty="0" smtClean="0">
                <a:latin typeface="Calibri" panose="020F0502020204030204" pitchFamily="34" charset="0"/>
              </a:rPr>
              <a:t>Στα γερμανικά</a:t>
            </a:r>
            <a:r>
              <a:rPr lang="en-US" sz="2800" dirty="0" smtClean="0">
                <a:latin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</a:rPr>
              <a:t>Kultur</a:t>
            </a:r>
            <a:r>
              <a:rPr lang="el-GR" sz="2800" dirty="0" smtClean="0">
                <a:latin typeface="Calibri" panose="020F0502020204030204" pitchFamily="34" charset="0"/>
              </a:rPr>
              <a:t> (κουλτούρα) για να εκφράσει αξίες, ιδεώδη, το πνεύμα</a:t>
            </a:r>
            <a:r>
              <a:rPr lang="en-US" sz="2800" dirty="0" smtClean="0">
                <a:latin typeface="Calibri" panose="020F0502020204030204" pitchFamily="34" charset="0"/>
              </a:rPr>
              <a:t> </a:t>
            </a:r>
            <a:endParaRPr lang="el-GR" sz="2800" dirty="0">
              <a:latin typeface="Calibri" panose="020F0502020204030204" pitchFamily="34" charset="0"/>
            </a:endParaRPr>
          </a:p>
          <a:p>
            <a:r>
              <a:rPr lang="el-GR" sz="2800" dirty="0" smtClean="0">
                <a:latin typeface="Calibri" panose="020F0502020204030204" pitchFamily="34" charset="0"/>
              </a:rPr>
              <a:t>Πολιτισμός </a:t>
            </a:r>
            <a:r>
              <a:rPr lang="en-US" sz="2800" dirty="0" err="1" smtClean="0">
                <a:latin typeface="Calibri" panose="020F0502020204030204" pitchFamily="34" charset="0"/>
              </a:rPr>
              <a:t>Zivilisation</a:t>
            </a:r>
            <a:r>
              <a:rPr lang="en-US" sz="2800" dirty="0" smtClean="0">
                <a:latin typeface="Calibri" panose="020F0502020204030204" pitchFamily="34" charset="0"/>
              </a:rPr>
              <a:t> = </a:t>
            </a:r>
            <a:r>
              <a:rPr lang="el-GR" sz="2800" dirty="0" smtClean="0">
                <a:latin typeface="Calibri" panose="020F0502020204030204" pitchFamily="34" charset="0"/>
              </a:rPr>
              <a:t>υλικά, τεχνικά αγαθά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49188" y="1340768"/>
            <a:ext cx="8229600" cy="4968552"/>
          </a:xfrm>
        </p:spPr>
        <p:txBody>
          <a:bodyPr>
            <a:noAutofit/>
          </a:bodyPr>
          <a:lstStyle/>
          <a:p>
            <a:r>
              <a:rPr lang="el-GR" sz="2800" dirty="0" smtClean="0"/>
              <a:t>Ενδιαφέρον για τη λαϊκή κουλτούρα, ως αντίδραση στην αναποτελεσματικότητα των προηγούμενων προσεγγίσεων. </a:t>
            </a:r>
          </a:p>
          <a:p>
            <a:r>
              <a:rPr lang="el-GR" sz="2800" dirty="0" smtClean="0"/>
              <a:t>Η πολιτισμική ιστορία αγνοούσε τους απλούς ανθρώπους (έμφαση στην «υψηλή κουλτούρα» στα σχολεία και τα πανεπιστήμια). Η πολιτική και οικονομική ιστορία αγνοούσε την κουλτούρα.</a:t>
            </a:r>
          </a:p>
          <a:p>
            <a:r>
              <a:rPr lang="el-GR" sz="2800" dirty="0" smtClean="0"/>
              <a:t>Η επιτυχία του κινήματος των πολιτισμικών σπουδών δείχνει ότι ανταποκρινόταν σε μια απαίτηση.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99592" y="404664"/>
            <a:ext cx="7128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dirty="0" smtClean="0"/>
              <a:t>Λαϊκή Κουλτούρα</a:t>
            </a:r>
            <a:endParaRPr lang="en-US" sz="4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>
                <a:latin typeface="Calibri" panose="020F0502020204030204" pitchFamily="34" charset="0"/>
              </a:rPr>
              <a:t>Κριτική των Κλασσικών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/>
          </a:bodyPr>
          <a:lstStyle/>
          <a:p>
            <a:r>
              <a:rPr lang="en-US" sz="2600" b="1" dirty="0" smtClean="0">
                <a:latin typeface="Calibri" panose="020F0502020204030204" pitchFamily="34" charset="0"/>
              </a:rPr>
              <a:t>Huizinga</a:t>
            </a:r>
            <a:r>
              <a:rPr lang="en-US" sz="2600" dirty="0" smtClean="0">
                <a:latin typeface="Calibri" panose="020F0502020204030204" pitchFamily="34" charset="0"/>
              </a:rPr>
              <a:t>: </a:t>
            </a:r>
            <a:r>
              <a:rPr lang="el-GR" sz="2600" dirty="0" smtClean="0">
                <a:latin typeface="Calibri" panose="020F0502020204030204" pitchFamily="34" charset="0"/>
              </a:rPr>
              <a:t>Χρήση περιοισμένου εύρους πηγών κατ’εξακολούθηση</a:t>
            </a:r>
          </a:p>
          <a:p>
            <a:r>
              <a:rPr lang="el-GR" sz="2600" dirty="0" smtClean="0">
                <a:latin typeface="Calibri" panose="020F0502020204030204" pitchFamily="34" charset="0"/>
              </a:rPr>
              <a:t>Ενδεχομένως η χρήση κι άλλων έργων να έδινε διαφορετική εικόνα της εποχής</a:t>
            </a:r>
          </a:p>
          <a:p>
            <a:r>
              <a:rPr lang="el-GR" sz="2600" dirty="0" smtClean="0">
                <a:latin typeface="Calibri" panose="020F0502020204030204" pitchFamily="34" charset="0"/>
              </a:rPr>
              <a:t>Οι πηγές δεν είναι «καθρέφτες» των εποχών</a:t>
            </a:r>
          </a:p>
          <a:p>
            <a:r>
              <a:rPr lang="en-US" sz="2600" b="1" dirty="0" smtClean="0">
                <a:latin typeface="Calibri" panose="020F0502020204030204" pitchFamily="34" charset="0"/>
              </a:rPr>
              <a:t>Burckhardt</a:t>
            </a:r>
            <a:r>
              <a:rPr lang="en-US" sz="2600" dirty="0" smtClean="0">
                <a:latin typeface="Calibri" panose="020F0502020204030204" pitchFamily="34" charset="0"/>
              </a:rPr>
              <a:t>: </a:t>
            </a:r>
            <a:r>
              <a:rPr lang="el-GR" sz="2600" dirty="0" smtClean="0">
                <a:latin typeface="Calibri" panose="020F0502020204030204" pitchFamily="34" charset="0"/>
              </a:rPr>
              <a:t>«ακούσιος, αντανακλαστικός» τρόπος μετάδοσης πληροφοριών από τα έργα τέχνης</a:t>
            </a:r>
          </a:p>
          <a:p>
            <a:r>
              <a:rPr lang="el-GR" sz="2600" dirty="0" smtClean="0">
                <a:latin typeface="Calibri" panose="020F0502020204030204" pitchFamily="34" charset="0"/>
              </a:rPr>
              <a:t>Μεροληψία, πάθη, προπαγάνδα σε καλλιτεχνικά έργα</a:t>
            </a:r>
          </a:p>
          <a:p>
            <a:endParaRPr lang="el-GR" sz="2600" dirty="0">
              <a:latin typeface="Calibri" panose="020F0502020204030204" pitchFamily="34" charset="0"/>
            </a:endParaRPr>
          </a:p>
          <a:p>
            <a:r>
              <a:rPr lang="en-US" sz="2600" b="1" dirty="0" smtClean="0">
                <a:latin typeface="Calibri" panose="020F0502020204030204" pitchFamily="34" charset="0"/>
              </a:rPr>
              <a:t>John </a:t>
            </a:r>
            <a:r>
              <a:rPr lang="en-US" sz="2600" b="1" dirty="0" err="1" smtClean="0">
                <a:latin typeface="Calibri" panose="020F0502020204030204" pitchFamily="34" charset="0"/>
              </a:rPr>
              <a:t>Clapham</a:t>
            </a:r>
            <a:r>
              <a:rPr lang="en-US" sz="2600" dirty="0" smtClean="0">
                <a:latin typeface="Calibri" panose="020F0502020204030204" pitchFamily="34" charset="0"/>
              </a:rPr>
              <a:t>: </a:t>
            </a:r>
            <a:r>
              <a:rPr lang="el-GR" sz="2600" dirty="0" smtClean="0">
                <a:latin typeface="Calibri" panose="020F0502020204030204" pitchFamily="34" charset="0"/>
              </a:rPr>
              <a:t>Παρατηρούμε και θυμόμαστε αυτό που μας ενδιαφέρει προσωπικά ή συμφωνεί με αυτά που ήδη πιστεύουμε.</a:t>
            </a:r>
            <a:endParaRPr lang="en-US" sz="2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78678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>
                <a:latin typeface="Calibri" panose="020F0502020204030204" pitchFamily="34" charset="0"/>
              </a:rPr>
              <a:t>Κριτική των Κλασσικών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>
            <a:noAutofit/>
          </a:bodyPr>
          <a:lstStyle/>
          <a:p>
            <a:r>
              <a:rPr lang="el-GR" sz="2500" dirty="0" smtClean="0">
                <a:latin typeface="Calibri" panose="020F0502020204030204" pitchFamily="34" charset="0"/>
              </a:rPr>
              <a:t>«Σειριακή Ιστορία»: Ανάλυση μιας χρονολογικής σειράς εγγράφων.</a:t>
            </a:r>
          </a:p>
          <a:p>
            <a:endParaRPr lang="en-US" sz="2500" dirty="0" smtClean="0">
              <a:latin typeface="Calibri" panose="020F0502020204030204" pitchFamily="34" charset="0"/>
            </a:endParaRPr>
          </a:p>
          <a:p>
            <a:r>
              <a:rPr lang="el-GR" sz="2500" dirty="0" smtClean="0">
                <a:latin typeface="Calibri" panose="020F0502020204030204" pitchFamily="34" charset="0"/>
              </a:rPr>
              <a:t>«</a:t>
            </a:r>
            <a:r>
              <a:rPr lang="en-US" sz="2500" dirty="0" smtClean="0">
                <a:latin typeface="Calibri" panose="020F0502020204030204" pitchFamily="34" charset="0"/>
              </a:rPr>
              <a:t>A</a:t>
            </a:r>
            <a:r>
              <a:rPr lang="el-GR" sz="2500" dirty="0" smtClean="0">
                <a:latin typeface="Calibri" panose="020F0502020204030204" pitchFamily="34" charset="0"/>
              </a:rPr>
              <a:t>νάλυση περιεχομένου»: Συχνότητα αναφορών στο θεμα ή θέματα που μελετούνται και ανάλυση «συνδιακύμανσης» (συνάφεια μεταξυ των θεμάτων).</a:t>
            </a:r>
          </a:p>
          <a:p>
            <a:endParaRPr lang="en-US" sz="2500" dirty="0" smtClean="0">
              <a:latin typeface="Calibri" panose="020F0502020204030204" pitchFamily="34" charset="0"/>
            </a:endParaRPr>
          </a:p>
          <a:p>
            <a:r>
              <a:rPr lang="el-GR" sz="2500" dirty="0" smtClean="0">
                <a:latin typeface="Calibri" panose="020F0502020204030204" pitchFamily="34" charset="0"/>
              </a:rPr>
              <a:t>Δυσκολία μετάβασης από τις λέξεις σε θέματα.</a:t>
            </a:r>
            <a:endParaRPr lang="en-US" sz="2500" dirty="0" smtClean="0">
              <a:latin typeface="Calibri" panose="020F0502020204030204" pitchFamily="34" charset="0"/>
            </a:endParaRPr>
          </a:p>
          <a:p>
            <a:endParaRPr lang="en-US" sz="2500" dirty="0" smtClean="0">
              <a:latin typeface="Calibri" panose="020F0502020204030204" pitchFamily="34" charset="0"/>
            </a:endParaRPr>
          </a:p>
          <a:p>
            <a:r>
              <a:rPr lang="el-GR" sz="2500" dirty="0" smtClean="0">
                <a:latin typeface="Calibri" panose="020F0502020204030204" pitchFamily="34" charset="0"/>
              </a:rPr>
              <a:t>«Ανάλυση συνεχούς περιεχομένου»: Γλωσσολογική ανάλυση κειμένων που είναι πιο εκτενή από μια πρόταση ( έμφαση στην καθημερινή ομιλία, σε φραστικά σχήματα, λογοτεχνικά είδη)</a:t>
            </a:r>
            <a:endParaRPr lang="el-GR" sz="25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9697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660" y="-1736"/>
            <a:ext cx="9129340" cy="1325563"/>
          </a:xfrm>
        </p:spPr>
        <p:txBody>
          <a:bodyPr/>
          <a:lstStyle/>
          <a:p>
            <a:pPr algn="ctr"/>
            <a:r>
              <a:rPr lang="el-GR" dirty="0" smtClean="0">
                <a:latin typeface="Calibri" panose="020F0502020204030204" pitchFamily="34" charset="0"/>
              </a:rPr>
              <a:t>Μαρξιστικά ζητήματα</a:t>
            </a:r>
            <a:endParaRPr lang="el-GR" dirty="0">
              <a:latin typeface="Calibri" panose="020F0502020204030204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741655" y="1356743"/>
            <a:ext cx="7675350" cy="4351338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Calibri" panose="020F0502020204030204" pitchFamily="34" charset="0"/>
              </a:rPr>
              <a:t>Καμία οικονομική/κοινωνική βάση στην ανάλυση των κλασσικών.</a:t>
            </a:r>
          </a:p>
          <a:p>
            <a:r>
              <a:rPr lang="el-GR" sz="2800" dirty="0" smtClean="0">
                <a:latin typeface="Calibri" panose="020F0502020204030204" pitchFamily="34" charset="0"/>
              </a:rPr>
              <a:t>Υπερεκτιμούν την ομοιογένεια/αγνοούν τις συγκρούσεις (κοινωνικές τάξεις, άνδρες – γυναίκες, διαφορετικές γενεές). «Υπερ συναινετικές και ολιστικές έννοιες» </a:t>
            </a:r>
            <a:r>
              <a:rPr lang="en-US" sz="2800" dirty="0" smtClean="0">
                <a:latin typeface="Calibri" panose="020F0502020204030204" pitchFamily="34" charset="0"/>
              </a:rPr>
              <a:t>Thompson</a:t>
            </a:r>
          </a:p>
          <a:p>
            <a:r>
              <a:rPr lang="el-GR" sz="2800" dirty="0" smtClean="0">
                <a:latin typeface="Calibri" panose="020F0502020204030204" pitchFamily="34" charset="0"/>
              </a:rPr>
              <a:t>«Ζώνες αλλαγής ώρας»: «Όλοι οι άνθρωποι δεν ζουν στο ίδιο Τώρα» </a:t>
            </a:r>
            <a:r>
              <a:rPr lang="en-US" sz="2800" dirty="0" smtClean="0">
                <a:latin typeface="Calibri" panose="020F0502020204030204" pitchFamily="34" charset="0"/>
              </a:rPr>
              <a:t>(E. Bloch). </a:t>
            </a:r>
            <a:endParaRPr lang="el-GR" sz="28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l-GR" sz="2800" dirty="0" smtClean="0">
                <a:latin typeface="Calibri" panose="020F0502020204030204" pitchFamily="34" charset="0"/>
              </a:rPr>
              <a:t>      </a:t>
            </a:r>
            <a:r>
              <a:rPr lang="el-GR" sz="2800" i="1" dirty="0" smtClean="0">
                <a:latin typeface="Calibri" panose="020F0502020204030204" pitchFamily="34" charset="0"/>
              </a:rPr>
              <a:t>Υπάρχει όντως πολιτισμική ενότητα μιας εποχής;</a:t>
            </a:r>
            <a:endParaRPr lang="el-GR" sz="2800" i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4078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ctr"/>
            <a:r>
              <a:rPr lang="el-GR" dirty="0" smtClean="0">
                <a:latin typeface="Calibri" panose="020F0502020204030204" pitchFamily="34" charset="0"/>
              </a:rPr>
              <a:t>Κριτική των μαρξιστών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Autofit/>
          </a:bodyPr>
          <a:lstStyle/>
          <a:p>
            <a:r>
              <a:rPr lang="el-GR" sz="2600" dirty="0" smtClean="0">
                <a:latin typeface="Calibri" panose="020F0502020204030204" pitchFamily="34" charset="0"/>
              </a:rPr>
              <a:t>«Κουλτουραλισμός» εναντίων «οικονομισμού» - Εκ των έσω κριτική</a:t>
            </a:r>
            <a:r>
              <a:rPr lang="en-US" sz="2600" dirty="0" smtClean="0">
                <a:latin typeface="Calibri" panose="020F0502020204030204" pitchFamily="34" charset="0"/>
              </a:rPr>
              <a:t> </a:t>
            </a:r>
            <a:r>
              <a:rPr lang="el-GR" sz="2600" dirty="0" smtClean="0">
                <a:latin typeface="Calibri" panose="020F0502020204030204" pitchFamily="34" charset="0"/>
              </a:rPr>
              <a:t>των βασικών εννοιών της «βάσης» και του «εποικοδομήματος».</a:t>
            </a:r>
          </a:p>
          <a:p>
            <a:endParaRPr lang="el-GR" sz="2600" dirty="0" smtClean="0">
              <a:latin typeface="Calibri" panose="020F0502020204030204" pitchFamily="34" charset="0"/>
            </a:endParaRPr>
          </a:p>
          <a:p>
            <a:r>
              <a:rPr lang="el-GR" sz="2600" dirty="0" smtClean="0">
                <a:latin typeface="Calibri" panose="020F0502020204030204" pitchFamily="34" charset="0"/>
              </a:rPr>
              <a:t>«Πολιτισμική ηγεμονία» </a:t>
            </a:r>
            <a:r>
              <a:rPr lang="en-US" sz="2600" dirty="0" smtClean="0">
                <a:latin typeface="Calibri" panose="020F0502020204030204" pitchFamily="34" charset="0"/>
              </a:rPr>
              <a:t>(A. Gramsci)</a:t>
            </a:r>
            <a:r>
              <a:rPr lang="el-GR" sz="2600" dirty="0" smtClean="0">
                <a:latin typeface="Calibri" panose="020F0502020204030204" pitchFamily="34" charset="0"/>
              </a:rPr>
              <a:t>:</a:t>
            </a:r>
            <a:r>
              <a:rPr lang="en-US" sz="2600" dirty="0" smtClean="0">
                <a:latin typeface="Calibri" panose="020F0502020204030204" pitchFamily="34" charset="0"/>
              </a:rPr>
              <a:t> </a:t>
            </a:r>
            <a:r>
              <a:rPr lang="el-GR" sz="2600" dirty="0" smtClean="0">
                <a:latin typeface="Calibri" panose="020F0502020204030204" pitchFamily="34" charset="0"/>
              </a:rPr>
              <a:t>Οι άρχουσες τάξεις δεν κυβερνούν μόνο άμεσα, μέσω της δύναμης και της απειλής της δύναμης, αλλά και επειδή οι ιδέες τους έουν γίνει δεκτές από τις υπάλληλες τάξεις.</a:t>
            </a:r>
          </a:p>
          <a:p>
            <a:endParaRPr lang="el-GR" sz="2600" dirty="0">
              <a:latin typeface="Calibri" panose="020F0502020204030204" pitchFamily="34" charset="0"/>
            </a:endParaRPr>
          </a:p>
          <a:p>
            <a:r>
              <a:rPr lang="el-GR" sz="2600" dirty="0" smtClean="0">
                <a:latin typeface="Calibri" panose="020F0502020204030204" pitchFamily="34" charset="0"/>
              </a:rPr>
              <a:t>Μπορούμε να μελετήσουμε τις κουλτούρες ως ομοιογενή σύνολα, χωρίς εσφαλμένες γενικέυσεις περί ομοιογένειας;</a:t>
            </a:r>
          </a:p>
        </p:txBody>
      </p:sp>
    </p:spTree>
    <p:extLst>
      <p:ext uri="{BB962C8B-B14F-4D97-AF65-F5344CB8AC3E}">
        <p14:creationId xmlns:p14="http://schemas.microsoft.com/office/powerpoint/2010/main" val="327718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pPr algn="ctr"/>
            <a:r>
              <a:rPr lang="el-GR" dirty="0" smtClean="0">
                <a:latin typeface="Calibri" panose="020F0502020204030204" pitchFamily="34" charset="0"/>
              </a:rPr>
              <a:t>Θέματα της «Παράδοσης»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57403"/>
          </a:xfrm>
        </p:spPr>
        <p:txBody>
          <a:bodyPr>
            <a:noAutofit/>
          </a:bodyPr>
          <a:lstStyle/>
          <a:p>
            <a:r>
              <a:rPr lang="el-GR" sz="2500" dirty="0" smtClean="0">
                <a:latin typeface="Calibri" panose="020F0502020204030204" pitchFamily="34" charset="0"/>
              </a:rPr>
              <a:t>Παράδοση = Γνώσεις και δεξιότητες που μεταβιβάζονται από γενιά σε γενιά.</a:t>
            </a:r>
          </a:p>
          <a:p>
            <a:r>
              <a:rPr lang="el-GR" sz="2500" dirty="0" smtClean="0">
                <a:latin typeface="Calibri" panose="020F0502020204030204" pitchFamily="34" charset="0"/>
              </a:rPr>
              <a:t>Συνύπαρξη  πολλαπλών παραδόσεων στην ίδια κοινωνία – απελευθέρωση από την ιδέα της εννότητας/ομοιογένειας μιας εποχής.</a:t>
            </a:r>
          </a:p>
          <a:p>
            <a:r>
              <a:rPr lang="el-GR" sz="2500" dirty="0" smtClean="0">
                <a:latin typeface="Calibri" panose="020F0502020204030204" pitchFamily="34" charset="0"/>
              </a:rPr>
              <a:t>Προβλήματα κατά την «παράδοση» και κατά την «παραλαβή»</a:t>
            </a:r>
          </a:p>
          <a:p>
            <a:r>
              <a:rPr lang="el-GR" sz="2500" dirty="0" smtClean="0">
                <a:latin typeface="Calibri" panose="020F0502020204030204" pitchFamily="34" charset="0"/>
              </a:rPr>
              <a:t>Προβλήματα «εσωτερικής σύγκρουσης των παραδόσεων», όσον αφορά οικουμενικούς κανόνες σε σχέση με συγκεκριμένες, συνεχώς διαφοροποιούμενες καταστάσεις. </a:t>
            </a:r>
          </a:p>
          <a:p>
            <a:r>
              <a:rPr lang="en-US" sz="2500" dirty="0" smtClean="0">
                <a:latin typeface="Calibri" panose="020F0502020204030204" pitchFamily="34" charset="0"/>
              </a:rPr>
              <a:t>Warburg: </a:t>
            </a:r>
            <a:r>
              <a:rPr lang="el-GR" sz="2500" dirty="0" smtClean="0">
                <a:latin typeface="Calibri" panose="020F0502020204030204" pitchFamily="34" charset="0"/>
              </a:rPr>
              <a:t>οξεία αίσθηση των μετατροπών που υφίσταται η        παράδοση</a:t>
            </a:r>
            <a:endParaRPr lang="en-US" sz="25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866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>
                <a:latin typeface="Calibri" panose="020F0502020204030204" pitchFamily="34" charset="0"/>
              </a:rPr>
              <a:t>Θέματα της λαϊκής κουλτούρας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80520"/>
          </a:xfrm>
        </p:spPr>
        <p:txBody>
          <a:bodyPr>
            <a:normAutofit/>
          </a:bodyPr>
          <a:lstStyle/>
          <a:p>
            <a:r>
              <a:rPr lang="el-GR" sz="2600" dirty="0" smtClean="0">
                <a:latin typeface="Calibri" panose="020F0502020204030204" pitchFamily="34" charset="0"/>
              </a:rPr>
              <a:t>Πρόβλημα ορισμού: «Ο λαός» ως παραμόνιμη κατηγορία (λαός = όσοι δεν ανήκουν στις τάξεις της ελίτ). </a:t>
            </a:r>
            <a:r>
              <a:rPr lang="el-GR" sz="2600" dirty="0">
                <a:latin typeface="Calibri" panose="020F0502020204030204" pitchFamily="34" charset="0"/>
              </a:rPr>
              <a:t/>
            </a:r>
            <a:br>
              <a:rPr lang="el-GR" sz="2600" dirty="0">
                <a:latin typeface="Calibri" panose="020F0502020204030204" pitchFamily="34" charset="0"/>
              </a:rPr>
            </a:br>
            <a:r>
              <a:rPr lang="el-GR" sz="2600" dirty="0">
                <a:latin typeface="Calibri" panose="020F0502020204030204" pitchFamily="34" charset="0"/>
              </a:rPr>
              <a:t>*</a:t>
            </a:r>
            <a:r>
              <a:rPr lang="el-GR" sz="2600" dirty="0" smtClean="0">
                <a:latin typeface="Calibri" panose="020F0502020204030204" pitchFamily="34" charset="0"/>
              </a:rPr>
              <a:t>Κίνδυνος να θεωρήσουμε ως ομοιογενές σύνολο όσους είναι εκτός της κατηγορίας.</a:t>
            </a:r>
          </a:p>
          <a:p>
            <a:r>
              <a:rPr lang="el-GR" sz="2600" dirty="0" smtClean="0">
                <a:latin typeface="Calibri" panose="020F0502020204030204" pitchFamily="34" charset="0"/>
              </a:rPr>
              <a:t>Προσέγγιση ανά ζεύγη (αγροτική/αστική, αρσενική/θηλυκή, ηλικιωμένων/νέων)</a:t>
            </a:r>
            <a:br>
              <a:rPr lang="el-GR" sz="2600" dirty="0" smtClean="0">
                <a:latin typeface="Calibri" panose="020F0502020204030204" pitchFamily="34" charset="0"/>
              </a:rPr>
            </a:br>
            <a:r>
              <a:rPr lang="el-GR" sz="2600" dirty="0" smtClean="0">
                <a:latin typeface="Calibri" panose="020F0502020204030204" pitchFamily="34" charset="0"/>
              </a:rPr>
              <a:t>Προβλήματα όξυνσης διαφορών – εξέταση σαφώς διαχωρισμένων κουλτουρών (γυναικεία μοναστήρια)</a:t>
            </a:r>
          </a:p>
          <a:p>
            <a:r>
              <a:rPr lang="el-GR" sz="2600" dirty="0" smtClean="0">
                <a:latin typeface="Calibri" panose="020F0502020204030204" pitchFamily="34" charset="0"/>
              </a:rPr>
              <a:t>Χρήση των όρων </a:t>
            </a:r>
            <a:r>
              <a:rPr lang="el-GR" sz="2600" dirty="0">
                <a:latin typeface="Calibri" panose="020F0502020204030204" pitchFamily="34" charset="0"/>
              </a:rPr>
              <a:t>λαϊκή/λόγια </a:t>
            </a:r>
            <a:r>
              <a:rPr lang="el-GR" sz="2600" dirty="0" smtClean="0">
                <a:latin typeface="Calibri" panose="020F0502020204030204" pitchFamily="34" charset="0"/>
              </a:rPr>
              <a:t>κουλτούρα όχι αυστηρώς αντιθετικά – ανάγκη χρήσης των όρων για την περιγραφή αλληλεπιδράσεων.</a:t>
            </a:r>
          </a:p>
        </p:txBody>
      </p:sp>
    </p:spTree>
    <p:extLst>
      <p:ext uri="{BB962C8B-B14F-4D97-AF65-F5344CB8AC3E}">
        <p14:creationId xmlns:p14="http://schemas.microsoft.com/office/powerpoint/2010/main" val="3655552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Calibri" panose="020F0502020204030204" pitchFamily="34" charset="0"/>
              </a:rPr>
              <a:t>Βιβλιογραφία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Peter Burke, </a:t>
            </a:r>
            <a:r>
              <a:rPr lang="el-GR" i="1" dirty="0" smtClean="0"/>
              <a:t>Τι είναι πολιτισμική ιστορία, </a:t>
            </a:r>
            <a:r>
              <a:rPr lang="el-GR" dirty="0" smtClean="0"/>
              <a:t>Μεταίχμιο, Αθήνα 2009</a:t>
            </a:r>
          </a:p>
          <a:p>
            <a:r>
              <a:rPr lang="en-US" dirty="0" smtClean="0"/>
              <a:t>Fernand </a:t>
            </a:r>
            <a:r>
              <a:rPr lang="en-US" dirty="0" err="1" smtClean="0"/>
              <a:t>Braudel</a:t>
            </a:r>
            <a:r>
              <a:rPr lang="en-US" dirty="0" smtClean="0"/>
              <a:t>, </a:t>
            </a:r>
            <a:r>
              <a:rPr lang="el-GR" i="1" dirty="0" smtClean="0"/>
              <a:t>Γραμματική των πολιτισμών,</a:t>
            </a:r>
            <a:r>
              <a:rPr lang="en-US" dirty="0" smtClean="0"/>
              <a:t> MIET, </a:t>
            </a:r>
            <a:r>
              <a:rPr lang="el-GR" dirty="0" smtClean="0"/>
              <a:t>Αθήνα 2001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461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Calibri" panose="020F0502020204030204" pitchFamily="34" charset="0"/>
              </a:rPr>
              <a:t>Στα αρχαία ελληνικά «πολιτισμός» από το «πολίτης» σήμαινε τα πολιτικά πράγματα, την διακυβέρνηση του κράτους. (</a:t>
            </a:r>
            <a:r>
              <a:rPr lang="en-US" sz="2800" dirty="0" smtClean="0">
                <a:latin typeface="Calibri" panose="020F0502020204030204" pitchFamily="34" charset="0"/>
              </a:rPr>
              <a:t>Liddell-Scott</a:t>
            </a:r>
            <a:r>
              <a:rPr lang="el-GR" sz="2800" dirty="0" smtClean="0">
                <a:latin typeface="Calibri" panose="020F0502020204030204" pitchFamily="34" charset="0"/>
              </a:rPr>
              <a:t> και</a:t>
            </a:r>
            <a:r>
              <a:rPr lang="en-US" sz="2800" dirty="0" smtClean="0">
                <a:latin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</a:rPr>
              <a:t>Bailly</a:t>
            </a:r>
            <a:r>
              <a:rPr lang="el-GR" sz="2800" dirty="0" smtClean="0">
                <a:latin typeface="Calibri" panose="020F0502020204030204" pitchFamily="34" charset="0"/>
              </a:rPr>
              <a:t>)</a:t>
            </a:r>
          </a:p>
          <a:p>
            <a:r>
              <a:rPr lang="el-GR" sz="2800" dirty="0" smtClean="0">
                <a:latin typeface="Calibri" panose="020F0502020204030204" pitchFamily="34" charset="0"/>
              </a:rPr>
              <a:t>Ως νεοελληνική λέξη χρησιμοποιείται από τον Αδαμάντιο Κοραή για να αποδώσει στα ελληνικά το γαλλικό όρο </a:t>
            </a:r>
            <a:r>
              <a:rPr lang="en-US" sz="2800" dirty="0" smtClean="0">
                <a:latin typeface="Calibri" panose="020F0502020204030204" pitchFamily="34" charset="0"/>
              </a:rPr>
              <a:t>civilization.</a:t>
            </a:r>
            <a:r>
              <a:rPr lang="el-GR" sz="2800" dirty="0" smtClean="0">
                <a:latin typeface="Calibri" panose="020F0502020204030204" pitchFamily="34" charset="0"/>
              </a:rPr>
              <a:t>*</a:t>
            </a:r>
            <a:endParaRPr lang="en-US" sz="2800" dirty="0" smtClean="0">
              <a:latin typeface="Calibri" panose="020F0502020204030204" pitchFamily="34" charset="0"/>
            </a:endParaRPr>
          </a:p>
          <a:p>
            <a:r>
              <a:rPr lang="el-GR" sz="2800" dirty="0" smtClean="0">
                <a:latin typeface="Calibri" panose="020F0502020204030204" pitchFamily="34" charset="0"/>
              </a:rPr>
              <a:t>Διακρίνεται ο πνευματικός πολιτισμός από τον υλικό </a:t>
            </a:r>
          </a:p>
          <a:p>
            <a:r>
              <a:rPr lang="en-US" sz="2800" dirty="0" smtClean="0">
                <a:latin typeface="Calibri" panose="020F0502020204030204" pitchFamily="34" charset="0"/>
              </a:rPr>
              <a:t>Culture</a:t>
            </a:r>
            <a:r>
              <a:rPr lang="el-GR" sz="2800" dirty="0" smtClean="0">
                <a:latin typeface="Calibri" panose="020F0502020204030204" pitchFamily="34" charset="0"/>
              </a:rPr>
              <a:t> =</a:t>
            </a:r>
            <a:r>
              <a:rPr lang="en-US" sz="2800" dirty="0" smtClean="0">
                <a:latin typeface="Calibri" panose="020F0502020204030204" pitchFamily="34" charset="0"/>
              </a:rPr>
              <a:t> </a:t>
            </a:r>
            <a:r>
              <a:rPr lang="el-GR" sz="2800" dirty="0" smtClean="0">
                <a:latin typeface="Calibri" panose="020F0502020204030204" pitchFamily="34" charset="0"/>
              </a:rPr>
              <a:t>πνευματικός πολιτισμός, καλλιέργεια, παιδεία</a:t>
            </a:r>
          </a:p>
          <a:p>
            <a:r>
              <a:rPr lang="el-GR" sz="2800" dirty="0" smtClean="0">
                <a:latin typeface="Calibri" panose="020F0502020204030204" pitchFamily="34" charset="0"/>
              </a:rPr>
              <a:t>Αρνητική φόρτιση της λέξης κουλτούρα( κουλτουριάρης) </a:t>
            </a:r>
            <a:r>
              <a:rPr lang="el-GR" sz="2800" dirty="0">
                <a:latin typeface="Calibri" panose="020F0502020204030204" pitchFamily="34" charset="0"/>
              </a:rPr>
              <a:t/>
            </a:r>
            <a:br>
              <a:rPr lang="el-GR" sz="2800" dirty="0">
                <a:latin typeface="Calibri" panose="020F0502020204030204" pitchFamily="34" charset="0"/>
              </a:rPr>
            </a:br>
            <a:r>
              <a:rPr lang="el-GR" sz="2800" dirty="0" smtClean="0">
                <a:latin typeface="Calibri" panose="020F0502020204030204" pitchFamily="34" charset="0"/>
              </a:rPr>
              <a:t/>
            </a:r>
            <a:br>
              <a:rPr lang="el-GR" sz="2800" dirty="0" smtClean="0">
                <a:latin typeface="Calibri" panose="020F0502020204030204" pitchFamily="34" charset="0"/>
              </a:rPr>
            </a:br>
            <a:r>
              <a:rPr lang="el-GR" sz="2400" dirty="0" smtClean="0">
                <a:latin typeface="Calibri" panose="020F0502020204030204" pitchFamily="34" charset="0"/>
              </a:rPr>
              <a:t>*Κ.Θ. Δημαράς, </a:t>
            </a:r>
            <a:r>
              <a:rPr lang="el-GR" sz="2400" i="1" dirty="0" smtClean="0">
                <a:latin typeface="Calibri" panose="020F0502020204030204" pitchFamily="34" charset="0"/>
              </a:rPr>
              <a:t>Νεοελληνικός Διαφωτισμός,</a:t>
            </a:r>
            <a:r>
              <a:rPr lang="el-GR" sz="2400" dirty="0">
                <a:latin typeface="Calibri" panose="020F0502020204030204" pitchFamily="34" charset="0"/>
              </a:rPr>
              <a:t> </a:t>
            </a:r>
            <a:r>
              <a:rPr lang="el-GR" sz="2400" dirty="0" smtClean="0">
                <a:latin typeface="Calibri" panose="020F0502020204030204" pitchFamily="34" charset="0"/>
              </a:rPr>
              <a:t>Αθήνα 1977</a:t>
            </a:r>
            <a:endParaRPr lang="en-US" sz="2400" dirty="0" smtClean="0">
              <a:latin typeface="Calibri" panose="020F0502020204030204" pitchFamily="34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10193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832648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Calibri" panose="020F0502020204030204" pitchFamily="34" charset="0"/>
              </a:rPr>
              <a:t>Καρλ Μαρξ : Έννοια της «βάσης» και έννοια του «εποικοδομήματος»</a:t>
            </a:r>
          </a:p>
          <a:p>
            <a:endParaRPr lang="el-GR" sz="2800" dirty="0" smtClean="0">
              <a:latin typeface="Calibri" panose="020F0502020204030204" pitchFamily="34" charset="0"/>
            </a:endParaRPr>
          </a:p>
          <a:p>
            <a:r>
              <a:rPr lang="el-GR" sz="2800" dirty="0" smtClean="0">
                <a:latin typeface="Calibri" panose="020F0502020204030204" pitchFamily="34" charset="0"/>
              </a:rPr>
              <a:t>Σαρλ Σενιομπός : «Πολιτισμός θα πει δρόμοι, λιμάνια και προβλήτες»</a:t>
            </a:r>
          </a:p>
          <a:p>
            <a:endParaRPr lang="el-GR" sz="2800" dirty="0" smtClean="0">
              <a:latin typeface="Calibri" panose="020F0502020204030204" pitchFamily="34" charset="0"/>
            </a:endParaRPr>
          </a:p>
          <a:p>
            <a:r>
              <a:rPr lang="el-GR" sz="2800" dirty="0" smtClean="0">
                <a:latin typeface="Calibri" panose="020F0502020204030204" pitchFamily="34" charset="0"/>
              </a:rPr>
              <a:t>Ε. Καβαινιάκ : « είναι ένα μίνιμουμ επιστήμης τέχνης τάξης και αρετών.</a:t>
            </a:r>
          </a:p>
          <a:p>
            <a:pPr marL="0" indent="0">
              <a:buNone/>
            </a:pPr>
            <a:endParaRPr lang="el-GR" sz="2800" dirty="0" smtClean="0">
              <a:latin typeface="Calibri" panose="020F0502020204030204" pitchFamily="34" charset="0"/>
            </a:endParaRPr>
          </a:p>
          <a:p>
            <a:r>
              <a:rPr lang="en-US" sz="2800" dirty="0" smtClean="0">
                <a:latin typeface="Calibri" panose="020F0502020204030204" pitchFamily="34" charset="0"/>
              </a:rPr>
              <a:t>Edward Taylor </a:t>
            </a:r>
            <a:r>
              <a:rPr lang="el-GR" sz="2800" dirty="0" smtClean="0">
                <a:latin typeface="Calibri" panose="020F0502020204030204" pitchFamily="34" charset="0"/>
              </a:rPr>
              <a:t>: « Το σύνολο που συμπεριλαμβάνει τη γνώση, την πίστη , την τέχνη, τα ήθη , το νόμο , τα έθιμα και οποιαδήποτε ικανότητα αποκτάται από τον άνθρωπο ως μέλος της κοινωνίας.</a:t>
            </a:r>
            <a:endParaRPr lang="el-GR" sz="28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484784"/>
          </a:xfrm>
        </p:spPr>
        <p:txBody>
          <a:bodyPr/>
          <a:lstStyle/>
          <a:p>
            <a:pPr algn="ctr"/>
            <a:r>
              <a:rPr lang="el-GR" dirty="0" smtClean="0">
                <a:latin typeface="Calibri" panose="020F0502020204030204" pitchFamily="34" charset="0"/>
              </a:rPr>
              <a:t>Τι είναι πολιτισμική ιστορία </a:t>
            </a:r>
            <a:endParaRPr lang="el-GR" dirty="0">
              <a:latin typeface="Calibri" panose="020F0502020204030204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dirty="0" smtClean="0">
                <a:latin typeface="Calibri" panose="020F0502020204030204" pitchFamily="34" charset="0"/>
              </a:rPr>
              <a:t>Έως τον 18</a:t>
            </a:r>
            <a:r>
              <a:rPr lang="el-GR" sz="3200" baseline="30000" dirty="0" smtClean="0">
                <a:latin typeface="Calibri" panose="020F0502020204030204" pitchFamily="34" charset="0"/>
              </a:rPr>
              <a:t>ο</a:t>
            </a:r>
            <a:r>
              <a:rPr lang="el-GR" sz="3200" dirty="0" smtClean="0">
                <a:latin typeface="Calibri" panose="020F0502020204030204" pitchFamily="34" charset="0"/>
              </a:rPr>
              <a:t> αιώνα υπάρχει η ιστορία γεγονοτολογική, πολιτική, πολεμική, αλλά και ξεχωριστές ιστορίες της φιλοσοφίας της ζωγραφικής, της λογοτεχνίας, της χημείας, της γλώσσας κ.α. </a:t>
            </a:r>
          </a:p>
          <a:p>
            <a:r>
              <a:rPr lang="el-GR" sz="3200" dirty="0" smtClean="0">
                <a:latin typeface="Calibri" panose="020F0502020204030204" pitchFamily="34" charset="0"/>
              </a:rPr>
              <a:t>Η πολιτισμική ιστορία </a:t>
            </a:r>
            <a:r>
              <a:rPr lang="el-GR" sz="3200" dirty="0">
                <a:latin typeface="Calibri" panose="020F0502020204030204" pitchFamily="34" charset="0"/>
              </a:rPr>
              <a:t>έ</a:t>
            </a:r>
            <a:r>
              <a:rPr lang="el-GR" sz="3200" dirty="0" smtClean="0">
                <a:latin typeface="Calibri" panose="020F0502020204030204" pitchFamily="34" charset="0"/>
              </a:rPr>
              <a:t>χει διεπιστημονικό χαρακτήρα. Ερευνά σχέσεις, συνδέσεις και συσχετίσεις στα διάφορα είδη τέχνης.</a:t>
            </a:r>
            <a:endParaRPr lang="el-GR" sz="3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5563"/>
          </a:xfrm>
        </p:spPr>
        <p:txBody>
          <a:bodyPr/>
          <a:lstStyle/>
          <a:p>
            <a:pPr algn="ctr"/>
            <a:r>
              <a:rPr lang="el-GR" dirty="0" smtClean="0">
                <a:latin typeface="Calibri" panose="020F0502020204030204" pitchFamily="34" charset="0"/>
              </a:rPr>
              <a:t>Εξέλιξη της πολιτισμικής ιστορίας </a:t>
            </a:r>
            <a:endParaRPr lang="el-GR" dirty="0">
              <a:latin typeface="Calibri" panose="020F0502020204030204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746125" y="1772816"/>
            <a:ext cx="7651750" cy="43481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el-GR" sz="2800" dirty="0" smtClean="0">
                <a:latin typeface="Calibri" panose="020F0502020204030204" pitchFamily="34" charset="0"/>
              </a:rPr>
              <a:t>Κλασική φάση της ιστορίας της τέχνης (~1800 -1950)</a:t>
            </a:r>
          </a:p>
          <a:p>
            <a:pPr marL="571500" indent="-571500">
              <a:buFont typeface="+mj-lt"/>
              <a:buAutoNum type="romanUcPeriod"/>
            </a:pPr>
            <a:r>
              <a:rPr lang="el-GR" sz="2800" dirty="0" smtClean="0">
                <a:latin typeface="Calibri" panose="020F0502020204030204" pitchFamily="34" charset="0"/>
              </a:rPr>
              <a:t>Φάση της κοινωνικής ιστορία της τέχνης (δεκαετία 1930) </a:t>
            </a:r>
          </a:p>
          <a:p>
            <a:pPr marL="571500" indent="-571500">
              <a:buFont typeface="+mj-lt"/>
              <a:buAutoNum type="romanUcPeriod"/>
            </a:pPr>
            <a:r>
              <a:rPr lang="el-GR" sz="2800" dirty="0" smtClean="0">
                <a:latin typeface="Calibri" panose="020F0502020204030204" pitchFamily="34" charset="0"/>
              </a:rPr>
              <a:t>Ιστορία της λαϊκής κουλτούρας (δεκαετία 1960)</a:t>
            </a:r>
          </a:p>
          <a:p>
            <a:pPr marL="571500" indent="-571500">
              <a:buFont typeface="+mj-lt"/>
              <a:buAutoNum type="romanUcPeriod"/>
            </a:pPr>
            <a:r>
              <a:rPr lang="el-GR" sz="2800" dirty="0" smtClean="0">
                <a:latin typeface="Calibri" panose="020F0502020204030204" pitchFamily="34" charset="0"/>
              </a:rPr>
              <a:t>Νέα πολιτισμική ιστορία</a:t>
            </a:r>
          </a:p>
          <a:p>
            <a:pPr marL="571500" indent="-571500">
              <a:buNone/>
            </a:pPr>
            <a:endParaRPr lang="el-GR" sz="2800" dirty="0" smtClean="0">
              <a:latin typeface="Calibri" panose="020F0502020204030204" pitchFamily="34" charset="0"/>
            </a:endParaRPr>
          </a:p>
          <a:p>
            <a:pPr marL="571500" indent="-571500">
              <a:buNone/>
            </a:pPr>
            <a:r>
              <a:rPr lang="el-GR" sz="2800" dirty="0" smtClean="0">
                <a:latin typeface="Calibri" panose="020F0502020204030204" pitchFamily="34" charset="0"/>
              </a:rPr>
              <a:t>Ωστόσο εντοπίζονται ομοιότητες και συνέχειες</a:t>
            </a:r>
          </a:p>
          <a:p>
            <a:pPr marL="571500" indent="-571500">
              <a:buNone/>
            </a:pPr>
            <a:r>
              <a:rPr lang="el-GR" sz="2800" dirty="0" smtClean="0">
                <a:latin typeface="Calibri" panose="020F0502020204030204" pitchFamily="34" charset="0"/>
              </a:rPr>
              <a:t>μεταξύ των παραπάνω φάσεων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</p:spPr>
        <p:txBody>
          <a:bodyPr/>
          <a:lstStyle/>
          <a:p>
            <a:pPr algn="ctr"/>
            <a:r>
              <a:rPr lang="el-GR" dirty="0" smtClean="0">
                <a:latin typeface="Calibri" panose="020F0502020204030204" pitchFamily="34" charset="0"/>
              </a:rPr>
              <a:t>Κλασική πολιτισμική ιστορία</a:t>
            </a:r>
            <a:endParaRPr lang="el-GR" dirty="0">
              <a:latin typeface="Calibri" panose="020F0502020204030204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Autofit/>
          </a:bodyPr>
          <a:lstStyle/>
          <a:p>
            <a:r>
              <a:rPr lang="el-GR" sz="2800" dirty="0" smtClean="0">
                <a:latin typeface="Calibri" panose="020F0502020204030204" pitchFamily="34" charset="0"/>
              </a:rPr>
              <a:t>Περίπου 1800 με 1950 </a:t>
            </a:r>
          </a:p>
          <a:p>
            <a:r>
              <a:rPr lang="en-US" sz="2800" dirty="0" smtClean="0">
                <a:latin typeface="Calibri" panose="020F0502020204030204" pitchFamily="34" charset="0"/>
              </a:rPr>
              <a:t>G.M Young</a:t>
            </a:r>
            <a:r>
              <a:rPr lang="el-GR" sz="2800" dirty="0">
                <a:latin typeface="Calibri" panose="020F0502020204030204" pitchFamily="34" charset="0"/>
              </a:rPr>
              <a:t>:</a:t>
            </a:r>
            <a:r>
              <a:rPr lang="en-US" sz="2800" dirty="0" smtClean="0">
                <a:latin typeface="Calibri" panose="020F0502020204030204" pitchFamily="34" charset="0"/>
              </a:rPr>
              <a:t> </a:t>
            </a:r>
            <a:r>
              <a:rPr lang="el-GR" sz="2800" dirty="0" smtClean="0">
                <a:latin typeface="Calibri" panose="020F0502020204030204" pitchFamily="34" charset="0"/>
              </a:rPr>
              <a:t>ο ιστορικός ο ζωγράφος του « πορτρέτου μιας εποχής» </a:t>
            </a:r>
          </a:p>
          <a:p>
            <a:r>
              <a:rPr lang="el-GR" sz="2800" dirty="0" smtClean="0">
                <a:latin typeface="Calibri" panose="020F0502020204030204" pitchFamily="34" charset="0"/>
              </a:rPr>
              <a:t>«Πνεύμα της εποχής» η </a:t>
            </a:r>
            <a:r>
              <a:rPr lang="en-US" sz="2800" dirty="0" smtClean="0">
                <a:latin typeface="Calibri" panose="020F0502020204030204" pitchFamily="34" charset="0"/>
              </a:rPr>
              <a:t>Zeitgeist</a:t>
            </a:r>
          </a:p>
          <a:p>
            <a:r>
              <a:rPr lang="el-GR" sz="2800" dirty="0" smtClean="0">
                <a:latin typeface="Calibri" panose="020F0502020204030204" pitchFamily="34" charset="0"/>
              </a:rPr>
              <a:t>Διεύρυνση του όρου «ερμηνευτική»: όχι μόνο για κείμενα (Βίβλος) αλλά και για τέχνες, δράσεις</a:t>
            </a:r>
          </a:p>
          <a:p>
            <a:r>
              <a:rPr lang="el-GR" sz="2800" dirty="0" smtClean="0">
                <a:latin typeface="Calibri" panose="020F0502020204030204" pitchFamily="34" charset="0"/>
              </a:rPr>
              <a:t>Πολιτισμική και πολιτική ιστορία θεωρούνται εναλλακτικές η και αντίθετες προσεγγίσεις (Γερμανία) </a:t>
            </a:r>
          </a:p>
          <a:p>
            <a:r>
              <a:rPr lang="el-GR" sz="2800" dirty="0" smtClean="0">
                <a:latin typeface="Calibri" panose="020F0502020204030204" pitchFamily="34" charset="0"/>
              </a:rPr>
              <a:t>Στη Πρωσία η πολιτισμίκή ιστορία απορρίφθηκε ως περιθωριακή και ερασιτεχνική.</a:t>
            </a:r>
            <a:endParaRPr lang="el-GR" sz="28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44" y="15156"/>
            <a:ext cx="9248576" cy="85010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Calibri" panose="020F0502020204030204" pitchFamily="34" charset="0"/>
              </a:rPr>
              <a:t>Jacob Burckhardt</a:t>
            </a:r>
            <a:endParaRPr lang="el-GR" dirty="0">
              <a:latin typeface="Calibri" panose="020F0502020204030204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13432" y="1052736"/>
            <a:ext cx="8229600" cy="5472608"/>
          </a:xfrm>
        </p:spPr>
        <p:txBody>
          <a:bodyPr>
            <a:normAutofit lnSpcReduction="10000"/>
          </a:bodyPr>
          <a:lstStyle/>
          <a:p>
            <a:r>
              <a:rPr lang="el-GR" sz="2800" dirty="0" smtClean="0">
                <a:latin typeface="Calibri" panose="020F0502020204030204" pitchFamily="34" charset="0"/>
              </a:rPr>
              <a:t>Μικρή έμφαση στη γεγονοτολογική ιστορία</a:t>
            </a:r>
          </a:p>
          <a:p>
            <a:r>
              <a:rPr lang="el-GR" sz="2800" dirty="0" smtClean="0">
                <a:latin typeface="Calibri" panose="020F0502020204030204" pitchFamily="34" charset="0"/>
              </a:rPr>
              <a:t>«Μνήμη μιας παρελθούσας κουλτούρας», «επαναλαμβανόμενα, συνεχή και τυπικά» στοιχεία μέσα σε αυτήν. </a:t>
            </a:r>
          </a:p>
          <a:p>
            <a:r>
              <a:rPr lang="el-GR" sz="2800" dirty="0" smtClean="0">
                <a:latin typeface="Calibri" panose="020F0502020204030204" pitchFamily="34" charset="0"/>
              </a:rPr>
              <a:t>«Ο πολιτισμός της Αναγέννησης στην Ιταλία», 1860 - Ατομικισμός, ανταγωνιστικότητα, αυτοσυνείδηση, </a:t>
            </a:r>
            <a:r>
              <a:rPr lang="el-GR" sz="2800" dirty="0" err="1" smtClean="0">
                <a:latin typeface="Calibri" panose="020F0502020204030204" pitchFamily="34" charset="0"/>
              </a:rPr>
              <a:t>νεωτερικότητα</a:t>
            </a:r>
            <a:r>
              <a:rPr lang="el-GR" sz="2800" dirty="0" smtClean="0">
                <a:latin typeface="Calibri" panose="020F0502020204030204" pitchFamily="34" charset="0"/>
              </a:rPr>
              <a:t> στην τέχνη, στη λογοτεχνία, στη φιλοσοφία και στην πολιτική.</a:t>
            </a:r>
          </a:p>
          <a:p>
            <a:r>
              <a:rPr lang="el-GR" sz="2800" dirty="0" smtClean="0">
                <a:latin typeface="Calibri" panose="020F0502020204030204" pitchFamily="34" charset="0"/>
              </a:rPr>
              <a:t>«Πολιτισμική ιστορία της Ελλάδας» – Ζωή των αρχαίων Ελλήνων στον πόλεμο, πολιτική, μουσική, αρματοδρομίες, Ολυμπιακοί Αγώνες. «Ανεπίδεκτος αντιδραστικός ατομικισμός», φήμη από τη μία και υποταγή του ατόμου στο κοινωνικό σύνολο από την άλλη.</a:t>
            </a:r>
          </a:p>
          <a:p>
            <a:endParaRPr lang="el-GR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/>
          <a:lstStyle/>
          <a:p>
            <a:pPr algn="ctr"/>
            <a:r>
              <a:rPr lang="en-US" dirty="0" smtClean="0">
                <a:latin typeface="Calibri" panose="020F0502020204030204" pitchFamily="34" charset="0"/>
              </a:rPr>
              <a:t>Johan Huizinga</a:t>
            </a:r>
            <a:endParaRPr lang="el-GR" dirty="0">
              <a:latin typeface="Calibri" panose="020F0502020204030204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Calibri" panose="020F0502020204030204" pitchFamily="34" charset="0"/>
              </a:rPr>
              <a:t>Κριτική στην ερμηνεία του </a:t>
            </a:r>
            <a:r>
              <a:rPr lang="en-US" sz="2800" dirty="0" smtClean="0">
                <a:latin typeface="Calibri" panose="020F0502020204030204" pitchFamily="34" charset="0"/>
              </a:rPr>
              <a:t>Burckhardt </a:t>
            </a:r>
            <a:r>
              <a:rPr lang="el-GR" sz="2800" dirty="0" smtClean="0">
                <a:latin typeface="Calibri" panose="020F0502020204030204" pitchFamily="34" charset="0"/>
              </a:rPr>
              <a:t>για την Αναγέννηση: τη διέκρινε από το Μεσαίωνα πολύ έντονα.</a:t>
            </a:r>
          </a:p>
          <a:p>
            <a:r>
              <a:rPr lang="el-GR" sz="2800" dirty="0" smtClean="0">
                <a:latin typeface="Calibri" panose="020F0502020204030204" pitchFamily="34" charset="0"/>
              </a:rPr>
              <a:t>Υποστηρικτής της </a:t>
            </a:r>
            <a:r>
              <a:rPr lang="el-GR" sz="2800" b="1" u="sng" dirty="0" smtClean="0">
                <a:latin typeface="Calibri" panose="020F0502020204030204" pitchFamily="34" charset="0"/>
              </a:rPr>
              <a:t>μεθόδου </a:t>
            </a:r>
            <a:r>
              <a:rPr lang="el-GR" sz="2800" dirty="0" smtClean="0">
                <a:latin typeface="Calibri" panose="020F0502020204030204" pitchFamily="34" charset="0"/>
              </a:rPr>
              <a:t>του </a:t>
            </a:r>
            <a:r>
              <a:rPr lang="en-US" sz="2800" dirty="0" smtClean="0">
                <a:latin typeface="Calibri" panose="020F0502020204030204" pitchFamily="34" charset="0"/>
              </a:rPr>
              <a:t>Burckhardt</a:t>
            </a:r>
            <a:endParaRPr lang="el-GR" sz="2800" dirty="0" smtClean="0">
              <a:latin typeface="Calibri" panose="020F0502020204030204" pitchFamily="34" charset="0"/>
            </a:endParaRPr>
          </a:p>
          <a:p>
            <a:r>
              <a:rPr lang="el-GR" sz="2800" dirty="0" smtClean="0">
                <a:latin typeface="Calibri" panose="020F0502020204030204" pitchFamily="34" charset="0"/>
              </a:rPr>
              <a:t>Δοκίμιο του 1929: «Στόχος του πολιτισμικού ιστορικού είναι να απεικονίσει μήτρες και γενικές διαρθρώσεις, να περιγράψει σκέψεις και αισθήσεις μιας εποχής και τις εκφράσεις τους, ή το πώς ενσωματώνονται σε έργα λογοτεχνίας και τέχνης»</a:t>
            </a:r>
          </a:p>
          <a:p>
            <a:r>
              <a:rPr lang="el-GR" sz="2800" dirty="0" smtClean="0">
                <a:latin typeface="Calibri" panose="020F0502020204030204" pitchFamily="34" charset="0"/>
              </a:rPr>
              <a:t>Θέματα, σύμβολα, συναισθήματα, μορφές.</a:t>
            </a:r>
            <a:endParaRPr lang="el-GR" sz="28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354</TotalTime>
  <Words>1737</Words>
  <Application>Microsoft Office PowerPoint</Application>
  <PresentationFormat>On-screen Show (4:3)</PresentationFormat>
  <Paragraphs>157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Corbel</vt:lpstr>
      <vt:lpstr>Depth</vt:lpstr>
      <vt:lpstr>Πανεπιστήμιο Δυτικής Μακεδονίας Παιδαγωγικό Τμήμα Δημοτικής Εκπαίδευσης</vt:lpstr>
      <vt:lpstr>Τι είναι πολιτισμός</vt:lpstr>
      <vt:lpstr>PowerPoint Presentation</vt:lpstr>
      <vt:lpstr>PowerPoint Presentation</vt:lpstr>
      <vt:lpstr>Τι είναι πολιτισμική ιστορία </vt:lpstr>
      <vt:lpstr>Εξέλιξη της πολιτισμικής ιστορίας </vt:lpstr>
      <vt:lpstr>Κλασική πολιτισμική ιστορία</vt:lpstr>
      <vt:lpstr>Jacob Burckhardt</vt:lpstr>
      <vt:lpstr>Johan Huizinga</vt:lpstr>
      <vt:lpstr>Johan Huizinga</vt:lpstr>
      <vt:lpstr>PowerPoint Presentation</vt:lpstr>
      <vt:lpstr>Aby Warburg</vt:lpstr>
      <vt:lpstr>PowerPoint Presentation</vt:lpstr>
      <vt:lpstr>Β’ Παγκόσμιος Πόλεμος –Μεγάλη Διασπορά </vt:lpstr>
      <vt:lpstr>Βρετανία</vt:lpstr>
      <vt:lpstr>Σύνδεση κουλτούρας με τη κοινωνία</vt:lpstr>
      <vt:lpstr>Σύνδεση κουλτούρας με τη κοινωνία</vt:lpstr>
      <vt:lpstr>Λαϊκή κουλτούρα</vt:lpstr>
      <vt:lpstr>PowerPoint Presentation</vt:lpstr>
      <vt:lpstr>PowerPoint Presentation</vt:lpstr>
      <vt:lpstr>Κριτική των Κλασσικών</vt:lpstr>
      <vt:lpstr>Κριτική των Κλασσικών</vt:lpstr>
      <vt:lpstr>Μαρξιστικά ζητήματα</vt:lpstr>
      <vt:lpstr>Κριτική των μαρξιστών</vt:lpstr>
      <vt:lpstr>Θέματα της «Παράδοσης»</vt:lpstr>
      <vt:lpstr>Θέματα της λαϊκής κουλτούρας</vt:lpstr>
      <vt:lpstr>Βιβλιογραφία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Ιστορια και πολιτισμος στην εκπαιδευση</dc:title>
  <dc:creator>pcuser</dc:creator>
  <cp:lastModifiedBy>Jyaldes</cp:lastModifiedBy>
  <cp:revision>15</cp:revision>
  <dcterms:created xsi:type="dcterms:W3CDTF">2016-11-09T10:54:06Z</dcterms:created>
  <dcterms:modified xsi:type="dcterms:W3CDTF">2016-12-14T13:25:37Z</dcterms:modified>
</cp:coreProperties>
</file>