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9"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106" d="100"/>
          <a:sy n="106" d="100"/>
        </p:scale>
        <p:origin x="50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terina Flora" userId="0bff18ccddee29f8" providerId="LiveId" clId="{6C974FD2-E02E-4357-AEBF-EAC89EAAA848}"/>
    <pc:docChg chg="modSld">
      <pc:chgData name="Katerina Flora" userId="0bff18ccddee29f8" providerId="LiveId" clId="{6C974FD2-E02E-4357-AEBF-EAC89EAAA848}" dt="2022-02-27T21:31:01.044" v="1" actId="20577"/>
      <pc:docMkLst>
        <pc:docMk/>
      </pc:docMkLst>
      <pc:sldChg chg="modSp mod">
        <pc:chgData name="Katerina Flora" userId="0bff18ccddee29f8" providerId="LiveId" clId="{6C974FD2-E02E-4357-AEBF-EAC89EAAA848}" dt="2022-02-27T21:31:01.044" v="1" actId="20577"/>
        <pc:sldMkLst>
          <pc:docMk/>
          <pc:sldMk cId="533810278" sldId="269"/>
        </pc:sldMkLst>
        <pc:spChg chg="mod">
          <ac:chgData name="Katerina Flora" userId="0bff18ccddee29f8" providerId="LiveId" clId="{6C974FD2-E02E-4357-AEBF-EAC89EAAA848}" dt="2022-02-27T21:31:01.044" v="1" actId="20577"/>
          <ac:spMkLst>
            <pc:docMk/>
            <pc:sldMk cId="533810278" sldId="269"/>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5320C3F-14E7-4D33-9426-76805209C8EC}" type="datetimeFigureOut">
              <a:rPr lang="en-US" smtClean="0"/>
              <a:t>3/3/2025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ACECA4A-C0DE-4313-9406-B8116B0A50A9}" type="slidenum">
              <a:rPr lang="en-US" smtClean="0"/>
              <a:t>‹#›</a:t>
            </a:fld>
            <a:endParaRPr lang="en-US" dirty="0"/>
          </a:p>
        </p:txBody>
      </p:sp>
    </p:spTree>
    <p:extLst>
      <p:ext uri="{BB962C8B-B14F-4D97-AF65-F5344CB8AC3E}">
        <p14:creationId xmlns:p14="http://schemas.microsoft.com/office/powerpoint/2010/main" val="15781982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5320C3F-14E7-4D33-9426-76805209C8EC}" type="datetimeFigureOut">
              <a:rPr lang="en-US" smtClean="0"/>
              <a:t>3/3/2025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ACECA4A-C0DE-4313-9406-B8116B0A50A9}" type="slidenum">
              <a:rPr lang="en-US" smtClean="0"/>
              <a:t>‹#›</a:t>
            </a:fld>
            <a:endParaRPr lang="en-US" dirty="0"/>
          </a:p>
        </p:txBody>
      </p:sp>
    </p:spTree>
    <p:extLst>
      <p:ext uri="{BB962C8B-B14F-4D97-AF65-F5344CB8AC3E}">
        <p14:creationId xmlns:p14="http://schemas.microsoft.com/office/powerpoint/2010/main" val="41081265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5320C3F-14E7-4D33-9426-76805209C8EC}" type="datetimeFigureOut">
              <a:rPr lang="en-US" smtClean="0"/>
              <a:t>3/3/2025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ACECA4A-C0DE-4313-9406-B8116B0A50A9}" type="slidenum">
              <a:rPr lang="en-US" smtClean="0"/>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8538191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5320C3F-14E7-4D33-9426-76805209C8EC}" type="datetimeFigureOut">
              <a:rPr lang="en-US" smtClean="0"/>
              <a:t>3/3/2025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ACECA4A-C0DE-4313-9406-B8116B0A50A9}" type="slidenum">
              <a:rPr lang="en-US" smtClean="0"/>
              <a:t>‹#›</a:t>
            </a:fld>
            <a:endParaRPr lang="en-US" dirty="0"/>
          </a:p>
        </p:txBody>
      </p:sp>
    </p:spTree>
    <p:extLst>
      <p:ext uri="{BB962C8B-B14F-4D97-AF65-F5344CB8AC3E}">
        <p14:creationId xmlns:p14="http://schemas.microsoft.com/office/powerpoint/2010/main" val="31400473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5320C3F-14E7-4D33-9426-76805209C8EC}" type="datetimeFigureOut">
              <a:rPr lang="en-US" smtClean="0"/>
              <a:t>3/3/2025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ACECA4A-C0DE-4313-9406-B8116B0A50A9}" type="slidenum">
              <a:rPr lang="en-US" smtClean="0"/>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757434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5320C3F-14E7-4D33-9426-76805209C8EC}" type="datetimeFigureOut">
              <a:rPr lang="en-US" smtClean="0"/>
              <a:t>3/3/2025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ACECA4A-C0DE-4313-9406-B8116B0A50A9}" type="slidenum">
              <a:rPr lang="en-US" smtClean="0"/>
              <a:t>‹#›</a:t>
            </a:fld>
            <a:endParaRPr lang="en-US" dirty="0"/>
          </a:p>
        </p:txBody>
      </p:sp>
    </p:spTree>
    <p:extLst>
      <p:ext uri="{BB962C8B-B14F-4D97-AF65-F5344CB8AC3E}">
        <p14:creationId xmlns:p14="http://schemas.microsoft.com/office/powerpoint/2010/main" val="37019607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5320C3F-14E7-4D33-9426-76805209C8EC}" type="datetimeFigureOut">
              <a:rPr lang="en-US" smtClean="0"/>
              <a:t>3/3/2025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ACECA4A-C0DE-4313-9406-B8116B0A50A9}" type="slidenum">
              <a:rPr lang="en-US" smtClean="0"/>
              <a:t>‹#›</a:t>
            </a:fld>
            <a:endParaRPr lang="en-US" dirty="0"/>
          </a:p>
        </p:txBody>
      </p:sp>
    </p:spTree>
    <p:extLst>
      <p:ext uri="{BB962C8B-B14F-4D97-AF65-F5344CB8AC3E}">
        <p14:creationId xmlns:p14="http://schemas.microsoft.com/office/powerpoint/2010/main" val="6036588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5320C3F-14E7-4D33-9426-76805209C8EC}" type="datetimeFigureOut">
              <a:rPr lang="en-US" smtClean="0"/>
              <a:t>3/3/2025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ACECA4A-C0DE-4313-9406-B8116B0A50A9}" type="slidenum">
              <a:rPr lang="en-US" smtClean="0"/>
              <a:t>‹#›</a:t>
            </a:fld>
            <a:endParaRPr lang="en-US" dirty="0"/>
          </a:p>
        </p:txBody>
      </p:sp>
    </p:spTree>
    <p:extLst>
      <p:ext uri="{BB962C8B-B14F-4D97-AF65-F5344CB8AC3E}">
        <p14:creationId xmlns:p14="http://schemas.microsoft.com/office/powerpoint/2010/main" val="18857166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5320C3F-14E7-4D33-9426-76805209C8EC}" type="datetimeFigureOut">
              <a:rPr lang="en-US" smtClean="0"/>
              <a:t>3/3/2025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ACECA4A-C0DE-4313-9406-B8116B0A50A9}" type="slidenum">
              <a:rPr lang="en-US" smtClean="0"/>
              <a:t>‹#›</a:t>
            </a:fld>
            <a:endParaRPr lang="en-US" dirty="0"/>
          </a:p>
        </p:txBody>
      </p:sp>
    </p:spTree>
    <p:extLst>
      <p:ext uri="{BB962C8B-B14F-4D97-AF65-F5344CB8AC3E}">
        <p14:creationId xmlns:p14="http://schemas.microsoft.com/office/powerpoint/2010/main" val="25732802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5320C3F-14E7-4D33-9426-76805209C8EC}" type="datetimeFigureOut">
              <a:rPr lang="en-US" smtClean="0"/>
              <a:t>3/3/2025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ACECA4A-C0DE-4313-9406-B8116B0A50A9}" type="slidenum">
              <a:rPr lang="en-US" smtClean="0"/>
              <a:t>‹#›</a:t>
            </a:fld>
            <a:endParaRPr lang="en-US" dirty="0"/>
          </a:p>
        </p:txBody>
      </p:sp>
    </p:spTree>
    <p:extLst>
      <p:ext uri="{BB962C8B-B14F-4D97-AF65-F5344CB8AC3E}">
        <p14:creationId xmlns:p14="http://schemas.microsoft.com/office/powerpoint/2010/main" val="617300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5320C3F-14E7-4D33-9426-76805209C8EC}" type="datetimeFigureOut">
              <a:rPr lang="en-US" smtClean="0"/>
              <a:t>3/3/2025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ACECA4A-C0DE-4313-9406-B8116B0A50A9}" type="slidenum">
              <a:rPr lang="en-US" smtClean="0"/>
              <a:t>‹#›</a:t>
            </a:fld>
            <a:endParaRPr lang="en-US" dirty="0"/>
          </a:p>
        </p:txBody>
      </p:sp>
    </p:spTree>
    <p:extLst>
      <p:ext uri="{BB962C8B-B14F-4D97-AF65-F5344CB8AC3E}">
        <p14:creationId xmlns:p14="http://schemas.microsoft.com/office/powerpoint/2010/main" val="41738192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5320C3F-14E7-4D33-9426-76805209C8EC}" type="datetimeFigureOut">
              <a:rPr lang="en-US" smtClean="0"/>
              <a:t>3/3/2025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ACECA4A-C0DE-4313-9406-B8116B0A50A9}" type="slidenum">
              <a:rPr lang="en-US" smtClean="0"/>
              <a:t>‹#›</a:t>
            </a:fld>
            <a:endParaRPr lang="en-US" dirty="0"/>
          </a:p>
        </p:txBody>
      </p:sp>
    </p:spTree>
    <p:extLst>
      <p:ext uri="{BB962C8B-B14F-4D97-AF65-F5344CB8AC3E}">
        <p14:creationId xmlns:p14="http://schemas.microsoft.com/office/powerpoint/2010/main" val="35820822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5320C3F-14E7-4D33-9426-76805209C8EC}" type="datetimeFigureOut">
              <a:rPr lang="en-US" smtClean="0"/>
              <a:t>3/3/2025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ACECA4A-C0DE-4313-9406-B8116B0A50A9}" type="slidenum">
              <a:rPr lang="en-US" smtClean="0"/>
              <a:t>‹#›</a:t>
            </a:fld>
            <a:endParaRPr lang="en-US" dirty="0"/>
          </a:p>
        </p:txBody>
      </p:sp>
    </p:spTree>
    <p:extLst>
      <p:ext uri="{BB962C8B-B14F-4D97-AF65-F5344CB8AC3E}">
        <p14:creationId xmlns:p14="http://schemas.microsoft.com/office/powerpoint/2010/main" val="36839314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320C3F-14E7-4D33-9426-76805209C8EC}" type="datetimeFigureOut">
              <a:rPr lang="en-US" smtClean="0"/>
              <a:t>3/3/2025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ACECA4A-C0DE-4313-9406-B8116B0A50A9}" type="slidenum">
              <a:rPr lang="en-US" smtClean="0"/>
              <a:t>‹#›</a:t>
            </a:fld>
            <a:endParaRPr lang="en-US" dirty="0"/>
          </a:p>
        </p:txBody>
      </p:sp>
    </p:spTree>
    <p:extLst>
      <p:ext uri="{BB962C8B-B14F-4D97-AF65-F5344CB8AC3E}">
        <p14:creationId xmlns:p14="http://schemas.microsoft.com/office/powerpoint/2010/main" val="28132264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5320C3F-14E7-4D33-9426-76805209C8EC}" type="datetimeFigureOut">
              <a:rPr lang="en-US" smtClean="0"/>
              <a:t>3/3/2025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ACECA4A-C0DE-4313-9406-B8116B0A50A9}" type="slidenum">
              <a:rPr lang="en-US" smtClean="0"/>
              <a:t>‹#›</a:t>
            </a:fld>
            <a:endParaRPr lang="en-US" dirty="0"/>
          </a:p>
        </p:txBody>
      </p:sp>
    </p:spTree>
    <p:extLst>
      <p:ext uri="{BB962C8B-B14F-4D97-AF65-F5344CB8AC3E}">
        <p14:creationId xmlns:p14="http://schemas.microsoft.com/office/powerpoint/2010/main" val="2450358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5320C3F-14E7-4D33-9426-76805209C8EC}" type="datetimeFigureOut">
              <a:rPr lang="en-US" smtClean="0"/>
              <a:t>3/3/2025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ACECA4A-C0DE-4313-9406-B8116B0A50A9}" type="slidenum">
              <a:rPr lang="en-US" smtClean="0"/>
              <a:t>‹#›</a:t>
            </a:fld>
            <a:endParaRPr lang="en-US" dirty="0"/>
          </a:p>
        </p:txBody>
      </p:sp>
    </p:spTree>
    <p:extLst>
      <p:ext uri="{BB962C8B-B14F-4D97-AF65-F5344CB8AC3E}">
        <p14:creationId xmlns:p14="http://schemas.microsoft.com/office/powerpoint/2010/main" val="19825851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5320C3F-14E7-4D33-9426-76805209C8EC}" type="datetimeFigureOut">
              <a:rPr lang="en-US" smtClean="0"/>
              <a:t>3/3/2025</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ACECA4A-C0DE-4313-9406-B8116B0A50A9}" type="slidenum">
              <a:rPr lang="en-US" smtClean="0"/>
              <a:t>‹#›</a:t>
            </a:fld>
            <a:endParaRPr lang="en-US" dirty="0"/>
          </a:p>
        </p:txBody>
      </p:sp>
    </p:spTree>
    <p:extLst>
      <p:ext uri="{BB962C8B-B14F-4D97-AF65-F5344CB8AC3E}">
        <p14:creationId xmlns:p14="http://schemas.microsoft.com/office/powerpoint/2010/main" val="9022265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446809"/>
            <a:ext cx="9144000" cy="2982191"/>
          </a:xfrm>
        </p:spPr>
        <p:txBody>
          <a:bodyPr>
            <a:normAutofit/>
          </a:bodyPr>
          <a:lstStyle/>
          <a:p>
            <a:pPr algn="ctr"/>
            <a:r>
              <a:rPr lang="el-GR" dirty="0"/>
              <a:t>Εργαστήριο στην Κλινική Ψυχολογία</a:t>
            </a:r>
            <a:endParaRPr lang="en-US" b="1" dirty="0">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1524000" y="3640138"/>
            <a:ext cx="9144000" cy="1655762"/>
          </a:xfrm>
        </p:spPr>
        <p:txBody>
          <a:bodyPr>
            <a:normAutofit/>
          </a:bodyPr>
          <a:lstStyle/>
          <a:p>
            <a:r>
              <a:rPr lang="el-GR" sz="3200" dirty="0"/>
              <a:t>Κατερίνα Φλωρά</a:t>
            </a:r>
          </a:p>
          <a:p>
            <a:r>
              <a:rPr lang="el-GR" sz="3200" dirty="0"/>
              <a:t>Εαρινό Εξάμηνο </a:t>
            </a:r>
            <a:r>
              <a:rPr lang="en-US" sz="3200" dirty="0"/>
              <a:t>202</a:t>
            </a:r>
            <a:r>
              <a:rPr lang="el-GR" sz="3200" dirty="0"/>
              <a:t>5</a:t>
            </a:r>
            <a:endParaRPr lang="en-US" sz="3200" dirty="0"/>
          </a:p>
        </p:txBody>
      </p:sp>
    </p:spTree>
    <p:extLst>
      <p:ext uri="{BB962C8B-B14F-4D97-AF65-F5344CB8AC3E}">
        <p14:creationId xmlns:p14="http://schemas.microsoft.com/office/powerpoint/2010/main" val="5338102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l-GR" dirty="0"/>
              <a:t>Βιολογικό ή Ιατρικό ή Βιοϊατρικό Μοντέλο</a:t>
            </a:r>
          </a:p>
        </p:txBody>
      </p:sp>
      <p:sp>
        <p:nvSpPr>
          <p:cNvPr id="2" name="Content Placeholder 1"/>
          <p:cNvSpPr>
            <a:spLocks noGrp="1"/>
          </p:cNvSpPr>
          <p:nvPr>
            <p:ph idx="1"/>
          </p:nvPr>
        </p:nvSpPr>
        <p:spPr>
          <a:xfrm>
            <a:off x="825500" y="1996208"/>
            <a:ext cx="10515600" cy="5112327"/>
          </a:xfrm>
        </p:spPr>
        <p:txBody>
          <a:bodyPr>
            <a:normAutofit/>
          </a:bodyPr>
          <a:lstStyle/>
          <a:p>
            <a:r>
              <a:rPr lang="el-GR" dirty="0"/>
              <a:t>Επηρεασμένοι όλοι από αυτό το μοντέλο αφού χρησιμοποιούμε λέξεις όπως ψυχοπαθολογία υπονοώντας βιολογική βάση. Επίσης, δίνεται έμφαση στη «διάγνωση» άρα ερμηνεία συμπτωμάτων που οδηγεί σε ασθένεια</a:t>
            </a:r>
          </a:p>
          <a:p>
            <a:r>
              <a:rPr lang="el-GR" dirty="0"/>
              <a:t>Επίσης το μοντέλο υποστηρίζει ότι η ψυχική ασθένεια είναι αποτέλεσμα γενετικών, βιοχημικών ή οργανικών παραγόντων. Άρα δυσλειτουργία του οργανισμού. </a:t>
            </a:r>
          </a:p>
          <a:p>
            <a:r>
              <a:rPr lang="el-GR" dirty="0"/>
              <a:t>Συνεχίζει να είναι διάσημο επειδή</a:t>
            </a:r>
            <a:r>
              <a:rPr lang="en-US" dirty="0"/>
              <a:t>:</a:t>
            </a:r>
            <a:endParaRPr lang="el-GR" dirty="0"/>
          </a:p>
          <a:p>
            <a:pPr lvl="1"/>
            <a:r>
              <a:rPr lang="el-GR" dirty="0"/>
              <a:t>Ψυχίατροι είναι μαζί με άλλους γιατρούς άρα παρόμοια οπτική γωνία</a:t>
            </a:r>
          </a:p>
          <a:p>
            <a:pPr lvl="1"/>
            <a:r>
              <a:rPr lang="el-GR" dirty="0"/>
              <a:t>Οι ψυχικές διαταραχές κρίνονται στην ιατρική θεραπεία (π.χ. φάρμακα)</a:t>
            </a:r>
          </a:p>
          <a:p>
            <a:pPr lvl="1"/>
            <a:r>
              <a:rPr lang="el-GR" dirty="0"/>
              <a:t>Σύγχρονη ψυχιατρική αναζητεί παράγοντες στη φυσιολογία</a:t>
            </a:r>
          </a:p>
        </p:txBody>
      </p:sp>
    </p:spTree>
    <p:extLst>
      <p:ext uri="{BB962C8B-B14F-4D97-AF65-F5344CB8AC3E}">
        <p14:creationId xmlns:p14="http://schemas.microsoft.com/office/powerpoint/2010/main" val="22700217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l-GR" dirty="0"/>
              <a:t>Διαταραχές και Βιοϊατρικό Μοντέλο</a:t>
            </a:r>
          </a:p>
        </p:txBody>
      </p:sp>
      <p:sp>
        <p:nvSpPr>
          <p:cNvPr id="2" name="Content Placeholder 1"/>
          <p:cNvSpPr>
            <a:spLocks noGrp="1"/>
          </p:cNvSpPr>
          <p:nvPr>
            <p:ph idx="1"/>
          </p:nvPr>
        </p:nvSpPr>
        <p:spPr>
          <a:xfrm>
            <a:off x="568036" y="1371600"/>
            <a:ext cx="11125200" cy="5486400"/>
          </a:xfrm>
        </p:spPr>
        <p:txBody>
          <a:bodyPr>
            <a:normAutofit/>
          </a:bodyPr>
          <a:lstStyle/>
          <a:p>
            <a:r>
              <a:rPr lang="el-GR" dirty="0"/>
              <a:t>Κατάθλιψη και οι νευροδιαβιβαστές της νορεπινεφρίνης και η σεροτονίνη και η φαρμακευτική αγωγή που εμποδίζει την επαναπρόσληψη</a:t>
            </a:r>
          </a:p>
          <a:p>
            <a:r>
              <a:rPr lang="el-GR" dirty="0"/>
              <a:t>Διπολική Διαταραχή και σταθεροποιητές διάθεσης. Υπάρχει και υποστήριξη για γενετική επίδραση</a:t>
            </a:r>
          </a:p>
          <a:p>
            <a:r>
              <a:rPr lang="el-GR" dirty="0"/>
              <a:t>Σχιζοφρένεια και ντοπαμίνη. Άρα χρήση αντιψυχωτικών φαρμάκων (ειδικά φαινοθειαζίνες). Εμφανίζεται σε μέλη της ίδιας οικογένειας. </a:t>
            </a:r>
          </a:p>
          <a:p>
            <a:r>
              <a:rPr lang="el-GR" dirty="0"/>
              <a:t>Κριτική επειδή προσπαθεί να ελέγξει αντί να θεραπεύσει διαταραχές. Επίσης, δεν κατάφερε ακόμα να ερμηνεύσει την αιτιολογία των ψυχικών διαταραχών. </a:t>
            </a:r>
          </a:p>
        </p:txBody>
      </p:sp>
    </p:spTree>
    <p:extLst>
      <p:ext uri="{BB962C8B-B14F-4D97-AF65-F5344CB8AC3E}">
        <p14:creationId xmlns:p14="http://schemas.microsoft.com/office/powerpoint/2010/main" val="38895835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l-GR" dirty="0"/>
              <a:t>Παράγοντες επιλογής θεωρίας</a:t>
            </a:r>
          </a:p>
        </p:txBody>
      </p:sp>
      <p:sp>
        <p:nvSpPr>
          <p:cNvPr id="2" name="Content Placeholder 1"/>
          <p:cNvSpPr>
            <a:spLocks noGrp="1"/>
          </p:cNvSpPr>
          <p:nvPr>
            <p:ph idx="1"/>
          </p:nvPr>
        </p:nvSpPr>
        <p:spPr>
          <a:xfrm>
            <a:off x="1193800" y="2133600"/>
            <a:ext cx="10310812" cy="4394200"/>
          </a:xfrm>
        </p:spPr>
        <p:txBody>
          <a:bodyPr>
            <a:normAutofit/>
          </a:bodyPr>
          <a:lstStyle/>
          <a:p>
            <a:r>
              <a:rPr lang="el-GR" dirty="0"/>
              <a:t>Σε έρευνα των </a:t>
            </a:r>
            <a:r>
              <a:rPr lang="en-US" dirty="0"/>
              <a:t>Norcross &amp; Prochaska</a:t>
            </a:r>
            <a:endParaRPr lang="el-GR" dirty="0"/>
          </a:p>
          <a:p>
            <a:pPr lvl="1"/>
            <a:r>
              <a:rPr lang="el-GR" dirty="0"/>
              <a:t>Κλινική εμπειρία</a:t>
            </a:r>
          </a:p>
          <a:p>
            <a:pPr lvl="1"/>
            <a:r>
              <a:rPr lang="el-GR" dirty="0"/>
              <a:t>Προσωπικές αξίες και η φιλοσοφία του κλινικού</a:t>
            </a:r>
          </a:p>
          <a:p>
            <a:pPr lvl="1"/>
            <a:r>
              <a:rPr lang="el-GR" dirty="0"/>
              <a:t>Η προ και μεταπτυχιακή εκπαίδευση</a:t>
            </a:r>
          </a:p>
          <a:p>
            <a:pPr lvl="1"/>
            <a:r>
              <a:rPr lang="el-GR" dirty="0"/>
              <a:t>Εμπειρίες από τη ζωή</a:t>
            </a:r>
          </a:p>
          <a:p>
            <a:pPr lvl="1"/>
            <a:r>
              <a:rPr lang="el-GR" dirty="0"/>
              <a:t>Εμπειρία από την πρακτική άσκηση</a:t>
            </a:r>
          </a:p>
          <a:p>
            <a:r>
              <a:rPr lang="el-GR" dirty="0"/>
              <a:t>Περαιτέρω παράγοντες</a:t>
            </a:r>
          </a:p>
          <a:p>
            <a:pPr lvl="1"/>
            <a:r>
              <a:rPr lang="el-GR" dirty="0"/>
              <a:t>Κατεύθυνση του θεραπευτή του ψυχολόγου</a:t>
            </a:r>
          </a:p>
          <a:p>
            <a:pPr lvl="1"/>
            <a:r>
              <a:rPr lang="el-GR" dirty="0"/>
              <a:t>Αυτοαντίληψη του θεραπευτή</a:t>
            </a:r>
          </a:p>
          <a:p>
            <a:pPr lvl="1"/>
            <a:r>
              <a:rPr lang="el-GR" dirty="0"/>
              <a:t>Θεωρητικός προσανατολισμός του πιο σημαντικού καθηγητή</a:t>
            </a:r>
          </a:p>
          <a:p>
            <a:pPr lvl="1"/>
            <a:r>
              <a:rPr lang="el-GR" dirty="0"/>
              <a:t>Ποιος εποπτεύει το θεραπευτή</a:t>
            </a:r>
            <a:endParaRPr lang="en-US" dirty="0"/>
          </a:p>
        </p:txBody>
      </p:sp>
    </p:spTree>
    <p:extLst>
      <p:ext uri="{BB962C8B-B14F-4D97-AF65-F5344CB8AC3E}">
        <p14:creationId xmlns:p14="http://schemas.microsoft.com/office/powerpoint/2010/main" val="32398909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l-GR" dirty="0"/>
              <a:t>Περαιτέρω Σκέψεις για τις Θεωρίες</a:t>
            </a:r>
            <a:endParaRPr lang="en-US" dirty="0"/>
          </a:p>
        </p:txBody>
      </p:sp>
      <p:sp>
        <p:nvSpPr>
          <p:cNvPr id="2" name="Content Placeholder 1"/>
          <p:cNvSpPr>
            <a:spLocks noGrp="1"/>
          </p:cNvSpPr>
          <p:nvPr>
            <p:ph idx="1"/>
          </p:nvPr>
        </p:nvSpPr>
        <p:spPr>
          <a:xfrm>
            <a:off x="838200" y="1485900"/>
            <a:ext cx="10515600" cy="5372100"/>
          </a:xfrm>
        </p:spPr>
        <p:txBody>
          <a:bodyPr>
            <a:normAutofit/>
          </a:bodyPr>
          <a:lstStyle/>
          <a:p>
            <a:r>
              <a:rPr lang="el-GR" dirty="0"/>
              <a:t>Το φαινόμενο του μεγάλου ηγέτη (και όχι απαραίτητα ισχυρής εμπειρικής θεμελίωσης) (ψυχο-θρησκείες ή ψυχολογικές λατρείες)</a:t>
            </a:r>
          </a:p>
          <a:p>
            <a:r>
              <a:rPr lang="el-GR" dirty="0"/>
              <a:t>Επίδραση των μοντέλων στην εκπαίδευση και στην εξάσκηση (αφού ακολουθούν μια θεωρητική προσέγγιση)</a:t>
            </a:r>
          </a:p>
          <a:p>
            <a:r>
              <a:rPr lang="el-GR" dirty="0"/>
              <a:t>4 προτάσεις για μια πιο επιστημονική πορεία (</a:t>
            </a:r>
            <a:r>
              <a:rPr lang="en-US" dirty="0"/>
              <a:t>Adams, 1984) </a:t>
            </a:r>
            <a:endParaRPr lang="el-GR" dirty="0"/>
          </a:p>
          <a:p>
            <a:pPr marL="914400" lvl="1" indent="-457200">
              <a:buFont typeface="+mj-lt"/>
              <a:buAutoNum type="arabicPeriod"/>
            </a:pPr>
            <a:r>
              <a:rPr lang="el-GR" dirty="0"/>
              <a:t>Οι ψυχολόγοι πρέπει να αποφεύγουν να επενδύουν προσωπικά στις θεωρητικές προσεγγίσεις</a:t>
            </a:r>
          </a:p>
          <a:p>
            <a:pPr marL="914400" lvl="1" indent="-457200">
              <a:buFont typeface="+mj-lt"/>
              <a:buAutoNum type="arabicPeriod"/>
            </a:pPr>
            <a:r>
              <a:rPr lang="el-GR" dirty="0"/>
              <a:t>Μέθοδοι αξιολόγησης πρέπει να είναι ανεξάρτητες από τις θεωρητικές θέσεις αυτές καθαυτές. </a:t>
            </a:r>
          </a:p>
          <a:p>
            <a:pPr marL="914400" lvl="1" indent="-457200">
              <a:buFont typeface="+mj-lt"/>
              <a:buAutoNum type="arabicPeriod"/>
            </a:pPr>
            <a:r>
              <a:rPr lang="el-GR" dirty="0"/>
              <a:t>Αντί να εξηγεί τα πάντα (σφαιρική θεωρία), η κλινική ψυχολογία πρέπει να επικεντρωθεί στη διατύπωση θεωριών που θα εξηγούν συγκεκριμένα φαινόμενα</a:t>
            </a:r>
          </a:p>
          <a:p>
            <a:pPr marL="914400" lvl="1" indent="-457200">
              <a:buFont typeface="+mj-lt"/>
              <a:buAutoNum type="arabicPeriod"/>
            </a:pPr>
            <a:r>
              <a:rPr lang="el-GR" dirty="0"/>
              <a:t>Μέχρι να κατανοηθεί πλήρως το θεραπεύειν, η έρευνα πρέπει να επικεντρωθεί στις αιτίες και στην εξέλιξη διαφόρων μορφών αποκλίνουσας συμπεριφοράς, αντί στην αξιολόγηση των μεθόδων θεραπείας. </a:t>
            </a:r>
            <a:endParaRPr lang="en-US" dirty="0"/>
          </a:p>
        </p:txBody>
      </p:sp>
    </p:spTree>
    <p:extLst>
      <p:ext uri="{BB962C8B-B14F-4D97-AF65-F5344CB8AC3E}">
        <p14:creationId xmlns:p14="http://schemas.microsoft.com/office/powerpoint/2010/main" val="34945226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l-GR"/>
              <a:t>Θεωρητικά </a:t>
            </a:r>
            <a:r>
              <a:rPr lang="el-GR" dirty="0"/>
              <a:t>Μοντέλα</a:t>
            </a:r>
            <a:endParaRPr lang="en-US" dirty="0"/>
          </a:p>
        </p:txBody>
      </p:sp>
      <p:sp>
        <p:nvSpPr>
          <p:cNvPr id="2" name="Content Placeholder 1"/>
          <p:cNvSpPr>
            <a:spLocks noGrp="1"/>
          </p:cNvSpPr>
          <p:nvPr>
            <p:ph idx="1"/>
          </p:nvPr>
        </p:nvSpPr>
        <p:spPr>
          <a:xfrm>
            <a:off x="838200" y="1496292"/>
            <a:ext cx="10515600" cy="5133108"/>
          </a:xfrm>
        </p:spPr>
        <p:txBody>
          <a:bodyPr>
            <a:normAutofit/>
          </a:bodyPr>
          <a:lstStyle/>
          <a:p>
            <a:r>
              <a:rPr lang="el-GR" dirty="0"/>
              <a:t>Θεωρητικός Προσανατολισμός θα κατανοήσει και θα καταλήξει σε συμπέρασμα </a:t>
            </a:r>
          </a:p>
          <a:p>
            <a:r>
              <a:rPr lang="el-GR" dirty="0"/>
              <a:t>94% των ψυχολόγων πίστευαν ότι ο θεωρητικός προσανατολισμός τους επηρέαζε την πρακτική της ψυχοθεραπείας που ακολουθούν. </a:t>
            </a:r>
          </a:p>
          <a:p>
            <a:r>
              <a:rPr lang="el-GR" dirty="0"/>
              <a:t>Κυριότεροι είναι</a:t>
            </a:r>
            <a:r>
              <a:rPr lang="en-US" dirty="0"/>
              <a:t>:</a:t>
            </a:r>
            <a:endParaRPr lang="el-GR" dirty="0"/>
          </a:p>
          <a:p>
            <a:pPr lvl="1"/>
            <a:r>
              <a:rPr lang="el-GR" dirty="0"/>
              <a:t>Εκλεκτικισμός</a:t>
            </a:r>
          </a:p>
          <a:p>
            <a:pPr lvl="1"/>
            <a:r>
              <a:rPr lang="el-GR" dirty="0"/>
              <a:t>Ψυχοδυναμική/ψυχαναλυτική</a:t>
            </a:r>
          </a:p>
          <a:p>
            <a:pPr lvl="1"/>
            <a:r>
              <a:rPr lang="el-GR" dirty="0"/>
              <a:t>Συμπεριφοριστική/ΓΣΘ</a:t>
            </a:r>
          </a:p>
          <a:p>
            <a:pPr lvl="1"/>
            <a:r>
              <a:rPr lang="el-GR" dirty="0"/>
              <a:t>Ανθρωπιστικά/εμπειριοκρατικά/φαινομενολογικά</a:t>
            </a:r>
          </a:p>
          <a:p>
            <a:pPr lvl="1"/>
            <a:r>
              <a:rPr lang="el-GR" dirty="0"/>
              <a:t>Στους ψυχίατρους το ιατρικό/βιολογικό</a:t>
            </a:r>
          </a:p>
          <a:p>
            <a:r>
              <a:rPr lang="el-GR" dirty="0"/>
              <a:t>Συνθετικός εκλεκτικισμός (συνένωση θεωριών) και τεχνικός εκλεκτικισμός (υιοθέτηση θεραπευτικών τεχνικών)</a:t>
            </a:r>
          </a:p>
          <a:p>
            <a:pPr lvl="1"/>
            <a:endParaRPr lang="en-US" dirty="0"/>
          </a:p>
        </p:txBody>
      </p:sp>
    </p:spTree>
    <p:extLst>
      <p:ext uri="{BB962C8B-B14F-4D97-AF65-F5344CB8AC3E}">
        <p14:creationId xmlns:p14="http://schemas.microsoft.com/office/powerpoint/2010/main" val="39471683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l-GR" dirty="0"/>
              <a:t>Ψυχαναλυτική Θεωρία</a:t>
            </a:r>
            <a:endParaRPr lang="en-US" dirty="0"/>
          </a:p>
        </p:txBody>
      </p:sp>
      <p:sp>
        <p:nvSpPr>
          <p:cNvPr id="2" name="Content Placeholder 1"/>
          <p:cNvSpPr>
            <a:spLocks noGrp="1"/>
          </p:cNvSpPr>
          <p:nvPr>
            <p:ph idx="1"/>
          </p:nvPr>
        </p:nvSpPr>
        <p:spPr>
          <a:xfrm>
            <a:off x="827809" y="1236518"/>
            <a:ext cx="10515600" cy="5283345"/>
          </a:xfrm>
        </p:spPr>
        <p:txBody>
          <a:bodyPr>
            <a:normAutofit/>
          </a:bodyPr>
          <a:lstStyle/>
          <a:p>
            <a:r>
              <a:rPr lang="el-GR" dirty="0"/>
              <a:t>Ασυνείδητο, προσυνειδητό και συνειδητό. </a:t>
            </a:r>
          </a:p>
          <a:p>
            <a:r>
              <a:rPr lang="el-GR" dirty="0"/>
              <a:t>Εκείνο, Εγώ και Υπερεγώ</a:t>
            </a:r>
          </a:p>
          <a:p>
            <a:r>
              <a:rPr lang="el-GR" dirty="0"/>
              <a:t>Συνεχής αντιπαράθεση μεταξύ ασυνείδητων ενστίκτων και ενορμήσεων και συνειδητών φραγμών προκαλεί τα προβλήματα. </a:t>
            </a:r>
          </a:p>
          <a:p>
            <a:r>
              <a:rPr lang="el-GR" dirty="0"/>
              <a:t>Ψυχοσεξουαλικά Στάδια (Στοματικό, πρωκτικό, φαλλικό, λανθάνουσας σεξουαλικότητας, ώριμης σεξουαλικότητας)</a:t>
            </a:r>
          </a:p>
          <a:p>
            <a:r>
              <a:rPr lang="el-GR" dirty="0"/>
              <a:t>Μηχανισμοί άμυνας του Εγώ</a:t>
            </a:r>
          </a:p>
          <a:p>
            <a:r>
              <a:rPr lang="el-GR" dirty="0"/>
              <a:t>Θεραπεία μέσω (αντι) μεταβίβασης, ερμηνείας, ανάλυση ονείρων (έκδηλο και λανθάνον περιεχόμενο), ελεύθερος συνειρμός, ύπνωση</a:t>
            </a:r>
          </a:p>
          <a:p>
            <a:r>
              <a:rPr lang="el-GR" dirty="0"/>
              <a:t>Προβληματική η επιστημονική υποστήριξη της θεωρίας</a:t>
            </a:r>
          </a:p>
        </p:txBody>
      </p:sp>
    </p:spTree>
    <p:extLst>
      <p:ext uri="{BB962C8B-B14F-4D97-AF65-F5344CB8AC3E}">
        <p14:creationId xmlns:p14="http://schemas.microsoft.com/office/powerpoint/2010/main" val="1564373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l-GR" dirty="0"/>
              <a:t>Φαινομενολογικά Μοντέλα</a:t>
            </a:r>
            <a:endParaRPr lang="en-US" dirty="0"/>
          </a:p>
        </p:txBody>
      </p:sp>
      <p:sp>
        <p:nvSpPr>
          <p:cNvPr id="2" name="Content Placeholder 1"/>
          <p:cNvSpPr>
            <a:spLocks noGrp="1"/>
          </p:cNvSpPr>
          <p:nvPr>
            <p:ph idx="1"/>
          </p:nvPr>
        </p:nvSpPr>
        <p:spPr/>
        <p:txBody>
          <a:bodyPr>
            <a:normAutofit/>
          </a:bodyPr>
          <a:lstStyle/>
          <a:p>
            <a:r>
              <a:rPr lang="el-GR" dirty="0"/>
              <a:t>Ανθρωπιστικές/υπαρξιακές θεωρίες – ονομάζονται φαινομενολογικά επειδή έχουν στο επίκεντρο την προσωπική εμπειρία του ατόμου</a:t>
            </a:r>
          </a:p>
          <a:p>
            <a:r>
              <a:rPr lang="el-GR" dirty="0"/>
              <a:t>Το άτομο είναι υπεύθυνο να κάνει τις επιλογές του σχετικά με το πώς θα συμπεριφερθεί και θα βιώσει τον κόσμο. Πελάτες μαθαίνουν να αναγνωρίζουν την ικανότητα τους να κατευθύνουν τη ζωή τους σύμφωνα με τις ατομικές τους απόψεις. </a:t>
            </a:r>
          </a:p>
          <a:p>
            <a:r>
              <a:rPr lang="el-GR" dirty="0"/>
              <a:t>Προσωποκεντρική και </a:t>
            </a:r>
            <a:r>
              <a:rPr lang="en-US" dirty="0"/>
              <a:t>Carl Rogers – </a:t>
            </a:r>
            <a:r>
              <a:rPr lang="el-GR" dirty="0"/>
              <a:t>η έννοια του εαυτού σε σχέση με τους άλλους και η ανάγκη για αποδοχή και θετική εκτίμηση (οικουμενική). Αν δεν υπάρχουν περιορισμοί και όροι στην αποδοχή, τότε το άτομο βλέπει τον εαυτό του με θετικό τρόπο. Αυτό γίνεται σπάνια και αναπτύσσονται </a:t>
            </a:r>
            <a:r>
              <a:rPr lang="el-GR" b="1" dirty="0"/>
              <a:t>συνθήκες αυτοαξίας</a:t>
            </a:r>
            <a:r>
              <a:rPr lang="el-GR" dirty="0"/>
              <a:t> για αναγνώριση.  </a:t>
            </a:r>
            <a:endParaRPr lang="en-US" dirty="0"/>
          </a:p>
        </p:txBody>
      </p:sp>
    </p:spTree>
    <p:extLst>
      <p:ext uri="{BB962C8B-B14F-4D97-AF65-F5344CB8AC3E}">
        <p14:creationId xmlns:p14="http://schemas.microsoft.com/office/powerpoint/2010/main" val="8368217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l-GR" dirty="0"/>
              <a:t>Προσωποκεντρική…</a:t>
            </a:r>
            <a:endParaRPr lang="en-US" dirty="0"/>
          </a:p>
        </p:txBody>
      </p:sp>
      <p:sp>
        <p:nvSpPr>
          <p:cNvPr id="2" name="Content Placeholder 1"/>
          <p:cNvSpPr>
            <a:spLocks noGrp="1"/>
          </p:cNvSpPr>
          <p:nvPr>
            <p:ph idx="1"/>
          </p:nvPr>
        </p:nvSpPr>
        <p:spPr>
          <a:xfrm>
            <a:off x="838200" y="1309254"/>
            <a:ext cx="10515600" cy="5548745"/>
          </a:xfrm>
        </p:spPr>
        <p:txBody>
          <a:bodyPr>
            <a:normAutofit/>
          </a:bodyPr>
          <a:lstStyle/>
          <a:p>
            <a:r>
              <a:rPr lang="el-GR" dirty="0"/>
              <a:t>Όταν οι συνθήκες αυτοαξίας είναι πολύ περιοριστικές, τότε το άτομο δεν μπορεί να φτάσει στην αυτοπραγμάτωση και αυτοαποξενώνεται. Οι συνθήκες αξίας εσωτερικεύονται στην έννοια του εαυτού. Με την πάροδο του χρόνου η έννοια του εαυτού καθίσταται όλο και περισσότερο στρεβλή και ανακριβής.</a:t>
            </a:r>
          </a:p>
          <a:p>
            <a:r>
              <a:rPr lang="el-GR" dirty="0"/>
              <a:t>Προκειμένου να υπάρξει ένα περιβάλλον για αναδόμηση εαυτού, πρέπει να υπάρχει</a:t>
            </a:r>
            <a:r>
              <a:rPr lang="en-US" dirty="0"/>
              <a:t>:</a:t>
            </a:r>
            <a:r>
              <a:rPr lang="el-GR" dirty="0"/>
              <a:t> </a:t>
            </a:r>
          </a:p>
          <a:p>
            <a:pPr lvl="1"/>
            <a:r>
              <a:rPr lang="el-GR" dirty="0"/>
              <a:t>Ενσυναίσθηση (κατανόηση μέσω διευκρινιστικών ερωτήσεων, αντανάκλασης, παράφρασης και δηλώσεων αποδοχής</a:t>
            </a:r>
            <a:r>
              <a:rPr lang="en-US" dirty="0"/>
              <a:t> [</a:t>
            </a:r>
            <a:r>
              <a:rPr lang="el-GR" dirty="0"/>
              <a:t>λεκτικών και μη]), </a:t>
            </a:r>
          </a:p>
          <a:p>
            <a:pPr lvl="1"/>
            <a:r>
              <a:rPr lang="el-GR" dirty="0"/>
              <a:t>Αυθεντικότητα (αντιμετώπιση πελάτη σαν ανθρώπινο ον και όχι μόνο μέσα από το ρόλο του θεραπευτή) και η </a:t>
            </a:r>
          </a:p>
          <a:p>
            <a:pPr lvl="1"/>
            <a:r>
              <a:rPr lang="el-GR" dirty="0"/>
              <a:t>Χωρίς όρους αποδοχή </a:t>
            </a:r>
          </a:p>
          <a:p>
            <a:r>
              <a:rPr lang="el-GR" dirty="0"/>
              <a:t>Φαίνεται να υποστηρίζεται η αποτελεσματικότητα της θεραπείας</a:t>
            </a:r>
          </a:p>
          <a:p>
            <a:r>
              <a:rPr lang="el-GR" dirty="0"/>
              <a:t>Δυσκολία στις ανακριβείς έννοιες</a:t>
            </a:r>
            <a:endParaRPr lang="en-US" dirty="0"/>
          </a:p>
        </p:txBody>
      </p:sp>
    </p:spTree>
    <p:extLst>
      <p:ext uri="{BB962C8B-B14F-4D97-AF65-F5344CB8AC3E}">
        <p14:creationId xmlns:p14="http://schemas.microsoft.com/office/powerpoint/2010/main" val="33987375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l-GR" dirty="0"/>
              <a:t>Συμπεριφορισμός και Γ-Σ μοντέλα</a:t>
            </a:r>
          </a:p>
        </p:txBody>
      </p:sp>
      <p:sp>
        <p:nvSpPr>
          <p:cNvPr id="2" name="Content Placeholder 1"/>
          <p:cNvSpPr>
            <a:spLocks noGrp="1"/>
          </p:cNvSpPr>
          <p:nvPr>
            <p:ph idx="1"/>
          </p:nvPr>
        </p:nvSpPr>
        <p:spPr>
          <a:xfrm>
            <a:off x="838200" y="1357744"/>
            <a:ext cx="10515600" cy="4932219"/>
          </a:xfrm>
        </p:spPr>
        <p:txBody>
          <a:bodyPr>
            <a:normAutofit/>
          </a:bodyPr>
          <a:lstStyle/>
          <a:p>
            <a:r>
              <a:rPr lang="el-GR" dirty="0"/>
              <a:t>Δημιουργήθηκε λόγω των ασαφειών των δύο κύριων θεωριών (ψυχαναλυτική και ανθρωπιστικής)</a:t>
            </a:r>
          </a:p>
          <a:p>
            <a:r>
              <a:rPr lang="el-GR" dirty="0"/>
              <a:t>Διάφορες κατευθύνσεις κάτω από αυτό το μοντέλο (ριζοσπαστικός συμπεριφορισμός, θεωρία της κοινωνικής μάθησης και γνωσιακή-συμπεριφοριστική θεωρία)</a:t>
            </a:r>
          </a:p>
          <a:p>
            <a:r>
              <a:rPr lang="el-GR" dirty="0"/>
              <a:t>Θεωρία της συμπεριφοράς υποστηρίζει ότι η προβληματική συμπεριφορά μαθαίνεται όπως ακριβώς και η υγιής συμπεριφορά. Οι διαταραχές αποκτώνται κατά κύριο λόγο μέσω των αρχών της μάθησης όπως η θετική ενίσχυση και η τιμωρία</a:t>
            </a:r>
          </a:p>
          <a:p>
            <a:r>
              <a:rPr lang="el-GR" dirty="0"/>
              <a:t>Αποφεύγουν ασαφείς έννοιες και δίνουν έμφαση σε «παρατηρήσιμες» συμπεριφορές</a:t>
            </a:r>
          </a:p>
        </p:txBody>
      </p:sp>
    </p:spTree>
    <p:extLst>
      <p:ext uri="{BB962C8B-B14F-4D97-AF65-F5344CB8AC3E}">
        <p14:creationId xmlns:p14="http://schemas.microsoft.com/office/powerpoint/2010/main" val="26520573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12192000" cy="1325563"/>
          </a:xfrm>
        </p:spPr>
        <p:txBody>
          <a:bodyPr>
            <a:normAutofit/>
          </a:bodyPr>
          <a:lstStyle/>
          <a:p>
            <a:r>
              <a:rPr lang="el-GR" dirty="0"/>
              <a:t>Ριζοσπαστικός Συμπεριφορισμός</a:t>
            </a:r>
            <a:r>
              <a:rPr lang="en-US" dirty="0"/>
              <a:t>,</a:t>
            </a:r>
            <a:r>
              <a:rPr lang="el-GR" dirty="0"/>
              <a:t>  Συμπεριφορισμός Ε-Α</a:t>
            </a:r>
            <a:r>
              <a:rPr lang="en-US" dirty="0"/>
              <a:t> </a:t>
            </a:r>
            <a:r>
              <a:rPr lang="el-GR" dirty="0"/>
              <a:t>και Κοινωνική Μάθηση</a:t>
            </a:r>
          </a:p>
        </p:txBody>
      </p:sp>
      <p:sp>
        <p:nvSpPr>
          <p:cNvPr id="2" name="Content Placeholder 1"/>
          <p:cNvSpPr>
            <a:spLocks noGrp="1"/>
          </p:cNvSpPr>
          <p:nvPr>
            <p:ph idx="1"/>
          </p:nvPr>
        </p:nvSpPr>
        <p:spPr>
          <a:xfrm>
            <a:off x="838199" y="1454728"/>
            <a:ext cx="10965873" cy="5403272"/>
          </a:xfrm>
        </p:spPr>
        <p:txBody>
          <a:bodyPr>
            <a:normAutofit/>
          </a:bodyPr>
          <a:lstStyle/>
          <a:p>
            <a:pPr marL="0" indent="0">
              <a:buNone/>
            </a:pPr>
            <a:r>
              <a:rPr lang="el-GR" b="1" dirty="0"/>
              <a:t>Ριζοσπαστικός συμπεριφορισμός</a:t>
            </a:r>
            <a:endParaRPr lang="en-US" b="1" dirty="0"/>
          </a:p>
          <a:p>
            <a:r>
              <a:rPr lang="el-GR" dirty="0"/>
              <a:t>Ονομάζεται έτσι λόγω της αποκλειστικής της έμφασης στο περιβάλλον. Βασίζεται στις αρχές της συντελεστικής εξάρτησης </a:t>
            </a:r>
            <a:r>
              <a:rPr lang="en-US" dirty="0"/>
              <a:t>(Skinner)</a:t>
            </a:r>
            <a:r>
              <a:rPr lang="el-GR" dirty="0"/>
              <a:t>. Ονομάστηκε επίσης εφαρμοσμένη ανάλυση συμπεριφοράς </a:t>
            </a:r>
            <a:r>
              <a:rPr lang="en-US" dirty="0"/>
              <a:t>(Applied Behavioral Analysis)</a:t>
            </a:r>
            <a:endParaRPr lang="el-GR" dirty="0"/>
          </a:p>
          <a:p>
            <a:r>
              <a:rPr lang="el-GR" dirty="0"/>
              <a:t>Κατηγορήθηκε ότι είναι μια απλοϊκή θεωρία</a:t>
            </a:r>
          </a:p>
          <a:p>
            <a:pPr marL="0" indent="0">
              <a:buNone/>
            </a:pPr>
            <a:r>
              <a:rPr lang="el-GR" b="1" dirty="0"/>
              <a:t>Συμπεριφορισμός με βάση τη σχέση «Ερέθισμα-Αντίδραση» θεμελιωμένη στον </a:t>
            </a:r>
            <a:r>
              <a:rPr lang="en-US" b="1" dirty="0"/>
              <a:t>Pavlov </a:t>
            </a:r>
            <a:r>
              <a:rPr lang="el-GR" b="1" dirty="0"/>
              <a:t>και συνεργάτες</a:t>
            </a:r>
          </a:p>
          <a:p>
            <a:r>
              <a:rPr lang="el-GR" dirty="0"/>
              <a:t>Αναγνωρίζουν τη σημασία των εσωτερικών εννοιολογικών μεταβλητών (ως μεσολαβούσες) για την ερμηνεία των αιτιών της συμπεριφοράς (κλασική και εξαρτημένη μάθηση).</a:t>
            </a:r>
          </a:p>
          <a:p>
            <a:r>
              <a:rPr lang="el-GR" dirty="0"/>
              <a:t>Πιο διαδεδομένη τεχνική η συστηματική απευαισθητοποίηση του </a:t>
            </a:r>
            <a:r>
              <a:rPr lang="en-US" dirty="0"/>
              <a:t>Wolpe</a:t>
            </a:r>
            <a:r>
              <a:rPr lang="el-GR" dirty="0"/>
              <a:t> </a:t>
            </a:r>
          </a:p>
          <a:p>
            <a:pPr marL="0" indent="0">
              <a:buNone/>
            </a:pPr>
            <a:r>
              <a:rPr lang="el-GR" b="1" dirty="0"/>
              <a:t>Κοινωνική μάθηση του </a:t>
            </a:r>
            <a:r>
              <a:rPr lang="en-US" b="1" dirty="0"/>
              <a:t>Bandura </a:t>
            </a:r>
            <a:r>
              <a:rPr lang="el-GR" dirty="0"/>
              <a:t>και η σημασία της μίμησης προτύπων </a:t>
            </a:r>
          </a:p>
          <a:p>
            <a:r>
              <a:rPr lang="el-GR" dirty="0"/>
              <a:t>Σημασία της αυτοαποτελεσματικότητας και της προσδοκίας για το αποτέλεσμα</a:t>
            </a:r>
            <a:endParaRPr lang="en-US" dirty="0"/>
          </a:p>
          <a:p>
            <a:endParaRPr lang="el-GR" dirty="0"/>
          </a:p>
        </p:txBody>
      </p:sp>
    </p:spTree>
    <p:extLst>
      <p:ext uri="{BB962C8B-B14F-4D97-AF65-F5344CB8AC3E}">
        <p14:creationId xmlns:p14="http://schemas.microsoft.com/office/powerpoint/2010/main" val="39367429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363788" y="268510"/>
            <a:ext cx="8990012" cy="1280890"/>
          </a:xfrm>
        </p:spPr>
        <p:txBody>
          <a:bodyPr>
            <a:normAutofit/>
          </a:bodyPr>
          <a:lstStyle/>
          <a:p>
            <a:r>
              <a:rPr lang="el-GR" dirty="0"/>
              <a:t>Γνωσιακή-Συμπεριφοριστική Προσέγγιση</a:t>
            </a:r>
          </a:p>
        </p:txBody>
      </p:sp>
      <p:sp>
        <p:nvSpPr>
          <p:cNvPr id="2" name="Content Placeholder 1"/>
          <p:cNvSpPr>
            <a:spLocks noGrp="1"/>
          </p:cNvSpPr>
          <p:nvPr>
            <p:ph idx="1"/>
          </p:nvPr>
        </p:nvSpPr>
        <p:spPr>
          <a:xfrm>
            <a:off x="838200" y="1343890"/>
            <a:ext cx="10515600" cy="5320145"/>
          </a:xfrm>
        </p:spPr>
        <p:txBody>
          <a:bodyPr>
            <a:normAutofit/>
          </a:bodyPr>
          <a:lstStyle/>
          <a:p>
            <a:r>
              <a:rPr lang="el-GR" dirty="0"/>
              <a:t>Δίνει έμφαση στις γνωστικές διεργασίες οι οποίες μεσολαβούν μεταξύ ερεθίσματος και συμπεριφοράς. </a:t>
            </a:r>
          </a:p>
          <a:p>
            <a:r>
              <a:rPr lang="el-GR" dirty="0"/>
              <a:t>Αναγνωρίζει τη σημασία της σκέψης, τις δηλώσεις του ατόμου για τον ίδιο του τον εαυτό, και τα πιστεύω του και οι προσδοκίες του για το πώς τα «πραγματικά» γεγονότα επηρεάζουν τη συμπεριφορά. Αντίθετα με τις συμπεριφοριστικές, οι υποκειμενικές ερμηνείες αποτελούν στόχο τροποποίησης. </a:t>
            </a:r>
          </a:p>
          <a:p>
            <a:r>
              <a:rPr lang="el-GR" dirty="0"/>
              <a:t>Πιο γνωστή η Γνωσιακή θεραπεία του </a:t>
            </a:r>
            <a:r>
              <a:rPr lang="en-US" dirty="0"/>
              <a:t>Beck </a:t>
            </a:r>
            <a:r>
              <a:rPr lang="el-GR" dirty="0"/>
              <a:t>– γνωσιακή τριάδα – αρνητική αξιολόγηση για τον εαυτό, αρνητική θεώρηση του κόσμου και αρνητικά πιστεύω που σχετίζονται με την έκβαση μελλοντικών γεγονότων.  Εσφαλμένα γνωστικά σχήματα συνάγονται από ουδέτερες περιστάσεις, επιλεκτική προσοχή σε μεμονωμένες πλευρές καταστάσεων, απόδοση υπερβολικής σημασίας σε αρνητικά γεγονότα και υπεργενίκευση μεμονωμένων γεγονότων. </a:t>
            </a:r>
          </a:p>
        </p:txBody>
      </p:sp>
    </p:spTree>
    <p:extLst>
      <p:ext uri="{BB962C8B-B14F-4D97-AF65-F5344CB8AC3E}">
        <p14:creationId xmlns:p14="http://schemas.microsoft.com/office/powerpoint/2010/main" val="879075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l-GR" dirty="0"/>
              <a:t>Γνωσιακή-Συμπεριφοριστική Προσέγγιση και Λογικοθυμική</a:t>
            </a:r>
          </a:p>
        </p:txBody>
      </p:sp>
      <p:sp>
        <p:nvSpPr>
          <p:cNvPr id="2" name="Content Placeholder 1"/>
          <p:cNvSpPr>
            <a:spLocks noGrp="1"/>
          </p:cNvSpPr>
          <p:nvPr>
            <p:ph idx="1"/>
          </p:nvPr>
        </p:nvSpPr>
        <p:spPr>
          <a:xfrm>
            <a:off x="2462212" y="1905000"/>
            <a:ext cx="8915400" cy="3777622"/>
          </a:xfrm>
        </p:spPr>
        <p:txBody>
          <a:bodyPr>
            <a:noAutofit/>
          </a:bodyPr>
          <a:lstStyle/>
          <a:p>
            <a:r>
              <a:rPr lang="el-GR" sz="3200" dirty="0"/>
              <a:t>Σκοπός είναι η αποκατάσταση των παραμορφωμένων αυτών στάσεων και των παράλογων πεποιθήσεων μέσω της γνωστικής αναδόμησης. </a:t>
            </a:r>
          </a:p>
          <a:p>
            <a:r>
              <a:rPr lang="el-GR" sz="3200" dirty="0"/>
              <a:t>Λογικο-συναισθηματική ή Λογικοθυμική θεραπεία του </a:t>
            </a:r>
            <a:r>
              <a:rPr lang="en-US" sz="3200" dirty="0"/>
              <a:t>Ellis </a:t>
            </a:r>
            <a:r>
              <a:rPr lang="el-GR" sz="3200" dirty="0"/>
              <a:t>που η παθολογία προκαλείται από παράλογο σύστημα απόψεων με «Πρέπει» «Οφείλω» κλπ.</a:t>
            </a:r>
          </a:p>
          <a:p>
            <a:r>
              <a:rPr lang="el-GR" sz="3200" dirty="0"/>
              <a:t>Υποστήριξη και κριτική των θεωριών αυτών</a:t>
            </a:r>
          </a:p>
        </p:txBody>
      </p:sp>
    </p:spTree>
    <p:extLst>
      <p:ext uri="{BB962C8B-B14F-4D97-AF65-F5344CB8AC3E}">
        <p14:creationId xmlns:p14="http://schemas.microsoft.com/office/powerpoint/2010/main" val="1278444840"/>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1567</TotalTime>
  <Words>1083</Words>
  <Application>Microsoft Office PowerPoint</Application>
  <PresentationFormat>Ευρεία οθόνη</PresentationFormat>
  <Paragraphs>87</Paragraphs>
  <Slides>13</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13</vt:i4>
      </vt:variant>
    </vt:vector>
  </HeadingPairs>
  <TitlesOfParts>
    <vt:vector size="17" baseType="lpstr">
      <vt:lpstr>Arial</vt:lpstr>
      <vt:lpstr>Century Gothic</vt:lpstr>
      <vt:lpstr>Wingdings 3</vt:lpstr>
      <vt:lpstr>Wisp</vt:lpstr>
      <vt:lpstr>Εργαστήριο στην Κλινική Ψυχολογία</vt:lpstr>
      <vt:lpstr>Θεωρητικά Μοντέλα</vt:lpstr>
      <vt:lpstr>Ψυχαναλυτική Θεωρία</vt:lpstr>
      <vt:lpstr>Φαινομενολογικά Μοντέλα</vt:lpstr>
      <vt:lpstr>Προσωποκεντρική…</vt:lpstr>
      <vt:lpstr>Συμπεριφορισμός και Γ-Σ μοντέλα</vt:lpstr>
      <vt:lpstr>Ριζοσπαστικός Συμπεριφορισμός,  Συμπεριφορισμός Ε-Α και Κοινωνική Μάθηση</vt:lpstr>
      <vt:lpstr>Γνωσιακή-Συμπεριφοριστική Προσέγγιση</vt:lpstr>
      <vt:lpstr>Γνωσιακή-Συμπεριφοριστική Προσέγγιση και Λογικοθυμική</vt:lpstr>
      <vt:lpstr>Βιολογικό ή Ιατρικό ή Βιοϊατρικό Μοντέλο</vt:lpstr>
      <vt:lpstr>Διαταραχές και Βιοϊατρικό Μοντέλο</vt:lpstr>
      <vt:lpstr>Παράγοντες επιλογής θεωρίας</vt:lpstr>
      <vt:lpstr>Περαιτέρω Σκέψεις για τις Θεωρίες</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Κεφ. 2 Θεωρητικά Μοντέλα</dc:title>
  <dc:creator>Flora Katerina</dc:creator>
  <cp:lastModifiedBy>Katerina Flora</cp:lastModifiedBy>
  <cp:revision>20</cp:revision>
  <dcterms:created xsi:type="dcterms:W3CDTF">2016-02-18T19:13:37Z</dcterms:created>
  <dcterms:modified xsi:type="dcterms:W3CDTF">2025-03-03T19:54:43Z</dcterms:modified>
</cp:coreProperties>
</file>