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83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760470" y="209804"/>
            <a:ext cx="4986020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76473" y="131826"/>
            <a:ext cx="6436995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56436" y="1297686"/>
            <a:ext cx="9753600" cy="3260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charisiou@uowm.gr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hyperlink" Target="mailto:giorgosiakavelas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1.jpg"/><Relationship Id="rId2" Type="http://schemas.openxmlformats.org/officeDocument/2006/relationships/hyperlink" Target="https://www.youtube.com/watch?v=j6ktfz2R9f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hyperlink" Target="https://www.youtube.com/watch?v=MWh23EQMRJY" TargetMode="Externa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25.jpg"/><Relationship Id="rId7" Type="http://schemas.openxmlformats.org/officeDocument/2006/relationships/image" Target="../media/image2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2.jpg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2.jpg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36.jpg"/><Relationship Id="rId7" Type="http://schemas.openxmlformats.org/officeDocument/2006/relationships/image" Target="../media/image2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g"/><Relationship Id="rId4" Type="http://schemas.openxmlformats.org/officeDocument/2006/relationships/image" Target="../media/image3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2.jpg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sciencedirect.com/science/article/pii/S0926337320309772#bib016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49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51.jpg"/><Relationship Id="rId7" Type="http://schemas.openxmlformats.org/officeDocument/2006/relationships/image" Target="../media/image52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iencedirect.com/science/article/pii/S0926337320309772#bib0205" TargetMode="External"/><Relationship Id="rId5" Type="http://schemas.openxmlformats.org/officeDocument/2006/relationships/hyperlink" Target="https://www.sciencedirect.com/science/article/pii/S0926337320309772#bib0295" TargetMode="External"/><Relationship Id="rId4" Type="http://schemas.openxmlformats.org/officeDocument/2006/relationships/hyperlink" Target="https://www.sciencedirect.com/science/article/pii/S0926337320309772#fig0010" TargetMode="External"/><Relationship Id="rId9" Type="http://schemas.openxmlformats.org/officeDocument/2006/relationships/image" Target="../media/image1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51.jpg"/><Relationship Id="rId7" Type="http://schemas.openxmlformats.org/officeDocument/2006/relationships/image" Target="../media/image54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hyperlink" Target="https://www.sciencedirect.com/science/article/pii/S0926337320309772#bib0300" TargetMode="External"/><Relationship Id="rId4" Type="http://schemas.openxmlformats.org/officeDocument/2006/relationships/hyperlink" Target="https://www.sciencedirect.com/science/article/pii/S0926337320309772#tbl0005" TargetMode="External"/><Relationship Id="rId9" Type="http://schemas.openxmlformats.org/officeDocument/2006/relationships/image" Target="../media/image1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iencedirect.com/science/article/pii/S0926337320309772#bib0310" TargetMode="External"/><Relationship Id="rId3" Type="http://schemas.openxmlformats.org/officeDocument/2006/relationships/image" Target="../media/image54.png"/><Relationship Id="rId7" Type="http://schemas.openxmlformats.org/officeDocument/2006/relationships/hyperlink" Target="https://www.sciencedirect.com/science/article/pii/S0926337320309772#bib0305" TargetMode="External"/><Relationship Id="rId12" Type="http://schemas.openxmlformats.org/officeDocument/2006/relationships/image" Target="../media/image1.jp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iencedirect.com/science/article/pii/S0926337320309772#tbl0005" TargetMode="External"/><Relationship Id="rId11" Type="http://schemas.openxmlformats.org/officeDocument/2006/relationships/image" Target="../media/image2.jpg"/><Relationship Id="rId5" Type="http://schemas.openxmlformats.org/officeDocument/2006/relationships/image" Target="../media/image56.jpg"/><Relationship Id="rId10" Type="http://schemas.openxmlformats.org/officeDocument/2006/relationships/hyperlink" Target="https://www.sciencedirect.com/science/article/pii/S0926337320309772#bib0315" TargetMode="External"/><Relationship Id="rId4" Type="http://schemas.openxmlformats.org/officeDocument/2006/relationships/image" Target="../media/image55.jpg"/><Relationship Id="rId9" Type="http://schemas.openxmlformats.org/officeDocument/2006/relationships/hyperlink" Target="https://www.sciencedirect.com/science/article/pii/S0926337320309772#fig0015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926337320309772#fig0035" TargetMode="External"/><Relationship Id="rId7" Type="http://schemas.openxmlformats.org/officeDocument/2006/relationships/image" Target="../media/image1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hyperlink" Target="https://www.sciencedirect.com/science/article/pii/S0926337320309772#bib0505" TargetMode="External"/><Relationship Id="rId4" Type="http://schemas.openxmlformats.org/officeDocument/2006/relationships/hyperlink" Target="https://www.sciencedirect.com/science/article/pii/S0926337320309772#bib0500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g"/><Relationship Id="rId3" Type="http://schemas.openxmlformats.org/officeDocument/2006/relationships/hyperlink" Target="https://www.sciencedirect.com/science/article/pii/S0926337320309772#eq0005" TargetMode="External"/><Relationship Id="rId7" Type="http://schemas.openxmlformats.org/officeDocument/2006/relationships/image" Target="../media/image58.jpg"/><Relationship Id="rId2" Type="http://schemas.openxmlformats.org/officeDocument/2006/relationships/hyperlink" Target="https://www.sciencedirect.com/science/article/pii/S0926337320309772#tbl002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iencedirect.com/science/article/pii/S0926337320309772#bib0370" TargetMode="External"/><Relationship Id="rId5" Type="http://schemas.openxmlformats.org/officeDocument/2006/relationships/hyperlink" Target="https://www.sciencedirect.com/science/article/pii/S0926337320309772#fig0040" TargetMode="External"/><Relationship Id="rId10" Type="http://schemas.openxmlformats.org/officeDocument/2006/relationships/image" Target="../media/image1.jpg"/><Relationship Id="rId4" Type="http://schemas.openxmlformats.org/officeDocument/2006/relationships/hyperlink" Target="https://www.sciencedirect.com/science/article/pii/S0926337320309772#bib0510" TargetMode="External"/><Relationship Id="rId9" Type="http://schemas.openxmlformats.org/officeDocument/2006/relationships/image" Target="../media/image2.jp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iencedirect.com/science/article/pii/S0926337320309772#bib0545" TargetMode="External"/><Relationship Id="rId3" Type="http://schemas.openxmlformats.org/officeDocument/2006/relationships/hyperlink" Target="https://www.sciencedirect.com/science/article/pii/S0926337320309772#fig0045" TargetMode="External"/><Relationship Id="rId7" Type="http://schemas.openxmlformats.org/officeDocument/2006/relationships/hyperlink" Target="https://www.sciencedirect.com/science/article/pii/S0926337320309772#bib0540" TargetMode="External"/><Relationship Id="rId12" Type="http://schemas.openxmlformats.org/officeDocument/2006/relationships/image" Target="../media/image1.jpg"/><Relationship Id="rId2" Type="http://schemas.openxmlformats.org/officeDocument/2006/relationships/hyperlink" Target="https://www.sciencedirect.com/science/article/pii/S0926337320309772#bib052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iencedirect.com/science/article/pii/S0926337320309772#bib0060" TargetMode="External"/><Relationship Id="rId11" Type="http://schemas.openxmlformats.org/officeDocument/2006/relationships/image" Target="../media/image2.jpg"/><Relationship Id="rId5" Type="http://schemas.openxmlformats.org/officeDocument/2006/relationships/hyperlink" Target="https://www.sciencedirect.com/science/article/pii/S0926337320309772#bib0535" TargetMode="External"/><Relationship Id="rId10" Type="http://schemas.openxmlformats.org/officeDocument/2006/relationships/image" Target="../media/image61.jpg"/><Relationship Id="rId4" Type="http://schemas.openxmlformats.org/officeDocument/2006/relationships/hyperlink" Target="https://www.sciencedirect.com/science/article/pii/S0926337320309772#bib0530" TargetMode="External"/><Relationship Id="rId9" Type="http://schemas.openxmlformats.org/officeDocument/2006/relationships/image" Target="../media/image6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image" Target="../media/image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image" Target="../media/image2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50166" y="0"/>
            <a:ext cx="941815" cy="76500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4450" y="403605"/>
            <a:ext cx="719963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19455" marR="5080" indent="-70739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ΠΑΝΕΠΙΣΤΗΜΙΟ</a:t>
            </a:r>
            <a:r>
              <a:rPr sz="2800" spc="-165" dirty="0"/>
              <a:t> </a:t>
            </a:r>
            <a:r>
              <a:rPr sz="2800" spc="-40" dirty="0"/>
              <a:t>ΔΥΤΙΚΗΣ</a:t>
            </a:r>
            <a:r>
              <a:rPr sz="2800" spc="-55" dirty="0"/>
              <a:t> </a:t>
            </a:r>
            <a:r>
              <a:rPr sz="2800" spc="-10" dirty="0"/>
              <a:t>ΜΑΚΕΔΟΝΙΑΣ </a:t>
            </a:r>
            <a:r>
              <a:rPr sz="2800" spc="-35" dirty="0"/>
              <a:t>ΤΜΗΜΑ</a:t>
            </a:r>
            <a:r>
              <a:rPr sz="2800" spc="-175" dirty="0"/>
              <a:t> </a:t>
            </a:r>
            <a:r>
              <a:rPr sz="2800" spc="-10" dirty="0"/>
              <a:t>ΧΗΜΙΚΩΝ</a:t>
            </a:r>
            <a:r>
              <a:rPr sz="2800" spc="-65" dirty="0"/>
              <a:t> </a:t>
            </a:r>
            <a:r>
              <a:rPr sz="2800" spc="-10" dirty="0"/>
              <a:t>ΜΗΧΑΝΙΚΩΝ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2765805" y="2110867"/>
            <a:ext cx="6833870" cy="39542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ΕΡΓΑΣΤΗΡΙΟ</a:t>
            </a:r>
            <a:r>
              <a:rPr sz="2800" b="1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ΧΗΜΙΚΗΣ</a:t>
            </a:r>
            <a:r>
              <a:rPr sz="2800" b="1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ΜΗΧΑΝΙΚΗΣ</a:t>
            </a:r>
            <a:r>
              <a:rPr sz="2800" b="1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2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1776095" marR="1769110" indent="2540" algn="ctr">
              <a:lnSpc>
                <a:spcPct val="100000"/>
              </a:lnSpc>
            </a:pP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Ν</a:t>
            </a:r>
            <a:r>
              <a:rPr sz="2800" b="1" cap="small" spc="-10" dirty="0">
                <a:solidFill>
                  <a:srgbClr val="001F5F"/>
                </a:solidFill>
                <a:latin typeface="Times New Roman"/>
                <a:cs typeface="Times New Roman"/>
              </a:rPr>
              <a:t>ι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κόλαος</a:t>
            </a:r>
            <a:r>
              <a:rPr sz="2800" b="1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Χαρ</a:t>
            </a:r>
            <a:r>
              <a:rPr sz="2800" b="1" cap="small" spc="-10" dirty="0">
                <a:solidFill>
                  <a:srgbClr val="001F5F"/>
                </a:solidFill>
                <a:latin typeface="Times New Roman"/>
                <a:cs typeface="Times New Roman"/>
              </a:rPr>
              <a:t>ι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σίου,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Επ</a:t>
            </a:r>
            <a:r>
              <a:rPr sz="2800" b="1" cap="small" dirty="0">
                <a:solidFill>
                  <a:srgbClr val="001F5F"/>
                </a:solidFill>
                <a:latin typeface="Times New Roman"/>
                <a:cs typeface="Times New Roman"/>
              </a:rPr>
              <a:t>ι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κ.</a:t>
            </a:r>
            <a:r>
              <a:rPr sz="2800" b="1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Καθηγητής </a:t>
            </a:r>
            <a:r>
              <a:rPr sz="2800" b="1" spc="-40" dirty="0">
                <a:solidFill>
                  <a:srgbClr val="00AFEF"/>
                </a:solidFill>
                <a:latin typeface="Times New Roman"/>
                <a:cs typeface="Times New Roman"/>
                <a:hlinkClick r:id="rId3"/>
              </a:rPr>
              <a:t>ncharisiou@uowm.gr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5"/>
              </a:spcBef>
            </a:pPr>
            <a:endParaRPr lang="en-US" sz="2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45"/>
              </a:spcBef>
            </a:pPr>
            <a:r>
              <a:rPr lang="el-GR"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Γιώργος </a:t>
            </a:r>
            <a:r>
              <a:rPr lang="el-GR" sz="2800" b="1" spc="-10" dirty="0" err="1">
                <a:solidFill>
                  <a:srgbClr val="001F5F"/>
                </a:solidFill>
                <a:latin typeface="Times New Roman"/>
                <a:cs typeface="Times New Roman"/>
              </a:rPr>
              <a:t>Σιακαβέλας</a:t>
            </a:r>
            <a:r>
              <a:rPr lang="el-GR"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,</a:t>
            </a:r>
          </a:p>
          <a:p>
            <a:pPr algn="ctr">
              <a:lnSpc>
                <a:spcPct val="100000"/>
              </a:lnSpc>
              <a:spcBef>
                <a:spcPts val="145"/>
              </a:spcBef>
            </a:pPr>
            <a:r>
              <a:rPr lang="el-GR"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Μεταδιδακτορικός ερευνητικής</a:t>
            </a:r>
          </a:p>
          <a:p>
            <a:pPr algn="ctr">
              <a:lnSpc>
                <a:spcPct val="100000"/>
              </a:lnSpc>
              <a:spcBef>
                <a:spcPts val="145"/>
              </a:spcBef>
            </a:pPr>
            <a:r>
              <a:rPr lang="en-US" sz="2800" b="1" dirty="0">
                <a:latin typeface="Times New Roman"/>
                <a:cs typeface="Times New Roman"/>
                <a:hlinkClick r:id="rId4"/>
              </a:rPr>
              <a:t>giorgosiakavelas@gmail.com</a:t>
            </a:r>
            <a:r>
              <a:rPr lang="en-US" sz="2800" b="1" dirty="0">
                <a:latin typeface="Times New Roman"/>
                <a:cs typeface="Times New Roman"/>
              </a:rPr>
              <a:t> </a:t>
            </a:r>
            <a:endParaRPr sz="2800" b="1" dirty="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139" y="104793"/>
            <a:ext cx="648364" cy="41345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0043" rIns="0" bIns="0" rtlCol="0">
            <a:spAutoFit/>
          </a:bodyPr>
          <a:lstStyle/>
          <a:p>
            <a:pPr marL="140462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Power</a:t>
            </a:r>
            <a:r>
              <a:rPr sz="2800" spc="-75" dirty="0"/>
              <a:t> </a:t>
            </a:r>
            <a:r>
              <a:rPr sz="2800" dirty="0"/>
              <a:t>to</a:t>
            </a:r>
            <a:r>
              <a:rPr sz="2800" spc="-30" dirty="0"/>
              <a:t> </a:t>
            </a:r>
            <a:r>
              <a:rPr sz="2800" dirty="0"/>
              <a:t>Gas</a:t>
            </a:r>
            <a:r>
              <a:rPr sz="2800" spc="-50" dirty="0"/>
              <a:t> </a:t>
            </a:r>
            <a:r>
              <a:rPr sz="2800" dirty="0"/>
              <a:t>(PtG</a:t>
            </a:r>
            <a:r>
              <a:rPr sz="2800" spc="-35" dirty="0"/>
              <a:t> </a:t>
            </a:r>
            <a:r>
              <a:rPr sz="2800" dirty="0"/>
              <a:t>or</a:t>
            </a:r>
            <a:r>
              <a:rPr sz="2800" spc="-90" dirty="0"/>
              <a:t> </a:t>
            </a:r>
            <a:r>
              <a:rPr sz="2800" spc="-20" dirty="0"/>
              <a:t>P2G)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7713980" y="1915159"/>
            <a:ext cx="24523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329" marR="5080" indent="-215265">
              <a:lnSpc>
                <a:spcPct val="100000"/>
              </a:lnSpc>
              <a:spcBef>
                <a:spcPts val="100"/>
              </a:spcBef>
            </a:pPr>
            <a:r>
              <a:rPr sz="18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https://www.youtube.com/</a:t>
            </a:r>
            <a:r>
              <a:rPr sz="1800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watch?v=j6ktfz2R9fo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84348" y="842772"/>
            <a:ext cx="4463796" cy="301599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45564" y="4145278"/>
            <a:ext cx="3814543" cy="259232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345171" y="5467603"/>
            <a:ext cx="27190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https://www.youtube.com/wa</a:t>
            </a:r>
            <a:endParaRPr sz="18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18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tch?v=MWh23EQMRJY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139" y="104793"/>
            <a:ext cx="648364" cy="413458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250166" y="0"/>
            <a:ext cx="941815" cy="7650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46679" y="261873"/>
            <a:ext cx="6126480" cy="1290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66545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Σημαντ</a:t>
            </a:r>
            <a:r>
              <a:rPr sz="2800" b="1" cap="small" spc="-10" dirty="0">
                <a:solidFill>
                  <a:srgbClr val="001F5F"/>
                </a:solidFill>
                <a:latin typeface="Times New Roman"/>
                <a:cs typeface="Times New Roman"/>
              </a:rPr>
              <a:t>ι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κότερες</a:t>
            </a:r>
            <a:r>
              <a:rPr sz="2800" b="1" spc="-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αντ</a:t>
            </a:r>
            <a:r>
              <a:rPr sz="2800" b="1" cap="small" spc="-10" dirty="0">
                <a:solidFill>
                  <a:srgbClr val="001F5F"/>
                </a:solidFill>
                <a:latin typeface="Times New Roman"/>
                <a:cs typeface="Times New Roman"/>
              </a:rPr>
              <a:t>ι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δράσε</a:t>
            </a:r>
            <a:r>
              <a:rPr sz="2800" b="1" cap="small" spc="-10" dirty="0">
                <a:solidFill>
                  <a:srgbClr val="001F5F"/>
                </a:solidFill>
                <a:latin typeface="Times New Roman"/>
                <a:cs typeface="Times New Roman"/>
              </a:rPr>
              <a:t>ι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ς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80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1.</a:t>
            </a:r>
            <a:r>
              <a:rPr sz="20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Παραγωγή</a:t>
            </a:r>
            <a:r>
              <a:rPr sz="20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υδρογόνου</a:t>
            </a:r>
            <a:r>
              <a:rPr sz="2000"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μέσω</a:t>
            </a:r>
            <a:r>
              <a:rPr sz="20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ηλεκτρόλυσης</a:t>
            </a:r>
            <a:r>
              <a:rPr sz="20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του</a:t>
            </a:r>
            <a:r>
              <a:rPr sz="20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νερού: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46679" y="3661167"/>
            <a:ext cx="6485255" cy="2561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67130">
              <a:lnSpc>
                <a:spcPct val="100000"/>
              </a:lnSpc>
              <a:spcBef>
                <a:spcPts val="105"/>
              </a:spcBef>
              <a:tabLst>
                <a:tab pos="2064385" algn="l"/>
                <a:tab pos="2513965" algn="l"/>
                <a:tab pos="3448050" algn="l"/>
                <a:tab pos="4072254" algn="l"/>
                <a:tab pos="5038090" algn="l"/>
                <a:tab pos="5488940" algn="l"/>
              </a:tabLst>
            </a:pPr>
            <a:r>
              <a:rPr sz="3200" i="1" spc="-25" dirty="0">
                <a:latin typeface="Times New Roman"/>
                <a:cs typeface="Times New Roman"/>
              </a:rPr>
              <a:t>CO</a:t>
            </a:r>
            <a:r>
              <a:rPr sz="1850" spc="-25" dirty="0">
                <a:latin typeface="Times New Roman"/>
                <a:cs typeface="Times New Roman"/>
              </a:rPr>
              <a:t>2</a:t>
            </a:r>
            <a:r>
              <a:rPr sz="1850" dirty="0">
                <a:latin typeface="Times New Roman"/>
                <a:cs typeface="Times New Roman"/>
              </a:rPr>
              <a:t>	</a:t>
            </a:r>
            <a:r>
              <a:rPr sz="3200" spc="-50" dirty="0">
                <a:latin typeface="Symbol"/>
                <a:cs typeface="Symbol"/>
              </a:rPr>
              <a:t>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55" dirty="0">
                <a:latin typeface="Times New Roman"/>
                <a:cs typeface="Times New Roman"/>
              </a:rPr>
              <a:t>4</a:t>
            </a:r>
            <a:r>
              <a:rPr sz="3200" i="1" spc="55" dirty="0">
                <a:latin typeface="Times New Roman"/>
                <a:cs typeface="Times New Roman"/>
              </a:rPr>
              <a:t>H</a:t>
            </a:r>
            <a:r>
              <a:rPr sz="3200" i="1" spc="-330" dirty="0">
                <a:latin typeface="Times New Roman"/>
                <a:cs typeface="Times New Roman"/>
              </a:rPr>
              <a:t> </a:t>
            </a:r>
            <a:r>
              <a:rPr sz="1850" spc="-50" dirty="0">
                <a:latin typeface="Times New Roman"/>
                <a:cs typeface="Times New Roman"/>
              </a:rPr>
              <a:t>2</a:t>
            </a:r>
            <a:r>
              <a:rPr sz="1850" dirty="0">
                <a:latin typeface="Times New Roman"/>
                <a:cs typeface="Times New Roman"/>
              </a:rPr>
              <a:t>	</a:t>
            </a:r>
            <a:r>
              <a:rPr sz="3200" spc="-50" dirty="0">
                <a:latin typeface="Symbol"/>
                <a:cs typeface="Symbol"/>
              </a:rPr>
              <a:t>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i="1" spc="-15" dirty="0">
                <a:latin typeface="Times New Roman"/>
                <a:cs typeface="Times New Roman"/>
              </a:rPr>
              <a:t>CH</a:t>
            </a:r>
            <a:r>
              <a:rPr sz="3200" i="1" spc="-335" dirty="0">
                <a:latin typeface="Times New Roman"/>
                <a:cs typeface="Times New Roman"/>
              </a:rPr>
              <a:t> </a:t>
            </a:r>
            <a:r>
              <a:rPr sz="1850" spc="-50" dirty="0">
                <a:latin typeface="Times New Roman"/>
                <a:cs typeface="Times New Roman"/>
              </a:rPr>
              <a:t>4</a:t>
            </a:r>
            <a:r>
              <a:rPr sz="1850" dirty="0">
                <a:latin typeface="Times New Roman"/>
                <a:cs typeface="Times New Roman"/>
              </a:rPr>
              <a:t>	</a:t>
            </a:r>
            <a:r>
              <a:rPr sz="3200" spc="-50" dirty="0">
                <a:latin typeface="Symbol"/>
                <a:cs typeface="Symbol"/>
              </a:rPr>
              <a:t>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50" dirty="0">
                <a:latin typeface="Times New Roman"/>
                <a:cs typeface="Times New Roman"/>
              </a:rPr>
              <a:t>2</a:t>
            </a:r>
            <a:r>
              <a:rPr sz="3200" i="1" spc="50" dirty="0">
                <a:latin typeface="Times New Roman"/>
                <a:cs typeface="Times New Roman"/>
              </a:rPr>
              <a:t>H</a:t>
            </a:r>
            <a:r>
              <a:rPr sz="3200" i="1" spc="-320" dirty="0">
                <a:latin typeface="Times New Roman"/>
                <a:cs typeface="Times New Roman"/>
              </a:rPr>
              <a:t> </a:t>
            </a:r>
            <a:r>
              <a:rPr sz="1850" spc="-25" dirty="0">
                <a:latin typeface="Times New Roman"/>
                <a:cs typeface="Times New Roman"/>
              </a:rPr>
              <a:t>2</a:t>
            </a:r>
            <a:r>
              <a:rPr sz="3200" i="1" spc="-25" dirty="0">
                <a:latin typeface="Times New Roman"/>
                <a:cs typeface="Times New Roman"/>
              </a:rPr>
              <a:t>O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185"/>
              </a:spcBef>
            </a:pP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3.</a:t>
            </a:r>
            <a:r>
              <a:rPr sz="2000" b="1" spc="-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Αντίστροφη</a:t>
            </a:r>
            <a:r>
              <a:rPr sz="2000" b="1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αντίδραση</a:t>
            </a:r>
            <a:r>
              <a:rPr sz="2000" b="1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μετατόπ</a:t>
            </a:r>
            <a:r>
              <a:rPr sz="2000" b="1" cap="small" dirty="0">
                <a:solidFill>
                  <a:srgbClr val="006FC0"/>
                </a:solidFill>
                <a:latin typeface="Times New Roman"/>
                <a:cs typeface="Times New Roman"/>
              </a:rPr>
              <a:t>ι</a:t>
            </a: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σης</a:t>
            </a:r>
            <a:r>
              <a:rPr sz="2000"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του</a:t>
            </a:r>
            <a:r>
              <a:rPr sz="20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ύδατος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(Reverse</a:t>
            </a:r>
            <a:r>
              <a:rPr sz="2000" b="1" spc="-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Water-</a:t>
            </a: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Gas</a:t>
            </a:r>
            <a:r>
              <a:rPr sz="2000"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Shift</a:t>
            </a:r>
            <a:r>
              <a:rPr sz="20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-</a:t>
            </a:r>
            <a:r>
              <a:rPr sz="20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 RWGS):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810"/>
              </a:spcBef>
            </a:pPr>
            <a:endParaRPr sz="2000">
              <a:latin typeface="Times New Roman"/>
              <a:cs typeface="Times New Roman"/>
            </a:endParaRPr>
          </a:p>
          <a:p>
            <a:pPr marL="1339850">
              <a:lnSpc>
                <a:spcPct val="100000"/>
              </a:lnSpc>
              <a:tabLst>
                <a:tab pos="2287905" algn="l"/>
                <a:tab pos="2776220" algn="l"/>
                <a:tab pos="3531870" algn="l"/>
                <a:tab pos="4191635" algn="l"/>
                <a:tab pos="5026025" algn="l"/>
                <a:tab pos="5513705" algn="l"/>
              </a:tabLst>
            </a:pPr>
            <a:r>
              <a:rPr sz="3350" i="1" spc="-25" dirty="0">
                <a:latin typeface="Times New Roman"/>
                <a:cs typeface="Times New Roman"/>
              </a:rPr>
              <a:t>CO</a:t>
            </a:r>
            <a:r>
              <a:rPr sz="1950" spc="-25" dirty="0">
                <a:latin typeface="Times New Roman"/>
                <a:cs typeface="Times New Roman"/>
              </a:rPr>
              <a:t>2</a:t>
            </a:r>
            <a:r>
              <a:rPr sz="1950" dirty="0">
                <a:latin typeface="Times New Roman"/>
                <a:cs typeface="Times New Roman"/>
              </a:rPr>
              <a:t>	</a:t>
            </a:r>
            <a:r>
              <a:rPr sz="3350" spc="-50" dirty="0">
                <a:latin typeface="Symbol"/>
                <a:cs typeface="Symbol"/>
              </a:rPr>
              <a:t></a:t>
            </a:r>
            <a:r>
              <a:rPr sz="3350" dirty="0">
                <a:latin typeface="Times New Roman"/>
                <a:cs typeface="Times New Roman"/>
              </a:rPr>
              <a:t>	</a:t>
            </a:r>
            <a:r>
              <a:rPr sz="3350" i="1" dirty="0">
                <a:latin typeface="Times New Roman"/>
                <a:cs typeface="Times New Roman"/>
              </a:rPr>
              <a:t>H</a:t>
            </a:r>
            <a:r>
              <a:rPr sz="3350" i="1" spc="-350" dirty="0">
                <a:latin typeface="Times New Roman"/>
                <a:cs typeface="Times New Roman"/>
              </a:rPr>
              <a:t> </a:t>
            </a:r>
            <a:r>
              <a:rPr sz="1950" spc="-50" dirty="0">
                <a:latin typeface="Times New Roman"/>
                <a:cs typeface="Times New Roman"/>
              </a:rPr>
              <a:t>2</a:t>
            </a:r>
            <a:r>
              <a:rPr sz="1950" dirty="0">
                <a:latin typeface="Times New Roman"/>
                <a:cs typeface="Times New Roman"/>
              </a:rPr>
              <a:t>	</a:t>
            </a:r>
            <a:r>
              <a:rPr sz="3350" spc="-50" dirty="0">
                <a:latin typeface="Symbol"/>
                <a:cs typeface="Symbol"/>
              </a:rPr>
              <a:t></a:t>
            </a:r>
            <a:r>
              <a:rPr sz="3350" dirty="0">
                <a:latin typeface="Times New Roman"/>
                <a:cs typeface="Times New Roman"/>
              </a:rPr>
              <a:t>	</a:t>
            </a:r>
            <a:r>
              <a:rPr sz="3350" i="1" spc="-25" dirty="0">
                <a:latin typeface="Times New Roman"/>
                <a:cs typeface="Times New Roman"/>
              </a:rPr>
              <a:t>CO</a:t>
            </a:r>
            <a:r>
              <a:rPr sz="3350" i="1" dirty="0">
                <a:latin typeface="Times New Roman"/>
                <a:cs typeface="Times New Roman"/>
              </a:rPr>
              <a:t>	</a:t>
            </a:r>
            <a:r>
              <a:rPr sz="3350" spc="-50" dirty="0">
                <a:latin typeface="Symbol"/>
                <a:cs typeface="Symbol"/>
              </a:rPr>
              <a:t></a:t>
            </a:r>
            <a:r>
              <a:rPr sz="3350" dirty="0">
                <a:latin typeface="Times New Roman"/>
                <a:cs typeface="Times New Roman"/>
              </a:rPr>
              <a:t>	</a:t>
            </a:r>
            <a:r>
              <a:rPr sz="3350" i="1" dirty="0">
                <a:latin typeface="Times New Roman"/>
                <a:cs typeface="Times New Roman"/>
              </a:rPr>
              <a:t>H</a:t>
            </a:r>
            <a:r>
              <a:rPr sz="3350" i="1" spc="-340" dirty="0">
                <a:latin typeface="Times New Roman"/>
                <a:cs typeface="Times New Roman"/>
              </a:rPr>
              <a:t> </a:t>
            </a:r>
            <a:r>
              <a:rPr sz="1950" spc="-25" dirty="0">
                <a:latin typeface="Times New Roman"/>
                <a:cs typeface="Times New Roman"/>
              </a:rPr>
              <a:t>2</a:t>
            </a:r>
            <a:r>
              <a:rPr sz="3350" i="1" spc="-25" dirty="0">
                <a:latin typeface="Times New Roman"/>
                <a:cs typeface="Times New Roman"/>
              </a:rPr>
              <a:t>O</a:t>
            </a:r>
            <a:endParaRPr sz="33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35612" y="2204930"/>
            <a:ext cx="219710" cy="0"/>
          </a:xfrm>
          <a:custGeom>
            <a:avLst/>
            <a:gdLst/>
            <a:ahLst/>
            <a:cxnLst/>
            <a:rect l="l" t="t" r="r" b="b"/>
            <a:pathLst>
              <a:path w="219709">
                <a:moveTo>
                  <a:pt x="0" y="0"/>
                </a:moveTo>
                <a:lnTo>
                  <a:pt x="219208" y="0"/>
                </a:lnTo>
              </a:path>
            </a:pathLst>
          </a:custGeom>
          <a:ln w="183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621279" y="2202177"/>
            <a:ext cx="7238365" cy="10166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222500" algn="ctr">
              <a:lnSpc>
                <a:spcPct val="100000"/>
              </a:lnSpc>
              <a:spcBef>
                <a:spcPts val="120"/>
              </a:spcBef>
            </a:pPr>
            <a:r>
              <a:rPr sz="2900" spc="-50" dirty="0">
                <a:latin typeface="Times New Roman"/>
                <a:cs typeface="Times New Roman"/>
              </a:rPr>
              <a:t>2</a:t>
            </a:r>
            <a:endParaRPr sz="29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900"/>
              </a:spcBef>
            </a:pP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2.</a:t>
            </a:r>
            <a:r>
              <a:rPr sz="20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Μεθανοποίηση</a:t>
            </a:r>
            <a:r>
              <a:rPr sz="2000" b="1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του</a:t>
            </a:r>
            <a:r>
              <a:rPr sz="20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δ</a:t>
            </a:r>
            <a:r>
              <a:rPr sz="2000" b="1" cap="small" spc="-25" dirty="0">
                <a:solidFill>
                  <a:srgbClr val="006FC0"/>
                </a:solidFill>
                <a:latin typeface="Times New Roman"/>
                <a:cs typeface="Times New Roman"/>
              </a:rPr>
              <a:t>ιο</a:t>
            </a:r>
            <a:r>
              <a:rPr sz="20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ξε</a:t>
            </a:r>
            <a:r>
              <a:rPr sz="2000" b="1" cap="small" spc="-25" dirty="0">
                <a:solidFill>
                  <a:srgbClr val="006FC0"/>
                </a:solidFill>
                <a:latin typeface="Times New Roman"/>
                <a:cs typeface="Times New Roman"/>
              </a:rPr>
              <a:t>ι</a:t>
            </a:r>
            <a:r>
              <a:rPr sz="20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δίου</a:t>
            </a:r>
            <a:r>
              <a:rPr sz="2000"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του</a:t>
            </a:r>
            <a:r>
              <a:rPr sz="20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άνθρακα</a:t>
            </a:r>
            <a:r>
              <a:rPr sz="20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(CO</a:t>
            </a:r>
            <a:r>
              <a:rPr sz="1950" b="1" baseline="-21367" dirty="0">
                <a:solidFill>
                  <a:srgbClr val="006FC0"/>
                </a:solidFill>
                <a:latin typeface="Times New Roman"/>
                <a:cs typeface="Times New Roman"/>
              </a:rPr>
              <a:t>2</a:t>
            </a:r>
            <a:r>
              <a:rPr sz="1950" b="1" spc="202" baseline="-21367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methanation):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60786" y="1913878"/>
            <a:ext cx="3276600" cy="471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965200" algn="l"/>
                <a:tab pos="1546860" algn="l"/>
                <a:tab pos="2152650" algn="l"/>
                <a:tab pos="2592070" algn="l"/>
              </a:tabLst>
            </a:pPr>
            <a:r>
              <a:rPr sz="2900" i="1" dirty="0">
                <a:latin typeface="Times New Roman"/>
                <a:cs typeface="Times New Roman"/>
              </a:rPr>
              <a:t>H</a:t>
            </a:r>
            <a:r>
              <a:rPr sz="2900" i="1" spc="-275" dirty="0">
                <a:latin typeface="Times New Roman"/>
                <a:cs typeface="Times New Roman"/>
              </a:rPr>
              <a:t> </a:t>
            </a:r>
            <a:r>
              <a:rPr sz="1650" spc="-25" dirty="0">
                <a:latin typeface="Times New Roman"/>
                <a:cs typeface="Times New Roman"/>
              </a:rPr>
              <a:t>2</a:t>
            </a:r>
            <a:r>
              <a:rPr sz="2900" spc="-25" dirty="0">
                <a:latin typeface="Symbol"/>
                <a:cs typeface="Symbol"/>
              </a:rPr>
              <a:t></a:t>
            </a:r>
            <a:r>
              <a:rPr sz="2900" dirty="0">
                <a:latin typeface="Times New Roman"/>
                <a:cs typeface="Times New Roman"/>
              </a:rPr>
              <a:t>	</a:t>
            </a:r>
            <a:r>
              <a:rPr sz="2900" spc="-50" dirty="0">
                <a:latin typeface="Symbol"/>
                <a:cs typeface="Symbol"/>
              </a:rPr>
              <a:t></a:t>
            </a:r>
            <a:r>
              <a:rPr sz="2900" dirty="0">
                <a:latin typeface="Times New Roman"/>
                <a:cs typeface="Times New Roman"/>
              </a:rPr>
              <a:t>	</a:t>
            </a:r>
            <a:r>
              <a:rPr sz="2900" spc="75" dirty="0">
                <a:latin typeface="Symbol"/>
                <a:cs typeface="Symbol"/>
              </a:rPr>
              <a:t></a:t>
            </a:r>
            <a:r>
              <a:rPr sz="1650" spc="75" dirty="0">
                <a:latin typeface="Times New Roman"/>
                <a:cs typeface="Times New Roman"/>
              </a:rPr>
              <a:t>2</a:t>
            </a:r>
            <a:r>
              <a:rPr sz="1650" dirty="0">
                <a:latin typeface="Times New Roman"/>
                <a:cs typeface="Times New Roman"/>
              </a:rPr>
              <a:t>	</a:t>
            </a:r>
            <a:r>
              <a:rPr sz="2900" spc="-50" dirty="0">
                <a:latin typeface="Symbol"/>
                <a:cs typeface="Symbol"/>
              </a:rPr>
              <a:t></a:t>
            </a:r>
            <a:r>
              <a:rPr sz="2900" dirty="0">
                <a:latin typeface="Times New Roman"/>
                <a:cs typeface="Times New Roman"/>
              </a:rPr>
              <a:t>	</a:t>
            </a:r>
            <a:r>
              <a:rPr sz="4350" baseline="35440" dirty="0">
                <a:latin typeface="Times New Roman"/>
                <a:cs typeface="Times New Roman"/>
              </a:rPr>
              <a:t>1</a:t>
            </a:r>
            <a:r>
              <a:rPr sz="4350" spc="-254" baseline="35440" dirty="0">
                <a:latin typeface="Times New Roman"/>
                <a:cs typeface="Times New Roman"/>
              </a:rPr>
              <a:t> </a:t>
            </a:r>
            <a:r>
              <a:rPr sz="2900" spc="20" dirty="0">
                <a:latin typeface="Symbol"/>
                <a:cs typeface="Symbol"/>
              </a:rPr>
              <a:t></a:t>
            </a:r>
            <a:r>
              <a:rPr sz="1650" spc="20" dirty="0">
                <a:latin typeface="Times New Roman"/>
                <a:cs typeface="Times New Roman"/>
              </a:rPr>
              <a:t>2</a:t>
            </a:r>
            <a:endParaRPr sz="165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39" y="104793"/>
            <a:ext cx="648364" cy="413458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50166" y="0"/>
            <a:ext cx="941815" cy="7650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57734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Πρωτόκολλο</a:t>
            </a:r>
            <a:r>
              <a:rPr sz="2800" spc="-105" dirty="0"/>
              <a:t> </a:t>
            </a:r>
            <a:r>
              <a:rPr sz="2800" spc="-10" dirty="0"/>
              <a:t>μετρήσεων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6532244" y="1212850"/>
            <a:ext cx="4120515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177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Οι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καταλυτικές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δοκιμές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πραγματοποιούνται </a:t>
            </a:r>
            <a:r>
              <a:rPr sz="1800" dirty="0">
                <a:latin typeface="Times New Roman"/>
                <a:cs typeface="Times New Roman"/>
              </a:rPr>
              <a:t>σε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αντιδραστήρα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σταθεροποιημένης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κλίνης. </a:t>
            </a:r>
            <a:r>
              <a:rPr sz="1800" dirty="0">
                <a:latin typeface="Times New Roman"/>
                <a:cs typeface="Times New Roman"/>
              </a:rPr>
              <a:t>Η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καταλυτική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κλίνη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αποτελείται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από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μια </a:t>
            </a:r>
            <a:r>
              <a:rPr sz="1800" dirty="0">
                <a:latin typeface="Times New Roman"/>
                <a:cs typeface="Times New Roman"/>
              </a:rPr>
              <a:t>βάση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quartz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wool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και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την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ποσότητα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του </a:t>
            </a:r>
            <a:r>
              <a:rPr sz="1800" spc="-10" dirty="0">
                <a:latin typeface="Times New Roman"/>
                <a:cs typeface="Times New Roman"/>
              </a:rPr>
              <a:t>καταλύτη.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Times New Roman"/>
              <a:cs typeface="Times New Roman"/>
            </a:endParaRPr>
          </a:p>
          <a:p>
            <a:pPr marL="50800" marR="454025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Η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συνολική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ροή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της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τροφοδοσίας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που </a:t>
            </a:r>
            <a:r>
              <a:rPr sz="1800" spc="-10" dirty="0">
                <a:latin typeface="Times New Roman"/>
                <a:cs typeface="Times New Roman"/>
              </a:rPr>
              <a:t>χρησιμοποιείται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αποτελείται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από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αέριο </a:t>
            </a:r>
            <a:r>
              <a:rPr sz="1800" dirty="0">
                <a:latin typeface="Times New Roman"/>
                <a:cs typeface="Times New Roman"/>
              </a:rPr>
              <a:t>μείγμα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CΟ</a:t>
            </a:r>
            <a:r>
              <a:rPr sz="1800" baseline="-20833" dirty="0">
                <a:latin typeface="Times New Roman"/>
                <a:cs typeface="Times New Roman"/>
              </a:rPr>
              <a:t>2</a:t>
            </a:r>
            <a:r>
              <a:rPr sz="1800" spc="209" baseline="-20833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/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</a:t>
            </a:r>
            <a:r>
              <a:rPr sz="1800" baseline="-20833" dirty="0">
                <a:latin typeface="Times New Roman"/>
                <a:cs typeface="Times New Roman"/>
              </a:rPr>
              <a:t>2</a:t>
            </a:r>
            <a:r>
              <a:rPr sz="1800" spc="209" baseline="-20833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/</a:t>
            </a:r>
            <a:r>
              <a:rPr sz="1800" spc="-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με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αναλογία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1/4/5 </a:t>
            </a:r>
            <a:r>
              <a:rPr sz="1800" dirty="0">
                <a:latin typeface="Times New Roman"/>
                <a:cs typeface="Times New Roman"/>
              </a:rPr>
              <a:t>(Συνολική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ροή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100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ml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min</a:t>
            </a:r>
            <a:r>
              <a:rPr sz="1800" spc="-15" baseline="25462" dirty="0">
                <a:latin typeface="Times New Roman"/>
                <a:cs typeface="Times New Roman"/>
              </a:rPr>
              <a:t>-</a:t>
            </a:r>
            <a:r>
              <a:rPr sz="1800" spc="-37" baseline="25462" dirty="0">
                <a:latin typeface="Times New Roman"/>
                <a:cs typeface="Times New Roman"/>
              </a:rPr>
              <a:t>1</a:t>
            </a:r>
            <a:r>
              <a:rPr sz="1800" spc="-25" dirty="0"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7407" y="4692777"/>
            <a:ext cx="1061466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Πρωτόκολλο</a:t>
            </a:r>
            <a:r>
              <a:rPr sz="1800"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#1</a:t>
            </a:r>
            <a:r>
              <a:rPr sz="18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(Πε</a:t>
            </a:r>
            <a:r>
              <a:rPr sz="1800" b="1" cap="small" dirty="0">
                <a:solidFill>
                  <a:srgbClr val="006FC0"/>
                </a:solidFill>
                <a:latin typeface="Times New Roman"/>
                <a:cs typeface="Times New Roman"/>
              </a:rPr>
              <a:t>ι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ράματα</a:t>
            </a:r>
            <a:r>
              <a:rPr sz="1800"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βηματ</a:t>
            </a:r>
            <a:r>
              <a:rPr sz="1800" b="1" cap="small" dirty="0">
                <a:solidFill>
                  <a:srgbClr val="006FC0"/>
                </a:solidFill>
                <a:latin typeface="Times New Roman"/>
                <a:cs typeface="Times New Roman"/>
              </a:rPr>
              <a:t>ι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κής</a:t>
            </a:r>
            <a:r>
              <a:rPr sz="18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αύξησης</a:t>
            </a:r>
            <a:r>
              <a:rPr sz="1800"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της</a:t>
            </a:r>
            <a:r>
              <a:rPr sz="18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θερμοκρασίας):</a:t>
            </a:r>
            <a:endParaRPr sz="1800">
              <a:latin typeface="Times New Roman"/>
              <a:cs typeface="Times New Roman"/>
            </a:endParaRPr>
          </a:p>
          <a:p>
            <a:pPr marL="12700" marR="146685">
              <a:lnSpc>
                <a:spcPts val="2170"/>
              </a:lnSpc>
              <a:spcBef>
                <a:spcPts val="55"/>
              </a:spcBef>
            </a:pPr>
            <a:r>
              <a:rPr sz="1800" dirty="0">
                <a:latin typeface="Times New Roman"/>
                <a:cs typeface="Times New Roman"/>
              </a:rPr>
              <a:t>H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θερμοκρασία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του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αντιδραστήρα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μεταβάλλεται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σταδιακά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μεταξύ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200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και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500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Microsoft YaHei"/>
                <a:cs typeface="Microsoft YaHei"/>
              </a:rPr>
              <a:t>°</a:t>
            </a:r>
            <a:r>
              <a:rPr sz="1800" dirty="0">
                <a:latin typeface="Times New Roman"/>
                <a:cs typeface="Times New Roman"/>
              </a:rPr>
              <a:t>C,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παραμένοντας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για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30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λεπτά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σε </a:t>
            </a:r>
            <a:r>
              <a:rPr sz="1800" dirty="0">
                <a:latin typeface="Times New Roman"/>
                <a:cs typeface="Times New Roman"/>
              </a:rPr>
              <a:t>κάθε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θερμοκρασία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(steady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state)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ώστε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να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πραγματοποιηθεί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μέτρηση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στον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αέριο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χρωματογράφο.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Πρωτόκολλο</a:t>
            </a:r>
            <a:r>
              <a:rPr sz="18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#2:</a:t>
            </a:r>
            <a:r>
              <a:rPr sz="18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(Πε</a:t>
            </a:r>
            <a:r>
              <a:rPr sz="1800" b="1" cap="small" dirty="0">
                <a:solidFill>
                  <a:srgbClr val="006FC0"/>
                </a:solidFill>
                <a:latin typeface="Times New Roman"/>
                <a:cs typeface="Times New Roman"/>
              </a:rPr>
              <a:t>ι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ράματα</a:t>
            </a:r>
            <a:r>
              <a:rPr sz="1800"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σταθερότητας):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Η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θερμοκρασία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αντίδρασης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παραμένει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σε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μία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θερμοκρασία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για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8-20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ώρες.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Οι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μετρήσεις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στον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αέριο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χρωματογράφο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πραγματοποιούνται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κάθε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μία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(1)</a:t>
            </a:r>
            <a:r>
              <a:rPr sz="1800" spc="-20" dirty="0">
                <a:latin typeface="Times New Roman"/>
                <a:cs typeface="Times New Roman"/>
              </a:rPr>
              <a:t> ώρα.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708086" y="790511"/>
            <a:ext cx="4037965" cy="3655695"/>
            <a:chOff x="1708086" y="790511"/>
            <a:chExt cx="4037965" cy="365569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89877" y="800099"/>
              <a:ext cx="3946458" cy="361782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712848" y="795273"/>
              <a:ext cx="4028440" cy="3646170"/>
            </a:xfrm>
            <a:custGeom>
              <a:avLst/>
              <a:gdLst/>
              <a:ahLst/>
              <a:cxnLst/>
              <a:rect l="l" t="t" r="r" b="b"/>
              <a:pathLst>
                <a:path w="4028440" h="3646170">
                  <a:moveTo>
                    <a:pt x="0" y="3645789"/>
                  </a:moveTo>
                  <a:lnTo>
                    <a:pt x="4028313" y="3645789"/>
                  </a:lnTo>
                  <a:lnTo>
                    <a:pt x="4028313" y="0"/>
                  </a:lnTo>
                  <a:lnTo>
                    <a:pt x="0" y="0"/>
                  </a:lnTo>
                  <a:lnTo>
                    <a:pt x="0" y="364578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39" y="104793"/>
            <a:ext cx="648364" cy="413458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250166" y="0"/>
            <a:ext cx="941815" cy="76500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9245" rIns="0" bIns="0" rtlCol="0">
            <a:spAutoFit/>
          </a:bodyPr>
          <a:lstStyle/>
          <a:p>
            <a:pPr marL="27051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Βήματα</a:t>
            </a:r>
            <a:r>
              <a:rPr sz="2800" spc="-65" dirty="0"/>
              <a:t> </a:t>
            </a:r>
            <a:r>
              <a:rPr sz="2800" spc="-10" dirty="0"/>
              <a:t>πε</a:t>
            </a:r>
            <a:r>
              <a:rPr sz="2800" cap="small" spc="-10" dirty="0"/>
              <a:t>ι</a:t>
            </a:r>
            <a:r>
              <a:rPr sz="2800" spc="-10" dirty="0"/>
              <a:t>ραματ</a:t>
            </a:r>
            <a:r>
              <a:rPr sz="2800" cap="small" spc="-10" dirty="0"/>
              <a:t>ι</a:t>
            </a:r>
            <a:r>
              <a:rPr sz="2800" spc="-10" dirty="0"/>
              <a:t>κής</a:t>
            </a:r>
            <a:r>
              <a:rPr sz="2800" spc="-70" dirty="0"/>
              <a:t> </a:t>
            </a:r>
            <a:r>
              <a:rPr sz="2800" spc="-10" dirty="0"/>
              <a:t>δ</a:t>
            </a:r>
            <a:r>
              <a:rPr sz="2800" cap="small" spc="-10" dirty="0"/>
              <a:t>ι</a:t>
            </a:r>
            <a:r>
              <a:rPr sz="2800" spc="-10" dirty="0"/>
              <a:t>αδ</a:t>
            </a:r>
            <a:r>
              <a:rPr sz="2800" cap="small" spc="-10" dirty="0"/>
              <a:t>ι</a:t>
            </a:r>
            <a:r>
              <a:rPr sz="2800" spc="-10" dirty="0"/>
              <a:t>κασίας</a:t>
            </a:r>
            <a:r>
              <a:rPr sz="2800" spc="-55" dirty="0"/>
              <a:t> </a:t>
            </a:r>
            <a:r>
              <a:rPr sz="2800" spc="-40" dirty="0"/>
              <a:t>(1/2)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586991" y="1188719"/>
            <a:ext cx="9056370" cy="485330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700"/>
              </a:spcBef>
            </a:pP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Βήμα</a:t>
            </a:r>
            <a:r>
              <a:rPr sz="1800" b="1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1:</a:t>
            </a:r>
            <a:endParaRPr sz="1800">
              <a:latin typeface="Times New Roman"/>
              <a:cs typeface="Times New Roman"/>
            </a:endParaRPr>
          </a:p>
          <a:p>
            <a:pPr marL="63500" marR="350520">
              <a:lnSpc>
                <a:spcPct val="100000"/>
              </a:lnSpc>
              <a:spcBef>
                <a:spcPts val="605"/>
              </a:spcBef>
            </a:pPr>
            <a:r>
              <a:rPr sz="1800" spc="-10" dirty="0">
                <a:latin typeface="Times New Roman"/>
                <a:cs typeface="Times New Roman"/>
              </a:rPr>
              <a:t>Ζυγίζουμε </a:t>
            </a:r>
            <a:r>
              <a:rPr sz="1800" dirty="0">
                <a:latin typeface="Times New Roman"/>
                <a:cs typeface="Times New Roman"/>
              </a:rPr>
              <a:t>0,1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0,25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καταλύτη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στον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εργαστηριακό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ζυγό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(Για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0.24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και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ροή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100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ml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min</a:t>
            </a:r>
            <a:r>
              <a:rPr sz="1800" spc="-15" baseline="25462" dirty="0">
                <a:latin typeface="Times New Roman"/>
                <a:cs typeface="Times New Roman"/>
              </a:rPr>
              <a:t>-</a:t>
            </a:r>
            <a:r>
              <a:rPr sz="1800" baseline="25462" dirty="0">
                <a:latin typeface="Times New Roman"/>
                <a:cs typeface="Times New Roman"/>
              </a:rPr>
              <a:t>1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η </a:t>
            </a:r>
            <a:r>
              <a:rPr sz="1800" dirty="0">
                <a:latin typeface="Times New Roman"/>
                <a:cs typeface="Times New Roman"/>
              </a:rPr>
              <a:t>ταχύτητα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χώρου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(WHSV)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ισούται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με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25000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ml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g</a:t>
            </a:r>
            <a:r>
              <a:rPr sz="1800" spc="-15" baseline="25462" dirty="0">
                <a:latin typeface="Times New Roman"/>
                <a:cs typeface="Times New Roman"/>
              </a:rPr>
              <a:t>-</a:t>
            </a:r>
            <a:r>
              <a:rPr sz="1800" baseline="25462" dirty="0">
                <a:latin typeface="Times New Roman"/>
                <a:cs typeface="Times New Roman"/>
              </a:rPr>
              <a:t>1</a:t>
            </a:r>
            <a:r>
              <a:rPr sz="1800" spc="187" baseline="25462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h</a:t>
            </a:r>
            <a:r>
              <a:rPr sz="1800" spc="-15" baseline="25462" dirty="0">
                <a:latin typeface="Times New Roman"/>
                <a:cs typeface="Times New Roman"/>
              </a:rPr>
              <a:t>-</a:t>
            </a:r>
            <a:r>
              <a:rPr sz="1800" baseline="25462" dirty="0">
                <a:latin typeface="Times New Roman"/>
                <a:cs typeface="Times New Roman"/>
              </a:rPr>
              <a:t>1</a:t>
            </a:r>
            <a:r>
              <a:rPr sz="1800" dirty="0">
                <a:latin typeface="Times New Roman"/>
                <a:cs typeface="Times New Roman"/>
              </a:rPr>
              <a:t>).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Τοποθετούμε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quartz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wool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στον </a:t>
            </a:r>
            <a:r>
              <a:rPr sz="1800" dirty="0">
                <a:latin typeface="Times New Roman"/>
                <a:cs typeface="Times New Roman"/>
              </a:rPr>
              <a:t>αντιδραστήρα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και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τον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καταλύτη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που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έχουμε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ζυγίσει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με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τη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βοήθεια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κωνικού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χωνιού.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60"/>
              </a:spcBef>
            </a:pPr>
            <a:endParaRPr sz="1800">
              <a:latin typeface="Times New Roman"/>
              <a:cs typeface="Times New Roman"/>
            </a:endParaRPr>
          </a:p>
          <a:p>
            <a:pPr marL="63500" algn="just">
              <a:lnSpc>
                <a:spcPct val="100000"/>
              </a:lnSpc>
            </a:pP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Βήμα</a:t>
            </a:r>
            <a:r>
              <a:rPr sz="1800" b="1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2:</a:t>
            </a:r>
            <a:endParaRPr sz="1800">
              <a:latin typeface="Times New Roman"/>
              <a:cs typeface="Times New Roman"/>
            </a:endParaRPr>
          </a:p>
          <a:p>
            <a:pPr marL="63500" marR="66040" algn="just">
              <a:lnSpc>
                <a:spcPct val="100000"/>
              </a:lnSpc>
              <a:spcBef>
                <a:spcPts val="600"/>
              </a:spcBef>
            </a:pPr>
            <a:r>
              <a:rPr sz="1800" spc="-10" dirty="0">
                <a:latin typeface="Times New Roman"/>
                <a:cs typeface="Times New Roman"/>
              </a:rPr>
              <a:t>Τοποθετούμε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τον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αντιδραστήρα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στη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μονάδα.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Ελέγχουμε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τη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μονάδα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για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διαρροές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και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συνεχίζουμε </a:t>
            </a:r>
            <a:r>
              <a:rPr sz="1800" dirty="0">
                <a:latin typeface="Times New Roman"/>
                <a:cs typeface="Times New Roman"/>
              </a:rPr>
              <a:t>με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αναγωγή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του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καταλύτη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για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(συνήθως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μεταξύ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300-</a:t>
            </a:r>
            <a:r>
              <a:rPr sz="1800" dirty="0">
                <a:latin typeface="Times New Roman"/>
                <a:cs typeface="Times New Roman"/>
              </a:rPr>
              <a:t>500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baseline="25462" dirty="0">
                <a:latin typeface="Times New Roman"/>
                <a:cs typeface="Times New Roman"/>
              </a:rPr>
              <a:t>ο</a:t>
            </a:r>
            <a:r>
              <a:rPr sz="1800" dirty="0">
                <a:latin typeface="Times New Roman"/>
                <a:cs typeface="Times New Roman"/>
              </a:rPr>
              <a:t>C)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σε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ατμοσφαιρική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πίεση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υπό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ροή </a:t>
            </a:r>
            <a:r>
              <a:rPr sz="1800" dirty="0">
                <a:latin typeface="Times New Roman"/>
                <a:cs typeface="Times New Roman"/>
              </a:rPr>
              <a:t>αναγωγικού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αερίου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Η</a:t>
            </a:r>
            <a:r>
              <a:rPr sz="1800" spc="-37" baseline="-20833" dirty="0">
                <a:latin typeface="Times New Roman"/>
                <a:cs typeface="Times New Roman"/>
              </a:rPr>
              <a:t>2</a:t>
            </a:r>
            <a:r>
              <a:rPr sz="1800" spc="-25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234315" algn="ctr">
              <a:lnSpc>
                <a:spcPct val="100000"/>
              </a:lnSpc>
              <a:spcBef>
                <a:spcPts val="605"/>
              </a:spcBef>
            </a:pPr>
            <a:r>
              <a:rPr sz="1800" dirty="0">
                <a:latin typeface="Times New Roman"/>
                <a:cs typeface="Times New Roman"/>
              </a:rPr>
              <a:t>(MO</a:t>
            </a:r>
            <a:r>
              <a:rPr sz="1800" baseline="-20833" dirty="0">
                <a:latin typeface="Times New Roman"/>
                <a:cs typeface="Times New Roman"/>
              </a:rPr>
              <a:t>x</a:t>
            </a:r>
            <a:r>
              <a:rPr sz="1800" spc="217" baseline="-20833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+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xH</a:t>
            </a:r>
            <a:r>
              <a:rPr sz="1800" baseline="-20833" dirty="0">
                <a:latin typeface="Times New Roman"/>
                <a:cs typeface="Times New Roman"/>
              </a:rPr>
              <a:t>2</a:t>
            </a:r>
            <a:r>
              <a:rPr sz="1800" spc="225" baseline="-20833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→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+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xH</a:t>
            </a:r>
            <a:r>
              <a:rPr sz="1800" baseline="-20833" dirty="0">
                <a:latin typeface="Times New Roman"/>
                <a:cs typeface="Times New Roman"/>
              </a:rPr>
              <a:t>2</a:t>
            </a:r>
            <a:r>
              <a:rPr sz="1800" dirty="0">
                <a:latin typeface="Times New Roman"/>
                <a:cs typeface="Times New Roman"/>
              </a:rPr>
              <a:t>O, π.χ.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NiO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+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</a:t>
            </a:r>
            <a:r>
              <a:rPr sz="1800" baseline="-20833" dirty="0">
                <a:latin typeface="Times New Roman"/>
                <a:cs typeface="Times New Roman"/>
              </a:rPr>
              <a:t>2</a:t>
            </a:r>
            <a:r>
              <a:rPr sz="1800" spc="225" baseline="-20833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→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Ni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+</a:t>
            </a:r>
            <a:r>
              <a:rPr sz="1800" spc="-20" dirty="0">
                <a:latin typeface="Times New Roman"/>
                <a:cs typeface="Times New Roman"/>
              </a:rPr>
              <a:t> H</a:t>
            </a:r>
            <a:r>
              <a:rPr sz="1800" spc="-30" baseline="-20833" dirty="0">
                <a:latin typeface="Times New Roman"/>
                <a:cs typeface="Times New Roman"/>
              </a:rPr>
              <a:t>2</a:t>
            </a:r>
            <a:r>
              <a:rPr sz="1800" spc="-20" dirty="0">
                <a:latin typeface="Times New Roman"/>
                <a:cs typeface="Times New Roman"/>
              </a:rPr>
              <a:t>O)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19"/>
              </a:spcBef>
            </a:pPr>
            <a:endParaRPr sz="18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</a:pP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Βήμα</a:t>
            </a:r>
            <a:r>
              <a:rPr sz="1800" b="1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3:</a:t>
            </a:r>
            <a:endParaRPr sz="1800">
              <a:latin typeface="Times New Roman"/>
              <a:cs typeface="Times New Roman"/>
            </a:endParaRPr>
          </a:p>
          <a:p>
            <a:pPr marL="63500" marR="43180">
              <a:lnSpc>
                <a:spcPct val="100000"/>
              </a:lnSpc>
              <a:spcBef>
                <a:spcPts val="600"/>
              </a:spcBef>
            </a:pPr>
            <a:r>
              <a:rPr sz="1800" dirty="0">
                <a:latin typeface="Times New Roman"/>
                <a:cs typeface="Times New Roman"/>
              </a:rPr>
              <a:t>Μετά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το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τέλος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της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αναγωγής,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ρυθμίζουμε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τις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ροές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των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αερίων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τροφοδοσίας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χρησιμοποιώντας </a:t>
            </a:r>
            <a:r>
              <a:rPr sz="1800" dirty="0">
                <a:latin typeface="Times New Roman"/>
                <a:cs typeface="Times New Roman"/>
              </a:rPr>
              <a:t>bubble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flowmeter.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Αφού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έχουμε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βάλει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σε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λειτουργία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τον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αέριο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χρωματογράφο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παίρνουμε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bypass, </a:t>
            </a:r>
            <a:r>
              <a:rPr sz="1800" dirty="0">
                <a:latin typeface="Times New Roman"/>
                <a:cs typeface="Times New Roman"/>
              </a:rPr>
              <a:t>για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να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ελέγξουμε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ότι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οι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συγκεντρώσεις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των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αερίων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εισόδου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(C</a:t>
            </a:r>
            <a:r>
              <a:rPr sz="1800" baseline="-20833" dirty="0">
                <a:latin typeface="Times New Roman"/>
                <a:cs typeface="Times New Roman"/>
              </a:rPr>
              <a:t>in</a:t>
            </a:r>
            <a:r>
              <a:rPr sz="1800" dirty="0">
                <a:latin typeface="Times New Roman"/>
                <a:cs typeface="Times New Roman"/>
              </a:rPr>
              <a:t>)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είναι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οι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επιθυμητές.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39" y="104793"/>
            <a:ext cx="648364" cy="413458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50166" y="0"/>
            <a:ext cx="941815" cy="76500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9245" rIns="0" bIns="0" rtlCol="0">
            <a:spAutoFit/>
          </a:bodyPr>
          <a:lstStyle/>
          <a:p>
            <a:pPr marL="27051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Βήματα</a:t>
            </a:r>
            <a:r>
              <a:rPr sz="2800" spc="-65" dirty="0"/>
              <a:t> </a:t>
            </a:r>
            <a:r>
              <a:rPr sz="2800" spc="-10" dirty="0"/>
              <a:t>πε</a:t>
            </a:r>
            <a:r>
              <a:rPr sz="2800" cap="small" spc="-10" dirty="0"/>
              <a:t>ι</a:t>
            </a:r>
            <a:r>
              <a:rPr sz="2800" spc="-10" dirty="0"/>
              <a:t>ραματ</a:t>
            </a:r>
            <a:r>
              <a:rPr sz="2800" cap="small" spc="-10" dirty="0"/>
              <a:t>ι</a:t>
            </a:r>
            <a:r>
              <a:rPr sz="2800" spc="-10" dirty="0"/>
              <a:t>κής</a:t>
            </a:r>
            <a:r>
              <a:rPr sz="2800" spc="-70" dirty="0"/>
              <a:t> </a:t>
            </a:r>
            <a:r>
              <a:rPr sz="2800" spc="-10" dirty="0"/>
              <a:t>δ</a:t>
            </a:r>
            <a:r>
              <a:rPr sz="2800" cap="small" spc="-10" dirty="0"/>
              <a:t>ι</a:t>
            </a:r>
            <a:r>
              <a:rPr sz="2800" spc="-10" dirty="0"/>
              <a:t>αδ</a:t>
            </a:r>
            <a:r>
              <a:rPr sz="2800" cap="small" spc="-10" dirty="0"/>
              <a:t>ι</a:t>
            </a:r>
            <a:r>
              <a:rPr sz="2800" spc="-10" dirty="0"/>
              <a:t>κασίας</a:t>
            </a:r>
            <a:r>
              <a:rPr sz="2800" spc="-55" dirty="0"/>
              <a:t> </a:t>
            </a:r>
            <a:r>
              <a:rPr sz="2800" spc="-40" dirty="0"/>
              <a:t>(2/2)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744472" y="1286763"/>
            <a:ext cx="9349740" cy="374142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Βήμα</a:t>
            </a:r>
            <a:r>
              <a:rPr sz="1800" b="1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4:</a:t>
            </a:r>
            <a:endParaRPr sz="1800">
              <a:latin typeface="Times New Roman"/>
              <a:cs typeface="Times New Roman"/>
            </a:endParaRPr>
          </a:p>
          <a:p>
            <a:pPr marL="50800" marR="313690">
              <a:lnSpc>
                <a:spcPct val="100000"/>
              </a:lnSpc>
              <a:spcBef>
                <a:spcPts val="600"/>
              </a:spcBef>
            </a:pPr>
            <a:r>
              <a:rPr sz="1800" dirty="0">
                <a:latin typeface="Times New Roman"/>
                <a:cs typeface="Times New Roman"/>
              </a:rPr>
              <a:t>Αφήνουμε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το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φούρνο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να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ψυχθεί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έως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στους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200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baseline="25462" dirty="0">
                <a:latin typeface="Times New Roman"/>
                <a:cs typeface="Times New Roman"/>
              </a:rPr>
              <a:t>ο</a:t>
            </a:r>
            <a:r>
              <a:rPr sz="1800" dirty="0">
                <a:latin typeface="Times New Roman"/>
                <a:cs typeface="Times New Roman"/>
              </a:rPr>
              <a:t>C.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Τροφοδοτούμε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τα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αέρια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στο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εσωτερικό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του </a:t>
            </a:r>
            <a:r>
              <a:rPr sz="1800" dirty="0">
                <a:latin typeface="Times New Roman"/>
                <a:cs typeface="Times New Roman"/>
              </a:rPr>
              <a:t>αντιδραστήρα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και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περιμένουμε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20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λεπτά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ώστε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να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επέλθουν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μόνιμες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συνθήκες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(αναμένεται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άμεση </a:t>
            </a:r>
            <a:r>
              <a:rPr sz="1800" dirty="0">
                <a:latin typeface="Times New Roman"/>
                <a:cs typeface="Times New Roman"/>
              </a:rPr>
              <a:t>και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μικρή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αύξηση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της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θερμοκρασίας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στον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αντιδραστήρα,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μετά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τη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διαβίβαση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των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αερίων,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καθώς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η </a:t>
            </a:r>
            <a:r>
              <a:rPr sz="1800" dirty="0">
                <a:latin typeface="Times New Roman"/>
                <a:cs typeface="Times New Roman"/>
              </a:rPr>
              <a:t>αντίδραση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είναι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εξώθερμη).</a:t>
            </a:r>
            <a:endParaRPr sz="18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Οι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μετρήσεις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των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αερίων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προϊόντων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πραγματοποιούνται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στον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αέριο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χρωματογράφο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από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τους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200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37" baseline="25462" dirty="0">
                <a:latin typeface="Times New Roman"/>
                <a:cs typeface="Times New Roman"/>
              </a:rPr>
              <a:t>o</a:t>
            </a:r>
            <a:r>
              <a:rPr sz="1800" spc="-25" dirty="0">
                <a:latin typeface="Times New Roman"/>
                <a:cs typeface="Times New Roman"/>
              </a:rPr>
              <a:t>C</a:t>
            </a:r>
            <a:endParaRPr sz="18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Times New Roman"/>
                <a:cs typeface="Times New Roman"/>
              </a:rPr>
              <a:t>έως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τους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500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baseline="25462" dirty="0">
                <a:latin typeface="Times New Roman"/>
                <a:cs typeface="Times New Roman"/>
              </a:rPr>
              <a:t>ο</a:t>
            </a:r>
            <a:r>
              <a:rPr sz="1800" dirty="0">
                <a:latin typeface="Times New Roman"/>
                <a:cs typeface="Times New Roman"/>
              </a:rPr>
              <a:t>C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κάθε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30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λεπτά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με βήματα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25 ή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50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37" baseline="25462" dirty="0">
                <a:latin typeface="Times New Roman"/>
                <a:cs typeface="Times New Roman"/>
              </a:rPr>
              <a:t>o</a:t>
            </a:r>
            <a:r>
              <a:rPr sz="1800" spc="-25" dirty="0">
                <a:latin typeface="Times New Roman"/>
                <a:cs typeface="Times New Roman"/>
              </a:rPr>
              <a:t>C.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14"/>
              </a:spcBef>
            </a:pPr>
            <a:endParaRPr sz="18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</a:pP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Βήμα</a:t>
            </a:r>
            <a:r>
              <a:rPr sz="1800" b="1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5:</a:t>
            </a:r>
            <a:endParaRPr sz="1800">
              <a:latin typeface="Times New Roman"/>
              <a:cs typeface="Times New Roman"/>
            </a:endParaRPr>
          </a:p>
          <a:p>
            <a:pPr marL="50800" marR="1120140">
              <a:lnSpc>
                <a:spcPct val="100000"/>
              </a:lnSpc>
              <a:spcBef>
                <a:spcPts val="600"/>
              </a:spcBef>
            </a:pPr>
            <a:r>
              <a:rPr sz="1800" spc="-10" dirty="0">
                <a:latin typeface="Times New Roman"/>
                <a:cs typeface="Times New Roman"/>
              </a:rPr>
              <a:t>Τέλος,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αφού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έχουμε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πάρει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και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την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τελευταία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μέτρηση,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σταματάμε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την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αέρια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τροφοδοσία. Συνεχίζουμε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με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καθαρισμό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της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μονάδας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για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20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λεπτά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υπό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ροή</a:t>
            </a:r>
            <a:r>
              <a:rPr sz="1800" spc="-114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Ar.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39" y="104793"/>
            <a:ext cx="648364" cy="413458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50166" y="0"/>
            <a:ext cx="941815" cy="76500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46058" y="993266"/>
            <a:ext cx="7247890" cy="5299710"/>
            <a:chOff x="2246058" y="993266"/>
            <a:chExt cx="7247890" cy="52997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85613" y="1002791"/>
              <a:ext cx="7098238" cy="525388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250820" y="998029"/>
              <a:ext cx="7238365" cy="5290185"/>
            </a:xfrm>
            <a:custGeom>
              <a:avLst/>
              <a:gdLst/>
              <a:ahLst/>
              <a:cxnLst/>
              <a:rect l="l" t="t" r="r" b="b"/>
              <a:pathLst>
                <a:path w="7238365" h="5290185">
                  <a:moveTo>
                    <a:pt x="0" y="5290185"/>
                  </a:moveTo>
                  <a:lnTo>
                    <a:pt x="7237857" y="5290185"/>
                  </a:lnTo>
                  <a:lnTo>
                    <a:pt x="7237857" y="0"/>
                  </a:lnTo>
                  <a:lnTo>
                    <a:pt x="0" y="0"/>
                  </a:lnTo>
                  <a:lnTo>
                    <a:pt x="0" y="529018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41953" y="2003297"/>
              <a:ext cx="2600325" cy="1996439"/>
            </a:xfrm>
            <a:custGeom>
              <a:avLst/>
              <a:gdLst/>
              <a:ahLst/>
              <a:cxnLst/>
              <a:rect l="l" t="t" r="r" b="b"/>
              <a:pathLst>
                <a:path w="2600325" h="1996439">
                  <a:moveTo>
                    <a:pt x="0" y="1996439"/>
                  </a:moveTo>
                  <a:lnTo>
                    <a:pt x="2599944" y="1996439"/>
                  </a:lnTo>
                  <a:lnTo>
                    <a:pt x="2599944" y="0"/>
                  </a:lnTo>
                  <a:lnTo>
                    <a:pt x="0" y="0"/>
                  </a:lnTo>
                  <a:lnTo>
                    <a:pt x="0" y="1996439"/>
                  </a:lnTo>
                  <a:close/>
                </a:path>
              </a:pathLst>
            </a:custGeom>
            <a:ln w="28575">
              <a:solidFill>
                <a:srgbClr val="001F5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39004" y="1369313"/>
              <a:ext cx="2908935" cy="648335"/>
            </a:xfrm>
            <a:custGeom>
              <a:avLst/>
              <a:gdLst/>
              <a:ahLst/>
              <a:cxnLst/>
              <a:rect l="l" t="t" r="r" b="b"/>
              <a:pathLst>
                <a:path w="2908934" h="648335">
                  <a:moveTo>
                    <a:pt x="111887" y="596646"/>
                  </a:moveTo>
                  <a:lnTo>
                    <a:pt x="0" y="620140"/>
                  </a:lnTo>
                  <a:lnTo>
                    <a:pt x="5842" y="648081"/>
                  </a:lnTo>
                  <a:lnTo>
                    <a:pt x="117729" y="624586"/>
                  </a:lnTo>
                  <a:lnTo>
                    <a:pt x="111887" y="596646"/>
                  </a:lnTo>
                  <a:close/>
                </a:path>
                <a:path w="2908934" h="648335">
                  <a:moveTo>
                    <a:pt x="307594" y="555625"/>
                  </a:moveTo>
                  <a:lnTo>
                    <a:pt x="195707" y="579120"/>
                  </a:lnTo>
                  <a:lnTo>
                    <a:pt x="201675" y="607060"/>
                  </a:lnTo>
                  <a:lnTo>
                    <a:pt x="313436" y="583564"/>
                  </a:lnTo>
                  <a:lnTo>
                    <a:pt x="307594" y="555625"/>
                  </a:lnTo>
                  <a:close/>
                </a:path>
                <a:path w="2908934" h="648335">
                  <a:moveTo>
                    <a:pt x="503428" y="514476"/>
                  </a:moveTo>
                  <a:lnTo>
                    <a:pt x="391541" y="537972"/>
                  </a:lnTo>
                  <a:lnTo>
                    <a:pt x="397383" y="565912"/>
                  </a:lnTo>
                  <a:lnTo>
                    <a:pt x="509270" y="542544"/>
                  </a:lnTo>
                  <a:lnTo>
                    <a:pt x="503428" y="514476"/>
                  </a:lnTo>
                  <a:close/>
                </a:path>
                <a:path w="2908934" h="648335">
                  <a:moveTo>
                    <a:pt x="699135" y="473456"/>
                  </a:moveTo>
                  <a:lnTo>
                    <a:pt x="587248" y="496950"/>
                  </a:lnTo>
                  <a:lnTo>
                    <a:pt x="593090" y="524890"/>
                  </a:lnTo>
                  <a:lnTo>
                    <a:pt x="704977" y="501396"/>
                  </a:lnTo>
                  <a:lnTo>
                    <a:pt x="699135" y="473456"/>
                  </a:lnTo>
                  <a:close/>
                </a:path>
                <a:path w="2908934" h="648335">
                  <a:moveTo>
                    <a:pt x="894842" y="432435"/>
                  </a:moveTo>
                  <a:lnTo>
                    <a:pt x="783082" y="455802"/>
                  </a:lnTo>
                  <a:lnTo>
                    <a:pt x="788924" y="483870"/>
                  </a:lnTo>
                  <a:lnTo>
                    <a:pt x="900811" y="460375"/>
                  </a:lnTo>
                  <a:lnTo>
                    <a:pt x="894842" y="432435"/>
                  </a:lnTo>
                  <a:close/>
                </a:path>
                <a:path w="2908934" h="648335">
                  <a:moveTo>
                    <a:pt x="1090676" y="391287"/>
                  </a:moveTo>
                  <a:lnTo>
                    <a:pt x="978789" y="414782"/>
                  </a:lnTo>
                  <a:lnTo>
                    <a:pt x="984631" y="442722"/>
                  </a:lnTo>
                  <a:lnTo>
                    <a:pt x="1096518" y="419226"/>
                  </a:lnTo>
                  <a:lnTo>
                    <a:pt x="1090676" y="391287"/>
                  </a:lnTo>
                  <a:close/>
                </a:path>
                <a:path w="2908934" h="648335">
                  <a:moveTo>
                    <a:pt x="1286383" y="350265"/>
                  </a:moveTo>
                  <a:lnTo>
                    <a:pt x="1174496" y="373634"/>
                  </a:lnTo>
                  <a:lnTo>
                    <a:pt x="1180465" y="401700"/>
                  </a:lnTo>
                  <a:lnTo>
                    <a:pt x="1292352" y="378206"/>
                  </a:lnTo>
                  <a:lnTo>
                    <a:pt x="1286383" y="350265"/>
                  </a:lnTo>
                  <a:close/>
                </a:path>
                <a:path w="2908934" h="648335">
                  <a:moveTo>
                    <a:pt x="1482217" y="309118"/>
                  </a:moveTo>
                  <a:lnTo>
                    <a:pt x="1370330" y="332613"/>
                  </a:lnTo>
                  <a:lnTo>
                    <a:pt x="1376172" y="360552"/>
                  </a:lnTo>
                  <a:lnTo>
                    <a:pt x="1488059" y="337058"/>
                  </a:lnTo>
                  <a:lnTo>
                    <a:pt x="1482217" y="309118"/>
                  </a:lnTo>
                  <a:close/>
                </a:path>
                <a:path w="2908934" h="648335">
                  <a:moveTo>
                    <a:pt x="1677924" y="268097"/>
                  </a:moveTo>
                  <a:lnTo>
                    <a:pt x="1566037" y="291591"/>
                  </a:lnTo>
                  <a:lnTo>
                    <a:pt x="1572006" y="319532"/>
                  </a:lnTo>
                  <a:lnTo>
                    <a:pt x="1683766" y="296037"/>
                  </a:lnTo>
                  <a:lnTo>
                    <a:pt x="1677924" y="268097"/>
                  </a:lnTo>
                  <a:close/>
                </a:path>
                <a:path w="2908934" h="648335">
                  <a:moveTo>
                    <a:pt x="1873758" y="226949"/>
                  </a:moveTo>
                  <a:lnTo>
                    <a:pt x="1761871" y="250444"/>
                  </a:lnTo>
                  <a:lnTo>
                    <a:pt x="1767713" y="278384"/>
                  </a:lnTo>
                  <a:lnTo>
                    <a:pt x="1879600" y="255015"/>
                  </a:lnTo>
                  <a:lnTo>
                    <a:pt x="1873758" y="226949"/>
                  </a:lnTo>
                  <a:close/>
                </a:path>
                <a:path w="2908934" h="648335">
                  <a:moveTo>
                    <a:pt x="2069465" y="185927"/>
                  </a:moveTo>
                  <a:lnTo>
                    <a:pt x="1957577" y="209423"/>
                  </a:lnTo>
                  <a:lnTo>
                    <a:pt x="1963420" y="237362"/>
                  </a:lnTo>
                  <a:lnTo>
                    <a:pt x="2075306" y="213868"/>
                  </a:lnTo>
                  <a:lnTo>
                    <a:pt x="2069465" y="185927"/>
                  </a:lnTo>
                  <a:close/>
                </a:path>
                <a:path w="2908934" h="648335">
                  <a:moveTo>
                    <a:pt x="2265172" y="144907"/>
                  </a:moveTo>
                  <a:lnTo>
                    <a:pt x="2153412" y="168275"/>
                  </a:lnTo>
                  <a:lnTo>
                    <a:pt x="2159254" y="196341"/>
                  </a:lnTo>
                  <a:lnTo>
                    <a:pt x="2271141" y="172847"/>
                  </a:lnTo>
                  <a:lnTo>
                    <a:pt x="2265172" y="144907"/>
                  </a:lnTo>
                  <a:close/>
                </a:path>
                <a:path w="2908934" h="648335">
                  <a:moveTo>
                    <a:pt x="2461005" y="103759"/>
                  </a:moveTo>
                  <a:lnTo>
                    <a:pt x="2349119" y="127253"/>
                  </a:lnTo>
                  <a:lnTo>
                    <a:pt x="2354961" y="155194"/>
                  </a:lnTo>
                  <a:lnTo>
                    <a:pt x="2466848" y="131699"/>
                  </a:lnTo>
                  <a:lnTo>
                    <a:pt x="2461005" y="103759"/>
                  </a:lnTo>
                  <a:close/>
                </a:path>
                <a:path w="2908934" h="648335">
                  <a:moveTo>
                    <a:pt x="2656713" y="62737"/>
                  </a:moveTo>
                  <a:lnTo>
                    <a:pt x="2544953" y="86233"/>
                  </a:lnTo>
                  <a:lnTo>
                    <a:pt x="2550795" y="114173"/>
                  </a:lnTo>
                  <a:lnTo>
                    <a:pt x="2662681" y="90677"/>
                  </a:lnTo>
                  <a:lnTo>
                    <a:pt x="2656713" y="62737"/>
                  </a:lnTo>
                  <a:close/>
                </a:path>
                <a:path w="2908934" h="648335">
                  <a:moveTo>
                    <a:pt x="2908134" y="25019"/>
                  </a:moveTo>
                  <a:lnTo>
                    <a:pt x="2836164" y="25019"/>
                  </a:lnTo>
                  <a:lnTo>
                    <a:pt x="2842005" y="53086"/>
                  </a:lnTo>
                  <a:lnTo>
                    <a:pt x="2828003" y="56009"/>
                  </a:lnTo>
                  <a:lnTo>
                    <a:pt x="2833878" y="83947"/>
                  </a:lnTo>
                  <a:lnTo>
                    <a:pt x="2908134" y="25019"/>
                  </a:lnTo>
                  <a:close/>
                </a:path>
                <a:path w="2908934" h="648335">
                  <a:moveTo>
                    <a:pt x="2822107" y="27972"/>
                  </a:moveTo>
                  <a:lnTo>
                    <a:pt x="2740660" y="45085"/>
                  </a:lnTo>
                  <a:lnTo>
                    <a:pt x="2746502" y="73025"/>
                  </a:lnTo>
                  <a:lnTo>
                    <a:pt x="2828003" y="56009"/>
                  </a:lnTo>
                  <a:lnTo>
                    <a:pt x="2822107" y="27972"/>
                  </a:lnTo>
                  <a:close/>
                </a:path>
                <a:path w="2908934" h="648335">
                  <a:moveTo>
                    <a:pt x="2836164" y="25019"/>
                  </a:moveTo>
                  <a:lnTo>
                    <a:pt x="2822107" y="27972"/>
                  </a:lnTo>
                  <a:lnTo>
                    <a:pt x="2828003" y="56009"/>
                  </a:lnTo>
                  <a:lnTo>
                    <a:pt x="2842005" y="53086"/>
                  </a:lnTo>
                  <a:lnTo>
                    <a:pt x="2836164" y="25019"/>
                  </a:lnTo>
                  <a:close/>
                </a:path>
                <a:path w="2908934" h="648335">
                  <a:moveTo>
                    <a:pt x="2816225" y="0"/>
                  </a:moveTo>
                  <a:lnTo>
                    <a:pt x="2822107" y="27972"/>
                  </a:lnTo>
                  <a:lnTo>
                    <a:pt x="2836164" y="25019"/>
                  </a:lnTo>
                  <a:lnTo>
                    <a:pt x="2908134" y="25019"/>
                  </a:lnTo>
                  <a:lnTo>
                    <a:pt x="2908935" y="24384"/>
                  </a:lnTo>
                  <a:lnTo>
                    <a:pt x="2816225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8298" rIns="0" bIns="0" rtlCol="0">
            <a:spAutoFit/>
          </a:bodyPr>
          <a:lstStyle/>
          <a:p>
            <a:pPr marL="1445895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Πε</a:t>
            </a:r>
            <a:r>
              <a:rPr sz="2800" cap="small" dirty="0"/>
              <a:t>ι</a:t>
            </a:r>
            <a:r>
              <a:rPr sz="2800" dirty="0"/>
              <a:t>ραματ</a:t>
            </a:r>
            <a:r>
              <a:rPr sz="2800" cap="small" dirty="0"/>
              <a:t>ι</a:t>
            </a:r>
            <a:r>
              <a:rPr sz="2800" dirty="0"/>
              <a:t>κή</a:t>
            </a:r>
            <a:r>
              <a:rPr sz="2800" spc="-175" dirty="0"/>
              <a:t> </a:t>
            </a:r>
            <a:r>
              <a:rPr sz="2800" spc="-60" dirty="0"/>
              <a:t>δ</a:t>
            </a:r>
            <a:r>
              <a:rPr sz="2800" cap="small" spc="-60" dirty="0"/>
              <a:t>ι</a:t>
            </a:r>
            <a:r>
              <a:rPr sz="2800" spc="-60" dirty="0"/>
              <a:t>άταξη</a:t>
            </a:r>
            <a:endParaRPr sz="2800"/>
          </a:p>
        </p:txBody>
      </p:sp>
      <p:sp>
        <p:nvSpPr>
          <p:cNvPr id="8" name="object 8"/>
          <p:cNvSpPr txBox="1"/>
          <p:nvPr/>
        </p:nvSpPr>
        <p:spPr>
          <a:xfrm>
            <a:off x="6073902" y="1055369"/>
            <a:ext cx="3148965" cy="338455"/>
          </a:xfrm>
          <a:prstGeom prst="rect">
            <a:avLst/>
          </a:prstGeom>
          <a:ln w="19050">
            <a:solidFill>
              <a:srgbClr val="001F5F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00"/>
              </a:spcBef>
            </a:pPr>
            <a:r>
              <a:rPr sz="1600" dirty="0">
                <a:latin typeface="Times New Roman"/>
                <a:cs typeface="Times New Roman"/>
              </a:rPr>
              <a:t>Σύστημα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τροφοδοσίας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των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αερίων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84570" y="1767077"/>
            <a:ext cx="3388360" cy="338455"/>
          </a:xfrm>
          <a:custGeom>
            <a:avLst/>
            <a:gdLst/>
            <a:ahLst/>
            <a:cxnLst/>
            <a:rect l="l" t="t" r="r" b="b"/>
            <a:pathLst>
              <a:path w="3388359" h="338455">
                <a:moveTo>
                  <a:pt x="0" y="338327"/>
                </a:moveTo>
                <a:lnTo>
                  <a:pt x="3387852" y="338327"/>
                </a:lnTo>
                <a:lnTo>
                  <a:pt x="33878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ln w="28575">
            <a:solidFill>
              <a:srgbClr val="9437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264909" y="1794129"/>
            <a:ext cx="30251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Times New Roman"/>
                <a:cs typeface="Times New Roman"/>
              </a:rPr>
              <a:t>Σύστημα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καταλυτικού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αντιδραστήρα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385494" y="1893316"/>
            <a:ext cx="2523490" cy="3776345"/>
            <a:chOff x="7385494" y="1893316"/>
            <a:chExt cx="2523490" cy="3776345"/>
          </a:xfrm>
        </p:grpSpPr>
        <p:sp>
          <p:nvSpPr>
            <p:cNvPr id="12" name="object 12"/>
            <p:cNvSpPr/>
            <p:nvPr/>
          </p:nvSpPr>
          <p:spPr>
            <a:xfrm>
              <a:off x="7399781" y="3332226"/>
              <a:ext cx="2209800" cy="2322830"/>
            </a:xfrm>
            <a:custGeom>
              <a:avLst/>
              <a:gdLst/>
              <a:ahLst/>
              <a:cxnLst/>
              <a:rect l="l" t="t" r="r" b="b"/>
              <a:pathLst>
                <a:path w="2209800" h="2322829">
                  <a:moveTo>
                    <a:pt x="0" y="2322576"/>
                  </a:moveTo>
                  <a:lnTo>
                    <a:pt x="2209800" y="2322576"/>
                  </a:lnTo>
                  <a:lnTo>
                    <a:pt x="2209800" y="0"/>
                  </a:lnTo>
                  <a:lnTo>
                    <a:pt x="0" y="0"/>
                  </a:lnTo>
                  <a:lnTo>
                    <a:pt x="0" y="2322576"/>
                  </a:lnTo>
                  <a:close/>
                </a:path>
              </a:pathLst>
            </a:custGeom>
            <a:ln w="28575">
              <a:solidFill>
                <a:srgbClr val="94373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472421" y="1893316"/>
              <a:ext cx="436245" cy="2614930"/>
            </a:xfrm>
            <a:custGeom>
              <a:avLst/>
              <a:gdLst/>
              <a:ahLst/>
              <a:cxnLst/>
              <a:rect l="l" t="t" r="r" b="b"/>
              <a:pathLst>
                <a:path w="436245" h="2614929">
                  <a:moveTo>
                    <a:pt x="251078" y="2585974"/>
                  </a:moveTo>
                  <a:lnTo>
                    <a:pt x="136778" y="2585974"/>
                  </a:lnTo>
                  <a:lnTo>
                    <a:pt x="136778" y="2614549"/>
                  </a:lnTo>
                  <a:lnTo>
                    <a:pt x="251078" y="2614549"/>
                  </a:lnTo>
                  <a:lnTo>
                    <a:pt x="251078" y="2585974"/>
                  </a:lnTo>
                  <a:close/>
                </a:path>
                <a:path w="436245" h="2614929">
                  <a:moveTo>
                    <a:pt x="407416" y="2585974"/>
                  </a:moveTo>
                  <a:lnTo>
                    <a:pt x="336803" y="2585974"/>
                  </a:lnTo>
                  <a:lnTo>
                    <a:pt x="336803" y="2614549"/>
                  </a:lnTo>
                  <a:lnTo>
                    <a:pt x="429513" y="2614549"/>
                  </a:lnTo>
                  <a:lnTo>
                    <a:pt x="435991" y="2608199"/>
                  </a:lnTo>
                  <a:lnTo>
                    <a:pt x="435991" y="2600198"/>
                  </a:lnTo>
                  <a:lnTo>
                    <a:pt x="407416" y="2600198"/>
                  </a:lnTo>
                  <a:lnTo>
                    <a:pt x="407416" y="2585974"/>
                  </a:lnTo>
                  <a:close/>
                </a:path>
                <a:path w="436245" h="2614929">
                  <a:moveTo>
                    <a:pt x="435991" y="2570861"/>
                  </a:moveTo>
                  <a:lnTo>
                    <a:pt x="407416" y="2570861"/>
                  </a:lnTo>
                  <a:lnTo>
                    <a:pt x="407416" y="2600198"/>
                  </a:lnTo>
                  <a:lnTo>
                    <a:pt x="421639" y="2585974"/>
                  </a:lnTo>
                  <a:lnTo>
                    <a:pt x="435991" y="2585974"/>
                  </a:lnTo>
                  <a:lnTo>
                    <a:pt x="435991" y="2570861"/>
                  </a:lnTo>
                  <a:close/>
                </a:path>
                <a:path w="436245" h="2614929">
                  <a:moveTo>
                    <a:pt x="435991" y="2585974"/>
                  </a:moveTo>
                  <a:lnTo>
                    <a:pt x="421639" y="2585974"/>
                  </a:lnTo>
                  <a:lnTo>
                    <a:pt x="407416" y="2600198"/>
                  </a:lnTo>
                  <a:lnTo>
                    <a:pt x="435991" y="2600198"/>
                  </a:lnTo>
                  <a:lnTo>
                    <a:pt x="435991" y="2585974"/>
                  </a:lnTo>
                  <a:close/>
                </a:path>
                <a:path w="436245" h="2614929">
                  <a:moveTo>
                    <a:pt x="435991" y="2370836"/>
                  </a:moveTo>
                  <a:lnTo>
                    <a:pt x="407416" y="2370836"/>
                  </a:lnTo>
                  <a:lnTo>
                    <a:pt x="407416" y="2485136"/>
                  </a:lnTo>
                  <a:lnTo>
                    <a:pt x="435991" y="2485136"/>
                  </a:lnTo>
                  <a:lnTo>
                    <a:pt x="435991" y="2370836"/>
                  </a:lnTo>
                  <a:close/>
                </a:path>
                <a:path w="436245" h="2614929">
                  <a:moveTo>
                    <a:pt x="435991" y="2170811"/>
                  </a:moveTo>
                  <a:lnTo>
                    <a:pt x="407416" y="2170811"/>
                  </a:lnTo>
                  <a:lnTo>
                    <a:pt x="407416" y="2285111"/>
                  </a:lnTo>
                  <a:lnTo>
                    <a:pt x="435991" y="2285111"/>
                  </a:lnTo>
                  <a:lnTo>
                    <a:pt x="435991" y="2170811"/>
                  </a:lnTo>
                  <a:close/>
                </a:path>
                <a:path w="436245" h="2614929">
                  <a:moveTo>
                    <a:pt x="435991" y="1970786"/>
                  </a:moveTo>
                  <a:lnTo>
                    <a:pt x="407416" y="1970786"/>
                  </a:lnTo>
                  <a:lnTo>
                    <a:pt x="407416" y="2085086"/>
                  </a:lnTo>
                  <a:lnTo>
                    <a:pt x="435991" y="2085086"/>
                  </a:lnTo>
                  <a:lnTo>
                    <a:pt x="435991" y="1970786"/>
                  </a:lnTo>
                  <a:close/>
                </a:path>
                <a:path w="436245" h="2614929">
                  <a:moveTo>
                    <a:pt x="435991" y="1770761"/>
                  </a:moveTo>
                  <a:lnTo>
                    <a:pt x="407416" y="1770761"/>
                  </a:lnTo>
                  <a:lnTo>
                    <a:pt x="407416" y="1885061"/>
                  </a:lnTo>
                  <a:lnTo>
                    <a:pt x="435991" y="1885061"/>
                  </a:lnTo>
                  <a:lnTo>
                    <a:pt x="435991" y="1770761"/>
                  </a:lnTo>
                  <a:close/>
                </a:path>
                <a:path w="436245" h="2614929">
                  <a:moveTo>
                    <a:pt x="435991" y="1570736"/>
                  </a:moveTo>
                  <a:lnTo>
                    <a:pt x="407416" y="1570736"/>
                  </a:lnTo>
                  <a:lnTo>
                    <a:pt x="407416" y="1685036"/>
                  </a:lnTo>
                  <a:lnTo>
                    <a:pt x="435991" y="1685036"/>
                  </a:lnTo>
                  <a:lnTo>
                    <a:pt x="435991" y="1570736"/>
                  </a:lnTo>
                  <a:close/>
                </a:path>
                <a:path w="436245" h="2614929">
                  <a:moveTo>
                    <a:pt x="435991" y="1370711"/>
                  </a:moveTo>
                  <a:lnTo>
                    <a:pt x="407416" y="1370711"/>
                  </a:lnTo>
                  <a:lnTo>
                    <a:pt x="407416" y="1485011"/>
                  </a:lnTo>
                  <a:lnTo>
                    <a:pt x="435991" y="1485011"/>
                  </a:lnTo>
                  <a:lnTo>
                    <a:pt x="435991" y="1370711"/>
                  </a:lnTo>
                  <a:close/>
                </a:path>
                <a:path w="436245" h="2614929">
                  <a:moveTo>
                    <a:pt x="435991" y="1170686"/>
                  </a:moveTo>
                  <a:lnTo>
                    <a:pt x="407416" y="1170686"/>
                  </a:lnTo>
                  <a:lnTo>
                    <a:pt x="407416" y="1284986"/>
                  </a:lnTo>
                  <a:lnTo>
                    <a:pt x="435991" y="1284986"/>
                  </a:lnTo>
                  <a:lnTo>
                    <a:pt x="435991" y="1170686"/>
                  </a:lnTo>
                  <a:close/>
                </a:path>
                <a:path w="436245" h="2614929">
                  <a:moveTo>
                    <a:pt x="435991" y="970661"/>
                  </a:moveTo>
                  <a:lnTo>
                    <a:pt x="407416" y="970661"/>
                  </a:lnTo>
                  <a:lnTo>
                    <a:pt x="407416" y="1084961"/>
                  </a:lnTo>
                  <a:lnTo>
                    <a:pt x="435991" y="1084961"/>
                  </a:lnTo>
                  <a:lnTo>
                    <a:pt x="435991" y="970661"/>
                  </a:lnTo>
                  <a:close/>
                </a:path>
                <a:path w="436245" h="2614929">
                  <a:moveTo>
                    <a:pt x="435991" y="770636"/>
                  </a:moveTo>
                  <a:lnTo>
                    <a:pt x="407416" y="770636"/>
                  </a:lnTo>
                  <a:lnTo>
                    <a:pt x="407416" y="884936"/>
                  </a:lnTo>
                  <a:lnTo>
                    <a:pt x="435991" y="884936"/>
                  </a:lnTo>
                  <a:lnTo>
                    <a:pt x="435991" y="770636"/>
                  </a:lnTo>
                  <a:close/>
                </a:path>
                <a:path w="436245" h="2614929">
                  <a:moveTo>
                    <a:pt x="435991" y="570611"/>
                  </a:moveTo>
                  <a:lnTo>
                    <a:pt x="407416" y="570611"/>
                  </a:lnTo>
                  <a:lnTo>
                    <a:pt x="407416" y="684911"/>
                  </a:lnTo>
                  <a:lnTo>
                    <a:pt x="435991" y="684911"/>
                  </a:lnTo>
                  <a:lnTo>
                    <a:pt x="435991" y="570611"/>
                  </a:lnTo>
                  <a:close/>
                </a:path>
                <a:path w="436245" h="2614929">
                  <a:moveTo>
                    <a:pt x="435991" y="370586"/>
                  </a:moveTo>
                  <a:lnTo>
                    <a:pt x="407416" y="370586"/>
                  </a:lnTo>
                  <a:lnTo>
                    <a:pt x="407416" y="484886"/>
                  </a:lnTo>
                  <a:lnTo>
                    <a:pt x="435991" y="484886"/>
                  </a:lnTo>
                  <a:lnTo>
                    <a:pt x="435991" y="370586"/>
                  </a:lnTo>
                  <a:close/>
                </a:path>
                <a:path w="436245" h="2614929">
                  <a:moveTo>
                    <a:pt x="435991" y="170561"/>
                  </a:moveTo>
                  <a:lnTo>
                    <a:pt x="407416" y="170561"/>
                  </a:lnTo>
                  <a:lnTo>
                    <a:pt x="407416" y="284861"/>
                  </a:lnTo>
                  <a:lnTo>
                    <a:pt x="435991" y="284861"/>
                  </a:lnTo>
                  <a:lnTo>
                    <a:pt x="435991" y="170561"/>
                  </a:lnTo>
                  <a:close/>
                </a:path>
                <a:path w="436245" h="2614929">
                  <a:moveTo>
                    <a:pt x="407416" y="42925"/>
                  </a:moveTo>
                  <a:lnTo>
                    <a:pt x="407416" y="84836"/>
                  </a:lnTo>
                  <a:lnTo>
                    <a:pt x="435991" y="84836"/>
                  </a:lnTo>
                  <a:lnTo>
                    <a:pt x="435991" y="57276"/>
                  </a:lnTo>
                  <a:lnTo>
                    <a:pt x="421639" y="57276"/>
                  </a:lnTo>
                  <a:lnTo>
                    <a:pt x="407416" y="42925"/>
                  </a:lnTo>
                  <a:close/>
                </a:path>
                <a:path w="436245" h="2614929">
                  <a:moveTo>
                    <a:pt x="429513" y="28701"/>
                  </a:moveTo>
                  <a:lnTo>
                    <a:pt x="349250" y="28701"/>
                  </a:lnTo>
                  <a:lnTo>
                    <a:pt x="349250" y="57276"/>
                  </a:lnTo>
                  <a:lnTo>
                    <a:pt x="407416" y="57276"/>
                  </a:lnTo>
                  <a:lnTo>
                    <a:pt x="407416" y="42925"/>
                  </a:lnTo>
                  <a:lnTo>
                    <a:pt x="435991" y="42925"/>
                  </a:lnTo>
                  <a:lnTo>
                    <a:pt x="435991" y="35051"/>
                  </a:lnTo>
                  <a:lnTo>
                    <a:pt x="429513" y="28701"/>
                  </a:lnTo>
                  <a:close/>
                </a:path>
                <a:path w="436245" h="2614929">
                  <a:moveTo>
                    <a:pt x="435991" y="42925"/>
                  </a:moveTo>
                  <a:lnTo>
                    <a:pt x="407416" y="42925"/>
                  </a:lnTo>
                  <a:lnTo>
                    <a:pt x="421639" y="57276"/>
                  </a:lnTo>
                  <a:lnTo>
                    <a:pt x="435991" y="57276"/>
                  </a:lnTo>
                  <a:lnTo>
                    <a:pt x="435991" y="42925"/>
                  </a:lnTo>
                  <a:close/>
                </a:path>
                <a:path w="436245" h="2614929">
                  <a:moveTo>
                    <a:pt x="263525" y="28701"/>
                  </a:moveTo>
                  <a:lnTo>
                    <a:pt x="149225" y="28701"/>
                  </a:lnTo>
                  <a:lnTo>
                    <a:pt x="149225" y="57276"/>
                  </a:lnTo>
                  <a:lnTo>
                    <a:pt x="263525" y="57276"/>
                  </a:lnTo>
                  <a:lnTo>
                    <a:pt x="263525" y="28701"/>
                  </a:lnTo>
                  <a:close/>
                </a:path>
                <a:path w="436245" h="2614929">
                  <a:moveTo>
                    <a:pt x="85725" y="0"/>
                  </a:moveTo>
                  <a:lnTo>
                    <a:pt x="0" y="42925"/>
                  </a:lnTo>
                  <a:lnTo>
                    <a:pt x="85725" y="85725"/>
                  </a:lnTo>
                  <a:lnTo>
                    <a:pt x="85725" y="0"/>
                  </a:lnTo>
                  <a:close/>
                </a:path>
              </a:pathLst>
            </a:custGeom>
            <a:solidFill>
              <a:srgbClr val="9437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416046" y="6329934"/>
            <a:ext cx="6913245" cy="338455"/>
          </a:xfrm>
          <a:prstGeom prst="rect">
            <a:avLst/>
          </a:prstGeom>
          <a:ln w="28575">
            <a:solidFill>
              <a:srgbClr val="E36C09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478155">
              <a:lnSpc>
                <a:spcPct val="100000"/>
              </a:lnSpc>
              <a:spcBef>
                <a:spcPts val="315"/>
              </a:spcBef>
            </a:pPr>
            <a:r>
              <a:rPr sz="1600" dirty="0">
                <a:latin typeface="Times New Roman"/>
                <a:cs typeface="Times New Roman"/>
              </a:rPr>
              <a:t>Σύστημα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ανάλυσης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των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αέριων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προϊόντων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στην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έξοδο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του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αντιδραστήρα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814250" y="4061650"/>
            <a:ext cx="1485900" cy="2268855"/>
            <a:chOff x="5814250" y="4061650"/>
            <a:chExt cx="1485900" cy="2268855"/>
          </a:xfrm>
        </p:grpSpPr>
        <p:sp>
          <p:nvSpPr>
            <p:cNvPr id="16" name="object 16"/>
            <p:cNvSpPr/>
            <p:nvPr/>
          </p:nvSpPr>
          <p:spPr>
            <a:xfrm>
              <a:off x="5828538" y="4075938"/>
              <a:ext cx="1457325" cy="1955800"/>
            </a:xfrm>
            <a:custGeom>
              <a:avLst/>
              <a:gdLst/>
              <a:ahLst/>
              <a:cxnLst/>
              <a:rect l="l" t="t" r="r" b="b"/>
              <a:pathLst>
                <a:path w="1457325" h="1955800">
                  <a:moveTo>
                    <a:pt x="0" y="1955292"/>
                  </a:moveTo>
                  <a:lnTo>
                    <a:pt x="1456943" y="1955292"/>
                  </a:lnTo>
                  <a:lnTo>
                    <a:pt x="1456943" y="0"/>
                  </a:lnTo>
                  <a:lnTo>
                    <a:pt x="0" y="0"/>
                  </a:lnTo>
                  <a:lnTo>
                    <a:pt x="0" y="1955292"/>
                  </a:lnTo>
                  <a:close/>
                </a:path>
              </a:pathLst>
            </a:custGeom>
            <a:ln w="28575">
              <a:solidFill>
                <a:srgbClr val="E36C0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547231" y="6020854"/>
              <a:ext cx="325755" cy="309880"/>
            </a:xfrm>
            <a:custGeom>
              <a:avLst/>
              <a:gdLst/>
              <a:ahLst/>
              <a:cxnLst/>
              <a:rect l="l" t="t" r="r" b="b"/>
              <a:pathLst>
                <a:path w="325754" h="309879">
                  <a:moveTo>
                    <a:pt x="19558" y="0"/>
                  </a:moveTo>
                  <a:lnTo>
                    <a:pt x="0" y="20751"/>
                  </a:lnTo>
                  <a:lnTo>
                    <a:pt x="82930" y="99339"/>
                  </a:lnTo>
                  <a:lnTo>
                    <a:pt x="102616" y="78587"/>
                  </a:lnTo>
                  <a:lnTo>
                    <a:pt x="19558" y="0"/>
                  </a:lnTo>
                  <a:close/>
                </a:path>
                <a:path w="325754" h="309879">
                  <a:moveTo>
                    <a:pt x="292862" y="219430"/>
                  </a:moveTo>
                  <a:lnTo>
                    <a:pt x="233934" y="281673"/>
                  </a:lnTo>
                  <a:lnTo>
                    <a:pt x="325627" y="309499"/>
                  </a:lnTo>
                  <a:lnTo>
                    <a:pt x="292862" y="219430"/>
                  </a:lnTo>
                  <a:close/>
                </a:path>
                <a:path w="325754" h="309879">
                  <a:moveTo>
                    <a:pt x="164846" y="137541"/>
                  </a:moveTo>
                  <a:lnTo>
                    <a:pt x="145161" y="158292"/>
                  </a:lnTo>
                  <a:lnTo>
                    <a:pt x="228219" y="236880"/>
                  </a:lnTo>
                  <a:lnTo>
                    <a:pt x="247776" y="216128"/>
                  </a:lnTo>
                  <a:lnTo>
                    <a:pt x="164846" y="137541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39" y="104793"/>
            <a:ext cx="648364" cy="4134584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250166" y="0"/>
            <a:ext cx="941815" cy="76500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043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Σύστημα</a:t>
            </a:r>
            <a:r>
              <a:rPr sz="2800" spc="-125" dirty="0"/>
              <a:t> </a:t>
            </a:r>
            <a:r>
              <a:rPr sz="2800" dirty="0"/>
              <a:t>τροφοδοσίας</a:t>
            </a:r>
            <a:r>
              <a:rPr sz="2800" spc="-85" dirty="0"/>
              <a:t> </a:t>
            </a:r>
            <a:r>
              <a:rPr sz="2800" spc="-10" dirty="0"/>
              <a:t>αερίων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7218426" y="2464434"/>
            <a:ext cx="2139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Φιάλες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και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μανόμετρα.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18460" y="906780"/>
            <a:ext cx="1853184" cy="139446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91027" y="2505455"/>
            <a:ext cx="1836420" cy="138074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10555" y="914400"/>
            <a:ext cx="1446276" cy="294894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96311" y="4163567"/>
            <a:ext cx="3742944" cy="210616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752843" y="4163567"/>
            <a:ext cx="3744467" cy="210616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767073" y="6440830"/>
            <a:ext cx="5723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Ροόμετρα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μάζας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και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ηλεκτρονικές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βαλβίδες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εισαγωγή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αερίων.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139" y="104793"/>
            <a:ext cx="648364" cy="413458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250166" y="0"/>
            <a:ext cx="941815" cy="76500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35052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Σύστημα</a:t>
            </a:r>
            <a:r>
              <a:rPr sz="2800" spc="-65" dirty="0"/>
              <a:t> </a:t>
            </a:r>
            <a:r>
              <a:rPr sz="2800" spc="-25" dirty="0"/>
              <a:t>καταλυτ</a:t>
            </a:r>
            <a:r>
              <a:rPr sz="2800" cap="small" spc="-25" dirty="0"/>
              <a:t>ι</a:t>
            </a:r>
            <a:r>
              <a:rPr sz="2800" spc="-25" dirty="0"/>
              <a:t>κού</a:t>
            </a:r>
            <a:r>
              <a:rPr sz="2800" spc="-50" dirty="0"/>
              <a:t> </a:t>
            </a:r>
            <a:r>
              <a:rPr sz="2800" spc="-30" dirty="0"/>
              <a:t>αντ</a:t>
            </a:r>
            <a:r>
              <a:rPr sz="2800" cap="small" spc="-30" dirty="0"/>
              <a:t>ι</a:t>
            </a:r>
            <a:r>
              <a:rPr sz="2800" spc="-30" dirty="0"/>
              <a:t>δραστήρα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5456110" y="762000"/>
            <a:ext cx="5212080" cy="5756275"/>
            <a:chOff x="5456110" y="762000"/>
            <a:chExt cx="5212080" cy="57562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55179" y="762000"/>
              <a:ext cx="3512820" cy="575614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74207" y="3346704"/>
              <a:ext cx="1182624" cy="210159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474969" y="1041654"/>
              <a:ext cx="4948555" cy="4407535"/>
            </a:xfrm>
            <a:custGeom>
              <a:avLst/>
              <a:gdLst/>
              <a:ahLst/>
              <a:cxnLst/>
              <a:rect l="l" t="t" r="r" b="b"/>
              <a:pathLst>
                <a:path w="4948555" h="4407535">
                  <a:moveTo>
                    <a:pt x="4529328" y="1734312"/>
                  </a:moveTo>
                  <a:lnTo>
                    <a:pt x="4872228" y="1734312"/>
                  </a:lnTo>
                  <a:lnTo>
                    <a:pt x="4872228" y="1124712"/>
                  </a:lnTo>
                  <a:lnTo>
                    <a:pt x="4529328" y="1124712"/>
                  </a:lnTo>
                  <a:lnTo>
                    <a:pt x="4529328" y="1734312"/>
                  </a:lnTo>
                  <a:close/>
                </a:path>
                <a:path w="4948555" h="4407535">
                  <a:moveTo>
                    <a:pt x="0" y="4407408"/>
                  </a:moveTo>
                  <a:lnTo>
                    <a:pt x="1182624" y="4407408"/>
                  </a:lnTo>
                  <a:lnTo>
                    <a:pt x="1182624" y="2305812"/>
                  </a:lnTo>
                  <a:lnTo>
                    <a:pt x="0" y="2305812"/>
                  </a:lnTo>
                  <a:lnTo>
                    <a:pt x="0" y="4407408"/>
                  </a:lnTo>
                  <a:close/>
                </a:path>
                <a:path w="4948555" h="4407535">
                  <a:moveTo>
                    <a:pt x="591312" y="2305939"/>
                  </a:moveTo>
                  <a:lnTo>
                    <a:pt x="4528693" y="1429512"/>
                  </a:lnTo>
                </a:path>
                <a:path w="4948555" h="4407535">
                  <a:moveTo>
                    <a:pt x="1182624" y="3356864"/>
                  </a:moveTo>
                  <a:lnTo>
                    <a:pt x="4700270" y="1734312"/>
                  </a:lnTo>
                </a:path>
                <a:path w="4948555" h="4407535">
                  <a:moveTo>
                    <a:pt x="3938015" y="346710"/>
                  </a:moveTo>
                  <a:lnTo>
                    <a:pt x="3949668" y="272322"/>
                  </a:lnTo>
                  <a:lnTo>
                    <a:pt x="3982981" y="203500"/>
                  </a:lnTo>
                  <a:lnTo>
                    <a:pt x="4006991" y="171703"/>
                  </a:lnTo>
                  <a:lnTo>
                    <a:pt x="4035491" y="141933"/>
                  </a:lnTo>
                  <a:lnTo>
                    <a:pt x="4068173" y="114398"/>
                  </a:lnTo>
                  <a:lnTo>
                    <a:pt x="4104730" y="89312"/>
                  </a:lnTo>
                  <a:lnTo>
                    <a:pt x="4144853" y="66885"/>
                  </a:lnTo>
                  <a:lnTo>
                    <a:pt x="4188234" y="47328"/>
                  </a:lnTo>
                  <a:lnTo>
                    <a:pt x="4234564" y="30853"/>
                  </a:lnTo>
                  <a:lnTo>
                    <a:pt x="4283537" y="17672"/>
                  </a:lnTo>
                  <a:lnTo>
                    <a:pt x="4334843" y="7995"/>
                  </a:lnTo>
                  <a:lnTo>
                    <a:pt x="4388173" y="2034"/>
                  </a:lnTo>
                  <a:lnTo>
                    <a:pt x="4443222" y="0"/>
                  </a:lnTo>
                  <a:lnTo>
                    <a:pt x="4498270" y="2034"/>
                  </a:lnTo>
                  <a:lnTo>
                    <a:pt x="4551600" y="7995"/>
                  </a:lnTo>
                  <a:lnTo>
                    <a:pt x="4602906" y="17672"/>
                  </a:lnTo>
                  <a:lnTo>
                    <a:pt x="4651879" y="30853"/>
                  </a:lnTo>
                  <a:lnTo>
                    <a:pt x="4698209" y="47328"/>
                  </a:lnTo>
                  <a:lnTo>
                    <a:pt x="4741590" y="66885"/>
                  </a:lnTo>
                  <a:lnTo>
                    <a:pt x="4781713" y="89312"/>
                  </a:lnTo>
                  <a:lnTo>
                    <a:pt x="4818270" y="114398"/>
                  </a:lnTo>
                  <a:lnTo>
                    <a:pt x="4850952" y="141933"/>
                  </a:lnTo>
                  <a:lnTo>
                    <a:pt x="4879452" y="171703"/>
                  </a:lnTo>
                  <a:lnTo>
                    <a:pt x="4903462" y="203500"/>
                  </a:lnTo>
                  <a:lnTo>
                    <a:pt x="4922672" y="237110"/>
                  </a:lnTo>
                  <a:lnTo>
                    <a:pt x="4945463" y="308926"/>
                  </a:lnTo>
                  <a:lnTo>
                    <a:pt x="4948428" y="346710"/>
                  </a:lnTo>
                  <a:lnTo>
                    <a:pt x="4945463" y="384493"/>
                  </a:lnTo>
                  <a:lnTo>
                    <a:pt x="4922672" y="456309"/>
                  </a:lnTo>
                  <a:lnTo>
                    <a:pt x="4903462" y="489919"/>
                  </a:lnTo>
                  <a:lnTo>
                    <a:pt x="4879452" y="521716"/>
                  </a:lnTo>
                  <a:lnTo>
                    <a:pt x="4850952" y="551486"/>
                  </a:lnTo>
                  <a:lnTo>
                    <a:pt x="4818270" y="579021"/>
                  </a:lnTo>
                  <a:lnTo>
                    <a:pt x="4781713" y="604107"/>
                  </a:lnTo>
                  <a:lnTo>
                    <a:pt x="4741590" y="626534"/>
                  </a:lnTo>
                  <a:lnTo>
                    <a:pt x="4698209" y="646091"/>
                  </a:lnTo>
                  <a:lnTo>
                    <a:pt x="4651879" y="662566"/>
                  </a:lnTo>
                  <a:lnTo>
                    <a:pt x="4602906" y="675747"/>
                  </a:lnTo>
                  <a:lnTo>
                    <a:pt x="4551600" y="685424"/>
                  </a:lnTo>
                  <a:lnTo>
                    <a:pt x="4498270" y="691385"/>
                  </a:lnTo>
                  <a:lnTo>
                    <a:pt x="4443222" y="693420"/>
                  </a:lnTo>
                  <a:lnTo>
                    <a:pt x="4388173" y="691385"/>
                  </a:lnTo>
                  <a:lnTo>
                    <a:pt x="4334843" y="685424"/>
                  </a:lnTo>
                  <a:lnTo>
                    <a:pt x="4283537" y="675747"/>
                  </a:lnTo>
                  <a:lnTo>
                    <a:pt x="4234564" y="662566"/>
                  </a:lnTo>
                  <a:lnTo>
                    <a:pt x="4188234" y="646091"/>
                  </a:lnTo>
                  <a:lnTo>
                    <a:pt x="4144853" y="626534"/>
                  </a:lnTo>
                  <a:lnTo>
                    <a:pt x="4104730" y="604107"/>
                  </a:lnTo>
                  <a:lnTo>
                    <a:pt x="4068173" y="579021"/>
                  </a:lnTo>
                  <a:lnTo>
                    <a:pt x="4035491" y="551486"/>
                  </a:lnTo>
                  <a:lnTo>
                    <a:pt x="4006991" y="521716"/>
                  </a:lnTo>
                  <a:lnTo>
                    <a:pt x="3982981" y="489919"/>
                  </a:lnTo>
                  <a:lnTo>
                    <a:pt x="3963771" y="456309"/>
                  </a:lnTo>
                  <a:lnTo>
                    <a:pt x="3940980" y="384493"/>
                  </a:lnTo>
                  <a:lnTo>
                    <a:pt x="3938015" y="346710"/>
                  </a:lnTo>
                  <a:close/>
                </a:path>
              </a:pathLst>
            </a:custGeom>
            <a:ln w="28575">
              <a:solidFill>
                <a:srgbClr val="C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78779" y="915923"/>
              <a:ext cx="1313687" cy="186994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470397" y="906018"/>
              <a:ext cx="4448810" cy="1870075"/>
            </a:xfrm>
            <a:custGeom>
              <a:avLst/>
              <a:gdLst/>
              <a:ahLst/>
              <a:cxnLst/>
              <a:rect l="l" t="t" r="r" b="b"/>
              <a:pathLst>
                <a:path w="4448809" h="1870075">
                  <a:moveTo>
                    <a:pt x="0" y="1869948"/>
                  </a:moveTo>
                  <a:lnTo>
                    <a:pt x="1307592" y="1869948"/>
                  </a:lnTo>
                  <a:lnTo>
                    <a:pt x="1307592" y="0"/>
                  </a:lnTo>
                  <a:lnTo>
                    <a:pt x="0" y="0"/>
                  </a:lnTo>
                  <a:lnTo>
                    <a:pt x="0" y="1869948"/>
                  </a:lnTo>
                  <a:close/>
                </a:path>
                <a:path w="4448809" h="1870075">
                  <a:moveTo>
                    <a:pt x="665988" y="10668"/>
                  </a:moveTo>
                  <a:lnTo>
                    <a:pt x="4447285" y="136017"/>
                  </a:lnTo>
                </a:path>
                <a:path w="4448809" h="1870075">
                  <a:moveTo>
                    <a:pt x="1307592" y="935355"/>
                  </a:moveTo>
                  <a:lnTo>
                    <a:pt x="4448302" y="829056"/>
                  </a:lnTo>
                </a:path>
              </a:pathLst>
            </a:custGeom>
            <a:ln w="28575">
              <a:solidFill>
                <a:srgbClr val="C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098092" y="1079119"/>
            <a:ext cx="4015740" cy="2159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6375" marR="42545" indent="-181610" algn="just">
              <a:lnSpc>
                <a:spcPct val="100000"/>
              </a:lnSpc>
              <a:spcBef>
                <a:spcPts val="100"/>
              </a:spcBef>
              <a:buClr>
                <a:srgbClr val="006FC0"/>
              </a:buClr>
              <a:buFont typeface="Arial MT"/>
              <a:buChar char="•"/>
              <a:tabLst>
                <a:tab pos="206375" algn="l"/>
              </a:tabLst>
            </a:pPr>
            <a:r>
              <a:rPr sz="1800" dirty="0">
                <a:latin typeface="Times New Roman"/>
                <a:cs typeface="Times New Roman"/>
              </a:rPr>
              <a:t>Σύστημα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ισόθερμης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ροής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με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πληρωτικό </a:t>
            </a:r>
            <a:r>
              <a:rPr sz="1800" dirty="0">
                <a:latin typeface="Times New Roman"/>
                <a:cs typeface="Times New Roman"/>
              </a:rPr>
              <a:t>υλικό</a:t>
            </a:r>
            <a:r>
              <a:rPr sz="1800" spc="3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(καταλύτης),</a:t>
            </a:r>
            <a:r>
              <a:rPr sz="1800" spc="3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τοποθετημένο</a:t>
            </a:r>
            <a:r>
              <a:rPr sz="1800" spc="34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μέσα </a:t>
            </a:r>
            <a:r>
              <a:rPr sz="1800" dirty="0">
                <a:latin typeface="Times New Roman"/>
                <a:cs typeface="Times New Roman"/>
              </a:rPr>
              <a:t>σε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ένα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ηλεκτρικό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φούρνο.</a:t>
            </a:r>
            <a:endParaRPr sz="1800">
              <a:latin typeface="Times New Roman"/>
              <a:cs typeface="Times New Roman"/>
            </a:endParaRPr>
          </a:p>
          <a:p>
            <a:pPr marL="206375" marR="41910" indent="-181610" algn="just">
              <a:lnSpc>
                <a:spcPct val="100000"/>
              </a:lnSpc>
              <a:spcBef>
                <a:spcPts val="840"/>
              </a:spcBef>
              <a:buClr>
                <a:srgbClr val="006FC0"/>
              </a:buClr>
              <a:buFont typeface="Arial MT"/>
              <a:buChar char="•"/>
              <a:tabLst>
                <a:tab pos="206375" algn="l"/>
              </a:tabLst>
            </a:pPr>
            <a:r>
              <a:rPr sz="1800" dirty="0">
                <a:latin typeface="Times New Roman"/>
                <a:cs typeface="Times New Roman"/>
              </a:rPr>
              <a:t>Η</a:t>
            </a:r>
            <a:r>
              <a:rPr sz="1800" spc="3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θερμοκρασία</a:t>
            </a:r>
            <a:r>
              <a:rPr sz="1800" spc="3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ελέγχεται</a:t>
            </a:r>
            <a:r>
              <a:rPr sz="1800" spc="3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με</a:t>
            </a:r>
            <a:r>
              <a:rPr sz="1800" spc="3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τη</a:t>
            </a:r>
            <a:r>
              <a:rPr sz="1800" spc="3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χρήση θερμοστοιχείου </a:t>
            </a:r>
            <a:r>
              <a:rPr sz="1800" dirty="0">
                <a:latin typeface="Times New Roman"/>
                <a:cs typeface="Times New Roman"/>
              </a:rPr>
              <a:t>τύπου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Κ.</a:t>
            </a:r>
            <a:endParaRPr sz="1800">
              <a:latin typeface="Times New Roman"/>
              <a:cs typeface="Times New Roman"/>
            </a:endParaRPr>
          </a:p>
          <a:p>
            <a:pPr marL="206375" indent="-180975" algn="just">
              <a:lnSpc>
                <a:spcPct val="100000"/>
              </a:lnSpc>
              <a:spcBef>
                <a:spcPts val="840"/>
              </a:spcBef>
              <a:buClr>
                <a:srgbClr val="006FC0"/>
              </a:buClr>
              <a:buFont typeface="Arial MT"/>
              <a:buChar char="•"/>
              <a:tabLst>
                <a:tab pos="206375" algn="l"/>
              </a:tabLst>
            </a:pPr>
            <a:r>
              <a:rPr sz="1800" dirty="0">
                <a:latin typeface="Times New Roman"/>
                <a:cs typeface="Times New Roman"/>
              </a:rPr>
              <a:t>Πρόκειται</a:t>
            </a:r>
            <a:r>
              <a:rPr sz="1800" spc="22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για</a:t>
            </a:r>
            <a:r>
              <a:rPr sz="1800" spc="229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ένα</a:t>
            </a:r>
            <a:r>
              <a:rPr sz="1800" spc="22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σύστημα</a:t>
            </a:r>
            <a:r>
              <a:rPr sz="1800" spc="225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υψηλής</a:t>
            </a:r>
            <a:endParaRPr sz="1800">
              <a:latin typeface="Times New Roman"/>
              <a:cs typeface="Times New Roman"/>
            </a:endParaRPr>
          </a:p>
          <a:p>
            <a:pPr marL="206375" algn="just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θερμοκρασίας</a:t>
            </a:r>
            <a:r>
              <a:rPr sz="1800" spc="4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(έως</a:t>
            </a:r>
            <a:r>
              <a:rPr sz="1800" spc="2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900</a:t>
            </a:r>
            <a:r>
              <a:rPr sz="1800" baseline="25462" dirty="0">
                <a:latin typeface="Times New Roman"/>
                <a:cs typeface="Times New Roman"/>
              </a:rPr>
              <a:t>ο</a:t>
            </a:r>
            <a:r>
              <a:rPr sz="1800" dirty="0">
                <a:latin typeface="Times New Roman"/>
                <a:cs typeface="Times New Roman"/>
              </a:rPr>
              <a:t>C)</a:t>
            </a:r>
            <a:r>
              <a:rPr sz="1800" spc="2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και</a:t>
            </a:r>
            <a:r>
              <a:rPr sz="1800" spc="30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πίεσης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92097" y="3213353"/>
            <a:ext cx="15913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60730" algn="l"/>
                <a:tab pos="1210310" algn="l"/>
              </a:tabLst>
            </a:pPr>
            <a:r>
              <a:rPr sz="1800" spc="-20" dirty="0">
                <a:latin typeface="Times New Roman"/>
                <a:cs typeface="Times New Roman"/>
              </a:rPr>
              <a:t>(έως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4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0" dirty="0">
                <a:latin typeface="Times New Roman"/>
                <a:cs typeface="Times New Roman"/>
              </a:rPr>
              <a:t>bar)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92097" y="3487673"/>
            <a:ext cx="1459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χρησιμοποιηθεί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92907" y="3213353"/>
            <a:ext cx="18827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1610" marR="5080" indent="-169545">
              <a:lnSpc>
                <a:spcPct val="100000"/>
              </a:lnSpc>
              <a:spcBef>
                <a:spcPts val="100"/>
              </a:spcBef>
              <a:tabLst>
                <a:tab pos="690245" algn="l"/>
                <a:tab pos="1031875" algn="l"/>
                <a:tab pos="1647825" algn="l"/>
              </a:tabLst>
            </a:pPr>
            <a:r>
              <a:rPr sz="1800" spc="-25" dirty="0">
                <a:latin typeface="Times New Roman"/>
                <a:cs typeface="Times New Roman"/>
              </a:rPr>
              <a:t>που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μπορεί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να σε</a:t>
            </a:r>
            <a:r>
              <a:rPr sz="1800" dirty="0">
                <a:latin typeface="Times New Roman"/>
                <a:cs typeface="Times New Roman"/>
              </a:rPr>
              <a:t>		</a:t>
            </a:r>
            <a:r>
              <a:rPr sz="1800" spc="-10" dirty="0">
                <a:latin typeface="Times New Roman"/>
                <a:cs typeface="Times New Roman"/>
              </a:rPr>
              <a:t>πληθώρα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10792" y="3655760"/>
            <a:ext cx="3966845" cy="106172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93675">
              <a:lnSpc>
                <a:spcPct val="100000"/>
              </a:lnSpc>
              <a:spcBef>
                <a:spcPts val="935"/>
              </a:spcBef>
            </a:pPr>
            <a:r>
              <a:rPr sz="1800" spc="-10" dirty="0">
                <a:latin typeface="Times New Roman"/>
                <a:cs typeface="Times New Roman"/>
              </a:rPr>
              <a:t>καταλυτικών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διεργασιών.</a:t>
            </a:r>
            <a:endParaRPr sz="1800">
              <a:latin typeface="Times New Roman"/>
              <a:cs typeface="Times New Roman"/>
            </a:endParaRPr>
          </a:p>
          <a:p>
            <a:pPr marL="193675" indent="-180975">
              <a:lnSpc>
                <a:spcPct val="100000"/>
              </a:lnSpc>
              <a:spcBef>
                <a:spcPts val="840"/>
              </a:spcBef>
              <a:buClr>
                <a:srgbClr val="006FC0"/>
              </a:buClr>
              <a:buFont typeface="Arial MT"/>
              <a:buChar char="•"/>
              <a:tabLst>
                <a:tab pos="193675" algn="l"/>
              </a:tabLst>
            </a:pPr>
            <a:r>
              <a:rPr sz="1800" dirty="0">
                <a:latin typeface="Times New Roman"/>
                <a:cs typeface="Times New Roman"/>
              </a:rPr>
              <a:t>Μπορούν</a:t>
            </a:r>
            <a:r>
              <a:rPr sz="1800" spc="20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να</a:t>
            </a:r>
            <a:r>
              <a:rPr sz="1800" spc="2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συνυπάρχουν</a:t>
            </a:r>
            <a:r>
              <a:rPr sz="1800" spc="2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τρείς</a:t>
            </a:r>
            <a:r>
              <a:rPr sz="1800" spc="20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φάσεις</a:t>
            </a:r>
            <a:endParaRPr sz="1800">
              <a:latin typeface="Times New Roman"/>
              <a:cs typeface="Times New Roman"/>
            </a:endParaRPr>
          </a:p>
          <a:p>
            <a:pPr marL="193675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ταυτόχρονα: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29841" y="4691888"/>
            <a:ext cx="355790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7185" marR="17780" indent="-287020">
              <a:lnSpc>
                <a:spcPct val="100000"/>
              </a:lnSpc>
              <a:spcBef>
                <a:spcPts val="100"/>
              </a:spcBef>
              <a:buClr>
                <a:srgbClr val="006FC0"/>
              </a:buClr>
              <a:buChar char="-"/>
              <a:tabLst>
                <a:tab pos="337185" algn="l"/>
                <a:tab pos="701040" algn="l"/>
                <a:tab pos="1347470" algn="l"/>
                <a:tab pos="2126615" algn="l"/>
                <a:tab pos="2545715" algn="l"/>
              </a:tabLst>
            </a:pPr>
            <a:r>
              <a:rPr sz="1800" spc="-50" dirty="0">
                <a:latin typeface="Times New Roman"/>
                <a:cs typeface="Times New Roman"/>
              </a:rPr>
              <a:t>Η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0" dirty="0">
                <a:latin typeface="Times New Roman"/>
                <a:cs typeface="Times New Roman"/>
              </a:rPr>
              <a:t>υγρή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(νερό)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σε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περίπτωση ατμο-αναμόρφωσης,</a:t>
            </a:r>
            <a:endParaRPr sz="1800">
              <a:latin typeface="Times New Roman"/>
              <a:cs typeface="Times New Roman"/>
            </a:endParaRPr>
          </a:p>
          <a:p>
            <a:pPr marL="337185" indent="-286385">
              <a:lnSpc>
                <a:spcPct val="100000"/>
              </a:lnSpc>
              <a:buClr>
                <a:srgbClr val="006FC0"/>
              </a:buClr>
              <a:buChar char="-"/>
              <a:tabLst>
                <a:tab pos="337185" algn="l"/>
              </a:tabLst>
            </a:pPr>
            <a:r>
              <a:rPr sz="1800" dirty="0">
                <a:latin typeface="Times New Roman"/>
                <a:cs typeface="Times New Roman"/>
              </a:rPr>
              <a:t>Η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αέρια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(π.χ.: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CO</a:t>
            </a:r>
            <a:r>
              <a:rPr sz="1800" spc="-15" baseline="-20833" dirty="0">
                <a:latin typeface="Times New Roman"/>
                <a:cs typeface="Times New Roman"/>
              </a:rPr>
              <a:t>2</a:t>
            </a:r>
            <a:r>
              <a:rPr sz="1800" spc="-10" dirty="0">
                <a:latin typeface="Times New Roman"/>
                <a:cs typeface="Times New Roman"/>
              </a:rPr>
              <a:t>/H</a:t>
            </a:r>
            <a:r>
              <a:rPr sz="1800" spc="-15" baseline="-20833" dirty="0">
                <a:latin typeface="Times New Roman"/>
                <a:cs typeface="Times New Roman"/>
              </a:rPr>
              <a:t>2</a:t>
            </a:r>
            <a:r>
              <a:rPr sz="1800" spc="-10" dirty="0"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  <a:p>
            <a:pPr marL="337185" indent="-286385">
              <a:lnSpc>
                <a:spcPct val="100000"/>
              </a:lnSpc>
              <a:buClr>
                <a:srgbClr val="006FC0"/>
              </a:buClr>
              <a:buChar char="-"/>
              <a:tabLst>
                <a:tab pos="337185" algn="l"/>
              </a:tabLst>
            </a:pPr>
            <a:r>
              <a:rPr sz="1800" dirty="0">
                <a:latin typeface="Times New Roman"/>
                <a:cs typeface="Times New Roman"/>
              </a:rPr>
              <a:t>Η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στερεή</a:t>
            </a:r>
            <a:r>
              <a:rPr sz="1800" spc="-10" dirty="0">
                <a:latin typeface="Times New Roman"/>
                <a:cs typeface="Times New Roman"/>
              </a:rPr>
              <a:t> (καταλύτης)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139" y="104793"/>
            <a:ext cx="648364" cy="413458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250166" y="0"/>
            <a:ext cx="941815" cy="76500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418" rIns="0" bIns="0" rtlCol="0">
            <a:spAutoFit/>
          </a:bodyPr>
          <a:lstStyle/>
          <a:p>
            <a:pPr marL="762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Σύστημα</a:t>
            </a:r>
            <a:r>
              <a:rPr sz="2800" spc="-105" dirty="0"/>
              <a:t> </a:t>
            </a:r>
            <a:r>
              <a:rPr sz="2800" dirty="0"/>
              <a:t>ανάλυσης</a:t>
            </a:r>
            <a:r>
              <a:rPr sz="2800" spc="-85" dirty="0"/>
              <a:t> </a:t>
            </a:r>
            <a:r>
              <a:rPr sz="2800" dirty="0"/>
              <a:t>των</a:t>
            </a:r>
            <a:r>
              <a:rPr sz="2800" spc="-75" dirty="0"/>
              <a:t> </a:t>
            </a:r>
            <a:r>
              <a:rPr sz="2800" dirty="0"/>
              <a:t>αέρ</a:t>
            </a:r>
            <a:r>
              <a:rPr sz="2800" cap="small" dirty="0"/>
              <a:t>ι</a:t>
            </a:r>
            <a:r>
              <a:rPr sz="2800" dirty="0"/>
              <a:t>ων</a:t>
            </a:r>
            <a:r>
              <a:rPr sz="2800" spc="-60" dirty="0"/>
              <a:t> </a:t>
            </a:r>
            <a:r>
              <a:rPr sz="2800" spc="-30" dirty="0"/>
              <a:t>προϊόντων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638426" y="1006602"/>
            <a:ext cx="838835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100"/>
              </a:spcBef>
              <a:buClr>
                <a:srgbClr val="006FC0"/>
              </a:buClr>
              <a:buFont typeface="Arial MT"/>
              <a:buChar char="•"/>
              <a:tabLst>
                <a:tab pos="299085" algn="l"/>
              </a:tabLst>
            </a:pPr>
            <a:r>
              <a:rPr sz="1800" dirty="0">
                <a:latin typeface="Times New Roman"/>
                <a:cs typeface="Times New Roman"/>
              </a:rPr>
              <a:t>Το</a:t>
            </a:r>
            <a:r>
              <a:rPr sz="1800" spc="3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σύστημα</a:t>
            </a:r>
            <a:r>
              <a:rPr sz="1800" spc="3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ανάλυσης</a:t>
            </a:r>
            <a:r>
              <a:rPr sz="1800" spc="3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των</a:t>
            </a:r>
            <a:r>
              <a:rPr sz="1800" spc="3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αέριων</a:t>
            </a:r>
            <a:r>
              <a:rPr sz="1800" spc="3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προϊόντων</a:t>
            </a:r>
            <a:r>
              <a:rPr sz="1800" spc="3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περιλαμβάνει</a:t>
            </a:r>
            <a:r>
              <a:rPr sz="1800" spc="330" dirty="0">
                <a:latin typeface="Times New Roman"/>
                <a:cs typeface="Times New Roman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αέρ</a:t>
            </a:r>
            <a:r>
              <a:rPr sz="1800" b="1" u="sng" cap="small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ιο</a:t>
            </a:r>
            <a:r>
              <a:rPr sz="1800" b="1" u="sng" cap="small" spc="2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χρωματογράφο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(Agilent</a:t>
            </a:r>
            <a:r>
              <a:rPr sz="1800" spc="2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7890A)</a:t>
            </a:r>
            <a:r>
              <a:rPr sz="1800" spc="2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εξοπλισμένο</a:t>
            </a:r>
            <a:r>
              <a:rPr sz="1800" spc="2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με</a:t>
            </a:r>
            <a:r>
              <a:rPr sz="1800" spc="2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δύο</a:t>
            </a:r>
            <a:r>
              <a:rPr sz="1800" spc="2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στήλες</a:t>
            </a:r>
            <a:r>
              <a:rPr sz="1800" spc="2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(HP-</a:t>
            </a:r>
            <a:r>
              <a:rPr sz="1800" dirty="0">
                <a:latin typeface="Times New Roman"/>
                <a:cs typeface="Times New Roman"/>
              </a:rPr>
              <a:t>plot</a:t>
            </a:r>
            <a:r>
              <a:rPr sz="1800" spc="25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Q</a:t>
            </a:r>
            <a:r>
              <a:rPr sz="1800" spc="2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και</a:t>
            </a:r>
            <a:r>
              <a:rPr sz="1800" spc="24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HP-</a:t>
            </a:r>
            <a:r>
              <a:rPr sz="1800" dirty="0">
                <a:latin typeface="Times New Roman"/>
                <a:cs typeface="Times New Roman"/>
              </a:rPr>
              <a:t>molesieve)</a:t>
            </a:r>
            <a:r>
              <a:rPr sz="1800" spc="2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και</a:t>
            </a:r>
            <a:r>
              <a:rPr sz="1800" spc="240" dirty="0">
                <a:latin typeface="Times New Roman"/>
                <a:cs typeface="Times New Roman"/>
              </a:rPr>
              <a:t> </a:t>
            </a:r>
            <a:r>
              <a:rPr sz="1800" spc="-55" dirty="0">
                <a:latin typeface="Times New Roman"/>
                <a:cs typeface="Times New Roman"/>
              </a:rPr>
              <a:t>δύο </a:t>
            </a:r>
            <a:r>
              <a:rPr sz="1800" dirty="0">
                <a:latin typeface="Times New Roman"/>
                <a:cs typeface="Times New Roman"/>
              </a:rPr>
              <a:t>ανιχνευτές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(Σχήμα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5),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ήτοι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ανιχνευτή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θερμ</a:t>
            </a:r>
            <a:r>
              <a:rPr sz="1800" b="1" u="sng" cap="small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ι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κής</a:t>
            </a:r>
            <a:r>
              <a:rPr sz="1800" b="1" u="sng" spc="1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αγωγ</a:t>
            </a:r>
            <a:r>
              <a:rPr sz="1800" b="1" u="sng" cap="small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ι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μότητας</a:t>
            </a:r>
            <a:r>
              <a:rPr sz="1800" b="1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(TCD)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και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b="1" u="sng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αν</a:t>
            </a:r>
            <a:r>
              <a:rPr sz="1800" b="1" u="sng" cap="small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ι</a:t>
            </a:r>
            <a:r>
              <a:rPr sz="1800" b="1" u="sng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χνευτή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φλόγας</a:t>
            </a:r>
            <a:r>
              <a:rPr sz="1800" b="1" u="sng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cap="small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ιονι</a:t>
            </a:r>
            <a:r>
              <a:rPr sz="1800" b="1" u="sng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σμού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(FID),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που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λειτουργεί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χρησιμοποιώντας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σαν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φέρον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αέριο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το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Ηe.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80132" y="2453639"/>
            <a:ext cx="3528060" cy="249783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88480" y="2494788"/>
            <a:ext cx="3528060" cy="251307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613027" y="5472176"/>
            <a:ext cx="8552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4485" marR="43180" indent="-287020">
              <a:lnSpc>
                <a:spcPct val="100000"/>
              </a:lnSpc>
              <a:spcBef>
                <a:spcPts val="100"/>
              </a:spcBef>
              <a:buClr>
                <a:srgbClr val="006FC0"/>
              </a:buClr>
              <a:buFont typeface="Arial MT"/>
              <a:buChar char="•"/>
              <a:tabLst>
                <a:tab pos="324485" algn="l"/>
              </a:tabLst>
            </a:pPr>
            <a:r>
              <a:rPr sz="1800" dirty="0">
                <a:latin typeface="Times New Roman"/>
                <a:cs typeface="Times New Roman"/>
              </a:rPr>
              <a:t>Ο</a:t>
            </a:r>
            <a:r>
              <a:rPr sz="1800" spc="2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αέριος</a:t>
            </a:r>
            <a:r>
              <a:rPr sz="1800" spc="2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χρωματογράφος</a:t>
            </a:r>
            <a:r>
              <a:rPr sz="1800" spc="22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χρησιμοποιείται,</a:t>
            </a:r>
            <a:r>
              <a:rPr sz="1800" spc="2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κατά</a:t>
            </a:r>
            <a:r>
              <a:rPr sz="1800" spc="2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κύριο</a:t>
            </a:r>
            <a:r>
              <a:rPr sz="1800" spc="22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λόγο,</a:t>
            </a:r>
            <a:r>
              <a:rPr sz="1800" spc="2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για</a:t>
            </a:r>
            <a:r>
              <a:rPr sz="1800" spc="2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τον</a:t>
            </a:r>
            <a:r>
              <a:rPr sz="1800" spc="2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διαχωρισμό</a:t>
            </a:r>
            <a:r>
              <a:rPr sz="1800" spc="229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των </a:t>
            </a:r>
            <a:r>
              <a:rPr sz="1800" dirty="0">
                <a:latin typeface="Times New Roman"/>
                <a:cs typeface="Times New Roman"/>
              </a:rPr>
              <a:t>αντιδρώντων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και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προϊόντων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της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αντίδρασης,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ήτοι: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</a:t>
            </a:r>
            <a:r>
              <a:rPr sz="1800" baseline="-20833" dirty="0">
                <a:latin typeface="Times New Roman"/>
                <a:cs typeface="Times New Roman"/>
              </a:rPr>
              <a:t>4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</a:t>
            </a:r>
            <a:r>
              <a:rPr sz="1800" baseline="-20833" dirty="0">
                <a:latin typeface="Times New Roman"/>
                <a:cs typeface="Times New Roman"/>
              </a:rPr>
              <a:t>2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</a:t>
            </a:r>
            <a:r>
              <a:rPr sz="1800" baseline="-20833" dirty="0">
                <a:latin typeface="Times New Roman"/>
                <a:cs typeface="Times New Roman"/>
              </a:rPr>
              <a:t>2</a:t>
            </a:r>
            <a:r>
              <a:rPr sz="1800" spc="179" baseline="-20833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και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Ar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39" y="104793"/>
            <a:ext cx="648364" cy="413458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250166" y="0"/>
            <a:ext cx="941815" cy="76500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418" rIns="0" bIns="0" rtlCol="0">
            <a:spAutoFit/>
          </a:bodyPr>
          <a:lstStyle/>
          <a:p>
            <a:pPr marL="7620">
              <a:lnSpc>
                <a:spcPct val="100000"/>
              </a:lnSpc>
              <a:spcBef>
                <a:spcPts val="95"/>
              </a:spcBef>
            </a:pPr>
            <a:r>
              <a:rPr sz="2800" spc="-35" dirty="0"/>
              <a:t>Ανάλυση</a:t>
            </a:r>
            <a:r>
              <a:rPr sz="2800" spc="-80" dirty="0"/>
              <a:t> </a:t>
            </a:r>
            <a:r>
              <a:rPr sz="2800" dirty="0"/>
              <a:t>αερίων</a:t>
            </a:r>
            <a:r>
              <a:rPr sz="2800" spc="-60" dirty="0"/>
              <a:t> </a:t>
            </a:r>
            <a:r>
              <a:rPr sz="2800" dirty="0"/>
              <a:t>προϊόντων</a:t>
            </a:r>
            <a:r>
              <a:rPr sz="2800" spc="-55" dirty="0"/>
              <a:t> </a:t>
            </a:r>
            <a:r>
              <a:rPr sz="2800" dirty="0"/>
              <a:t>(GC</a:t>
            </a:r>
            <a:r>
              <a:rPr sz="2800" spc="-85" dirty="0"/>
              <a:t> </a:t>
            </a:r>
            <a:r>
              <a:rPr sz="2800" dirty="0"/>
              <a:t>–</a:t>
            </a:r>
            <a:r>
              <a:rPr sz="2800" spc="-145" dirty="0"/>
              <a:t> </a:t>
            </a:r>
            <a:r>
              <a:rPr sz="2800" spc="-20" dirty="0"/>
              <a:t>TCD)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4485766" y="944118"/>
            <a:ext cx="40144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AFEF"/>
                </a:solidFill>
                <a:latin typeface="Times New Roman"/>
                <a:cs typeface="Times New Roman"/>
              </a:rPr>
              <a:t>Σύσταση</a:t>
            </a:r>
            <a:r>
              <a:rPr sz="2000" b="1" spc="-4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AFEF"/>
                </a:solidFill>
                <a:latin typeface="Times New Roman"/>
                <a:cs typeface="Times New Roman"/>
              </a:rPr>
              <a:t>τροφοδοσίας</a:t>
            </a:r>
            <a:r>
              <a:rPr sz="2000" b="1" spc="-1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AFEF"/>
                </a:solidFill>
                <a:latin typeface="Times New Roman"/>
                <a:cs typeface="Times New Roman"/>
              </a:rPr>
              <a:t>-</a:t>
            </a:r>
            <a:r>
              <a:rPr sz="2000" b="1" spc="-4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AFEF"/>
                </a:solidFill>
                <a:latin typeface="Times New Roman"/>
                <a:cs typeface="Times New Roman"/>
              </a:rPr>
              <a:t>Bypass</a:t>
            </a:r>
            <a:r>
              <a:rPr sz="2000" b="1" spc="-4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AFEF"/>
                </a:solidFill>
                <a:latin typeface="Times New Roman"/>
                <a:cs typeface="Times New Roman"/>
              </a:rPr>
              <a:t>(F</a:t>
            </a:r>
            <a:r>
              <a:rPr sz="1950" b="1" spc="-15" baseline="-21367" dirty="0">
                <a:solidFill>
                  <a:srgbClr val="00AFEF"/>
                </a:solidFill>
                <a:latin typeface="Times New Roman"/>
                <a:cs typeface="Times New Roman"/>
              </a:rPr>
              <a:t>in</a:t>
            </a:r>
            <a:r>
              <a:rPr sz="2000" b="1" spc="-10" dirty="0">
                <a:solidFill>
                  <a:srgbClr val="00AFEF"/>
                </a:solidFill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423160" y="1412747"/>
            <a:ext cx="7920355" cy="5118100"/>
            <a:chOff x="2423160" y="1412747"/>
            <a:chExt cx="7920355" cy="51181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23160" y="1412747"/>
              <a:ext cx="7920228" cy="511759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080510" y="4601718"/>
              <a:ext cx="403860" cy="1564005"/>
            </a:xfrm>
            <a:custGeom>
              <a:avLst/>
              <a:gdLst/>
              <a:ahLst/>
              <a:cxnLst/>
              <a:rect l="l" t="t" r="r" b="b"/>
              <a:pathLst>
                <a:path w="403860" h="1564004">
                  <a:moveTo>
                    <a:pt x="0" y="1563623"/>
                  </a:moveTo>
                  <a:lnTo>
                    <a:pt x="403860" y="1563623"/>
                  </a:lnTo>
                  <a:lnTo>
                    <a:pt x="403860" y="0"/>
                  </a:lnTo>
                  <a:lnTo>
                    <a:pt x="0" y="0"/>
                  </a:lnTo>
                  <a:lnTo>
                    <a:pt x="0" y="1563623"/>
                  </a:lnTo>
                  <a:close/>
                </a:path>
              </a:pathLst>
            </a:custGeom>
            <a:ln w="28574">
              <a:solidFill>
                <a:srgbClr val="385D8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86327" y="3727830"/>
              <a:ext cx="358140" cy="798195"/>
            </a:xfrm>
            <a:custGeom>
              <a:avLst/>
              <a:gdLst/>
              <a:ahLst/>
              <a:cxnLst/>
              <a:rect l="l" t="t" r="r" b="b"/>
              <a:pathLst>
                <a:path w="358139" h="798195">
                  <a:moveTo>
                    <a:pt x="90170" y="0"/>
                  </a:moveTo>
                  <a:lnTo>
                    <a:pt x="0" y="154940"/>
                  </a:lnTo>
                  <a:lnTo>
                    <a:pt x="61340" y="138811"/>
                  </a:lnTo>
                  <a:lnTo>
                    <a:pt x="235458" y="797814"/>
                  </a:lnTo>
                  <a:lnTo>
                    <a:pt x="358013" y="765429"/>
                  </a:lnTo>
                  <a:lnTo>
                    <a:pt x="183896" y="106426"/>
                  </a:lnTo>
                  <a:lnTo>
                    <a:pt x="245110" y="90170"/>
                  </a:lnTo>
                  <a:lnTo>
                    <a:pt x="9017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86327" y="3727830"/>
              <a:ext cx="358140" cy="798195"/>
            </a:xfrm>
            <a:custGeom>
              <a:avLst/>
              <a:gdLst/>
              <a:ahLst/>
              <a:cxnLst/>
              <a:rect l="l" t="t" r="r" b="b"/>
              <a:pathLst>
                <a:path w="358139" h="798195">
                  <a:moveTo>
                    <a:pt x="0" y="154940"/>
                  </a:moveTo>
                  <a:lnTo>
                    <a:pt x="90170" y="0"/>
                  </a:lnTo>
                  <a:lnTo>
                    <a:pt x="245110" y="90170"/>
                  </a:lnTo>
                  <a:lnTo>
                    <a:pt x="183896" y="106426"/>
                  </a:lnTo>
                  <a:lnTo>
                    <a:pt x="358013" y="765429"/>
                  </a:lnTo>
                  <a:lnTo>
                    <a:pt x="235458" y="797814"/>
                  </a:lnTo>
                  <a:lnTo>
                    <a:pt x="61340" y="138811"/>
                  </a:lnTo>
                  <a:lnTo>
                    <a:pt x="0" y="15494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78480" y="2828544"/>
              <a:ext cx="1261871" cy="83057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179191" y="2373249"/>
            <a:ext cx="103886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9230" marR="5080" indent="-177165">
              <a:lnSpc>
                <a:spcPct val="100000"/>
              </a:lnSpc>
              <a:spcBef>
                <a:spcPts val="105"/>
              </a:spcBef>
            </a:pPr>
            <a:r>
              <a:rPr sz="1400" b="1" spc="-30" dirty="0">
                <a:latin typeface="Times New Roman"/>
                <a:cs typeface="Times New Roman"/>
              </a:rPr>
              <a:t>Δ</a:t>
            </a:r>
            <a:r>
              <a:rPr sz="1400" b="1" cap="small" spc="-30" dirty="0">
                <a:latin typeface="Times New Roman"/>
                <a:cs typeface="Times New Roman"/>
              </a:rPr>
              <a:t>ιο</a:t>
            </a:r>
            <a:r>
              <a:rPr sz="1400" b="1" spc="-30" dirty="0">
                <a:latin typeface="Times New Roman"/>
                <a:cs typeface="Times New Roman"/>
              </a:rPr>
              <a:t>ξείδ</a:t>
            </a:r>
            <a:r>
              <a:rPr sz="1400" b="1" cap="small" spc="-30" dirty="0">
                <a:latin typeface="Times New Roman"/>
                <a:cs typeface="Times New Roman"/>
              </a:rPr>
              <a:t>ιο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spc="-80" dirty="0">
                <a:latin typeface="Times New Roman"/>
                <a:cs typeface="Times New Roman"/>
              </a:rPr>
              <a:t>του </a:t>
            </a:r>
            <a:r>
              <a:rPr sz="1400" b="1" spc="-10" dirty="0">
                <a:latin typeface="Times New Roman"/>
                <a:cs typeface="Times New Roman"/>
              </a:rPr>
              <a:t>άνθρακα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324855" y="1554670"/>
            <a:ext cx="2560320" cy="4617720"/>
            <a:chOff x="5324855" y="1554670"/>
            <a:chExt cx="2560320" cy="4617720"/>
          </a:xfrm>
        </p:grpSpPr>
        <p:sp>
          <p:nvSpPr>
            <p:cNvPr id="12" name="object 12"/>
            <p:cNvSpPr/>
            <p:nvPr/>
          </p:nvSpPr>
          <p:spPr>
            <a:xfrm>
              <a:off x="6659117" y="1568958"/>
              <a:ext cx="403860" cy="4525010"/>
            </a:xfrm>
            <a:custGeom>
              <a:avLst/>
              <a:gdLst/>
              <a:ahLst/>
              <a:cxnLst/>
              <a:rect l="l" t="t" r="r" b="b"/>
              <a:pathLst>
                <a:path w="403859" h="4525010">
                  <a:moveTo>
                    <a:pt x="0" y="4524756"/>
                  </a:moveTo>
                  <a:lnTo>
                    <a:pt x="403859" y="4524756"/>
                  </a:lnTo>
                  <a:lnTo>
                    <a:pt x="403859" y="0"/>
                  </a:lnTo>
                  <a:lnTo>
                    <a:pt x="0" y="0"/>
                  </a:lnTo>
                  <a:lnTo>
                    <a:pt x="0" y="4524756"/>
                  </a:lnTo>
                  <a:close/>
                </a:path>
              </a:pathLst>
            </a:custGeom>
            <a:ln w="28575">
              <a:solidFill>
                <a:srgbClr val="385D8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011670" y="2143887"/>
              <a:ext cx="860425" cy="1125855"/>
            </a:xfrm>
            <a:custGeom>
              <a:avLst/>
              <a:gdLst/>
              <a:ahLst/>
              <a:cxnLst/>
              <a:rect l="l" t="t" r="r" b="b"/>
              <a:pathLst>
                <a:path w="860425" h="1125854">
                  <a:moveTo>
                    <a:pt x="830960" y="0"/>
                  </a:moveTo>
                  <a:lnTo>
                    <a:pt x="654050" y="29210"/>
                  </a:lnTo>
                  <a:lnTo>
                    <a:pt x="705611" y="66166"/>
                  </a:lnTo>
                  <a:lnTo>
                    <a:pt x="0" y="1051940"/>
                  </a:lnTo>
                  <a:lnTo>
                    <a:pt x="102997" y="1125727"/>
                  </a:lnTo>
                  <a:lnTo>
                    <a:pt x="808735" y="139953"/>
                  </a:lnTo>
                  <a:lnTo>
                    <a:pt x="860298" y="176784"/>
                  </a:lnTo>
                  <a:lnTo>
                    <a:pt x="83096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011670" y="2143887"/>
              <a:ext cx="860425" cy="1125855"/>
            </a:xfrm>
            <a:custGeom>
              <a:avLst/>
              <a:gdLst/>
              <a:ahLst/>
              <a:cxnLst/>
              <a:rect l="l" t="t" r="r" b="b"/>
              <a:pathLst>
                <a:path w="860425" h="1125854">
                  <a:moveTo>
                    <a:pt x="654050" y="29210"/>
                  </a:moveTo>
                  <a:lnTo>
                    <a:pt x="830960" y="0"/>
                  </a:lnTo>
                  <a:lnTo>
                    <a:pt x="860298" y="176784"/>
                  </a:lnTo>
                  <a:lnTo>
                    <a:pt x="808735" y="139953"/>
                  </a:lnTo>
                  <a:lnTo>
                    <a:pt x="102997" y="1125727"/>
                  </a:lnTo>
                  <a:lnTo>
                    <a:pt x="0" y="1051940"/>
                  </a:lnTo>
                  <a:lnTo>
                    <a:pt x="705611" y="66166"/>
                  </a:lnTo>
                  <a:lnTo>
                    <a:pt x="654050" y="2921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55258" y="5714237"/>
              <a:ext cx="403860" cy="443865"/>
            </a:xfrm>
            <a:custGeom>
              <a:avLst/>
              <a:gdLst/>
              <a:ahLst/>
              <a:cxnLst/>
              <a:rect l="l" t="t" r="r" b="b"/>
              <a:pathLst>
                <a:path w="403859" h="443864">
                  <a:moveTo>
                    <a:pt x="0" y="443484"/>
                  </a:moveTo>
                  <a:lnTo>
                    <a:pt x="403860" y="443484"/>
                  </a:lnTo>
                  <a:lnTo>
                    <a:pt x="403860" y="0"/>
                  </a:lnTo>
                  <a:lnTo>
                    <a:pt x="0" y="0"/>
                  </a:lnTo>
                  <a:lnTo>
                    <a:pt x="0" y="443484"/>
                  </a:lnTo>
                  <a:close/>
                </a:path>
              </a:pathLst>
            </a:custGeom>
            <a:ln w="28575">
              <a:solidFill>
                <a:srgbClr val="385D8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096254" y="4944491"/>
              <a:ext cx="273050" cy="713740"/>
            </a:xfrm>
            <a:custGeom>
              <a:avLst/>
              <a:gdLst/>
              <a:ahLst/>
              <a:cxnLst/>
              <a:rect l="l" t="t" r="r" b="b"/>
              <a:pathLst>
                <a:path w="273050" h="713739">
                  <a:moveTo>
                    <a:pt x="106934" y="0"/>
                  </a:moveTo>
                  <a:lnTo>
                    <a:pt x="0" y="143890"/>
                  </a:lnTo>
                  <a:lnTo>
                    <a:pt x="62737" y="134619"/>
                  </a:lnTo>
                  <a:lnTo>
                    <a:pt x="147700" y="713536"/>
                  </a:lnTo>
                  <a:lnTo>
                    <a:pt x="273050" y="695134"/>
                  </a:lnTo>
                  <a:lnTo>
                    <a:pt x="188087" y="116204"/>
                  </a:lnTo>
                  <a:lnTo>
                    <a:pt x="250825" y="107060"/>
                  </a:lnTo>
                  <a:lnTo>
                    <a:pt x="1069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96254" y="4944491"/>
              <a:ext cx="273050" cy="713740"/>
            </a:xfrm>
            <a:custGeom>
              <a:avLst/>
              <a:gdLst/>
              <a:ahLst/>
              <a:cxnLst/>
              <a:rect l="l" t="t" r="r" b="b"/>
              <a:pathLst>
                <a:path w="273050" h="713739">
                  <a:moveTo>
                    <a:pt x="0" y="143890"/>
                  </a:moveTo>
                  <a:lnTo>
                    <a:pt x="106934" y="0"/>
                  </a:lnTo>
                  <a:lnTo>
                    <a:pt x="250825" y="107060"/>
                  </a:lnTo>
                  <a:lnTo>
                    <a:pt x="188087" y="116204"/>
                  </a:lnTo>
                  <a:lnTo>
                    <a:pt x="273050" y="695134"/>
                  </a:lnTo>
                  <a:lnTo>
                    <a:pt x="147700" y="713536"/>
                  </a:lnTo>
                  <a:lnTo>
                    <a:pt x="62737" y="134619"/>
                  </a:lnTo>
                  <a:lnTo>
                    <a:pt x="0" y="143890"/>
                  </a:lnTo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24855" y="4087368"/>
              <a:ext cx="929639" cy="792480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7973948" y="1850898"/>
            <a:ext cx="2324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5" dirty="0">
                <a:latin typeface="Times New Roman"/>
                <a:cs typeface="Times New Roman"/>
              </a:rPr>
              <a:t>Ar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75528" y="3803650"/>
            <a:ext cx="7550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Times New Roman"/>
                <a:cs typeface="Times New Roman"/>
              </a:rPr>
              <a:t>Υδρογόνο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139" y="104793"/>
            <a:ext cx="648364" cy="4134584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250166" y="0"/>
            <a:ext cx="941815" cy="7650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39" y="104793"/>
            <a:ext cx="648364" cy="413458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70654" y="1218056"/>
            <a:ext cx="47402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800" spc="-25" dirty="0"/>
              <a:t>ΜΕΘΑΝΟΠΟΙΗΣΗ</a:t>
            </a:r>
            <a:r>
              <a:rPr sz="2800" spc="-140" dirty="0"/>
              <a:t> </a:t>
            </a:r>
            <a:r>
              <a:rPr sz="2800" dirty="0"/>
              <a:t>ΤΟΥ</a:t>
            </a:r>
            <a:r>
              <a:rPr sz="2800" spc="-105" dirty="0"/>
              <a:t> </a:t>
            </a:r>
            <a:r>
              <a:rPr sz="2800" spc="-25" dirty="0"/>
              <a:t>CO</a:t>
            </a:r>
            <a:r>
              <a:rPr sz="2775" spc="-37" baseline="-21021" dirty="0"/>
              <a:t>2</a:t>
            </a:r>
            <a:endParaRPr sz="2775" baseline="-21021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95147" y="2373886"/>
            <a:ext cx="6620490" cy="367175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250166" y="0"/>
            <a:ext cx="941815" cy="76500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418" rIns="0" bIns="0" rtlCol="0">
            <a:spAutoFit/>
          </a:bodyPr>
          <a:lstStyle/>
          <a:p>
            <a:pPr marL="7620">
              <a:lnSpc>
                <a:spcPct val="100000"/>
              </a:lnSpc>
              <a:spcBef>
                <a:spcPts val="95"/>
              </a:spcBef>
            </a:pPr>
            <a:r>
              <a:rPr sz="2800" spc="-35" dirty="0"/>
              <a:t>Ανάλυση</a:t>
            </a:r>
            <a:r>
              <a:rPr sz="2800" spc="-80" dirty="0"/>
              <a:t> </a:t>
            </a:r>
            <a:r>
              <a:rPr sz="2800" dirty="0"/>
              <a:t>αερίων</a:t>
            </a:r>
            <a:r>
              <a:rPr sz="2800" spc="-60" dirty="0"/>
              <a:t> </a:t>
            </a:r>
            <a:r>
              <a:rPr sz="2800" dirty="0"/>
              <a:t>προϊόντων</a:t>
            </a:r>
            <a:r>
              <a:rPr sz="2800" spc="-55" dirty="0"/>
              <a:t> </a:t>
            </a:r>
            <a:r>
              <a:rPr sz="2800" dirty="0"/>
              <a:t>(GC</a:t>
            </a:r>
            <a:r>
              <a:rPr sz="2800" spc="-85" dirty="0"/>
              <a:t> </a:t>
            </a:r>
            <a:r>
              <a:rPr sz="2800" dirty="0"/>
              <a:t>–</a:t>
            </a:r>
            <a:r>
              <a:rPr sz="2800" spc="-145" dirty="0"/>
              <a:t> </a:t>
            </a:r>
            <a:r>
              <a:rPr sz="2800" spc="-20" dirty="0"/>
              <a:t>TCD)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162422" y="912698"/>
            <a:ext cx="26619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AFEF"/>
                </a:solidFill>
                <a:latin typeface="Times New Roman"/>
                <a:cs typeface="Times New Roman"/>
              </a:rPr>
              <a:t>F</a:t>
            </a:r>
            <a:r>
              <a:rPr sz="1950" b="1" baseline="-21367" dirty="0">
                <a:solidFill>
                  <a:srgbClr val="00AFEF"/>
                </a:solidFill>
                <a:latin typeface="Times New Roman"/>
                <a:cs typeface="Times New Roman"/>
              </a:rPr>
              <a:t>out</a:t>
            </a:r>
            <a:r>
              <a:rPr sz="1950" b="1" spc="247" baseline="-21367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AFEF"/>
                </a:solidFill>
                <a:latin typeface="Times New Roman"/>
                <a:cs typeface="Times New Roman"/>
              </a:rPr>
              <a:t>εν’</a:t>
            </a:r>
            <a:r>
              <a:rPr sz="2000" b="1" spc="-17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AFEF"/>
                </a:solidFill>
                <a:latin typeface="Times New Roman"/>
                <a:cs typeface="Times New Roman"/>
              </a:rPr>
              <a:t>ώρα</a:t>
            </a:r>
            <a:r>
              <a:rPr sz="2000" b="1" spc="3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AFEF"/>
                </a:solidFill>
                <a:latin typeface="Times New Roman"/>
                <a:cs typeface="Times New Roman"/>
              </a:rPr>
              <a:t>αντίδρασης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423160" y="1412747"/>
            <a:ext cx="7920355" cy="5151120"/>
            <a:chOff x="2423160" y="1412747"/>
            <a:chExt cx="7920355" cy="51511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23160" y="1412747"/>
              <a:ext cx="7920228" cy="515112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340601" y="5814821"/>
              <a:ext cx="403860" cy="441959"/>
            </a:xfrm>
            <a:custGeom>
              <a:avLst/>
              <a:gdLst/>
              <a:ahLst/>
              <a:cxnLst/>
              <a:rect l="l" t="t" r="r" b="b"/>
              <a:pathLst>
                <a:path w="403859" h="441960">
                  <a:moveTo>
                    <a:pt x="0" y="441959"/>
                  </a:moveTo>
                  <a:lnTo>
                    <a:pt x="403859" y="441959"/>
                  </a:lnTo>
                  <a:lnTo>
                    <a:pt x="403859" y="0"/>
                  </a:lnTo>
                  <a:lnTo>
                    <a:pt x="0" y="0"/>
                  </a:lnTo>
                  <a:lnTo>
                    <a:pt x="0" y="441959"/>
                  </a:lnTo>
                  <a:close/>
                </a:path>
              </a:pathLst>
            </a:custGeom>
            <a:ln w="28575">
              <a:solidFill>
                <a:srgbClr val="385D8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84773" y="5064378"/>
              <a:ext cx="260985" cy="631190"/>
            </a:xfrm>
            <a:custGeom>
              <a:avLst/>
              <a:gdLst/>
              <a:ahLst/>
              <a:cxnLst/>
              <a:rect l="l" t="t" r="r" b="b"/>
              <a:pathLst>
                <a:path w="260985" h="631189">
                  <a:moveTo>
                    <a:pt x="107061" y="0"/>
                  </a:moveTo>
                  <a:lnTo>
                    <a:pt x="0" y="143891"/>
                  </a:lnTo>
                  <a:lnTo>
                    <a:pt x="62737" y="134620"/>
                  </a:lnTo>
                  <a:lnTo>
                    <a:pt x="135509" y="630631"/>
                  </a:lnTo>
                  <a:lnTo>
                    <a:pt x="260985" y="612228"/>
                  </a:lnTo>
                  <a:lnTo>
                    <a:pt x="188087" y="116205"/>
                  </a:lnTo>
                  <a:lnTo>
                    <a:pt x="250825" y="107061"/>
                  </a:lnTo>
                  <a:lnTo>
                    <a:pt x="10706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84773" y="5064378"/>
              <a:ext cx="260985" cy="631190"/>
            </a:xfrm>
            <a:custGeom>
              <a:avLst/>
              <a:gdLst/>
              <a:ahLst/>
              <a:cxnLst/>
              <a:rect l="l" t="t" r="r" b="b"/>
              <a:pathLst>
                <a:path w="260985" h="631189">
                  <a:moveTo>
                    <a:pt x="0" y="143891"/>
                  </a:moveTo>
                  <a:lnTo>
                    <a:pt x="107061" y="0"/>
                  </a:lnTo>
                  <a:lnTo>
                    <a:pt x="250825" y="107061"/>
                  </a:lnTo>
                  <a:lnTo>
                    <a:pt x="188087" y="116205"/>
                  </a:lnTo>
                  <a:lnTo>
                    <a:pt x="260985" y="612228"/>
                  </a:lnTo>
                  <a:lnTo>
                    <a:pt x="135509" y="630631"/>
                  </a:lnTo>
                  <a:lnTo>
                    <a:pt x="62737" y="134620"/>
                  </a:lnTo>
                  <a:lnTo>
                    <a:pt x="0" y="143891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632830" y="3992626"/>
            <a:ext cx="7550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Times New Roman"/>
                <a:cs typeface="Times New Roman"/>
              </a:rPr>
              <a:t>Υδρογόνο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078479" y="2828544"/>
            <a:ext cx="3378835" cy="3351529"/>
            <a:chOff x="3078479" y="2828544"/>
            <a:chExt cx="3378835" cy="3351529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26023" y="4221480"/>
              <a:ext cx="931163" cy="79095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080509" y="4601717"/>
              <a:ext cx="403860" cy="1564005"/>
            </a:xfrm>
            <a:custGeom>
              <a:avLst/>
              <a:gdLst/>
              <a:ahLst/>
              <a:cxnLst/>
              <a:rect l="l" t="t" r="r" b="b"/>
              <a:pathLst>
                <a:path w="403860" h="1564004">
                  <a:moveTo>
                    <a:pt x="0" y="1563623"/>
                  </a:moveTo>
                  <a:lnTo>
                    <a:pt x="403860" y="1563623"/>
                  </a:lnTo>
                  <a:lnTo>
                    <a:pt x="403860" y="0"/>
                  </a:lnTo>
                  <a:lnTo>
                    <a:pt x="0" y="0"/>
                  </a:lnTo>
                  <a:lnTo>
                    <a:pt x="0" y="1563623"/>
                  </a:lnTo>
                  <a:close/>
                </a:path>
              </a:pathLst>
            </a:custGeom>
            <a:ln w="28574">
              <a:solidFill>
                <a:srgbClr val="385D8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86326" y="3727830"/>
              <a:ext cx="358140" cy="798195"/>
            </a:xfrm>
            <a:custGeom>
              <a:avLst/>
              <a:gdLst/>
              <a:ahLst/>
              <a:cxnLst/>
              <a:rect l="l" t="t" r="r" b="b"/>
              <a:pathLst>
                <a:path w="358139" h="798195">
                  <a:moveTo>
                    <a:pt x="90170" y="0"/>
                  </a:moveTo>
                  <a:lnTo>
                    <a:pt x="0" y="154940"/>
                  </a:lnTo>
                  <a:lnTo>
                    <a:pt x="61340" y="138811"/>
                  </a:lnTo>
                  <a:lnTo>
                    <a:pt x="235458" y="797814"/>
                  </a:lnTo>
                  <a:lnTo>
                    <a:pt x="358013" y="765429"/>
                  </a:lnTo>
                  <a:lnTo>
                    <a:pt x="183896" y="106426"/>
                  </a:lnTo>
                  <a:lnTo>
                    <a:pt x="245110" y="90170"/>
                  </a:lnTo>
                  <a:lnTo>
                    <a:pt x="9017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86326" y="3727830"/>
              <a:ext cx="358140" cy="798195"/>
            </a:xfrm>
            <a:custGeom>
              <a:avLst/>
              <a:gdLst/>
              <a:ahLst/>
              <a:cxnLst/>
              <a:rect l="l" t="t" r="r" b="b"/>
              <a:pathLst>
                <a:path w="358139" h="798195">
                  <a:moveTo>
                    <a:pt x="0" y="154940"/>
                  </a:moveTo>
                  <a:lnTo>
                    <a:pt x="90170" y="0"/>
                  </a:lnTo>
                  <a:lnTo>
                    <a:pt x="245110" y="90170"/>
                  </a:lnTo>
                  <a:lnTo>
                    <a:pt x="183896" y="106426"/>
                  </a:lnTo>
                  <a:lnTo>
                    <a:pt x="358013" y="765429"/>
                  </a:lnTo>
                  <a:lnTo>
                    <a:pt x="235458" y="797814"/>
                  </a:lnTo>
                  <a:lnTo>
                    <a:pt x="61340" y="138811"/>
                  </a:lnTo>
                  <a:lnTo>
                    <a:pt x="0" y="15494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78479" y="2828544"/>
              <a:ext cx="1261871" cy="830579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3179191" y="2373249"/>
            <a:ext cx="103886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9230" marR="5080" indent="-177165">
              <a:lnSpc>
                <a:spcPct val="100000"/>
              </a:lnSpc>
              <a:spcBef>
                <a:spcPts val="105"/>
              </a:spcBef>
            </a:pPr>
            <a:r>
              <a:rPr sz="1400" b="1" spc="-30" dirty="0">
                <a:latin typeface="Times New Roman"/>
                <a:cs typeface="Times New Roman"/>
              </a:rPr>
              <a:t>Δ</a:t>
            </a:r>
            <a:r>
              <a:rPr sz="1400" b="1" cap="small" spc="-30" dirty="0">
                <a:latin typeface="Times New Roman"/>
                <a:cs typeface="Times New Roman"/>
              </a:rPr>
              <a:t>ιο</a:t>
            </a:r>
            <a:r>
              <a:rPr sz="1400" b="1" spc="-30" dirty="0">
                <a:latin typeface="Times New Roman"/>
                <a:cs typeface="Times New Roman"/>
              </a:rPr>
              <a:t>ξείδ</a:t>
            </a:r>
            <a:r>
              <a:rPr sz="1400" b="1" cap="small" spc="-30" dirty="0">
                <a:latin typeface="Times New Roman"/>
                <a:cs typeface="Times New Roman"/>
              </a:rPr>
              <a:t>ιο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spc="-80" dirty="0">
                <a:latin typeface="Times New Roman"/>
                <a:cs typeface="Times New Roman"/>
              </a:rPr>
              <a:t>του </a:t>
            </a:r>
            <a:r>
              <a:rPr sz="1400" b="1" spc="-10" dirty="0">
                <a:latin typeface="Times New Roman"/>
                <a:cs typeface="Times New Roman"/>
              </a:rPr>
              <a:t>άνθρακα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702742" y="1716214"/>
            <a:ext cx="3302635" cy="4554855"/>
            <a:chOff x="6702742" y="1716214"/>
            <a:chExt cx="3302635" cy="4554855"/>
          </a:xfrm>
        </p:grpSpPr>
        <p:sp>
          <p:nvSpPr>
            <p:cNvPr id="18" name="object 18"/>
            <p:cNvSpPr/>
            <p:nvPr/>
          </p:nvSpPr>
          <p:spPr>
            <a:xfrm>
              <a:off x="6717030" y="1730501"/>
              <a:ext cx="403860" cy="4526280"/>
            </a:xfrm>
            <a:custGeom>
              <a:avLst/>
              <a:gdLst/>
              <a:ahLst/>
              <a:cxnLst/>
              <a:rect l="l" t="t" r="r" b="b"/>
              <a:pathLst>
                <a:path w="403859" h="4526280">
                  <a:moveTo>
                    <a:pt x="0" y="4526280"/>
                  </a:moveTo>
                  <a:lnTo>
                    <a:pt x="403859" y="4526280"/>
                  </a:lnTo>
                  <a:lnTo>
                    <a:pt x="403859" y="0"/>
                  </a:lnTo>
                  <a:lnTo>
                    <a:pt x="0" y="0"/>
                  </a:lnTo>
                  <a:lnTo>
                    <a:pt x="0" y="4526280"/>
                  </a:lnTo>
                  <a:close/>
                </a:path>
              </a:pathLst>
            </a:custGeom>
            <a:ln w="28575">
              <a:solidFill>
                <a:srgbClr val="385D8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069074" y="2306700"/>
              <a:ext cx="860425" cy="1125855"/>
            </a:xfrm>
            <a:custGeom>
              <a:avLst/>
              <a:gdLst/>
              <a:ahLst/>
              <a:cxnLst/>
              <a:rect l="l" t="t" r="r" b="b"/>
              <a:pathLst>
                <a:path w="860425" h="1125854">
                  <a:moveTo>
                    <a:pt x="830960" y="0"/>
                  </a:moveTo>
                  <a:lnTo>
                    <a:pt x="654050" y="29337"/>
                  </a:lnTo>
                  <a:lnTo>
                    <a:pt x="705611" y="66294"/>
                  </a:lnTo>
                  <a:lnTo>
                    <a:pt x="0" y="1052068"/>
                  </a:lnTo>
                  <a:lnTo>
                    <a:pt x="102997" y="1125854"/>
                  </a:lnTo>
                  <a:lnTo>
                    <a:pt x="808735" y="140081"/>
                  </a:lnTo>
                  <a:lnTo>
                    <a:pt x="860298" y="176911"/>
                  </a:lnTo>
                  <a:lnTo>
                    <a:pt x="83096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069074" y="2306700"/>
              <a:ext cx="860425" cy="1125855"/>
            </a:xfrm>
            <a:custGeom>
              <a:avLst/>
              <a:gdLst/>
              <a:ahLst/>
              <a:cxnLst/>
              <a:rect l="l" t="t" r="r" b="b"/>
              <a:pathLst>
                <a:path w="860425" h="1125854">
                  <a:moveTo>
                    <a:pt x="654050" y="29337"/>
                  </a:moveTo>
                  <a:lnTo>
                    <a:pt x="830960" y="0"/>
                  </a:lnTo>
                  <a:lnTo>
                    <a:pt x="860298" y="176911"/>
                  </a:lnTo>
                  <a:lnTo>
                    <a:pt x="808735" y="140081"/>
                  </a:lnTo>
                  <a:lnTo>
                    <a:pt x="102997" y="1125854"/>
                  </a:lnTo>
                  <a:lnTo>
                    <a:pt x="0" y="1052068"/>
                  </a:lnTo>
                  <a:lnTo>
                    <a:pt x="705611" y="66294"/>
                  </a:lnTo>
                  <a:lnTo>
                    <a:pt x="654050" y="29337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680198" y="5301233"/>
              <a:ext cx="323215" cy="897890"/>
            </a:xfrm>
            <a:custGeom>
              <a:avLst/>
              <a:gdLst/>
              <a:ahLst/>
              <a:cxnLst/>
              <a:rect l="l" t="t" r="r" b="b"/>
              <a:pathLst>
                <a:path w="323215" h="897889">
                  <a:moveTo>
                    <a:pt x="0" y="897636"/>
                  </a:moveTo>
                  <a:lnTo>
                    <a:pt x="323088" y="897636"/>
                  </a:lnTo>
                  <a:lnTo>
                    <a:pt x="323088" y="0"/>
                  </a:lnTo>
                  <a:lnTo>
                    <a:pt x="0" y="0"/>
                  </a:lnTo>
                  <a:lnTo>
                    <a:pt x="0" y="897636"/>
                  </a:lnTo>
                  <a:close/>
                </a:path>
              </a:pathLst>
            </a:custGeom>
            <a:ln w="28575">
              <a:solidFill>
                <a:srgbClr val="385D8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881747" y="4620259"/>
              <a:ext cx="325755" cy="628015"/>
            </a:xfrm>
            <a:custGeom>
              <a:avLst/>
              <a:gdLst/>
              <a:ahLst/>
              <a:cxnLst/>
              <a:rect l="l" t="t" r="r" b="b"/>
              <a:pathLst>
                <a:path w="325754" h="628014">
                  <a:moveTo>
                    <a:pt x="268224" y="0"/>
                  </a:moveTo>
                  <a:lnTo>
                    <a:pt x="145033" y="57276"/>
                  </a:lnTo>
                  <a:lnTo>
                    <a:pt x="190119" y="73787"/>
                  </a:lnTo>
                  <a:lnTo>
                    <a:pt x="0" y="595121"/>
                  </a:lnTo>
                  <a:lnTo>
                    <a:pt x="90170" y="628014"/>
                  </a:lnTo>
                  <a:lnTo>
                    <a:pt x="280416" y="106679"/>
                  </a:lnTo>
                  <a:lnTo>
                    <a:pt x="325500" y="123189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881747" y="4620259"/>
              <a:ext cx="325755" cy="628015"/>
            </a:xfrm>
            <a:custGeom>
              <a:avLst/>
              <a:gdLst/>
              <a:ahLst/>
              <a:cxnLst/>
              <a:rect l="l" t="t" r="r" b="b"/>
              <a:pathLst>
                <a:path w="325754" h="628014">
                  <a:moveTo>
                    <a:pt x="145033" y="57276"/>
                  </a:moveTo>
                  <a:lnTo>
                    <a:pt x="268224" y="0"/>
                  </a:lnTo>
                  <a:lnTo>
                    <a:pt x="325500" y="123189"/>
                  </a:lnTo>
                  <a:lnTo>
                    <a:pt x="280416" y="106679"/>
                  </a:lnTo>
                  <a:lnTo>
                    <a:pt x="90170" y="628014"/>
                  </a:lnTo>
                  <a:lnTo>
                    <a:pt x="0" y="595121"/>
                  </a:lnTo>
                  <a:lnTo>
                    <a:pt x="190119" y="73787"/>
                  </a:lnTo>
                  <a:lnTo>
                    <a:pt x="145033" y="57276"/>
                  </a:lnTo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25740" y="3593591"/>
              <a:ext cx="854963" cy="999743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8919210" y="5773673"/>
              <a:ext cx="332740" cy="425450"/>
            </a:xfrm>
            <a:custGeom>
              <a:avLst/>
              <a:gdLst/>
              <a:ahLst/>
              <a:cxnLst/>
              <a:rect l="l" t="t" r="r" b="b"/>
              <a:pathLst>
                <a:path w="332740" h="425450">
                  <a:moveTo>
                    <a:pt x="0" y="425195"/>
                  </a:moveTo>
                  <a:lnTo>
                    <a:pt x="332231" y="425195"/>
                  </a:lnTo>
                  <a:lnTo>
                    <a:pt x="332231" y="0"/>
                  </a:lnTo>
                  <a:lnTo>
                    <a:pt x="0" y="0"/>
                  </a:lnTo>
                  <a:lnTo>
                    <a:pt x="0" y="425195"/>
                  </a:lnTo>
                  <a:close/>
                </a:path>
              </a:pathLst>
            </a:custGeom>
            <a:ln w="28575">
              <a:solidFill>
                <a:srgbClr val="385D8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031986" y="4737480"/>
              <a:ext cx="426084" cy="955675"/>
            </a:xfrm>
            <a:custGeom>
              <a:avLst/>
              <a:gdLst/>
              <a:ahLst/>
              <a:cxnLst/>
              <a:rect l="l" t="t" r="r" b="b"/>
              <a:pathLst>
                <a:path w="426084" h="955675">
                  <a:moveTo>
                    <a:pt x="340995" y="0"/>
                  </a:moveTo>
                  <a:lnTo>
                    <a:pt x="183261" y="85090"/>
                  </a:lnTo>
                  <a:lnTo>
                    <a:pt x="243967" y="103251"/>
                  </a:lnTo>
                  <a:lnTo>
                    <a:pt x="0" y="919264"/>
                  </a:lnTo>
                  <a:lnTo>
                    <a:pt x="121539" y="955560"/>
                  </a:lnTo>
                  <a:lnTo>
                    <a:pt x="365379" y="139573"/>
                  </a:lnTo>
                  <a:lnTo>
                    <a:pt x="426085" y="157734"/>
                  </a:lnTo>
                  <a:lnTo>
                    <a:pt x="34099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031986" y="4737480"/>
              <a:ext cx="426084" cy="955675"/>
            </a:xfrm>
            <a:custGeom>
              <a:avLst/>
              <a:gdLst/>
              <a:ahLst/>
              <a:cxnLst/>
              <a:rect l="l" t="t" r="r" b="b"/>
              <a:pathLst>
                <a:path w="426084" h="955675">
                  <a:moveTo>
                    <a:pt x="183261" y="85090"/>
                  </a:moveTo>
                  <a:lnTo>
                    <a:pt x="340995" y="0"/>
                  </a:lnTo>
                  <a:lnTo>
                    <a:pt x="426085" y="157734"/>
                  </a:lnTo>
                  <a:lnTo>
                    <a:pt x="365379" y="139573"/>
                  </a:lnTo>
                  <a:lnTo>
                    <a:pt x="121539" y="955560"/>
                  </a:lnTo>
                  <a:lnTo>
                    <a:pt x="0" y="919264"/>
                  </a:lnTo>
                  <a:lnTo>
                    <a:pt x="243967" y="103251"/>
                  </a:lnTo>
                  <a:lnTo>
                    <a:pt x="183261" y="8509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75420" y="4123944"/>
              <a:ext cx="929640" cy="473963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8031226" y="2013966"/>
            <a:ext cx="2324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5" dirty="0">
                <a:latin typeface="Times New Roman"/>
                <a:cs typeface="Times New Roman"/>
              </a:rPr>
              <a:t>Ar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913369" y="3302888"/>
            <a:ext cx="2210435" cy="654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35"/>
              </a:lnSpc>
              <a:spcBef>
                <a:spcPts val="105"/>
              </a:spcBef>
            </a:pPr>
            <a:r>
              <a:rPr sz="1400" b="1" spc="-10" dirty="0">
                <a:latin typeface="Times New Roman"/>
                <a:cs typeface="Times New Roman"/>
              </a:rPr>
              <a:t>Μεθάν</a:t>
            </a:r>
            <a:r>
              <a:rPr sz="1400" b="1" cap="small" spc="-10" dirty="0">
                <a:latin typeface="Times New Roman"/>
                <a:cs typeface="Times New Roman"/>
              </a:rPr>
              <a:t>ιο</a:t>
            </a:r>
            <a:endParaRPr sz="1400">
              <a:latin typeface="Times New Roman"/>
              <a:cs typeface="Times New Roman"/>
            </a:endParaRPr>
          </a:p>
          <a:p>
            <a:pPr marL="1228725" marR="5080" indent="46990">
              <a:lnSpc>
                <a:spcPts val="1680"/>
              </a:lnSpc>
              <a:spcBef>
                <a:spcPts val="10"/>
              </a:spcBef>
            </a:pPr>
            <a:r>
              <a:rPr sz="1400" b="1" spc="-10" dirty="0">
                <a:latin typeface="Times New Roman"/>
                <a:cs typeface="Times New Roman"/>
              </a:rPr>
              <a:t>Μονοξείδ</a:t>
            </a:r>
            <a:r>
              <a:rPr sz="1400" b="1" cap="small" spc="-10" dirty="0">
                <a:latin typeface="Times New Roman"/>
                <a:cs typeface="Times New Roman"/>
              </a:rPr>
              <a:t>ιο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του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spc="-45" dirty="0">
                <a:latin typeface="Times New Roman"/>
                <a:cs typeface="Times New Roman"/>
              </a:rPr>
              <a:t>άνθρακα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31" name="object 3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139" y="104793"/>
            <a:ext cx="648364" cy="4134584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250166" y="0"/>
            <a:ext cx="941815" cy="76500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418" rIns="0" bIns="0" rtlCol="0">
            <a:spAutoFit/>
          </a:bodyPr>
          <a:lstStyle/>
          <a:p>
            <a:pPr marL="7620">
              <a:lnSpc>
                <a:spcPct val="100000"/>
              </a:lnSpc>
              <a:spcBef>
                <a:spcPts val="95"/>
              </a:spcBef>
            </a:pPr>
            <a:r>
              <a:rPr sz="2800" spc="-35" dirty="0"/>
              <a:t>Ανάλυση</a:t>
            </a:r>
            <a:r>
              <a:rPr sz="2800" spc="-80" dirty="0"/>
              <a:t> </a:t>
            </a:r>
            <a:r>
              <a:rPr sz="2800" dirty="0"/>
              <a:t>αερίων</a:t>
            </a:r>
            <a:r>
              <a:rPr sz="2800" spc="-60" dirty="0"/>
              <a:t> </a:t>
            </a:r>
            <a:r>
              <a:rPr sz="2800" dirty="0"/>
              <a:t>προϊόντων</a:t>
            </a:r>
            <a:r>
              <a:rPr sz="2800" spc="-55" dirty="0"/>
              <a:t> </a:t>
            </a:r>
            <a:r>
              <a:rPr sz="2800" dirty="0"/>
              <a:t>(GC</a:t>
            </a:r>
            <a:r>
              <a:rPr sz="2800" spc="-85" dirty="0"/>
              <a:t> </a:t>
            </a:r>
            <a:r>
              <a:rPr sz="2800" dirty="0"/>
              <a:t>–</a:t>
            </a:r>
            <a:r>
              <a:rPr sz="2800" spc="-145" dirty="0"/>
              <a:t> </a:t>
            </a:r>
            <a:r>
              <a:rPr sz="2800" spc="-20" dirty="0"/>
              <a:t>TCD)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008122" y="1260728"/>
            <a:ext cx="67754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AFEF"/>
                </a:solidFill>
                <a:latin typeface="Times New Roman"/>
                <a:cs typeface="Times New Roman"/>
              </a:rPr>
              <a:t>C</a:t>
            </a:r>
            <a:r>
              <a:rPr sz="1950" b="1" baseline="-21367" dirty="0">
                <a:solidFill>
                  <a:srgbClr val="00AFEF"/>
                </a:solidFill>
                <a:latin typeface="Times New Roman"/>
                <a:cs typeface="Times New Roman"/>
              </a:rPr>
              <a:t>out</a:t>
            </a:r>
            <a:r>
              <a:rPr sz="2000" b="1" dirty="0">
                <a:solidFill>
                  <a:srgbClr val="00AFEF"/>
                </a:solidFill>
                <a:latin typeface="Times New Roman"/>
                <a:cs typeface="Times New Roman"/>
              </a:rPr>
              <a:t>,</a:t>
            </a:r>
            <a:r>
              <a:rPr sz="2000" b="1" spc="45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AFEF"/>
                </a:solidFill>
                <a:latin typeface="Times New Roman"/>
                <a:cs typeface="Times New Roman"/>
              </a:rPr>
              <a:t>Σύσταση</a:t>
            </a:r>
            <a:r>
              <a:rPr sz="2000" b="1" spc="-2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AFEF"/>
                </a:solidFill>
                <a:latin typeface="Times New Roman"/>
                <a:cs typeface="Times New Roman"/>
              </a:rPr>
              <a:t>αερίου</a:t>
            </a:r>
            <a:r>
              <a:rPr sz="2000" b="1" spc="-2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AFEF"/>
                </a:solidFill>
                <a:latin typeface="Times New Roman"/>
                <a:cs typeface="Times New Roman"/>
              </a:rPr>
              <a:t>μίγματος</a:t>
            </a:r>
            <a:r>
              <a:rPr sz="2000" b="1" spc="-2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AFEF"/>
                </a:solidFill>
                <a:latin typeface="Times New Roman"/>
                <a:cs typeface="Times New Roman"/>
              </a:rPr>
              <a:t>στην</a:t>
            </a:r>
            <a:r>
              <a:rPr sz="2000" b="1" spc="-2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AFEF"/>
                </a:solidFill>
                <a:latin typeface="Times New Roman"/>
                <a:cs typeface="Times New Roman"/>
              </a:rPr>
              <a:t>έξοδο</a:t>
            </a:r>
            <a:r>
              <a:rPr sz="2000" b="1" spc="-4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AFEF"/>
                </a:solidFill>
                <a:latin typeface="Times New Roman"/>
                <a:cs typeface="Times New Roman"/>
              </a:rPr>
              <a:t>του</a:t>
            </a:r>
            <a:r>
              <a:rPr sz="2000" b="1" spc="-1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AFEF"/>
                </a:solidFill>
                <a:latin typeface="Times New Roman"/>
                <a:cs typeface="Times New Roman"/>
              </a:rPr>
              <a:t>αντ</a:t>
            </a:r>
            <a:r>
              <a:rPr sz="2000" b="1" cap="small" spc="-10" dirty="0">
                <a:solidFill>
                  <a:srgbClr val="00AFEF"/>
                </a:solidFill>
                <a:latin typeface="Times New Roman"/>
                <a:cs typeface="Times New Roman"/>
              </a:rPr>
              <a:t>ι</a:t>
            </a:r>
            <a:r>
              <a:rPr sz="2000" b="1" spc="-10" dirty="0">
                <a:solidFill>
                  <a:srgbClr val="00AFEF"/>
                </a:solidFill>
                <a:latin typeface="Times New Roman"/>
                <a:cs typeface="Times New Roman"/>
              </a:rPr>
              <a:t>δραστήρα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292350" y="2235961"/>
            <a:ext cx="7801609" cy="4238625"/>
            <a:chOff x="2292350" y="2235961"/>
            <a:chExt cx="7801609" cy="42386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95854" y="3357001"/>
              <a:ext cx="7298055" cy="311719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743962" y="3598925"/>
              <a:ext cx="935990" cy="647700"/>
            </a:xfrm>
            <a:custGeom>
              <a:avLst/>
              <a:gdLst/>
              <a:ahLst/>
              <a:cxnLst/>
              <a:rect l="l" t="t" r="r" b="b"/>
              <a:pathLst>
                <a:path w="935989" h="647700">
                  <a:moveTo>
                    <a:pt x="0" y="323850"/>
                  </a:moveTo>
                  <a:lnTo>
                    <a:pt x="12354" y="249607"/>
                  </a:lnTo>
                  <a:lnTo>
                    <a:pt x="47546" y="181447"/>
                  </a:lnTo>
                  <a:lnTo>
                    <a:pt x="72829" y="150256"/>
                  </a:lnTo>
                  <a:lnTo>
                    <a:pt x="102770" y="121315"/>
                  </a:lnTo>
                  <a:lnTo>
                    <a:pt x="137017" y="94869"/>
                  </a:lnTo>
                  <a:lnTo>
                    <a:pt x="175220" y="71159"/>
                  </a:lnTo>
                  <a:lnTo>
                    <a:pt x="217027" y="50429"/>
                  </a:lnTo>
                  <a:lnTo>
                    <a:pt x="262090" y="32923"/>
                  </a:lnTo>
                  <a:lnTo>
                    <a:pt x="310056" y="18884"/>
                  </a:lnTo>
                  <a:lnTo>
                    <a:pt x="360574" y="8555"/>
                  </a:lnTo>
                  <a:lnTo>
                    <a:pt x="413295" y="2179"/>
                  </a:lnTo>
                  <a:lnTo>
                    <a:pt x="467868" y="0"/>
                  </a:lnTo>
                  <a:lnTo>
                    <a:pt x="522440" y="2179"/>
                  </a:lnTo>
                  <a:lnTo>
                    <a:pt x="575161" y="8555"/>
                  </a:lnTo>
                  <a:lnTo>
                    <a:pt x="625679" y="18884"/>
                  </a:lnTo>
                  <a:lnTo>
                    <a:pt x="673645" y="32923"/>
                  </a:lnTo>
                  <a:lnTo>
                    <a:pt x="718708" y="50429"/>
                  </a:lnTo>
                  <a:lnTo>
                    <a:pt x="760515" y="71159"/>
                  </a:lnTo>
                  <a:lnTo>
                    <a:pt x="798718" y="94869"/>
                  </a:lnTo>
                  <a:lnTo>
                    <a:pt x="832965" y="121315"/>
                  </a:lnTo>
                  <a:lnTo>
                    <a:pt x="862906" y="150256"/>
                  </a:lnTo>
                  <a:lnTo>
                    <a:pt x="888189" y="181447"/>
                  </a:lnTo>
                  <a:lnTo>
                    <a:pt x="908465" y="214645"/>
                  </a:lnTo>
                  <a:lnTo>
                    <a:pt x="932589" y="286089"/>
                  </a:lnTo>
                  <a:lnTo>
                    <a:pt x="935736" y="323850"/>
                  </a:lnTo>
                  <a:lnTo>
                    <a:pt x="932589" y="361610"/>
                  </a:lnTo>
                  <a:lnTo>
                    <a:pt x="908465" y="433054"/>
                  </a:lnTo>
                  <a:lnTo>
                    <a:pt x="888189" y="466252"/>
                  </a:lnTo>
                  <a:lnTo>
                    <a:pt x="862906" y="497443"/>
                  </a:lnTo>
                  <a:lnTo>
                    <a:pt x="832965" y="526384"/>
                  </a:lnTo>
                  <a:lnTo>
                    <a:pt x="798718" y="552830"/>
                  </a:lnTo>
                  <a:lnTo>
                    <a:pt x="760515" y="576540"/>
                  </a:lnTo>
                  <a:lnTo>
                    <a:pt x="718708" y="597270"/>
                  </a:lnTo>
                  <a:lnTo>
                    <a:pt x="673645" y="614776"/>
                  </a:lnTo>
                  <a:lnTo>
                    <a:pt x="625679" y="628815"/>
                  </a:lnTo>
                  <a:lnTo>
                    <a:pt x="575161" y="639144"/>
                  </a:lnTo>
                  <a:lnTo>
                    <a:pt x="522440" y="645520"/>
                  </a:lnTo>
                  <a:lnTo>
                    <a:pt x="467868" y="647700"/>
                  </a:lnTo>
                  <a:lnTo>
                    <a:pt x="413295" y="645520"/>
                  </a:lnTo>
                  <a:lnTo>
                    <a:pt x="360574" y="639144"/>
                  </a:lnTo>
                  <a:lnTo>
                    <a:pt x="310056" y="628815"/>
                  </a:lnTo>
                  <a:lnTo>
                    <a:pt x="262090" y="614776"/>
                  </a:lnTo>
                  <a:lnTo>
                    <a:pt x="217027" y="597270"/>
                  </a:lnTo>
                  <a:lnTo>
                    <a:pt x="175220" y="576540"/>
                  </a:lnTo>
                  <a:lnTo>
                    <a:pt x="137017" y="552830"/>
                  </a:lnTo>
                  <a:lnTo>
                    <a:pt x="102770" y="526384"/>
                  </a:lnTo>
                  <a:lnTo>
                    <a:pt x="72829" y="497443"/>
                  </a:lnTo>
                  <a:lnTo>
                    <a:pt x="47546" y="466252"/>
                  </a:lnTo>
                  <a:lnTo>
                    <a:pt x="27270" y="433054"/>
                  </a:lnTo>
                  <a:lnTo>
                    <a:pt x="3146" y="361610"/>
                  </a:lnTo>
                  <a:lnTo>
                    <a:pt x="0" y="32385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04844" y="2535935"/>
              <a:ext cx="272415" cy="1064260"/>
            </a:xfrm>
            <a:custGeom>
              <a:avLst/>
              <a:gdLst/>
              <a:ahLst/>
              <a:cxnLst/>
              <a:rect l="l" t="t" r="r" b="b"/>
              <a:pathLst>
                <a:path w="272414" h="1064260">
                  <a:moveTo>
                    <a:pt x="228663" y="72807"/>
                  </a:moveTo>
                  <a:lnTo>
                    <a:pt x="0" y="1061465"/>
                  </a:lnTo>
                  <a:lnTo>
                    <a:pt x="12446" y="1064260"/>
                  </a:lnTo>
                  <a:lnTo>
                    <a:pt x="240972" y="75652"/>
                  </a:lnTo>
                  <a:lnTo>
                    <a:pt x="228663" y="72807"/>
                  </a:lnTo>
                  <a:close/>
                </a:path>
                <a:path w="272414" h="1064260">
                  <a:moveTo>
                    <a:pt x="266524" y="60451"/>
                  </a:moveTo>
                  <a:lnTo>
                    <a:pt x="231520" y="60451"/>
                  </a:lnTo>
                  <a:lnTo>
                    <a:pt x="243840" y="63246"/>
                  </a:lnTo>
                  <a:lnTo>
                    <a:pt x="240972" y="75652"/>
                  </a:lnTo>
                  <a:lnTo>
                    <a:pt x="271906" y="82803"/>
                  </a:lnTo>
                  <a:lnTo>
                    <a:pt x="266524" y="60451"/>
                  </a:lnTo>
                  <a:close/>
                </a:path>
                <a:path w="272414" h="1064260">
                  <a:moveTo>
                    <a:pt x="231520" y="60451"/>
                  </a:moveTo>
                  <a:lnTo>
                    <a:pt x="228663" y="72807"/>
                  </a:lnTo>
                  <a:lnTo>
                    <a:pt x="240972" y="75652"/>
                  </a:lnTo>
                  <a:lnTo>
                    <a:pt x="243840" y="63246"/>
                  </a:lnTo>
                  <a:lnTo>
                    <a:pt x="231520" y="60451"/>
                  </a:lnTo>
                  <a:close/>
                </a:path>
                <a:path w="272414" h="1064260">
                  <a:moveTo>
                    <a:pt x="251968" y="0"/>
                  </a:moveTo>
                  <a:lnTo>
                    <a:pt x="197739" y="65659"/>
                  </a:lnTo>
                  <a:lnTo>
                    <a:pt x="228663" y="72807"/>
                  </a:lnTo>
                  <a:lnTo>
                    <a:pt x="231520" y="60451"/>
                  </a:lnTo>
                  <a:lnTo>
                    <a:pt x="266524" y="60451"/>
                  </a:lnTo>
                  <a:lnTo>
                    <a:pt x="251968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05050" y="2248661"/>
              <a:ext cx="2304415" cy="288290"/>
            </a:xfrm>
            <a:custGeom>
              <a:avLst/>
              <a:gdLst/>
              <a:ahLst/>
              <a:cxnLst/>
              <a:rect l="l" t="t" r="r" b="b"/>
              <a:pathLst>
                <a:path w="2304415" h="288289">
                  <a:moveTo>
                    <a:pt x="0" y="288036"/>
                  </a:moveTo>
                  <a:lnTo>
                    <a:pt x="2304288" y="288036"/>
                  </a:lnTo>
                  <a:lnTo>
                    <a:pt x="2304288" y="0"/>
                  </a:lnTo>
                  <a:lnTo>
                    <a:pt x="0" y="0"/>
                  </a:lnTo>
                  <a:lnTo>
                    <a:pt x="0" y="288036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317750" y="2226386"/>
            <a:ext cx="22910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541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Χρόνος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κατακράτησης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310126" y="1757426"/>
            <a:ext cx="3864610" cy="2607310"/>
            <a:chOff x="4310126" y="1757426"/>
            <a:chExt cx="3864610" cy="2607310"/>
          </a:xfrm>
        </p:grpSpPr>
        <p:sp>
          <p:nvSpPr>
            <p:cNvPr id="11" name="object 11"/>
            <p:cNvSpPr/>
            <p:nvPr/>
          </p:nvSpPr>
          <p:spPr>
            <a:xfrm>
              <a:off x="4322826" y="3704082"/>
              <a:ext cx="1214755" cy="647700"/>
            </a:xfrm>
            <a:custGeom>
              <a:avLst/>
              <a:gdLst/>
              <a:ahLst/>
              <a:cxnLst/>
              <a:rect l="l" t="t" r="r" b="b"/>
              <a:pathLst>
                <a:path w="1214754" h="647700">
                  <a:moveTo>
                    <a:pt x="0" y="323850"/>
                  </a:moveTo>
                  <a:lnTo>
                    <a:pt x="12338" y="258594"/>
                  </a:lnTo>
                  <a:lnTo>
                    <a:pt x="47726" y="197810"/>
                  </a:lnTo>
                  <a:lnTo>
                    <a:pt x="73300" y="169502"/>
                  </a:lnTo>
                  <a:lnTo>
                    <a:pt x="103720" y="142800"/>
                  </a:lnTo>
                  <a:lnTo>
                    <a:pt x="138682" y="117868"/>
                  </a:lnTo>
                  <a:lnTo>
                    <a:pt x="177879" y="94869"/>
                  </a:lnTo>
                  <a:lnTo>
                    <a:pt x="221007" y="73964"/>
                  </a:lnTo>
                  <a:lnTo>
                    <a:pt x="267760" y="55319"/>
                  </a:lnTo>
                  <a:lnTo>
                    <a:pt x="317833" y="39095"/>
                  </a:lnTo>
                  <a:lnTo>
                    <a:pt x="370921" y="25455"/>
                  </a:lnTo>
                  <a:lnTo>
                    <a:pt x="426718" y="14563"/>
                  </a:lnTo>
                  <a:lnTo>
                    <a:pt x="484919" y="6581"/>
                  </a:lnTo>
                  <a:lnTo>
                    <a:pt x="545220" y="1672"/>
                  </a:lnTo>
                  <a:lnTo>
                    <a:pt x="607313" y="0"/>
                  </a:lnTo>
                  <a:lnTo>
                    <a:pt x="669407" y="1672"/>
                  </a:lnTo>
                  <a:lnTo>
                    <a:pt x="729708" y="6581"/>
                  </a:lnTo>
                  <a:lnTo>
                    <a:pt x="787909" y="14563"/>
                  </a:lnTo>
                  <a:lnTo>
                    <a:pt x="843706" y="25455"/>
                  </a:lnTo>
                  <a:lnTo>
                    <a:pt x="896794" y="39095"/>
                  </a:lnTo>
                  <a:lnTo>
                    <a:pt x="946867" y="55319"/>
                  </a:lnTo>
                  <a:lnTo>
                    <a:pt x="993620" y="73964"/>
                  </a:lnTo>
                  <a:lnTo>
                    <a:pt x="1036748" y="94869"/>
                  </a:lnTo>
                  <a:lnTo>
                    <a:pt x="1075945" y="117868"/>
                  </a:lnTo>
                  <a:lnTo>
                    <a:pt x="1110907" y="142800"/>
                  </a:lnTo>
                  <a:lnTo>
                    <a:pt x="1141327" y="169502"/>
                  </a:lnTo>
                  <a:lnTo>
                    <a:pt x="1166901" y="197810"/>
                  </a:lnTo>
                  <a:lnTo>
                    <a:pt x="1202289" y="258594"/>
                  </a:lnTo>
                  <a:lnTo>
                    <a:pt x="1214627" y="323850"/>
                  </a:lnTo>
                  <a:lnTo>
                    <a:pt x="1211492" y="356954"/>
                  </a:lnTo>
                  <a:lnTo>
                    <a:pt x="1187324" y="420137"/>
                  </a:lnTo>
                  <a:lnTo>
                    <a:pt x="1141327" y="478197"/>
                  </a:lnTo>
                  <a:lnTo>
                    <a:pt x="1110907" y="504899"/>
                  </a:lnTo>
                  <a:lnTo>
                    <a:pt x="1075945" y="529831"/>
                  </a:lnTo>
                  <a:lnTo>
                    <a:pt x="1036748" y="552831"/>
                  </a:lnTo>
                  <a:lnTo>
                    <a:pt x="993620" y="573735"/>
                  </a:lnTo>
                  <a:lnTo>
                    <a:pt x="946867" y="592380"/>
                  </a:lnTo>
                  <a:lnTo>
                    <a:pt x="896794" y="608604"/>
                  </a:lnTo>
                  <a:lnTo>
                    <a:pt x="843706" y="622244"/>
                  </a:lnTo>
                  <a:lnTo>
                    <a:pt x="787909" y="633136"/>
                  </a:lnTo>
                  <a:lnTo>
                    <a:pt x="729708" y="641118"/>
                  </a:lnTo>
                  <a:lnTo>
                    <a:pt x="669407" y="646027"/>
                  </a:lnTo>
                  <a:lnTo>
                    <a:pt x="607313" y="647700"/>
                  </a:lnTo>
                  <a:lnTo>
                    <a:pt x="545220" y="646027"/>
                  </a:lnTo>
                  <a:lnTo>
                    <a:pt x="484919" y="641118"/>
                  </a:lnTo>
                  <a:lnTo>
                    <a:pt x="426718" y="633136"/>
                  </a:lnTo>
                  <a:lnTo>
                    <a:pt x="370921" y="622244"/>
                  </a:lnTo>
                  <a:lnTo>
                    <a:pt x="317833" y="608604"/>
                  </a:lnTo>
                  <a:lnTo>
                    <a:pt x="267760" y="592380"/>
                  </a:lnTo>
                  <a:lnTo>
                    <a:pt x="221007" y="573735"/>
                  </a:lnTo>
                  <a:lnTo>
                    <a:pt x="177879" y="552831"/>
                  </a:lnTo>
                  <a:lnTo>
                    <a:pt x="138682" y="529831"/>
                  </a:lnTo>
                  <a:lnTo>
                    <a:pt x="103720" y="504899"/>
                  </a:lnTo>
                  <a:lnTo>
                    <a:pt x="73300" y="478197"/>
                  </a:lnTo>
                  <a:lnTo>
                    <a:pt x="47726" y="449889"/>
                  </a:lnTo>
                  <a:lnTo>
                    <a:pt x="12338" y="389105"/>
                  </a:lnTo>
                  <a:lnTo>
                    <a:pt x="0" y="32385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925949" y="2389632"/>
              <a:ext cx="1471930" cy="1318895"/>
            </a:xfrm>
            <a:custGeom>
              <a:avLst/>
              <a:gdLst/>
              <a:ahLst/>
              <a:cxnLst/>
              <a:rect l="l" t="t" r="r" b="b"/>
              <a:pathLst>
                <a:path w="1471929" h="1318895">
                  <a:moveTo>
                    <a:pt x="1410686" y="46147"/>
                  </a:moveTo>
                  <a:lnTo>
                    <a:pt x="0" y="1309369"/>
                  </a:lnTo>
                  <a:lnTo>
                    <a:pt x="8381" y="1318767"/>
                  </a:lnTo>
                  <a:lnTo>
                    <a:pt x="1419146" y="55601"/>
                  </a:lnTo>
                  <a:lnTo>
                    <a:pt x="1410686" y="46147"/>
                  </a:lnTo>
                  <a:close/>
                </a:path>
                <a:path w="1471929" h="1318895">
                  <a:moveTo>
                    <a:pt x="1456795" y="37591"/>
                  </a:moveTo>
                  <a:lnTo>
                    <a:pt x="1420240" y="37591"/>
                  </a:lnTo>
                  <a:lnTo>
                    <a:pt x="1428623" y="47116"/>
                  </a:lnTo>
                  <a:lnTo>
                    <a:pt x="1419146" y="55601"/>
                  </a:lnTo>
                  <a:lnTo>
                    <a:pt x="1440306" y="79247"/>
                  </a:lnTo>
                  <a:lnTo>
                    <a:pt x="1456795" y="37591"/>
                  </a:lnTo>
                  <a:close/>
                </a:path>
                <a:path w="1471929" h="1318895">
                  <a:moveTo>
                    <a:pt x="1420240" y="37591"/>
                  </a:moveTo>
                  <a:lnTo>
                    <a:pt x="1410686" y="46147"/>
                  </a:lnTo>
                  <a:lnTo>
                    <a:pt x="1419146" y="55601"/>
                  </a:lnTo>
                  <a:lnTo>
                    <a:pt x="1428623" y="47116"/>
                  </a:lnTo>
                  <a:lnTo>
                    <a:pt x="1420240" y="37591"/>
                  </a:lnTo>
                  <a:close/>
                </a:path>
                <a:path w="1471929" h="1318895">
                  <a:moveTo>
                    <a:pt x="1471676" y="0"/>
                  </a:moveTo>
                  <a:lnTo>
                    <a:pt x="1389506" y="22478"/>
                  </a:lnTo>
                  <a:lnTo>
                    <a:pt x="1410686" y="46147"/>
                  </a:lnTo>
                  <a:lnTo>
                    <a:pt x="1420240" y="37591"/>
                  </a:lnTo>
                  <a:lnTo>
                    <a:pt x="1456795" y="37591"/>
                  </a:lnTo>
                  <a:lnTo>
                    <a:pt x="1471676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33722" y="1770126"/>
              <a:ext cx="3528060" cy="620395"/>
            </a:xfrm>
            <a:custGeom>
              <a:avLst/>
              <a:gdLst/>
              <a:ahLst/>
              <a:cxnLst/>
              <a:rect l="l" t="t" r="r" b="b"/>
              <a:pathLst>
                <a:path w="3528059" h="620394">
                  <a:moveTo>
                    <a:pt x="0" y="620268"/>
                  </a:moveTo>
                  <a:lnTo>
                    <a:pt x="3528060" y="620268"/>
                  </a:lnTo>
                  <a:lnTo>
                    <a:pt x="3528060" y="0"/>
                  </a:lnTo>
                  <a:lnTo>
                    <a:pt x="0" y="0"/>
                  </a:lnTo>
                  <a:lnTo>
                    <a:pt x="0" y="620268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658614" y="1777746"/>
            <a:ext cx="34905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81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Εμβαδόν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(ολοκλήρωμα)</a:t>
            </a:r>
            <a:endParaRPr sz="1800">
              <a:latin typeface="Calibri"/>
              <a:cs typeface="Calibri"/>
            </a:endParaRPr>
          </a:p>
          <a:p>
            <a:pPr marR="5080"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αντίστοιχης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κορυφής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στον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TCD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801866" y="3308603"/>
            <a:ext cx="1612265" cy="1028700"/>
            <a:chOff x="6801866" y="3308603"/>
            <a:chExt cx="1612265" cy="1028700"/>
          </a:xfrm>
        </p:grpSpPr>
        <p:sp>
          <p:nvSpPr>
            <p:cNvPr id="16" name="object 16"/>
            <p:cNvSpPr/>
            <p:nvPr/>
          </p:nvSpPr>
          <p:spPr>
            <a:xfrm>
              <a:off x="6814566" y="3675125"/>
              <a:ext cx="935990" cy="649605"/>
            </a:xfrm>
            <a:custGeom>
              <a:avLst/>
              <a:gdLst/>
              <a:ahLst/>
              <a:cxnLst/>
              <a:rect l="l" t="t" r="r" b="b"/>
              <a:pathLst>
                <a:path w="935990" h="649604">
                  <a:moveTo>
                    <a:pt x="0" y="324612"/>
                  </a:moveTo>
                  <a:lnTo>
                    <a:pt x="12354" y="250167"/>
                  </a:lnTo>
                  <a:lnTo>
                    <a:pt x="47546" y="181835"/>
                  </a:lnTo>
                  <a:lnTo>
                    <a:pt x="72829" y="150571"/>
                  </a:lnTo>
                  <a:lnTo>
                    <a:pt x="102770" y="121564"/>
                  </a:lnTo>
                  <a:lnTo>
                    <a:pt x="137017" y="95059"/>
                  </a:lnTo>
                  <a:lnTo>
                    <a:pt x="175220" y="71299"/>
                  </a:lnTo>
                  <a:lnTo>
                    <a:pt x="217027" y="50526"/>
                  </a:lnTo>
                  <a:lnTo>
                    <a:pt x="262090" y="32985"/>
                  </a:lnTo>
                  <a:lnTo>
                    <a:pt x="310056" y="18919"/>
                  </a:lnTo>
                  <a:lnTo>
                    <a:pt x="360574" y="8570"/>
                  </a:lnTo>
                  <a:lnTo>
                    <a:pt x="413295" y="2183"/>
                  </a:lnTo>
                  <a:lnTo>
                    <a:pt x="467867" y="0"/>
                  </a:lnTo>
                  <a:lnTo>
                    <a:pt x="522440" y="2183"/>
                  </a:lnTo>
                  <a:lnTo>
                    <a:pt x="575161" y="8570"/>
                  </a:lnTo>
                  <a:lnTo>
                    <a:pt x="625679" y="18919"/>
                  </a:lnTo>
                  <a:lnTo>
                    <a:pt x="673645" y="32985"/>
                  </a:lnTo>
                  <a:lnTo>
                    <a:pt x="718708" y="50526"/>
                  </a:lnTo>
                  <a:lnTo>
                    <a:pt x="760515" y="71299"/>
                  </a:lnTo>
                  <a:lnTo>
                    <a:pt x="798718" y="95059"/>
                  </a:lnTo>
                  <a:lnTo>
                    <a:pt x="832965" y="121564"/>
                  </a:lnTo>
                  <a:lnTo>
                    <a:pt x="862906" y="150571"/>
                  </a:lnTo>
                  <a:lnTo>
                    <a:pt x="888189" y="181835"/>
                  </a:lnTo>
                  <a:lnTo>
                    <a:pt x="908465" y="215115"/>
                  </a:lnTo>
                  <a:lnTo>
                    <a:pt x="932589" y="286746"/>
                  </a:lnTo>
                  <a:lnTo>
                    <a:pt x="935735" y="324612"/>
                  </a:lnTo>
                  <a:lnTo>
                    <a:pt x="932589" y="362477"/>
                  </a:lnTo>
                  <a:lnTo>
                    <a:pt x="908465" y="434108"/>
                  </a:lnTo>
                  <a:lnTo>
                    <a:pt x="888189" y="467388"/>
                  </a:lnTo>
                  <a:lnTo>
                    <a:pt x="862906" y="498652"/>
                  </a:lnTo>
                  <a:lnTo>
                    <a:pt x="832965" y="527659"/>
                  </a:lnTo>
                  <a:lnTo>
                    <a:pt x="798718" y="554164"/>
                  </a:lnTo>
                  <a:lnTo>
                    <a:pt x="760515" y="577924"/>
                  </a:lnTo>
                  <a:lnTo>
                    <a:pt x="718708" y="598697"/>
                  </a:lnTo>
                  <a:lnTo>
                    <a:pt x="673645" y="616238"/>
                  </a:lnTo>
                  <a:lnTo>
                    <a:pt x="625679" y="630304"/>
                  </a:lnTo>
                  <a:lnTo>
                    <a:pt x="575161" y="640653"/>
                  </a:lnTo>
                  <a:lnTo>
                    <a:pt x="522440" y="647040"/>
                  </a:lnTo>
                  <a:lnTo>
                    <a:pt x="467867" y="649224"/>
                  </a:lnTo>
                  <a:lnTo>
                    <a:pt x="413295" y="647040"/>
                  </a:lnTo>
                  <a:lnTo>
                    <a:pt x="360574" y="640653"/>
                  </a:lnTo>
                  <a:lnTo>
                    <a:pt x="310056" y="630304"/>
                  </a:lnTo>
                  <a:lnTo>
                    <a:pt x="262090" y="616238"/>
                  </a:lnTo>
                  <a:lnTo>
                    <a:pt x="217027" y="598697"/>
                  </a:lnTo>
                  <a:lnTo>
                    <a:pt x="175220" y="577924"/>
                  </a:lnTo>
                  <a:lnTo>
                    <a:pt x="137017" y="554164"/>
                  </a:lnTo>
                  <a:lnTo>
                    <a:pt x="102770" y="527659"/>
                  </a:lnTo>
                  <a:lnTo>
                    <a:pt x="72829" y="498652"/>
                  </a:lnTo>
                  <a:lnTo>
                    <a:pt x="47546" y="467388"/>
                  </a:lnTo>
                  <a:lnTo>
                    <a:pt x="27270" y="434108"/>
                  </a:lnTo>
                  <a:lnTo>
                    <a:pt x="3146" y="362477"/>
                  </a:lnTo>
                  <a:lnTo>
                    <a:pt x="0" y="324612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279767" y="3308603"/>
              <a:ext cx="1134745" cy="373380"/>
            </a:xfrm>
            <a:custGeom>
              <a:avLst/>
              <a:gdLst/>
              <a:ahLst/>
              <a:cxnLst/>
              <a:rect l="l" t="t" r="r" b="b"/>
              <a:pathLst>
                <a:path w="1134745" h="373379">
                  <a:moveTo>
                    <a:pt x="1059713" y="30335"/>
                  </a:moveTo>
                  <a:lnTo>
                    <a:pt x="0" y="360680"/>
                  </a:lnTo>
                  <a:lnTo>
                    <a:pt x="3809" y="372872"/>
                  </a:lnTo>
                  <a:lnTo>
                    <a:pt x="1063491" y="42498"/>
                  </a:lnTo>
                  <a:lnTo>
                    <a:pt x="1059713" y="30335"/>
                  </a:lnTo>
                  <a:close/>
                </a:path>
                <a:path w="1134745" h="373379">
                  <a:moveTo>
                    <a:pt x="1121012" y="26543"/>
                  </a:moveTo>
                  <a:lnTo>
                    <a:pt x="1071879" y="26543"/>
                  </a:lnTo>
                  <a:lnTo>
                    <a:pt x="1075562" y="38735"/>
                  </a:lnTo>
                  <a:lnTo>
                    <a:pt x="1063491" y="42498"/>
                  </a:lnTo>
                  <a:lnTo>
                    <a:pt x="1072896" y="72771"/>
                  </a:lnTo>
                  <a:lnTo>
                    <a:pt x="1121012" y="26543"/>
                  </a:lnTo>
                  <a:close/>
                </a:path>
                <a:path w="1134745" h="373379">
                  <a:moveTo>
                    <a:pt x="1071879" y="26543"/>
                  </a:moveTo>
                  <a:lnTo>
                    <a:pt x="1059713" y="30335"/>
                  </a:lnTo>
                  <a:lnTo>
                    <a:pt x="1063491" y="42498"/>
                  </a:lnTo>
                  <a:lnTo>
                    <a:pt x="1075562" y="38735"/>
                  </a:lnTo>
                  <a:lnTo>
                    <a:pt x="1071879" y="26543"/>
                  </a:lnTo>
                  <a:close/>
                </a:path>
                <a:path w="1134745" h="373379">
                  <a:moveTo>
                    <a:pt x="1050289" y="0"/>
                  </a:moveTo>
                  <a:lnTo>
                    <a:pt x="1059713" y="30335"/>
                  </a:lnTo>
                  <a:lnTo>
                    <a:pt x="1071879" y="26543"/>
                  </a:lnTo>
                  <a:lnTo>
                    <a:pt x="1121012" y="26543"/>
                  </a:lnTo>
                  <a:lnTo>
                    <a:pt x="1134363" y="13716"/>
                  </a:lnTo>
                  <a:lnTo>
                    <a:pt x="1050289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243065" y="2771394"/>
            <a:ext cx="4343400" cy="551815"/>
          </a:xfrm>
          <a:prstGeom prst="rect">
            <a:avLst/>
          </a:prstGeom>
          <a:ln w="25400">
            <a:solidFill>
              <a:srgbClr val="385D8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050"/>
              </a:lnSpc>
            </a:pPr>
            <a:r>
              <a:rPr sz="1800" dirty="0">
                <a:latin typeface="Calibri"/>
                <a:cs typeface="Calibri"/>
              </a:rPr>
              <a:t>Συγκέντρωση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(ποσοστό)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του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συγκεκριμένου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αερίου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στο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συνολικό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ρεύμα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782823" y="4941061"/>
            <a:ext cx="1522730" cy="325755"/>
            <a:chOff x="2782823" y="4941061"/>
            <a:chExt cx="1522730" cy="325755"/>
          </a:xfrm>
        </p:grpSpPr>
        <p:sp>
          <p:nvSpPr>
            <p:cNvPr id="20" name="object 20"/>
            <p:cNvSpPr/>
            <p:nvPr/>
          </p:nvSpPr>
          <p:spPr>
            <a:xfrm>
              <a:off x="3947921" y="4953761"/>
              <a:ext cx="344805" cy="288290"/>
            </a:xfrm>
            <a:custGeom>
              <a:avLst/>
              <a:gdLst/>
              <a:ahLst/>
              <a:cxnLst/>
              <a:rect l="l" t="t" r="r" b="b"/>
              <a:pathLst>
                <a:path w="344804" h="288289">
                  <a:moveTo>
                    <a:pt x="0" y="144018"/>
                  </a:moveTo>
                  <a:lnTo>
                    <a:pt x="8778" y="98511"/>
                  </a:lnTo>
                  <a:lnTo>
                    <a:pt x="33223" y="58978"/>
                  </a:lnTo>
                  <a:lnTo>
                    <a:pt x="70500" y="27797"/>
                  </a:lnTo>
                  <a:lnTo>
                    <a:pt x="117774" y="7345"/>
                  </a:lnTo>
                  <a:lnTo>
                    <a:pt x="172212" y="0"/>
                  </a:lnTo>
                  <a:lnTo>
                    <a:pt x="226649" y="7345"/>
                  </a:lnTo>
                  <a:lnTo>
                    <a:pt x="273923" y="27797"/>
                  </a:lnTo>
                  <a:lnTo>
                    <a:pt x="311200" y="58978"/>
                  </a:lnTo>
                  <a:lnTo>
                    <a:pt x="335645" y="98511"/>
                  </a:lnTo>
                  <a:lnTo>
                    <a:pt x="344424" y="144018"/>
                  </a:lnTo>
                  <a:lnTo>
                    <a:pt x="335645" y="189524"/>
                  </a:lnTo>
                  <a:lnTo>
                    <a:pt x="311200" y="229057"/>
                  </a:lnTo>
                  <a:lnTo>
                    <a:pt x="273923" y="260238"/>
                  </a:lnTo>
                  <a:lnTo>
                    <a:pt x="226649" y="280690"/>
                  </a:lnTo>
                  <a:lnTo>
                    <a:pt x="172212" y="288035"/>
                  </a:lnTo>
                  <a:lnTo>
                    <a:pt x="117774" y="280690"/>
                  </a:lnTo>
                  <a:lnTo>
                    <a:pt x="70500" y="260238"/>
                  </a:lnTo>
                  <a:lnTo>
                    <a:pt x="33223" y="229057"/>
                  </a:lnTo>
                  <a:lnTo>
                    <a:pt x="8778" y="189524"/>
                  </a:lnTo>
                  <a:lnTo>
                    <a:pt x="0" y="144018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782823" y="5091429"/>
              <a:ext cx="1165225" cy="175260"/>
            </a:xfrm>
            <a:custGeom>
              <a:avLst/>
              <a:gdLst/>
              <a:ahLst/>
              <a:cxnLst/>
              <a:rect l="l" t="t" r="r" b="b"/>
              <a:pathLst>
                <a:path w="1165225" h="175260">
                  <a:moveTo>
                    <a:pt x="71119" y="99314"/>
                  </a:moveTo>
                  <a:lnTo>
                    <a:pt x="0" y="146304"/>
                  </a:lnTo>
                  <a:lnTo>
                    <a:pt x="80263" y="175006"/>
                  </a:lnTo>
                  <a:lnTo>
                    <a:pt x="76643" y="145034"/>
                  </a:lnTo>
                  <a:lnTo>
                    <a:pt x="63753" y="145034"/>
                  </a:lnTo>
                  <a:lnTo>
                    <a:pt x="62230" y="132461"/>
                  </a:lnTo>
                  <a:lnTo>
                    <a:pt x="74939" y="130931"/>
                  </a:lnTo>
                  <a:lnTo>
                    <a:pt x="71119" y="99314"/>
                  </a:lnTo>
                  <a:close/>
                </a:path>
                <a:path w="1165225" h="175260">
                  <a:moveTo>
                    <a:pt x="74939" y="130931"/>
                  </a:moveTo>
                  <a:lnTo>
                    <a:pt x="62230" y="132461"/>
                  </a:lnTo>
                  <a:lnTo>
                    <a:pt x="63753" y="145034"/>
                  </a:lnTo>
                  <a:lnTo>
                    <a:pt x="76458" y="143506"/>
                  </a:lnTo>
                  <a:lnTo>
                    <a:pt x="74939" y="130931"/>
                  </a:lnTo>
                  <a:close/>
                </a:path>
                <a:path w="1165225" h="175260">
                  <a:moveTo>
                    <a:pt x="76458" y="143506"/>
                  </a:moveTo>
                  <a:lnTo>
                    <a:pt x="63753" y="145034"/>
                  </a:lnTo>
                  <a:lnTo>
                    <a:pt x="76643" y="145034"/>
                  </a:lnTo>
                  <a:lnTo>
                    <a:pt x="76458" y="143506"/>
                  </a:lnTo>
                  <a:close/>
                </a:path>
                <a:path w="1165225" h="175260">
                  <a:moveTo>
                    <a:pt x="1163192" y="0"/>
                  </a:moveTo>
                  <a:lnTo>
                    <a:pt x="74939" y="130931"/>
                  </a:lnTo>
                  <a:lnTo>
                    <a:pt x="76458" y="143506"/>
                  </a:lnTo>
                  <a:lnTo>
                    <a:pt x="1164716" y="12700"/>
                  </a:lnTo>
                  <a:lnTo>
                    <a:pt x="1163192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631442" y="4801361"/>
            <a:ext cx="1152525" cy="873760"/>
          </a:xfrm>
          <a:prstGeom prst="rect">
            <a:avLst/>
          </a:prstGeom>
          <a:ln w="25400">
            <a:solidFill>
              <a:srgbClr val="385D89"/>
            </a:solidFill>
          </a:ln>
        </p:spPr>
        <p:txBody>
          <a:bodyPr vert="horz" wrap="square" lIns="0" tIns="10795" rIns="0" bIns="0" rtlCol="0">
            <a:spAutoFit/>
          </a:bodyPr>
          <a:lstStyle/>
          <a:p>
            <a:pPr marL="151765" marR="146685" indent="635" algn="ctr">
              <a:lnSpc>
                <a:spcPct val="100000"/>
              </a:lnSpc>
              <a:spcBef>
                <a:spcPts val="85"/>
              </a:spcBef>
            </a:pPr>
            <a:r>
              <a:rPr sz="1800" spc="-10" dirty="0">
                <a:latin typeface="Calibri"/>
                <a:cs typeface="Calibri"/>
              </a:rPr>
              <a:t>Αρνητικό </a:t>
            </a:r>
            <a:r>
              <a:rPr sz="1800" dirty="0">
                <a:latin typeface="Calibri"/>
                <a:cs typeface="Calibri"/>
              </a:rPr>
              <a:t>σήμα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για </a:t>
            </a:r>
            <a:r>
              <a:rPr sz="1800" dirty="0">
                <a:latin typeface="Calibri"/>
                <a:cs typeface="Calibri"/>
              </a:rPr>
              <a:t>το</a:t>
            </a:r>
            <a:r>
              <a:rPr sz="1800" spc="-25" dirty="0">
                <a:latin typeface="Calibri"/>
                <a:cs typeface="Calibri"/>
              </a:rPr>
              <a:t> H</a:t>
            </a:r>
            <a:r>
              <a:rPr sz="1800" spc="-37" baseline="-20833" dirty="0">
                <a:latin typeface="Calibri"/>
                <a:cs typeface="Calibri"/>
              </a:rPr>
              <a:t>2</a:t>
            </a:r>
            <a:endParaRPr sz="1800" baseline="-20833">
              <a:latin typeface="Calibri"/>
              <a:cs typeface="Calibri"/>
            </a:endParaRPr>
          </a:p>
        </p:txBody>
      </p:sp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39" y="104793"/>
            <a:ext cx="648364" cy="4134584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250166" y="0"/>
            <a:ext cx="941815" cy="76500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2824" rIns="0" bIns="0" rtlCol="0">
            <a:spAutoFit/>
          </a:bodyPr>
          <a:lstStyle/>
          <a:p>
            <a:pPr marL="21844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Υπολογ</a:t>
            </a:r>
            <a:r>
              <a:rPr sz="2800" cap="small" dirty="0"/>
              <a:t>ι</a:t>
            </a:r>
            <a:r>
              <a:rPr sz="2800" dirty="0"/>
              <a:t>σμός</a:t>
            </a:r>
            <a:r>
              <a:rPr sz="2800" spc="-125" dirty="0"/>
              <a:t> </a:t>
            </a:r>
            <a:r>
              <a:rPr sz="2800" spc="-20" dirty="0"/>
              <a:t>καταλυτ</a:t>
            </a:r>
            <a:r>
              <a:rPr sz="2800" cap="small" spc="-20" dirty="0"/>
              <a:t>ι</a:t>
            </a:r>
            <a:r>
              <a:rPr sz="2800" spc="-20" dirty="0"/>
              <a:t>κών</a:t>
            </a:r>
            <a:r>
              <a:rPr sz="2800" spc="-80" dirty="0"/>
              <a:t> </a:t>
            </a:r>
            <a:r>
              <a:rPr sz="2800" dirty="0"/>
              <a:t>μεγεθών</a:t>
            </a:r>
            <a:r>
              <a:rPr sz="2800" spc="-75" dirty="0"/>
              <a:t> </a:t>
            </a:r>
            <a:r>
              <a:rPr sz="2800" spc="-40" dirty="0"/>
              <a:t>(1/3)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236091" y="1085215"/>
            <a:ext cx="978789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marR="41275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Οι</a:t>
            </a:r>
            <a:r>
              <a:rPr sz="1800" spc="20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μετατροπές</a:t>
            </a:r>
            <a:r>
              <a:rPr sz="1800" spc="204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των</a:t>
            </a:r>
            <a:r>
              <a:rPr sz="1800" spc="21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αντιδρώντων</a:t>
            </a:r>
            <a:r>
              <a:rPr sz="1800" spc="21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(κυρίως</a:t>
            </a:r>
            <a:r>
              <a:rPr sz="1800" spc="204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του</a:t>
            </a:r>
            <a:r>
              <a:rPr sz="1800" spc="204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CΟ</a:t>
            </a:r>
            <a:r>
              <a:rPr sz="1800" baseline="-20833" dirty="0">
                <a:latin typeface="Times New Roman"/>
                <a:cs typeface="Times New Roman"/>
              </a:rPr>
              <a:t>2</a:t>
            </a:r>
            <a:r>
              <a:rPr sz="1800" dirty="0">
                <a:latin typeface="Times New Roman"/>
                <a:cs typeface="Times New Roman"/>
              </a:rPr>
              <a:t>)</a:t>
            </a:r>
            <a:r>
              <a:rPr sz="1800" spc="21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υπολογίζονται</a:t>
            </a:r>
            <a:r>
              <a:rPr sz="1800" spc="204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βάσει</a:t>
            </a:r>
            <a:r>
              <a:rPr sz="1800" spc="21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των</a:t>
            </a:r>
            <a:r>
              <a:rPr sz="1800" spc="204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ροών</a:t>
            </a:r>
            <a:r>
              <a:rPr sz="1800" spc="21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(ή</a:t>
            </a:r>
            <a:r>
              <a:rPr sz="1800" spc="195" dirty="0">
                <a:latin typeface="Times New Roman"/>
                <a:cs typeface="Times New Roman"/>
              </a:rPr>
              <a:t>  </a:t>
            </a:r>
            <a:r>
              <a:rPr sz="1800" spc="-25" dirty="0">
                <a:latin typeface="Times New Roman"/>
                <a:cs typeface="Times New Roman"/>
              </a:rPr>
              <a:t>των </a:t>
            </a:r>
            <a:r>
              <a:rPr sz="1800" dirty="0">
                <a:latin typeface="Times New Roman"/>
                <a:cs typeface="Times New Roman"/>
              </a:rPr>
              <a:t>συγκεντρώσεων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επί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της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συνολικής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ροής)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των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αντίστοιχων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ενώσεων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σύμφωνα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με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τα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αποτελέσματα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που </a:t>
            </a:r>
            <a:r>
              <a:rPr sz="1800" dirty="0">
                <a:latin typeface="Times New Roman"/>
                <a:cs typeface="Times New Roman"/>
              </a:rPr>
              <a:t>προέκυψαν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από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μετρήσεις</a:t>
            </a:r>
            <a:r>
              <a:rPr sz="1800" spc="-10" dirty="0">
                <a:latin typeface="Times New Roman"/>
                <a:cs typeface="Times New Roman"/>
              </a:rPr>
              <a:t> GC-</a:t>
            </a:r>
            <a:r>
              <a:rPr sz="1800" dirty="0">
                <a:latin typeface="Times New Roman"/>
                <a:cs typeface="Times New Roman"/>
              </a:rPr>
              <a:t>TCD,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ως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εξής: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2291" y="4312666"/>
            <a:ext cx="985901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431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Με</a:t>
            </a:r>
            <a:r>
              <a:rPr sz="1800" spc="2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</a:t>
            </a:r>
            <a:r>
              <a:rPr sz="1800" baseline="-20833" dirty="0">
                <a:latin typeface="Times New Roman"/>
                <a:cs typeface="Times New Roman"/>
              </a:rPr>
              <a:t>CO</a:t>
            </a:r>
            <a:r>
              <a:rPr sz="1800" baseline="-32407" dirty="0">
                <a:latin typeface="Times New Roman"/>
                <a:cs typeface="Times New Roman"/>
              </a:rPr>
              <a:t>2</a:t>
            </a:r>
            <a:r>
              <a:rPr sz="1800" baseline="-20833" dirty="0">
                <a:latin typeface="Times New Roman"/>
                <a:cs typeface="Times New Roman"/>
              </a:rPr>
              <a:t>,in</a:t>
            </a:r>
            <a:r>
              <a:rPr sz="1800" spc="569" baseline="-20833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συμβολίζεται</a:t>
            </a:r>
            <a:r>
              <a:rPr sz="1800" spc="2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η</a:t>
            </a:r>
            <a:r>
              <a:rPr sz="1800" spc="2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ροή</a:t>
            </a:r>
            <a:r>
              <a:rPr sz="1800" b="1" spc="2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του</a:t>
            </a:r>
            <a:r>
              <a:rPr sz="1800" spc="2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</a:t>
            </a:r>
            <a:r>
              <a:rPr sz="1800" baseline="-20833" dirty="0">
                <a:latin typeface="Times New Roman"/>
                <a:cs typeface="Times New Roman"/>
              </a:rPr>
              <a:t>2</a:t>
            </a:r>
            <a:r>
              <a:rPr sz="1800" spc="585" baseline="-20833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στην</a:t>
            </a:r>
            <a:r>
              <a:rPr sz="1800" spc="2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είσοδο</a:t>
            </a:r>
            <a:r>
              <a:rPr sz="1800" spc="2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του</a:t>
            </a:r>
            <a:r>
              <a:rPr sz="1800" spc="22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αντιδραστήρα.</a:t>
            </a:r>
            <a:r>
              <a:rPr sz="1800" spc="2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Υπολογίζεται</a:t>
            </a:r>
            <a:r>
              <a:rPr sz="1800" spc="2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στην</a:t>
            </a:r>
            <a:r>
              <a:rPr sz="1800" spc="22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αρχή</a:t>
            </a:r>
            <a:r>
              <a:rPr sz="1800" spc="24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του </a:t>
            </a:r>
            <a:r>
              <a:rPr sz="1800" dirty="0">
                <a:latin typeface="Times New Roman"/>
                <a:cs typeface="Times New Roman"/>
              </a:rPr>
              <a:t>κάθε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πειράματος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μέσω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λήψης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μέτρησης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bypass,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δηλαδή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μέσω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παράκαμψης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της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ροής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της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τροφοδοσίας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του </a:t>
            </a:r>
            <a:r>
              <a:rPr sz="1800" dirty="0">
                <a:latin typeface="Times New Roman"/>
                <a:cs typeface="Times New Roman"/>
              </a:rPr>
              <a:t>αερίου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μίγματος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εκτός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του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αντιδραστήρα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και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κατευθείαν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στον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αναλυτή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GC-</a:t>
            </a:r>
            <a:r>
              <a:rPr sz="1800" spc="-20" dirty="0">
                <a:latin typeface="Times New Roman"/>
                <a:cs typeface="Times New Roman"/>
              </a:rPr>
              <a:t>TCD.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Times New Roman"/>
              <a:cs typeface="Times New Roman"/>
            </a:endParaRPr>
          </a:p>
          <a:p>
            <a:pPr marL="50800" marR="43180" algn="just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Η</a:t>
            </a:r>
            <a:r>
              <a:rPr sz="1800" spc="3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μέτρηση</a:t>
            </a:r>
            <a:r>
              <a:rPr sz="1800" spc="3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bypass</a:t>
            </a:r>
            <a:r>
              <a:rPr sz="1800" spc="3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λαμβάνεται</a:t>
            </a:r>
            <a:r>
              <a:rPr sz="1800" spc="3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στην</a:t>
            </a:r>
            <a:r>
              <a:rPr sz="1800" spc="3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αρχή</a:t>
            </a:r>
            <a:r>
              <a:rPr sz="1800" spc="3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και</a:t>
            </a:r>
            <a:r>
              <a:rPr sz="1800" spc="3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το</a:t>
            </a:r>
            <a:r>
              <a:rPr sz="1800" spc="3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μέγεθος</a:t>
            </a:r>
            <a:r>
              <a:rPr sz="1800" spc="3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</a:t>
            </a:r>
            <a:r>
              <a:rPr sz="1800" baseline="-20833" dirty="0">
                <a:latin typeface="Times New Roman"/>
                <a:cs typeface="Times New Roman"/>
              </a:rPr>
              <a:t>CO</a:t>
            </a:r>
            <a:r>
              <a:rPr sz="1800" baseline="-32407" dirty="0">
                <a:latin typeface="Times New Roman"/>
                <a:cs typeface="Times New Roman"/>
              </a:rPr>
              <a:t>2</a:t>
            </a:r>
            <a:r>
              <a:rPr sz="1800" baseline="-20833" dirty="0">
                <a:latin typeface="Times New Roman"/>
                <a:cs typeface="Times New Roman"/>
              </a:rPr>
              <a:t>,in</a:t>
            </a:r>
            <a:r>
              <a:rPr sz="1800" spc="735" baseline="-20833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θεωρείται</a:t>
            </a:r>
            <a:r>
              <a:rPr sz="1800" spc="3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ως</a:t>
            </a:r>
            <a:r>
              <a:rPr sz="1800" spc="3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σταθερό</a:t>
            </a:r>
            <a:r>
              <a:rPr sz="1800" spc="3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καθ’</a:t>
            </a:r>
            <a:r>
              <a:rPr sz="1800" spc="2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όλη</a:t>
            </a:r>
            <a:r>
              <a:rPr sz="1800" spc="33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τη </a:t>
            </a:r>
            <a:r>
              <a:rPr sz="1800" dirty="0">
                <a:latin typeface="Times New Roman"/>
                <a:cs typeface="Times New Roman"/>
              </a:rPr>
              <a:t>διάρκεια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του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πειράματος.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Με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</a:t>
            </a:r>
            <a:r>
              <a:rPr sz="1800" baseline="-20833" dirty="0">
                <a:latin typeface="Times New Roman"/>
                <a:cs typeface="Times New Roman"/>
              </a:rPr>
              <a:t>CO</a:t>
            </a:r>
            <a:r>
              <a:rPr sz="1800" baseline="-32407" dirty="0">
                <a:latin typeface="Times New Roman"/>
                <a:cs typeface="Times New Roman"/>
              </a:rPr>
              <a:t>2</a:t>
            </a:r>
            <a:r>
              <a:rPr sz="1800" baseline="-20833" dirty="0">
                <a:latin typeface="Times New Roman"/>
                <a:cs typeface="Times New Roman"/>
              </a:rPr>
              <a:t>,out</a:t>
            </a:r>
            <a:r>
              <a:rPr sz="1800" spc="195" baseline="-20833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συμβολίζεται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η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ροή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του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</a:t>
            </a:r>
            <a:r>
              <a:rPr sz="1800" baseline="-20833" dirty="0">
                <a:latin typeface="Times New Roman"/>
                <a:cs typeface="Times New Roman"/>
              </a:rPr>
              <a:t>2</a:t>
            </a:r>
            <a:r>
              <a:rPr sz="1800" spc="195" baseline="-20833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στην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εξοδο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του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αντιδραστήρα.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76721" y="2505104"/>
            <a:ext cx="5037930" cy="109141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39" y="104793"/>
            <a:ext cx="648364" cy="413458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250166" y="0"/>
            <a:ext cx="941815" cy="76500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5310" y="262585"/>
            <a:ext cx="86461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Σημείο</a:t>
            </a:r>
            <a:r>
              <a:rPr sz="2800" spc="-95" dirty="0"/>
              <a:t> </a:t>
            </a:r>
            <a:r>
              <a:rPr sz="2800" dirty="0"/>
              <a:t>προσοχής</a:t>
            </a:r>
            <a:r>
              <a:rPr sz="2800" spc="-110" dirty="0"/>
              <a:t> </a:t>
            </a:r>
            <a:r>
              <a:rPr sz="2800" dirty="0"/>
              <a:t>Ροη</a:t>
            </a:r>
            <a:r>
              <a:rPr sz="2800" spc="-95" dirty="0"/>
              <a:t> </a:t>
            </a:r>
            <a:r>
              <a:rPr sz="2800" dirty="0"/>
              <a:t>≠</a:t>
            </a:r>
            <a:r>
              <a:rPr sz="2800" spc="-95" dirty="0"/>
              <a:t> </a:t>
            </a:r>
            <a:r>
              <a:rPr sz="2800" dirty="0"/>
              <a:t>Συγκέντρωση,</a:t>
            </a:r>
            <a:r>
              <a:rPr sz="2800" spc="-60" dirty="0"/>
              <a:t> </a:t>
            </a:r>
            <a:r>
              <a:rPr sz="2800" dirty="0"/>
              <a:t>Μεταβολές</a:t>
            </a:r>
            <a:r>
              <a:rPr sz="2800" spc="-85" dirty="0"/>
              <a:t> </a:t>
            </a:r>
            <a:r>
              <a:rPr sz="2800" spc="-10" dirty="0"/>
              <a:t>όγκου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39" y="104793"/>
            <a:ext cx="648364" cy="413458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81100" y="1078484"/>
            <a:ext cx="977646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Ο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αναλυτής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GC-</a:t>
            </a:r>
            <a:r>
              <a:rPr sz="1800" b="1" dirty="0">
                <a:latin typeface="Times New Roman"/>
                <a:cs typeface="Times New Roman"/>
              </a:rPr>
              <a:t>TCD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μετράε</a:t>
            </a:r>
            <a:r>
              <a:rPr sz="1800" b="1" cap="small" dirty="0">
                <a:latin typeface="Times New Roman"/>
                <a:cs typeface="Times New Roman"/>
              </a:rPr>
              <a:t>ι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συγκεντρώσε</a:t>
            </a:r>
            <a:r>
              <a:rPr sz="1800" b="1" cap="small" dirty="0">
                <a:latin typeface="Times New Roman"/>
                <a:cs typeface="Times New Roman"/>
              </a:rPr>
              <a:t>ι</a:t>
            </a:r>
            <a:r>
              <a:rPr sz="1800" b="1" dirty="0">
                <a:latin typeface="Times New Roman"/>
                <a:cs typeface="Times New Roman"/>
              </a:rPr>
              <a:t>ς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C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κα</a:t>
            </a:r>
            <a:r>
              <a:rPr sz="1800" b="1" cap="small" dirty="0">
                <a:latin typeface="Times New Roman"/>
                <a:cs typeface="Times New Roman"/>
              </a:rPr>
              <a:t>ι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όχ</a:t>
            </a:r>
            <a:r>
              <a:rPr sz="1800" b="1" cap="small" dirty="0">
                <a:latin typeface="Times New Roman"/>
                <a:cs typeface="Times New Roman"/>
              </a:rPr>
              <a:t>ι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ροές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F</a:t>
            </a:r>
            <a:r>
              <a:rPr sz="1800" dirty="0">
                <a:latin typeface="Times New Roman"/>
                <a:cs typeface="Times New Roman"/>
              </a:rPr>
              <a:t>.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Οι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συγκεντρώσεις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εξαρτώνται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ΚΑΙ</a:t>
            </a:r>
            <a:r>
              <a:rPr sz="1800" dirty="0">
                <a:latin typeface="Times New Roman"/>
                <a:cs typeface="Times New Roman"/>
              </a:rPr>
              <a:t> από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τον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συνολικό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όγκο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των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αερίων,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ο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οποίος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στην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περίπτωση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της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αντίδρασης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μεθανοποίησης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του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CO</a:t>
            </a:r>
            <a:r>
              <a:rPr sz="1800" spc="-37" baseline="-20833" dirty="0">
                <a:latin typeface="Times New Roman"/>
                <a:cs typeface="Times New Roman"/>
              </a:rPr>
              <a:t>2 </a:t>
            </a:r>
            <a:r>
              <a:rPr sz="1800" dirty="0">
                <a:latin typeface="Times New Roman"/>
                <a:cs typeface="Times New Roman"/>
              </a:rPr>
              <a:t>μεταβάλλεται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κατά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μεγάλο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βαθμό.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Ο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όγκος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των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αερίων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προϊόντων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είναι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κατά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πολύ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μικρότερος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του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όγκου </a:t>
            </a:r>
            <a:r>
              <a:rPr sz="1800" dirty="0">
                <a:latin typeface="Times New Roman"/>
                <a:cs typeface="Times New Roman"/>
              </a:rPr>
              <a:t>των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αερίων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αντιδρώντων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(volume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contraction).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196338" y="2909316"/>
            <a:ext cx="3265804" cy="1181100"/>
            <a:chOff x="2196338" y="2909316"/>
            <a:chExt cx="3265804" cy="1181100"/>
          </a:xfrm>
        </p:grpSpPr>
        <p:sp>
          <p:nvSpPr>
            <p:cNvPr id="6" name="object 6"/>
            <p:cNvSpPr/>
            <p:nvPr/>
          </p:nvSpPr>
          <p:spPr>
            <a:xfrm>
              <a:off x="2209038" y="3141726"/>
              <a:ext cx="3240405" cy="935990"/>
            </a:xfrm>
            <a:custGeom>
              <a:avLst/>
              <a:gdLst/>
              <a:ahLst/>
              <a:cxnLst/>
              <a:rect l="l" t="t" r="r" b="b"/>
              <a:pathLst>
                <a:path w="3240404" h="935989">
                  <a:moveTo>
                    <a:pt x="0" y="467868"/>
                  </a:moveTo>
                  <a:lnTo>
                    <a:pt x="5946" y="427491"/>
                  </a:lnTo>
                  <a:lnTo>
                    <a:pt x="23461" y="388070"/>
                  </a:lnTo>
                  <a:lnTo>
                    <a:pt x="52058" y="349744"/>
                  </a:lnTo>
                  <a:lnTo>
                    <a:pt x="91251" y="312654"/>
                  </a:lnTo>
                  <a:lnTo>
                    <a:pt x="140554" y="276940"/>
                  </a:lnTo>
                  <a:lnTo>
                    <a:pt x="199480" y="242742"/>
                  </a:lnTo>
                  <a:lnTo>
                    <a:pt x="267544" y="210201"/>
                  </a:lnTo>
                  <a:lnTo>
                    <a:pt x="304850" y="194595"/>
                  </a:lnTo>
                  <a:lnTo>
                    <a:pt x="344259" y="179457"/>
                  </a:lnTo>
                  <a:lnTo>
                    <a:pt x="385708" y="164802"/>
                  </a:lnTo>
                  <a:lnTo>
                    <a:pt x="429138" y="150650"/>
                  </a:lnTo>
                  <a:lnTo>
                    <a:pt x="474487" y="137017"/>
                  </a:lnTo>
                  <a:lnTo>
                    <a:pt x="521696" y="123920"/>
                  </a:lnTo>
                  <a:lnTo>
                    <a:pt x="570702" y="111379"/>
                  </a:lnTo>
                  <a:lnTo>
                    <a:pt x="621446" y="99409"/>
                  </a:lnTo>
                  <a:lnTo>
                    <a:pt x="673866" y="88029"/>
                  </a:lnTo>
                  <a:lnTo>
                    <a:pt x="727901" y="77256"/>
                  </a:lnTo>
                  <a:lnTo>
                    <a:pt x="783492" y="67107"/>
                  </a:lnTo>
                  <a:lnTo>
                    <a:pt x="840577" y="57601"/>
                  </a:lnTo>
                  <a:lnTo>
                    <a:pt x="899095" y="48755"/>
                  </a:lnTo>
                  <a:lnTo>
                    <a:pt x="958986" y="40585"/>
                  </a:lnTo>
                  <a:lnTo>
                    <a:pt x="1020188" y="33111"/>
                  </a:lnTo>
                  <a:lnTo>
                    <a:pt x="1082642" y="26349"/>
                  </a:lnTo>
                  <a:lnTo>
                    <a:pt x="1146285" y="20316"/>
                  </a:lnTo>
                  <a:lnTo>
                    <a:pt x="1211058" y="15031"/>
                  </a:lnTo>
                  <a:lnTo>
                    <a:pt x="1276900" y="10511"/>
                  </a:lnTo>
                  <a:lnTo>
                    <a:pt x="1343750" y="6774"/>
                  </a:lnTo>
                  <a:lnTo>
                    <a:pt x="1411547" y="3836"/>
                  </a:lnTo>
                  <a:lnTo>
                    <a:pt x="1480230" y="1716"/>
                  </a:lnTo>
                  <a:lnTo>
                    <a:pt x="1549738" y="432"/>
                  </a:lnTo>
                  <a:lnTo>
                    <a:pt x="1620012" y="0"/>
                  </a:lnTo>
                  <a:lnTo>
                    <a:pt x="1690285" y="432"/>
                  </a:lnTo>
                  <a:lnTo>
                    <a:pt x="1759793" y="1716"/>
                  </a:lnTo>
                  <a:lnTo>
                    <a:pt x="1828476" y="3836"/>
                  </a:lnTo>
                  <a:lnTo>
                    <a:pt x="1896273" y="6774"/>
                  </a:lnTo>
                  <a:lnTo>
                    <a:pt x="1963123" y="10511"/>
                  </a:lnTo>
                  <a:lnTo>
                    <a:pt x="2028965" y="15031"/>
                  </a:lnTo>
                  <a:lnTo>
                    <a:pt x="2093738" y="20316"/>
                  </a:lnTo>
                  <a:lnTo>
                    <a:pt x="2157381" y="26349"/>
                  </a:lnTo>
                  <a:lnTo>
                    <a:pt x="2219835" y="33111"/>
                  </a:lnTo>
                  <a:lnTo>
                    <a:pt x="2281037" y="40585"/>
                  </a:lnTo>
                  <a:lnTo>
                    <a:pt x="2340928" y="48755"/>
                  </a:lnTo>
                  <a:lnTo>
                    <a:pt x="2399446" y="57601"/>
                  </a:lnTo>
                  <a:lnTo>
                    <a:pt x="2456531" y="67107"/>
                  </a:lnTo>
                  <a:lnTo>
                    <a:pt x="2512122" y="77256"/>
                  </a:lnTo>
                  <a:lnTo>
                    <a:pt x="2566157" y="88029"/>
                  </a:lnTo>
                  <a:lnTo>
                    <a:pt x="2618577" y="99409"/>
                  </a:lnTo>
                  <a:lnTo>
                    <a:pt x="2669321" y="111379"/>
                  </a:lnTo>
                  <a:lnTo>
                    <a:pt x="2718327" y="123920"/>
                  </a:lnTo>
                  <a:lnTo>
                    <a:pt x="2765536" y="137017"/>
                  </a:lnTo>
                  <a:lnTo>
                    <a:pt x="2810885" y="150650"/>
                  </a:lnTo>
                  <a:lnTo>
                    <a:pt x="2854315" y="164802"/>
                  </a:lnTo>
                  <a:lnTo>
                    <a:pt x="2895764" y="179457"/>
                  </a:lnTo>
                  <a:lnTo>
                    <a:pt x="2935173" y="194595"/>
                  </a:lnTo>
                  <a:lnTo>
                    <a:pt x="2972479" y="210201"/>
                  </a:lnTo>
                  <a:lnTo>
                    <a:pt x="3007623" y="226256"/>
                  </a:lnTo>
                  <a:lnTo>
                    <a:pt x="3071178" y="259643"/>
                  </a:lnTo>
                  <a:lnTo>
                    <a:pt x="3125354" y="294616"/>
                  </a:lnTo>
                  <a:lnTo>
                    <a:pt x="3169663" y="331036"/>
                  </a:lnTo>
                  <a:lnTo>
                    <a:pt x="3203619" y="368761"/>
                  </a:lnTo>
                  <a:lnTo>
                    <a:pt x="3226735" y="407652"/>
                  </a:lnTo>
                  <a:lnTo>
                    <a:pt x="3238527" y="447569"/>
                  </a:lnTo>
                  <a:lnTo>
                    <a:pt x="3240024" y="467868"/>
                  </a:lnTo>
                  <a:lnTo>
                    <a:pt x="3238527" y="488166"/>
                  </a:lnTo>
                  <a:lnTo>
                    <a:pt x="3226735" y="528083"/>
                  </a:lnTo>
                  <a:lnTo>
                    <a:pt x="3203619" y="566974"/>
                  </a:lnTo>
                  <a:lnTo>
                    <a:pt x="3169663" y="604699"/>
                  </a:lnTo>
                  <a:lnTo>
                    <a:pt x="3125354" y="641119"/>
                  </a:lnTo>
                  <a:lnTo>
                    <a:pt x="3071178" y="676092"/>
                  </a:lnTo>
                  <a:lnTo>
                    <a:pt x="3007623" y="709479"/>
                  </a:lnTo>
                  <a:lnTo>
                    <a:pt x="2972479" y="725534"/>
                  </a:lnTo>
                  <a:lnTo>
                    <a:pt x="2935173" y="741140"/>
                  </a:lnTo>
                  <a:lnTo>
                    <a:pt x="2895764" y="756278"/>
                  </a:lnTo>
                  <a:lnTo>
                    <a:pt x="2854315" y="770933"/>
                  </a:lnTo>
                  <a:lnTo>
                    <a:pt x="2810885" y="785085"/>
                  </a:lnTo>
                  <a:lnTo>
                    <a:pt x="2765536" y="798718"/>
                  </a:lnTo>
                  <a:lnTo>
                    <a:pt x="2718327" y="811815"/>
                  </a:lnTo>
                  <a:lnTo>
                    <a:pt x="2669321" y="824356"/>
                  </a:lnTo>
                  <a:lnTo>
                    <a:pt x="2618577" y="836326"/>
                  </a:lnTo>
                  <a:lnTo>
                    <a:pt x="2566157" y="847706"/>
                  </a:lnTo>
                  <a:lnTo>
                    <a:pt x="2512122" y="858479"/>
                  </a:lnTo>
                  <a:lnTo>
                    <a:pt x="2456531" y="868628"/>
                  </a:lnTo>
                  <a:lnTo>
                    <a:pt x="2399446" y="878134"/>
                  </a:lnTo>
                  <a:lnTo>
                    <a:pt x="2340928" y="886980"/>
                  </a:lnTo>
                  <a:lnTo>
                    <a:pt x="2281037" y="895150"/>
                  </a:lnTo>
                  <a:lnTo>
                    <a:pt x="2219835" y="902624"/>
                  </a:lnTo>
                  <a:lnTo>
                    <a:pt x="2157381" y="909386"/>
                  </a:lnTo>
                  <a:lnTo>
                    <a:pt x="2093738" y="915419"/>
                  </a:lnTo>
                  <a:lnTo>
                    <a:pt x="2028965" y="920704"/>
                  </a:lnTo>
                  <a:lnTo>
                    <a:pt x="1963123" y="925224"/>
                  </a:lnTo>
                  <a:lnTo>
                    <a:pt x="1896273" y="928961"/>
                  </a:lnTo>
                  <a:lnTo>
                    <a:pt x="1828476" y="931899"/>
                  </a:lnTo>
                  <a:lnTo>
                    <a:pt x="1759793" y="934019"/>
                  </a:lnTo>
                  <a:lnTo>
                    <a:pt x="1690285" y="935303"/>
                  </a:lnTo>
                  <a:lnTo>
                    <a:pt x="1620012" y="935736"/>
                  </a:lnTo>
                  <a:lnTo>
                    <a:pt x="1549738" y="935303"/>
                  </a:lnTo>
                  <a:lnTo>
                    <a:pt x="1480230" y="934019"/>
                  </a:lnTo>
                  <a:lnTo>
                    <a:pt x="1411547" y="931899"/>
                  </a:lnTo>
                  <a:lnTo>
                    <a:pt x="1343750" y="928961"/>
                  </a:lnTo>
                  <a:lnTo>
                    <a:pt x="1276900" y="925224"/>
                  </a:lnTo>
                  <a:lnTo>
                    <a:pt x="1211058" y="920704"/>
                  </a:lnTo>
                  <a:lnTo>
                    <a:pt x="1146285" y="915419"/>
                  </a:lnTo>
                  <a:lnTo>
                    <a:pt x="1082642" y="909386"/>
                  </a:lnTo>
                  <a:lnTo>
                    <a:pt x="1020188" y="902624"/>
                  </a:lnTo>
                  <a:lnTo>
                    <a:pt x="958986" y="895150"/>
                  </a:lnTo>
                  <a:lnTo>
                    <a:pt x="899095" y="886980"/>
                  </a:lnTo>
                  <a:lnTo>
                    <a:pt x="840577" y="878134"/>
                  </a:lnTo>
                  <a:lnTo>
                    <a:pt x="783492" y="868628"/>
                  </a:lnTo>
                  <a:lnTo>
                    <a:pt x="727901" y="858479"/>
                  </a:lnTo>
                  <a:lnTo>
                    <a:pt x="673866" y="847706"/>
                  </a:lnTo>
                  <a:lnTo>
                    <a:pt x="621446" y="836326"/>
                  </a:lnTo>
                  <a:lnTo>
                    <a:pt x="570702" y="824356"/>
                  </a:lnTo>
                  <a:lnTo>
                    <a:pt x="521696" y="811815"/>
                  </a:lnTo>
                  <a:lnTo>
                    <a:pt x="474487" y="798718"/>
                  </a:lnTo>
                  <a:lnTo>
                    <a:pt x="429138" y="785085"/>
                  </a:lnTo>
                  <a:lnTo>
                    <a:pt x="385708" y="770933"/>
                  </a:lnTo>
                  <a:lnTo>
                    <a:pt x="344259" y="756278"/>
                  </a:lnTo>
                  <a:lnTo>
                    <a:pt x="304850" y="741140"/>
                  </a:lnTo>
                  <a:lnTo>
                    <a:pt x="267544" y="725534"/>
                  </a:lnTo>
                  <a:lnTo>
                    <a:pt x="232400" y="709479"/>
                  </a:lnTo>
                  <a:lnTo>
                    <a:pt x="168845" y="676092"/>
                  </a:lnTo>
                  <a:lnTo>
                    <a:pt x="114669" y="641119"/>
                  </a:lnTo>
                  <a:lnTo>
                    <a:pt x="70360" y="604699"/>
                  </a:lnTo>
                  <a:lnTo>
                    <a:pt x="36404" y="566974"/>
                  </a:lnTo>
                  <a:lnTo>
                    <a:pt x="13288" y="528083"/>
                  </a:lnTo>
                  <a:lnTo>
                    <a:pt x="1496" y="488166"/>
                  </a:lnTo>
                  <a:lnTo>
                    <a:pt x="0" y="467868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68624" y="2909316"/>
              <a:ext cx="362585" cy="236854"/>
            </a:xfrm>
            <a:custGeom>
              <a:avLst/>
              <a:gdLst/>
              <a:ahLst/>
              <a:cxnLst/>
              <a:rect l="l" t="t" r="r" b="b"/>
              <a:pathLst>
                <a:path w="362585" h="236855">
                  <a:moveTo>
                    <a:pt x="67484" y="35982"/>
                  </a:moveTo>
                  <a:lnTo>
                    <a:pt x="60611" y="46641"/>
                  </a:lnTo>
                  <a:lnTo>
                    <a:pt x="355218" y="236347"/>
                  </a:lnTo>
                  <a:lnTo>
                    <a:pt x="362076" y="225679"/>
                  </a:lnTo>
                  <a:lnTo>
                    <a:pt x="67484" y="35982"/>
                  </a:lnTo>
                  <a:close/>
                </a:path>
                <a:path w="362585" h="236855">
                  <a:moveTo>
                    <a:pt x="0" y="0"/>
                  </a:moveTo>
                  <a:lnTo>
                    <a:pt x="43434" y="73279"/>
                  </a:lnTo>
                  <a:lnTo>
                    <a:pt x="60611" y="46641"/>
                  </a:lnTo>
                  <a:lnTo>
                    <a:pt x="49911" y="39750"/>
                  </a:lnTo>
                  <a:lnTo>
                    <a:pt x="56768" y="29083"/>
                  </a:lnTo>
                  <a:lnTo>
                    <a:pt x="71933" y="29083"/>
                  </a:lnTo>
                  <a:lnTo>
                    <a:pt x="84709" y="9271"/>
                  </a:lnTo>
                  <a:lnTo>
                    <a:pt x="0" y="0"/>
                  </a:lnTo>
                  <a:close/>
                </a:path>
                <a:path w="362585" h="236855">
                  <a:moveTo>
                    <a:pt x="56768" y="29083"/>
                  </a:moveTo>
                  <a:lnTo>
                    <a:pt x="49911" y="39750"/>
                  </a:lnTo>
                  <a:lnTo>
                    <a:pt x="60611" y="46641"/>
                  </a:lnTo>
                  <a:lnTo>
                    <a:pt x="67484" y="35982"/>
                  </a:lnTo>
                  <a:lnTo>
                    <a:pt x="56768" y="29083"/>
                  </a:lnTo>
                  <a:close/>
                </a:path>
                <a:path w="362585" h="236855">
                  <a:moveTo>
                    <a:pt x="71933" y="29083"/>
                  </a:moveTo>
                  <a:lnTo>
                    <a:pt x="56768" y="29083"/>
                  </a:lnTo>
                  <a:lnTo>
                    <a:pt x="67484" y="35982"/>
                  </a:lnTo>
                  <a:lnTo>
                    <a:pt x="71933" y="29083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926463" y="2566796"/>
            <a:ext cx="2940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5</a:t>
            </a:r>
            <a:r>
              <a:rPr sz="18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mol</a:t>
            </a:r>
            <a:r>
              <a:rPr sz="1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αερίων</a:t>
            </a:r>
            <a:r>
              <a:rPr sz="18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αντ</a:t>
            </a:r>
            <a:r>
              <a:rPr sz="1800" b="1" cap="small" dirty="0">
                <a:solidFill>
                  <a:srgbClr val="001F5F"/>
                </a:solidFill>
                <a:latin typeface="Times New Roman"/>
                <a:cs typeface="Times New Roman"/>
              </a:rPr>
              <a:t>ι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δρώντων</a:t>
            </a:r>
            <a:r>
              <a:rPr sz="18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300" dirty="0">
                <a:solidFill>
                  <a:srgbClr val="001F5F"/>
                </a:solidFill>
                <a:latin typeface="Times New Roman"/>
                <a:cs typeface="Times New Roman"/>
              </a:rPr>
              <a:t>…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178550" y="2814954"/>
            <a:ext cx="2722880" cy="1281430"/>
            <a:chOff x="6178550" y="2814954"/>
            <a:chExt cx="2722880" cy="1281430"/>
          </a:xfrm>
        </p:grpSpPr>
        <p:sp>
          <p:nvSpPr>
            <p:cNvPr id="10" name="object 10"/>
            <p:cNvSpPr/>
            <p:nvPr/>
          </p:nvSpPr>
          <p:spPr>
            <a:xfrm>
              <a:off x="6191250" y="3147821"/>
              <a:ext cx="1511935" cy="935990"/>
            </a:xfrm>
            <a:custGeom>
              <a:avLst/>
              <a:gdLst/>
              <a:ahLst/>
              <a:cxnLst/>
              <a:rect l="l" t="t" r="r" b="b"/>
              <a:pathLst>
                <a:path w="1511934" h="935989">
                  <a:moveTo>
                    <a:pt x="0" y="467867"/>
                  </a:moveTo>
                  <a:lnTo>
                    <a:pt x="8985" y="395499"/>
                  </a:lnTo>
                  <a:lnTo>
                    <a:pt x="35045" y="326629"/>
                  </a:lnTo>
                  <a:lnTo>
                    <a:pt x="76835" y="262090"/>
                  </a:lnTo>
                  <a:lnTo>
                    <a:pt x="103208" y="231704"/>
                  </a:lnTo>
                  <a:lnTo>
                    <a:pt x="133010" y="202713"/>
                  </a:lnTo>
                  <a:lnTo>
                    <a:pt x="166071" y="175220"/>
                  </a:lnTo>
                  <a:lnTo>
                    <a:pt x="202224" y="149329"/>
                  </a:lnTo>
                  <a:lnTo>
                    <a:pt x="241302" y="125144"/>
                  </a:lnTo>
                  <a:lnTo>
                    <a:pt x="283135" y="102770"/>
                  </a:lnTo>
                  <a:lnTo>
                    <a:pt x="327555" y="82309"/>
                  </a:lnTo>
                  <a:lnTo>
                    <a:pt x="374396" y="63866"/>
                  </a:lnTo>
                  <a:lnTo>
                    <a:pt x="423487" y="47546"/>
                  </a:lnTo>
                  <a:lnTo>
                    <a:pt x="474662" y="33451"/>
                  </a:lnTo>
                  <a:lnTo>
                    <a:pt x="527752" y="21685"/>
                  </a:lnTo>
                  <a:lnTo>
                    <a:pt x="582590" y="12354"/>
                  </a:lnTo>
                  <a:lnTo>
                    <a:pt x="639006" y="5560"/>
                  </a:lnTo>
                  <a:lnTo>
                    <a:pt x="696833" y="1407"/>
                  </a:lnTo>
                  <a:lnTo>
                    <a:pt x="755903" y="0"/>
                  </a:lnTo>
                  <a:lnTo>
                    <a:pt x="814974" y="1407"/>
                  </a:lnTo>
                  <a:lnTo>
                    <a:pt x="872801" y="5560"/>
                  </a:lnTo>
                  <a:lnTo>
                    <a:pt x="929217" y="12354"/>
                  </a:lnTo>
                  <a:lnTo>
                    <a:pt x="984055" y="21685"/>
                  </a:lnTo>
                  <a:lnTo>
                    <a:pt x="1037145" y="33451"/>
                  </a:lnTo>
                  <a:lnTo>
                    <a:pt x="1088320" y="47546"/>
                  </a:lnTo>
                  <a:lnTo>
                    <a:pt x="1137411" y="63866"/>
                  </a:lnTo>
                  <a:lnTo>
                    <a:pt x="1184252" y="82309"/>
                  </a:lnTo>
                  <a:lnTo>
                    <a:pt x="1228672" y="102770"/>
                  </a:lnTo>
                  <a:lnTo>
                    <a:pt x="1270505" y="125144"/>
                  </a:lnTo>
                  <a:lnTo>
                    <a:pt x="1309583" y="149329"/>
                  </a:lnTo>
                  <a:lnTo>
                    <a:pt x="1345736" y="175220"/>
                  </a:lnTo>
                  <a:lnTo>
                    <a:pt x="1378797" y="202713"/>
                  </a:lnTo>
                  <a:lnTo>
                    <a:pt x="1408599" y="231704"/>
                  </a:lnTo>
                  <a:lnTo>
                    <a:pt x="1434972" y="262090"/>
                  </a:lnTo>
                  <a:lnTo>
                    <a:pt x="1457749" y="293766"/>
                  </a:lnTo>
                  <a:lnTo>
                    <a:pt x="1491842" y="360574"/>
                  </a:lnTo>
                  <a:lnTo>
                    <a:pt x="1509533" y="431298"/>
                  </a:lnTo>
                  <a:lnTo>
                    <a:pt x="1511807" y="467867"/>
                  </a:lnTo>
                  <a:lnTo>
                    <a:pt x="1509533" y="504437"/>
                  </a:lnTo>
                  <a:lnTo>
                    <a:pt x="1491842" y="575161"/>
                  </a:lnTo>
                  <a:lnTo>
                    <a:pt x="1457749" y="641969"/>
                  </a:lnTo>
                  <a:lnTo>
                    <a:pt x="1434972" y="673645"/>
                  </a:lnTo>
                  <a:lnTo>
                    <a:pt x="1408599" y="704031"/>
                  </a:lnTo>
                  <a:lnTo>
                    <a:pt x="1378797" y="733022"/>
                  </a:lnTo>
                  <a:lnTo>
                    <a:pt x="1345736" y="760515"/>
                  </a:lnTo>
                  <a:lnTo>
                    <a:pt x="1309583" y="786406"/>
                  </a:lnTo>
                  <a:lnTo>
                    <a:pt x="1270505" y="810591"/>
                  </a:lnTo>
                  <a:lnTo>
                    <a:pt x="1228672" y="832965"/>
                  </a:lnTo>
                  <a:lnTo>
                    <a:pt x="1184252" y="853426"/>
                  </a:lnTo>
                  <a:lnTo>
                    <a:pt x="1137411" y="871869"/>
                  </a:lnTo>
                  <a:lnTo>
                    <a:pt x="1088320" y="888189"/>
                  </a:lnTo>
                  <a:lnTo>
                    <a:pt x="1037145" y="902284"/>
                  </a:lnTo>
                  <a:lnTo>
                    <a:pt x="984055" y="914050"/>
                  </a:lnTo>
                  <a:lnTo>
                    <a:pt x="929217" y="923381"/>
                  </a:lnTo>
                  <a:lnTo>
                    <a:pt x="872801" y="930175"/>
                  </a:lnTo>
                  <a:lnTo>
                    <a:pt x="814974" y="934328"/>
                  </a:lnTo>
                  <a:lnTo>
                    <a:pt x="755903" y="935735"/>
                  </a:lnTo>
                  <a:lnTo>
                    <a:pt x="696833" y="934328"/>
                  </a:lnTo>
                  <a:lnTo>
                    <a:pt x="639006" y="930175"/>
                  </a:lnTo>
                  <a:lnTo>
                    <a:pt x="582590" y="923381"/>
                  </a:lnTo>
                  <a:lnTo>
                    <a:pt x="527752" y="914050"/>
                  </a:lnTo>
                  <a:lnTo>
                    <a:pt x="474662" y="902284"/>
                  </a:lnTo>
                  <a:lnTo>
                    <a:pt x="423487" y="888189"/>
                  </a:lnTo>
                  <a:lnTo>
                    <a:pt x="374396" y="871869"/>
                  </a:lnTo>
                  <a:lnTo>
                    <a:pt x="327555" y="853426"/>
                  </a:lnTo>
                  <a:lnTo>
                    <a:pt x="283135" y="832965"/>
                  </a:lnTo>
                  <a:lnTo>
                    <a:pt x="241302" y="810591"/>
                  </a:lnTo>
                  <a:lnTo>
                    <a:pt x="202224" y="786406"/>
                  </a:lnTo>
                  <a:lnTo>
                    <a:pt x="166071" y="760515"/>
                  </a:lnTo>
                  <a:lnTo>
                    <a:pt x="133010" y="733022"/>
                  </a:lnTo>
                  <a:lnTo>
                    <a:pt x="103208" y="704031"/>
                  </a:lnTo>
                  <a:lnTo>
                    <a:pt x="76835" y="673645"/>
                  </a:lnTo>
                  <a:lnTo>
                    <a:pt x="54058" y="641969"/>
                  </a:lnTo>
                  <a:lnTo>
                    <a:pt x="19965" y="575161"/>
                  </a:lnTo>
                  <a:lnTo>
                    <a:pt x="2274" y="504437"/>
                  </a:lnTo>
                  <a:lnTo>
                    <a:pt x="0" y="467867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945376" y="2814954"/>
              <a:ext cx="1955800" cy="339090"/>
            </a:xfrm>
            <a:custGeom>
              <a:avLst/>
              <a:gdLst/>
              <a:ahLst/>
              <a:cxnLst/>
              <a:rect l="l" t="t" r="r" b="b"/>
              <a:pathLst>
                <a:path w="1955800" h="339089">
                  <a:moveTo>
                    <a:pt x="1879491" y="31308"/>
                  </a:moveTo>
                  <a:lnTo>
                    <a:pt x="0" y="326390"/>
                  </a:lnTo>
                  <a:lnTo>
                    <a:pt x="2031" y="338963"/>
                  </a:lnTo>
                  <a:lnTo>
                    <a:pt x="1881488" y="43886"/>
                  </a:lnTo>
                  <a:lnTo>
                    <a:pt x="1879491" y="31308"/>
                  </a:lnTo>
                  <a:close/>
                </a:path>
                <a:path w="1955800" h="339089">
                  <a:moveTo>
                    <a:pt x="1950808" y="29337"/>
                  </a:moveTo>
                  <a:lnTo>
                    <a:pt x="1892046" y="29337"/>
                  </a:lnTo>
                  <a:lnTo>
                    <a:pt x="1894077" y="41910"/>
                  </a:lnTo>
                  <a:lnTo>
                    <a:pt x="1881488" y="43886"/>
                  </a:lnTo>
                  <a:lnTo>
                    <a:pt x="1886457" y="75184"/>
                  </a:lnTo>
                  <a:lnTo>
                    <a:pt x="1950808" y="29337"/>
                  </a:lnTo>
                  <a:close/>
                </a:path>
                <a:path w="1955800" h="339089">
                  <a:moveTo>
                    <a:pt x="1892046" y="29337"/>
                  </a:moveTo>
                  <a:lnTo>
                    <a:pt x="1879491" y="31308"/>
                  </a:lnTo>
                  <a:lnTo>
                    <a:pt x="1881488" y="43886"/>
                  </a:lnTo>
                  <a:lnTo>
                    <a:pt x="1894077" y="41910"/>
                  </a:lnTo>
                  <a:lnTo>
                    <a:pt x="1892046" y="29337"/>
                  </a:lnTo>
                  <a:close/>
                </a:path>
                <a:path w="1955800" h="339089">
                  <a:moveTo>
                    <a:pt x="1874520" y="0"/>
                  </a:moveTo>
                  <a:lnTo>
                    <a:pt x="1879491" y="31308"/>
                  </a:lnTo>
                  <a:lnTo>
                    <a:pt x="1892046" y="29337"/>
                  </a:lnTo>
                  <a:lnTo>
                    <a:pt x="1950808" y="29337"/>
                  </a:lnTo>
                  <a:lnTo>
                    <a:pt x="1955800" y="25781"/>
                  </a:lnTo>
                  <a:lnTo>
                    <a:pt x="1874520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155700" y="3266455"/>
            <a:ext cx="9776460" cy="321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100"/>
              </a:spcBef>
              <a:tabLst>
                <a:tab pos="1251585" algn="l"/>
                <a:tab pos="1874520" algn="l"/>
                <a:tab pos="3166745" algn="l"/>
                <a:tab pos="4031615" algn="l"/>
                <a:tab pos="5368290" algn="l"/>
                <a:tab pos="5992495" algn="l"/>
              </a:tabLst>
            </a:pPr>
            <a:r>
              <a:rPr sz="4450" i="1" spc="-25" dirty="0">
                <a:latin typeface="Times New Roman"/>
                <a:cs typeface="Times New Roman"/>
              </a:rPr>
              <a:t>CO</a:t>
            </a:r>
            <a:r>
              <a:rPr sz="2550" spc="-25" dirty="0">
                <a:latin typeface="Times New Roman"/>
                <a:cs typeface="Times New Roman"/>
              </a:rPr>
              <a:t>2</a:t>
            </a:r>
            <a:r>
              <a:rPr sz="2550" dirty="0">
                <a:latin typeface="Times New Roman"/>
                <a:cs typeface="Times New Roman"/>
              </a:rPr>
              <a:t>	</a:t>
            </a:r>
            <a:r>
              <a:rPr sz="4450" spc="-50" dirty="0">
                <a:latin typeface="Symbol"/>
                <a:cs typeface="Symbol"/>
              </a:rPr>
              <a:t></a:t>
            </a:r>
            <a:r>
              <a:rPr sz="4450" dirty="0">
                <a:latin typeface="Times New Roman"/>
                <a:cs typeface="Times New Roman"/>
              </a:rPr>
              <a:t>	</a:t>
            </a:r>
            <a:r>
              <a:rPr sz="4450" spc="65" dirty="0">
                <a:latin typeface="Times New Roman"/>
                <a:cs typeface="Times New Roman"/>
              </a:rPr>
              <a:t>4</a:t>
            </a:r>
            <a:r>
              <a:rPr sz="4450" i="1" spc="65" dirty="0">
                <a:latin typeface="Times New Roman"/>
                <a:cs typeface="Times New Roman"/>
              </a:rPr>
              <a:t>H</a:t>
            </a:r>
            <a:r>
              <a:rPr sz="4450" i="1" spc="-470" dirty="0">
                <a:latin typeface="Times New Roman"/>
                <a:cs typeface="Times New Roman"/>
              </a:rPr>
              <a:t> </a:t>
            </a:r>
            <a:r>
              <a:rPr sz="2550" spc="-50" dirty="0">
                <a:latin typeface="Times New Roman"/>
                <a:cs typeface="Times New Roman"/>
              </a:rPr>
              <a:t>2</a:t>
            </a:r>
            <a:r>
              <a:rPr sz="2550" dirty="0">
                <a:latin typeface="Times New Roman"/>
                <a:cs typeface="Times New Roman"/>
              </a:rPr>
              <a:t>	</a:t>
            </a:r>
            <a:r>
              <a:rPr sz="4450" spc="-50" dirty="0">
                <a:latin typeface="Symbol"/>
                <a:cs typeface="Symbol"/>
              </a:rPr>
              <a:t></a:t>
            </a:r>
            <a:r>
              <a:rPr sz="4450" dirty="0">
                <a:latin typeface="Times New Roman"/>
                <a:cs typeface="Times New Roman"/>
              </a:rPr>
              <a:t>	</a:t>
            </a:r>
            <a:r>
              <a:rPr sz="4450" i="1" spc="-20" dirty="0">
                <a:latin typeface="Times New Roman"/>
                <a:cs typeface="Times New Roman"/>
              </a:rPr>
              <a:t>CH</a:t>
            </a:r>
            <a:r>
              <a:rPr sz="4450" i="1" spc="-455" dirty="0">
                <a:latin typeface="Times New Roman"/>
                <a:cs typeface="Times New Roman"/>
              </a:rPr>
              <a:t> </a:t>
            </a:r>
            <a:r>
              <a:rPr sz="2550" spc="-50" dirty="0">
                <a:latin typeface="Times New Roman"/>
                <a:cs typeface="Times New Roman"/>
              </a:rPr>
              <a:t>4</a:t>
            </a:r>
            <a:r>
              <a:rPr sz="2550" dirty="0">
                <a:latin typeface="Times New Roman"/>
                <a:cs typeface="Times New Roman"/>
              </a:rPr>
              <a:t>	</a:t>
            </a:r>
            <a:r>
              <a:rPr sz="4450" spc="-50" dirty="0">
                <a:latin typeface="Symbol"/>
                <a:cs typeface="Symbol"/>
              </a:rPr>
              <a:t></a:t>
            </a:r>
            <a:r>
              <a:rPr sz="4450" dirty="0">
                <a:latin typeface="Times New Roman"/>
                <a:cs typeface="Times New Roman"/>
              </a:rPr>
              <a:t>	</a:t>
            </a:r>
            <a:r>
              <a:rPr sz="4450" spc="60" dirty="0">
                <a:latin typeface="Times New Roman"/>
                <a:cs typeface="Times New Roman"/>
              </a:rPr>
              <a:t>2</a:t>
            </a:r>
            <a:r>
              <a:rPr sz="4450" i="1" spc="60" dirty="0">
                <a:latin typeface="Times New Roman"/>
                <a:cs typeface="Times New Roman"/>
              </a:rPr>
              <a:t>H</a:t>
            </a:r>
            <a:r>
              <a:rPr sz="4450" i="1" spc="-455" dirty="0">
                <a:latin typeface="Times New Roman"/>
                <a:cs typeface="Times New Roman"/>
              </a:rPr>
              <a:t> </a:t>
            </a:r>
            <a:r>
              <a:rPr sz="2550" spc="-25" dirty="0">
                <a:latin typeface="Times New Roman"/>
                <a:cs typeface="Times New Roman"/>
              </a:rPr>
              <a:t>2</a:t>
            </a:r>
            <a:r>
              <a:rPr sz="4450" i="1" spc="-25" dirty="0">
                <a:latin typeface="Times New Roman"/>
                <a:cs typeface="Times New Roman"/>
              </a:rPr>
              <a:t>O</a:t>
            </a:r>
            <a:endParaRPr sz="4450">
              <a:latin typeface="Times New Roman"/>
              <a:cs typeface="Times New Roman"/>
            </a:endParaRPr>
          </a:p>
          <a:p>
            <a:pPr marL="63500" marR="55880">
              <a:lnSpc>
                <a:spcPct val="100000"/>
              </a:lnSpc>
              <a:spcBef>
                <a:spcPts val="4495"/>
              </a:spcBef>
            </a:pPr>
            <a:r>
              <a:rPr sz="1800" dirty="0">
                <a:latin typeface="Times New Roman"/>
                <a:cs typeface="Times New Roman"/>
              </a:rPr>
              <a:t>Σαν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αποτέλεσμα,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οι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συγκέντρωσεις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</a:t>
            </a:r>
            <a:r>
              <a:rPr sz="1800" baseline="-20833" dirty="0">
                <a:latin typeface="Times New Roman"/>
                <a:cs typeface="Times New Roman"/>
              </a:rPr>
              <a:t>out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είναι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κατά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πολύ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μεγαλύτερες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από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τις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αναμενόμενες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(μείωση</a:t>
            </a:r>
            <a:r>
              <a:rPr sz="1800" spc="-25" dirty="0">
                <a:latin typeface="Times New Roman"/>
                <a:cs typeface="Times New Roman"/>
              </a:rPr>
              <a:t> του </a:t>
            </a:r>
            <a:r>
              <a:rPr sz="1800" spc="-10" dirty="0">
                <a:latin typeface="Times New Roman"/>
                <a:cs typeface="Times New Roman"/>
              </a:rPr>
              <a:t>συνολικού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όγκου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στην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εξοδό).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4"/>
              </a:spcBef>
            </a:pPr>
            <a:endParaRPr sz="1800">
              <a:latin typeface="Times New Roman"/>
              <a:cs typeface="Times New Roman"/>
            </a:endParaRPr>
          </a:p>
          <a:p>
            <a:pPr marL="63500" marR="12128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Times New Roman"/>
                <a:cs typeface="Times New Roman"/>
              </a:rPr>
              <a:t>Για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παράδειγμα,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για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το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που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δεν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συμμετέχει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στην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αντίδραση,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στην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αρχή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(bypass)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εμφανίζεται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με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τιμές </a:t>
            </a:r>
            <a:r>
              <a:rPr sz="1800" dirty="0">
                <a:latin typeface="Times New Roman"/>
                <a:cs typeface="Times New Roman"/>
              </a:rPr>
              <a:t>κοντά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στο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50%,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ενώ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σε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μία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μέτρηση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με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μεγάλη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μετατροπή,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μπορεί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να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πάρει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τιμές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μέχρι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και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75%.</a:t>
            </a:r>
            <a:endParaRPr sz="1800">
              <a:latin typeface="Times New Roman"/>
              <a:cs typeface="Times New Roman"/>
            </a:endParaRPr>
          </a:p>
          <a:p>
            <a:pPr marL="63500" marR="45085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Προφανώς</a:t>
            </a:r>
            <a:r>
              <a:rPr sz="1800" spc="-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δεν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παράγεται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κατά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την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αντίδραση,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ωστόσο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η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συγκέντρωση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εμφανίζεται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μεγαλύτερη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λόγω </a:t>
            </a:r>
            <a:r>
              <a:rPr sz="1800" dirty="0">
                <a:latin typeface="Times New Roman"/>
                <a:cs typeface="Times New Roman"/>
              </a:rPr>
              <a:t>του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μικρότερου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όγκου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λόγω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των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υπολοίπων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αερίων.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45097" y="2497328"/>
            <a:ext cx="52622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…</a:t>
            </a:r>
            <a:r>
              <a:rPr sz="18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δίνουν</a:t>
            </a:r>
            <a:r>
              <a:rPr sz="1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1</a:t>
            </a:r>
            <a:r>
              <a:rPr sz="1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mol</a:t>
            </a:r>
            <a:r>
              <a:rPr sz="1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αερίου</a:t>
            </a:r>
            <a:r>
              <a:rPr sz="1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προϊόντος</a:t>
            </a:r>
            <a:r>
              <a:rPr sz="1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(Η</a:t>
            </a:r>
            <a:r>
              <a:rPr sz="1800" b="1" baseline="-20833" dirty="0">
                <a:solidFill>
                  <a:srgbClr val="001F5F"/>
                </a:solidFill>
                <a:latin typeface="Times New Roman"/>
                <a:cs typeface="Times New Roman"/>
              </a:rPr>
              <a:t>2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Ο</a:t>
            </a:r>
            <a:r>
              <a:rPr sz="18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υγροπο</a:t>
            </a:r>
            <a:r>
              <a:rPr sz="1800" b="1" cap="small" spc="-10" dirty="0">
                <a:solidFill>
                  <a:srgbClr val="001F5F"/>
                </a:solidFill>
                <a:latin typeface="Times New Roman"/>
                <a:cs typeface="Times New Roman"/>
              </a:rPr>
              <a:t>ι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είτα</a:t>
            </a:r>
            <a:r>
              <a:rPr sz="1800" b="1" cap="small" spc="-10" dirty="0">
                <a:solidFill>
                  <a:srgbClr val="001F5F"/>
                </a:solidFill>
                <a:latin typeface="Times New Roman"/>
                <a:cs typeface="Times New Roman"/>
              </a:rPr>
              <a:t>ι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50166" y="0"/>
            <a:ext cx="941815" cy="76500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2824" rIns="0" bIns="0" rtlCol="0">
            <a:spAutoFit/>
          </a:bodyPr>
          <a:lstStyle/>
          <a:p>
            <a:pPr marL="589915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Μεταβολές</a:t>
            </a:r>
            <a:r>
              <a:rPr sz="2800" spc="-105" dirty="0"/>
              <a:t> </a:t>
            </a:r>
            <a:r>
              <a:rPr sz="2800" dirty="0"/>
              <a:t>όγκου,</a:t>
            </a:r>
            <a:r>
              <a:rPr sz="2800" spc="-125" dirty="0"/>
              <a:t> </a:t>
            </a:r>
            <a:r>
              <a:rPr sz="2800" dirty="0"/>
              <a:t>τρόπο</a:t>
            </a:r>
            <a:r>
              <a:rPr sz="2800" cap="small" dirty="0"/>
              <a:t>ι</a:t>
            </a:r>
            <a:r>
              <a:rPr sz="2800" spc="-120" dirty="0"/>
              <a:t> </a:t>
            </a:r>
            <a:r>
              <a:rPr sz="2800" spc="-35" dirty="0"/>
              <a:t>δ</a:t>
            </a:r>
            <a:r>
              <a:rPr sz="2800" cap="small" spc="-35" dirty="0"/>
              <a:t>ι</a:t>
            </a:r>
            <a:r>
              <a:rPr sz="2800" spc="-35" dirty="0"/>
              <a:t>όρθωσης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39" y="104793"/>
            <a:ext cx="648364" cy="413458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67790" y="1078484"/>
            <a:ext cx="10032365" cy="2144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AFEF"/>
                </a:solidFill>
                <a:latin typeface="Times New Roman"/>
                <a:cs typeface="Times New Roman"/>
              </a:rPr>
              <a:t>1.</a:t>
            </a:r>
            <a:r>
              <a:rPr sz="1800" b="1" spc="-114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AFEF"/>
                </a:solidFill>
                <a:latin typeface="Times New Roman"/>
                <a:cs typeface="Times New Roman"/>
              </a:rPr>
              <a:t>Δ</a:t>
            </a:r>
            <a:r>
              <a:rPr sz="1800" b="1" cap="small" dirty="0">
                <a:solidFill>
                  <a:srgbClr val="00AFEF"/>
                </a:solidFill>
                <a:latin typeface="Times New Roman"/>
                <a:cs typeface="Times New Roman"/>
              </a:rPr>
              <a:t>ι</a:t>
            </a:r>
            <a:r>
              <a:rPr sz="1800" b="1" dirty="0">
                <a:solidFill>
                  <a:srgbClr val="00AFEF"/>
                </a:solidFill>
                <a:latin typeface="Times New Roman"/>
                <a:cs typeface="Times New Roman"/>
              </a:rPr>
              <a:t>όρθωση</a:t>
            </a:r>
            <a:r>
              <a:rPr sz="1800" b="1" spc="-2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AFEF"/>
                </a:solidFill>
                <a:latin typeface="Times New Roman"/>
                <a:cs typeface="Times New Roman"/>
              </a:rPr>
              <a:t>με</a:t>
            </a:r>
            <a:r>
              <a:rPr sz="1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AFEF"/>
                </a:solidFill>
                <a:latin typeface="Times New Roman"/>
                <a:cs typeface="Times New Roman"/>
              </a:rPr>
              <a:t>βάση</a:t>
            </a:r>
            <a:r>
              <a:rPr sz="1800" b="1" spc="-4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AFEF"/>
                </a:solidFill>
                <a:latin typeface="Times New Roman"/>
                <a:cs typeface="Times New Roman"/>
              </a:rPr>
              <a:t>το</a:t>
            </a:r>
            <a:r>
              <a:rPr sz="1800" b="1" spc="-10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AFEF"/>
                </a:solidFill>
                <a:latin typeface="Times New Roman"/>
                <a:cs typeface="Times New Roman"/>
              </a:rPr>
              <a:t>Ar</a:t>
            </a:r>
            <a:r>
              <a:rPr sz="1800" b="1" spc="-5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AFEF"/>
                </a:solidFill>
                <a:latin typeface="Times New Roman"/>
                <a:cs typeface="Times New Roman"/>
              </a:rPr>
              <a:t>(Ar</a:t>
            </a:r>
            <a:r>
              <a:rPr sz="1800" b="1" spc="-5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AFEF"/>
                </a:solidFill>
                <a:latin typeface="Times New Roman"/>
                <a:cs typeface="Times New Roman"/>
              </a:rPr>
              <a:t>correction)</a:t>
            </a:r>
            <a:endParaRPr sz="1800">
              <a:latin typeface="Times New Roman"/>
              <a:cs typeface="Times New Roman"/>
            </a:endParaRPr>
          </a:p>
          <a:p>
            <a:pPr marL="50800" marR="43180">
              <a:lnSpc>
                <a:spcPct val="100000"/>
              </a:lnSpc>
              <a:spcBef>
                <a:spcPts val="1560"/>
              </a:spcBef>
            </a:pPr>
            <a:r>
              <a:rPr sz="1800" spc="-30" dirty="0">
                <a:latin typeface="Times New Roman"/>
                <a:cs typeface="Times New Roman"/>
              </a:rPr>
              <a:t>Το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αδρανές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αέριο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(Ar)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χρησιμοποιείται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και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σαν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εσωτερικό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πρότυπο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διόρθωσης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για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μεταβολές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όγκου. Κατασκευάζεται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μία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έξτρα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στήλη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στο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excel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και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για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κάθε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μέτρηση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υπολογίζεται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ο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λόγος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</a:t>
            </a:r>
            <a:r>
              <a:rPr sz="1800" baseline="-20833" dirty="0">
                <a:latin typeface="Times New Roman"/>
                <a:cs typeface="Times New Roman"/>
              </a:rPr>
              <a:t>Ar,in</a:t>
            </a:r>
            <a:r>
              <a:rPr sz="1800" spc="172" baseline="-20833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/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</a:t>
            </a:r>
            <a:r>
              <a:rPr sz="1800" baseline="-20833" dirty="0">
                <a:latin typeface="Times New Roman"/>
                <a:cs typeface="Times New Roman"/>
              </a:rPr>
              <a:t>Ar,out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όπου </a:t>
            </a:r>
            <a:r>
              <a:rPr sz="1800" dirty="0">
                <a:latin typeface="Times New Roman"/>
                <a:cs typeface="Times New Roman"/>
              </a:rPr>
              <a:t>C</a:t>
            </a:r>
            <a:r>
              <a:rPr sz="1800" baseline="-20833" dirty="0">
                <a:latin typeface="Times New Roman"/>
                <a:cs typeface="Times New Roman"/>
              </a:rPr>
              <a:t>Ar,out</a:t>
            </a:r>
            <a:r>
              <a:rPr sz="1800" spc="179" baseline="-20833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η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συγκέντρωση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(τιμή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που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δίνεται)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σε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κάθε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μέτρηση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στην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έξοδο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του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αντιδραστήρα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και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</a:t>
            </a:r>
            <a:r>
              <a:rPr sz="1800" baseline="-20833" dirty="0">
                <a:latin typeface="Times New Roman"/>
                <a:cs typeface="Times New Roman"/>
              </a:rPr>
              <a:t>Ar,in</a:t>
            </a:r>
            <a:r>
              <a:rPr sz="1800" spc="195" baseline="-20833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η </a:t>
            </a:r>
            <a:r>
              <a:rPr sz="1800" spc="-20" dirty="0">
                <a:latin typeface="Times New Roman"/>
                <a:cs typeface="Times New Roman"/>
              </a:rPr>
              <a:t>συγκέντρωση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στο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bypass.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Στη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συνέχεια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η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κάθε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συγκέντρωση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αερίου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στην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έξοδο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(π.χ.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</a:t>
            </a:r>
            <a:r>
              <a:rPr sz="1800" spc="-15" baseline="-20833" dirty="0">
                <a:latin typeface="Times New Roman"/>
                <a:cs typeface="Times New Roman"/>
              </a:rPr>
              <a:t>CO</a:t>
            </a:r>
            <a:r>
              <a:rPr sz="1800" spc="-15" baseline="-32407" dirty="0">
                <a:latin typeface="Times New Roman"/>
                <a:cs typeface="Times New Roman"/>
              </a:rPr>
              <a:t>2</a:t>
            </a:r>
            <a:r>
              <a:rPr sz="1800" spc="-15" baseline="-20833" dirty="0">
                <a:latin typeface="Times New Roman"/>
                <a:cs typeface="Times New Roman"/>
              </a:rPr>
              <a:t>,out</a:t>
            </a:r>
            <a:r>
              <a:rPr sz="1800" spc="-10" dirty="0">
                <a:latin typeface="Times New Roman"/>
                <a:cs typeface="Times New Roman"/>
              </a:rPr>
              <a:t>) </a:t>
            </a:r>
            <a:r>
              <a:rPr sz="1800" dirty="0">
                <a:latin typeface="Times New Roman"/>
                <a:cs typeface="Times New Roman"/>
              </a:rPr>
              <a:t>πολλαπλασιάζεται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με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αυτό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τον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αριθμό,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και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η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μετατροπή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προκύπτει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αν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στον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προηγούμενο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τύπο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αντί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για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ροές </a:t>
            </a:r>
            <a:r>
              <a:rPr sz="1800" dirty="0">
                <a:latin typeface="Times New Roman"/>
                <a:cs typeface="Times New Roman"/>
              </a:rPr>
              <a:t>βάλουμε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τις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νέες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υπολογισμένες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συγκεντρώσεις.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0490" y="4334002"/>
            <a:ext cx="815720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Π.χ.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στο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bypass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είναι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</a:t>
            </a:r>
            <a:r>
              <a:rPr sz="1800" baseline="-20833" dirty="0">
                <a:latin typeface="Times New Roman"/>
                <a:cs typeface="Times New Roman"/>
              </a:rPr>
              <a:t>CO2,in</a:t>
            </a:r>
            <a:r>
              <a:rPr sz="1800" spc="187" baseline="-20833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=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10%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και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</a:t>
            </a:r>
            <a:r>
              <a:rPr sz="1800" baseline="-20833" dirty="0">
                <a:latin typeface="Times New Roman"/>
                <a:cs typeface="Times New Roman"/>
              </a:rPr>
              <a:t>Ar,in</a:t>
            </a:r>
            <a:r>
              <a:rPr sz="1800" spc="195" baseline="-20833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=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50%</a:t>
            </a:r>
            <a:endParaRPr sz="18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Και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σε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μία</a:t>
            </a:r>
            <a:r>
              <a:rPr sz="1800" spc="40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μέτρηση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(π.χ.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στους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350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baseline="25462" dirty="0">
                <a:latin typeface="Times New Roman"/>
                <a:cs typeface="Times New Roman"/>
              </a:rPr>
              <a:t>ο</a:t>
            </a:r>
            <a:r>
              <a:rPr sz="1800" dirty="0">
                <a:latin typeface="Times New Roman"/>
                <a:cs typeface="Times New Roman"/>
              </a:rPr>
              <a:t>C)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</a:t>
            </a:r>
            <a:r>
              <a:rPr sz="1800" baseline="-20833" dirty="0">
                <a:latin typeface="Times New Roman"/>
                <a:cs typeface="Times New Roman"/>
              </a:rPr>
              <a:t>CO2,out</a:t>
            </a:r>
            <a:r>
              <a:rPr sz="1800" spc="179" baseline="-20833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=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3%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και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</a:t>
            </a:r>
            <a:r>
              <a:rPr sz="1800" baseline="-20833" dirty="0">
                <a:latin typeface="Times New Roman"/>
                <a:cs typeface="Times New Roman"/>
              </a:rPr>
              <a:t>Ar,out</a:t>
            </a:r>
            <a:r>
              <a:rPr sz="1800" spc="187" baseline="-20833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=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75%</a:t>
            </a:r>
            <a:endParaRPr sz="18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Τότε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</a:t>
            </a:r>
            <a:r>
              <a:rPr sz="1800" baseline="-20833" dirty="0">
                <a:latin typeface="Times New Roman"/>
                <a:cs typeface="Times New Roman"/>
              </a:rPr>
              <a:t>Ar,in</a:t>
            </a:r>
            <a:r>
              <a:rPr sz="1800" spc="202" baseline="-20833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/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</a:t>
            </a:r>
            <a:r>
              <a:rPr sz="1800" baseline="-20833" dirty="0">
                <a:latin typeface="Times New Roman"/>
                <a:cs typeface="Times New Roman"/>
              </a:rPr>
              <a:t>Ar,out</a:t>
            </a:r>
            <a:r>
              <a:rPr sz="1800" spc="209" baseline="-20833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=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50%/75%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=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0,6667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και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η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νέα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τιμή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για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</a:t>
            </a:r>
            <a:r>
              <a:rPr sz="1800" spc="-15" baseline="-20833" dirty="0">
                <a:latin typeface="Times New Roman"/>
                <a:cs typeface="Times New Roman"/>
              </a:rPr>
              <a:t>CO2,out</a:t>
            </a:r>
            <a:r>
              <a:rPr sz="1800" spc="-10" dirty="0">
                <a:latin typeface="Times New Roman"/>
                <a:cs typeface="Times New Roman"/>
              </a:rPr>
              <a:t>’</a:t>
            </a:r>
            <a:r>
              <a:rPr sz="1800" spc="-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=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3%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·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0,6667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=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2%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70118" y="3303797"/>
            <a:ext cx="3250136" cy="70498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454653" y="5717540"/>
            <a:ext cx="7207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4200" spc="-37" baseline="16865" dirty="0">
                <a:latin typeface="Cambria Math"/>
                <a:cs typeface="Cambria Math"/>
              </a:rPr>
              <a:t>X</a:t>
            </a:r>
            <a:r>
              <a:rPr sz="2800" spc="-25" dirty="0">
                <a:latin typeface="Cambria Math"/>
                <a:cs typeface="Cambria Math"/>
              </a:rPr>
              <a:t>CO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24705" y="5860796"/>
            <a:ext cx="2222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0" dirty="0">
                <a:latin typeface="Cambria Math"/>
                <a:cs typeface="Cambria Math"/>
              </a:rPr>
              <a:t>2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72151" y="5862777"/>
            <a:ext cx="1158240" cy="22860"/>
          </a:xfrm>
          <a:custGeom>
            <a:avLst/>
            <a:gdLst/>
            <a:ahLst/>
            <a:cxnLst/>
            <a:rect l="l" t="t" r="r" b="b"/>
            <a:pathLst>
              <a:path w="1158239" h="22860">
                <a:moveTo>
                  <a:pt x="1158239" y="0"/>
                </a:moveTo>
                <a:lnTo>
                  <a:pt x="0" y="0"/>
                </a:lnTo>
                <a:lnTo>
                  <a:pt x="0" y="22859"/>
                </a:lnTo>
                <a:lnTo>
                  <a:pt x="1158239" y="22859"/>
                </a:lnTo>
                <a:lnTo>
                  <a:pt x="1158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572759" y="5883655"/>
            <a:ext cx="558800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spc="-25" dirty="0">
                <a:latin typeface="Cambria Math"/>
                <a:cs typeface="Cambria Math"/>
              </a:rPr>
              <a:t>10%</a:t>
            </a:r>
            <a:endParaRPr sz="205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21809" y="5609335"/>
            <a:ext cx="54971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Times New Roman"/>
                <a:cs typeface="Times New Roman"/>
              </a:rPr>
              <a:t>(%)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=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3075" baseline="44715" dirty="0">
                <a:latin typeface="Cambria Math"/>
                <a:cs typeface="Cambria Math"/>
              </a:rPr>
              <a:t>10%</a:t>
            </a:r>
            <a:r>
              <a:rPr sz="3075" spc="7" baseline="44715" dirty="0">
                <a:latin typeface="Cambria Math"/>
                <a:cs typeface="Cambria Math"/>
              </a:rPr>
              <a:t> </a:t>
            </a:r>
            <a:r>
              <a:rPr sz="3075" baseline="44715" dirty="0">
                <a:latin typeface="Cambria Math"/>
                <a:cs typeface="Cambria Math"/>
              </a:rPr>
              <a:t>−2%</a:t>
            </a:r>
            <a:r>
              <a:rPr sz="3075" spc="330" baseline="44715" dirty="0">
                <a:latin typeface="Cambria Math"/>
                <a:cs typeface="Cambria Math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·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100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=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80%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(και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όχι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70%)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250166" y="0"/>
            <a:ext cx="941815" cy="76500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2824" rIns="0" bIns="0" rtlCol="0">
            <a:spAutoFit/>
          </a:bodyPr>
          <a:lstStyle/>
          <a:p>
            <a:pPr marL="589915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Μεταβολές</a:t>
            </a:r>
            <a:r>
              <a:rPr sz="2800" spc="-105" dirty="0"/>
              <a:t> </a:t>
            </a:r>
            <a:r>
              <a:rPr sz="2800" dirty="0"/>
              <a:t>όγκου,</a:t>
            </a:r>
            <a:r>
              <a:rPr sz="2800" spc="-125" dirty="0"/>
              <a:t> </a:t>
            </a:r>
            <a:r>
              <a:rPr sz="2800" dirty="0"/>
              <a:t>τρόπο</a:t>
            </a:r>
            <a:r>
              <a:rPr sz="2800" cap="small" dirty="0"/>
              <a:t>ι</a:t>
            </a:r>
            <a:r>
              <a:rPr sz="2800" spc="-120" dirty="0"/>
              <a:t> </a:t>
            </a:r>
            <a:r>
              <a:rPr sz="2800" spc="-35" dirty="0"/>
              <a:t>δ</a:t>
            </a:r>
            <a:r>
              <a:rPr sz="2800" cap="small" spc="-35" dirty="0"/>
              <a:t>ι</a:t>
            </a:r>
            <a:r>
              <a:rPr sz="2800" spc="-35" dirty="0"/>
              <a:t>όρθωσης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39" y="104793"/>
            <a:ext cx="648364" cy="413458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68400" y="1078484"/>
            <a:ext cx="10321925" cy="1595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AFEF"/>
                </a:solidFill>
                <a:latin typeface="Times New Roman"/>
                <a:cs typeface="Times New Roman"/>
              </a:rPr>
              <a:t>2.</a:t>
            </a:r>
            <a:r>
              <a:rPr sz="1800" b="1" spc="-2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AFEF"/>
                </a:solidFill>
                <a:latin typeface="Times New Roman"/>
                <a:cs typeface="Times New Roman"/>
              </a:rPr>
              <a:t>Νέος</a:t>
            </a:r>
            <a:r>
              <a:rPr sz="1800" b="1" spc="-1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AFEF"/>
                </a:solidFill>
                <a:latin typeface="Times New Roman"/>
                <a:cs typeface="Times New Roman"/>
              </a:rPr>
              <a:t>τύπος</a:t>
            </a:r>
            <a:endParaRPr sz="1800">
              <a:latin typeface="Times New Roman"/>
              <a:cs typeface="Times New Roman"/>
            </a:endParaRPr>
          </a:p>
          <a:p>
            <a:pPr marL="50800" marR="43180">
              <a:lnSpc>
                <a:spcPct val="100000"/>
              </a:lnSpc>
              <a:spcBef>
                <a:spcPts val="1560"/>
              </a:spcBef>
            </a:pPr>
            <a:r>
              <a:rPr sz="1800" dirty="0">
                <a:latin typeface="Times New Roman"/>
                <a:cs typeface="Times New Roman"/>
              </a:rPr>
              <a:t>Μόνο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για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αντιδράσεις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που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δεν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έχουμε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εναπόθεση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άνθρακα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μπορούμε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να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χρησιμοποιήσουμε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κάποιον </a:t>
            </a:r>
            <a:r>
              <a:rPr sz="1800" dirty="0">
                <a:latin typeface="Times New Roman"/>
                <a:cs typeface="Times New Roman"/>
              </a:rPr>
              <a:t>εναλλακτικό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τύπο.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Η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μεθανοποίηση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του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</a:t>
            </a:r>
            <a:r>
              <a:rPr sz="1800" baseline="-20833" dirty="0">
                <a:latin typeface="Times New Roman"/>
                <a:cs typeface="Times New Roman"/>
              </a:rPr>
              <a:t>2</a:t>
            </a:r>
            <a:r>
              <a:rPr sz="1800" spc="209" baseline="-20833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είναι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μία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από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αυτές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και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ο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τύπος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που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μπορεί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να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χρησιμοποιηθεί </a:t>
            </a:r>
            <a:r>
              <a:rPr sz="1800" dirty="0">
                <a:latin typeface="Times New Roman"/>
                <a:cs typeface="Times New Roman"/>
              </a:rPr>
              <a:t>λαμβάνοντας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απ’</a:t>
            </a:r>
            <a:r>
              <a:rPr sz="1800" spc="-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ευθείας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τις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τιμές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συγκεντρώσεων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στην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έξοδο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του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αντιδραστήρα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όπως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καταγράφονται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από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τον </a:t>
            </a:r>
            <a:r>
              <a:rPr sz="1800" dirty="0">
                <a:latin typeface="Times New Roman"/>
                <a:cs typeface="Times New Roman"/>
              </a:rPr>
              <a:t>ανιχνευτή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TCD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είναι: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06500" y="4708397"/>
            <a:ext cx="10410190" cy="1472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Λαμβάνονται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υπόψιν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μόνο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οι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συγκεντρώσεις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αερίων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στην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έξοδο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και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όχι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το bypass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(από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το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οποίο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απλά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ελέγχουμε </a:t>
            </a:r>
            <a:r>
              <a:rPr sz="1800" dirty="0">
                <a:latin typeface="Times New Roman"/>
                <a:cs typeface="Times New Roman"/>
              </a:rPr>
              <a:t>αν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έχουμε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σωστή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αναλογία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αερίων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στην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τροφοδοσία)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85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 marR="7620">
              <a:lnSpc>
                <a:spcPct val="100000"/>
              </a:lnSpc>
            </a:pPr>
            <a:r>
              <a:rPr sz="1800" spc="-20" dirty="0">
                <a:latin typeface="Times New Roman"/>
                <a:cs typeface="Times New Roman"/>
              </a:rPr>
              <a:t>Ανάλογοι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τύποι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δεν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μπορούν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να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χρησιμοποιηθούν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σε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αντιδράσεις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ξηρής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αναμόρφωσης,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όπου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υπάρχει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εναπόθεση άνθρακα.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58620" y="3030574"/>
            <a:ext cx="6897515" cy="125543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250166" y="0"/>
            <a:ext cx="941815" cy="76500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2824" rIns="0" bIns="0" rtlCol="0">
            <a:spAutoFit/>
          </a:bodyPr>
          <a:lstStyle/>
          <a:p>
            <a:pPr marL="21844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Υπολογ</a:t>
            </a:r>
            <a:r>
              <a:rPr sz="2800" cap="small" dirty="0"/>
              <a:t>ι</a:t>
            </a:r>
            <a:r>
              <a:rPr sz="2800" dirty="0"/>
              <a:t>σμός</a:t>
            </a:r>
            <a:r>
              <a:rPr sz="2800" spc="-125" dirty="0"/>
              <a:t> </a:t>
            </a:r>
            <a:r>
              <a:rPr sz="2800" spc="-20" dirty="0"/>
              <a:t>καταλυτ</a:t>
            </a:r>
            <a:r>
              <a:rPr sz="2800" cap="small" spc="-20" dirty="0"/>
              <a:t>ι</a:t>
            </a:r>
            <a:r>
              <a:rPr sz="2800" spc="-20" dirty="0"/>
              <a:t>κών</a:t>
            </a:r>
            <a:r>
              <a:rPr sz="2800" spc="-80" dirty="0"/>
              <a:t> </a:t>
            </a:r>
            <a:r>
              <a:rPr sz="2800" dirty="0"/>
              <a:t>μεγεθών</a:t>
            </a:r>
            <a:r>
              <a:rPr sz="2800" spc="-75" dirty="0"/>
              <a:t> </a:t>
            </a:r>
            <a:r>
              <a:rPr sz="2800" spc="-40" dirty="0"/>
              <a:t>(2/3)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469136" y="1104646"/>
            <a:ext cx="930846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Οι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εκλεκτικότητες,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για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το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κάθε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προϊόν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(CH</a:t>
            </a:r>
            <a:r>
              <a:rPr sz="1800" baseline="-20833" dirty="0">
                <a:latin typeface="Times New Roman"/>
                <a:cs typeface="Times New Roman"/>
              </a:rPr>
              <a:t>4</a:t>
            </a:r>
            <a:r>
              <a:rPr sz="1800" spc="179" baseline="-20833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και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CO)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υπολογίζονται </a:t>
            </a:r>
            <a:r>
              <a:rPr sz="1800" dirty="0">
                <a:latin typeface="Times New Roman"/>
                <a:cs typeface="Times New Roman"/>
              </a:rPr>
              <a:t>ως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το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πηλίκο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των </a:t>
            </a:r>
            <a:r>
              <a:rPr sz="1800" spc="-10" dirty="0">
                <a:latin typeface="Times New Roman"/>
                <a:cs typeface="Times New Roman"/>
              </a:rPr>
              <a:t>συγκεντρώσεων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των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συγκεκριμένων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προϊόντων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στην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έξοδο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του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αντιδραστήρα,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ως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προς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το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άθροισμα </a:t>
            </a:r>
            <a:r>
              <a:rPr sz="1800" dirty="0">
                <a:latin typeface="Times New Roman"/>
                <a:cs typeface="Times New Roman"/>
              </a:rPr>
              <a:t>των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συγκεντρώσεων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όλων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των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προϊόντων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στην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έξοδο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του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αντιδραστήρα.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Συνεπώς,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έχουμε: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4536" y="3815588"/>
            <a:ext cx="884301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Καθώς</a:t>
            </a:r>
            <a:r>
              <a:rPr sz="1800" spc="2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το</a:t>
            </a:r>
            <a:r>
              <a:rPr sz="1800" spc="2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μονοξείδιο</a:t>
            </a:r>
            <a:r>
              <a:rPr sz="1800" spc="2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του</a:t>
            </a:r>
            <a:r>
              <a:rPr sz="1800" spc="2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άνθρα</a:t>
            </a:r>
            <a:r>
              <a:rPr sz="1800" spc="2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(CO)</a:t>
            </a:r>
            <a:r>
              <a:rPr sz="1800" spc="25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είναι</a:t>
            </a:r>
            <a:r>
              <a:rPr sz="1800" spc="2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μη-</a:t>
            </a:r>
            <a:r>
              <a:rPr sz="1800" dirty="0">
                <a:latin typeface="Times New Roman"/>
                <a:cs typeface="Times New Roman"/>
              </a:rPr>
              <a:t>επιθυμητό</a:t>
            </a:r>
            <a:r>
              <a:rPr sz="1800" spc="2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παραπροϊόν</a:t>
            </a:r>
            <a:r>
              <a:rPr sz="1800" spc="2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για</a:t>
            </a:r>
            <a:r>
              <a:rPr sz="1800" spc="2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τη</a:t>
            </a:r>
            <a:r>
              <a:rPr sz="1800" spc="2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συγκεκριμένη </a:t>
            </a:r>
            <a:r>
              <a:rPr sz="1800" dirty="0">
                <a:latin typeface="Times New Roman"/>
                <a:cs typeface="Times New Roman"/>
              </a:rPr>
              <a:t>αντίδραση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(είναι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ωστόσο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επιθυμητό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στην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αντίδραση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RWGS),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είναι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καλύτερο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η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εκλεκτικότητα </a:t>
            </a:r>
            <a:r>
              <a:rPr sz="1800" dirty="0">
                <a:latin typeface="Times New Roman"/>
                <a:cs typeface="Times New Roman"/>
              </a:rPr>
              <a:t>προς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αυτό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να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είναι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μικρή.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9793" y="2458516"/>
            <a:ext cx="4037814" cy="90606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28628" y="2580188"/>
            <a:ext cx="3460726" cy="74168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382522" y="5263432"/>
            <a:ext cx="1502410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662305" algn="l"/>
                <a:tab pos="988694" algn="l"/>
              </a:tabLst>
            </a:pPr>
            <a:r>
              <a:rPr sz="2300" i="1" spc="-25" dirty="0">
                <a:latin typeface="Times New Roman"/>
                <a:cs typeface="Times New Roman"/>
              </a:rPr>
              <a:t>CO</a:t>
            </a:r>
            <a:r>
              <a:rPr sz="1350" spc="-25" dirty="0">
                <a:latin typeface="Times New Roman"/>
                <a:cs typeface="Times New Roman"/>
              </a:rPr>
              <a:t>2</a:t>
            </a:r>
            <a:r>
              <a:rPr sz="1350" dirty="0">
                <a:latin typeface="Times New Roman"/>
                <a:cs typeface="Times New Roman"/>
              </a:rPr>
              <a:t>	</a:t>
            </a:r>
            <a:r>
              <a:rPr sz="2300" spc="-50" dirty="0">
                <a:latin typeface="Symbol"/>
                <a:cs typeface="Symbol"/>
              </a:rPr>
              <a:t></a:t>
            </a:r>
            <a:r>
              <a:rPr sz="2300" dirty="0">
                <a:latin typeface="Times New Roman"/>
                <a:cs typeface="Times New Roman"/>
              </a:rPr>
              <a:t>	</a:t>
            </a:r>
            <a:r>
              <a:rPr sz="2300" spc="50" dirty="0">
                <a:latin typeface="Times New Roman"/>
                <a:cs typeface="Times New Roman"/>
              </a:rPr>
              <a:t>4</a:t>
            </a:r>
            <a:r>
              <a:rPr sz="2300" i="1" spc="50" dirty="0">
                <a:latin typeface="Times New Roman"/>
                <a:cs typeface="Times New Roman"/>
              </a:rPr>
              <a:t>H</a:t>
            </a:r>
            <a:r>
              <a:rPr sz="2300" i="1" spc="-235" dirty="0">
                <a:latin typeface="Times New Roman"/>
                <a:cs typeface="Times New Roman"/>
              </a:rPr>
              <a:t> </a:t>
            </a:r>
            <a:r>
              <a:rPr sz="1350" spc="-50" dirty="0">
                <a:latin typeface="Times New Roman"/>
                <a:cs typeface="Times New Roman"/>
              </a:rPr>
              <a:t>2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85470" y="5263432"/>
            <a:ext cx="3866515" cy="11461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662430">
              <a:lnSpc>
                <a:spcPct val="100000"/>
              </a:lnSpc>
              <a:spcBef>
                <a:spcPts val="130"/>
              </a:spcBef>
              <a:tabLst>
                <a:tab pos="2114550" algn="l"/>
                <a:tab pos="2814320" algn="l"/>
                <a:tab pos="3141345" algn="l"/>
              </a:tabLst>
            </a:pPr>
            <a:r>
              <a:rPr sz="2300" spc="-50" dirty="0">
                <a:latin typeface="Symbol"/>
                <a:cs typeface="Symbol"/>
              </a:rPr>
              <a:t></a:t>
            </a:r>
            <a:r>
              <a:rPr sz="2300" dirty="0">
                <a:latin typeface="Times New Roman"/>
                <a:cs typeface="Times New Roman"/>
              </a:rPr>
              <a:t>	</a:t>
            </a:r>
            <a:r>
              <a:rPr sz="2300" i="1" dirty="0">
                <a:latin typeface="Times New Roman"/>
                <a:cs typeface="Times New Roman"/>
              </a:rPr>
              <a:t>CH</a:t>
            </a:r>
            <a:r>
              <a:rPr sz="2300" i="1" spc="-225" dirty="0">
                <a:latin typeface="Times New Roman"/>
                <a:cs typeface="Times New Roman"/>
              </a:rPr>
              <a:t> </a:t>
            </a:r>
            <a:r>
              <a:rPr sz="1350" spc="-50" dirty="0">
                <a:latin typeface="Times New Roman"/>
                <a:cs typeface="Times New Roman"/>
              </a:rPr>
              <a:t>4</a:t>
            </a:r>
            <a:r>
              <a:rPr sz="1350" dirty="0">
                <a:latin typeface="Times New Roman"/>
                <a:cs typeface="Times New Roman"/>
              </a:rPr>
              <a:t>	</a:t>
            </a:r>
            <a:r>
              <a:rPr sz="2300" spc="-50" dirty="0">
                <a:latin typeface="Symbol"/>
                <a:cs typeface="Symbol"/>
              </a:rPr>
              <a:t></a:t>
            </a:r>
            <a:r>
              <a:rPr sz="2300" dirty="0">
                <a:latin typeface="Times New Roman"/>
                <a:cs typeface="Times New Roman"/>
              </a:rPr>
              <a:t>	</a:t>
            </a:r>
            <a:r>
              <a:rPr sz="2300" spc="50" dirty="0">
                <a:latin typeface="Times New Roman"/>
                <a:cs typeface="Times New Roman"/>
              </a:rPr>
              <a:t>2</a:t>
            </a:r>
            <a:r>
              <a:rPr sz="2300" i="1" spc="50" dirty="0">
                <a:latin typeface="Times New Roman"/>
                <a:cs typeface="Times New Roman"/>
              </a:rPr>
              <a:t>H</a:t>
            </a:r>
            <a:r>
              <a:rPr sz="2300" i="1" spc="-229" dirty="0">
                <a:latin typeface="Times New Roman"/>
                <a:cs typeface="Times New Roman"/>
              </a:rPr>
              <a:t> </a:t>
            </a:r>
            <a:r>
              <a:rPr sz="1350" spc="-25" dirty="0">
                <a:latin typeface="Times New Roman"/>
                <a:cs typeface="Times New Roman"/>
              </a:rPr>
              <a:t>2</a:t>
            </a:r>
            <a:r>
              <a:rPr sz="2300" i="1" spc="-25" dirty="0">
                <a:latin typeface="Times New Roman"/>
                <a:cs typeface="Times New Roman"/>
              </a:rPr>
              <a:t>O</a:t>
            </a: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80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719455" algn="l"/>
                <a:tab pos="1083945" algn="l"/>
                <a:tab pos="1647825" algn="l"/>
                <a:tab pos="2139950" algn="l"/>
                <a:tab pos="2762885" algn="l"/>
                <a:tab pos="3126740" algn="l"/>
              </a:tabLst>
            </a:pPr>
            <a:r>
              <a:rPr sz="2500" i="1" spc="-25" dirty="0">
                <a:latin typeface="Times New Roman"/>
                <a:cs typeface="Times New Roman"/>
              </a:rPr>
              <a:t>CO</a:t>
            </a:r>
            <a:r>
              <a:rPr sz="1450" spc="-25" dirty="0">
                <a:latin typeface="Times New Roman"/>
                <a:cs typeface="Times New Roman"/>
              </a:rPr>
              <a:t>2</a:t>
            </a:r>
            <a:r>
              <a:rPr sz="1450" dirty="0">
                <a:latin typeface="Times New Roman"/>
                <a:cs typeface="Times New Roman"/>
              </a:rPr>
              <a:t>	</a:t>
            </a:r>
            <a:r>
              <a:rPr sz="2500" spc="-50" dirty="0">
                <a:latin typeface="Symbol"/>
                <a:cs typeface="Symbol"/>
              </a:rPr>
              <a:t>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i="1" dirty="0">
                <a:latin typeface="Times New Roman"/>
                <a:cs typeface="Times New Roman"/>
              </a:rPr>
              <a:t>H</a:t>
            </a:r>
            <a:r>
              <a:rPr sz="2500" i="1" spc="-240" dirty="0">
                <a:latin typeface="Times New Roman"/>
                <a:cs typeface="Times New Roman"/>
              </a:rPr>
              <a:t> </a:t>
            </a:r>
            <a:r>
              <a:rPr sz="1450" spc="-50" dirty="0">
                <a:latin typeface="Times New Roman"/>
                <a:cs typeface="Times New Roman"/>
              </a:rPr>
              <a:t>2</a:t>
            </a:r>
            <a:r>
              <a:rPr sz="1450" dirty="0">
                <a:latin typeface="Times New Roman"/>
                <a:cs typeface="Times New Roman"/>
              </a:rPr>
              <a:t>	</a:t>
            </a:r>
            <a:r>
              <a:rPr sz="2500" spc="-50" dirty="0">
                <a:latin typeface="Symbol"/>
                <a:cs typeface="Symbol"/>
              </a:rPr>
              <a:t>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i="1" spc="-25" dirty="0">
                <a:latin typeface="Times New Roman"/>
                <a:cs typeface="Times New Roman"/>
              </a:rPr>
              <a:t>CO</a:t>
            </a:r>
            <a:r>
              <a:rPr sz="2500" i="1" dirty="0">
                <a:latin typeface="Times New Roman"/>
                <a:cs typeface="Times New Roman"/>
              </a:rPr>
              <a:t>	</a:t>
            </a:r>
            <a:r>
              <a:rPr sz="2500" spc="-50" dirty="0">
                <a:latin typeface="Symbol"/>
                <a:cs typeface="Symbol"/>
              </a:rPr>
              <a:t>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i="1" dirty="0">
                <a:latin typeface="Times New Roman"/>
                <a:cs typeface="Times New Roman"/>
              </a:rPr>
              <a:t>H</a:t>
            </a:r>
            <a:r>
              <a:rPr sz="2500" i="1" spc="-235" dirty="0">
                <a:latin typeface="Times New Roman"/>
                <a:cs typeface="Times New Roman"/>
              </a:rPr>
              <a:t> </a:t>
            </a:r>
            <a:r>
              <a:rPr sz="1450" spc="-25" dirty="0">
                <a:latin typeface="Times New Roman"/>
                <a:cs typeface="Times New Roman"/>
              </a:rPr>
              <a:t>2</a:t>
            </a:r>
            <a:r>
              <a:rPr sz="2500" i="1" spc="-25" dirty="0">
                <a:latin typeface="Times New Roman"/>
                <a:cs typeface="Times New Roman"/>
              </a:rPr>
              <a:t>O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37602" y="5301741"/>
            <a:ext cx="21386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*Μεθανοποίηση</a:t>
            </a:r>
            <a:r>
              <a:rPr sz="18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CO</a:t>
            </a:r>
            <a:r>
              <a:rPr sz="1800" b="1" spc="-37" baseline="-20833" dirty="0">
                <a:solidFill>
                  <a:srgbClr val="006FC0"/>
                </a:solidFill>
                <a:latin typeface="Times New Roman"/>
                <a:cs typeface="Times New Roman"/>
              </a:rPr>
              <a:t>2</a:t>
            </a:r>
            <a:endParaRPr sz="1800" baseline="-20833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28990" y="6029350"/>
            <a:ext cx="830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*RWGS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24170" y="4997322"/>
            <a:ext cx="3284220" cy="1468755"/>
            <a:chOff x="5424170" y="4997322"/>
            <a:chExt cx="3284220" cy="1468755"/>
          </a:xfrm>
        </p:grpSpPr>
        <p:sp>
          <p:nvSpPr>
            <p:cNvPr id="12" name="object 12"/>
            <p:cNvSpPr/>
            <p:nvPr/>
          </p:nvSpPr>
          <p:spPr>
            <a:xfrm>
              <a:off x="5436870" y="5240273"/>
              <a:ext cx="647700" cy="1213485"/>
            </a:xfrm>
            <a:custGeom>
              <a:avLst/>
              <a:gdLst/>
              <a:ahLst/>
              <a:cxnLst/>
              <a:rect l="l" t="t" r="r" b="b"/>
              <a:pathLst>
                <a:path w="647700" h="1213485">
                  <a:moveTo>
                    <a:pt x="0" y="963168"/>
                  </a:moveTo>
                  <a:lnTo>
                    <a:pt x="4239" y="922626"/>
                  </a:lnTo>
                  <a:lnTo>
                    <a:pt x="16514" y="884168"/>
                  </a:lnTo>
                  <a:lnTo>
                    <a:pt x="36155" y="848307"/>
                  </a:lnTo>
                  <a:lnTo>
                    <a:pt x="62496" y="815558"/>
                  </a:lnTo>
                  <a:lnTo>
                    <a:pt x="94868" y="786436"/>
                  </a:lnTo>
                  <a:lnTo>
                    <a:pt x="132606" y="761455"/>
                  </a:lnTo>
                  <a:lnTo>
                    <a:pt x="175040" y="741129"/>
                  </a:lnTo>
                  <a:lnTo>
                    <a:pt x="221504" y="725973"/>
                  </a:lnTo>
                  <a:lnTo>
                    <a:pt x="271329" y="716503"/>
                  </a:lnTo>
                  <a:lnTo>
                    <a:pt x="323850" y="713232"/>
                  </a:lnTo>
                  <a:lnTo>
                    <a:pt x="376370" y="716503"/>
                  </a:lnTo>
                  <a:lnTo>
                    <a:pt x="426195" y="725973"/>
                  </a:lnTo>
                  <a:lnTo>
                    <a:pt x="472659" y="741129"/>
                  </a:lnTo>
                  <a:lnTo>
                    <a:pt x="515093" y="761455"/>
                  </a:lnTo>
                  <a:lnTo>
                    <a:pt x="552831" y="786436"/>
                  </a:lnTo>
                  <a:lnTo>
                    <a:pt x="585203" y="815558"/>
                  </a:lnTo>
                  <a:lnTo>
                    <a:pt x="611544" y="848307"/>
                  </a:lnTo>
                  <a:lnTo>
                    <a:pt x="631185" y="884168"/>
                  </a:lnTo>
                  <a:lnTo>
                    <a:pt x="643460" y="922626"/>
                  </a:lnTo>
                  <a:lnTo>
                    <a:pt x="647700" y="963168"/>
                  </a:lnTo>
                  <a:lnTo>
                    <a:pt x="643460" y="1003709"/>
                  </a:lnTo>
                  <a:lnTo>
                    <a:pt x="631185" y="1042167"/>
                  </a:lnTo>
                  <a:lnTo>
                    <a:pt x="611544" y="1078028"/>
                  </a:lnTo>
                  <a:lnTo>
                    <a:pt x="585203" y="1110777"/>
                  </a:lnTo>
                  <a:lnTo>
                    <a:pt x="552831" y="1139899"/>
                  </a:lnTo>
                  <a:lnTo>
                    <a:pt x="515093" y="1164880"/>
                  </a:lnTo>
                  <a:lnTo>
                    <a:pt x="472659" y="1185206"/>
                  </a:lnTo>
                  <a:lnTo>
                    <a:pt x="426195" y="1200362"/>
                  </a:lnTo>
                  <a:lnTo>
                    <a:pt x="376370" y="1209832"/>
                  </a:lnTo>
                  <a:lnTo>
                    <a:pt x="323850" y="1213104"/>
                  </a:lnTo>
                  <a:lnTo>
                    <a:pt x="271329" y="1209832"/>
                  </a:lnTo>
                  <a:lnTo>
                    <a:pt x="221504" y="1200362"/>
                  </a:lnTo>
                  <a:lnTo>
                    <a:pt x="175040" y="1185206"/>
                  </a:lnTo>
                  <a:lnTo>
                    <a:pt x="132606" y="1164880"/>
                  </a:lnTo>
                  <a:lnTo>
                    <a:pt x="94868" y="1139899"/>
                  </a:lnTo>
                  <a:lnTo>
                    <a:pt x="62496" y="1110777"/>
                  </a:lnTo>
                  <a:lnTo>
                    <a:pt x="36155" y="1078028"/>
                  </a:lnTo>
                  <a:lnTo>
                    <a:pt x="16514" y="1042167"/>
                  </a:lnTo>
                  <a:lnTo>
                    <a:pt x="4239" y="1003709"/>
                  </a:lnTo>
                  <a:lnTo>
                    <a:pt x="0" y="963168"/>
                  </a:lnTo>
                  <a:close/>
                </a:path>
                <a:path w="647700" h="1213485">
                  <a:moveTo>
                    <a:pt x="0" y="249935"/>
                  </a:moveTo>
                  <a:lnTo>
                    <a:pt x="4239" y="209391"/>
                  </a:lnTo>
                  <a:lnTo>
                    <a:pt x="16514" y="170931"/>
                  </a:lnTo>
                  <a:lnTo>
                    <a:pt x="36155" y="135070"/>
                  </a:lnTo>
                  <a:lnTo>
                    <a:pt x="62496" y="102321"/>
                  </a:lnTo>
                  <a:lnTo>
                    <a:pt x="94868" y="73199"/>
                  </a:lnTo>
                  <a:lnTo>
                    <a:pt x="132606" y="48219"/>
                  </a:lnTo>
                  <a:lnTo>
                    <a:pt x="175040" y="27894"/>
                  </a:lnTo>
                  <a:lnTo>
                    <a:pt x="221504" y="12740"/>
                  </a:lnTo>
                  <a:lnTo>
                    <a:pt x="271329" y="3270"/>
                  </a:lnTo>
                  <a:lnTo>
                    <a:pt x="323850" y="0"/>
                  </a:lnTo>
                  <a:lnTo>
                    <a:pt x="376370" y="3270"/>
                  </a:lnTo>
                  <a:lnTo>
                    <a:pt x="426195" y="12740"/>
                  </a:lnTo>
                  <a:lnTo>
                    <a:pt x="472659" y="27894"/>
                  </a:lnTo>
                  <a:lnTo>
                    <a:pt x="515093" y="48219"/>
                  </a:lnTo>
                  <a:lnTo>
                    <a:pt x="552831" y="73199"/>
                  </a:lnTo>
                  <a:lnTo>
                    <a:pt x="585203" y="102321"/>
                  </a:lnTo>
                  <a:lnTo>
                    <a:pt x="611544" y="135070"/>
                  </a:lnTo>
                  <a:lnTo>
                    <a:pt x="631185" y="170931"/>
                  </a:lnTo>
                  <a:lnTo>
                    <a:pt x="643460" y="209391"/>
                  </a:lnTo>
                  <a:lnTo>
                    <a:pt x="647700" y="249935"/>
                  </a:lnTo>
                  <a:lnTo>
                    <a:pt x="643460" y="290477"/>
                  </a:lnTo>
                  <a:lnTo>
                    <a:pt x="631185" y="328935"/>
                  </a:lnTo>
                  <a:lnTo>
                    <a:pt x="611544" y="364796"/>
                  </a:lnTo>
                  <a:lnTo>
                    <a:pt x="585203" y="397545"/>
                  </a:lnTo>
                  <a:lnTo>
                    <a:pt x="552831" y="426667"/>
                  </a:lnTo>
                  <a:lnTo>
                    <a:pt x="515093" y="451648"/>
                  </a:lnTo>
                  <a:lnTo>
                    <a:pt x="472659" y="471974"/>
                  </a:lnTo>
                  <a:lnTo>
                    <a:pt x="426195" y="487130"/>
                  </a:lnTo>
                  <a:lnTo>
                    <a:pt x="376370" y="496600"/>
                  </a:lnTo>
                  <a:lnTo>
                    <a:pt x="323850" y="499872"/>
                  </a:lnTo>
                  <a:lnTo>
                    <a:pt x="271329" y="496600"/>
                  </a:lnTo>
                  <a:lnTo>
                    <a:pt x="221504" y="487130"/>
                  </a:lnTo>
                  <a:lnTo>
                    <a:pt x="175040" y="471974"/>
                  </a:lnTo>
                  <a:lnTo>
                    <a:pt x="132606" y="451648"/>
                  </a:lnTo>
                  <a:lnTo>
                    <a:pt x="94868" y="426667"/>
                  </a:lnTo>
                  <a:lnTo>
                    <a:pt x="62496" y="397545"/>
                  </a:lnTo>
                  <a:lnTo>
                    <a:pt x="36155" y="364796"/>
                  </a:lnTo>
                  <a:lnTo>
                    <a:pt x="16514" y="328935"/>
                  </a:lnTo>
                  <a:lnTo>
                    <a:pt x="4239" y="290477"/>
                  </a:lnTo>
                  <a:lnTo>
                    <a:pt x="0" y="249935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745734" y="4997322"/>
              <a:ext cx="2962910" cy="991235"/>
            </a:xfrm>
            <a:custGeom>
              <a:avLst/>
              <a:gdLst/>
              <a:ahLst/>
              <a:cxnLst/>
              <a:rect l="l" t="t" r="r" b="b"/>
              <a:pathLst>
                <a:path w="2962909" h="991235">
                  <a:moveTo>
                    <a:pt x="2962656" y="990942"/>
                  </a:moveTo>
                  <a:lnTo>
                    <a:pt x="2951213" y="947712"/>
                  </a:lnTo>
                  <a:lnTo>
                    <a:pt x="2938145" y="898283"/>
                  </a:lnTo>
                  <a:lnTo>
                    <a:pt x="2915793" y="917994"/>
                  </a:lnTo>
                  <a:lnTo>
                    <a:pt x="2910903" y="913358"/>
                  </a:lnTo>
                  <a:lnTo>
                    <a:pt x="2910078" y="912533"/>
                  </a:lnTo>
                  <a:lnTo>
                    <a:pt x="2908935" y="911771"/>
                  </a:lnTo>
                  <a:lnTo>
                    <a:pt x="2870200" y="892835"/>
                  </a:lnTo>
                  <a:lnTo>
                    <a:pt x="2825242" y="875068"/>
                  </a:lnTo>
                  <a:lnTo>
                    <a:pt x="2754630" y="852220"/>
                  </a:lnTo>
                  <a:lnTo>
                    <a:pt x="2715006" y="841286"/>
                  </a:lnTo>
                  <a:lnTo>
                    <a:pt x="2650363" y="825373"/>
                  </a:lnTo>
                  <a:lnTo>
                    <a:pt x="2580132" y="810247"/>
                  </a:lnTo>
                  <a:lnTo>
                    <a:pt x="2530221" y="800493"/>
                  </a:lnTo>
                  <a:lnTo>
                    <a:pt x="2451481" y="786714"/>
                  </a:lnTo>
                  <a:lnTo>
                    <a:pt x="2396236" y="778014"/>
                  </a:lnTo>
                  <a:lnTo>
                    <a:pt x="2339340" y="769810"/>
                  </a:lnTo>
                  <a:lnTo>
                    <a:pt x="2280666" y="762076"/>
                  </a:lnTo>
                  <a:lnTo>
                    <a:pt x="2220214" y="754722"/>
                  </a:lnTo>
                  <a:lnTo>
                    <a:pt x="2158492" y="747941"/>
                  </a:lnTo>
                  <a:lnTo>
                    <a:pt x="2097659" y="741870"/>
                  </a:lnTo>
                  <a:lnTo>
                    <a:pt x="2095373" y="741641"/>
                  </a:lnTo>
                  <a:lnTo>
                    <a:pt x="1965579" y="730859"/>
                  </a:lnTo>
                  <a:lnTo>
                    <a:pt x="1831848" y="722452"/>
                  </a:lnTo>
                  <a:lnTo>
                    <a:pt x="1764030" y="719213"/>
                  </a:lnTo>
                  <a:lnTo>
                    <a:pt x="1695577" y="716635"/>
                  </a:lnTo>
                  <a:lnTo>
                    <a:pt x="1557655" y="713676"/>
                  </a:lnTo>
                  <a:lnTo>
                    <a:pt x="1487932" y="713295"/>
                  </a:lnTo>
                  <a:lnTo>
                    <a:pt x="1418717" y="713587"/>
                  </a:lnTo>
                  <a:lnTo>
                    <a:pt x="1280922" y="716254"/>
                  </a:lnTo>
                  <a:lnTo>
                    <a:pt x="1144778" y="721220"/>
                  </a:lnTo>
                  <a:lnTo>
                    <a:pt x="1077595" y="724649"/>
                  </a:lnTo>
                  <a:lnTo>
                    <a:pt x="945896" y="732955"/>
                  </a:lnTo>
                  <a:lnTo>
                    <a:pt x="818388" y="743369"/>
                  </a:lnTo>
                  <a:lnTo>
                    <a:pt x="696341" y="755586"/>
                  </a:lnTo>
                  <a:lnTo>
                    <a:pt x="637667" y="762368"/>
                  </a:lnTo>
                  <a:lnTo>
                    <a:pt x="525653" y="776986"/>
                  </a:lnTo>
                  <a:lnTo>
                    <a:pt x="472567" y="784910"/>
                  </a:lnTo>
                  <a:lnTo>
                    <a:pt x="421767" y="793127"/>
                  </a:lnTo>
                  <a:lnTo>
                    <a:pt x="372999" y="801649"/>
                  </a:lnTo>
                  <a:lnTo>
                    <a:pt x="304673" y="815047"/>
                  </a:lnTo>
                  <a:lnTo>
                    <a:pt x="242189" y="829056"/>
                  </a:lnTo>
                  <a:lnTo>
                    <a:pt x="185928" y="843661"/>
                  </a:lnTo>
                  <a:lnTo>
                    <a:pt x="136271" y="858761"/>
                  </a:lnTo>
                  <a:lnTo>
                    <a:pt x="93726" y="874344"/>
                  </a:lnTo>
                  <a:lnTo>
                    <a:pt x="58420" y="890549"/>
                  </a:lnTo>
                  <a:lnTo>
                    <a:pt x="23368" y="913638"/>
                  </a:lnTo>
                  <a:lnTo>
                    <a:pt x="6223" y="933780"/>
                  </a:lnTo>
                  <a:lnTo>
                    <a:pt x="2794" y="940777"/>
                  </a:lnTo>
                  <a:lnTo>
                    <a:pt x="2540" y="941590"/>
                  </a:lnTo>
                  <a:lnTo>
                    <a:pt x="1016" y="946924"/>
                  </a:lnTo>
                  <a:lnTo>
                    <a:pt x="876" y="947750"/>
                  </a:lnTo>
                  <a:lnTo>
                    <a:pt x="635" y="948512"/>
                  </a:lnTo>
                  <a:lnTo>
                    <a:pt x="533" y="950175"/>
                  </a:lnTo>
                  <a:lnTo>
                    <a:pt x="0" y="954659"/>
                  </a:lnTo>
                  <a:lnTo>
                    <a:pt x="28448" y="957707"/>
                  </a:lnTo>
                  <a:lnTo>
                    <a:pt x="28727" y="954773"/>
                  </a:lnTo>
                  <a:lnTo>
                    <a:pt x="28803" y="953985"/>
                  </a:lnTo>
                  <a:lnTo>
                    <a:pt x="29260" y="952373"/>
                  </a:lnTo>
                  <a:lnTo>
                    <a:pt x="29413" y="951814"/>
                  </a:lnTo>
                  <a:lnTo>
                    <a:pt x="29883" y="950175"/>
                  </a:lnTo>
                  <a:lnTo>
                    <a:pt x="30238" y="949439"/>
                  </a:lnTo>
                  <a:lnTo>
                    <a:pt x="30822" y="948245"/>
                  </a:lnTo>
                  <a:lnTo>
                    <a:pt x="31076" y="947750"/>
                  </a:lnTo>
                  <a:lnTo>
                    <a:pt x="30734" y="948245"/>
                  </a:lnTo>
                  <a:lnTo>
                    <a:pt x="31089" y="947712"/>
                  </a:lnTo>
                  <a:lnTo>
                    <a:pt x="32016" y="946378"/>
                  </a:lnTo>
                  <a:lnTo>
                    <a:pt x="63373" y="920457"/>
                  </a:lnTo>
                  <a:lnTo>
                    <a:pt x="104775" y="900671"/>
                  </a:lnTo>
                  <a:lnTo>
                    <a:pt x="145542" y="885774"/>
                  </a:lnTo>
                  <a:lnTo>
                    <a:pt x="211455" y="866330"/>
                  </a:lnTo>
                  <a:lnTo>
                    <a:pt x="249047" y="856805"/>
                  </a:lnTo>
                  <a:lnTo>
                    <a:pt x="289433" y="847534"/>
                  </a:lnTo>
                  <a:lnTo>
                    <a:pt x="355219" y="834085"/>
                  </a:lnTo>
                  <a:lnTo>
                    <a:pt x="402082" y="825461"/>
                  </a:lnTo>
                  <a:lnTo>
                    <a:pt x="477139" y="813130"/>
                  </a:lnTo>
                  <a:lnTo>
                    <a:pt x="529844" y="805243"/>
                  </a:lnTo>
                  <a:lnTo>
                    <a:pt x="641223" y="790714"/>
                  </a:lnTo>
                  <a:lnTo>
                    <a:pt x="699643" y="783971"/>
                  </a:lnTo>
                  <a:lnTo>
                    <a:pt x="821055" y="771804"/>
                  </a:lnTo>
                  <a:lnTo>
                    <a:pt x="948055" y="761453"/>
                  </a:lnTo>
                  <a:lnTo>
                    <a:pt x="1079246" y="753186"/>
                  </a:lnTo>
                  <a:lnTo>
                    <a:pt x="1146175" y="749757"/>
                  </a:lnTo>
                  <a:lnTo>
                    <a:pt x="1281938" y="744816"/>
                  </a:lnTo>
                  <a:lnTo>
                    <a:pt x="1419225" y="742149"/>
                  </a:lnTo>
                  <a:lnTo>
                    <a:pt x="1530629" y="742111"/>
                  </a:lnTo>
                  <a:lnTo>
                    <a:pt x="1557528" y="742251"/>
                  </a:lnTo>
                  <a:lnTo>
                    <a:pt x="1694815" y="745197"/>
                  </a:lnTo>
                  <a:lnTo>
                    <a:pt x="1763014" y="747763"/>
                  </a:lnTo>
                  <a:lnTo>
                    <a:pt x="1830578" y="751001"/>
                  </a:lnTo>
                  <a:lnTo>
                    <a:pt x="1963547" y="759358"/>
                  </a:lnTo>
                  <a:lnTo>
                    <a:pt x="2092833" y="770102"/>
                  </a:lnTo>
                  <a:lnTo>
                    <a:pt x="2217166" y="783120"/>
                  </a:lnTo>
                  <a:lnTo>
                    <a:pt x="2335657" y="798131"/>
                  </a:lnTo>
                  <a:lnTo>
                    <a:pt x="2392172" y="806297"/>
                  </a:lnTo>
                  <a:lnTo>
                    <a:pt x="2446909" y="814946"/>
                  </a:lnTo>
                  <a:lnTo>
                    <a:pt x="2499614" y="823963"/>
                  </a:lnTo>
                  <a:lnTo>
                    <a:pt x="2574544" y="838276"/>
                  </a:lnTo>
                  <a:lnTo>
                    <a:pt x="2621534" y="848144"/>
                  </a:lnTo>
                  <a:lnTo>
                    <a:pt x="2687193" y="863663"/>
                  </a:lnTo>
                  <a:lnTo>
                    <a:pt x="2746883" y="879741"/>
                  </a:lnTo>
                  <a:lnTo>
                    <a:pt x="2815844" y="902042"/>
                  </a:lnTo>
                  <a:lnTo>
                    <a:pt x="2859151" y="919137"/>
                  </a:lnTo>
                  <a:lnTo>
                    <a:pt x="2894253" y="936980"/>
                  </a:lnTo>
                  <a:lnTo>
                    <a:pt x="2873883" y="954938"/>
                  </a:lnTo>
                  <a:lnTo>
                    <a:pt x="2962656" y="990942"/>
                  </a:lnTo>
                  <a:close/>
                </a:path>
                <a:path w="2962909" h="991235">
                  <a:moveTo>
                    <a:pt x="2962656" y="263906"/>
                  </a:moveTo>
                  <a:lnTo>
                    <a:pt x="2950108" y="222377"/>
                  </a:lnTo>
                  <a:lnTo>
                    <a:pt x="2934970" y="172212"/>
                  </a:lnTo>
                  <a:lnTo>
                    <a:pt x="2913621" y="192392"/>
                  </a:lnTo>
                  <a:lnTo>
                    <a:pt x="2910967" y="189865"/>
                  </a:lnTo>
                  <a:lnTo>
                    <a:pt x="2909951" y="188849"/>
                  </a:lnTo>
                  <a:lnTo>
                    <a:pt x="2908808" y="187960"/>
                  </a:lnTo>
                  <a:lnTo>
                    <a:pt x="2869946" y="170053"/>
                  </a:lnTo>
                  <a:lnTo>
                    <a:pt x="2825115" y="153289"/>
                  </a:lnTo>
                  <a:lnTo>
                    <a:pt x="2773172" y="137033"/>
                  </a:lnTo>
                  <a:lnTo>
                    <a:pt x="2714752" y="121285"/>
                  </a:lnTo>
                  <a:lnTo>
                    <a:pt x="2672461" y="111125"/>
                  </a:lnTo>
                  <a:lnTo>
                    <a:pt x="2604008" y="96520"/>
                  </a:lnTo>
                  <a:lnTo>
                    <a:pt x="2530094" y="82677"/>
                  </a:lnTo>
                  <a:lnTo>
                    <a:pt x="2451354" y="69596"/>
                  </a:lnTo>
                  <a:lnTo>
                    <a:pt x="2339213" y="53594"/>
                  </a:lnTo>
                  <a:lnTo>
                    <a:pt x="2220214" y="39243"/>
                  </a:lnTo>
                  <a:lnTo>
                    <a:pt x="2112695" y="28575"/>
                  </a:lnTo>
                  <a:lnTo>
                    <a:pt x="1965452" y="16637"/>
                  </a:lnTo>
                  <a:lnTo>
                    <a:pt x="1831848" y="8763"/>
                  </a:lnTo>
                  <a:lnTo>
                    <a:pt x="1695577" y="3175"/>
                  </a:lnTo>
                  <a:lnTo>
                    <a:pt x="1557655" y="381"/>
                  </a:lnTo>
                  <a:lnTo>
                    <a:pt x="1487932" y="0"/>
                  </a:lnTo>
                  <a:lnTo>
                    <a:pt x="1349756" y="1397"/>
                  </a:lnTo>
                  <a:lnTo>
                    <a:pt x="1212596" y="5207"/>
                  </a:lnTo>
                  <a:lnTo>
                    <a:pt x="1077595" y="11430"/>
                  </a:lnTo>
                  <a:lnTo>
                    <a:pt x="945896" y="19685"/>
                  </a:lnTo>
                  <a:lnTo>
                    <a:pt x="818388" y="30099"/>
                  </a:lnTo>
                  <a:lnTo>
                    <a:pt x="696341" y="42291"/>
                  </a:lnTo>
                  <a:lnTo>
                    <a:pt x="580771" y="56261"/>
                  </a:lnTo>
                  <a:lnTo>
                    <a:pt x="525653" y="63754"/>
                  </a:lnTo>
                  <a:lnTo>
                    <a:pt x="472567" y="71628"/>
                  </a:lnTo>
                  <a:lnTo>
                    <a:pt x="421767" y="79883"/>
                  </a:lnTo>
                  <a:lnTo>
                    <a:pt x="372999" y="88392"/>
                  </a:lnTo>
                  <a:lnTo>
                    <a:pt x="326898" y="97282"/>
                  </a:lnTo>
                  <a:lnTo>
                    <a:pt x="283210" y="106426"/>
                  </a:lnTo>
                  <a:lnTo>
                    <a:pt x="242189" y="115824"/>
                  </a:lnTo>
                  <a:lnTo>
                    <a:pt x="203962" y="125476"/>
                  </a:lnTo>
                  <a:lnTo>
                    <a:pt x="152019" y="140462"/>
                  </a:lnTo>
                  <a:lnTo>
                    <a:pt x="107061" y="155829"/>
                  </a:lnTo>
                  <a:lnTo>
                    <a:pt x="69469" y="171831"/>
                  </a:lnTo>
                  <a:lnTo>
                    <a:pt x="30861" y="194437"/>
                  </a:lnTo>
                  <a:lnTo>
                    <a:pt x="6223" y="220611"/>
                  </a:lnTo>
                  <a:lnTo>
                    <a:pt x="3175" y="226695"/>
                  </a:lnTo>
                  <a:lnTo>
                    <a:pt x="2794" y="227584"/>
                  </a:lnTo>
                  <a:lnTo>
                    <a:pt x="2540" y="228346"/>
                  </a:lnTo>
                  <a:lnTo>
                    <a:pt x="1016" y="233680"/>
                  </a:lnTo>
                  <a:lnTo>
                    <a:pt x="889" y="234442"/>
                  </a:lnTo>
                  <a:lnTo>
                    <a:pt x="635" y="235331"/>
                  </a:lnTo>
                  <a:lnTo>
                    <a:pt x="520" y="237032"/>
                  </a:lnTo>
                  <a:lnTo>
                    <a:pt x="0" y="241427"/>
                  </a:lnTo>
                  <a:lnTo>
                    <a:pt x="28448" y="244475"/>
                  </a:lnTo>
                  <a:lnTo>
                    <a:pt x="28714" y="241554"/>
                  </a:lnTo>
                  <a:lnTo>
                    <a:pt x="28790" y="240766"/>
                  </a:lnTo>
                  <a:lnTo>
                    <a:pt x="29260" y="239141"/>
                  </a:lnTo>
                  <a:lnTo>
                    <a:pt x="29400" y="238633"/>
                  </a:lnTo>
                  <a:lnTo>
                    <a:pt x="29857" y="237032"/>
                  </a:lnTo>
                  <a:lnTo>
                    <a:pt x="30251" y="236220"/>
                  </a:lnTo>
                  <a:lnTo>
                    <a:pt x="30683" y="235331"/>
                  </a:lnTo>
                  <a:lnTo>
                    <a:pt x="30734" y="235077"/>
                  </a:lnTo>
                  <a:lnTo>
                    <a:pt x="31026" y="234657"/>
                  </a:lnTo>
                  <a:lnTo>
                    <a:pt x="32042" y="233172"/>
                  </a:lnTo>
                  <a:lnTo>
                    <a:pt x="63373" y="207264"/>
                  </a:lnTo>
                  <a:lnTo>
                    <a:pt x="104775" y="187452"/>
                  </a:lnTo>
                  <a:lnTo>
                    <a:pt x="145542" y="172593"/>
                  </a:lnTo>
                  <a:lnTo>
                    <a:pt x="193802" y="157861"/>
                  </a:lnTo>
                  <a:lnTo>
                    <a:pt x="249047" y="143510"/>
                  </a:lnTo>
                  <a:lnTo>
                    <a:pt x="289433" y="134366"/>
                  </a:lnTo>
                  <a:lnTo>
                    <a:pt x="378333" y="116459"/>
                  </a:lnTo>
                  <a:lnTo>
                    <a:pt x="426593" y="108077"/>
                  </a:lnTo>
                  <a:lnTo>
                    <a:pt x="477139" y="99949"/>
                  </a:lnTo>
                  <a:lnTo>
                    <a:pt x="529844" y="92075"/>
                  </a:lnTo>
                  <a:lnTo>
                    <a:pt x="584581" y="84582"/>
                  </a:lnTo>
                  <a:lnTo>
                    <a:pt x="641223" y="77470"/>
                  </a:lnTo>
                  <a:lnTo>
                    <a:pt x="699643" y="70739"/>
                  </a:lnTo>
                  <a:lnTo>
                    <a:pt x="821055" y="58547"/>
                  </a:lnTo>
                  <a:lnTo>
                    <a:pt x="948055" y="48260"/>
                  </a:lnTo>
                  <a:lnTo>
                    <a:pt x="1013206" y="43815"/>
                  </a:lnTo>
                  <a:lnTo>
                    <a:pt x="1146175" y="36576"/>
                  </a:lnTo>
                  <a:lnTo>
                    <a:pt x="1281938" y="31623"/>
                  </a:lnTo>
                  <a:lnTo>
                    <a:pt x="1419225" y="28956"/>
                  </a:lnTo>
                  <a:lnTo>
                    <a:pt x="1544929" y="28892"/>
                  </a:lnTo>
                  <a:lnTo>
                    <a:pt x="1557528" y="28956"/>
                  </a:lnTo>
                  <a:lnTo>
                    <a:pt x="1694815" y="31750"/>
                  </a:lnTo>
                  <a:lnTo>
                    <a:pt x="1830578" y="37338"/>
                  </a:lnTo>
                  <a:lnTo>
                    <a:pt x="1963674" y="45212"/>
                  </a:lnTo>
                  <a:lnTo>
                    <a:pt x="2028698" y="50038"/>
                  </a:lnTo>
                  <a:lnTo>
                    <a:pt x="2155698" y="61341"/>
                  </a:lnTo>
                  <a:lnTo>
                    <a:pt x="2217166" y="67691"/>
                  </a:lnTo>
                  <a:lnTo>
                    <a:pt x="2335657" y="81915"/>
                  </a:lnTo>
                  <a:lnTo>
                    <a:pt x="2447036" y="97917"/>
                  </a:lnTo>
                  <a:lnTo>
                    <a:pt x="2499741" y="106426"/>
                  </a:lnTo>
                  <a:lnTo>
                    <a:pt x="2574671" y="119888"/>
                  </a:lnTo>
                  <a:lnTo>
                    <a:pt x="2621661" y="129286"/>
                  </a:lnTo>
                  <a:lnTo>
                    <a:pt x="2666238" y="139065"/>
                  </a:lnTo>
                  <a:lnTo>
                    <a:pt x="2708021" y="148971"/>
                  </a:lnTo>
                  <a:lnTo>
                    <a:pt x="2747010" y="159258"/>
                  </a:lnTo>
                  <a:lnTo>
                    <a:pt x="2799969" y="175006"/>
                  </a:lnTo>
                  <a:lnTo>
                    <a:pt x="2845689" y="191135"/>
                  </a:lnTo>
                  <a:lnTo>
                    <a:pt x="2883789" y="207530"/>
                  </a:lnTo>
                  <a:lnTo>
                    <a:pt x="2892856" y="212013"/>
                  </a:lnTo>
                  <a:lnTo>
                    <a:pt x="2894838" y="212979"/>
                  </a:lnTo>
                  <a:lnTo>
                    <a:pt x="2892856" y="212013"/>
                  </a:lnTo>
                  <a:lnTo>
                    <a:pt x="2872613" y="231140"/>
                  </a:lnTo>
                  <a:lnTo>
                    <a:pt x="2962656" y="263906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39" y="104793"/>
            <a:ext cx="648364" cy="413458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250166" y="0"/>
            <a:ext cx="941815" cy="76500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6436" y="377774"/>
            <a:ext cx="9544050" cy="2058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64795"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Υπολογ</a:t>
            </a:r>
            <a:r>
              <a:rPr sz="2800" b="1" cap="small" dirty="0">
                <a:solidFill>
                  <a:srgbClr val="001F5F"/>
                </a:solidFill>
                <a:latin typeface="Times New Roman"/>
                <a:cs typeface="Times New Roman"/>
              </a:rPr>
              <a:t>ι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σμός</a:t>
            </a:r>
            <a:r>
              <a:rPr sz="2800" b="1" spc="-1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καταλυτ</a:t>
            </a:r>
            <a:r>
              <a:rPr sz="2800" b="1" cap="small" spc="-20" dirty="0">
                <a:solidFill>
                  <a:srgbClr val="001F5F"/>
                </a:solidFill>
                <a:latin typeface="Times New Roman"/>
                <a:cs typeface="Times New Roman"/>
              </a:rPr>
              <a:t>ι</a:t>
            </a:r>
            <a:r>
              <a:rPr sz="2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κών</a:t>
            </a:r>
            <a:r>
              <a:rPr sz="2800" b="1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μεγεθών</a:t>
            </a:r>
            <a:r>
              <a:rPr sz="2800" b="1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(3/3)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225"/>
              </a:spcBef>
            </a:pPr>
            <a:endParaRPr sz="2800">
              <a:latin typeface="Times New Roman"/>
              <a:cs typeface="Times New Roman"/>
            </a:endParaRPr>
          </a:p>
          <a:p>
            <a:pPr marL="50800" marR="43180" algn="just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Οι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αποδόσεις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ως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προς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τα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διάφορα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προϊόντα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της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αντίδρασης,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δηλαδή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ως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προς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CH</a:t>
            </a:r>
            <a:r>
              <a:rPr sz="1950" baseline="-21367" dirty="0">
                <a:latin typeface="Times New Roman"/>
                <a:cs typeface="Times New Roman"/>
              </a:rPr>
              <a:t>4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και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95" dirty="0">
                <a:latin typeface="Times New Roman"/>
                <a:cs typeface="Times New Roman"/>
              </a:rPr>
              <a:t>CO </a:t>
            </a:r>
            <a:r>
              <a:rPr sz="2000" spc="-10" dirty="0">
                <a:latin typeface="Times New Roman"/>
                <a:cs typeface="Times New Roman"/>
              </a:rPr>
              <a:t>υπολογίζονται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ως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το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γινόμενο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της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μετατροπής</a:t>
            </a:r>
            <a:r>
              <a:rPr sz="20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του</a:t>
            </a:r>
            <a:r>
              <a:rPr sz="20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δ</a:t>
            </a:r>
            <a:r>
              <a:rPr sz="2000" b="1" cap="small" spc="-25" dirty="0">
                <a:solidFill>
                  <a:srgbClr val="006FC0"/>
                </a:solidFill>
                <a:latin typeface="Times New Roman"/>
                <a:cs typeface="Times New Roman"/>
              </a:rPr>
              <a:t>ιο</a:t>
            </a:r>
            <a:r>
              <a:rPr sz="20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ξε</a:t>
            </a:r>
            <a:r>
              <a:rPr sz="2000" b="1" cap="small" spc="-25" dirty="0">
                <a:solidFill>
                  <a:srgbClr val="006FC0"/>
                </a:solidFill>
                <a:latin typeface="Times New Roman"/>
                <a:cs typeface="Times New Roman"/>
              </a:rPr>
              <a:t>ι</a:t>
            </a:r>
            <a:r>
              <a:rPr sz="20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δίου</a:t>
            </a:r>
            <a:r>
              <a:rPr sz="20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του</a:t>
            </a:r>
            <a:r>
              <a:rPr sz="20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άνθρακα</a:t>
            </a:r>
            <a:r>
              <a:rPr sz="20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(X</a:t>
            </a:r>
            <a:r>
              <a:rPr sz="1950" b="1" baseline="-21367" dirty="0">
                <a:solidFill>
                  <a:srgbClr val="006FC0"/>
                </a:solidFill>
                <a:latin typeface="Times New Roman"/>
                <a:cs typeface="Times New Roman"/>
              </a:rPr>
              <a:t>CO</a:t>
            </a:r>
            <a:r>
              <a:rPr sz="1950" b="1" baseline="-34188" dirty="0">
                <a:solidFill>
                  <a:srgbClr val="006FC0"/>
                </a:solidFill>
                <a:latin typeface="Times New Roman"/>
                <a:cs typeface="Times New Roman"/>
              </a:rPr>
              <a:t>2</a:t>
            </a: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)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με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την </a:t>
            </a: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εκλεκτ</a:t>
            </a:r>
            <a:r>
              <a:rPr sz="2000" b="1" cap="small" dirty="0">
                <a:solidFill>
                  <a:srgbClr val="006FC0"/>
                </a:solidFill>
                <a:latin typeface="Times New Roman"/>
                <a:cs typeface="Times New Roman"/>
              </a:rPr>
              <a:t>ι</a:t>
            </a: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κότητα</a:t>
            </a:r>
            <a:r>
              <a:rPr sz="2000"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ως</a:t>
            </a:r>
            <a:r>
              <a:rPr sz="2000" b="1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προς</a:t>
            </a:r>
            <a:r>
              <a:rPr sz="20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το</a:t>
            </a:r>
            <a:r>
              <a:rPr sz="20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συγκεκρ</a:t>
            </a:r>
            <a:r>
              <a:rPr sz="2000" b="1" cap="small" dirty="0">
                <a:solidFill>
                  <a:srgbClr val="006FC0"/>
                </a:solidFill>
                <a:latin typeface="Times New Roman"/>
                <a:cs typeface="Times New Roman"/>
              </a:rPr>
              <a:t>ι</a:t>
            </a: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μένο</a:t>
            </a:r>
            <a:r>
              <a:rPr sz="2000" b="1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προϊόν</a:t>
            </a:r>
            <a:r>
              <a:rPr sz="20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(S</a:t>
            </a:r>
            <a:r>
              <a:rPr sz="1950" b="1" baseline="-21367" dirty="0">
                <a:solidFill>
                  <a:srgbClr val="006FC0"/>
                </a:solidFill>
                <a:latin typeface="Times New Roman"/>
                <a:cs typeface="Times New Roman"/>
              </a:rPr>
              <a:t>CH</a:t>
            </a:r>
            <a:r>
              <a:rPr sz="1950" b="1" baseline="-34188" dirty="0">
                <a:solidFill>
                  <a:srgbClr val="006FC0"/>
                </a:solidFill>
                <a:latin typeface="Times New Roman"/>
                <a:cs typeface="Times New Roman"/>
              </a:rPr>
              <a:t>4</a:t>
            </a:r>
            <a:r>
              <a:rPr sz="1950" b="1" spc="217" baseline="-34188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ή</a:t>
            </a:r>
            <a:r>
              <a:rPr sz="20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sz="1950" b="1" baseline="-21367" dirty="0">
                <a:solidFill>
                  <a:srgbClr val="006FC0"/>
                </a:solidFill>
                <a:latin typeface="Times New Roman"/>
                <a:cs typeface="Times New Roman"/>
              </a:rPr>
              <a:t>CO</a:t>
            </a: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)</a:t>
            </a:r>
            <a:r>
              <a:rPr sz="20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διαιρώντας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με</a:t>
            </a:r>
            <a:r>
              <a:rPr sz="2000" spc="-20" dirty="0">
                <a:latin typeface="Times New Roman"/>
                <a:cs typeface="Times New Roman"/>
              </a:rPr>
              <a:t> 100.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06746" y="3612777"/>
            <a:ext cx="1938020" cy="0"/>
          </a:xfrm>
          <a:custGeom>
            <a:avLst/>
            <a:gdLst/>
            <a:ahLst/>
            <a:cxnLst/>
            <a:rect l="l" t="t" r="r" b="b"/>
            <a:pathLst>
              <a:path w="1938020">
                <a:moveTo>
                  <a:pt x="0" y="0"/>
                </a:moveTo>
                <a:lnTo>
                  <a:pt x="1937989" y="0"/>
                </a:lnTo>
              </a:path>
            </a:pathLst>
          </a:custGeom>
          <a:ln w="225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58053" y="2972034"/>
            <a:ext cx="1874520" cy="5727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3550" i="1" dirty="0">
                <a:latin typeface="Times New Roman"/>
                <a:cs typeface="Times New Roman"/>
              </a:rPr>
              <a:t>X</a:t>
            </a:r>
            <a:r>
              <a:rPr sz="2050" i="1" dirty="0">
                <a:latin typeface="Times New Roman"/>
                <a:cs typeface="Times New Roman"/>
              </a:rPr>
              <a:t>CO</a:t>
            </a:r>
            <a:r>
              <a:rPr sz="2050" i="1" spc="-29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2</a:t>
            </a:r>
            <a:r>
              <a:rPr sz="1500" spc="65" dirty="0">
                <a:latin typeface="Times New Roman"/>
                <a:cs typeface="Times New Roman"/>
              </a:rPr>
              <a:t> </a:t>
            </a:r>
            <a:r>
              <a:rPr sz="3550" dirty="0">
                <a:latin typeface="Times New Roman"/>
                <a:cs typeface="Times New Roman"/>
              </a:rPr>
              <a:t>*</a:t>
            </a:r>
            <a:r>
              <a:rPr sz="3550" spc="-415" dirty="0">
                <a:latin typeface="Times New Roman"/>
                <a:cs typeface="Times New Roman"/>
              </a:rPr>
              <a:t> </a:t>
            </a:r>
            <a:r>
              <a:rPr sz="3550" i="1" dirty="0">
                <a:latin typeface="Times New Roman"/>
                <a:cs typeface="Times New Roman"/>
              </a:rPr>
              <a:t>S</a:t>
            </a:r>
            <a:r>
              <a:rPr sz="2050" i="1" dirty="0">
                <a:latin typeface="Times New Roman"/>
                <a:cs typeface="Times New Roman"/>
              </a:rPr>
              <a:t>CH</a:t>
            </a:r>
            <a:r>
              <a:rPr sz="2050" i="1" spc="-50" dirty="0">
                <a:latin typeface="Times New Roman"/>
                <a:cs typeface="Times New Roman"/>
              </a:rPr>
              <a:t> </a:t>
            </a:r>
            <a:r>
              <a:rPr sz="1500" spc="-50" dirty="0">
                <a:latin typeface="Times New Roman"/>
                <a:cs typeface="Times New Roman"/>
              </a:rPr>
              <a:t>4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07611" y="3258102"/>
            <a:ext cx="1322705" cy="5727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1058545" algn="l"/>
              </a:tabLst>
            </a:pPr>
            <a:r>
              <a:rPr sz="3550" i="1" dirty="0">
                <a:latin typeface="Times New Roman"/>
                <a:cs typeface="Times New Roman"/>
              </a:rPr>
              <a:t>Y</a:t>
            </a:r>
            <a:r>
              <a:rPr sz="2050" i="1" dirty="0">
                <a:latin typeface="Times New Roman"/>
                <a:cs typeface="Times New Roman"/>
              </a:rPr>
              <a:t>CH</a:t>
            </a:r>
            <a:r>
              <a:rPr sz="2050" i="1" spc="-130" dirty="0">
                <a:latin typeface="Times New Roman"/>
                <a:cs typeface="Times New Roman"/>
              </a:rPr>
              <a:t> </a:t>
            </a:r>
            <a:r>
              <a:rPr sz="1500" spc="-50" dirty="0">
                <a:latin typeface="Times New Roman"/>
                <a:cs typeface="Times New Roman"/>
              </a:rPr>
              <a:t>4</a:t>
            </a:r>
            <a:r>
              <a:rPr sz="1500" dirty="0">
                <a:latin typeface="Times New Roman"/>
                <a:cs typeface="Times New Roman"/>
              </a:rPr>
              <a:t>	</a:t>
            </a:r>
            <a:r>
              <a:rPr sz="3550" spc="-50" dirty="0">
                <a:latin typeface="Symbol"/>
                <a:cs typeface="Symbol"/>
              </a:rPr>
              <a:t></a:t>
            </a:r>
            <a:endParaRPr sz="355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04278" y="3612298"/>
            <a:ext cx="707390" cy="5727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3550" spc="-25" dirty="0">
                <a:latin typeface="Times New Roman"/>
                <a:cs typeface="Times New Roman"/>
              </a:rPr>
              <a:t>100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685223" y="5371256"/>
            <a:ext cx="1944370" cy="0"/>
          </a:xfrm>
          <a:custGeom>
            <a:avLst/>
            <a:gdLst/>
            <a:ahLst/>
            <a:cxnLst/>
            <a:rect l="l" t="t" r="r" b="b"/>
            <a:pathLst>
              <a:path w="1944370">
                <a:moveTo>
                  <a:pt x="0" y="0"/>
                </a:moveTo>
                <a:lnTo>
                  <a:pt x="1944262" y="0"/>
                </a:lnTo>
              </a:path>
            </a:pathLst>
          </a:custGeom>
          <a:ln w="245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742252" y="4673697"/>
            <a:ext cx="1868170" cy="6223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3900" i="1" spc="-10" dirty="0">
                <a:latin typeface="Times New Roman"/>
                <a:cs typeface="Times New Roman"/>
              </a:rPr>
              <a:t>X</a:t>
            </a:r>
            <a:r>
              <a:rPr sz="2250" i="1" spc="-10" dirty="0">
                <a:latin typeface="Times New Roman"/>
                <a:cs typeface="Times New Roman"/>
              </a:rPr>
              <a:t>CO</a:t>
            </a:r>
            <a:r>
              <a:rPr sz="2250" i="1" spc="-3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3900" dirty="0">
                <a:latin typeface="Times New Roman"/>
                <a:cs typeface="Times New Roman"/>
              </a:rPr>
              <a:t>*</a:t>
            </a:r>
            <a:r>
              <a:rPr sz="3900" spc="-495" dirty="0">
                <a:latin typeface="Times New Roman"/>
                <a:cs typeface="Times New Roman"/>
              </a:rPr>
              <a:t> </a:t>
            </a:r>
            <a:r>
              <a:rPr sz="3900" i="1" spc="-25" dirty="0">
                <a:latin typeface="Times New Roman"/>
                <a:cs typeface="Times New Roman"/>
              </a:rPr>
              <a:t>S</a:t>
            </a:r>
            <a:r>
              <a:rPr sz="2250" i="1" spc="-25" dirty="0">
                <a:latin typeface="Times New Roman"/>
                <a:cs typeface="Times New Roman"/>
              </a:rPr>
              <a:t>CO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55830" y="5371882"/>
            <a:ext cx="765175" cy="6223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3900" spc="-25" dirty="0">
                <a:latin typeface="Times New Roman"/>
                <a:cs typeface="Times New Roman"/>
              </a:rPr>
              <a:t>100</a:t>
            </a:r>
            <a:endParaRPr sz="39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10255" y="4985644"/>
            <a:ext cx="1275715" cy="6223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989330" algn="l"/>
              </a:tabLst>
            </a:pPr>
            <a:r>
              <a:rPr sz="3900" i="1" spc="-25" dirty="0">
                <a:latin typeface="Times New Roman"/>
                <a:cs typeface="Times New Roman"/>
              </a:rPr>
              <a:t>Y</a:t>
            </a:r>
            <a:r>
              <a:rPr sz="2250" i="1" spc="-25" dirty="0">
                <a:latin typeface="Times New Roman"/>
                <a:cs typeface="Times New Roman"/>
              </a:rPr>
              <a:t>CO</a:t>
            </a:r>
            <a:r>
              <a:rPr sz="2250" i="1" dirty="0">
                <a:latin typeface="Times New Roman"/>
                <a:cs typeface="Times New Roman"/>
              </a:rPr>
              <a:t>	</a:t>
            </a:r>
            <a:r>
              <a:rPr sz="3900" spc="-50" dirty="0">
                <a:latin typeface="Symbol"/>
                <a:cs typeface="Symbol"/>
              </a:rPr>
              <a:t></a:t>
            </a:r>
            <a:endParaRPr sz="3900">
              <a:latin typeface="Symbol"/>
              <a:cs typeface="Symbo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39" y="104793"/>
            <a:ext cx="648364" cy="413458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50166" y="0"/>
            <a:ext cx="941815" cy="76500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9484" rIns="0" bIns="0" rtlCol="0">
            <a:spAutoFit/>
          </a:bodyPr>
          <a:lstStyle/>
          <a:p>
            <a:pPr marL="1210945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Επεξεργασία</a:t>
            </a:r>
            <a:r>
              <a:rPr sz="2800" spc="-75" dirty="0"/>
              <a:t> </a:t>
            </a:r>
            <a:r>
              <a:rPr sz="2800" spc="-60" dirty="0"/>
              <a:t>β</a:t>
            </a:r>
            <a:r>
              <a:rPr sz="2800" cap="small" spc="-60" dirty="0"/>
              <a:t>ι</a:t>
            </a:r>
            <a:r>
              <a:rPr sz="2800" spc="-60" dirty="0"/>
              <a:t>βλ</a:t>
            </a:r>
            <a:r>
              <a:rPr sz="2800" cap="small" spc="-60" dirty="0"/>
              <a:t>ιο</a:t>
            </a:r>
            <a:r>
              <a:rPr sz="2800" spc="-60" dirty="0"/>
              <a:t>γραφίας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7027" y="4643628"/>
            <a:ext cx="4861560" cy="195224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275332" y="1423797"/>
            <a:ext cx="3110865" cy="2462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 indent="1270" algn="ctr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212121"/>
                </a:solidFill>
                <a:latin typeface="Arial MT"/>
                <a:cs typeface="Arial MT"/>
              </a:rPr>
              <a:t>Siakavelas,</a:t>
            </a:r>
            <a:r>
              <a:rPr sz="1600" spc="-7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212121"/>
                </a:solidFill>
                <a:latin typeface="Arial MT"/>
                <a:cs typeface="Arial MT"/>
              </a:rPr>
              <a:t>G.</a:t>
            </a:r>
            <a:r>
              <a:rPr sz="1600" spc="-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212121"/>
                </a:solidFill>
                <a:latin typeface="Arial MT"/>
                <a:cs typeface="Arial MT"/>
              </a:rPr>
              <a:t>I.,</a:t>
            </a:r>
            <a:r>
              <a:rPr sz="1600" spc="-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212121"/>
                </a:solidFill>
                <a:latin typeface="Arial MT"/>
                <a:cs typeface="Arial MT"/>
              </a:rPr>
              <a:t>Charisiou,</a:t>
            </a:r>
            <a:r>
              <a:rPr sz="1600" spc="-5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00" spc="-25" dirty="0">
                <a:solidFill>
                  <a:srgbClr val="212121"/>
                </a:solidFill>
                <a:latin typeface="Arial MT"/>
                <a:cs typeface="Arial MT"/>
              </a:rPr>
              <a:t>N.</a:t>
            </a:r>
            <a:r>
              <a:rPr sz="1600" spc="5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212121"/>
                </a:solidFill>
                <a:latin typeface="Arial MT"/>
                <a:cs typeface="Arial MT"/>
              </a:rPr>
              <a:t>D.,</a:t>
            </a:r>
            <a:r>
              <a:rPr sz="1600" spc="-9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212121"/>
                </a:solidFill>
                <a:latin typeface="Arial MT"/>
                <a:cs typeface="Arial MT"/>
              </a:rPr>
              <a:t>AlKhoori,</a:t>
            </a:r>
            <a:r>
              <a:rPr sz="1600" spc="-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212121"/>
                </a:solidFill>
                <a:latin typeface="Arial MT"/>
                <a:cs typeface="Arial MT"/>
              </a:rPr>
              <a:t>S.,</a:t>
            </a:r>
            <a:r>
              <a:rPr sz="1600" spc="-8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212121"/>
                </a:solidFill>
                <a:latin typeface="Arial MT"/>
                <a:cs typeface="Arial MT"/>
              </a:rPr>
              <a:t>AlKhoori,</a:t>
            </a:r>
            <a:r>
              <a:rPr sz="1600" spc="-1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212121"/>
                </a:solidFill>
                <a:latin typeface="Arial MT"/>
                <a:cs typeface="Arial MT"/>
              </a:rPr>
              <a:t>A.</a:t>
            </a:r>
            <a:r>
              <a:rPr sz="1600" spc="-8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00" spc="-25" dirty="0">
                <a:solidFill>
                  <a:srgbClr val="212121"/>
                </a:solidFill>
                <a:latin typeface="Arial MT"/>
                <a:cs typeface="Arial MT"/>
              </a:rPr>
              <a:t>A., </a:t>
            </a:r>
            <a:r>
              <a:rPr sz="1600" dirty="0">
                <a:solidFill>
                  <a:srgbClr val="212121"/>
                </a:solidFill>
                <a:latin typeface="Arial MT"/>
                <a:cs typeface="Arial MT"/>
              </a:rPr>
              <a:t>Sebastian,</a:t>
            </a:r>
            <a:r>
              <a:rPr sz="1600" spc="-5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00" spc="-35" dirty="0">
                <a:solidFill>
                  <a:srgbClr val="212121"/>
                </a:solidFill>
                <a:latin typeface="Arial MT"/>
                <a:cs typeface="Arial MT"/>
              </a:rPr>
              <a:t>V.,</a:t>
            </a:r>
            <a:r>
              <a:rPr sz="1600" spc="-4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212121"/>
                </a:solidFill>
                <a:latin typeface="Arial MT"/>
                <a:cs typeface="Arial MT"/>
              </a:rPr>
              <a:t>Hinder,</a:t>
            </a:r>
            <a:r>
              <a:rPr sz="1600" spc="-3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212121"/>
                </a:solidFill>
                <a:latin typeface="Arial MT"/>
                <a:cs typeface="Arial MT"/>
              </a:rPr>
              <a:t>S.</a:t>
            </a:r>
            <a:r>
              <a:rPr sz="1600" spc="-4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212121"/>
                </a:solidFill>
                <a:latin typeface="Arial MT"/>
                <a:cs typeface="Arial MT"/>
              </a:rPr>
              <a:t>J.,</a:t>
            </a:r>
            <a:r>
              <a:rPr sz="1600" spc="-3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00" spc="-50" dirty="0">
                <a:solidFill>
                  <a:srgbClr val="212121"/>
                </a:solidFill>
                <a:latin typeface="Arial MT"/>
                <a:cs typeface="Arial MT"/>
              </a:rPr>
              <a:t>&amp; </a:t>
            </a:r>
            <a:r>
              <a:rPr sz="1600" dirty="0">
                <a:solidFill>
                  <a:srgbClr val="212121"/>
                </a:solidFill>
                <a:latin typeface="Arial MT"/>
                <a:cs typeface="Arial MT"/>
              </a:rPr>
              <a:t>Goula,</a:t>
            </a:r>
            <a:r>
              <a:rPr sz="1600" spc="-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212121"/>
                </a:solidFill>
                <a:latin typeface="Arial MT"/>
                <a:cs typeface="Arial MT"/>
              </a:rPr>
              <a:t>M.</a:t>
            </a:r>
            <a:r>
              <a:rPr sz="1600" spc="-9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212121"/>
                </a:solidFill>
                <a:latin typeface="Arial MT"/>
                <a:cs typeface="Arial MT"/>
              </a:rPr>
              <a:t>A.</a:t>
            </a:r>
            <a:r>
              <a:rPr sz="1600" spc="-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212121"/>
                </a:solidFill>
                <a:latin typeface="Arial MT"/>
                <a:cs typeface="Arial MT"/>
              </a:rPr>
              <a:t>Highly</a:t>
            </a:r>
            <a:r>
              <a:rPr sz="1600" spc="-5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212121"/>
                </a:solidFill>
                <a:latin typeface="Arial MT"/>
                <a:cs typeface="Arial MT"/>
              </a:rPr>
              <a:t>selective</a:t>
            </a:r>
            <a:r>
              <a:rPr sz="1600" spc="-5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00" spc="-25" dirty="0">
                <a:solidFill>
                  <a:srgbClr val="212121"/>
                </a:solidFill>
                <a:latin typeface="Arial MT"/>
                <a:cs typeface="Arial MT"/>
              </a:rPr>
              <a:t>and </a:t>
            </a:r>
            <a:r>
              <a:rPr sz="1600" dirty="0">
                <a:solidFill>
                  <a:srgbClr val="212121"/>
                </a:solidFill>
                <a:latin typeface="Arial MT"/>
                <a:cs typeface="Arial MT"/>
              </a:rPr>
              <a:t>stable</a:t>
            </a:r>
            <a:r>
              <a:rPr sz="1600" spc="-6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212121"/>
                </a:solidFill>
                <a:latin typeface="Arial MT"/>
                <a:cs typeface="Arial MT"/>
              </a:rPr>
              <a:t>nickel</a:t>
            </a:r>
            <a:r>
              <a:rPr sz="1600" spc="-7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212121"/>
                </a:solidFill>
                <a:latin typeface="Arial MT"/>
                <a:cs typeface="Arial MT"/>
              </a:rPr>
              <a:t>catalysts</a:t>
            </a:r>
            <a:r>
              <a:rPr sz="1600" spc="-4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212121"/>
                </a:solidFill>
                <a:latin typeface="Arial MT"/>
                <a:cs typeface="Arial MT"/>
              </a:rPr>
              <a:t>supported </a:t>
            </a:r>
            <a:r>
              <a:rPr sz="1600" dirty="0">
                <a:solidFill>
                  <a:srgbClr val="212121"/>
                </a:solidFill>
                <a:latin typeface="Arial MT"/>
                <a:cs typeface="Arial MT"/>
              </a:rPr>
              <a:t>on</a:t>
            </a:r>
            <a:r>
              <a:rPr sz="1600" spc="-4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212121"/>
                </a:solidFill>
                <a:latin typeface="Arial MT"/>
                <a:cs typeface="Arial MT"/>
              </a:rPr>
              <a:t>ceria</a:t>
            </a:r>
            <a:r>
              <a:rPr sz="1600" spc="-4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212121"/>
                </a:solidFill>
                <a:latin typeface="Arial MT"/>
                <a:cs typeface="Arial MT"/>
              </a:rPr>
              <a:t>promoted with</a:t>
            </a:r>
            <a:r>
              <a:rPr sz="1600" spc="-3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212121"/>
                </a:solidFill>
                <a:latin typeface="Arial MT"/>
                <a:cs typeface="Arial MT"/>
              </a:rPr>
              <a:t>Sm</a:t>
            </a:r>
            <a:r>
              <a:rPr sz="1575" spc="-15" baseline="-21164" dirty="0">
                <a:solidFill>
                  <a:srgbClr val="212121"/>
                </a:solidFill>
                <a:latin typeface="Arial MT"/>
                <a:cs typeface="Arial MT"/>
              </a:rPr>
              <a:t>2</a:t>
            </a:r>
            <a:r>
              <a:rPr sz="1600" spc="-10" dirty="0">
                <a:solidFill>
                  <a:srgbClr val="212121"/>
                </a:solidFill>
                <a:latin typeface="Arial MT"/>
                <a:cs typeface="Arial MT"/>
              </a:rPr>
              <a:t>O</a:t>
            </a:r>
            <a:r>
              <a:rPr sz="1575" spc="-15" baseline="-21164" dirty="0">
                <a:solidFill>
                  <a:srgbClr val="212121"/>
                </a:solidFill>
                <a:latin typeface="Arial MT"/>
                <a:cs typeface="Arial MT"/>
              </a:rPr>
              <a:t>3</a:t>
            </a:r>
            <a:r>
              <a:rPr sz="1600" spc="-10" dirty="0">
                <a:solidFill>
                  <a:srgbClr val="212121"/>
                </a:solidFill>
                <a:latin typeface="Arial MT"/>
                <a:cs typeface="Arial MT"/>
              </a:rPr>
              <a:t>, </a:t>
            </a:r>
            <a:r>
              <a:rPr sz="1600" dirty="0">
                <a:solidFill>
                  <a:srgbClr val="212121"/>
                </a:solidFill>
                <a:latin typeface="Arial MT"/>
                <a:cs typeface="Arial MT"/>
              </a:rPr>
              <a:t>Pr</a:t>
            </a:r>
            <a:r>
              <a:rPr sz="1575" baseline="-21164" dirty="0">
                <a:solidFill>
                  <a:srgbClr val="212121"/>
                </a:solidFill>
                <a:latin typeface="Arial MT"/>
                <a:cs typeface="Arial MT"/>
              </a:rPr>
              <a:t>2</a:t>
            </a:r>
            <a:r>
              <a:rPr sz="1600" dirty="0">
                <a:solidFill>
                  <a:srgbClr val="212121"/>
                </a:solidFill>
                <a:latin typeface="Arial MT"/>
                <a:cs typeface="Arial MT"/>
              </a:rPr>
              <a:t>O</a:t>
            </a:r>
            <a:r>
              <a:rPr sz="1575" baseline="-21164" dirty="0">
                <a:solidFill>
                  <a:srgbClr val="212121"/>
                </a:solidFill>
                <a:latin typeface="Arial MT"/>
                <a:cs typeface="Arial MT"/>
              </a:rPr>
              <a:t>3</a:t>
            </a:r>
            <a:r>
              <a:rPr sz="1575" spc="195" baseline="-21164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212121"/>
                </a:solidFill>
                <a:latin typeface="Arial MT"/>
                <a:cs typeface="Arial MT"/>
              </a:rPr>
              <a:t>and</a:t>
            </a:r>
            <a:r>
              <a:rPr sz="1600" spc="-3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212121"/>
                </a:solidFill>
                <a:latin typeface="Arial MT"/>
                <a:cs typeface="Arial MT"/>
              </a:rPr>
              <a:t>MgO</a:t>
            </a:r>
            <a:r>
              <a:rPr sz="1600" spc="-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212121"/>
                </a:solidFill>
                <a:latin typeface="Arial MT"/>
                <a:cs typeface="Arial MT"/>
              </a:rPr>
              <a:t>for</a:t>
            </a:r>
            <a:r>
              <a:rPr sz="1600" spc="-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212121"/>
                </a:solidFill>
                <a:latin typeface="Arial MT"/>
                <a:cs typeface="Arial MT"/>
              </a:rPr>
              <a:t>the</a:t>
            </a:r>
            <a:r>
              <a:rPr sz="1600" spc="-25" dirty="0">
                <a:solidFill>
                  <a:srgbClr val="212121"/>
                </a:solidFill>
                <a:latin typeface="Arial MT"/>
                <a:cs typeface="Arial MT"/>
              </a:rPr>
              <a:t> CO</a:t>
            </a:r>
            <a:r>
              <a:rPr sz="1575" spc="-37" baseline="-21164" dirty="0">
                <a:solidFill>
                  <a:srgbClr val="212121"/>
                </a:solidFill>
                <a:latin typeface="Arial MT"/>
                <a:cs typeface="Arial MT"/>
              </a:rPr>
              <a:t>2 </a:t>
            </a:r>
            <a:r>
              <a:rPr sz="1600" dirty="0">
                <a:solidFill>
                  <a:srgbClr val="212121"/>
                </a:solidFill>
                <a:latin typeface="Arial MT"/>
                <a:cs typeface="Arial MT"/>
              </a:rPr>
              <a:t>methanation.</a:t>
            </a:r>
            <a:r>
              <a:rPr sz="1600" spc="-5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00" i="1" dirty="0">
                <a:solidFill>
                  <a:srgbClr val="212121"/>
                </a:solidFill>
                <a:latin typeface="Arial"/>
                <a:cs typeface="Arial"/>
              </a:rPr>
              <a:t>Applied</a:t>
            </a:r>
            <a:r>
              <a:rPr sz="1600" i="1" spc="-7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212121"/>
                </a:solidFill>
                <a:latin typeface="Arial"/>
                <a:cs typeface="Arial"/>
              </a:rPr>
              <a:t>Catalysis</a:t>
            </a:r>
            <a:r>
              <a:rPr sz="1600" i="1" spc="-7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i="1" spc="-25" dirty="0">
                <a:solidFill>
                  <a:srgbClr val="212121"/>
                </a:solidFill>
                <a:latin typeface="Arial"/>
                <a:cs typeface="Arial"/>
              </a:rPr>
              <a:t>B: </a:t>
            </a:r>
            <a:r>
              <a:rPr sz="1600" i="1" dirty="0">
                <a:solidFill>
                  <a:srgbClr val="212121"/>
                </a:solidFill>
                <a:latin typeface="Arial"/>
                <a:cs typeface="Arial"/>
              </a:rPr>
              <a:t>Environmental</a:t>
            </a:r>
            <a:r>
              <a:rPr sz="1600" dirty="0">
                <a:solidFill>
                  <a:srgbClr val="212121"/>
                </a:solidFill>
                <a:latin typeface="Arial MT"/>
                <a:cs typeface="Arial MT"/>
              </a:rPr>
              <a:t>,</a:t>
            </a:r>
            <a:r>
              <a:rPr sz="1600" spc="-9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00" spc="-20" dirty="0">
                <a:solidFill>
                  <a:srgbClr val="212121"/>
                </a:solidFill>
                <a:latin typeface="Arial MT"/>
                <a:cs typeface="Arial MT"/>
              </a:rPr>
              <a:t>2021,</a:t>
            </a:r>
            <a:endParaRPr sz="1600">
              <a:latin typeface="Arial MT"/>
              <a:cs typeface="Arial MT"/>
            </a:endParaRPr>
          </a:p>
          <a:p>
            <a:pPr marL="1270" algn="ctr">
              <a:lnSpc>
                <a:spcPts val="1914"/>
              </a:lnSpc>
            </a:pPr>
            <a:r>
              <a:rPr sz="1600" spc="-10" dirty="0">
                <a:solidFill>
                  <a:srgbClr val="212121"/>
                </a:solidFill>
                <a:latin typeface="Arial MT"/>
                <a:cs typeface="Arial MT"/>
              </a:rPr>
              <a:t>282:119562.</a:t>
            </a:r>
            <a:endParaRPr sz="16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02777" y="933275"/>
            <a:ext cx="4332387" cy="566259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39" y="104793"/>
            <a:ext cx="648364" cy="413458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250166" y="0"/>
            <a:ext cx="941815" cy="76500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8013" rIns="0" bIns="0" rtlCol="0">
            <a:spAutoFit/>
          </a:bodyPr>
          <a:lstStyle/>
          <a:p>
            <a:pPr marL="1229995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1.</a:t>
            </a:r>
            <a:r>
              <a:rPr sz="2800" spc="-165" dirty="0"/>
              <a:t> </a:t>
            </a:r>
            <a:r>
              <a:rPr sz="2800" dirty="0"/>
              <a:t>Abstract</a:t>
            </a:r>
            <a:r>
              <a:rPr sz="2800" spc="-120" dirty="0"/>
              <a:t> </a:t>
            </a:r>
            <a:r>
              <a:rPr sz="2800" dirty="0"/>
              <a:t>κα</a:t>
            </a:r>
            <a:r>
              <a:rPr sz="2800" cap="small" dirty="0"/>
              <a:t>ι</a:t>
            </a:r>
            <a:r>
              <a:rPr sz="2800" spc="-85" dirty="0"/>
              <a:t> </a:t>
            </a:r>
            <a:r>
              <a:rPr sz="2800" spc="-35" dirty="0"/>
              <a:t>Conclusions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168400" y="997077"/>
            <a:ext cx="10330815" cy="5719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Times New Roman"/>
                <a:cs typeface="Times New Roman"/>
              </a:rPr>
              <a:t>Abstract</a:t>
            </a:r>
            <a:endParaRPr sz="1600">
              <a:latin typeface="Times New Roman"/>
              <a:cs typeface="Times New Roman"/>
            </a:endParaRPr>
          </a:p>
          <a:p>
            <a:pPr marL="50800" marR="4318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present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work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reports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investigation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catalytic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performance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methanation</a:t>
            </a:r>
            <a:r>
              <a:rPr sz="1400" b="1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CO</a:t>
            </a:r>
            <a:r>
              <a:rPr sz="1350" b="1" baseline="-21604" dirty="0">
                <a:solidFill>
                  <a:srgbClr val="006FC0"/>
                </a:solidFill>
                <a:latin typeface="Times New Roman"/>
                <a:cs typeface="Times New Roman"/>
              </a:rPr>
              <a:t>2</a:t>
            </a:r>
            <a:r>
              <a:rPr sz="1350" b="1" spc="165" baseline="-2160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over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Ni catalysts</a:t>
            </a:r>
            <a:r>
              <a:rPr sz="1400"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based</a:t>
            </a:r>
            <a:r>
              <a:rPr sz="1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on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CeO</a:t>
            </a:r>
            <a:r>
              <a:rPr sz="1350" b="1" baseline="-21604" dirty="0">
                <a:solidFill>
                  <a:srgbClr val="006FC0"/>
                </a:solidFill>
                <a:latin typeface="Times New Roman"/>
                <a:cs typeface="Times New Roman"/>
              </a:rPr>
              <a:t>2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,</a:t>
            </a:r>
            <a:r>
              <a:rPr sz="14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and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first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time,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Ni catalysts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based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binary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CeO</a:t>
            </a:r>
            <a:r>
              <a:rPr sz="1350" b="1" baseline="-21604" dirty="0">
                <a:solidFill>
                  <a:srgbClr val="006FC0"/>
                </a:solidFill>
                <a:latin typeface="Times New Roman"/>
                <a:cs typeface="Times New Roman"/>
              </a:rPr>
              <a:t>2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-based</a:t>
            </a:r>
            <a:r>
              <a:rPr sz="1400"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oxides</a:t>
            </a:r>
            <a:r>
              <a:rPr sz="1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Sm</a:t>
            </a:r>
            <a:r>
              <a:rPr sz="1350" b="1" baseline="-21604" dirty="0">
                <a:solidFill>
                  <a:srgbClr val="006FC0"/>
                </a:solidFill>
                <a:latin typeface="Times New Roman"/>
                <a:cs typeface="Times New Roman"/>
              </a:rPr>
              <a:t>2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1350" b="1" baseline="-21604" dirty="0">
                <a:solidFill>
                  <a:srgbClr val="006FC0"/>
                </a:solidFill>
                <a:latin typeface="Times New Roman"/>
                <a:cs typeface="Times New Roman"/>
              </a:rPr>
              <a:t>3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-CeO</a:t>
            </a:r>
            <a:r>
              <a:rPr sz="1350" b="1" baseline="-21604" dirty="0">
                <a:solidFill>
                  <a:srgbClr val="006FC0"/>
                </a:solidFill>
                <a:latin typeface="Times New Roman"/>
                <a:cs typeface="Times New Roman"/>
              </a:rPr>
              <a:t>2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,</a:t>
            </a:r>
            <a:r>
              <a:rPr sz="1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Pr</a:t>
            </a:r>
            <a:r>
              <a:rPr sz="1350" b="1" baseline="-21604" dirty="0">
                <a:solidFill>
                  <a:srgbClr val="006FC0"/>
                </a:solidFill>
                <a:latin typeface="Times New Roman"/>
                <a:cs typeface="Times New Roman"/>
              </a:rPr>
              <a:t>2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1350" b="1" baseline="-21604" dirty="0">
                <a:solidFill>
                  <a:srgbClr val="006FC0"/>
                </a:solidFill>
                <a:latin typeface="Times New Roman"/>
                <a:cs typeface="Times New Roman"/>
              </a:rPr>
              <a:t>3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-CeO</a:t>
            </a:r>
            <a:r>
              <a:rPr sz="1350" b="1" baseline="-21604" dirty="0">
                <a:solidFill>
                  <a:srgbClr val="006FC0"/>
                </a:solidFill>
                <a:latin typeface="Times New Roman"/>
                <a:cs typeface="Times New Roman"/>
              </a:rPr>
              <a:t>2</a:t>
            </a:r>
            <a:r>
              <a:rPr sz="1350" b="1" spc="135" baseline="-2160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4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MgO-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CeO</a:t>
            </a:r>
            <a:r>
              <a:rPr sz="1350" b="1" baseline="-21604" dirty="0">
                <a:solidFill>
                  <a:srgbClr val="006FC0"/>
                </a:solidFill>
                <a:latin typeface="Times New Roman"/>
                <a:cs typeface="Times New Roman"/>
              </a:rPr>
              <a:t>2</a:t>
            </a:r>
            <a:r>
              <a:rPr sz="1400" dirty="0">
                <a:latin typeface="Times New Roman"/>
                <a:cs typeface="Times New Roman"/>
              </a:rPr>
              <a:t>.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supports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were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obtained </a:t>
            </a:r>
            <a:r>
              <a:rPr sz="1400" dirty="0">
                <a:latin typeface="Times New Roman"/>
                <a:cs typeface="Times New Roman"/>
              </a:rPr>
              <a:t>using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microwave</a:t>
            </a:r>
            <a:r>
              <a:rPr sz="1400"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assisted</a:t>
            </a:r>
            <a:r>
              <a:rPr sz="14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sol-gel</a:t>
            </a:r>
            <a:r>
              <a:rPr sz="1400" b="1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method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under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reflux,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while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catalysts were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prepared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by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wet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impregnation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method.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the </a:t>
            </a:r>
            <a:r>
              <a:rPr sz="1400" dirty="0">
                <a:latin typeface="Times New Roman"/>
                <a:cs typeface="Times New Roman"/>
              </a:rPr>
              <a:t>investigation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morphological,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textural,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structural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other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intrinsic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properties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catalytic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materials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variety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characterization </a:t>
            </a:r>
            <a:r>
              <a:rPr sz="1400" dirty="0">
                <a:latin typeface="Times New Roman"/>
                <a:cs typeface="Times New Roman"/>
              </a:rPr>
              <a:t>techniques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were used,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i.e.,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Raman 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spectroscopy,</a:t>
            </a:r>
            <a:r>
              <a:rPr sz="1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XRD,</a:t>
            </a:r>
            <a:r>
              <a:rPr sz="1400" b="1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sz="1350" b="1" baseline="-21604" dirty="0">
                <a:solidFill>
                  <a:srgbClr val="006FC0"/>
                </a:solidFill>
                <a:latin typeface="Times New Roman"/>
                <a:cs typeface="Times New Roman"/>
              </a:rPr>
              <a:t>2</a:t>
            </a:r>
            <a:r>
              <a:rPr sz="1350" b="1" spc="179" baseline="-2160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physisorption-desorption,</a:t>
            </a:r>
            <a:r>
              <a:rPr sz="1400"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CO</a:t>
            </a:r>
            <a:r>
              <a:rPr sz="1350" b="1" baseline="-21604" dirty="0">
                <a:solidFill>
                  <a:srgbClr val="006FC0"/>
                </a:solidFill>
                <a:latin typeface="Times New Roman"/>
                <a:cs typeface="Times New Roman"/>
              </a:rPr>
              <a:t>2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-TPD,</a:t>
            </a:r>
            <a:r>
              <a:rPr sz="1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H</a:t>
            </a:r>
            <a:r>
              <a:rPr sz="1350" b="1" baseline="-21604" dirty="0">
                <a:solidFill>
                  <a:srgbClr val="006FC0"/>
                </a:solidFill>
                <a:latin typeface="Times New Roman"/>
                <a:cs typeface="Times New Roman"/>
              </a:rPr>
              <a:t>2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-TPR,</a:t>
            </a:r>
            <a:r>
              <a:rPr sz="1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H</a:t>
            </a:r>
            <a:r>
              <a:rPr sz="1350" b="1" baseline="-21604" dirty="0">
                <a:solidFill>
                  <a:srgbClr val="006FC0"/>
                </a:solidFill>
                <a:latin typeface="Times New Roman"/>
                <a:cs typeface="Times New Roman"/>
              </a:rPr>
              <a:t>2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-TPD,</a:t>
            </a:r>
            <a:r>
              <a:rPr sz="1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XPS and</a:t>
            </a:r>
            <a:r>
              <a:rPr sz="1400"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TEM.</a:t>
            </a:r>
            <a:r>
              <a:rPr sz="1400" b="1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Carbon </a:t>
            </a:r>
            <a:r>
              <a:rPr sz="1400" dirty="0">
                <a:latin typeface="Times New Roman"/>
                <a:cs typeface="Times New Roman"/>
              </a:rPr>
              <a:t>deposition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sintering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were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investigated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using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TEM.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It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was shown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addition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Sm</a:t>
            </a:r>
            <a:r>
              <a:rPr sz="1350" baseline="24691" dirty="0">
                <a:latin typeface="Times New Roman"/>
                <a:cs typeface="Times New Roman"/>
              </a:rPr>
              <a:t>3+</a:t>
            </a:r>
            <a:r>
              <a:rPr sz="1350" spc="172" baseline="2469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or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</a:t>
            </a:r>
            <a:r>
              <a:rPr sz="1350" baseline="24691" dirty="0">
                <a:latin typeface="Times New Roman"/>
                <a:cs typeface="Times New Roman"/>
              </a:rPr>
              <a:t>3+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incorporated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into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lattice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CeO</a:t>
            </a:r>
            <a:r>
              <a:rPr sz="1350" spc="-15" baseline="-21604" dirty="0">
                <a:latin typeface="Times New Roman"/>
                <a:cs typeface="Times New Roman"/>
              </a:rPr>
              <a:t>2</a:t>
            </a:r>
            <a:r>
              <a:rPr sz="1400" spc="-10" dirty="0">
                <a:latin typeface="Times New Roman"/>
                <a:cs typeface="Times New Roman"/>
              </a:rPr>
              <a:t>, </a:t>
            </a:r>
            <a:r>
              <a:rPr sz="1400" dirty="0">
                <a:latin typeface="Times New Roman"/>
                <a:cs typeface="Times New Roman"/>
              </a:rPr>
              <a:t>generated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oxygen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vacancies,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but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Ni/Pr-</a:t>
            </a:r>
            <a:r>
              <a:rPr sz="1400" dirty="0">
                <a:latin typeface="Times New Roman"/>
                <a:cs typeface="Times New Roman"/>
              </a:rPr>
              <a:t>Ce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catalyst was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found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possess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more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surface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oxygen</a:t>
            </a:r>
            <a:r>
              <a:rPr sz="1400"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vacancies</a:t>
            </a:r>
            <a:r>
              <a:rPr sz="14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(e.g. Ce</a:t>
            </a:r>
            <a:r>
              <a:rPr sz="1350" b="1" baseline="24691" dirty="0">
                <a:solidFill>
                  <a:srgbClr val="006FC0"/>
                </a:solidFill>
                <a:latin typeface="Times New Roman"/>
                <a:cs typeface="Times New Roman"/>
              </a:rPr>
              <a:t>4+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-O</a:t>
            </a:r>
            <a:r>
              <a:rPr sz="1350" b="1" baseline="-21604" dirty="0">
                <a:solidFill>
                  <a:srgbClr val="006FC0"/>
                </a:solidFill>
                <a:latin typeface="Times New Roman"/>
                <a:cs typeface="Times New Roman"/>
              </a:rPr>
              <a:t>v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-Pr</a:t>
            </a:r>
            <a:r>
              <a:rPr sz="1350" b="1" baseline="24691" dirty="0">
                <a:solidFill>
                  <a:srgbClr val="006FC0"/>
                </a:solidFill>
                <a:latin typeface="Times New Roman"/>
                <a:cs typeface="Times New Roman"/>
              </a:rPr>
              <a:t>3+</a:t>
            </a:r>
            <a:r>
              <a:rPr sz="1350" b="1" spc="150" baseline="24691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entities)</a:t>
            </a:r>
            <a:r>
              <a:rPr sz="1400" spc="-10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50800" marR="127000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Times New Roman"/>
                <a:cs typeface="Times New Roman"/>
              </a:rPr>
              <a:t>Moreover,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modification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CeO</a:t>
            </a:r>
            <a:r>
              <a:rPr sz="1350" baseline="-21604" dirty="0">
                <a:latin typeface="Times New Roman"/>
                <a:cs typeface="Times New Roman"/>
              </a:rPr>
              <a:t>2</a:t>
            </a:r>
            <a:r>
              <a:rPr sz="1350" spc="172" baseline="-2160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using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Sm</a:t>
            </a:r>
            <a:r>
              <a:rPr sz="1350" baseline="24691" dirty="0">
                <a:latin typeface="Times New Roman"/>
                <a:cs typeface="Times New Roman"/>
              </a:rPr>
              <a:t>3+</a:t>
            </a:r>
            <a:r>
              <a:rPr sz="1350" spc="179" baseline="2469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or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</a:t>
            </a:r>
            <a:r>
              <a:rPr sz="1350" baseline="24691" dirty="0">
                <a:latin typeface="Times New Roman"/>
                <a:cs typeface="Times New Roman"/>
              </a:rPr>
              <a:t>3+</a:t>
            </a:r>
            <a:r>
              <a:rPr sz="1350" spc="165" baseline="2469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restricted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agglomeration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nickel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active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sites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led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genesis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Lewis </a:t>
            </a:r>
            <a:r>
              <a:rPr sz="1400" spc="-10" dirty="0">
                <a:latin typeface="Times New Roman"/>
                <a:cs typeface="Times New Roman"/>
              </a:rPr>
              <a:t>basic positions.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These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characteristics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improved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hydrogenation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reaction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at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lower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temperature.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other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hand,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addition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Mg</a:t>
            </a:r>
            <a:r>
              <a:rPr sz="1350" baseline="24691" dirty="0">
                <a:latin typeface="Times New Roman"/>
                <a:cs typeface="Times New Roman"/>
              </a:rPr>
              <a:t>2+</a:t>
            </a:r>
            <a:r>
              <a:rPr sz="1350" spc="165" baseline="2469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resulted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at </a:t>
            </a:r>
            <a:r>
              <a:rPr sz="1400" dirty="0">
                <a:latin typeface="Times New Roman"/>
                <a:cs typeface="Times New Roman"/>
              </a:rPr>
              <a:t>strong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metal support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interactions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reinforcing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resistance</a:t>
            </a:r>
            <a:r>
              <a:rPr sz="14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Ni/Mg-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Ce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catalyst</a:t>
            </a:r>
            <a:r>
              <a:rPr sz="1400"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against</a:t>
            </a:r>
            <a:r>
              <a:rPr sz="1400" b="1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sintering</a:t>
            </a:r>
            <a:r>
              <a:rPr sz="1400" dirty="0">
                <a:latin typeface="Times New Roman"/>
                <a:cs typeface="Times New Roman"/>
              </a:rPr>
              <a:t>.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Moreover,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addition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Sm</a:t>
            </a:r>
            <a:r>
              <a:rPr sz="1350" baseline="24691" dirty="0">
                <a:latin typeface="Times New Roman"/>
                <a:cs typeface="Times New Roman"/>
              </a:rPr>
              <a:t>3+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Pr</a:t>
            </a:r>
            <a:r>
              <a:rPr sz="1350" spc="-30" baseline="24691" dirty="0">
                <a:latin typeface="Times New Roman"/>
                <a:cs typeface="Times New Roman"/>
              </a:rPr>
              <a:t>3+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Mg</a:t>
            </a:r>
            <a:r>
              <a:rPr sz="1350" baseline="24691" dirty="0">
                <a:latin typeface="Times New Roman"/>
                <a:cs typeface="Times New Roman"/>
              </a:rPr>
              <a:t>2+</a:t>
            </a:r>
            <a:r>
              <a:rPr sz="1350" spc="157" baseline="2469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cations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increased</a:t>
            </a:r>
            <a:r>
              <a:rPr sz="1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overall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basicity</a:t>
            </a:r>
            <a:r>
              <a:rPr sz="1400" b="1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moderate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adsorption</a:t>
            </a:r>
            <a:r>
              <a:rPr sz="1400"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sites</a:t>
            </a:r>
            <a:r>
              <a:rPr sz="1400" b="1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led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formation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smaller</a:t>
            </a:r>
            <a:r>
              <a:rPr sz="1400" b="1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Ni nano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particles</a:t>
            </a:r>
            <a:r>
              <a:rPr sz="1400" spc="-10" dirty="0">
                <a:latin typeface="Times New Roman"/>
                <a:cs typeface="Times New Roman"/>
              </a:rPr>
              <a:t>; </a:t>
            </a:r>
            <a:r>
              <a:rPr sz="1400" dirty="0">
                <a:latin typeface="Times New Roman"/>
                <a:cs typeface="Times New Roman"/>
              </a:rPr>
              <a:t>these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physico-</a:t>
            </a:r>
            <a:r>
              <a:rPr sz="1400" dirty="0">
                <a:latin typeface="Times New Roman"/>
                <a:cs typeface="Times New Roman"/>
              </a:rPr>
              <a:t>chemical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properties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enhanced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</a:t>
            </a:r>
            <a:r>
              <a:rPr sz="1350" baseline="-21604" dirty="0">
                <a:latin typeface="Times New Roman"/>
                <a:cs typeface="Times New Roman"/>
              </a:rPr>
              <a:t>2</a:t>
            </a:r>
            <a:r>
              <a:rPr sz="1350" spc="202" baseline="-2160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methanation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reaction.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Finally,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activity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experiments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(WHSV</a:t>
            </a:r>
            <a:r>
              <a:rPr sz="1400" b="1" spc="-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=</a:t>
            </a:r>
            <a:r>
              <a:rPr sz="1400" b="1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25,000</a:t>
            </a:r>
            <a:r>
              <a:rPr sz="1400" b="1" spc="-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mL</a:t>
            </a:r>
            <a:r>
              <a:rPr sz="1400" b="1" spc="-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g</a:t>
            </a:r>
            <a:r>
              <a:rPr sz="1350" b="1" baseline="24691" dirty="0">
                <a:solidFill>
                  <a:srgbClr val="006FC0"/>
                </a:solidFill>
                <a:latin typeface="Times New Roman"/>
                <a:cs typeface="Times New Roman"/>
              </a:rPr>
              <a:t>−1</a:t>
            </a:r>
            <a:r>
              <a:rPr sz="1350" b="1" spc="75" baseline="24691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h</a:t>
            </a:r>
            <a:r>
              <a:rPr sz="1350" b="1" spc="-30" baseline="24691" dirty="0">
                <a:solidFill>
                  <a:srgbClr val="006FC0"/>
                </a:solidFill>
                <a:latin typeface="Times New Roman"/>
                <a:cs typeface="Times New Roman"/>
              </a:rPr>
              <a:t>−1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,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H</a:t>
            </a:r>
            <a:r>
              <a:rPr sz="1350" b="1" baseline="-21604" dirty="0">
                <a:solidFill>
                  <a:srgbClr val="006FC0"/>
                </a:solidFill>
                <a:latin typeface="Times New Roman"/>
                <a:cs typeface="Times New Roman"/>
              </a:rPr>
              <a:t>2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/CO</a:t>
            </a:r>
            <a:r>
              <a:rPr sz="1350" b="1" baseline="-21604" dirty="0">
                <a:solidFill>
                  <a:srgbClr val="006FC0"/>
                </a:solidFill>
                <a:latin typeface="Times New Roman"/>
                <a:cs typeface="Times New Roman"/>
              </a:rPr>
              <a:t>2</a:t>
            </a:r>
            <a:r>
              <a:rPr sz="1350" b="1" spc="60" baseline="-2160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=</a:t>
            </a:r>
            <a:r>
              <a:rPr sz="1400" b="1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4:1,</a:t>
            </a:r>
            <a:r>
              <a:rPr sz="1400" b="1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sz="14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=350</a:t>
            </a:r>
            <a:r>
              <a:rPr sz="1400" b="1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Microsoft YaHei"/>
                <a:cs typeface="Microsoft YaHei"/>
              </a:rPr>
              <a:t>°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C)</a:t>
            </a:r>
            <a:r>
              <a:rPr sz="14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showed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at lower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reaction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temperature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Ni/Pr-Ce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had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highest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catalytic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performance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terms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CO</a:t>
            </a:r>
            <a:r>
              <a:rPr sz="1350" b="1" spc="-37" baseline="-21604" dirty="0">
                <a:solidFill>
                  <a:srgbClr val="006FC0"/>
                </a:solidFill>
                <a:latin typeface="Times New Roman"/>
                <a:cs typeface="Times New Roman"/>
              </a:rPr>
              <a:t>2</a:t>
            </a:r>
            <a:r>
              <a:rPr sz="1350" b="1" baseline="-2160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conversion</a:t>
            </a:r>
            <a:r>
              <a:rPr sz="1400" b="1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(54.5%)</a:t>
            </a:r>
            <a:r>
              <a:rPr sz="14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4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CH</a:t>
            </a:r>
            <a:r>
              <a:rPr sz="1350" b="1" baseline="-21604" dirty="0">
                <a:solidFill>
                  <a:srgbClr val="006FC0"/>
                </a:solidFill>
                <a:latin typeface="Times New Roman"/>
                <a:cs typeface="Times New Roman"/>
              </a:rPr>
              <a:t>4</a:t>
            </a:r>
            <a:r>
              <a:rPr sz="1350" b="1" spc="172" baseline="-2160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yield</a:t>
            </a:r>
            <a:r>
              <a:rPr sz="14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(54.5%)</a:t>
            </a:r>
            <a:r>
              <a:rPr sz="14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selectivity</a:t>
            </a:r>
            <a:r>
              <a:rPr sz="14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(100%)</a:t>
            </a:r>
            <a:r>
              <a:rPr sz="1400" dirty="0">
                <a:latin typeface="Times New Roman"/>
                <a:cs typeface="Times New Roman"/>
              </a:rPr>
              <a:t>.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TOF</a:t>
            </a:r>
            <a:r>
              <a:rPr sz="1400" b="1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values</a:t>
            </a:r>
            <a:r>
              <a:rPr sz="1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were</a:t>
            </a:r>
            <a:r>
              <a:rPr sz="1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found</a:t>
            </a:r>
            <a:r>
              <a:rPr sz="1400"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follow</a:t>
            </a:r>
            <a:r>
              <a:rPr sz="1400"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order</a:t>
            </a:r>
            <a:r>
              <a:rPr sz="1400"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Ni/Pr-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Ce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&gt;&gt;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Ni/Mg-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Ce</a:t>
            </a:r>
            <a:r>
              <a:rPr sz="1400" b="1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&gt;</a:t>
            </a:r>
            <a:r>
              <a:rPr sz="1400" b="1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Ni/Sm-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Ce</a:t>
            </a:r>
            <a:r>
              <a:rPr sz="1400" b="1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&gt;</a:t>
            </a:r>
            <a:r>
              <a:rPr sz="1400" b="1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Ni/Ce</a:t>
            </a:r>
            <a:r>
              <a:rPr sz="1400" spc="-10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Times New Roman"/>
              <a:cs typeface="Times New Roman"/>
            </a:endParaRPr>
          </a:p>
          <a:p>
            <a:pPr marL="914400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Conclusions</a:t>
            </a:r>
            <a:r>
              <a:rPr sz="1400" b="1" spc="-6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(Παρόμο</a:t>
            </a:r>
            <a:r>
              <a:rPr sz="1400" b="1" cap="small" dirty="0">
                <a:latin typeface="Times New Roman"/>
                <a:cs typeface="Times New Roman"/>
              </a:rPr>
              <a:t>ι</a:t>
            </a:r>
            <a:r>
              <a:rPr sz="1400" b="1" dirty="0">
                <a:latin typeface="Times New Roman"/>
                <a:cs typeface="Times New Roman"/>
              </a:rPr>
              <a:t>ες</a:t>
            </a:r>
            <a:r>
              <a:rPr sz="1400" b="1" spc="-5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πληροφορίες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με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το</a:t>
            </a:r>
            <a:r>
              <a:rPr sz="1400" b="1" spc="-8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Abstract)</a:t>
            </a:r>
            <a:endParaRPr sz="1400">
              <a:latin typeface="Times New Roman"/>
              <a:cs typeface="Times New Roman"/>
            </a:endParaRPr>
          </a:p>
          <a:p>
            <a:pPr marL="914400" marR="885825">
              <a:lnSpc>
                <a:spcPct val="100000"/>
              </a:lnSpc>
              <a:spcBef>
                <a:spcPts val="5"/>
              </a:spcBef>
            </a:pP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In</a:t>
            </a:r>
            <a:r>
              <a:rPr sz="10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this</a:t>
            </a:r>
            <a:r>
              <a:rPr sz="10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work,</a:t>
            </a:r>
            <a:r>
              <a:rPr sz="1000" spc="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0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catalytic</a:t>
            </a:r>
            <a:r>
              <a:rPr sz="1000" spc="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performance,</a:t>
            </a:r>
            <a:r>
              <a:rPr sz="1000" spc="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in</a:t>
            </a:r>
            <a:r>
              <a:rPr sz="1000" spc="-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terms</a:t>
            </a:r>
            <a:r>
              <a:rPr sz="1000" spc="-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of</a:t>
            </a:r>
            <a:r>
              <a:rPr sz="10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activity</a:t>
            </a:r>
            <a:r>
              <a:rPr sz="10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and</a:t>
            </a:r>
            <a:r>
              <a:rPr sz="10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stability,</a:t>
            </a:r>
            <a:r>
              <a:rPr sz="1000" spc="-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of</a:t>
            </a:r>
            <a:r>
              <a:rPr sz="10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Ni</a:t>
            </a:r>
            <a:r>
              <a:rPr sz="10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catalysts</a:t>
            </a:r>
            <a:r>
              <a:rPr sz="1000" spc="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based</a:t>
            </a:r>
            <a:r>
              <a:rPr sz="10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on</a:t>
            </a:r>
            <a:r>
              <a:rPr sz="1000" spc="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spc="-20" dirty="0">
                <a:solidFill>
                  <a:srgbClr val="2D2D2D"/>
                </a:solidFill>
                <a:latin typeface="Times New Roman"/>
                <a:cs typeface="Times New Roman"/>
              </a:rPr>
              <a:t>Sm-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Ce,</a:t>
            </a:r>
            <a:r>
              <a:rPr sz="1000" spc="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D2D2D"/>
                </a:solidFill>
                <a:latin typeface="Times New Roman"/>
                <a:cs typeface="Times New Roman"/>
              </a:rPr>
              <a:t>Pr-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Ce</a:t>
            </a:r>
            <a:r>
              <a:rPr sz="10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and</a:t>
            </a:r>
            <a:r>
              <a:rPr sz="10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spc="-20" dirty="0">
                <a:solidFill>
                  <a:srgbClr val="2D2D2D"/>
                </a:solidFill>
                <a:latin typeface="Times New Roman"/>
                <a:cs typeface="Times New Roman"/>
              </a:rPr>
              <a:t>Mg-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Ce</a:t>
            </a:r>
            <a:r>
              <a:rPr sz="1000" spc="-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was compared</a:t>
            </a:r>
            <a:r>
              <a:rPr sz="1000" spc="-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with</a:t>
            </a:r>
            <a:r>
              <a:rPr sz="1000" spc="-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a</a:t>
            </a:r>
            <a:r>
              <a:rPr sz="10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Ni/Ce</a:t>
            </a:r>
            <a:r>
              <a:rPr sz="10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catalyst for</a:t>
            </a:r>
            <a:r>
              <a:rPr sz="10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2D2D2D"/>
                </a:solidFill>
                <a:latin typeface="Times New Roman"/>
                <a:cs typeface="Times New Roman"/>
              </a:rPr>
              <a:t>the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CO</a:t>
            </a:r>
            <a:r>
              <a:rPr sz="975" baseline="-21367" dirty="0">
                <a:solidFill>
                  <a:srgbClr val="2D2D2D"/>
                </a:solidFill>
                <a:latin typeface="Times New Roman"/>
                <a:cs typeface="Times New Roman"/>
              </a:rPr>
              <a:t>2</a:t>
            </a:r>
            <a:r>
              <a:rPr sz="975" spc="82" baseline="-21367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methanation</a:t>
            </a:r>
            <a:r>
              <a:rPr sz="1000" spc="-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reaction.</a:t>
            </a:r>
            <a:r>
              <a:rPr sz="10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000" spc="-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supporting</a:t>
            </a:r>
            <a:r>
              <a:rPr sz="10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materials</a:t>
            </a:r>
            <a:r>
              <a:rPr sz="1000" spc="-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were</a:t>
            </a:r>
            <a:r>
              <a:rPr sz="1000" spc="-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synthesized</a:t>
            </a:r>
            <a:r>
              <a:rPr sz="1000" spc="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using</a:t>
            </a:r>
            <a:r>
              <a:rPr sz="10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0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microwave</a:t>
            </a:r>
            <a:r>
              <a:rPr sz="1000" spc="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assisted</a:t>
            </a:r>
            <a:r>
              <a:rPr sz="10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sol-gel</a:t>
            </a:r>
            <a:r>
              <a:rPr sz="10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method.</a:t>
            </a:r>
            <a:r>
              <a:rPr sz="10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To</a:t>
            </a:r>
            <a:r>
              <a:rPr sz="1000" spc="-5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0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best</a:t>
            </a:r>
            <a:r>
              <a:rPr sz="10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of</a:t>
            </a:r>
            <a:r>
              <a:rPr sz="1000" spc="-4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our</a:t>
            </a:r>
            <a:r>
              <a:rPr sz="10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knowledge,</a:t>
            </a:r>
            <a:r>
              <a:rPr sz="1000" spc="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this</a:t>
            </a:r>
            <a:r>
              <a:rPr sz="1000" spc="-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is</a:t>
            </a:r>
            <a:r>
              <a:rPr sz="1000" spc="-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0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first</a:t>
            </a:r>
            <a:r>
              <a:rPr sz="1000" spc="-20" dirty="0">
                <a:solidFill>
                  <a:srgbClr val="2D2D2D"/>
                </a:solidFill>
                <a:latin typeface="Times New Roman"/>
                <a:cs typeface="Times New Roman"/>
              </a:rPr>
              <a:t> time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that</a:t>
            </a:r>
            <a:r>
              <a:rPr sz="10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ceria</a:t>
            </a:r>
            <a:r>
              <a:rPr sz="10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promoted</a:t>
            </a:r>
            <a:r>
              <a:rPr sz="10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with Sm</a:t>
            </a:r>
            <a:r>
              <a:rPr sz="975" baseline="25641" dirty="0">
                <a:solidFill>
                  <a:srgbClr val="2D2D2D"/>
                </a:solidFill>
                <a:latin typeface="Times New Roman"/>
                <a:cs typeface="Times New Roman"/>
              </a:rPr>
              <a:t>3+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,</a:t>
            </a:r>
            <a:r>
              <a:rPr sz="10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Pr</a:t>
            </a:r>
            <a:r>
              <a:rPr sz="975" baseline="25641" dirty="0">
                <a:solidFill>
                  <a:srgbClr val="2D2D2D"/>
                </a:solidFill>
                <a:latin typeface="Times New Roman"/>
                <a:cs typeface="Times New Roman"/>
              </a:rPr>
              <a:t>3+</a:t>
            </a:r>
            <a:r>
              <a:rPr sz="975" spc="67" baseline="25641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or</a:t>
            </a:r>
            <a:r>
              <a:rPr sz="10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MgO</a:t>
            </a:r>
            <a:r>
              <a:rPr sz="10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have</a:t>
            </a:r>
            <a:r>
              <a:rPr sz="1000" spc="-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been</a:t>
            </a:r>
            <a:r>
              <a:rPr sz="10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used</a:t>
            </a:r>
            <a:r>
              <a:rPr sz="10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as</a:t>
            </a:r>
            <a:r>
              <a:rPr sz="10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supporting</a:t>
            </a:r>
            <a:r>
              <a:rPr sz="10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material</a:t>
            </a:r>
            <a:r>
              <a:rPr sz="1000" spc="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for</a:t>
            </a:r>
            <a:r>
              <a:rPr sz="10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Ni</a:t>
            </a:r>
            <a:r>
              <a:rPr sz="10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based</a:t>
            </a:r>
            <a:r>
              <a:rPr sz="10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catalysts</a:t>
            </a:r>
            <a:r>
              <a:rPr sz="1000" spc="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in</a:t>
            </a:r>
            <a:r>
              <a:rPr sz="10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000" spc="-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CO</a:t>
            </a:r>
            <a:r>
              <a:rPr sz="975" baseline="-21367" dirty="0">
                <a:solidFill>
                  <a:srgbClr val="2D2D2D"/>
                </a:solidFill>
                <a:latin typeface="Times New Roman"/>
                <a:cs typeface="Times New Roman"/>
              </a:rPr>
              <a:t>2</a:t>
            </a:r>
            <a:r>
              <a:rPr sz="975" spc="89" baseline="-21367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methanation</a:t>
            </a:r>
            <a:r>
              <a:rPr sz="1000" spc="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reaction.</a:t>
            </a:r>
            <a:r>
              <a:rPr sz="1000" spc="-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Moreover,</a:t>
            </a:r>
            <a:r>
              <a:rPr sz="10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this</a:t>
            </a:r>
            <a:r>
              <a:rPr sz="10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is</a:t>
            </a:r>
            <a:r>
              <a:rPr sz="10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also</a:t>
            </a:r>
            <a:r>
              <a:rPr sz="10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000" spc="50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first</a:t>
            </a:r>
            <a:r>
              <a:rPr sz="10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time</a:t>
            </a:r>
            <a:r>
              <a:rPr sz="1000" spc="-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that</a:t>
            </a:r>
            <a:r>
              <a:rPr sz="10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this</a:t>
            </a:r>
            <a:r>
              <a:rPr sz="10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particular</a:t>
            </a:r>
            <a:r>
              <a:rPr sz="1000" spc="-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support</a:t>
            </a:r>
            <a:r>
              <a:rPr sz="10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preparation</a:t>
            </a:r>
            <a:r>
              <a:rPr sz="10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method</a:t>
            </a:r>
            <a:r>
              <a:rPr sz="1000" spc="-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has</a:t>
            </a:r>
            <a:r>
              <a:rPr sz="10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been</a:t>
            </a:r>
            <a:r>
              <a:rPr sz="10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used</a:t>
            </a:r>
            <a:r>
              <a:rPr sz="10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for</a:t>
            </a:r>
            <a:r>
              <a:rPr sz="10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0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reaction</a:t>
            </a:r>
            <a:r>
              <a:rPr sz="10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at</a:t>
            </a:r>
            <a:r>
              <a:rPr sz="10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hand.</a:t>
            </a:r>
            <a:r>
              <a:rPr sz="10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From</a:t>
            </a:r>
            <a:r>
              <a:rPr sz="1000" spc="-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0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results</a:t>
            </a:r>
            <a:r>
              <a:rPr sz="10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presented</a:t>
            </a:r>
            <a:r>
              <a:rPr sz="1000" spc="4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herein,</a:t>
            </a:r>
            <a:r>
              <a:rPr sz="1000" spc="-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it</a:t>
            </a:r>
            <a:r>
              <a:rPr sz="10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was</a:t>
            </a:r>
            <a:r>
              <a:rPr sz="1000" spc="-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shown</a:t>
            </a:r>
            <a:r>
              <a:rPr sz="1000" spc="-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that</a:t>
            </a:r>
            <a:r>
              <a:rPr sz="10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0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addition</a:t>
            </a:r>
            <a:r>
              <a:rPr sz="10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2D2D2D"/>
                </a:solidFill>
                <a:latin typeface="Times New Roman"/>
                <a:cs typeface="Times New Roman"/>
              </a:rPr>
              <a:t>of</a:t>
            </a:r>
            <a:r>
              <a:rPr sz="1000" spc="50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Sm</a:t>
            </a:r>
            <a:r>
              <a:rPr sz="975" baseline="25641" dirty="0">
                <a:solidFill>
                  <a:srgbClr val="2D2D2D"/>
                </a:solidFill>
                <a:latin typeface="Times New Roman"/>
                <a:cs typeface="Times New Roman"/>
              </a:rPr>
              <a:t>3+</a:t>
            </a:r>
            <a:r>
              <a:rPr sz="975" spc="97" baseline="25641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or</a:t>
            </a:r>
            <a:r>
              <a:rPr sz="1000" spc="-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Pr</a:t>
            </a:r>
            <a:r>
              <a:rPr sz="975" baseline="25641" dirty="0">
                <a:solidFill>
                  <a:srgbClr val="2D2D2D"/>
                </a:solidFill>
                <a:latin typeface="Times New Roman"/>
                <a:cs typeface="Times New Roman"/>
              </a:rPr>
              <a:t>3+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,</a:t>
            </a:r>
            <a:r>
              <a:rPr sz="1000" spc="-5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incorporated</a:t>
            </a:r>
            <a:r>
              <a:rPr sz="10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into</a:t>
            </a:r>
            <a:r>
              <a:rPr sz="10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0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lattice</a:t>
            </a:r>
            <a:r>
              <a:rPr sz="10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of</a:t>
            </a:r>
            <a:r>
              <a:rPr sz="10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CeO</a:t>
            </a:r>
            <a:r>
              <a:rPr sz="975" baseline="-21367" dirty="0">
                <a:solidFill>
                  <a:srgbClr val="2D2D2D"/>
                </a:solidFill>
                <a:latin typeface="Times New Roman"/>
                <a:cs typeface="Times New Roman"/>
              </a:rPr>
              <a:t>2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,</a:t>
            </a:r>
            <a:r>
              <a:rPr sz="10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generated</a:t>
            </a:r>
            <a:r>
              <a:rPr sz="1000" spc="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oxygen</a:t>
            </a:r>
            <a:r>
              <a:rPr sz="1000" spc="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vacancies,</a:t>
            </a:r>
            <a:r>
              <a:rPr sz="1000" spc="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but</a:t>
            </a:r>
            <a:r>
              <a:rPr sz="10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0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D2D2D"/>
                </a:solidFill>
                <a:latin typeface="Times New Roman"/>
                <a:cs typeface="Times New Roman"/>
              </a:rPr>
              <a:t>Ni/Pr-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Ce</a:t>
            </a:r>
            <a:r>
              <a:rPr sz="10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catalyst was</a:t>
            </a:r>
            <a:r>
              <a:rPr sz="1000" spc="-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found</a:t>
            </a:r>
            <a:r>
              <a:rPr sz="10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to</a:t>
            </a:r>
            <a:r>
              <a:rPr sz="10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possess</a:t>
            </a:r>
            <a:r>
              <a:rPr sz="10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more</a:t>
            </a:r>
            <a:r>
              <a:rPr sz="10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surface</a:t>
            </a:r>
            <a:r>
              <a:rPr sz="1000" spc="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oxygen</a:t>
            </a:r>
            <a:r>
              <a:rPr sz="1000" spc="-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vacancies</a:t>
            </a:r>
            <a:r>
              <a:rPr sz="1000" spc="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spc="-20" dirty="0">
                <a:solidFill>
                  <a:srgbClr val="2D2D2D"/>
                </a:solidFill>
                <a:latin typeface="Times New Roman"/>
                <a:cs typeface="Times New Roman"/>
              </a:rPr>
              <a:t>e.g.</a:t>
            </a:r>
            <a:endParaRPr sz="1000">
              <a:latin typeface="Times New Roman"/>
              <a:cs typeface="Times New Roman"/>
            </a:endParaRPr>
          </a:p>
          <a:p>
            <a:pPr marL="914400" marR="1146175" algn="just">
              <a:lnSpc>
                <a:spcPct val="100000"/>
              </a:lnSpc>
            </a:pPr>
            <a:r>
              <a:rPr sz="1000" spc="-10" dirty="0">
                <a:solidFill>
                  <a:srgbClr val="2D2D2D"/>
                </a:solidFill>
                <a:latin typeface="Times New Roman"/>
                <a:cs typeface="Times New Roman"/>
              </a:rPr>
              <a:t>Ce</a:t>
            </a:r>
            <a:r>
              <a:rPr sz="975" spc="-15" baseline="25641" dirty="0">
                <a:solidFill>
                  <a:srgbClr val="2D2D2D"/>
                </a:solidFill>
                <a:latin typeface="Times New Roman"/>
                <a:cs typeface="Times New Roman"/>
              </a:rPr>
              <a:t>4+</a:t>
            </a:r>
            <a:r>
              <a:rPr sz="1000" spc="-10" dirty="0">
                <a:solidFill>
                  <a:srgbClr val="2D2D2D"/>
                </a:solidFill>
                <a:latin typeface="Times New Roman"/>
                <a:cs typeface="Times New Roman"/>
              </a:rPr>
              <a:t>-</a:t>
            </a:r>
            <a:r>
              <a:rPr sz="1000" spc="-20" dirty="0">
                <a:solidFill>
                  <a:srgbClr val="2D2D2D"/>
                </a:solidFill>
                <a:latin typeface="Times New Roman"/>
                <a:cs typeface="Times New Roman"/>
              </a:rPr>
              <a:t>Ov-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Pr</a:t>
            </a:r>
            <a:r>
              <a:rPr sz="975" baseline="25641" dirty="0">
                <a:solidFill>
                  <a:srgbClr val="2D2D2D"/>
                </a:solidFill>
                <a:latin typeface="Times New Roman"/>
                <a:cs typeface="Times New Roman"/>
              </a:rPr>
              <a:t>3+</a:t>
            </a:r>
            <a:r>
              <a:rPr sz="975" spc="127" baseline="25641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entities).</a:t>
            </a:r>
            <a:r>
              <a:rPr sz="1000" spc="-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Moreover,</a:t>
            </a:r>
            <a:r>
              <a:rPr sz="10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modification</a:t>
            </a:r>
            <a:r>
              <a:rPr sz="1000" spc="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of</a:t>
            </a:r>
            <a:r>
              <a:rPr sz="10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CeO</a:t>
            </a:r>
            <a:r>
              <a:rPr sz="975" baseline="-21367" dirty="0">
                <a:solidFill>
                  <a:srgbClr val="2D2D2D"/>
                </a:solidFill>
                <a:latin typeface="Times New Roman"/>
                <a:cs typeface="Times New Roman"/>
              </a:rPr>
              <a:t>2</a:t>
            </a:r>
            <a:r>
              <a:rPr sz="975" spc="104" baseline="-21367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using Sm</a:t>
            </a:r>
            <a:r>
              <a:rPr sz="975" baseline="25641" dirty="0">
                <a:solidFill>
                  <a:srgbClr val="2D2D2D"/>
                </a:solidFill>
                <a:latin typeface="Times New Roman"/>
                <a:cs typeface="Times New Roman"/>
              </a:rPr>
              <a:t>3+</a:t>
            </a:r>
            <a:r>
              <a:rPr sz="975" spc="97" baseline="25641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or</a:t>
            </a:r>
            <a:r>
              <a:rPr sz="10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Pr</a:t>
            </a:r>
            <a:r>
              <a:rPr sz="975" baseline="25641" dirty="0">
                <a:solidFill>
                  <a:srgbClr val="2D2D2D"/>
                </a:solidFill>
                <a:latin typeface="Times New Roman"/>
                <a:cs typeface="Times New Roman"/>
              </a:rPr>
              <a:t>3+</a:t>
            </a:r>
            <a:r>
              <a:rPr sz="975" spc="67" baseline="25641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restricted</a:t>
            </a:r>
            <a:r>
              <a:rPr sz="1000" spc="-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0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agglomeration</a:t>
            </a:r>
            <a:r>
              <a:rPr sz="1000" spc="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of</a:t>
            </a:r>
            <a:r>
              <a:rPr sz="10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nickel active</a:t>
            </a:r>
            <a:r>
              <a:rPr sz="1000" spc="-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sites</a:t>
            </a:r>
            <a:r>
              <a:rPr sz="10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and</a:t>
            </a:r>
            <a:r>
              <a:rPr sz="1000" spc="-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led</a:t>
            </a:r>
            <a:r>
              <a:rPr sz="10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to</a:t>
            </a:r>
            <a:r>
              <a:rPr sz="10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000" spc="-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genesis of</a:t>
            </a:r>
            <a:r>
              <a:rPr sz="10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Lewis</a:t>
            </a:r>
            <a:r>
              <a:rPr sz="1000" spc="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D2D2D"/>
                </a:solidFill>
                <a:latin typeface="Times New Roman"/>
                <a:cs typeface="Times New Roman"/>
              </a:rPr>
              <a:t>basic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positions.</a:t>
            </a:r>
            <a:r>
              <a:rPr sz="1000" spc="-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These</a:t>
            </a:r>
            <a:r>
              <a:rPr sz="1000" spc="-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characteristics</a:t>
            </a:r>
            <a:r>
              <a:rPr sz="1000" spc="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improved</a:t>
            </a:r>
            <a:r>
              <a:rPr sz="10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0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hydrogenation reaction</a:t>
            </a:r>
            <a:r>
              <a:rPr sz="10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at</a:t>
            </a:r>
            <a:r>
              <a:rPr sz="10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lower</a:t>
            </a:r>
            <a:r>
              <a:rPr sz="1000" spc="-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temperature</a:t>
            </a:r>
            <a:r>
              <a:rPr sz="1000" spc="-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(10-40%</a:t>
            </a:r>
            <a:r>
              <a:rPr sz="10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increase</a:t>
            </a:r>
            <a:r>
              <a:rPr sz="1000" spc="-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of</a:t>
            </a:r>
            <a:r>
              <a:rPr sz="1000" spc="-4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0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conversion).</a:t>
            </a:r>
            <a:r>
              <a:rPr sz="1000" spc="-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On</a:t>
            </a:r>
            <a:r>
              <a:rPr sz="10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0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other</a:t>
            </a:r>
            <a:r>
              <a:rPr sz="10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hand,</a:t>
            </a:r>
            <a:r>
              <a:rPr sz="10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0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addition</a:t>
            </a:r>
            <a:r>
              <a:rPr sz="1000" spc="-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2D2D2D"/>
                </a:solidFill>
                <a:latin typeface="Times New Roman"/>
                <a:cs typeface="Times New Roman"/>
              </a:rPr>
              <a:t>of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Mg</a:t>
            </a:r>
            <a:r>
              <a:rPr sz="975" baseline="25641" dirty="0">
                <a:solidFill>
                  <a:srgbClr val="2D2D2D"/>
                </a:solidFill>
                <a:latin typeface="Times New Roman"/>
                <a:cs typeface="Times New Roman"/>
              </a:rPr>
              <a:t>2+</a:t>
            </a:r>
            <a:r>
              <a:rPr sz="975" spc="89" baseline="25641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resulted</a:t>
            </a:r>
            <a:r>
              <a:rPr sz="10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at</a:t>
            </a:r>
            <a:r>
              <a:rPr sz="10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strong</a:t>
            </a:r>
            <a:r>
              <a:rPr sz="10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metal</a:t>
            </a:r>
            <a:r>
              <a:rPr sz="1000" spc="-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support</a:t>
            </a:r>
            <a:r>
              <a:rPr sz="10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interactions</a:t>
            </a:r>
            <a:r>
              <a:rPr sz="1000" spc="-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reinforcing</a:t>
            </a:r>
            <a:r>
              <a:rPr sz="1000" spc="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0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resistance</a:t>
            </a:r>
            <a:r>
              <a:rPr sz="1000" spc="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of</a:t>
            </a:r>
            <a:r>
              <a:rPr sz="1000" spc="-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0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D2D2D"/>
                </a:solidFill>
                <a:latin typeface="Times New Roman"/>
                <a:cs typeface="Times New Roman"/>
              </a:rPr>
              <a:t>Ni/Mg-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Ce catalyst</a:t>
            </a:r>
            <a:r>
              <a:rPr sz="1000" spc="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against</a:t>
            </a:r>
            <a:r>
              <a:rPr sz="1000" spc="-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sintering. Moreover,</a:t>
            </a:r>
            <a:r>
              <a:rPr sz="10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0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addition</a:t>
            </a:r>
            <a:r>
              <a:rPr sz="10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of</a:t>
            </a:r>
            <a:r>
              <a:rPr sz="10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Sm</a:t>
            </a:r>
            <a:r>
              <a:rPr sz="975" baseline="25641" dirty="0">
                <a:solidFill>
                  <a:srgbClr val="2D2D2D"/>
                </a:solidFill>
                <a:latin typeface="Times New Roman"/>
                <a:cs typeface="Times New Roman"/>
              </a:rPr>
              <a:t>3+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,</a:t>
            </a:r>
            <a:r>
              <a:rPr sz="10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Pr</a:t>
            </a:r>
            <a:r>
              <a:rPr sz="975" baseline="25641" dirty="0">
                <a:solidFill>
                  <a:srgbClr val="2D2D2D"/>
                </a:solidFill>
                <a:latin typeface="Times New Roman"/>
                <a:cs typeface="Times New Roman"/>
              </a:rPr>
              <a:t>3+</a:t>
            </a:r>
            <a:r>
              <a:rPr sz="975" spc="60" baseline="25641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2D2D2D"/>
                </a:solidFill>
                <a:latin typeface="Times New Roman"/>
                <a:cs typeface="Times New Roman"/>
              </a:rPr>
              <a:t>and</a:t>
            </a:r>
            <a:endParaRPr sz="1000">
              <a:latin typeface="Times New Roman"/>
              <a:cs typeface="Times New Roman"/>
            </a:endParaRPr>
          </a:p>
          <a:p>
            <a:pPr marL="914400" marR="883919">
              <a:lnSpc>
                <a:spcPct val="100000"/>
              </a:lnSpc>
            </a:pP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Mg</a:t>
            </a:r>
            <a:r>
              <a:rPr sz="975" baseline="25641" dirty="0">
                <a:solidFill>
                  <a:srgbClr val="2D2D2D"/>
                </a:solidFill>
                <a:latin typeface="Times New Roman"/>
                <a:cs typeface="Times New Roman"/>
              </a:rPr>
              <a:t>2+</a:t>
            </a:r>
            <a:r>
              <a:rPr sz="975" spc="82" baseline="25641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increased</a:t>
            </a:r>
            <a:r>
              <a:rPr sz="1000" spc="-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0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overall</a:t>
            </a:r>
            <a:r>
              <a:rPr sz="10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basicity</a:t>
            </a:r>
            <a:r>
              <a:rPr sz="10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and</a:t>
            </a:r>
            <a:r>
              <a:rPr sz="10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0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moderate</a:t>
            </a:r>
            <a:r>
              <a:rPr sz="1000" spc="-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adsorption</a:t>
            </a:r>
            <a:r>
              <a:rPr sz="10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sites</a:t>
            </a:r>
            <a:r>
              <a:rPr sz="10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and</a:t>
            </a:r>
            <a:r>
              <a:rPr sz="10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led</a:t>
            </a:r>
            <a:r>
              <a:rPr sz="10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to</a:t>
            </a:r>
            <a:r>
              <a:rPr sz="1000" spc="-4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0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formation</a:t>
            </a:r>
            <a:r>
              <a:rPr sz="1000" spc="-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of</a:t>
            </a:r>
            <a:r>
              <a:rPr sz="10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smaller</a:t>
            </a:r>
            <a:r>
              <a:rPr sz="1000" spc="-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Ni</a:t>
            </a:r>
            <a:r>
              <a:rPr sz="10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nano</a:t>
            </a:r>
            <a:r>
              <a:rPr sz="10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particles;</a:t>
            </a:r>
            <a:r>
              <a:rPr sz="10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these</a:t>
            </a:r>
            <a:r>
              <a:rPr sz="1000" spc="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D2D2D"/>
                </a:solidFill>
                <a:latin typeface="Times New Roman"/>
                <a:cs typeface="Times New Roman"/>
              </a:rPr>
              <a:t>physico-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chemical</a:t>
            </a:r>
            <a:r>
              <a:rPr sz="1000" spc="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properties</a:t>
            </a:r>
            <a:r>
              <a:rPr sz="10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D2D2D"/>
                </a:solidFill>
                <a:latin typeface="Times New Roman"/>
                <a:cs typeface="Times New Roman"/>
              </a:rPr>
              <a:t>enhanced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CO</a:t>
            </a:r>
            <a:r>
              <a:rPr sz="975" baseline="-21367" dirty="0">
                <a:solidFill>
                  <a:srgbClr val="2D2D2D"/>
                </a:solidFill>
                <a:latin typeface="Times New Roman"/>
                <a:cs typeface="Times New Roman"/>
              </a:rPr>
              <a:t>2</a:t>
            </a:r>
            <a:r>
              <a:rPr sz="975" spc="60" baseline="-21367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methanation</a:t>
            </a:r>
            <a:r>
              <a:rPr sz="1000" spc="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reaction.</a:t>
            </a:r>
            <a:r>
              <a:rPr sz="10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Finally, the</a:t>
            </a:r>
            <a:r>
              <a:rPr sz="10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activity</a:t>
            </a:r>
            <a:r>
              <a:rPr sz="1000" spc="-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experiments</a:t>
            </a:r>
            <a:r>
              <a:rPr sz="1000" spc="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showed</a:t>
            </a:r>
            <a:r>
              <a:rPr sz="1000" spc="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that</a:t>
            </a:r>
            <a:r>
              <a:rPr sz="10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at</a:t>
            </a:r>
            <a:r>
              <a:rPr sz="10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low</a:t>
            </a:r>
            <a:r>
              <a:rPr sz="10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reaction</a:t>
            </a:r>
            <a:r>
              <a:rPr sz="1000" spc="-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temperature</a:t>
            </a:r>
            <a:r>
              <a:rPr sz="1000" spc="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(350</a:t>
            </a:r>
            <a:r>
              <a:rPr sz="10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Microsoft YaHei"/>
                <a:cs typeface="Microsoft YaHei"/>
              </a:rPr>
              <a:t>°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C)</a:t>
            </a:r>
            <a:r>
              <a:rPr sz="10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and</a:t>
            </a:r>
            <a:r>
              <a:rPr sz="1000" spc="-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at</a:t>
            </a:r>
            <a:r>
              <a:rPr sz="1000" spc="-20" dirty="0">
                <a:solidFill>
                  <a:srgbClr val="2D2D2D"/>
                </a:solidFill>
                <a:latin typeface="Times New Roman"/>
                <a:cs typeface="Times New Roman"/>
              </a:rPr>
              <a:t> WHSV</a:t>
            </a:r>
            <a:r>
              <a:rPr sz="1000" spc="-5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=</a:t>
            </a:r>
            <a:r>
              <a:rPr sz="1000" spc="-6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25,000</a:t>
            </a:r>
            <a:r>
              <a:rPr sz="1000" spc="-6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mL</a:t>
            </a:r>
            <a:r>
              <a:rPr sz="10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g</a:t>
            </a:r>
            <a:r>
              <a:rPr sz="975" baseline="25641" dirty="0">
                <a:solidFill>
                  <a:srgbClr val="2D2D2D"/>
                </a:solidFill>
                <a:latin typeface="Times New Roman"/>
                <a:cs typeface="Times New Roman"/>
              </a:rPr>
              <a:t>−1</a:t>
            </a:r>
            <a:r>
              <a:rPr sz="975" spc="30" baseline="25641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h</a:t>
            </a:r>
            <a:r>
              <a:rPr sz="975" baseline="25641" dirty="0">
                <a:solidFill>
                  <a:srgbClr val="2D2D2D"/>
                </a:solidFill>
                <a:latin typeface="Times New Roman"/>
                <a:cs typeface="Times New Roman"/>
              </a:rPr>
              <a:t>−1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,</a:t>
            </a:r>
            <a:r>
              <a:rPr sz="10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H</a:t>
            </a:r>
            <a:r>
              <a:rPr sz="975" baseline="-21367" dirty="0">
                <a:solidFill>
                  <a:srgbClr val="2D2D2D"/>
                </a:solidFill>
                <a:latin typeface="Times New Roman"/>
                <a:cs typeface="Times New Roman"/>
              </a:rPr>
              <a:t>2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/CO</a:t>
            </a:r>
            <a:r>
              <a:rPr sz="975" baseline="-21367" dirty="0">
                <a:solidFill>
                  <a:srgbClr val="2D2D2D"/>
                </a:solidFill>
                <a:latin typeface="Times New Roman"/>
                <a:cs typeface="Times New Roman"/>
              </a:rPr>
              <a:t>2</a:t>
            </a:r>
            <a:r>
              <a:rPr sz="975" spc="30" baseline="-21367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=</a:t>
            </a:r>
            <a:r>
              <a:rPr sz="1000" spc="-6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4:1</a:t>
            </a:r>
            <a:r>
              <a:rPr sz="10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000" spc="-10" dirty="0">
                <a:solidFill>
                  <a:srgbClr val="2D2D2D"/>
                </a:solidFill>
                <a:latin typeface="Times New Roman"/>
                <a:cs typeface="Times New Roman"/>
              </a:rPr>
              <a:t> Ni/Pr-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Ce</a:t>
            </a:r>
            <a:r>
              <a:rPr sz="10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showed the</a:t>
            </a:r>
            <a:r>
              <a:rPr sz="10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highest</a:t>
            </a:r>
            <a:r>
              <a:rPr sz="10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catalytic</a:t>
            </a:r>
            <a:r>
              <a:rPr sz="1000" spc="-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performance</a:t>
            </a:r>
            <a:r>
              <a:rPr sz="1000" spc="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in</a:t>
            </a:r>
            <a:r>
              <a:rPr sz="10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terms</a:t>
            </a:r>
            <a:r>
              <a:rPr sz="10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of</a:t>
            </a:r>
            <a:r>
              <a:rPr sz="10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CO</a:t>
            </a:r>
            <a:r>
              <a:rPr sz="975" baseline="-21367" dirty="0">
                <a:solidFill>
                  <a:srgbClr val="2D2D2D"/>
                </a:solidFill>
                <a:latin typeface="Times New Roman"/>
                <a:cs typeface="Times New Roman"/>
              </a:rPr>
              <a:t>2</a:t>
            </a:r>
            <a:r>
              <a:rPr sz="975" spc="75" baseline="-21367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conversion</a:t>
            </a:r>
            <a:r>
              <a:rPr sz="1000" spc="-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(54.4%)</a:t>
            </a:r>
            <a:r>
              <a:rPr sz="1000" spc="-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and</a:t>
            </a:r>
            <a:r>
              <a:rPr sz="10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CH</a:t>
            </a:r>
            <a:r>
              <a:rPr sz="975" baseline="-21367" dirty="0">
                <a:solidFill>
                  <a:srgbClr val="2D2D2D"/>
                </a:solidFill>
                <a:latin typeface="Times New Roman"/>
                <a:cs typeface="Times New Roman"/>
              </a:rPr>
              <a:t>4</a:t>
            </a:r>
            <a:r>
              <a:rPr sz="975" spc="89" baseline="-21367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yield</a:t>
            </a:r>
            <a:r>
              <a:rPr sz="10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(54.4%)</a:t>
            </a:r>
            <a:r>
              <a:rPr sz="10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and</a:t>
            </a:r>
            <a:r>
              <a:rPr sz="10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selectivity</a:t>
            </a:r>
            <a:r>
              <a:rPr sz="10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(100%).</a:t>
            </a:r>
            <a:r>
              <a:rPr sz="10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0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TOF</a:t>
            </a:r>
            <a:r>
              <a:rPr sz="1000" spc="-4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values</a:t>
            </a:r>
            <a:r>
              <a:rPr sz="10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were</a:t>
            </a:r>
            <a:r>
              <a:rPr sz="1000" spc="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found</a:t>
            </a:r>
            <a:r>
              <a:rPr sz="10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2D2D2D"/>
                </a:solidFill>
                <a:latin typeface="Times New Roman"/>
                <a:cs typeface="Times New Roman"/>
              </a:rPr>
              <a:t>to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follow the</a:t>
            </a:r>
            <a:r>
              <a:rPr sz="1000" spc="-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order</a:t>
            </a:r>
            <a:r>
              <a:rPr sz="1000" spc="-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D2D2D"/>
                </a:solidFill>
                <a:latin typeface="Times New Roman"/>
                <a:cs typeface="Times New Roman"/>
              </a:rPr>
              <a:t>Ni/Pr-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Ce</a:t>
            </a:r>
            <a:r>
              <a:rPr sz="1000" spc="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&gt;&gt;</a:t>
            </a:r>
            <a:r>
              <a:rPr sz="1000" spc="-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D2D2D"/>
                </a:solidFill>
                <a:latin typeface="Times New Roman"/>
                <a:cs typeface="Times New Roman"/>
              </a:rPr>
              <a:t>Ni/Mg-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Ce</a:t>
            </a:r>
            <a:r>
              <a:rPr sz="1000" spc="-5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&gt;</a:t>
            </a:r>
            <a:r>
              <a:rPr sz="1000" spc="-5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D2D2D"/>
                </a:solidFill>
                <a:latin typeface="Times New Roman"/>
                <a:cs typeface="Times New Roman"/>
              </a:rPr>
              <a:t>Ni/Sm-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Ce</a:t>
            </a:r>
            <a:r>
              <a:rPr sz="1000" spc="-5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D2D2D"/>
                </a:solidFill>
                <a:latin typeface="Times New Roman"/>
                <a:cs typeface="Times New Roman"/>
              </a:rPr>
              <a:t>&gt;</a:t>
            </a:r>
            <a:r>
              <a:rPr sz="1000" spc="-5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D2D2D"/>
                </a:solidFill>
                <a:latin typeface="Times New Roman"/>
                <a:cs typeface="Times New Roman"/>
              </a:rPr>
              <a:t>Ni/Ce.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39" y="104793"/>
            <a:ext cx="648364" cy="413458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50166" y="0"/>
            <a:ext cx="941815" cy="7650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4868" rIns="0" bIns="0" rtlCol="0">
            <a:spAutoFit/>
          </a:bodyPr>
          <a:lstStyle/>
          <a:p>
            <a:pPr marL="56388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Δέσμευση</a:t>
            </a:r>
            <a:r>
              <a:rPr sz="2800" spc="-75" dirty="0"/>
              <a:t> </a:t>
            </a:r>
            <a:r>
              <a:rPr sz="2800" dirty="0"/>
              <a:t>κα</a:t>
            </a:r>
            <a:r>
              <a:rPr sz="2800" cap="small" dirty="0"/>
              <a:t>ι</a:t>
            </a:r>
            <a:r>
              <a:rPr sz="2800" spc="-85" dirty="0"/>
              <a:t> </a:t>
            </a:r>
            <a:r>
              <a:rPr sz="2800" spc="-35" dirty="0"/>
              <a:t>αξ</a:t>
            </a:r>
            <a:r>
              <a:rPr sz="2800" cap="small" spc="-35" dirty="0"/>
              <a:t>ιο</a:t>
            </a:r>
            <a:r>
              <a:rPr sz="2800" spc="-35" dirty="0"/>
              <a:t>ποίηση</a:t>
            </a:r>
            <a:r>
              <a:rPr sz="2800" spc="-95" dirty="0"/>
              <a:t> </a:t>
            </a:r>
            <a:r>
              <a:rPr sz="2800" dirty="0"/>
              <a:t>του</a:t>
            </a:r>
            <a:r>
              <a:rPr sz="2800" spc="-75" dirty="0"/>
              <a:t> </a:t>
            </a:r>
            <a:r>
              <a:rPr sz="2800" spc="-25" dirty="0"/>
              <a:t>CO</a:t>
            </a:r>
            <a:r>
              <a:rPr sz="2775" spc="-37" baseline="-21021" dirty="0"/>
              <a:t>2</a:t>
            </a:r>
            <a:endParaRPr sz="2775" baseline="-21021"/>
          </a:p>
        </p:txBody>
      </p:sp>
      <p:grpSp>
        <p:nvGrpSpPr>
          <p:cNvPr id="3" name="object 3"/>
          <p:cNvGrpSpPr/>
          <p:nvPr/>
        </p:nvGrpSpPr>
        <p:grpSpPr>
          <a:xfrm>
            <a:off x="2279904" y="816863"/>
            <a:ext cx="8206105" cy="5846445"/>
            <a:chOff x="2279904" y="816863"/>
            <a:chExt cx="8206105" cy="58464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89856" y="816863"/>
              <a:ext cx="3587374" cy="265328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79904" y="3439668"/>
              <a:ext cx="3456432" cy="32232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24372" y="5065822"/>
              <a:ext cx="4461466" cy="1342597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654553" y="3728375"/>
            <a:ext cx="3455670" cy="116205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500">
              <a:latin typeface="Times New Roman"/>
              <a:cs typeface="Times New Roman"/>
            </a:endParaRPr>
          </a:p>
          <a:p>
            <a:pPr marL="133350">
              <a:lnSpc>
                <a:spcPct val="100000"/>
              </a:lnSpc>
            </a:pPr>
            <a:r>
              <a:rPr sz="2250" dirty="0">
                <a:latin typeface="Times New Roman"/>
                <a:cs typeface="Times New Roman"/>
              </a:rPr>
              <a:t>CaO</a:t>
            </a:r>
            <a:r>
              <a:rPr sz="2250" baseline="-11111" dirty="0">
                <a:latin typeface="Times New Roman"/>
                <a:cs typeface="Times New Roman"/>
              </a:rPr>
              <a:t>(s)</a:t>
            </a:r>
            <a:r>
              <a:rPr sz="2250" spc="284" baseline="-11111" dirty="0">
                <a:latin typeface="Times New Roman"/>
                <a:cs typeface="Times New Roman"/>
              </a:rPr>
              <a:t> </a:t>
            </a:r>
            <a:r>
              <a:rPr sz="2250" dirty="0">
                <a:latin typeface="Times New Roman"/>
                <a:cs typeface="Times New Roman"/>
              </a:rPr>
              <a:t>+ CO</a:t>
            </a:r>
            <a:r>
              <a:rPr sz="2250" baseline="-11111" dirty="0">
                <a:latin typeface="Times New Roman"/>
                <a:cs typeface="Times New Roman"/>
              </a:rPr>
              <a:t>2(g)</a:t>
            </a:r>
            <a:r>
              <a:rPr sz="2250" spc="292" baseline="-11111" dirty="0">
                <a:latin typeface="Times New Roman"/>
                <a:cs typeface="Times New Roman"/>
              </a:rPr>
              <a:t> </a:t>
            </a:r>
            <a:r>
              <a:rPr sz="2250" dirty="0">
                <a:latin typeface="Times New Roman"/>
                <a:cs typeface="Times New Roman"/>
              </a:rPr>
              <a:t>→</a:t>
            </a:r>
            <a:r>
              <a:rPr sz="2250" spc="-5" dirty="0">
                <a:latin typeface="Times New Roman"/>
                <a:cs typeface="Times New Roman"/>
              </a:rPr>
              <a:t> </a:t>
            </a:r>
            <a:r>
              <a:rPr sz="2250" spc="-10" dirty="0">
                <a:latin typeface="Times New Roman"/>
                <a:cs typeface="Times New Roman"/>
              </a:rPr>
              <a:t>CaCO</a:t>
            </a:r>
            <a:r>
              <a:rPr sz="2250" spc="-15" baseline="-11111" dirty="0">
                <a:latin typeface="Times New Roman"/>
                <a:cs typeface="Times New Roman"/>
              </a:rPr>
              <a:t>3(s)</a:t>
            </a:r>
            <a:endParaRPr sz="2250" baseline="-11111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720"/>
              </a:spcBef>
            </a:pPr>
            <a:r>
              <a:rPr sz="2400" dirty="0">
                <a:latin typeface="Times New Roman"/>
                <a:cs typeface="Times New Roman"/>
              </a:rPr>
              <a:t>CaCO</a:t>
            </a:r>
            <a:r>
              <a:rPr sz="2400" baseline="-10416" dirty="0">
                <a:latin typeface="Times New Roman"/>
                <a:cs typeface="Times New Roman"/>
              </a:rPr>
              <a:t>3(s)</a:t>
            </a:r>
            <a:r>
              <a:rPr sz="2400" spc="-22" baseline="-10416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→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CaO</a:t>
            </a:r>
            <a:r>
              <a:rPr sz="2400" baseline="-10416" dirty="0">
                <a:latin typeface="Times New Roman"/>
                <a:cs typeface="Times New Roman"/>
              </a:rPr>
              <a:t>(s)</a:t>
            </a:r>
            <a:r>
              <a:rPr sz="2400" spc="262" baseline="-10416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+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CO</a:t>
            </a:r>
            <a:r>
              <a:rPr sz="2400" spc="-15" baseline="-10416" dirty="0">
                <a:latin typeface="Times New Roman"/>
                <a:cs typeface="Times New Roman"/>
              </a:rPr>
              <a:t>2(g)</a:t>
            </a:r>
            <a:endParaRPr sz="2400" baseline="-10416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139" y="104793"/>
            <a:ext cx="648364" cy="413458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250166" y="0"/>
            <a:ext cx="941815" cy="76500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3611" y="331978"/>
            <a:ext cx="67868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2.</a:t>
            </a:r>
            <a:r>
              <a:rPr sz="2800" spc="-90" dirty="0"/>
              <a:t> </a:t>
            </a:r>
            <a:r>
              <a:rPr sz="2800" dirty="0"/>
              <a:t>Experimental</a:t>
            </a:r>
            <a:r>
              <a:rPr sz="2800" spc="-75" dirty="0"/>
              <a:t> </a:t>
            </a:r>
            <a:r>
              <a:rPr sz="2800" dirty="0"/>
              <a:t>Part,</a:t>
            </a:r>
            <a:r>
              <a:rPr sz="2800" spc="-75" dirty="0"/>
              <a:t> </a:t>
            </a:r>
            <a:r>
              <a:rPr sz="2800" dirty="0"/>
              <a:t>Μέθοδος</a:t>
            </a:r>
            <a:r>
              <a:rPr sz="2800" spc="-90" dirty="0"/>
              <a:t> </a:t>
            </a:r>
            <a:r>
              <a:rPr sz="2800" spc="-10" dirty="0"/>
              <a:t>Παρασκευής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6412991" y="4732020"/>
            <a:ext cx="228600" cy="281305"/>
          </a:xfrm>
          <a:custGeom>
            <a:avLst/>
            <a:gdLst/>
            <a:ahLst/>
            <a:cxnLst/>
            <a:rect l="l" t="t" r="r" b="b"/>
            <a:pathLst>
              <a:path w="228600" h="281304">
                <a:moveTo>
                  <a:pt x="76200" y="52704"/>
                </a:moveTo>
                <a:lnTo>
                  <a:pt x="0" y="52704"/>
                </a:lnTo>
                <a:lnTo>
                  <a:pt x="114300" y="281304"/>
                </a:lnTo>
                <a:lnTo>
                  <a:pt x="209550" y="90804"/>
                </a:lnTo>
                <a:lnTo>
                  <a:pt x="76200" y="90804"/>
                </a:lnTo>
                <a:lnTo>
                  <a:pt x="76200" y="52704"/>
                </a:lnTo>
                <a:close/>
              </a:path>
              <a:path w="228600" h="281304">
                <a:moveTo>
                  <a:pt x="152400" y="0"/>
                </a:moveTo>
                <a:lnTo>
                  <a:pt x="76200" y="0"/>
                </a:lnTo>
                <a:lnTo>
                  <a:pt x="76200" y="90804"/>
                </a:lnTo>
                <a:lnTo>
                  <a:pt x="152400" y="90804"/>
                </a:lnTo>
                <a:lnTo>
                  <a:pt x="152400" y="0"/>
                </a:lnTo>
                <a:close/>
              </a:path>
              <a:path w="228600" h="281304">
                <a:moveTo>
                  <a:pt x="228600" y="52704"/>
                </a:moveTo>
                <a:lnTo>
                  <a:pt x="152400" y="52704"/>
                </a:lnTo>
                <a:lnTo>
                  <a:pt x="152400" y="90804"/>
                </a:lnTo>
                <a:lnTo>
                  <a:pt x="209550" y="90804"/>
                </a:lnTo>
                <a:lnTo>
                  <a:pt x="228600" y="52704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64386" y="1067155"/>
            <a:ext cx="9872345" cy="556895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1400" b="1" dirty="0">
                <a:latin typeface="Times New Roman"/>
                <a:cs typeface="Times New Roman"/>
              </a:rPr>
              <a:t>2.1.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Support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and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catalyst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preparation</a:t>
            </a:r>
            <a:endParaRPr sz="1400">
              <a:latin typeface="Times New Roman"/>
              <a:cs typeface="Times New Roman"/>
            </a:endParaRPr>
          </a:p>
          <a:p>
            <a:pPr marL="50800" marR="45085">
              <a:lnSpc>
                <a:spcPct val="99900"/>
              </a:lnSpc>
              <a:spcBef>
                <a:spcPts val="600"/>
              </a:spcBef>
            </a:pPr>
            <a:r>
              <a:rPr sz="1400" dirty="0">
                <a:latin typeface="Times New Roman"/>
                <a:cs typeface="Times New Roman"/>
              </a:rPr>
              <a:t>CeO</a:t>
            </a:r>
            <a:r>
              <a:rPr sz="1350" baseline="-21604" dirty="0">
                <a:latin typeface="Times New Roman"/>
                <a:cs typeface="Times New Roman"/>
              </a:rPr>
              <a:t>2</a:t>
            </a:r>
            <a:r>
              <a:rPr sz="1350" spc="172" baseline="-2160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M</a:t>
            </a:r>
            <a:r>
              <a:rPr sz="1350" spc="-15" baseline="-21604" dirty="0">
                <a:latin typeface="Times New Roman"/>
                <a:cs typeface="Times New Roman"/>
              </a:rPr>
              <a:t>x</a:t>
            </a:r>
            <a:r>
              <a:rPr sz="1400" spc="-10" dirty="0">
                <a:latin typeface="Times New Roman"/>
                <a:cs typeface="Times New Roman"/>
              </a:rPr>
              <a:t>O</a:t>
            </a:r>
            <a:r>
              <a:rPr sz="1350" spc="-15" baseline="-21604" dirty="0">
                <a:latin typeface="Times New Roman"/>
                <a:cs typeface="Times New Roman"/>
              </a:rPr>
              <a:t>y</a:t>
            </a:r>
            <a:r>
              <a:rPr sz="1400" spc="-10" dirty="0">
                <a:latin typeface="Times New Roman"/>
                <a:cs typeface="Times New Roman"/>
              </a:rPr>
              <a:t>-</a:t>
            </a:r>
            <a:r>
              <a:rPr sz="1400" dirty="0">
                <a:latin typeface="Times New Roman"/>
                <a:cs typeface="Times New Roman"/>
              </a:rPr>
              <a:t>CeO</a:t>
            </a:r>
            <a:r>
              <a:rPr sz="1350" baseline="-21604" dirty="0">
                <a:latin typeface="Times New Roman"/>
                <a:cs typeface="Times New Roman"/>
              </a:rPr>
              <a:t>2</a:t>
            </a:r>
            <a:r>
              <a:rPr sz="1350" spc="225" baseline="-2160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(M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Sm</a:t>
            </a:r>
            <a:r>
              <a:rPr sz="1350" baseline="24691" dirty="0">
                <a:latin typeface="Times New Roman"/>
                <a:cs typeface="Times New Roman"/>
              </a:rPr>
              <a:t>+3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</a:t>
            </a:r>
            <a:r>
              <a:rPr sz="1350" baseline="24691" dirty="0">
                <a:latin typeface="Times New Roman"/>
                <a:cs typeface="Times New Roman"/>
              </a:rPr>
              <a:t>3+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Mg</a:t>
            </a:r>
            <a:r>
              <a:rPr sz="1350" baseline="24691" dirty="0">
                <a:latin typeface="Times New Roman"/>
                <a:cs typeface="Times New Roman"/>
              </a:rPr>
              <a:t>2+</a:t>
            </a:r>
            <a:r>
              <a:rPr sz="1400" dirty="0">
                <a:latin typeface="Times New Roman"/>
                <a:cs typeface="Times New Roman"/>
              </a:rPr>
              <a:t>)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promoted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supports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were</a:t>
            </a:r>
            <a:r>
              <a:rPr sz="1400" spc="-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synthesized</a:t>
            </a:r>
            <a:r>
              <a:rPr sz="14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by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a</a:t>
            </a:r>
            <a:r>
              <a:rPr sz="1400" spc="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microwave</a:t>
            </a:r>
            <a:r>
              <a:rPr sz="1400"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assisted</a:t>
            </a:r>
            <a:r>
              <a:rPr sz="14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sol-gel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method</a:t>
            </a:r>
            <a:r>
              <a:rPr sz="14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using</a:t>
            </a:r>
            <a:r>
              <a:rPr sz="1400" spc="-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spc="-50" dirty="0">
                <a:solidFill>
                  <a:srgbClr val="2D2D2D"/>
                </a:solidFill>
                <a:latin typeface="Times New Roman"/>
                <a:cs typeface="Times New Roman"/>
              </a:rPr>
              <a:t>a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microwave accelerated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reaction</a:t>
            </a:r>
            <a:r>
              <a:rPr sz="14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system</a:t>
            </a:r>
            <a:r>
              <a:rPr sz="1400" spc="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(MARS-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6)</a:t>
            </a:r>
            <a:r>
              <a:rPr sz="14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with</a:t>
            </a:r>
            <a:r>
              <a:rPr sz="14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a</a:t>
            </a:r>
            <a:r>
              <a:rPr sz="1400" spc="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power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output of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0-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1800</a:t>
            </a:r>
            <a:r>
              <a:rPr sz="1400" spc="-6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W</a:t>
            </a:r>
            <a:r>
              <a:rPr sz="1400" spc="-9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Microsoft YaHei"/>
                <a:cs typeface="Microsoft YaHei"/>
              </a:rPr>
              <a:t>±</a:t>
            </a:r>
            <a:r>
              <a:rPr sz="1400" spc="-130" dirty="0">
                <a:solidFill>
                  <a:srgbClr val="2D2D2D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5%</a:t>
            </a:r>
            <a:r>
              <a:rPr sz="1400" spc="-4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(IEC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705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Method-1988).</a:t>
            </a:r>
            <a:r>
              <a:rPr sz="1400" spc="-6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400" spc="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microwave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reaction</a:t>
            </a:r>
            <a:r>
              <a:rPr sz="1400" spc="-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system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was</a:t>
            </a:r>
            <a:r>
              <a:rPr sz="1400" spc="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described</a:t>
            </a:r>
            <a:r>
              <a:rPr sz="1400" spc="-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in</a:t>
            </a:r>
            <a:r>
              <a:rPr sz="14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detail</a:t>
            </a:r>
            <a:r>
              <a:rPr sz="1400" spc="-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previously</a:t>
            </a:r>
            <a:r>
              <a:rPr sz="1400" spc="-4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[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33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].</a:t>
            </a:r>
            <a:r>
              <a:rPr sz="1400" spc="-5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The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metal</a:t>
            </a:r>
            <a:r>
              <a:rPr sz="14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nitrates</a:t>
            </a:r>
            <a:r>
              <a:rPr sz="14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Ce(NO</a:t>
            </a:r>
            <a:r>
              <a:rPr sz="1350" b="1" baseline="-21604" dirty="0">
                <a:solidFill>
                  <a:srgbClr val="006FC0"/>
                </a:solidFill>
                <a:latin typeface="Times New Roman"/>
                <a:cs typeface="Times New Roman"/>
              </a:rPr>
              <a:t>3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)</a:t>
            </a:r>
            <a:r>
              <a:rPr sz="1350" b="1" baseline="-21604" dirty="0">
                <a:solidFill>
                  <a:srgbClr val="006FC0"/>
                </a:solidFill>
                <a:latin typeface="Times New Roman"/>
                <a:cs typeface="Times New Roman"/>
              </a:rPr>
              <a:t>3</a:t>
            </a:r>
            <a:r>
              <a:rPr sz="1350" b="1" spc="165" baseline="-2160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6H</a:t>
            </a:r>
            <a:r>
              <a:rPr sz="1350" b="1" baseline="-21604" dirty="0">
                <a:solidFill>
                  <a:srgbClr val="006FC0"/>
                </a:solidFill>
                <a:latin typeface="Times New Roman"/>
                <a:cs typeface="Times New Roman"/>
              </a:rPr>
              <a:t>2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14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(Aldrich,</a:t>
            </a:r>
            <a:r>
              <a:rPr sz="1400" spc="-4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99.95%),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Sm(NO</a:t>
            </a:r>
            <a:r>
              <a:rPr sz="1350" b="1" baseline="-21604" dirty="0">
                <a:solidFill>
                  <a:srgbClr val="006FC0"/>
                </a:solidFill>
                <a:latin typeface="Times New Roman"/>
                <a:cs typeface="Times New Roman"/>
              </a:rPr>
              <a:t>3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)</a:t>
            </a:r>
            <a:r>
              <a:rPr sz="1350" b="1" baseline="-21604" dirty="0">
                <a:solidFill>
                  <a:srgbClr val="006FC0"/>
                </a:solidFill>
                <a:latin typeface="Times New Roman"/>
                <a:cs typeface="Times New Roman"/>
              </a:rPr>
              <a:t>3</a:t>
            </a:r>
            <a:r>
              <a:rPr sz="1350" b="1" spc="165" baseline="-2160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6H</a:t>
            </a:r>
            <a:r>
              <a:rPr sz="1350" b="1" spc="-30" baseline="-21604" dirty="0">
                <a:solidFill>
                  <a:srgbClr val="006FC0"/>
                </a:solidFill>
                <a:latin typeface="Times New Roman"/>
                <a:cs typeface="Times New Roman"/>
              </a:rPr>
              <a:t>2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O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(Aldrich,</a:t>
            </a:r>
            <a:r>
              <a:rPr sz="1400" spc="-5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99.95%),</a:t>
            </a:r>
            <a:r>
              <a:rPr sz="14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Pr(NO</a:t>
            </a:r>
            <a:r>
              <a:rPr sz="1350" b="1" baseline="-21604" dirty="0">
                <a:solidFill>
                  <a:srgbClr val="006FC0"/>
                </a:solidFill>
                <a:latin typeface="Times New Roman"/>
                <a:cs typeface="Times New Roman"/>
              </a:rPr>
              <a:t>3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)</a:t>
            </a:r>
            <a:r>
              <a:rPr sz="1350" b="1" baseline="-21604" dirty="0">
                <a:solidFill>
                  <a:srgbClr val="006FC0"/>
                </a:solidFill>
                <a:latin typeface="Times New Roman"/>
                <a:cs typeface="Times New Roman"/>
              </a:rPr>
              <a:t>3</a:t>
            </a:r>
            <a:r>
              <a:rPr sz="1350" b="1" spc="150" baseline="-2160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6H</a:t>
            </a:r>
            <a:r>
              <a:rPr sz="1350" b="1" baseline="-21604" dirty="0">
                <a:solidFill>
                  <a:srgbClr val="006FC0"/>
                </a:solidFill>
                <a:latin typeface="Times New Roman"/>
                <a:cs typeface="Times New Roman"/>
              </a:rPr>
              <a:t>2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14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(Aldrich,</a:t>
            </a:r>
            <a:r>
              <a:rPr sz="1400" spc="-4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99.95%)</a:t>
            </a:r>
            <a:r>
              <a:rPr sz="1400" spc="-4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and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Mg(NO</a:t>
            </a:r>
            <a:r>
              <a:rPr sz="1350" b="1" baseline="-21604" dirty="0">
                <a:solidFill>
                  <a:srgbClr val="006FC0"/>
                </a:solidFill>
                <a:latin typeface="Times New Roman"/>
                <a:cs typeface="Times New Roman"/>
              </a:rPr>
              <a:t>3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)</a:t>
            </a:r>
            <a:r>
              <a:rPr sz="1350" b="1" baseline="-21604" dirty="0">
                <a:solidFill>
                  <a:srgbClr val="006FC0"/>
                </a:solidFill>
                <a:latin typeface="Times New Roman"/>
                <a:cs typeface="Times New Roman"/>
              </a:rPr>
              <a:t>2</a:t>
            </a:r>
            <a:r>
              <a:rPr sz="1350" b="1" spc="135" baseline="-2160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6H</a:t>
            </a:r>
            <a:r>
              <a:rPr sz="1350" b="1" baseline="-21604" dirty="0">
                <a:solidFill>
                  <a:srgbClr val="006FC0"/>
                </a:solidFill>
                <a:latin typeface="Times New Roman"/>
                <a:cs typeface="Times New Roman"/>
              </a:rPr>
              <a:t>2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1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(Aldrich,</a:t>
            </a:r>
            <a:r>
              <a:rPr sz="14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99.95%)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were</a:t>
            </a:r>
            <a:r>
              <a:rPr sz="14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used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as</a:t>
            </a:r>
            <a:r>
              <a:rPr sz="1400" spc="-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precursors.</a:t>
            </a:r>
            <a:r>
              <a:rPr sz="14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During</a:t>
            </a:r>
            <a:r>
              <a:rPr sz="14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2D2D2D"/>
                </a:solidFill>
                <a:latin typeface="Times New Roman"/>
                <a:cs typeface="Times New Roman"/>
              </a:rPr>
              <a:t>the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process,</a:t>
            </a:r>
            <a:r>
              <a:rPr sz="1400" spc="-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0.06</a:t>
            </a:r>
            <a:r>
              <a:rPr sz="1400" b="1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mol</a:t>
            </a:r>
            <a:r>
              <a:rPr sz="1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metal</a:t>
            </a:r>
            <a:r>
              <a:rPr sz="14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salts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(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nominal</a:t>
            </a:r>
            <a:r>
              <a:rPr sz="14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molar</a:t>
            </a:r>
            <a:r>
              <a:rPr sz="1400"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ratio</a:t>
            </a:r>
            <a:r>
              <a:rPr sz="14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Ce:M</a:t>
            </a:r>
            <a:r>
              <a:rPr sz="1400" b="1" spc="-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=</a:t>
            </a:r>
            <a:r>
              <a:rPr sz="1400" b="1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0.9:0.1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)</a:t>
            </a:r>
            <a:r>
              <a:rPr sz="1400" spc="-5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were dissolved</a:t>
            </a:r>
            <a:r>
              <a:rPr sz="1400" spc="-5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in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300</a:t>
            </a:r>
            <a:r>
              <a:rPr sz="1400" b="1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mL</a:t>
            </a:r>
            <a:r>
              <a:rPr sz="1400" b="1" spc="-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mixture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66.7</a:t>
            </a:r>
            <a:r>
              <a:rPr sz="1400" b="1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vol.%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ethylene</a:t>
            </a:r>
            <a:r>
              <a:rPr sz="14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glycol</a:t>
            </a:r>
            <a:r>
              <a:rPr sz="14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water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,</a:t>
            </a:r>
            <a:r>
              <a:rPr sz="1400" spc="-5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under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continuous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stirring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at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room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temperature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(RT)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.</a:t>
            </a:r>
            <a:r>
              <a:rPr sz="1400" spc="-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metal salt</a:t>
            </a:r>
            <a:r>
              <a:rPr sz="14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and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ethylene</a:t>
            </a:r>
            <a:r>
              <a:rPr sz="14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glycol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mixture</a:t>
            </a:r>
            <a:r>
              <a:rPr sz="14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were</a:t>
            </a:r>
            <a:r>
              <a:rPr sz="1400" spc="-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subjected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microwave</a:t>
            </a:r>
            <a:r>
              <a:rPr sz="14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heating</a:t>
            </a:r>
            <a:r>
              <a:rPr sz="14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(130</a:t>
            </a:r>
            <a:r>
              <a:rPr sz="1400" b="1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Microsoft YaHei"/>
                <a:cs typeface="Microsoft YaHei"/>
              </a:rPr>
              <a:t>°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C/800</a:t>
            </a:r>
            <a:r>
              <a:rPr sz="1400" b="1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W)</a:t>
            </a:r>
            <a:r>
              <a:rPr sz="1400"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stirring</a:t>
            </a:r>
            <a:r>
              <a:rPr sz="1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until</a:t>
            </a:r>
            <a:r>
              <a:rPr sz="1400" spc="-5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a yellowish</a:t>
            </a:r>
            <a:r>
              <a:rPr sz="14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gel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was formed.</a:t>
            </a:r>
            <a:r>
              <a:rPr sz="14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solutions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were</a:t>
            </a:r>
            <a:r>
              <a:rPr sz="14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then</a:t>
            </a:r>
            <a:r>
              <a:rPr sz="14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stirred</a:t>
            </a:r>
            <a:r>
              <a:rPr sz="1400" spc="-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at </a:t>
            </a:r>
            <a:r>
              <a:rPr sz="1400" spc="-50" dirty="0">
                <a:solidFill>
                  <a:srgbClr val="2D2D2D"/>
                </a:solidFill>
                <a:latin typeface="Times New Roman"/>
                <a:cs typeface="Times New Roman"/>
              </a:rPr>
              <a:t>RT</a:t>
            </a:r>
            <a:r>
              <a:rPr sz="14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for</a:t>
            </a:r>
            <a:r>
              <a:rPr sz="14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2</a:t>
            </a:r>
            <a:r>
              <a:rPr sz="1400" spc="-7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spc="-50" dirty="0">
                <a:solidFill>
                  <a:srgbClr val="2D2D2D"/>
                </a:solidFill>
                <a:latin typeface="Times New Roman"/>
                <a:cs typeface="Times New Roman"/>
              </a:rPr>
              <a:t>h</a:t>
            </a:r>
            <a:r>
              <a:rPr sz="1400" spc="50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where</a:t>
            </a:r>
            <a:r>
              <a:rPr sz="14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4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formation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precipitate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was</a:t>
            </a:r>
            <a:r>
              <a:rPr sz="1400" spc="-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noticed.</a:t>
            </a:r>
            <a:r>
              <a:rPr sz="1400" spc="-6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Following</a:t>
            </a:r>
            <a:r>
              <a:rPr sz="1400" spc="-4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microwave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synthesis,</a:t>
            </a:r>
            <a:r>
              <a:rPr sz="1400" spc="-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all</a:t>
            </a:r>
            <a:r>
              <a:rPr sz="14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samples</a:t>
            </a:r>
            <a:r>
              <a:rPr sz="1400" spc="-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were</a:t>
            </a:r>
            <a:r>
              <a:rPr sz="1400" spc="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dried</a:t>
            </a:r>
            <a:r>
              <a:rPr sz="14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at</a:t>
            </a:r>
            <a:r>
              <a:rPr sz="1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120</a:t>
            </a:r>
            <a:r>
              <a:rPr sz="1400" b="1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Microsoft YaHei"/>
                <a:cs typeface="Microsoft YaHei"/>
              </a:rPr>
              <a:t>°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sz="14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for</a:t>
            </a:r>
            <a:r>
              <a:rPr sz="1400"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12</a:t>
            </a:r>
            <a:r>
              <a:rPr sz="1400" b="1" spc="-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h</a:t>
            </a:r>
            <a:r>
              <a:rPr sz="14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calcined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at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500</a:t>
            </a:r>
            <a:r>
              <a:rPr sz="1400" b="1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Microsoft YaHei"/>
                <a:cs typeface="Microsoft YaHei"/>
              </a:rPr>
              <a:t>°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sz="14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for</a:t>
            </a:r>
            <a:r>
              <a:rPr sz="1400"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6</a:t>
            </a:r>
            <a:r>
              <a:rPr sz="1400" b="1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h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under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atmospheric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conditions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to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form</a:t>
            </a:r>
            <a:r>
              <a:rPr sz="14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oxide</a:t>
            </a:r>
            <a:r>
              <a:rPr sz="1400" spc="-4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and </a:t>
            </a:r>
            <a:r>
              <a:rPr sz="1400" dirty="0">
                <a:latin typeface="Times New Roman"/>
                <a:cs typeface="Times New Roman"/>
              </a:rPr>
              <a:t>mixed oxide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samples.</a:t>
            </a:r>
            <a:endParaRPr sz="1400">
              <a:latin typeface="Times New Roman"/>
              <a:cs typeface="Times New Roman"/>
            </a:endParaRPr>
          </a:p>
          <a:p>
            <a:pPr marL="50800" marR="43180">
              <a:lnSpc>
                <a:spcPct val="100000"/>
              </a:lnSpc>
              <a:spcBef>
                <a:spcPts val="10"/>
              </a:spcBef>
            </a:pP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Metal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supported</a:t>
            </a:r>
            <a:r>
              <a:rPr sz="14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catalysts</a:t>
            </a:r>
            <a:r>
              <a:rPr sz="14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were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prepared</a:t>
            </a:r>
            <a:r>
              <a:rPr sz="14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in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a</a:t>
            </a:r>
            <a:r>
              <a:rPr sz="1400" spc="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second</a:t>
            </a:r>
            <a:r>
              <a:rPr sz="14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synthesis</a:t>
            </a:r>
            <a:r>
              <a:rPr sz="14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step</a:t>
            </a:r>
            <a:r>
              <a:rPr sz="1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following</a:t>
            </a:r>
            <a:r>
              <a:rPr sz="1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wet</a:t>
            </a:r>
            <a:r>
              <a:rPr sz="14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impregnation</a:t>
            </a:r>
            <a:r>
              <a:rPr sz="1400" b="1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procedure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where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appropriate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concentration</a:t>
            </a:r>
            <a:r>
              <a:rPr sz="14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of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Ni(NO</a:t>
            </a:r>
            <a:r>
              <a:rPr sz="1350" b="1" baseline="-21604" dirty="0">
                <a:solidFill>
                  <a:srgbClr val="006FC0"/>
                </a:solidFill>
                <a:latin typeface="Times New Roman"/>
                <a:cs typeface="Times New Roman"/>
              </a:rPr>
              <a:t>3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)</a:t>
            </a:r>
            <a:r>
              <a:rPr sz="1350" b="1" baseline="-21604" dirty="0">
                <a:solidFill>
                  <a:srgbClr val="006FC0"/>
                </a:solidFill>
                <a:latin typeface="Times New Roman"/>
                <a:cs typeface="Times New Roman"/>
              </a:rPr>
              <a:t>2</a:t>
            </a:r>
            <a:r>
              <a:rPr sz="1350" b="1" spc="157" baseline="-2160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6H</a:t>
            </a:r>
            <a:r>
              <a:rPr sz="1350" b="1" baseline="-21604" dirty="0">
                <a:solidFill>
                  <a:srgbClr val="006FC0"/>
                </a:solidFill>
                <a:latin typeface="Times New Roman"/>
                <a:cs typeface="Times New Roman"/>
              </a:rPr>
              <a:t>2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1400"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(Chem-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Lab ≥</a:t>
            </a:r>
            <a:r>
              <a:rPr sz="14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96%)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aqueous</a:t>
            </a:r>
            <a:r>
              <a:rPr sz="1400" spc="-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solution</a:t>
            </a:r>
            <a:r>
              <a:rPr sz="1400" spc="-5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was</a:t>
            </a:r>
            <a:r>
              <a:rPr sz="1400" spc="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used</a:t>
            </a:r>
            <a:r>
              <a:rPr sz="14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in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order</a:t>
            </a:r>
            <a:r>
              <a:rPr sz="14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to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obtain</a:t>
            </a:r>
            <a:r>
              <a:rPr sz="1400" spc="-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catalysts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with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a</a:t>
            </a:r>
            <a:r>
              <a:rPr sz="1400" spc="6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Ni</a:t>
            </a:r>
            <a:r>
              <a:rPr sz="1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loading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4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about</a:t>
            </a:r>
            <a:r>
              <a:rPr sz="1400" b="1" spc="5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10</a:t>
            </a:r>
            <a:r>
              <a:rPr sz="1400" b="1" spc="-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wt.%.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After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impregnation,</a:t>
            </a:r>
            <a:r>
              <a:rPr sz="1400" spc="-5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materials</a:t>
            </a:r>
            <a:r>
              <a:rPr sz="14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obtained</a:t>
            </a:r>
            <a:r>
              <a:rPr sz="1400" spc="-5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were</a:t>
            </a:r>
            <a:r>
              <a:rPr sz="1400" spc="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air</a:t>
            </a:r>
            <a:r>
              <a:rPr sz="1400" b="1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dried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overnight</a:t>
            </a:r>
            <a:r>
              <a:rPr sz="1400" b="1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at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120</a:t>
            </a:r>
            <a:r>
              <a:rPr sz="1400" b="1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Microsoft YaHei"/>
                <a:cs typeface="Microsoft YaHei"/>
              </a:rPr>
              <a:t>°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sz="14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calcined</a:t>
            </a:r>
            <a:r>
              <a:rPr sz="1400"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at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400</a:t>
            </a:r>
            <a:r>
              <a:rPr sz="1400" b="1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Microsoft YaHei"/>
                <a:cs typeface="Microsoft YaHei"/>
              </a:rPr>
              <a:t>°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sz="1400"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for</a:t>
            </a:r>
            <a:r>
              <a:rPr sz="1400"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6</a:t>
            </a:r>
            <a:r>
              <a:rPr sz="1400" b="1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h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;</a:t>
            </a:r>
            <a:r>
              <a:rPr sz="14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theses</a:t>
            </a:r>
            <a:r>
              <a:rPr sz="14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samples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are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denoted</a:t>
            </a:r>
            <a:r>
              <a:rPr sz="1400" spc="-4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throughout</a:t>
            </a:r>
            <a:r>
              <a:rPr sz="1400" spc="-6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this</a:t>
            </a:r>
            <a:r>
              <a:rPr sz="1400" spc="-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manuscript</a:t>
            </a:r>
            <a:r>
              <a:rPr sz="1400" spc="-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as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“calcined”</a:t>
            </a:r>
            <a:r>
              <a:rPr sz="14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samples.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Reduced</a:t>
            </a:r>
            <a:r>
              <a:rPr sz="1400" spc="-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catalysts</a:t>
            </a:r>
            <a:r>
              <a:rPr sz="14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were</a:t>
            </a:r>
            <a:r>
              <a:rPr sz="14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also</a:t>
            </a:r>
            <a:r>
              <a:rPr sz="14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produced</a:t>
            </a:r>
            <a:r>
              <a:rPr sz="1400" spc="-4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by</a:t>
            </a:r>
            <a:r>
              <a:rPr sz="1400" spc="4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reduction</a:t>
            </a:r>
            <a:r>
              <a:rPr sz="1400" b="1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at</a:t>
            </a:r>
            <a:r>
              <a:rPr sz="1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500</a:t>
            </a:r>
            <a:r>
              <a:rPr sz="1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350" b="1" baseline="24691" dirty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for</a:t>
            </a:r>
            <a:r>
              <a:rPr sz="1400"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1</a:t>
            </a:r>
            <a:r>
              <a:rPr sz="1400" b="1" spc="-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h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under</a:t>
            </a:r>
            <a:r>
              <a:rPr sz="1400"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flow</a:t>
            </a:r>
            <a:r>
              <a:rPr sz="14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pure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H</a:t>
            </a:r>
            <a:r>
              <a:rPr sz="1350" b="1" baseline="-21604" dirty="0">
                <a:solidFill>
                  <a:srgbClr val="006FC0"/>
                </a:solidFill>
                <a:latin typeface="Times New Roman"/>
                <a:cs typeface="Times New Roman"/>
              </a:rPr>
              <a:t>2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.</a:t>
            </a:r>
            <a:r>
              <a:rPr sz="14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Finally,</a:t>
            </a:r>
            <a:r>
              <a:rPr sz="14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4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supports</a:t>
            </a:r>
            <a:r>
              <a:rPr sz="1400" spc="-4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used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herein</a:t>
            </a:r>
            <a:r>
              <a:rPr sz="14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were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labelled</a:t>
            </a:r>
            <a:r>
              <a:rPr sz="1400" spc="-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as</a:t>
            </a:r>
            <a:r>
              <a:rPr sz="1400" spc="-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Ce,</a:t>
            </a:r>
            <a:r>
              <a:rPr sz="1400" spc="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Sm-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Ce,</a:t>
            </a:r>
            <a:r>
              <a:rPr sz="1400" spc="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Pr-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Ce</a:t>
            </a:r>
            <a:r>
              <a:rPr sz="1400" spc="-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and</a:t>
            </a:r>
            <a:r>
              <a:rPr sz="14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Mg-Ce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and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4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catalytic</a:t>
            </a:r>
            <a:r>
              <a:rPr sz="14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samples </a:t>
            </a:r>
            <a:r>
              <a:rPr sz="1400" spc="-25" dirty="0">
                <a:solidFill>
                  <a:srgbClr val="2D2D2D"/>
                </a:solidFill>
                <a:latin typeface="Times New Roman"/>
                <a:cs typeface="Times New Roman"/>
              </a:rPr>
              <a:t>as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Ni/Ce,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Ni/Sm-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Ce,</a:t>
            </a:r>
            <a:r>
              <a:rPr sz="1400" spc="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Ni/Pr-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Ce</a:t>
            </a:r>
            <a:r>
              <a:rPr sz="14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and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Ni/Mg-</a:t>
            </a:r>
            <a:r>
              <a:rPr sz="1400" spc="-25" dirty="0">
                <a:solidFill>
                  <a:srgbClr val="2D2D2D"/>
                </a:solidFill>
                <a:latin typeface="Times New Roman"/>
                <a:cs typeface="Times New Roman"/>
              </a:rPr>
              <a:t>Ce.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05"/>
              </a:spcBef>
            </a:pPr>
            <a:endParaRPr sz="1400">
              <a:latin typeface="Times New Roman"/>
              <a:cs typeface="Times New Roman"/>
            </a:endParaRPr>
          </a:p>
          <a:p>
            <a:pPr marL="1094740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Μέθοδος</a:t>
            </a:r>
            <a:r>
              <a:rPr sz="1400" b="1" spc="-5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παρασκευής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υποστρωμάτων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τροποπο</a:t>
            </a:r>
            <a:r>
              <a:rPr sz="1400" b="1" cap="small" dirty="0">
                <a:latin typeface="Times New Roman"/>
                <a:cs typeface="Times New Roman"/>
              </a:rPr>
              <a:t>ι</a:t>
            </a:r>
            <a:r>
              <a:rPr sz="1400" b="1" dirty="0">
                <a:latin typeface="Times New Roman"/>
                <a:cs typeface="Times New Roman"/>
              </a:rPr>
              <a:t>ημένης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CeO</a:t>
            </a:r>
            <a:r>
              <a:rPr sz="1350" b="1" baseline="-21604" dirty="0">
                <a:latin typeface="Times New Roman"/>
                <a:cs typeface="Times New Roman"/>
              </a:rPr>
              <a:t>2</a:t>
            </a:r>
            <a:r>
              <a:rPr sz="1400" b="1" dirty="0">
                <a:latin typeface="Times New Roman"/>
                <a:cs typeface="Times New Roman"/>
              </a:rPr>
              <a:t>: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Microwave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assisted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sol-</a:t>
            </a:r>
            <a:r>
              <a:rPr sz="1400" spc="-25" dirty="0">
                <a:latin typeface="Times New Roman"/>
                <a:cs typeface="Times New Roman"/>
              </a:rPr>
              <a:t>gel</a:t>
            </a:r>
            <a:endParaRPr sz="1400">
              <a:latin typeface="Times New Roman"/>
              <a:cs typeface="Times New Roman"/>
            </a:endParaRPr>
          </a:p>
          <a:p>
            <a:pPr marL="1094740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Σύσταση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υποστρωμάτων:</a:t>
            </a:r>
            <a:r>
              <a:rPr sz="1400" b="1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CeO</a:t>
            </a:r>
            <a:r>
              <a:rPr sz="1350" baseline="-21604" dirty="0">
                <a:latin typeface="Times New Roman"/>
                <a:cs typeface="Times New Roman"/>
              </a:rPr>
              <a:t>2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τροποποιημένη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σε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ποσοστό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10%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mol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με</a:t>
            </a:r>
            <a:r>
              <a:rPr sz="1400" spc="2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Sm</a:t>
            </a:r>
            <a:r>
              <a:rPr sz="1350" baseline="24691" dirty="0">
                <a:latin typeface="Times New Roman"/>
                <a:cs typeface="Times New Roman"/>
              </a:rPr>
              <a:t>3+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</a:t>
            </a:r>
            <a:r>
              <a:rPr sz="1350" baseline="24691" dirty="0">
                <a:latin typeface="Times New Roman"/>
                <a:cs typeface="Times New Roman"/>
              </a:rPr>
              <a:t>3+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Mg</a:t>
            </a:r>
            <a:r>
              <a:rPr sz="1350" spc="-15" baseline="24691" dirty="0">
                <a:latin typeface="Times New Roman"/>
                <a:cs typeface="Times New Roman"/>
              </a:rPr>
              <a:t>2+</a:t>
            </a:r>
            <a:r>
              <a:rPr sz="1400" spc="-10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1094740" marR="1069340">
              <a:lnSpc>
                <a:spcPts val="1670"/>
              </a:lnSpc>
              <a:spcBef>
                <a:spcPts val="65"/>
              </a:spcBef>
            </a:pPr>
            <a:r>
              <a:rPr sz="1400" b="1" dirty="0">
                <a:latin typeface="Times New Roman"/>
                <a:cs typeface="Times New Roman"/>
              </a:rPr>
              <a:t>Σύντομη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δ</a:t>
            </a:r>
            <a:r>
              <a:rPr sz="1400" b="1" cap="small" spc="-10" dirty="0">
                <a:latin typeface="Times New Roman"/>
                <a:cs typeface="Times New Roman"/>
              </a:rPr>
              <a:t>ι</a:t>
            </a:r>
            <a:r>
              <a:rPr sz="1400" b="1" spc="-10" dirty="0">
                <a:latin typeface="Times New Roman"/>
                <a:cs typeface="Times New Roman"/>
              </a:rPr>
              <a:t>αδ</a:t>
            </a:r>
            <a:r>
              <a:rPr sz="1400" b="1" cap="small" spc="-10" dirty="0">
                <a:latin typeface="Times New Roman"/>
                <a:cs typeface="Times New Roman"/>
              </a:rPr>
              <a:t>ι</a:t>
            </a:r>
            <a:r>
              <a:rPr sz="1400" b="1" spc="-10" dirty="0">
                <a:latin typeface="Times New Roman"/>
                <a:cs typeface="Times New Roman"/>
              </a:rPr>
              <a:t>κασία: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Χρήση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νιτρικών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αλάτων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και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μίγμα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νερού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αιθυλενογλυκόλης,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παραμονή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σε</a:t>
            </a:r>
            <a:r>
              <a:rPr sz="1400" spc="-30" dirty="0">
                <a:latin typeface="Times New Roman"/>
                <a:cs typeface="Times New Roman"/>
              </a:rPr>
              <a:t> φούρνο </a:t>
            </a:r>
            <a:r>
              <a:rPr sz="1400" spc="-10" dirty="0">
                <a:latin typeface="Times New Roman"/>
                <a:cs typeface="Times New Roman"/>
              </a:rPr>
              <a:t>μικροκυμάτων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υπό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ανάμιξη,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καταβύθιση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κιτρινωπού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στερεού,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πύρωση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500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Microsoft YaHei"/>
                <a:cs typeface="Microsoft YaHei"/>
              </a:rPr>
              <a:t>°</a:t>
            </a:r>
            <a:r>
              <a:rPr sz="1400" dirty="0">
                <a:latin typeface="Times New Roman"/>
                <a:cs typeface="Times New Roman"/>
              </a:rPr>
              <a:t>C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για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6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h.</a:t>
            </a:r>
            <a:endParaRPr sz="1400">
              <a:latin typeface="Times New Roman"/>
              <a:cs typeface="Times New Roman"/>
            </a:endParaRPr>
          </a:p>
          <a:p>
            <a:pPr marL="1094740">
              <a:lnSpc>
                <a:spcPct val="100000"/>
              </a:lnSpc>
              <a:spcBef>
                <a:spcPts val="555"/>
              </a:spcBef>
            </a:pPr>
            <a:r>
              <a:rPr sz="1400" b="1" dirty="0">
                <a:latin typeface="Times New Roman"/>
                <a:cs typeface="Times New Roman"/>
              </a:rPr>
              <a:t>Μέθοδος</a:t>
            </a:r>
            <a:r>
              <a:rPr sz="1400" b="1" spc="-5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παρασκευής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υποστηρ</a:t>
            </a:r>
            <a:r>
              <a:rPr sz="1400" b="1" cap="small" spc="-10" dirty="0">
                <a:latin typeface="Times New Roman"/>
                <a:cs typeface="Times New Roman"/>
              </a:rPr>
              <a:t>ι</a:t>
            </a:r>
            <a:r>
              <a:rPr sz="1400" b="1" spc="-10" dirty="0">
                <a:latin typeface="Times New Roman"/>
                <a:cs typeface="Times New Roman"/>
              </a:rPr>
              <a:t>ζόμενων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καταλυτών:</a:t>
            </a:r>
            <a:r>
              <a:rPr sz="1400" b="1" spc="1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Υγρός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εμποτισμός</a:t>
            </a:r>
            <a:endParaRPr sz="1400">
              <a:latin typeface="Times New Roman"/>
              <a:cs typeface="Times New Roman"/>
            </a:endParaRPr>
          </a:p>
          <a:p>
            <a:pPr marL="1094740">
              <a:lnSpc>
                <a:spcPts val="1675"/>
              </a:lnSpc>
              <a:spcBef>
                <a:spcPts val="5"/>
              </a:spcBef>
            </a:pPr>
            <a:r>
              <a:rPr sz="1400" b="1" dirty="0">
                <a:latin typeface="Times New Roman"/>
                <a:cs typeface="Times New Roman"/>
              </a:rPr>
              <a:t>Σύσταση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καταλυτών:</a:t>
            </a:r>
            <a:r>
              <a:rPr sz="1400" b="1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10%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Ni</a:t>
            </a:r>
            <a:r>
              <a:rPr sz="1400" b="1" dirty="0">
                <a:latin typeface="Times New Roman"/>
                <a:cs typeface="Times New Roman"/>
              </a:rPr>
              <a:t>/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CeO</a:t>
            </a:r>
            <a:r>
              <a:rPr sz="1350" baseline="-21604" dirty="0">
                <a:latin typeface="Times New Roman"/>
                <a:cs typeface="Times New Roman"/>
              </a:rPr>
              <a:t>2</a:t>
            </a:r>
            <a:r>
              <a:rPr sz="1350" spc="172" baseline="-21604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τροποποιημένη </a:t>
            </a:r>
            <a:r>
              <a:rPr sz="1400" dirty="0">
                <a:latin typeface="Times New Roman"/>
                <a:cs typeface="Times New Roman"/>
              </a:rPr>
              <a:t>σε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ποσοστό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10%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mol με</a:t>
            </a:r>
            <a:r>
              <a:rPr sz="1400" spc="2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Sm</a:t>
            </a:r>
            <a:r>
              <a:rPr sz="1350" baseline="24691" dirty="0">
                <a:latin typeface="Times New Roman"/>
                <a:cs typeface="Times New Roman"/>
              </a:rPr>
              <a:t>+3</a:t>
            </a:r>
            <a:r>
              <a:rPr sz="1400" dirty="0">
                <a:latin typeface="Times New Roman"/>
                <a:cs typeface="Times New Roman"/>
              </a:rPr>
              <a:t>, Pr</a:t>
            </a:r>
            <a:r>
              <a:rPr sz="1350" baseline="24691" dirty="0">
                <a:latin typeface="Times New Roman"/>
                <a:cs typeface="Times New Roman"/>
              </a:rPr>
              <a:t>3+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Mg</a:t>
            </a:r>
            <a:r>
              <a:rPr sz="1350" spc="-15" baseline="24691" dirty="0">
                <a:latin typeface="Times New Roman"/>
                <a:cs typeface="Times New Roman"/>
              </a:rPr>
              <a:t>2+</a:t>
            </a:r>
            <a:r>
              <a:rPr sz="1400" spc="-10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1094740">
              <a:lnSpc>
                <a:spcPts val="1675"/>
              </a:lnSpc>
            </a:pPr>
            <a:r>
              <a:rPr sz="1400" b="1" dirty="0">
                <a:latin typeface="Times New Roman"/>
                <a:cs typeface="Times New Roman"/>
              </a:rPr>
              <a:t>Σύντομη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δ</a:t>
            </a:r>
            <a:r>
              <a:rPr sz="1400" b="1" cap="small" spc="-10" dirty="0">
                <a:latin typeface="Times New Roman"/>
                <a:cs typeface="Times New Roman"/>
              </a:rPr>
              <a:t>ι</a:t>
            </a:r>
            <a:r>
              <a:rPr sz="1400" b="1" spc="-10" dirty="0">
                <a:latin typeface="Times New Roman"/>
                <a:cs typeface="Times New Roman"/>
              </a:rPr>
              <a:t>αδ</a:t>
            </a:r>
            <a:r>
              <a:rPr sz="1400" b="1" cap="small" spc="-10" dirty="0">
                <a:latin typeface="Times New Roman"/>
                <a:cs typeface="Times New Roman"/>
              </a:rPr>
              <a:t>ι</a:t>
            </a:r>
            <a:r>
              <a:rPr sz="1400" b="1" spc="-10" dirty="0">
                <a:latin typeface="Times New Roman"/>
                <a:cs typeface="Times New Roman"/>
              </a:rPr>
              <a:t>κασία: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Χρήση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νιτρικού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άλατος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και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μεγάλο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όγκου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νερού,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πύρωση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400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Microsoft YaHei"/>
                <a:cs typeface="Microsoft YaHei"/>
              </a:rPr>
              <a:t>°</a:t>
            </a:r>
            <a:r>
              <a:rPr sz="1400" dirty="0">
                <a:latin typeface="Times New Roman"/>
                <a:cs typeface="Times New Roman"/>
              </a:rPr>
              <a:t>C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για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6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h.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39" y="104793"/>
            <a:ext cx="648364" cy="413458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250166" y="0"/>
            <a:ext cx="941815" cy="76500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8076" rIns="0" bIns="0" rtlCol="0">
            <a:spAutoFit/>
          </a:bodyPr>
          <a:lstStyle/>
          <a:p>
            <a:pPr marL="175895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2.</a:t>
            </a:r>
            <a:r>
              <a:rPr sz="2800" spc="-90" dirty="0"/>
              <a:t> </a:t>
            </a:r>
            <a:r>
              <a:rPr sz="2800" dirty="0"/>
              <a:t>Experimental</a:t>
            </a:r>
            <a:r>
              <a:rPr sz="2800" spc="-80" dirty="0"/>
              <a:t> </a:t>
            </a:r>
            <a:r>
              <a:rPr sz="2800" dirty="0"/>
              <a:t>Part,</a:t>
            </a:r>
            <a:r>
              <a:rPr sz="2800" spc="-70" dirty="0"/>
              <a:t> </a:t>
            </a:r>
            <a:r>
              <a:rPr sz="2800" spc="-20" dirty="0"/>
              <a:t>Καταλυτ</a:t>
            </a:r>
            <a:r>
              <a:rPr sz="2800" cap="small" spc="-20" dirty="0"/>
              <a:t>ι</a:t>
            </a:r>
            <a:r>
              <a:rPr sz="2800" spc="-20" dirty="0"/>
              <a:t>κό</a:t>
            </a:r>
            <a:r>
              <a:rPr sz="2800" spc="-65" dirty="0"/>
              <a:t> </a:t>
            </a:r>
            <a:r>
              <a:rPr sz="2800" spc="-25" dirty="0"/>
              <a:t>testing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2102611" y="1164437"/>
            <a:ext cx="9713595" cy="145859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1400" b="1" dirty="0">
                <a:latin typeface="Times New Roman"/>
                <a:cs typeface="Times New Roman"/>
              </a:rPr>
              <a:t>2.3.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Catalytic</a:t>
            </a:r>
            <a:r>
              <a:rPr sz="1400" b="1" spc="-5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tests</a:t>
            </a:r>
            <a:endParaRPr sz="1400">
              <a:latin typeface="Times New Roman"/>
              <a:cs typeface="Times New Roman"/>
            </a:endParaRPr>
          </a:p>
          <a:p>
            <a:pPr marL="50800" marR="140970">
              <a:lnSpc>
                <a:spcPct val="100000"/>
              </a:lnSpc>
              <a:spcBef>
                <a:spcPts val="600"/>
              </a:spcBef>
            </a:pP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4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catalytic</a:t>
            </a:r>
            <a:r>
              <a:rPr sz="14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activity</a:t>
            </a:r>
            <a:r>
              <a:rPr sz="1400" spc="-5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tests</a:t>
            </a:r>
            <a:r>
              <a:rPr sz="14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were</a:t>
            </a:r>
            <a:r>
              <a:rPr sz="14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performed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at</a:t>
            </a:r>
            <a:r>
              <a:rPr sz="14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atmospheric</a:t>
            </a:r>
            <a:r>
              <a:rPr sz="1400" spc="-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pressure,</a:t>
            </a:r>
            <a:r>
              <a:rPr sz="1400" spc="-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using</a:t>
            </a:r>
            <a:r>
              <a:rPr sz="1400" spc="-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a</a:t>
            </a:r>
            <a:r>
              <a:rPr sz="1400" spc="4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continuous</a:t>
            </a:r>
            <a:r>
              <a:rPr sz="1400"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flow</a:t>
            </a:r>
            <a:r>
              <a:rPr sz="1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fixed-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bed</a:t>
            </a:r>
            <a:r>
              <a:rPr sz="1400" b="1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tubular</a:t>
            </a:r>
            <a:r>
              <a:rPr sz="1400" b="1" spc="-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reactor</a:t>
            </a:r>
            <a:r>
              <a:rPr sz="14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(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reactor</a:t>
            </a:r>
            <a:r>
              <a:rPr sz="1400" b="1" spc="500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I.D.</a:t>
            </a:r>
            <a:r>
              <a:rPr sz="1400" b="1" spc="-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=</a:t>
            </a:r>
            <a:r>
              <a:rPr sz="1400" b="1" spc="-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0.9</a:t>
            </a:r>
            <a:r>
              <a:rPr sz="1400" b="1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cm,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catalyst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loading</a:t>
            </a:r>
            <a:r>
              <a:rPr sz="14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w</a:t>
            </a:r>
            <a:r>
              <a:rPr sz="1350" b="1" baseline="-21604" dirty="0">
                <a:solidFill>
                  <a:srgbClr val="006FC0"/>
                </a:solidFill>
                <a:latin typeface="Times New Roman"/>
                <a:cs typeface="Times New Roman"/>
              </a:rPr>
              <a:t>cat</a:t>
            </a:r>
            <a:r>
              <a:rPr sz="1350" b="1" spc="142" baseline="-2160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=0.240</a:t>
            </a:r>
            <a:r>
              <a:rPr sz="1400" b="1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g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).</a:t>
            </a:r>
            <a:r>
              <a:rPr sz="1400" spc="-114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A</a:t>
            </a:r>
            <a:r>
              <a:rPr sz="1400" spc="-8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cold</a:t>
            </a:r>
            <a:r>
              <a:rPr sz="14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trap</a:t>
            </a:r>
            <a:r>
              <a:rPr sz="14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was employed</a:t>
            </a:r>
            <a:r>
              <a:rPr sz="1400" spc="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at</a:t>
            </a:r>
            <a:r>
              <a:rPr sz="14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reactor</a:t>
            </a:r>
            <a:r>
              <a:rPr sz="14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outlet</a:t>
            </a:r>
            <a:r>
              <a:rPr sz="1400" spc="-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to</a:t>
            </a:r>
            <a:r>
              <a:rPr sz="14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remove</a:t>
            </a:r>
            <a:r>
              <a:rPr sz="1400" spc="-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produced</a:t>
            </a:r>
            <a:r>
              <a:rPr sz="1400" spc="-4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water</a:t>
            </a:r>
            <a:r>
              <a:rPr sz="1400" spc="-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vapour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during</a:t>
            </a:r>
            <a:r>
              <a:rPr sz="1400" spc="-5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reaction.</a:t>
            </a:r>
            <a:r>
              <a:rPr sz="14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Before</a:t>
            </a:r>
            <a:r>
              <a:rPr sz="14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catalytic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evaluation</a:t>
            </a:r>
            <a:r>
              <a:rPr sz="1400" spc="-5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measurements,</a:t>
            </a:r>
            <a:r>
              <a:rPr sz="1400" spc="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all</a:t>
            </a:r>
            <a:r>
              <a:rPr sz="1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catalysts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 were</a:t>
            </a:r>
            <a:r>
              <a:rPr sz="1400"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situ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activated</a:t>
            </a:r>
            <a:r>
              <a:rPr sz="1400"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for</a:t>
            </a:r>
            <a:r>
              <a:rPr sz="1400"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1</a:t>
            </a:r>
            <a:r>
              <a:rPr sz="1400" b="1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h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at</a:t>
            </a:r>
            <a:r>
              <a:rPr sz="1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500</a:t>
            </a:r>
            <a:r>
              <a:rPr sz="14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Microsoft YaHei"/>
                <a:cs typeface="Microsoft YaHei"/>
              </a:rPr>
              <a:t>°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sz="14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under</a:t>
            </a:r>
            <a:r>
              <a:rPr sz="1400"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a flow </a:t>
            </a:r>
            <a:r>
              <a:rPr sz="1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of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pure</a:t>
            </a:r>
            <a:r>
              <a:rPr sz="1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H</a:t>
            </a:r>
            <a:r>
              <a:rPr sz="1350" b="1" baseline="-21604" dirty="0">
                <a:solidFill>
                  <a:srgbClr val="006FC0"/>
                </a:solidFill>
                <a:latin typeface="Times New Roman"/>
                <a:cs typeface="Times New Roman"/>
              </a:rPr>
              <a:t>2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.</a:t>
            </a:r>
            <a:r>
              <a:rPr sz="1400" spc="-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4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catalytic</a:t>
            </a:r>
            <a:r>
              <a:rPr sz="14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evaluation</a:t>
            </a:r>
            <a:r>
              <a:rPr sz="1400" spc="-4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tests</a:t>
            </a:r>
            <a:r>
              <a:rPr sz="14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were</a:t>
            </a:r>
            <a:r>
              <a:rPr sz="1400" spc="-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performed</a:t>
            </a:r>
            <a:r>
              <a:rPr sz="1400" spc="-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using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three</a:t>
            </a:r>
            <a:r>
              <a:rPr sz="14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experimental</a:t>
            </a:r>
            <a:r>
              <a:rPr sz="1400" spc="-5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protocols</a:t>
            </a:r>
            <a:r>
              <a:rPr sz="1400" spc="-5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(#1,</a:t>
            </a:r>
            <a:r>
              <a:rPr sz="14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#2</a:t>
            </a:r>
            <a:r>
              <a:rPr sz="14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and</a:t>
            </a:r>
            <a:r>
              <a:rPr sz="14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#3).</a:t>
            </a:r>
            <a:endParaRPr sz="14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</a:pP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Experimental</a:t>
            </a:r>
            <a:r>
              <a:rPr sz="1400" spc="-4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protocol</a:t>
            </a:r>
            <a:r>
              <a:rPr sz="1400" spc="-5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#1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was designed</a:t>
            </a:r>
            <a:r>
              <a:rPr sz="1400" spc="-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with</a:t>
            </a:r>
            <a:r>
              <a:rPr sz="14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4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purpose</a:t>
            </a:r>
            <a:r>
              <a:rPr sz="1400" spc="-4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of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investigating</a:t>
            </a:r>
            <a:r>
              <a:rPr sz="1400" spc="-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effect</a:t>
            </a:r>
            <a:r>
              <a:rPr sz="14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of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reaction</a:t>
            </a:r>
            <a:r>
              <a:rPr sz="1400" spc="-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temperature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on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CO</a:t>
            </a:r>
            <a:r>
              <a:rPr sz="1350" baseline="-21604" dirty="0">
                <a:solidFill>
                  <a:srgbClr val="2D2D2D"/>
                </a:solidFill>
                <a:latin typeface="Times New Roman"/>
                <a:cs typeface="Times New Roman"/>
              </a:rPr>
              <a:t>2</a:t>
            </a:r>
            <a:r>
              <a:rPr sz="1350" spc="165" baseline="-21604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conversion,</a:t>
            </a:r>
            <a:r>
              <a:rPr sz="14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2D2D2D"/>
                </a:solidFill>
                <a:latin typeface="Times New Roman"/>
                <a:cs typeface="Times New Roman"/>
              </a:rPr>
              <a:t>CO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15311" y="2595118"/>
            <a:ext cx="96285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and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CH</a:t>
            </a:r>
            <a:r>
              <a:rPr sz="1350" baseline="-21604" dirty="0">
                <a:solidFill>
                  <a:srgbClr val="2D2D2D"/>
                </a:solidFill>
                <a:latin typeface="Times New Roman"/>
                <a:cs typeface="Times New Roman"/>
              </a:rPr>
              <a:t>4</a:t>
            </a:r>
            <a:r>
              <a:rPr sz="1350" spc="172" baseline="-21604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selectivity</a:t>
            </a:r>
            <a:r>
              <a:rPr sz="1400" spc="-5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and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CH</a:t>
            </a:r>
            <a:r>
              <a:rPr sz="1350" baseline="-21604" dirty="0">
                <a:solidFill>
                  <a:srgbClr val="2D2D2D"/>
                </a:solidFill>
                <a:latin typeface="Times New Roman"/>
                <a:cs typeface="Times New Roman"/>
              </a:rPr>
              <a:t>4</a:t>
            </a:r>
            <a:r>
              <a:rPr sz="1350" spc="195" baseline="-21604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yield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in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temperature</a:t>
            </a:r>
            <a:r>
              <a:rPr sz="14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range</a:t>
            </a:r>
            <a:r>
              <a:rPr sz="14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200-500</a:t>
            </a:r>
            <a:r>
              <a:rPr sz="1400" b="1" spc="-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Microsoft YaHei"/>
                <a:cs typeface="Microsoft YaHei"/>
              </a:rPr>
              <a:t>°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sz="1400"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at a</a:t>
            </a:r>
            <a:r>
              <a:rPr sz="14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2D2D2D"/>
                </a:solidFill>
                <a:latin typeface="Times New Roman"/>
                <a:cs typeface="Times New Roman"/>
              </a:rPr>
              <a:t>Weight-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basis</a:t>
            </a:r>
            <a:r>
              <a:rPr sz="1400" spc="-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Gas</a:t>
            </a:r>
            <a:r>
              <a:rPr sz="1400" spc="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Hourly</a:t>
            </a:r>
            <a:r>
              <a:rPr sz="1400" spc="-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Space</a:t>
            </a:r>
            <a:r>
              <a:rPr sz="1400" spc="-4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Velocity</a:t>
            </a:r>
            <a:r>
              <a:rPr sz="1400" spc="-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(WHSV)</a:t>
            </a:r>
            <a:r>
              <a:rPr sz="14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15311" y="2810001"/>
            <a:ext cx="98145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25,000</a:t>
            </a:r>
            <a:r>
              <a:rPr sz="1400" b="1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mL</a:t>
            </a:r>
            <a:r>
              <a:rPr sz="1400" b="1" spc="-11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g</a:t>
            </a:r>
            <a:r>
              <a:rPr sz="1350" b="1" baseline="24691" dirty="0">
                <a:solidFill>
                  <a:srgbClr val="006FC0"/>
                </a:solidFill>
                <a:latin typeface="Times New Roman"/>
                <a:cs typeface="Times New Roman"/>
              </a:rPr>
              <a:t>−1</a:t>
            </a:r>
            <a:r>
              <a:rPr sz="1350" b="1" spc="82" baseline="24691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h</a:t>
            </a:r>
            <a:r>
              <a:rPr sz="1350" b="1" baseline="24691" dirty="0">
                <a:solidFill>
                  <a:srgbClr val="006FC0"/>
                </a:solidFill>
                <a:latin typeface="Times New Roman"/>
                <a:cs typeface="Times New Roman"/>
              </a:rPr>
              <a:t>−1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;</a:t>
            </a:r>
            <a:r>
              <a:rPr sz="1400" spc="-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total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flow</a:t>
            </a:r>
            <a:r>
              <a:rPr sz="14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rate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used</a:t>
            </a:r>
            <a:r>
              <a:rPr sz="1400" b="1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was</a:t>
            </a:r>
            <a:r>
              <a:rPr sz="14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100</a:t>
            </a:r>
            <a:r>
              <a:rPr sz="1400" b="1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mL</a:t>
            </a:r>
            <a:r>
              <a:rPr sz="1400" b="1" spc="-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min</a:t>
            </a:r>
            <a:r>
              <a:rPr sz="1350" b="1" baseline="24691" dirty="0">
                <a:solidFill>
                  <a:srgbClr val="006FC0"/>
                </a:solidFill>
                <a:latin typeface="Times New Roman"/>
                <a:cs typeface="Times New Roman"/>
              </a:rPr>
              <a:t>−1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.</a:t>
            </a:r>
            <a:r>
              <a:rPr sz="14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400" spc="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gas</a:t>
            </a:r>
            <a:r>
              <a:rPr sz="14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mixture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used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as</a:t>
            </a:r>
            <a:r>
              <a:rPr sz="1400" spc="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feedstock</a:t>
            </a:r>
            <a:r>
              <a:rPr sz="14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consisted</a:t>
            </a:r>
            <a:r>
              <a:rPr sz="1400" spc="-4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of</a:t>
            </a:r>
            <a:r>
              <a:rPr sz="1400" spc="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10%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CO</a:t>
            </a:r>
            <a:r>
              <a:rPr sz="1350" b="1" baseline="-21604" dirty="0">
                <a:solidFill>
                  <a:srgbClr val="006FC0"/>
                </a:solidFill>
                <a:latin typeface="Times New Roman"/>
                <a:cs typeface="Times New Roman"/>
              </a:rPr>
              <a:t>2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,</a:t>
            </a:r>
            <a:r>
              <a:rPr sz="1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40%</a:t>
            </a:r>
            <a:r>
              <a:rPr sz="1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H</a:t>
            </a:r>
            <a:r>
              <a:rPr sz="1350" b="1" baseline="-21604" dirty="0">
                <a:solidFill>
                  <a:srgbClr val="006FC0"/>
                </a:solidFill>
                <a:latin typeface="Times New Roman"/>
                <a:cs typeface="Times New Roman"/>
              </a:rPr>
              <a:t>2</a:t>
            </a:r>
            <a:r>
              <a:rPr sz="1350" b="1" spc="187" baseline="-2160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15311" y="3023362"/>
            <a:ext cx="9763125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50%</a:t>
            </a:r>
            <a:r>
              <a:rPr sz="1400" b="1" spc="-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Ar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,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corresponding</a:t>
            </a:r>
            <a:r>
              <a:rPr sz="1400" spc="-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to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a</a:t>
            </a:r>
            <a:r>
              <a:rPr sz="1400" spc="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H</a:t>
            </a:r>
            <a:r>
              <a:rPr sz="1350" b="1" baseline="-21604" dirty="0">
                <a:solidFill>
                  <a:srgbClr val="006FC0"/>
                </a:solidFill>
                <a:latin typeface="Times New Roman"/>
                <a:cs typeface="Times New Roman"/>
              </a:rPr>
              <a:t>2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/CO</a:t>
            </a:r>
            <a:r>
              <a:rPr sz="1350" b="1" baseline="-21604" dirty="0">
                <a:solidFill>
                  <a:srgbClr val="006FC0"/>
                </a:solidFill>
                <a:latin typeface="Times New Roman"/>
                <a:cs typeface="Times New Roman"/>
              </a:rPr>
              <a:t>2</a:t>
            </a:r>
            <a:r>
              <a:rPr sz="1350" b="1" spc="135" baseline="-2160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molar</a:t>
            </a:r>
            <a:r>
              <a:rPr sz="1400"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ratio</a:t>
            </a:r>
            <a:r>
              <a:rPr sz="1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equal</a:t>
            </a:r>
            <a:r>
              <a:rPr sz="1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4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4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,</a:t>
            </a:r>
            <a:r>
              <a:rPr sz="14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i.e.,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at the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stoichiometry</a:t>
            </a:r>
            <a:r>
              <a:rPr sz="1400" spc="-4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of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methanation</a:t>
            </a:r>
            <a:r>
              <a:rPr sz="1400" spc="-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reaction.</a:t>
            </a:r>
            <a:r>
              <a:rPr sz="1400" spc="-114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After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reduction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process,</a:t>
            </a:r>
            <a:r>
              <a:rPr sz="1400" spc="-4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4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temperature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of</a:t>
            </a:r>
            <a:r>
              <a:rPr sz="14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catalytic</a:t>
            </a:r>
            <a:r>
              <a:rPr sz="14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bed</a:t>
            </a:r>
            <a:r>
              <a:rPr sz="14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was</a:t>
            </a:r>
            <a:r>
              <a:rPr sz="1400" spc="-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retained</a:t>
            </a:r>
            <a:r>
              <a:rPr sz="1400" spc="-4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at 500</a:t>
            </a:r>
            <a:r>
              <a:rPr sz="14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Microsoft YaHei"/>
                <a:cs typeface="Microsoft YaHei"/>
              </a:rPr>
              <a:t>°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C</a:t>
            </a:r>
            <a:r>
              <a:rPr sz="14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under</a:t>
            </a:r>
            <a:r>
              <a:rPr sz="14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a</a:t>
            </a:r>
            <a:r>
              <a:rPr sz="1400" spc="-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flow</a:t>
            </a:r>
            <a:r>
              <a:rPr sz="14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of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pure</a:t>
            </a:r>
            <a:r>
              <a:rPr sz="1400" spc="-10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Ar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for</a:t>
            </a:r>
            <a:r>
              <a:rPr sz="14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30</a:t>
            </a:r>
            <a:r>
              <a:rPr sz="1400" spc="-8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min.</a:t>
            </a:r>
            <a:r>
              <a:rPr sz="1400" spc="-5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Then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reaction</a:t>
            </a:r>
            <a:r>
              <a:rPr sz="1400" spc="-4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mixture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2D2D2D"/>
                </a:solidFill>
                <a:latin typeface="Times New Roman"/>
                <a:cs typeface="Times New Roman"/>
              </a:rPr>
              <a:t>was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introduced</a:t>
            </a:r>
            <a:r>
              <a:rPr sz="1400" spc="-5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into</a:t>
            </a:r>
            <a:r>
              <a:rPr sz="14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400" spc="-4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reactor</a:t>
            </a:r>
            <a:r>
              <a:rPr sz="14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and</a:t>
            </a:r>
            <a:r>
              <a:rPr sz="14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temperature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was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decreased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stepwise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(50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Microsoft YaHei"/>
                <a:cs typeface="Microsoft YaHei"/>
              </a:rPr>
              <a:t>°</a:t>
            </a:r>
            <a:r>
              <a:rPr sz="1400" dirty="0">
                <a:latin typeface="Times New Roman"/>
                <a:cs typeface="Times New Roman"/>
              </a:rPr>
              <a:t>C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steps),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remaining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30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min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at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each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temperature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in</a:t>
            </a:r>
            <a:r>
              <a:rPr sz="14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order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to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ensure</a:t>
            </a:r>
            <a:r>
              <a:rPr sz="14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reaction</a:t>
            </a:r>
            <a:r>
              <a:rPr sz="1400" spc="-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conditions</a:t>
            </a:r>
            <a:r>
              <a:rPr sz="1400" spc="-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at 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steady-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state</a:t>
            </a:r>
            <a:r>
              <a:rPr sz="14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operation.</a:t>
            </a:r>
            <a:r>
              <a:rPr sz="14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Experimental</a:t>
            </a:r>
            <a:r>
              <a:rPr sz="1400" spc="-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protocol</a:t>
            </a:r>
            <a:r>
              <a:rPr sz="1400" spc="-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#2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was designed</a:t>
            </a:r>
            <a:r>
              <a:rPr sz="1400" spc="-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with</a:t>
            </a:r>
            <a:r>
              <a:rPr sz="14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purpose</a:t>
            </a:r>
            <a:r>
              <a:rPr sz="1400" spc="-4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of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investigating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catalytic</a:t>
            </a:r>
            <a:r>
              <a:rPr sz="14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stability</a:t>
            </a:r>
            <a:r>
              <a:rPr sz="14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during</a:t>
            </a:r>
            <a:r>
              <a:rPr sz="1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20</a:t>
            </a:r>
            <a:r>
              <a:rPr sz="1400" b="1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h</a:t>
            </a:r>
            <a:r>
              <a:rPr sz="1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time-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on-stream</a:t>
            </a:r>
            <a:r>
              <a:rPr sz="14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(again,</a:t>
            </a:r>
            <a:r>
              <a:rPr sz="14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H</a:t>
            </a:r>
            <a:r>
              <a:rPr sz="1350" baseline="-21604" dirty="0">
                <a:solidFill>
                  <a:srgbClr val="2D2D2D"/>
                </a:solidFill>
                <a:latin typeface="Times New Roman"/>
                <a:cs typeface="Times New Roman"/>
              </a:rPr>
              <a:t>2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/CO</a:t>
            </a:r>
            <a:r>
              <a:rPr sz="1350" baseline="-21604" dirty="0">
                <a:solidFill>
                  <a:srgbClr val="2D2D2D"/>
                </a:solidFill>
                <a:latin typeface="Times New Roman"/>
                <a:cs typeface="Times New Roman"/>
              </a:rPr>
              <a:t>2</a:t>
            </a:r>
            <a:r>
              <a:rPr sz="1350" spc="82" baseline="-21604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=</a:t>
            </a:r>
            <a:r>
              <a:rPr sz="1400" spc="-7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4/1,</a:t>
            </a:r>
            <a:r>
              <a:rPr sz="1400" spc="-5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WGHSV</a:t>
            </a:r>
            <a:r>
              <a:rPr sz="1400" spc="-8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=</a:t>
            </a:r>
            <a:r>
              <a:rPr sz="1400" spc="-7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25,000</a:t>
            </a:r>
            <a:r>
              <a:rPr sz="1400" spc="-7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mL</a:t>
            </a:r>
            <a:r>
              <a:rPr sz="1400" spc="-6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g</a:t>
            </a:r>
            <a:r>
              <a:rPr sz="1350" baseline="24691" dirty="0">
                <a:solidFill>
                  <a:srgbClr val="2D2D2D"/>
                </a:solidFill>
                <a:latin typeface="Times New Roman"/>
                <a:cs typeface="Times New Roman"/>
              </a:rPr>
              <a:t>−1</a:t>
            </a:r>
            <a:r>
              <a:rPr sz="1350" spc="75" baseline="24691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h</a:t>
            </a:r>
            <a:r>
              <a:rPr sz="1350" baseline="24691" dirty="0">
                <a:solidFill>
                  <a:srgbClr val="2D2D2D"/>
                </a:solidFill>
                <a:latin typeface="Times New Roman"/>
                <a:cs typeface="Times New Roman"/>
              </a:rPr>
              <a:t>−1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).</a:t>
            </a:r>
            <a:r>
              <a:rPr sz="1400" spc="-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Stability</a:t>
            </a:r>
            <a:r>
              <a:rPr sz="1400" spc="-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was</a:t>
            </a:r>
            <a:r>
              <a:rPr sz="1400" spc="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tested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at</a:t>
            </a:r>
            <a:r>
              <a:rPr sz="14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400</a:t>
            </a:r>
            <a:r>
              <a:rPr sz="1400" b="1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Microsoft YaHei"/>
                <a:cs typeface="Microsoft YaHei"/>
              </a:rPr>
              <a:t>°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sz="1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2D2D2D"/>
                </a:solidFill>
                <a:latin typeface="Times New Roman"/>
                <a:cs typeface="Times New Roman"/>
              </a:rPr>
              <a:t>and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4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experimental</a:t>
            </a:r>
            <a:r>
              <a:rPr sz="1400" spc="-4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procedure</a:t>
            </a:r>
            <a:r>
              <a:rPr sz="1400" spc="-4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followed</a:t>
            </a:r>
            <a:r>
              <a:rPr sz="1400" spc="-4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was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similar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to</a:t>
            </a:r>
            <a:r>
              <a:rPr sz="14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that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described</a:t>
            </a:r>
            <a:r>
              <a:rPr sz="14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above.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62733" y="4667250"/>
            <a:ext cx="9871075" cy="631190"/>
          </a:xfrm>
          <a:prstGeom prst="rect">
            <a:avLst/>
          </a:prstGeom>
          <a:ln w="28575">
            <a:solidFill>
              <a:srgbClr val="001F5F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marL="90170" marR="55244">
              <a:lnSpc>
                <a:spcPct val="100000"/>
              </a:lnSpc>
              <a:spcBef>
                <a:spcPts val="130"/>
              </a:spcBef>
            </a:pPr>
            <a:r>
              <a:rPr sz="12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200" spc="-4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D2D2D"/>
                </a:solidFill>
                <a:latin typeface="Times New Roman"/>
                <a:cs typeface="Times New Roman"/>
              </a:rPr>
              <a:t>reactor outlet</a:t>
            </a:r>
            <a:r>
              <a:rPr sz="1200" spc="-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D2D2D"/>
                </a:solidFill>
                <a:latin typeface="Times New Roman"/>
                <a:cs typeface="Times New Roman"/>
              </a:rPr>
              <a:t>composition</a:t>
            </a:r>
            <a:r>
              <a:rPr sz="12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D2D2D"/>
                </a:solidFill>
                <a:latin typeface="Times New Roman"/>
                <a:cs typeface="Times New Roman"/>
              </a:rPr>
              <a:t>was</a:t>
            </a:r>
            <a:r>
              <a:rPr sz="1200" spc="-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analyzed</a:t>
            </a:r>
            <a:r>
              <a:rPr sz="12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online</a:t>
            </a:r>
            <a:r>
              <a:rPr sz="12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by</a:t>
            </a:r>
            <a:r>
              <a:rPr sz="12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gas</a:t>
            </a:r>
            <a:r>
              <a:rPr sz="12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chromatography</a:t>
            </a:r>
            <a:r>
              <a:rPr sz="12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using</a:t>
            </a:r>
            <a:r>
              <a:rPr sz="1200"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an</a:t>
            </a:r>
            <a:r>
              <a:rPr sz="1200" b="1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Agilent</a:t>
            </a:r>
            <a:r>
              <a:rPr sz="12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7890A</a:t>
            </a:r>
            <a:r>
              <a:rPr sz="1200" b="1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D2D2D"/>
                </a:solidFill>
                <a:latin typeface="Times New Roman"/>
                <a:cs typeface="Times New Roman"/>
              </a:rPr>
              <a:t>(Agilent</a:t>
            </a:r>
            <a:r>
              <a:rPr sz="12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D2D2D"/>
                </a:solidFill>
                <a:latin typeface="Times New Roman"/>
                <a:cs typeface="Times New Roman"/>
              </a:rPr>
              <a:t>Technologies,</a:t>
            </a:r>
            <a:r>
              <a:rPr sz="1200" spc="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D2D2D"/>
                </a:solidFill>
                <a:latin typeface="Times New Roman"/>
                <a:cs typeface="Times New Roman"/>
              </a:rPr>
              <a:t>California,</a:t>
            </a:r>
            <a:r>
              <a:rPr sz="1200" spc="-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D2D2D"/>
                </a:solidFill>
                <a:latin typeface="Times New Roman"/>
                <a:cs typeface="Times New Roman"/>
              </a:rPr>
              <a:t>USA)</a:t>
            </a:r>
            <a:r>
              <a:rPr sz="1200" spc="-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with</a:t>
            </a:r>
            <a:r>
              <a:rPr sz="1200" spc="-25" dirty="0">
                <a:latin typeface="Times New Roman"/>
                <a:cs typeface="Times New Roman"/>
              </a:rPr>
              <a:t> He</a:t>
            </a:r>
            <a:r>
              <a:rPr sz="1200" spc="5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carrier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gas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D2D2D"/>
                </a:solidFill>
                <a:latin typeface="Times New Roman"/>
                <a:cs typeface="Times New Roman"/>
              </a:rPr>
              <a:t>equipped</a:t>
            </a:r>
            <a:r>
              <a:rPr sz="1200" spc="-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D2D2D"/>
                </a:solidFill>
                <a:latin typeface="Times New Roman"/>
                <a:cs typeface="Times New Roman"/>
              </a:rPr>
              <a:t>with</a:t>
            </a:r>
            <a:r>
              <a:rPr sz="12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thermal</a:t>
            </a:r>
            <a:r>
              <a:rPr sz="12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conductivity</a:t>
            </a:r>
            <a:r>
              <a:rPr sz="12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detector</a:t>
            </a:r>
            <a:r>
              <a:rPr sz="12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(TCD)</a:t>
            </a:r>
            <a:r>
              <a:rPr sz="12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flame</a:t>
            </a:r>
            <a:r>
              <a:rPr sz="12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ionization</a:t>
            </a:r>
            <a:r>
              <a:rPr sz="12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detector</a:t>
            </a:r>
            <a:r>
              <a:rPr sz="12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(FID)</a:t>
            </a:r>
            <a:r>
              <a:rPr sz="12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two</a:t>
            </a:r>
            <a:r>
              <a:rPr sz="1200"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columns</a:t>
            </a:r>
            <a:r>
              <a:rPr sz="12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parallel</a:t>
            </a:r>
            <a:r>
              <a:rPr sz="1200" dirty="0">
                <a:solidFill>
                  <a:srgbClr val="2D2D2D"/>
                </a:solidFill>
                <a:latin typeface="Times New Roman"/>
                <a:cs typeface="Times New Roman"/>
              </a:rPr>
              <a:t>,</a:t>
            </a:r>
            <a:r>
              <a:rPr sz="1200" spc="-7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D2D2D"/>
                </a:solidFill>
                <a:latin typeface="Times New Roman"/>
                <a:cs typeface="Times New Roman"/>
              </a:rPr>
              <a:t>Agilent</a:t>
            </a:r>
            <a:r>
              <a:rPr sz="1200" spc="-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D2D2D"/>
                </a:solidFill>
                <a:latin typeface="Times New Roman"/>
                <a:cs typeface="Times New Roman"/>
              </a:rPr>
              <a:t>J&amp;W</a:t>
            </a:r>
            <a:r>
              <a:rPr sz="1200" spc="-5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D2D2D"/>
                </a:solidFill>
                <a:latin typeface="Times New Roman"/>
                <a:cs typeface="Times New Roman"/>
              </a:rPr>
              <a:t>HP</a:t>
            </a:r>
            <a:r>
              <a:rPr sz="1200" spc="-7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D2D2D"/>
                </a:solidFill>
                <a:latin typeface="Times New Roman"/>
                <a:cs typeface="Times New Roman"/>
              </a:rPr>
              <a:t>Plot-</a:t>
            </a:r>
            <a:r>
              <a:rPr sz="1200" spc="-50" dirty="0">
                <a:solidFill>
                  <a:srgbClr val="2D2D2D"/>
                </a:solidFill>
                <a:latin typeface="Times New Roman"/>
                <a:cs typeface="Times New Roman"/>
              </a:rPr>
              <a:t>Q </a:t>
            </a:r>
            <a:r>
              <a:rPr sz="1200" spc="-10" dirty="0">
                <a:solidFill>
                  <a:srgbClr val="2D2D2D"/>
                </a:solidFill>
                <a:latin typeface="Times New Roman"/>
                <a:cs typeface="Times New Roman"/>
              </a:rPr>
              <a:t>(19095-</a:t>
            </a:r>
            <a:r>
              <a:rPr sz="1200" dirty="0">
                <a:solidFill>
                  <a:srgbClr val="2D2D2D"/>
                </a:solidFill>
                <a:latin typeface="Times New Roman"/>
                <a:cs typeface="Times New Roman"/>
              </a:rPr>
              <a:t>Q04,</a:t>
            </a:r>
            <a:r>
              <a:rPr sz="12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D2D2D"/>
                </a:solidFill>
                <a:latin typeface="Times New Roman"/>
                <a:cs typeface="Times New Roman"/>
              </a:rPr>
              <a:t>30</a:t>
            </a:r>
            <a:r>
              <a:rPr sz="1200" spc="-7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D2D2D"/>
                </a:solidFill>
                <a:latin typeface="Times New Roman"/>
                <a:cs typeface="Times New Roman"/>
              </a:rPr>
              <a:t>m</a:t>
            </a:r>
            <a:r>
              <a:rPr sz="12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D2D2D"/>
                </a:solidFill>
                <a:latin typeface="Times New Roman"/>
                <a:cs typeface="Times New Roman"/>
              </a:rPr>
              <a:t>length,</a:t>
            </a:r>
            <a:r>
              <a:rPr sz="1200" spc="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D2D2D"/>
                </a:solidFill>
                <a:latin typeface="Times New Roman"/>
                <a:cs typeface="Times New Roman"/>
              </a:rPr>
              <a:t>0.530</a:t>
            </a:r>
            <a:r>
              <a:rPr sz="1200" spc="-7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D2D2D"/>
                </a:solidFill>
                <a:latin typeface="Times New Roman"/>
                <a:cs typeface="Times New Roman"/>
              </a:rPr>
              <a:t>mm</a:t>
            </a:r>
            <a:r>
              <a:rPr sz="12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D2D2D"/>
                </a:solidFill>
                <a:latin typeface="Times New Roman"/>
                <a:cs typeface="Times New Roman"/>
              </a:rPr>
              <a:t>I.D.)</a:t>
            </a:r>
            <a:r>
              <a:rPr sz="1200" spc="-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D2D2D"/>
                </a:solidFill>
                <a:latin typeface="Times New Roman"/>
                <a:cs typeface="Times New Roman"/>
              </a:rPr>
              <a:t>and</a:t>
            </a:r>
            <a:r>
              <a:rPr sz="1200" spc="-7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D2D2D"/>
                </a:solidFill>
                <a:latin typeface="Times New Roman"/>
                <a:cs typeface="Times New Roman"/>
              </a:rPr>
              <a:t>Agilent</a:t>
            </a:r>
            <a:r>
              <a:rPr sz="1200" spc="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D2D2D"/>
                </a:solidFill>
                <a:latin typeface="Times New Roman"/>
                <a:cs typeface="Times New Roman"/>
              </a:rPr>
              <a:t>J&amp;W</a:t>
            </a:r>
            <a:r>
              <a:rPr sz="12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D2D2D"/>
                </a:solidFill>
                <a:latin typeface="Times New Roman"/>
                <a:cs typeface="Times New Roman"/>
              </a:rPr>
              <a:t>HP-Molesieve</a:t>
            </a:r>
            <a:r>
              <a:rPr sz="12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D2D2D"/>
                </a:solidFill>
                <a:latin typeface="Times New Roman"/>
                <a:cs typeface="Times New Roman"/>
              </a:rPr>
              <a:t>(19095P-</a:t>
            </a:r>
            <a:r>
              <a:rPr sz="1200" dirty="0">
                <a:solidFill>
                  <a:srgbClr val="2D2D2D"/>
                </a:solidFill>
                <a:latin typeface="Times New Roman"/>
                <a:cs typeface="Times New Roman"/>
              </a:rPr>
              <a:t>MSO,</a:t>
            </a:r>
            <a:r>
              <a:rPr sz="12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D2D2D"/>
                </a:solidFill>
                <a:latin typeface="Times New Roman"/>
                <a:cs typeface="Times New Roman"/>
              </a:rPr>
              <a:t>30</a:t>
            </a:r>
            <a:r>
              <a:rPr sz="1200" spc="-7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D2D2D"/>
                </a:solidFill>
                <a:latin typeface="Times New Roman"/>
                <a:cs typeface="Times New Roman"/>
              </a:rPr>
              <a:t>m</a:t>
            </a:r>
            <a:r>
              <a:rPr sz="12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D2D2D"/>
                </a:solidFill>
                <a:latin typeface="Times New Roman"/>
                <a:cs typeface="Times New Roman"/>
              </a:rPr>
              <a:t>length,</a:t>
            </a:r>
            <a:r>
              <a:rPr sz="1200" spc="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D2D2D"/>
                </a:solidFill>
                <a:latin typeface="Times New Roman"/>
                <a:cs typeface="Times New Roman"/>
              </a:rPr>
              <a:t>0.530</a:t>
            </a:r>
            <a:r>
              <a:rPr sz="1200" spc="-7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D2D2D"/>
                </a:solidFill>
                <a:latin typeface="Times New Roman"/>
                <a:cs typeface="Times New Roman"/>
              </a:rPr>
              <a:t>mm</a:t>
            </a:r>
            <a:r>
              <a:rPr sz="12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D2D2D"/>
                </a:solidFill>
                <a:latin typeface="Times New Roman"/>
                <a:cs typeface="Times New Roman"/>
              </a:rPr>
              <a:t>I.D.).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82545" y="5517641"/>
            <a:ext cx="9954895" cy="728980"/>
          </a:xfrm>
          <a:prstGeom prst="rect">
            <a:avLst/>
          </a:prstGeom>
          <a:ln w="28575">
            <a:solidFill>
              <a:srgbClr val="001F5F"/>
            </a:solidFill>
          </a:ln>
        </p:spPr>
        <p:txBody>
          <a:bodyPr vert="horz" wrap="square" lIns="0" tIns="80645" rIns="0" bIns="0" rtlCol="0">
            <a:spAutoFit/>
          </a:bodyPr>
          <a:lstStyle/>
          <a:p>
            <a:pPr marL="70485">
              <a:lnSpc>
                <a:spcPct val="100000"/>
              </a:lnSpc>
              <a:spcBef>
                <a:spcPts val="635"/>
              </a:spcBef>
            </a:pPr>
            <a:r>
              <a:rPr sz="12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2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intrinsic</a:t>
            </a:r>
            <a:r>
              <a:rPr sz="12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reaction</a:t>
            </a:r>
            <a:r>
              <a:rPr sz="12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rates</a:t>
            </a:r>
            <a:r>
              <a:rPr sz="12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D2D2D"/>
                </a:solidFill>
                <a:latin typeface="Times New Roman"/>
                <a:cs typeface="Times New Roman"/>
              </a:rPr>
              <a:t>were</a:t>
            </a:r>
            <a:r>
              <a:rPr sz="12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D2D2D"/>
                </a:solidFill>
                <a:latin typeface="Times New Roman"/>
                <a:cs typeface="Times New Roman"/>
              </a:rPr>
              <a:t>measured</a:t>
            </a:r>
            <a:r>
              <a:rPr sz="12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D2D2D"/>
                </a:solidFill>
                <a:latin typeface="Times New Roman"/>
                <a:cs typeface="Times New Roman"/>
              </a:rPr>
              <a:t>under</a:t>
            </a:r>
            <a:r>
              <a:rPr sz="12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D2D2D"/>
                </a:solidFill>
                <a:latin typeface="Times New Roman"/>
                <a:cs typeface="Times New Roman"/>
              </a:rPr>
              <a:t>differential reaction</a:t>
            </a:r>
            <a:r>
              <a:rPr sz="1200" spc="-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D2D2D"/>
                </a:solidFill>
                <a:latin typeface="Times New Roman"/>
                <a:cs typeface="Times New Roman"/>
              </a:rPr>
              <a:t>conditions,</a:t>
            </a:r>
            <a:r>
              <a:rPr sz="1200" spc="-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D2D2D"/>
                </a:solidFill>
                <a:latin typeface="Times New Roman"/>
                <a:cs typeface="Times New Roman"/>
              </a:rPr>
              <a:t>i.e.,</a:t>
            </a:r>
            <a:r>
              <a:rPr sz="12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for</a:t>
            </a:r>
            <a:r>
              <a:rPr sz="1200" b="1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conversions</a:t>
            </a:r>
            <a:r>
              <a:rPr sz="12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reactants</a:t>
            </a:r>
            <a:r>
              <a:rPr sz="12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lower</a:t>
            </a:r>
            <a:r>
              <a:rPr sz="1200" b="1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than</a:t>
            </a:r>
            <a:r>
              <a:rPr sz="1200" b="1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15%</a:t>
            </a:r>
            <a:r>
              <a:rPr sz="12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D2D2D"/>
                </a:solidFill>
                <a:latin typeface="Times New Roman"/>
                <a:cs typeface="Times New Roman"/>
              </a:rPr>
              <a:t>(specifically,</a:t>
            </a:r>
            <a:endParaRPr sz="1200">
              <a:latin typeface="Times New Roman"/>
              <a:cs typeface="Times New Roman"/>
            </a:endParaRPr>
          </a:p>
          <a:p>
            <a:pPr marL="70485" marR="186055">
              <a:lnSpc>
                <a:spcPct val="100000"/>
              </a:lnSpc>
            </a:pPr>
            <a:r>
              <a:rPr sz="12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WGHSV</a:t>
            </a:r>
            <a:r>
              <a:rPr sz="1200" b="1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=</a:t>
            </a:r>
            <a:r>
              <a:rPr sz="1200" b="1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100,000</a:t>
            </a:r>
            <a:r>
              <a:rPr sz="1200" b="1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mL</a:t>
            </a:r>
            <a:r>
              <a:rPr sz="1200" b="1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g</a:t>
            </a:r>
            <a:r>
              <a:rPr sz="1200" b="1" baseline="24305" dirty="0">
                <a:solidFill>
                  <a:srgbClr val="006FC0"/>
                </a:solidFill>
                <a:latin typeface="Times New Roman"/>
                <a:cs typeface="Times New Roman"/>
              </a:rPr>
              <a:t>−1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h</a:t>
            </a:r>
            <a:r>
              <a:rPr sz="1200" b="1" baseline="24305" dirty="0">
                <a:solidFill>
                  <a:srgbClr val="006FC0"/>
                </a:solidFill>
                <a:latin typeface="Times New Roman"/>
                <a:cs typeface="Times New Roman"/>
              </a:rPr>
              <a:t>−1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,</a:t>
            </a:r>
            <a:r>
              <a:rPr sz="1200" b="1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weight</a:t>
            </a:r>
            <a:r>
              <a:rPr sz="12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catalyst</a:t>
            </a:r>
            <a:r>
              <a:rPr sz="12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 =0.06</a:t>
            </a:r>
            <a:r>
              <a:rPr sz="1200" b="1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g</a:t>
            </a:r>
            <a:r>
              <a:rPr sz="1200" dirty="0">
                <a:solidFill>
                  <a:srgbClr val="2D2D2D"/>
                </a:solidFill>
                <a:latin typeface="Times New Roman"/>
                <a:cs typeface="Times New Roman"/>
              </a:rPr>
              <a:t>).</a:t>
            </a:r>
            <a:r>
              <a:rPr sz="12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D2D2D"/>
                </a:solidFill>
                <a:latin typeface="Times New Roman"/>
                <a:cs typeface="Times New Roman"/>
              </a:rPr>
              <a:t>These</a:t>
            </a:r>
            <a:r>
              <a:rPr sz="12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D2D2D"/>
                </a:solidFill>
                <a:latin typeface="Times New Roman"/>
                <a:cs typeface="Times New Roman"/>
              </a:rPr>
              <a:t>results,</a:t>
            </a:r>
            <a:r>
              <a:rPr sz="1200" spc="-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D2D2D"/>
                </a:solidFill>
                <a:latin typeface="Times New Roman"/>
                <a:cs typeface="Times New Roman"/>
              </a:rPr>
              <a:t>along</a:t>
            </a:r>
            <a:r>
              <a:rPr sz="1200" spc="-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D2D2D"/>
                </a:solidFill>
                <a:latin typeface="Times New Roman"/>
                <a:cs typeface="Times New Roman"/>
              </a:rPr>
              <a:t>with</a:t>
            </a:r>
            <a:r>
              <a:rPr sz="12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200" spc="-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measurements</a:t>
            </a:r>
            <a:r>
              <a:rPr sz="1200" b="1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metal</a:t>
            </a:r>
            <a:r>
              <a:rPr sz="1200" b="1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dispersion</a:t>
            </a:r>
            <a:r>
              <a:rPr sz="1200" dirty="0">
                <a:solidFill>
                  <a:srgbClr val="2D2D2D"/>
                </a:solidFill>
                <a:latin typeface="Times New Roman"/>
                <a:cs typeface="Times New Roman"/>
              </a:rPr>
              <a:t>,</a:t>
            </a:r>
            <a:r>
              <a:rPr sz="12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D2D2D"/>
                </a:solidFill>
                <a:latin typeface="Times New Roman"/>
                <a:cs typeface="Times New Roman"/>
              </a:rPr>
              <a:t>were</a:t>
            </a:r>
            <a:r>
              <a:rPr sz="1200" spc="-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D2D2D"/>
                </a:solidFill>
                <a:latin typeface="Times New Roman"/>
                <a:cs typeface="Times New Roman"/>
              </a:rPr>
              <a:t>used</a:t>
            </a:r>
            <a:r>
              <a:rPr sz="12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D2D2D"/>
                </a:solidFill>
                <a:latin typeface="Times New Roman"/>
                <a:cs typeface="Times New Roman"/>
              </a:rPr>
              <a:t>to</a:t>
            </a:r>
            <a:r>
              <a:rPr sz="1200" spc="-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calculate</a:t>
            </a:r>
            <a:r>
              <a:rPr sz="12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the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turnover</a:t>
            </a:r>
            <a:r>
              <a:rPr sz="1200"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frequencies</a:t>
            </a:r>
            <a:r>
              <a:rPr sz="12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(TOFs)</a:t>
            </a:r>
            <a:r>
              <a:rPr sz="12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carbon</a:t>
            </a:r>
            <a:r>
              <a:rPr sz="12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dioxide</a:t>
            </a:r>
            <a:r>
              <a:rPr sz="12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conversion</a:t>
            </a:r>
            <a:r>
              <a:rPr sz="1200" dirty="0">
                <a:solidFill>
                  <a:srgbClr val="2D2D2D"/>
                </a:solidFill>
                <a:latin typeface="Times New Roman"/>
                <a:cs typeface="Times New Roman"/>
              </a:rPr>
              <a:t>,</a:t>
            </a:r>
            <a:r>
              <a:rPr sz="12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D2D2D"/>
                </a:solidFill>
                <a:latin typeface="Times New Roman"/>
                <a:cs typeface="Times New Roman"/>
              </a:rPr>
              <a:t>defined</a:t>
            </a:r>
            <a:r>
              <a:rPr sz="1200" spc="-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moles</a:t>
            </a:r>
            <a:r>
              <a:rPr sz="12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CO</a:t>
            </a:r>
            <a:r>
              <a:rPr sz="1200" b="1" baseline="-20833" dirty="0">
                <a:solidFill>
                  <a:srgbClr val="006FC0"/>
                </a:solidFill>
                <a:latin typeface="Times New Roman"/>
                <a:cs typeface="Times New Roman"/>
              </a:rPr>
              <a:t>2</a:t>
            </a:r>
            <a:r>
              <a:rPr sz="1200" b="1" spc="89" baseline="-20833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converted</a:t>
            </a:r>
            <a:r>
              <a:rPr sz="12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per</a:t>
            </a:r>
            <a:r>
              <a:rPr sz="1200"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moles</a:t>
            </a:r>
            <a:r>
              <a:rPr sz="12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surface</a:t>
            </a:r>
            <a:r>
              <a:rPr sz="12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nickel</a:t>
            </a:r>
            <a:r>
              <a:rPr sz="12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metal</a:t>
            </a:r>
            <a:r>
              <a:rPr sz="12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atom</a:t>
            </a:r>
            <a:r>
              <a:rPr sz="12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per</a:t>
            </a:r>
            <a:r>
              <a:rPr sz="1200"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second</a:t>
            </a:r>
            <a:r>
              <a:rPr sz="12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(s</a:t>
            </a:r>
            <a:r>
              <a:rPr sz="1200" b="1" spc="-15" baseline="24305" dirty="0">
                <a:solidFill>
                  <a:srgbClr val="006FC0"/>
                </a:solidFill>
                <a:latin typeface="Times New Roman"/>
                <a:cs typeface="Times New Roman"/>
              </a:rPr>
              <a:t>−1</a:t>
            </a:r>
            <a:r>
              <a:rPr sz="12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)</a:t>
            </a:r>
            <a:r>
              <a:rPr sz="1200" spc="-10" dirty="0">
                <a:solidFill>
                  <a:srgbClr val="2D2D2D"/>
                </a:solidFill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975866" y="1547050"/>
            <a:ext cx="9897745" cy="2797810"/>
            <a:chOff x="1975866" y="1547050"/>
            <a:chExt cx="9897745" cy="2797810"/>
          </a:xfrm>
        </p:grpSpPr>
        <p:sp>
          <p:nvSpPr>
            <p:cNvPr id="10" name="object 10"/>
            <p:cNvSpPr/>
            <p:nvPr/>
          </p:nvSpPr>
          <p:spPr>
            <a:xfrm>
              <a:off x="2062734" y="1561338"/>
              <a:ext cx="9796780" cy="2769235"/>
            </a:xfrm>
            <a:custGeom>
              <a:avLst/>
              <a:gdLst/>
              <a:ahLst/>
              <a:cxnLst/>
              <a:rect l="l" t="t" r="r" b="b"/>
              <a:pathLst>
                <a:path w="9796780" h="2769235">
                  <a:moveTo>
                    <a:pt x="0" y="2769108"/>
                  </a:moveTo>
                  <a:lnTo>
                    <a:pt x="9796272" y="2769108"/>
                  </a:lnTo>
                  <a:lnTo>
                    <a:pt x="9796272" y="0"/>
                  </a:lnTo>
                  <a:lnTo>
                    <a:pt x="0" y="0"/>
                  </a:lnTo>
                  <a:lnTo>
                    <a:pt x="0" y="2769108"/>
                  </a:lnTo>
                  <a:close/>
                </a:path>
              </a:pathLst>
            </a:custGeom>
            <a:ln w="28575">
              <a:solidFill>
                <a:srgbClr val="001F5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5866" y="2903727"/>
              <a:ext cx="94614" cy="81914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755141" y="2553461"/>
            <a:ext cx="1221105" cy="731520"/>
          </a:xfrm>
          <a:prstGeom prst="rect">
            <a:avLst/>
          </a:prstGeom>
          <a:ln w="28575">
            <a:solidFill>
              <a:srgbClr val="001F5F"/>
            </a:solidFill>
          </a:ln>
        </p:spPr>
        <p:txBody>
          <a:bodyPr vert="horz" wrap="square" lIns="0" tIns="108585" rIns="0" bIns="0" rtlCol="0">
            <a:spAutoFit/>
          </a:bodyPr>
          <a:lstStyle/>
          <a:p>
            <a:pPr marL="92710" marR="75565" indent="-9525">
              <a:lnSpc>
                <a:spcPct val="100000"/>
              </a:lnSpc>
              <a:spcBef>
                <a:spcPts val="855"/>
              </a:spcBef>
            </a:pPr>
            <a:r>
              <a:rPr sz="1600" spc="-10" dirty="0">
                <a:latin typeface="Calibri"/>
                <a:cs typeface="Calibri"/>
              </a:rPr>
              <a:t>Πειραματικά πρωτόκολλα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4706" y="4754117"/>
            <a:ext cx="1546860" cy="495300"/>
          </a:xfrm>
          <a:prstGeom prst="rect">
            <a:avLst/>
          </a:prstGeom>
          <a:ln w="28575">
            <a:solidFill>
              <a:srgbClr val="001F5F"/>
            </a:solidFill>
          </a:ln>
        </p:spPr>
        <p:txBody>
          <a:bodyPr vert="horz" wrap="square" lIns="0" tIns="113030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890"/>
              </a:spcBef>
            </a:pPr>
            <a:r>
              <a:rPr sz="1600" dirty="0">
                <a:latin typeface="Calibri"/>
                <a:cs typeface="Calibri"/>
              </a:rPr>
              <a:t>Στοιχεία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αναλυτή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61566" y="4950840"/>
            <a:ext cx="202945" cy="85343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76021" y="6017514"/>
            <a:ext cx="1546860" cy="710565"/>
          </a:xfrm>
          <a:prstGeom prst="rect">
            <a:avLst/>
          </a:prstGeom>
          <a:ln w="28575">
            <a:solidFill>
              <a:srgbClr val="001F5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45"/>
              </a:lnSpc>
            </a:pPr>
            <a:r>
              <a:rPr sz="1600" spc="-10" dirty="0">
                <a:latin typeface="Calibri"/>
                <a:cs typeface="Calibri"/>
              </a:rPr>
              <a:t>Υπολογισμός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TOF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και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ενέργειας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ενεργοποίησης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722882" y="5873419"/>
            <a:ext cx="372110" cy="499745"/>
          </a:xfrm>
          <a:custGeom>
            <a:avLst/>
            <a:gdLst/>
            <a:ahLst/>
            <a:cxnLst/>
            <a:rect l="l" t="t" r="r" b="b"/>
            <a:pathLst>
              <a:path w="372110" h="499745">
                <a:moveTo>
                  <a:pt x="348615" y="0"/>
                </a:moveTo>
                <a:lnTo>
                  <a:pt x="281050" y="92176"/>
                </a:lnTo>
                <a:lnTo>
                  <a:pt x="304165" y="109080"/>
                </a:lnTo>
                <a:lnTo>
                  <a:pt x="371729" y="16903"/>
                </a:lnTo>
                <a:lnTo>
                  <a:pt x="348615" y="0"/>
                </a:lnTo>
                <a:close/>
              </a:path>
              <a:path w="372110" h="499745">
                <a:moveTo>
                  <a:pt x="230378" y="161302"/>
                </a:moveTo>
                <a:lnTo>
                  <a:pt x="162813" y="253479"/>
                </a:lnTo>
                <a:lnTo>
                  <a:pt x="185800" y="270370"/>
                </a:lnTo>
                <a:lnTo>
                  <a:pt x="253365" y="178206"/>
                </a:lnTo>
                <a:lnTo>
                  <a:pt x="230378" y="161302"/>
                </a:lnTo>
                <a:close/>
              </a:path>
              <a:path w="372110" h="499745">
                <a:moveTo>
                  <a:pt x="16129" y="405117"/>
                </a:moveTo>
                <a:lnTo>
                  <a:pt x="0" y="499592"/>
                </a:lnTo>
                <a:lnTo>
                  <a:pt x="85217" y="455815"/>
                </a:lnTo>
                <a:lnTo>
                  <a:pt x="16129" y="405117"/>
                </a:lnTo>
                <a:close/>
              </a:path>
              <a:path w="372110" h="499745">
                <a:moveTo>
                  <a:pt x="112141" y="322605"/>
                </a:moveTo>
                <a:lnTo>
                  <a:pt x="44450" y="414769"/>
                </a:lnTo>
                <a:lnTo>
                  <a:pt x="67563" y="431673"/>
                </a:lnTo>
                <a:lnTo>
                  <a:pt x="135128" y="339496"/>
                </a:lnTo>
                <a:lnTo>
                  <a:pt x="112141" y="322605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743711" cy="4287012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250166" y="0"/>
            <a:ext cx="941815" cy="76500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2657" y="227837"/>
            <a:ext cx="47263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3.</a:t>
            </a:r>
            <a:r>
              <a:rPr sz="2800" spc="-65" dirty="0"/>
              <a:t> </a:t>
            </a:r>
            <a:r>
              <a:rPr sz="2800" dirty="0"/>
              <a:t>Results</a:t>
            </a:r>
            <a:r>
              <a:rPr sz="2800" spc="-50" dirty="0"/>
              <a:t> </a:t>
            </a:r>
            <a:r>
              <a:rPr sz="2800" dirty="0"/>
              <a:t>and</a:t>
            </a:r>
            <a:r>
              <a:rPr sz="2800" spc="-65" dirty="0"/>
              <a:t> </a:t>
            </a:r>
            <a:r>
              <a:rPr sz="2800" dirty="0"/>
              <a:t>discussion,</a:t>
            </a:r>
            <a:r>
              <a:rPr sz="2800" spc="-70" dirty="0"/>
              <a:t> </a:t>
            </a:r>
            <a:r>
              <a:rPr sz="2800" spc="-25" dirty="0"/>
              <a:t>XRD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820623" y="5943396"/>
            <a:ext cx="1113790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7185" indent="-286385">
              <a:lnSpc>
                <a:spcPct val="100000"/>
              </a:lnSpc>
              <a:spcBef>
                <a:spcPts val="100"/>
              </a:spcBef>
              <a:buClr>
                <a:srgbClr val="006FC0"/>
              </a:buClr>
              <a:buFont typeface="Arial MT"/>
              <a:buChar char="•"/>
              <a:tabLst>
                <a:tab pos="337185" algn="l"/>
              </a:tabLst>
            </a:pPr>
            <a:r>
              <a:rPr sz="1400" b="1" spc="-10" dirty="0">
                <a:latin typeface="Times New Roman"/>
                <a:cs typeface="Times New Roman"/>
              </a:rPr>
              <a:t>Αναγνώρ</a:t>
            </a:r>
            <a:r>
              <a:rPr sz="1400" b="1" cap="small" spc="-10" dirty="0">
                <a:latin typeface="Times New Roman"/>
                <a:cs typeface="Times New Roman"/>
              </a:rPr>
              <a:t>ι</a:t>
            </a:r>
            <a:r>
              <a:rPr sz="1400" b="1" spc="-10" dirty="0">
                <a:latin typeface="Times New Roman"/>
                <a:cs typeface="Times New Roman"/>
              </a:rPr>
              <a:t>ση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κρυσταλλ</a:t>
            </a:r>
            <a:r>
              <a:rPr sz="1400" b="1" cap="small" spc="-10" dirty="0">
                <a:latin typeface="Times New Roman"/>
                <a:cs typeface="Times New Roman"/>
              </a:rPr>
              <a:t>ι</a:t>
            </a:r>
            <a:r>
              <a:rPr sz="1400" b="1" spc="-10" dirty="0">
                <a:latin typeface="Times New Roman"/>
                <a:cs typeface="Times New Roman"/>
              </a:rPr>
              <a:t>κών </a:t>
            </a:r>
            <a:r>
              <a:rPr sz="1400" b="1" dirty="0">
                <a:latin typeface="Times New Roman"/>
                <a:cs typeface="Times New Roman"/>
              </a:rPr>
              <a:t>φάσεων: </a:t>
            </a:r>
            <a:r>
              <a:rPr sz="1400" dirty="0">
                <a:latin typeface="Times New Roman"/>
                <a:cs typeface="Times New Roman"/>
              </a:rPr>
              <a:t>1.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Φλουοριτική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δομή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δημητρίας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(CeO</a:t>
            </a:r>
            <a:r>
              <a:rPr sz="1350" baseline="-21604" dirty="0">
                <a:latin typeface="Times New Roman"/>
                <a:cs typeface="Times New Roman"/>
              </a:rPr>
              <a:t>2</a:t>
            </a:r>
            <a:r>
              <a:rPr sz="1400" dirty="0">
                <a:latin typeface="Times New Roman"/>
                <a:cs typeface="Times New Roman"/>
              </a:rPr>
              <a:t>)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με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κορυφές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(111),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(200),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(220),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(311).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και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2.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δομή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κυβικού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NiO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(#).</a:t>
            </a:r>
            <a:endParaRPr sz="1400">
              <a:latin typeface="Times New Roman"/>
              <a:cs typeface="Times New Roman"/>
            </a:endParaRPr>
          </a:p>
          <a:p>
            <a:pPr marL="337185" indent="-286385">
              <a:lnSpc>
                <a:spcPct val="100000"/>
              </a:lnSpc>
              <a:spcBef>
                <a:spcPts val="5"/>
              </a:spcBef>
              <a:buClr>
                <a:srgbClr val="006FC0"/>
              </a:buClr>
              <a:buFont typeface="Arial MT"/>
              <a:buChar char="•"/>
              <a:tabLst>
                <a:tab pos="337185" algn="l"/>
              </a:tabLst>
            </a:pPr>
            <a:r>
              <a:rPr sz="1400" b="1" dirty="0">
                <a:latin typeface="Times New Roman"/>
                <a:cs typeface="Times New Roman"/>
              </a:rPr>
              <a:t>Τροποποίηση</a:t>
            </a:r>
            <a:r>
              <a:rPr sz="1400" b="1" spc="-5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υποστρωμάτων</a:t>
            </a:r>
            <a:r>
              <a:rPr sz="1400" b="1" spc="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CeO</a:t>
            </a:r>
            <a:r>
              <a:rPr sz="1400" b="1" spc="95" dirty="0">
                <a:latin typeface="Times New Roman"/>
                <a:cs typeface="Times New Roman"/>
              </a:rPr>
              <a:t> </a:t>
            </a:r>
            <a:r>
              <a:rPr sz="1350" b="1" baseline="24691" dirty="0">
                <a:latin typeface="Times New Roman"/>
                <a:cs typeface="Times New Roman"/>
              </a:rPr>
              <a:t>: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Τροποποίηση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με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Sm</a:t>
            </a:r>
            <a:r>
              <a:rPr sz="1350" baseline="24691" dirty="0">
                <a:latin typeface="Times New Roman"/>
                <a:cs typeface="Times New Roman"/>
              </a:rPr>
              <a:t>3+</a:t>
            </a:r>
            <a:r>
              <a:rPr sz="1350" spc="179" baseline="2469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και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</a:t>
            </a:r>
            <a:r>
              <a:rPr sz="1350" baseline="24691" dirty="0">
                <a:latin typeface="Times New Roman"/>
                <a:cs typeface="Times New Roman"/>
              </a:rPr>
              <a:t>3+</a:t>
            </a:r>
            <a:r>
              <a:rPr sz="1350" spc="150" baseline="2469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οδηγεί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σε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μετατόπιση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της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κορυφής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(111)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σε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μικρότερες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γωνίες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(n·λ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2·d·sinθ),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5235" y="6258864"/>
            <a:ext cx="640461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1031875" algn="ctr">
              <a:lnSpc>
                <a:spcPts val="960"/>
              </a:lnSpc>
              <a:spcBef>
                <a:spcPts val="135"/>
              </a:spcBef>
            </a:pPr>
            <a:r>
              <a:rPr sz="900" b="1" spc="-50" dirty="0"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ts val="1560"/>
              </a:lnSpc>
            </a:pPr>
            <a:r>
              <a:rPr sz="1400" dirty="0">
                <a:latin typeface="Times New Roman"/>
                <a:cs typeface="Times New Roman"/>
              </a:rPr>
              <a:t>λόγω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της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αύξησης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των </a:t>
            </a:r>
            <a:r>
              <a:rPr sz="1400" spc="-10" dirty="0">
                <a:latin typeface="Times New Roman"/>
                <a:cs typeface="Times New Roman"/>
              </a:rPr>
              <a:t>κρυσταλλογραφικών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παραμέτρων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(αύξηση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όγκου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της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κυψελίδας).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0913" y="3668267"/>
            <a:ext cx="2523686" cy="215640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26735" y="3692652"/>
            <a:ext cx="2537427" cy="217627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64996" y="729006"/>
            <a:ext cx="10160635" cy="3989704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95"/>
              </a:spcBef>
            </a:pPr>
            <a:r>
              <a:rPr sz="1400" b="1" dirty="0">
                <a:latin typeface="Calibri"/>
                <a:cs typeface="Calibri"/>
              </a:rPr>
              <a:t>3.2.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Crystal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structure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and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adsorption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isotherms</a:t>
            </a:r>
            <a:endParaRPr sz="1400">
              <a:latin typeface="Calibri"/>
              <a:cs typeface="Calibri"/>
            </a:endParaRPr>
          </a:p>
          <a:p>
            <a:pPr marL="38100" marR="34290">
              <a:lnSpc>
                <a:spcPct val="100000"/>
              </a:lnSpc>
              <a:spcBef>
                <a:spcPts val="600"/>
              </a:spcBef>
            </a:pP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The</a:t>
            </a:r>
            <a:r>
              <a:rPr sz="1400" spc="-2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XRD</a:t>
            </a:r>
            <a:r>
              <a:rPr sz="1400" spc="-4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Calibri"/>
                <a:cs typeface="Calibri"/>
              </a:rPr>
              <a:t>diffraction</a:t>
            </a:r>
            <a:r>
              <a:rPr sz="1400" spc="-4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Calibri"/>
                <a:cs typeface="Calibri"/>
              </a:rPr>
              <a:t>patterns</a:t>
            </a:r>
            <a:r>
              <a:rPr sz="1400" spc="1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showing</a:t>
            </a:r>
            <a:r>
              <a:rPr sz="1400" spc="-4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the</a:t>
            </a:r>
            <a:r>
              <a:rPr sz="1400" spc="-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crystalline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composition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each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catalytic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sample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are</a:t>
            </a:r>
            <a:r>
              <a:rPr sz="1400" spc="-2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Calibri"/>
                <a:cs typeface="Calibri"/>
              </a:rPr>
              <a:t>presented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in</a:t>
            </a:r>
            <a:r>
              <a:rPr sz="1400" spc="-1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Fig.</a:t>
            </a:r>
            <a:r>
              <a:rPr sz="1400" u="sng" spc="-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2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(a),</a:t>
            </a:r>
            <a:r>
              <a:rPr sz="1400" spc="-1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while</a:t>
            </a:r>
            <a:r>
              <a:rPr sz="1400" spc="-2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Fig.</a:t>
            </a:r>
            <a:r>
              <a:rPr sz="1400" u="sng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2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(b)</a:t>
            </a:r>
            <a:r>
              <a:rPr sz="1400" spc="-10" dirty="0">
                <a:solidFill>
                  <a:srgbClr val="2D2D2D"/>
                </a:solidFill>
                <a:latin typeface="Calibri"/>
                <a:cs typeface="Calibri"/>
              </a:rPr>
              <a:t> focuses</a:t>
            </a:r>
            <a:r>
              <a:rPr sz="1400" spc="50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on</a:t>
            </a:r>
            <a:r>
              <a:rPr sz="1400" spc="-3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2θ</a:t>
            </a:r>
            <a:r>
              <a:rPr sz="1400" spc="-7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=</a:t>
            </a:r>
            <a:r>
              <a:rPr sz="1400" spc="-6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Calibri"/>
                <a:cs typeface="Calibri"/>
              </a:rPr>
              <a:t>25-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40</a:t>
            </a:r>
            <a:r>
              <a:rPr sz="1350" baseline="24691" dirty="0">
                <a:solidFill>
                  <a:srgbClr val="2D2D2D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.</a:t>
            </a:r>
            <a:r>
              <a:rPr sz="1400" spc="-1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For</a:t>
            </a:r>
            <a:r>
              <a:rPr sz="1400" spc="-4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all</a:t>
            </a:r>
            <a:r>
              <a:rPr sz="1400" spc="-2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Calibri"/>
                <a:cs typeface="Calibri"/>
              </a:rPr>
              <a:t>catalysts,</a:t>
            </a:r>
            <a:r>
              <a:rPr sz="1400" spc="-2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the</a:t>
            </a:r>
            <a:r>
              <a:rPr sz="1400" spc="-2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Calibri"/>
                <a:cs typeface="Calibri"/>
              </a:rPr>
              <a:t>polycrystalline</a:t>
            </a:r>
            <a:r>
              <a:rPr sz="1400" spc="-2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ceria</a:t>
            </a:r>
            <a:r>
              <a:rPr sz="14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fluorite</a:t>
            </a:r>
            <a:r>
              <a:rPr sz="1400" b="1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structure</a:t>
            </a:r>
            <a:r>
              <a:rPr sz="1400" b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is</a:t>
            </a:r>
            <a:r>
              <a:rPr sz="1400" spc="-2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clearly</a:t>
            </a:r>
            <a:r>
              <a:rPr sz="1400" spc="-2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observed</a:t>
            </a:r>
            <a:r>
              <a:rPr sz="1400" spc="-2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through</a:t>
            </a:r>
            <a:r>
              <a:rPr sz="1400" spc="-1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the</a:t>
            </a:r>
            <a:r>
              <a:rPr sz="1400" spc="-1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presence</a:t>
            </a:r>
            <a:r>
              <a:rPr sz="1400" b="1" spc="-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sz="14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sharp</a:t>
            </a:r>
            <a:r>
              <a:rPr sz="14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diffraction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peaks</a:t>
            </a:r>
            <a:r>
              <a:rPr sz="1400" b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(i.e.,</a:t>
            </a:r>
            <a:r>
              <a:rPr sz="1400" spc="-3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2θ</a:t>
            </a:r>
            <a:r>
              <a:rPr sz="1400" spc="-7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=</a:t>
            </a:r>
            <a:r>
              <a:rPr sz="1400" spc="-7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28.5</a:t>
            </a:r>
            <a:r>
              <a:rPr sz="1350" baseline="24691" dirty="0">
                <a:solidFill>
                  <a:srgbClr val="2D2D2D"/>
                </a:solidFill>
                <a:latin typeface="Calibri"/>
                <a:cs typeface="Calibri"/>
              </a:rPr>
              <a:t>o</a:t>
            </a:r>
            <a:r>
              <a:rPr sz="1350" spc="135" baseline="24691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for</a:t>
            </a:r>
            <a:r>
              <a:rPr sz="1400" spc="-5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plane</a:t>
            </a:r>
            <a:r>
              <a:rPr sz="1400" spc="-2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(111),</a:t>
            </a:r>
            <a:r>
              <a:rPr sz="1400" spc="-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2θ</a:t>
            </a:r>
            <a:r>
              <a:rPr sz="1400" spc="-7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=</a:t>
            </a:r>
            <a:r>
              <a:rPr sz="1400" spc="-6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33.0</a:t>
            </a:r>
            <a:r>
              <a:rPr sz="1350" baseline="24691" dirty="0">
                <a:solidFill>
                  <a:srgbClr val="2D2D2D"/>
                </a:solidFill>
                <a:latin typeface="Calibri"/>
                <a:cs typeface="Calibri"/>
              </a:rPr>
              <a:t>o</a:t>
            </a:r>
            <a:r>
              <a:rPr sz="1350" spc="135" baseline="24691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for</a:t>
            </a:r>
            <a:r>
              <a:rPr sz="1400" spc="-5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plane</a:t>
            </a:r>
            <a:r>
              <a:rPr sz="1400" spc="-3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(200),</a:t>
            </a:r>
            <a:r>
              <a:rPr sz="1400" spc="-1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2θ</a:t>
            </a:r>
            <a:r>
              <a:rPr sz="1400" spc="-7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=</a:t>
            </a:r>
            <a:r>
              <a:rPr sz="1400" spc="-6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47.3</a:t>
            </a:r>
            <a:r>
              <a:rPr sz="1350" baseline="24691" dirty="0">
                <a:solidFill>
                  <a:srgbClr val="2D2D2D"/>
                </a:solidFill>
                <a:latin typeface="Calibri"/>
                <a:cs typeface="Calibri"/>
              </a:rPr>
              <a:t>o</a:t>
            </a:r>
            <a:r>
              <a:rPr sz="1350" spc="127" baseline="24691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for</a:t>
            </a:r>
            <a:r>
              <a:rPr sz="1400" spc="-4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plane</a:t>
            </a:r>
            <a:r>
              <a:rPr sz="1400" spc="-2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(220),</a:t>
            </a:r>
            <a:r>
              <a:rPr sz="1400" spc="-1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and</a:t>
            </a:r>
            <a:r>
              <a:rPr sz="1400" spc="-1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2θ</a:t>
            </a:r>
            <a:r>
              <a:rPr sz="1400" spc="-7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=</a:t>
            </a:r>
            <a:r>
              <a:rPr sz="1400" spc="-6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56.3</a:t>
            </a:r>
            <a:r>
              <a:rPr sz="1350" baseline="24691" dirty="0">
                <a:solidFill>
                  <a:srgbClr val="2D2D2D"/>
                </a:solidFill>
                <a:latin typeface="Calibri"/>
                <a:cs typeface="Calibri"/>
              </a:rPr>
              <a:t>o</a:t>
            </a:r>
            <a:r>
              <a:rPr sz="1350" spc="127" baseline="24691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for</a:t>
            </a:r>
            <a:r>
              <a:rPr sz="1400" spc="-5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plane</a:t>
            </a:r>
            <a:r>
              <a:rPr sz="1400" spc="-2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(311)</a:t>
            </a:r>
            <a:r>
              <a:rPr sz="1400" spc="-1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[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59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].</a:t>
            </a:r>
            <a:r>
              <a:rPr sz="1400" spc="-4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Calibri"/>
                <a:cs typeface="Calibri"/>
              </a:rPr>
              <a:t>Moreover,</a:t>
            </a:r>
            <a:r>
              <a:rPr sz="1400" spc="50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two</a:t>
            </a:r>
            <a:r>
              <a:rPr sz="1400" spc="-6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small</a:t>
            </a:r>
            <a:r>
              <a:rPr sz="1400" spc="-3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peaks</a:t>
            </a:r>
            <a:r>
              <a:rPr sz="1400" spc="-1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at</a:t>
            </a:r>
            <a:r>
              <a:rPr sz="1400" spc="-2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Calibri"/>
                <a:cs typeface="Calibri"/>
              </a:rPr>
              <a:t>37.3</a:t>
            </a:r>
            <a:r>
              <a:rPr sz="1400" spc="-10" dirty="0">
                <a:solidFill>
                  <a:srgbClr val="2D2D2D"/>
                </a:solidFill>
                <a:latin typeface="Microsoft YaHei"/>
                <a:cs typeface="Microsoft YaHei"/>
              </a:rPr>
              <a:t>°</a:t>
            </a:r>
            <a:r>
              <a:rPr sz="1400" spc="-100" dirty="0">
                <a:solidFill>
                  <a:srgbClr val="2D2D2D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and</a:t>
            </a:r>
            <a:r>
              <a:rPr sz="1400" spc="-1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43.2</a:t>
            </a:r>
            <a:r>
              <a:rPr sz="1400" dirty="0">
                <a:solidFill>
                  <a:srgbClr val="2D2D2D"/>
                </a:solidFill>
                <a:latin typeface="Microsoft YaHei"/>
                <a:cs typeface="Microsoft YaHei"/>
              </a:rPr>
              <a:t>°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,</a:t>
            </a:r>
            <a:r>
              <a:rPr sz="1400" spc="-3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Calibri"/>
                <a:cs typeface="Calibri"/>
              </a:rPr>
              <a:t>present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in</a:t>
            </a:r>
            <a:r>
              <a:rPr sz="1400" spc="-2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the</a:t>
            </a:r>
            <a:r>
              <a:rPr sz="1400" spc="-2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Calibri"/>
                <a:cs typeface="Calibri"/>
              </a:rPr>
              <a:t>diffractogram</a:t>
            </a:r>
            <a:r>
              <a:rPr sz="1400" spc="-5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Calibri"/>
                <a:cs typeface="Calibri"/>
              </a:rPr>
              <a:t>correspond</a:t>
            </a:r>
            <a:r>
              <a:rPr sz="1400" spc="-3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to</a:t>
            </a:r>
            <a:r>
              <a:rPr sz="1400" spc="-2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the</a:t>
            </a:r>
            <a:r>
              <a:rPr sz="1400" spc="-1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(111)</a:t>
            </a:r>
            <a:r>
              <a:rPr sz="1400" spc="-2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and</a:t>
            </a:r>
            <a:r>
              <a:rPr sz="1400" spc="-2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(200)</a:t>
            </a:r>
            <a:r>
              <a:rPr sz="1400" spc="-2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planes</a:t>
            </a:r>
            <a:r>
              <a:rPr sz="1400" spc="-2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of</a:t>
            </a:r>
            <a:r>
              <a:rPr sz="1400" spc="-3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the</a:t>
            </a:r>
            <a:r>
              <a:rPr sz="1400" spc="1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NiO</a:t>
            </a:r>
            <a:r>
              <a:rPr sz="14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cubic</a:t>
            </a:r>
            <a:r>
              <a:rPr sz="14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structure</a:t>
            </a:r>
            <a:r>
              <a:rPr sz="1400" b="1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Calibri"/>
                <a:cs typeface="Calibri"/>
              </a:rPr>
              <a:t>(JCPDS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card</a:t>
            </a:r>
            <a:r>
              <a:rPr sz="1400" spc="-2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no.</a:t>
            </a:r>
            <a:r>
              <a:rPr sz="1400" spc="-3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Calibri"/>
                <a:cs typeface="Calibri"/>
              </a:rPr>
              <a:t>96-900-8694).</a:t>
            </a:r>
            <a:endParaRPr sz="1400">
              <a:latin typeface="Calibri"/>
              <a:cs typeface="Calibri"/>
            </a:endParaRPr>
          </a:p>
          <a:p>
            <a:pPr marL="38100" marR="30480">
              <a:lnSpc>
                <a:spcPct val="100000"/>
              </a:lnSpc>
              <a:spcBef>
                <a:spcPts val="600"/>
              </a:spcBef>
            </a:pP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As</a:t>
            </a:r>
            <a:r>
              <a:rPr sz="1400" spc="-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can</a:t>
            </a:r>
            <a:r>
              <a:rPr sz="1400" spc="-2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be</a:t>
            </a:r>
            <a:r>
              <a:rPr sz="1400" spc="-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observed</a:t>
            </a:r>
            <a:r>
              <a:rPr sz="1400" spc="-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from</a:t>
            </a:r>
            <a:r>
              <a:rPr sz="1400" spc="-2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Fig.</a:t>
            </a:r>
            <a:r>
              <a:rPr sz="14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2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b,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r>
              <a:rPr sz="14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(111)</a:t>
            </a:r>
            <a:r>
              <a:rPr sz="14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diffraction</a:t>
            </a:r>
            <a:r>
              <a:rPr sz="14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peak</a:t>
            </a:r>
            <a:r>
              <a:rPr sz="14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at</a:t>
            </a:r>
            <a:r>
              <a:rPr sz="14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2θ</a:t>
            </a:r>
            <a:r>
              <a:rPr sz="14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=</a:t>
            </a:r>
            <a:r>
              <a:rPr sz="1400" b="1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28.5</a:t>
            </a:r>
            <a:r>
              <a:rPr sz="1350" b="1" baseline="24691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1350" b="1" spc="172" baseline="2469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sz="14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r>
              <a:rPr sz="14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Ni/Sm-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Ce</a:t>
            </a:r>
            <a:r>
              <a:rPr sz="14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and</a:t>
            </a:r>
            <a:r>
              <a:rPr sz="14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Ni/Pr-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Ce</a:t>
            </a:r>
            <a:r>
              <a:rPr sz="14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catalytic</a:t>
            </a:r>
            <a:r>
              <a:rPr sz="14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systems</a:t>
            </a:r>
            <a:r>
              <a:rPr sz="14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has</a:t>
            </a:r>
            <a:r>
              <a:rPr sz="14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been</a:t>
            </a:r>
            <a:r>
              <a:rPr sz="14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slightly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shifted</a:t>
            </a:r>
            <a:r>
              <a:rPr sz="1400" b="1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to</a:t>
            </a:r>
            <a:r>
              <a:rPr sz="14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lower</a:t>
            </a:r>
            <a:r>
              <a:rPr sz="14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diffraction</a:t>
            </a:r>
            <a:r>
              <a:rPr sz="1400" b="1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angles</a:t>
            </a:r>
            <a:r>
              <a:rPr sz="14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in</a:t>
            </a:r>
            <a:r>
              <a:rPr sz="1400" spc="-2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Calibri"/>
                <a:cs typeface="Calibri"/>
              </a:rPr>
              <a:t>comparison</a:t>
            </a:r>
            <a:r>
              <a:rPr sz="1400" spc="-3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with</a:t>
            </a:r>
            <a:r>
              <a:rPr sz="1400" spc="-2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the</a:t>
            </a:r>
            <a:r>
              <a:rPr sz="1400" spc="-1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pure</a:t>
            </a:r>
            <a:r>
              <a:rPr sz="1400" spc="-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Calibri"/>
                <a:cs typeface="Calibri"/>
              </a:rPr>
              <a:t>ceria-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based</a:t>
            </a:r>
            <a:r>
              <a:rPr sz="1400" spc="-1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Calibri"/>
                <a:cs typeface="Calibri"/>
              </a:rPr>
              <a:t>catalyst.</a:t>
            </a:r>
            <a:r>
              <a:rPr sz="1400" spc="-1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The</a:t>
            </a:r>
            <a:r>
              <a:rPr sz="1400" spc="-1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shift</a:t>
            </a:r>
            <a:r>
              <a:rPr sz="1400" spc="-2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to</a:t>
            </a:r>
            <a:r>
              <a:rPr sz="1400" spc="-1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lower</a:t>
            </a:r>
            <a:r>
              <a:rPr sz="1400" spc="-3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angles</a:t>
            </a:r>
            <a:r>
              <a:rPr sz="1400" spc="-1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is</a:t>
            </a:r>
            <a:r>
              <a:rPr sz="1400" spc="-1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Calibri"/>
                <a:cs typeface="Calibri"/>
              </a:rPr>
              <a:t>associated</a:t>
            </a:r>
            <a:r>
              <a:rPr sz="1400" spc="-3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with</a:t>
            </a:r>
            <a:r>
              <a:rPr sz="1400" spc="-2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an</a:t>
            </a:r>
            <a:r>
              <a:rPr sz="1400" spc="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increase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in</a:t>
            </a:r>
            <a:r>
              <a:rPr sz="14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r>
              <a:rPr sz="14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lattice</a:t>
            </a:r>
            <a:r>
              <a:rPr sz="14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parameters</a:t>
            </a:r>
            <a:r>
              <a:rPr sz="1400" b="1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resulting</a:t>
            </a:r>
            <a:r>
              <a:rPr sz="14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from</a:t>
            </a:r>
            <a:r>
              <a:rPr sz="14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r>
              <a:rPr sz="14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incorporation</a:t>
            </a:r>
            <a:r>
              <a:rPr sz="1400" b="1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sz="14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r>
              <a:rPr sz="14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larger</a:t>
            </a:r>
            <a:r>
              <a:rPr sz="14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Sm</a:t>
            </a:r>
            <a:r>
              <a:rPr sz="1350" b="1" baseline="24691" dirty="0">
                <a:solidFill>
                  <a:srgbClr val="006FC0"/>
                </a:solidFill>
                <a:latin typeface="Calibri"/>
                <a:cs typeface="Calibri"/>
              </a:rPr>
              <a:t>3+</a:t>
            </a:r>
            <a:r>
              <a:rPr sz="1350" b="1" spc="120" baseline="2469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and</a:t>
            </a:r>
            <a:r>
              <a:rPr sz="14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Pr</a:t>
            </a:r>
            <a:r>
              <a:rPr sz="1350" b="1" baseline="24691" dirty="0">
                <a:solidFill>
                  <a:srgbClr val="006FC0"/>
                </a:solidFill>
                <a:latin typeface="Calibri"/>
                <a:cs typeface="Calibri"/>
              </a:rPr>
              <a:t>3+</a:t>
            </a:r>
            <a:r>
              <a:rPr sz="1350" b="1" spc="127" baseline="2469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ions</a:t>
            </a:r>
            <a:r>
              <a:rPr sz="14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into</a:t>
            </a:r>
            <a:r>
              <a:rPr sz="14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r>
              <a:rPr sz="14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cerium</a:t>
            </a:r>
            <a:r>
              <a:rPr sz="14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oxide</a:t>
            </a:r>
            <a:r>
              <a:rPr sz="1400" b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crystal</a:t>
            </a:r>
            <a:r>
              <a:rPr sz="14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lattice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,</a:t>
            </a:r>
            <a:r>
              <a:rPr sz="1400" spc="-4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2D2D2D"/>
                </a:solidFill>
                <a:latin typeface="Calibri"/>
                <a:cs typeface="Calibri"/>
              </a:rPr>
              <a:t>in</a:t>
            </a:r>
            <a:r>
              <a:rPr sz="1400" spc="50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Calibri"/>
                <a:cs typeface="Calibri"/>
              </a:rPr>
              <a:t>agreement</a:t>
            </a:r>
            <a:r>
              <a:rPr sz="1400" spc="-1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with</a:t>
            </a:r>
            <a:r>
              <a:rPr sz="1400" spc="-3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other</a:t>
            </a:r>
            <a:r>
              <a:rPr sz="1400" spc="-2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Calibri"/>
                <a:cs typeface="Calibri"/>
              </a:rPr>
              <a:t>literature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reports</a:t>
            </a:r>
            <a:r>
              <a:rPr sz="1400" spc="-3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[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41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].</a:t>
            </a:r>
            <a:r>
              <a:rPr sz="1400" spc="-3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In</a:t>
            </a:r>
            <a:r>
              <a:rPr sz="1400" spc="-2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the</a:t>
            </a:r>
            <a:r>
              <a:rPr sz="1400" spc="-2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case</a:t>
            </a:r>
            <a:r>
              <a:rPr sz="1400" spc="-2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of</a:t>
            </a:r>
            <a:r>
              <a:rPr sz="1400" spc="-3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Ni/Mg-Ce</a:t>
            </a:r>
            <a:r>
              <a:rPr sz="1400" spc="-4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Calibri"/>
                <a:cs typeface="Calibri"/>
              </a:rPr>
              <a:t>catalyst,</a:t>
            </a:r>
            <a:r>
              <a:rPr sz="1400" spc="-2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the</a:t>
            </a:r>
            <a:r>
              <a:rPr sz="1400" spc="-10" dirty="0">
                <a:solidFill>
                  <a:srgbClr val="2D2D2D"/>
                </a:solidFill>
                <a:latin typeface="Calibri"/>
                <a:cs typeface="Calibri"/>
              </a:rPr>
              <a:t> addition</a:t>
            </a:r>
            <a:r>
              <a:rPr sz="1400" spc="-2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of</a:t>
            </a:r>
            <a:r>
              <a:rPr sz="1400" spc="-3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10</a:t>
            </a:r>
            <a:r>
              <a:rPr sz="1400" spc="-3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at.</a:t>
            </a:r>
            <a:r>
              <a:rPr sz="1400" spc="-2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%</a:t>
            </a:r>
            <a:r>
              <a:rPr sz="1400" spc="-3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Mg</a:t>
            </a:r>
            <a:r>
              <a:rPr sz="1400" spc="-2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does</a:t>
            </a:r>
            <a:r>
              <a:rPr sz="1400" spc="-2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not</a:t>
            </a:r>
            <a:r>
              <a:rPr sz="1400" spc="-2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result</a:t>
            </a:r>
            <a:r>
              <a:rPr sz="1400" spc="-1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in</a:t>
            </a:r>
            <a:r>
              <a:rPr sz="1400" spc="-3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any</a:t>
            </a:r>
            <a:r>
              <a:rPr sz="1400" spc="-2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shift</a:t>
            </a:r>
            <a:r>
              <a:rPr sz="1400" spc="-3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of</a:t>
            </a:r>
            <a:r>
              <a:rPr sz="1400" spc="-3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2D2D2D"/>
                </a:solidFill>
                <a:latin typeface="Calibri"/>
                <a:cs typeface="Calibri"/>
              </a:rPr>
              <a:t>the</a:t>
            </a:r>
            <a:endParaRPr sz="1400">
              <a:latin typeface="Calibri"/>
              <a:cs typeface="Calibri"/>
            </a:endParaRPr>
          </a:p>
          <a:p>
            <a:pPr marL="38100" marR="284480">
              <a:lnSpc>
                <a:spcPts val="1689"/>
              </a:lnSpc>
              <a:spcBef>
                <a:spcPts val="50"/>
              </a:spcBef>
            </a:pP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(111)</a:t>
            </a:r>
            <a:r>
              <a:rPr sz="1400" spc="-1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Calibri"/>
                <a:cs typeface="Calibri"/>
              </a:rPr>
              <a:t>diffraction</a:t>
            </a:r>
            <a:r>
              <a:rPr sz="1400" spc="-3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peak, </a:t>
            </a:r>
            <a:r>
              <a:rPr sz="1400" spc="-10" dirty="0">
                <a:solidFill>
                  <a:srgbClr val="2D2D2D"/>
                </a:solidFill>
                <a:latin typeface="Calibri"/>
                <a:cs typeface="Calibri"/>
              </a:rPr>
              <a:t>indicating</a:t>
            </a:r>
            <a:r>
              <a:rPr sz="1400" spc="-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that</a:t>
            </a:r>
            <a:r>
              <a:rPr sz="1400" spc="1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r>
              <a:rPr sz="14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much</a:t>
            </a:r>
            <a:r>
              <a:rPr sz="14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smaller</a:t>
            </a:r>
            <a:r>
              <a:rPr sz="14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Mg</a:t>
            </a:r>
            <a:r>
              <a:rPr sz="14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ions</a:t>
            </a:r>
            <a:r>
              <a:rPr sz="14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are</a:t>
            </a:r>
            <a:r>
              <a:rPr sz="1400" b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not</a:t>
            </a:r>
            <a:r>
              <a:rPr sz="14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being</a:t>
            </a:r>
            <a:r>
              <a:rPr sz="14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incorporated</a:t>
            </a:r>
            <a:r>
              <a:rPr sz="1400" b="1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into</a:t>
            </a:r>
            <a:r>
              <a:rPr sz="14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r>
              <a:rPr sz="14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CeO</a:t>
            </a:r>
            <a:r>
              <a:rPr sz="1350" b="1" baseline="-21604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sz="1350" b="1" spc="120" baseline="-2160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lattice</a:t>
            </a:r>
            <a:r>
              <a:rPr sz="14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and</a:t>
            </a:r>
            <a:r>
              <a:rPr sz="1400" spc="-1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are</a:t>
            </a:r>
            <a:r>
              <a:rPr sz="1400" spc="-1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most</a:t>
            </a:r>
            <a:r>
              <a:rPr sz="1400" spc="-3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Calibri"/>
                <a:cs typeface="Calibri"/>
              </a:rPr>
              <a:t>probably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forming</a:t>
            </a:r>
            <a:r>
              <a:rPr sz="1400" spc="-5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a</a:t>
            </a:r>
            <a:r>
              <a:rPr sz="1400" spc="-3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Calibri"/>
                <a:cs typeface="Calibri"/>
              </a:rPr>
              <a:t>separate</a:t>
            </a:r>
            <a:r>
              <a:rPr sz="1400" spc="-3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amorphous</a:t>
            </a:r>
            <a:r>
              <a:rPr sz="1400" spc="-2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or</a:t>
            </a:r>
            <a:r>
              <a:rPr sz="1400" spc="-4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highly</a:t>
            </a:r>
            <a:r>
              <a:rPr sz="1400" spc="-2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Calibri"/>
                <a:cs typeface="Calibri"/>
              </a:rPr>
              <a:t>dispersed</a:t>
            </a:r>
            <a:r>
              <a:rPr sz="1400" spc="-2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MgO</a:t>
            </a:r>
            <a:r>
              <a:rPr sz="1400" spc="-4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Calibri"/>
                <a:cs typeface="Calibri"/>
              </a:rPr>
              <a:t>phase.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50"/>
              </a:spcBef>
            </a:pPr>
            <a:endParaRPr sz="1400">
              <a:latin typeface="Calibri"/>
              <a:cs typeface="Calibri"/>
            </a:endParaRPr>
          </a:p>
          <a:p>
            <a:pPr marL="6833870" marR="963294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Fig.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2.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(a and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b)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XRD patterns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of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calcined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Ni/Ce,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Ni/Sm-</a:t>
            </a:r>
            <a:r>
              <a:rPr sz="1400" spc="-25" dirty="0">
                <a:latin typeface="Times New Roman"/>
                <a:cs typeface="Times New Roman"/>
              </a:rPr>
              <a:t>Ce, </a:t>
            </a:r>
            <a:r>
              <a:rPr sz="1400" spc="-10" dirty="0">
                <a:latin typeface="Times New Roman"/>
                <a:cs typeface="Times New Roman"/>
              </a:rPr>
              <a:t>Ni/Pr-</a:t>
            </a:r>
            <a:r>
              <a:rPr sz="1400" dirty="0">
                <a:latin typeface="Times New Roman"/>
                <a:cs typeface="Times New Roman"/>
              </a:rPr>
              <a:t>Ce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 Ni/Mg-</a:t>
            </a:r>
            <a:r>
              <a:rPr sz="1400" spc="-25" dirty="0">
                <a:latin typeface="Times New Roman"/>
                <a:cs typeface="Times New Roman"/>
              </a:rPr>
              <a:t>Ce </a:t>
            </a:r>
            <a:r>
              <a:rPr sz="1400" spc="-10" dirty="0">
                <a:latin typeface="Times New Roman"/>
                <a:cs typeface="Times New Roman"/>
              </a:rPr>
              <a:t>catalysts.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930383" y="4285488"/>
            <a:ext cx="1997964" cy="153924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8139" y="104793"/>
            <a:ext cx="648364" cy="413458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250166" y="0"/>
            <a:ext cx="941815" cy="76500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8076" rIns="0" bIns="0" rtlCol="0">
            <a:spAutoFit/>
          </a:bodyPr>
          <a:lstStyle/>
          <a:p>
            <a:pPr marL="968375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3.</a:t>
            </a:r>
            <a:r>
              <a:rPr sz="2800" spc="-65" dirty="0"/>
              <a:t> </a:t>
            </a:r>
            <a:r>
              <a:rPr sz="2800" dirty="0"/>
              <a:t>Results</a:t>
            </a:r>
            <a:r>
              <a:rPr sz="2800" spc="-50" dirty="0"/>
              <a:t> </a:t>
            </a:r>
            <a:r>
              <a:rPr sz="2800" dirty="0"/>
              <a:t>and</a:t>
            </a:r>
            <a:r>
              <a:rPr sz="2800" spc="-65" dirty="0"/>
              <a:t> </a:t>
            </a:r>
            <a:r>
              <a:rPr sz="2800" dirty="0"/>
              <a:t>discussion,</a:t>
            </a:r>
            <a:r>
              <a:rPr sz="2800" spc="-70" dirty="0"/>
              <a:t> </a:t>
            </a:r>
            <a:r>
              <a:rPr sz="2800" spc="-25" dirty="0"/>
              <a:t>XRD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1628" y="794004"/>
            <a:ext cx="1947316" cy="166488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64608" y="798576"/>
            <a:ext cx="1794507" cy="153923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845810" marR="1543685">
              <a:lnSpc>
                <a:spcPct val="100000"/>
              </a:lnSpc>
              <a:spcBef>
                <a:spcPts val="105"/>
              </a:spcBef>
            </a:pPr>
            <a:r>
              <a:rPr dirty="0"/>
              <a:t>Fig.</a:t>
            </a:r>
            <a:r>
              <a:rPr spc="-25" dirty="0"/>
              <a:t> </a:t>
            </a:r>
            <a:r>
              <a:rPr dirty="0"/>
              <a:t>2.</a:t>
            </a:r>
            <a:r>
              <a:rPr spc="-15" dirty="0"/>
              <a:t> </a:t>
            </a:r>
            <a:r>
              <a:rPr dirty="0"/>
              <a:t>(a and</a:t>
            </a:r>
            <a:r>
              <a:rPr spc="-20" dirty="0"/>
              <a:t> </a:t>
            </a:r>
            <a:r>
              <a:rPr dirty="0"/>
              <a:t>b)</a:t>
            </a:r>
            <a:r>
              <a:rPr spc="-15" dirty="0"/>
              <a:t> </a:t>
            </a:r>
            <a:r>
              <a:rPr dirty="0"/>
              <a:t>XRD patterns</a:t>
            </a:r>
            <a:r>
              <a:rPr spc="-40" dirty="0"/>
              <a:t> </a:t>
            </a:r>
            <a:r>
              <a:rPr spc="-25" dirty="0"/>
              <a:t>of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calcined</a:t>
            </a:r>
            <a:r>
              <a:rPr spc="-25" dirty="0"/>
              <a:t> </a:t>
            </a:r>
            <a:r>
              <a:rPr dirty="0"/>
              <a:t>Ni/Ce,</a:t>
            </a:r>
            <a:r>
              <a:rPr spc="-25" dirty="0"/>
              <a:t> </a:t>
            </a:r>
            <a:r>
              <a:rPr spc="-10" dirty="0"/>
              <a:t>Ni/Sm-</a:t>
            </a:r>
            <a:r>
              <a:rPr spc="-25" dirty="0"/>
              <a:t>Ce, </a:t>
            </a:r>
            <a:r>
              <a:rPr spc="-10" dirty="0"/>
              <a:t>Ni/Pr-</a:t>
            </a:r>
            <a:r>
              <a:rPr dirty="0"/>
              <a:t>Ce</a:t>
            </a:r>
            <a:r>
              <a:rPr spc="-20" dirty="0"/>
              <a:t> </a:t>
            </a:r>
            <a:r>
              <a:rPr dirty="0"/>
              <a:t>and</a:t>
            </a:r>
            <a:r>
              <a:rPr spc="-5" dirty="0"/>
              <a:t> </a:t>
            </a:r>
            <a:r>
              <a:rPr dirty="0"/>
              <a:t>Ni/Mg-</a:t>
            </a:r>
            <a:r>
              <a:rPr spc="-25" dirty="0"/>
              <a:t>Ce </a:t>
            </a:r>
            <a:r>
              <a:rPr spc="-10" dirty="0"/>
              <a:t>catalysts.</a:t>
            </a:r>
          </a:p>
          <a:p>
            <a:pPr>
              <a:lnSpc>
                <a:spcPct val="100000"/>
              </a:lnSpc>
            </a:pPr>
            <a:endParaRPr spc="-10" dirty="0"/>
          </a:p>
          <a:p>
            <a:pPr>
              <a:lnSpc>
                <a:spcPct val="100000"/>
              </a:lnSpc>
              <a:spcBef>
                <a:spcPts val="395"/>
              </a:spcBef>
            </a:pPr>
            <a:endParaRPr spc="-10" dirty="0"/>
          </a:p>
          <a:p>
            <a:pPr marL="50800" marR="43180">
              <a:lnSpc>
                <a:spcPct val="100000"/>
              </a:lnSpc>
            </a:pPr>
            <a:r>
              <a:rPr dirty="0">
                <a:solidFill>
                  <a:srgbClr val="2D2D2D"/>
                </a:solidFill>
              </a:rPr>
              <a:t>For</a:t>
            </a:r>
            <a:r>
              <a:rPr spc="-30" dirty="0">
                <a:solidFill>
                  <a:srgbClr val="2D2D2D"/>
                </a:solidFill>
              </a:rPr>
              <a:t> </a:t>
            </a:r>
            <a:r>
              <a:rPr dirty="0">
                <a:solidFill>
                  <a:srgbClr val="2D2D2D"/>
                </a:solidFill>
              </a:rPr>
              <a:t>all</a:t>
            </a:r>
            <a:r>
              <a:rPr spc="-40" dirty="0">
                <a:solidFill>
                  <a:srgbClr val="2D2D2D"/>
                </a:solidFill>
              </a:rPr>
              <a:t> </a:t>
            </a:r>
            <a:r>
              <a:rPr dirty="0">
                <a:solidFill>
                  <a:srgbClr val="2D2D2D"/>
                </a:solidFill>
              </a:rPr>
              <a:t>catalysts,</a:t>
            </a:r>
            <a:r>
              <a:rPr spc="-10" dirty="0">
                <a:solidFill>
                  <a:srgbClr val="2D2D2D"/>
                </a:solidFill>
              </a:rPr>
              <a:t> </a:t>
            </a:r>
            <a:r>
              <a:rPr b="1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6FC0"/>
                </a:solidFill>
                <a:latin typeface="Times New Roman"/>
                <a:cs typeface="Times New Roman"/>
              </a:rPr>
              <a:t>crystallite</a:t>
            </a:r>
            <a:r>
              <a:rPr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6FC0"/>
                </a:solidFill>
                <a:latin typeface="Times New Roman"/>
                <a:cs typeface="Times New Roman"/>
              </a:rPr>
              <a:t>sizes,</a:t>
            </a:r>
            <a:r>
              <a:rPr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6FC0"/>
                </a:solidFill>
                <a:latin typeface="Times New Roman"/>
                <a:cs typeface="Times New Roman"/>
              </a:rPr>
              <a:t>have</a:t>
            </a:r>
            <a:r>
              <a:rPr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6FC0"/>
                </a:solidFill>
                <a:latin typeface="Times New Roman"/>
                <a:cs typeface="Times New Roman"/>
              </a:rPr>
              <a:t>been</a:t>
            </a:r>
            <a:r>
              <a:rPr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6FC0"/>
                </a:solidFill>
                <a:latin typeface="Times New Roman"/>
                <a:cs typeface="Times New Roman"/>
              </a:rPr>
              <a:t>calculated</a:t>
            </a:r>
            <a:r>
              <a:rPr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6FC0"/>
                </a:solidFill>
                <a:latin typeface="Times New Roman"/>
                <a:cs typeface="Times New Roman"/>
              </a:rPr>
              <a:t>using</a:t>
            </a:r>
            <a:r>
              <a:rPr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6FC0"/>
                </a:solidFill>
                <a:latin typeface="Times New Roman"/>
                <a:cs typeface="Times New Roman"/>
              </a:rPr>
              <a:t>Scherrer</a:t>
            </a:r>
            <a:r>
              <a:rPr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6FC0"/>
                </a:solidFill>
                <a:latin typeface="Times New Roman"/>
                <a:cs typeface="Times New Roman"/>
              </a:rPr>
              <a:t>formula</a:t>
            </a:r>
            <a:r>
              <a:rPr b="1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D2D2D"/>
                </a:solidFill>
              </a:rPr>
              <a:t>and</a:t>
            </a:r>
            <a:r>
              <a:rPr spc="-30" dirty="0">
                <a:solidFill>
                  <a:srgbClr val="2D2D2D"/>
                </a:solidFill>
              </a:rPr>
              <a:t> </a:t>
            </a:r>
            <a:r>
              <a:rPr dirty="0">
                <a:solidFill>
                  <a:srgbClr val="2D2D2D"/>
                </a:solidFill>
              </a:rPr>
              <a:t>are</a:t>
            </a:r>
            <a:r>
              <a:rPr spc="-15" dirty="0">
                <a:solidFill>
                  <a:srgbClr val="2D2D2D"/>
                </a:solidFill>
              </a:rPr>
              <a:t> </a:t>
            </a:r>
            <a:r>
              <a:rPr dirty="0">
                <a:solidFill>
                  <a:srgbClr val="2D2D2D"/>
                </a:solidFill>
              </a:rPr>
              <a:t>determined</a:t>
            </a:r>
            <a:r>
              <a:rPr spc="-25" dirty="0">
                <a:solidFill>
                  <a:srgbClr val="2D2D2D"/>
                </a:solidFill>
              </a:rPr>
              <a:t> </a:t>
            </a:r>
            <a:r>
              <a:rPr b="1" dirty="0">
                <a:solidFill>
                  <a:srgbClr val="006FC0"/>
                </a:solidFill>
                <a:latin typeface="Times New Roman"/>
                <a:cs typeface="Times New Roman"/>
              </a:rPr>
              <a:t>from</a:t>
            </a:r>
            <a:r>
              <a:rPr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6FC0"/>
                </a:solidFill>
                <a:latin typeface="Times New Roman"/>
                <a:cs typeface="Times New Roman"/>
              </a:rPr>
              <a:t>strongest</a:t>
            </a:r>
            <a:r>
              <a:rPr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(111) </a:t>
            </a:r>
            <a:r>
              <a:rPr b="1" dirty="0">
                <a:solidFill>
                  <a:srgbClr val="006FC0"/>
                </a:solidFill>
                <a:latin typeface="Times New Roman"/>
                <a:cs typeface="Times New Roman"/>
              </a:rPr>
              <a:t>reflection</a:t>
            </a:r>
            <a:r>
              <a:rPr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6FC0"/>
                </a:solidFill>
                <a:latin typeface="Times New Roman"/>
                <a:cs typeface="Times New Roman"/>
              </a:rPr>
              <a:t>at</a:t>
            </a:r>
            <a:r>
              <a:rPr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6FC0"/>
                </a:solidFill>
                <a:latin typeface="Times New Roman"/>
                <a:cs typeface="Times New Roman"/>
              </a:rPr>
              <a:t>28.5</a:t>
            </a:r>
            <a:r>
              <a:rPr b="1" dirty="0">
                <a:solidFill>
                  <a:srgbClr val="006FC0"/>
                </a:solidFill>
                <a:latin typeface="Microsoft YaHei"/>
                <a:cs typeface="Microsoft YaHei"/>
              </a:rPr>
              <a:t>°</a:t>
            </a:r>
            <a:r>
              <a:rPr b="1" spc="-105" dirty="0">
                <a:solidFill>
                  <a:srgbClr val="006FC0"/>
                </a:solidFill>
                <a:latin typeface="Microsoft YaHei"/>
                <a:cs typeface="Microsoft YaHei"/>
              </a:rPr>
              <a:t> </a:t>
            </a:r>
            <a:r>
              <a:rPr spc="-10" dirty="0">
                <a:solidFill>
                  <a:srgbClr val="2D2D2D"/>
                </a:solidFill>
              </a:rPr>
              <a:t>(</a:t>
            </a:r>
            <a:r>
              <a:rPr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Table</a:t>
            </a:r>
            <a:r>
              <a:rPr u="sng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 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1</a:t>
            </a:r>
            <a:r>
              <a:rPr dirty="0">
                <a:solidFill>
                  <a:srgbClr val="2D2D2D"/>
                </a:solidFill>
              </a:rPr>
              <a:t>).</a:t>
            </a:r>
            <a:r>
              <a:rPr spc="-15" dirty="0">
                <a:solidFill>
                  <a:srgbClr val="2D2D2D"/>
                </a:solidFill>
              </a:rPr>
              <a:t> </a:t>
            </a:r>
            <a:r>
              <a:rPr b="1" dirty="0">
                <a:solidFill>
                  <a:srgbClr val="006FC0"/>
                </a:solidFill>
                <a:latin typeface="Times New Roman"/>
                <a:cs typeface="Times New Roman"/>
              </a:rPr>
              <a:t>For</a:t>
            </a:r>
            <a:r>
              <a:rPr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6FC0"/>
                </a:solidFill>
                <a:latin typeface="Times New Roman"/>
                <a:cs typeface="Times New Roman"/>
              </a:rPr>
              <a:t>doped</a:t>
            </a:r>
            <a:r>
              <a:rPr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6FC0"/>
                </a:solidFill>
                <a:latin typeface="Times New Roman"/>
                <a:cs typeface="Times New Roman"/>
              </a:rPr>
              <a:t>catalysts</a:t>
            </a:r>
            <a:r>
              <a:rPr dirty="0">
                <a:solidFill>
                  <a:srgbClr val="2D2D2D"/>
                </a:solidFill>
              </a:rPr>
              <a:t>,</a:t>
            </a:r>
            <a:r>
              <a:rPr spc="-55" dirty="0">
                <a:solidFill>
                  <a:srgbClr val="2D2D2D"/>
                </a:solidFill>
              </a:rPr>
              <a:t> </a:t>
            </a:r>
            <a:r>
              <a:rPr b="1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6FC0"/>
                </a:solidFill>
                <a:latin typeface="Times New Roman"/>
                <a:cs typeface="Times New Roman"/>
              </a:rPr>
              <a:t>crystallite</a:t>
            </a:r>
            <a:r>
              <a:rPr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6FC0"/>
                </a:solidFill>
                <a:latin typeface="Times New Roman"/>
                <a:cs typeface="Times New Roman"/>
              </a:rPr>
              <a:t>sizes</a:t>
            </a:r>
            <a:r>
              <a:rPr b="1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6FC0"/>
                </a:solidFill>
                <a:latin typeface="Times New Roman"/>
                <a:cs typeface="Times New Roman"/>
              </a:rPr>
              <a:t>CeO</a:t>
            </a:r>
            <a:r>
              <a:rPr sz="1350" b="1" baseline="-21604" dirty="0">
                <a:solidFill>
                  <a:srgbClr val="006FC0"/>
                </a:solidFill>
                <a:latin typeface="Times New Roman"/>
                <a:cs typeface="Times New Roman"/>
              </a:rPr>
              <a:t>2</a:t>
            </a:r>
            <a:r>
              <a:rPr sz="1350" b="1" spc="150" baseline="-2160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were</a:t>
            </a:r>
            <a:r>
              <a:rPr sz="1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found</a:t>
            </a:r>
            <a:r>
              <a:rPr sz="14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between</a:t>
            </a:r>
            <a:r>
              <a:rPr sz="1400"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7.8-8.7</a:t>
            </a:r>
            <a:r>
              <a:rPr sz="1400" b="1" spc="-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nm,</a:t>
            </a:r>
            <a:r>
              <a:rPr sz="14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smaller</a:t>
            </a:r>
            <a:r>
              <a:rPr sz="1400"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than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that</a:t>
            </a:r>
            <a:r>
              <a:rPr sz="14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undoped</a:t>
            </a:r>
            <a:r>
              <a:rPr sz="1400"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catalyst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(≈11</a:t>
            </a:r>
            <a:r>
              <a:rPr sz="1400" b="1" spc="-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nm),</a:t>
            </a:r>
            <a:r>
              <a:rPr sz="1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</a:rPr>
              <a:t>as</a:t>
            </a:r>
            <a:r>
              <a:rPr sz="1400" spc="-5" dirty="0">
                <a:solidFill>
                  <a:srgbClr val="2D2D2D"/>
                </a:solidFill>
              </a:rPr>
              <a:t> </a:t>
            </a:r>
            <a:r>
              <a:rPr sz="1400" dirty="0">
                <a:solidFill>
                  <a:srgbClr val="2D2D2D"/>
                </a:solidFill>
              </a:rPr>
              <a:t>expected.</a:t>
            </a:r>
            <a:r>
              <a:rPr sz="1400" spc="-35" dirty="0">
                <a:solidFill>
                  <a:srgbClr val="2D2D2D"/>
                </a:solidFill>
              </a:rPr>
              <a:t> </a:t>
            </a:r>
            <a:r>
              <a:rPr sz="1400" spc="-10" dirty="0">
                <a:solidFill>
                  <a:srgbClr val="2D2D2D"/>
                </a:solidFill>
              </a:rPr>
              <a:t>Moreover,</a:t>
            </a:r>
            <a:r>
              <a:rPr sz="1400" spc="-35" dirty="0">
                <a:solidFill>
                  <a:srgbClr val="2D2D2D"/>
                </a:solidFill>
              </a:rPr>
              <a:t> </a:t>
            </a:r>
            <a:r>
              <a:rPr sz="1400" dirty="0">
                <a:solidFill>
                  <a:srgbClr val="2D2D2D"/>
                </a:solidFill>
              </a:rPr>
              <a:t>as</a:t>
            </a:r>
            <a:r>
              <a:rPr sz="1400" spc="-5" dirty="0">
                <a:solidFill>
                  <a:srgbClr val="2D2D2D"/>
                </a:solidFill>
              </a:rPr>
              <a:t> </a:t>
            </a:r>
            <a:r>
              <a:rPr sz="1400" dirty="0">
                <a:solidFill>
                  <a:srgbClr val="2D2D2D"/>
                </a:solidFill>
              </a:rPr>
              <a:t>can</a:t>
            </a:r>
            <a:r>
              <a:rPr sz="1400" spc="-5" dirty="0">
                <a:solidFill>
                  <a:srgbClr val="2D2D2D"/>
                </a:solidFill>
              </a:rPr>
              <a:t> </a:t>
            </a:r>
            <a:r>
              <a:rPr sz="1400" dirty="0">
                <a:solidFill>
                  <a:srgbClr val="2D2D2D"/>
                </a:solidFill>
              </a:rPr>
              <a:t>be</a:t>
            </a:r>
            <a:r>
              <a:rPr sz="1400" spc="-5" dirty="0">
                <a:solidFill>
                  <a:srgbClr val="2D2D2D"/>
                </a:solidFill>
              </a:rPr>
              <a:t> </a:t>
            </a:r>
            <a:r>
              <a:rPr sz="1400" dirty="0">
                <a:solidFill>
                  <a:srgbClr val="2D2D2D"/>
                </a:solidFill>
              </a:rPr>
              <a:t>observed</a:t>
            </a:r>
            <a:r>
              <a:rPr sz="1400" spc="-15" dirty="0">
                <a:solidFill>
                  <a:srgbClr val="2D2D2D"/>
                </a:solidFill>
              </a:rPr>
              <a:t> </a:t>
            </a:r>
            <a:r>
              <a:rPr sz="1400" dirty="0">
                <a:solidFill>
                  <a:srgbClr val="2D2D2D"/>
                </a:solidFill>
              </a:rPr>
              <a:t>in</a:t>
            </a:r>
            <a:r>
              <a:rPr sz="1400" spc="-60" dirty="0">
                <a:solidFill>
                  <a:srgbClr val="2D2D2D"/>
                </a:solidFill>
              </a:rPr>
              <a:t> </a:t>
            </a: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Table</a:t>
            </a:r>
            <a:r>
              <a:rPr sz="14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 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1</a:t>
            </a:r>
            <a:r>
              <a:rPr sz="1400" dirty="0">
                <a:solidFill>
                  <a:srgbClr val="2D2D2D"/>
                </a:solidFill>
              </a:rPr>
              <a:t>,</a:t>
            </a:r>
            <a:r>
              <a:rPr sz="1400" spc="-15" dirty="0">
                <a:solidFill>
                  <a:srgbClr val="2D2D2D"/>
                </a:solidFill>
              </a:rPr>
              <a:t> </a:t>
            </a:r>
            <a:r>
              <a:rPr sz="1400" dirty="0"/>
              <a:t>the</a:t>
            </a:r>
            <a:r>
              <a:rPr sz="1400" spc="-40" dirty="0"/>
              <a:t> </a:t>
            </a:r>
            <a:r>
              <a:rPr sz="1400" dirty="0"/>
              <a:t>addition</a:t>
            </a:r>
            <a:r>
              <a:rPr sz="1400" spc="-40" dirty="0"/>
              <a:t> </a:t>
            </a:r>
            <a:r>
              <a:rPr sz="1400" dirty="0"/>
              <a:t>of</a:t>
            </a:r>
            <a:r>
              <a:rPr sz="1400" spc="-20" dirty="0"/>
              <a:t> </a:t>
            </a:r>
            <a:r>
              <a:rPr sz="1400" dirty="0"/>
              <a:t>dopants</a:t>
            </a:r>
            <a:r>
              <a:rPr sz="1400" spc="-45" dirty="0"/>
              <a:t> </a:t>
            </a:r>
            <a:r>
              <a:rPr sz="1400" dirty="0"/>
              <a:t>also</a:t>
            </a:r>
            <a:r>
              <a:rPr sz="1400" spc="-30" dirty="0"/>
              <a:t> </a:t>
            </a:r>
            <a:r>
              <a:rPr sz="1400" dirty="0"/>
              <a:t>resulted</a:t>
            </a:r>
            <a:r>
              <a:rPr sz="1400" spc="-40" dirty="0"/>
              <a:t> </a:t>
            </a:r>
            <a:r>
              <a:rPr sz="1400" spc="-25" dirty="0"/>
              <a:t>in </a:t>
            </a:r>
            <a:r>
              <a:rPr sz="1400" dirty="0"/>
              <a:t>smaller</a:t>
            </a:r>
            <a:r>
              <a:rPr sz="1400" spc="-5" dirty="0"/>
              <a:t> </a:t>
            </a:r>
            <a:r>
              <a:rPr sz="1400" dirty="0"/>
              <a:t>nickel</a:t>
            </a:r>
            <a:r>
              <a:rPr sz="1400" spc="-35" dirty="0"/>
              <a:t> </a:t>
            </a:r>
            <a:r>
              <a:rPr sz="1400" dirty="0"/>
              <a:t>particle</a:t>
            </a:r>
            <a:r>
              <a:rPr sz="1400" spc="-35" dirty="0"/>
              <a:t> </a:t>
            </a:r>
            <a:r>
              <a:rPr sz="1400" dirty="0"/>
              <a:t>sizes</a:t>
            </a:r>
            <a:r>
              <a:rPr sz="1400" dirty="0">
                <a:solidFill>
                  <a:srgbClr val="2D2D2D"/>
                </a:solidFill>
              </a:rPr>
              <a:t>,</a:t>
            </a:r>
            <a:r>
              <a:rPr sz="1400" spc="-20" dirty="0">
                <a:solidFill>
                  <a:srgbClr val="2D2D2D"/>
                </a:solidFill>
              </a:rPr>
              <a:t> </a:t>
            </a:r>
            <a:r>
              <a:rPr sz="1400" dirty="0">
                <a:solidFill>
                  <a:srgbClr val="2D2D2D"/>
                </a:solidFill>
              </a:rPr>
              <a:t>which</a:t>
            </a:r>
            <a:r>
              <a:rPr sz="1400" spc="-10" dirty="0">
                <a:solidFill>
                  <a:srgbClr val="2D2D2D"/>
                </a:solidFill>
              </a:rPr>
              <a:t> </a:t>
            </a:r>
            <a:r>
              <a:rPr sz="1400" dirty="0">
                <a:solidFill>
                  <a:srgbClr val="2D2D2D"/>
                </a:solidFill>
              </a:rPr>
              <a:t>followed</a:t>
            </a:r>
            <a:r>
              <a:rPr sz="1400" spc="-50" dirty="0">
                <a:solidFill>
                  <a:srgbClr val="2D2D2D"/>
                </a:solidFill>
              </a:rPr>
              <a:t> </a:t>
            </a:r>
            <a:r>
              <a:rPr sz="1400" dirty="0">
                <a:solidFill>
                  <a:srgbClr val="2D2D2D"/>
                </a:solidFill>
              </a:rPr>
              <a:t>the</a:t>
            </a:r>
            <a:r>
              <a:rPr sz="1400" spc="-15" dirty="0">
                <a:solidFill>
                  <a:srgbClr val="2D2D2D"/>
                </a:solidFill>
              </a:rPr>
              <a:t> </a:t>
            </a:r>
            <a:r>
              <a:rPr sz="1400" dirty="0">
                <a:solidFill>
                  <a:srgbClr val="2D2D2D"/>
                </a:solidFill>
              </a:rPr>
              <a:t>order</a:t>
            </a:r>
            <a:r>
              <a:rPr sz="1400" spc="-25" dirty="0">
                <a:solidFill>
                  <a:srgbClr val="2D2D2D"/>
                </a:solidFill>
              </a:rPr>
              <a:t> </a:t>
            </a:r>
            <a:r>
              <a:rPr sz="1400" dirty="0">
                <a:solidFill>
                  <a:srgbClr val="2D2D2D"/>
                </a:solidFill>
              </a:rPr>
              <a:t>Ni/Mg-Ce</a:t>
            </a:r>
            <a:r>
              <a:rPr sz="1400" spc="-20" dirty="0">
                <a:solidFill>
                  <a:srgbClr val="2D2D2D"/>
                </a:solidFill>
              </a:rPr>
              <a:t> </a:t>
            </a:r>
            <a:r>
              <a:rPr sz="1400" dirty="0">
                <a:solidFill>
                  <a:srgbClr val="2D2D2D"/>
                </a:solidFill>
              </a:rPr>
              <a:t>(12.5</a:t>
            </a:r>
            <a:r>
              <a:rPr sz="1400" spc="-70" dirty="0">
                <a:solidFill>
                  <a:srgbClr val="2D2D2D"/>
                </a:solidFill>
              </a:rPr>
              <a:t> </a:t>
            </a:r>
            <a:r>
              <a:rPr sz="1400" dirty="0">
                <a:solidFill>
                  <a:srgbClr val="2D2D2D"/>
                </a:solidFill>
              </a:rPr>
              <a:t>nm)</a:t>
            </a:r>
            <a:r>
              <a:rPr sz="1400" spc="-30" dirty="0">
                <a:solidFill>
                  <a:srgbClr val="2D2D2D"/>
                </a:solidFill>
              </a:rPr>
              <a:t> </a:t>
            </a:r>
            <a:r>
              <a:rPr sz="1400" dirty="0">
                <a:solidFill>
                  <a:srgbClr val="2D2D2D"/>
                </a:solidFill>
              </a:rPr>
              <a:t>&lt;</a:t>
            </a:r>
            <a:r>
              <a:rPr sz="1400" spc="-5" dirty="0">
                <a:solidFill>
                  <a:srgbClr val="2D2D2D"/>
                </a:solidFill>
              </a:rPr>
              <a:t> </a:t>
            </a:r>
            <a:r>
              <a:rPr sz="1400" spc="-10" dirty="0">
                <a:solidFill>
                  <a:srgbClr val="2D2D2D"/>
                </a:solidFill>
              </a:rPr>
              <a:t>Ni/Pr-</a:t>
            </a:r>
            <a:r>
              <a:rPr sz="1400" dirty="0">
                <a:solidFill>
                  <a:srgbClr val="2D2D2D"/>
                </a:solidFill>
              </a:rPr>
              <a:t>Ce</a:t>
            </a:r>
            <a:r>
              <a:rPr sz="1400" spc="-40" dirty="0">
                <a:solidFill>
                  <a:srgbClr val="2D2D2D"/>
                </a:solidFill>
              </a:rPr>
              <a:t> </a:t>
            </a:r>
            <a:r>
              <a:rPr sz="1400" dirty="0">
                <a:solidFill>
                  <a:srgbClr val="2D2D2D"/>
                </a:solidFill>
              </a:rPr>
              <a:t>(15.1</a:t>
            </a:r>
            <a:r>
              <a:rPr sz="1400" spc="-70" dirty="0">
                <a:solidFill>
                  <a:srgbClr val="2D2D2D"/>
                </a:solidFill>
              </a:rPr>
              <a:t> </a:t>
            </a:r>
            <a:r>
              <a:rPr sz="1400" dirty="0">
                <a:solidFill>
                  <a:srgbClr val="2D2D2D"/>
                </a:solidFill>
              </a:rPr>
              <a:t>nm)</a:t>
            </a:r>
            <a:r>
              <a:rPr sz="1400" spc="-20" dirty="0">
                <a:solidFill>
                  <a:srgbClr val="2D2D2D"/>
                </a:solidFill>
              </a:rPr>
              <a:t> </a:t>
            </a:r>
            <a:r>
              <a:rPr sz="1400" dirty="0">
                <a:solidFill>
                  <a:srgbClr val="2D2D2D"/>
                </a:solidFill>
              </a:rPr>
              <a:t>&lt; </a:t>
            </a:r>
            <a:r>
              <a:rPr sz="1400" spc="-10" dirty="0">
                <a:solidFill>
                  <a:srgbClr val="2D2D2D"/>
                </a:solidFill>
              </a:rPr>
              <a:t>Ni/Sm-</a:t>
            </a:r>
            <a:r>
              <a:rPr sz="1400" dirty="0">
                <a:solidFill>
                  <a:srgbClr val="2D2D2D"/>
                </a:solidFill>
              </a:rPr>
              <a:t>Ce</a:t>
            </a:r>
            <a:r>
              <a:rPr sz="1400" spc="-5" dirty="0">
                <a:solidFill>
                  <a:srgbClr val="2D2D2D"/>
                </a:solidFill>
              </a:rPr>
              <a:t> </a:t>
            </a:r>
            <a:r>
              <a:rPr sz="1400" dirty="0">
                <a:solidFill>
                  <a:srgbClr val="2D2D2D"/>
                </a:solidFill>
              </a:rPr>
              <a:t>(18.7</a:t>
            </a:r>
            <a:r>
              <a:rPr sz="1400" spc="-70" dirty="0">
                <a:solidFill>
                  <a:srgbClr val="2D2D2D"/>
                </a:solidFill>
              </a:rPr>
              <a:t> </a:t>
            </a:r>
            <a:r>
              <a:rPr sz="1400" dirty="0">
                <a:solidFill>
                  <a:srgbClr val="2D2D2D"/>
                </a:solidFill>
              </a:rPr>
              <a:t>nm)</a:t>
            </a:r>
            <a:r>
              <a:rPr sz="1400" spc="-30" dirty="0">
                <a:solidFill>
                  <a:srgbClr val="2D2D2D"/>
                </a:solidFill>
              </a:rPr>
              <a:t> </a:t>
            </a:r>
            <a:r>
              <a:rPr sz="1400" dirty="0">
                <a:solidFill>
                  <a:srgbClr val="2D2D2D"/>
                </a:solidFill>
              </a:rPr>
              <a:t>&lt;</a:t>
            </a:r>
            <a:r>
              <a:rPr sz="1400" spc="-5" dirty="0">
                <a:solidFill>
                  <a:srgbClr val="2D2D2D"/>
                </a:solidFill>
              </a:rPr>
              <a:t> </a:t>
            </a:r>
            <a:r>
              <a:rPr sz="1400" spc="-10" dirty="0">
                <a:solidFill>
                  <a:srgbClr val="2D2D2D"/>
                </a:solidFill>
              </a:rPr>
              <a:t>Ni/Ce</a:t>
            </a:r>
            <a:endParaRPr sz="1400">
              <a:latin typeface="Times New Roman"/>
              <a:cs typeface="Times New Roman"/>
            </a:endParaRPr>
          </a:p>
          <a:p>
            <a:pPr marL="50800" marR="104139">
              <a:lnSpc>
                <a:spcPct val="100000"/>
              </a:lnSpc>
            </a:pPr>
            <a:r>
              <a:rPr dirty="0">
                <a:solidFill>
                  <a:srgbClr val="2D2D2D"/>
                </a:solidFill>
              </a:rPr>
              <a:t>(22.8</a:t>
            </a:r>
            <a:r>
              <a:rPr spc="-75" dirty="0">
                <a:solidFill>
                  <a:srgbClr val="2D2D2D"/>
                </a:solidFill>
              </a:rPr>
              <a:t> </a:t>
            </a:r>
            <a:r>
              <a:rPr dirty="0">
                <a:solidFill>
                  <a:srgbClr val="2D2D2D"/>
                </a:solidFill>
              </a:rPr>
              <a:t>nm),</a:t>
            </a:r>
            <a:r>
              <a:rPr spc="-30" dirty="0">
                <a:solidFill>
                  <a:srgbClr val="2D2D2D"/>
                </a:solidFill>
              </a:rPr>
              <a:t> </a:t>
            </a:r>
            <a:r>
              <a:rPr dirty="0">
                <a:solidFill>
                  <a:srgbClr val="2D2D2D"/>
                </a:solidFill>
              </a:rPr>
              <a:t>possibly</a:t>
            </a:r>
            <a:r>
              <a:rPr spc="-45" dirty="0">
                <a:solidFill>
                  <a:srgbClr val="2D2D2D"/>
                </a:solidFill>
              </a:rPr>
              <a:t> </a:t>
            </a:r>
            <a:r>
              <a:rPr dirty="0">
                <a:solidFill>
                  <a:srgbClr val="2D2D2D"/>
                </a:solidFill>
              </a:rPr>
              <a:t>due</a:t>
            </a:r>
            <a:r>
              <a:rPr spc="-20" dirty="0">
                <a:solidFill>
                  <a:srgbClr val="2D2D2D"/>
                </a:solidFill>
              </a:rPr>
              <a:t> </a:t>
            </a:r>
            <a:r>
              <a:rPr dirty="0">
                <a:solidFill>
                  <a:srgbClr val="2D2D2D"/>
                </a:solidFill>
              </a:rPr>
              <a:t>to</a:t>
            </a:r>
            <a:r>
              <a:rPr spc="-15" dirty="0">
                <a:solidFill>
                  <a:srgbClr val="2D2D2D"/>
                </a:solidFill>
              </a:rPr>
              <a:t> </a:t>
            </a:r>
            <a:r>
              <a:rPr spc="-10" dirty="0">
                <a:solidFill>
                  <a:srgbClr val="2D2D2D"/>
                </a:solidFill>
              </a:rPr>
              <a:t>interaction/synergism</a:t>
            </a:r>
            <a:r>
              <a:rPr spc="-50" dirty="0">
                <a:solidFill>
                  <a:srgbClr val="2D2D2D"/>
                </a:solidFill>
              </a:rPr>
              <a:t> </a:t>
            </a:r>
            <a:r>
              <a:rPr dirty="0">
                <a:solidFill>
                  <a:srgbClr val="2D2D2D"/>
                </a:solidFill>
              </a:rPr>
              <a:t>between</a:t>
            </a:r>
            <a:r>
              <a:rPr spc="-10" dirty="0">
                <a:solidFill>
                  <a:srgbClr val="2D2D2D"/>
                </a:solidFill>
              </a:rPr>
              <a:t> </a:t>
            </a:r>
            <a:r>
              <a:rPr dirty="0">
                <a:solidFill>
                  <a:srgbClr val="2D2D2D"/>
                </a:solidFill>
              </a:rPr>
              <a:t>Ni-support</a:t>
            </a:r>
            <a:r>
              <a:rPr spc="-10" dirty="0">
                <a:solidFill>
                  <a:srgbClr val="2D2D2D"/>
                </a:solidFill>
              </a:rPr>
              <a:t> [</a:t>
            </a:r>
            <a:r>
              <a:rPr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/>
              </a:rPr>
              <a:t>60</a:t>
            </a:r>
            <a:r>
              <a:rPr spc="-10" dirty="0">
                <a:solidFill>
                  <a:srgbClr val="2D2D2D"/>
                </a:solidFill>
              </a:rPr>
              <a:t>].</a:t>
            </a:r>
            <a:r>
              <a:rPr spc="-114" dirty="0">
                <a:solidFill>
                  <a:srgbClr val="2D2D2D"/>
                </a:solidFill>
              </a:rPr>
              <a:t> </a:t>
            </a:r>
            <a:r>
              <a:rPr dirty="0">
                <a:solidFill>
                  <a:srgbClr val="2D2D2D"/>
                </a:solidFill>
              </a:rPr>
              <a:t>As</a:t>
            </a:r>
            <a:r>
              <a:rPr spc="10" dirty="0">
                <a:solidFill>
                  <a:srgbClr val="2D2D2D"/>
                </a:solidFill>
              </a:rPr>
              <a:t> </a:t>
            </a:r>
            <a:r>
              <a:rPr dirty="0">
                <a:solidFill>
                  <a:srgbClr val="2D2D2D"/>
                </a:solidFill>
              </a:rPr>
              <a:t>is</a:t>
            </a:r>
            <a:r>
              <a:rPr spc="-15" dirty="0">
                <a:solidFill>
                  <a:srgbClr val="2D2D2D"/>
                </a:solidFill>
              </a:rPr>
              <a:t> </a:t>
            </a:r>
            <a:r>
              <a:rPr dirty="0">
                <a:solidFill>
                  <a:srgbClr val="2D2D2D"/>
                </a:solidFill>
              </a:rPr>
              <a:t>well</a:t>
            </a:r>
            <a:r>
              <a:rPr spc="-10" dirty="0">
                <a:solidFill>
                  <a:srgbClr val="2D2D2D"/>
                </a:solidFill>
              </a:rPr>
              <a:t> </a:t>
            </a:r>
            <a:r>
              <a:rPr dirty="0">
                <a:solidFill>
                  <a:srgbClr val="2D2D2D"/>
                </a:solidFill>
              </a:rPr>
              <a:t>established,</a:t>
            </a:r>
            <a:r>
              <a:rPr spc="-50" dirty="0">
                <a:solidFill>
                  <a:srgbClr val="2D2D2D"/>
                </a:solidFill>
              </a:rPr>
              <a:t> </a:t>
            </a:r>
            <a:r>
              <a:rPr dirty="0">
                <a:solidFill>
                  <a:srgbClr val="2D2D2D"/>
                </a:solidFill>
              </a:rPr>
              <a:t>smaller metal</a:t>
            </a:r>
            <a:r>
              <a:rPr spc="10" dirty="0">
                <a:solidFill>
                  <a:srgbClr val="2D2D2D"/>
                </a:solidFill>
              </a:rPr>
              <a:t> </a:t>
            </a:r>
            <a:r>
              <a:rPr dirty="0">
                <a:solidFill>
                  <a:srgbClr val="2D2D2D"/>
                </a:solidFill>
              </a:rPr>
              <a:t>particles</a:t>
            </a:r>
            <a:r>
              <a:rPr spc="-40" dirty="0">
                <a:solidFill>
                  <a:srgbClr val="2D2D2D"/>
                </a:solidFill>
              </a:rPr>
              <a:t> </a:t>
            </a:r>
            <a:r>
              <a:rPr dirty="0">
                <a:solidFill>
                  <a:srgbClr val="2D2D2D"/>
                </a:solidFill>
              </a:rPr>
              <a:t>improve</a:t>
            </a:r>
            <a:r>
              <a:rPr spc="-30" dirty="0">
                <a:solidFill>
                  <a:srgbClr val="2D2D2D"/>
                </a:solidFill>
              </a:rPr>
              <a:t> </a:t>
            </a:r>
            <a:r>
              <a:rPr spc="-25" dirty="0">
                <a:solidFill>
                  <a:srgbClr val="2D2D2D"/>
                </a:solidFill>
              </a:rPr>
              <a:t>the </a:t>
            </a:r>
            <a:r>
              <a:rPr dirty="0">
                <a:solidFill>
                  <a:srgbClr val="2D2D2D"/>
                </a:solidFill>
              </a:rPr>
              <a:t>dispersion</a:t>
            </a:r>
            <a:r>
              <a:rPr spc="-55" dirty="0">
                <a:solidFill>
                  <a:srgbClr val="2D2D2D"/>
                </a:solidFill>
              </a:rPr>
              <a:t> </a:t>
            </a:r>
            <a:r>
              <a:rPr dirty="0">
                <a:solidFill>
                  <a:srgbClr val="2D2D2D"/>
                </a:solidFill>
              </a:rPr>
              <a:t>of</a:t>
            </a:r>
            <a:r>
              <a:rPr spc="-30" dirty="0">
                <a:solidFill>
                  <a:srgbClr val="2D2D2D"/>
                </a:solidFill>
              </a:rPr>
              <a:t> </a:t>
            </a:r>
            <a:r>
              <a:rPr dirty="0">
                <a:solidFill>
                  <a:srgbClr val="2D2D2D"/>
                </a:solidFill>
              </a:rPr>
              <a:t>active</a:t>
            </a:r>
            <a:r>
              <a:rPr spc="-25" dirty="0">
                <a:solidFill>
                  <a:srgbClr val="2D2D2D"/>
                </a:solidFill>
              </a:rPr>
              <a:t> </a:t>
            </a:r>
            <a:r>
              <a:rPr dirty="0">
                <a:solidFill>
                  <a:srgbClr val="2D2D2D"/>
                </a:solidFill>
              </a:rPr>
              <a:t>sites</a:t>
            </a:r>
            <a:r>
              <a:rPr spc="-35" dirty="0">
                <a:solidFill>
                  <a:srgbClr val="2D2D2D"/>
                </a:solidFill>
              </a:rPr>
              <a:t> </a:t>
            </a:r>
            <a:r>
              <a:rPr dirty="0">
                <a:solidFill>
                  <a:srgbClr val="2D2D2D"/>
                </a:solidFill>
              </a:rPr>
              <a:t>and</a:t>
            </a:r>
            <a:r>
              <a:rPr spc="-25" dirty="0">
                <a:solidFill>
                  <a:srgbClr val="2D2D2D"/>
                </a:solidFill>
              </a:rPr>
              <a:t> </a:t>
            </a:r>
            <a:r>
              <a:rPr dirty="0">
                <a:solidFill>
                  <a:srgbClr val="2D2D2D"/>
                </a:solidFill>
              </a:rPr>
              <a:t>lead</a:t>
            </a:r>
            <a:r>
              <a:rPr spc="-20" dirty="0">
                <a:solidFill>
                  <a:srgbClr val="2D2D2D"/>
                </a:solidFill>
              </a:rPr>
              <a:t> </a:t>
            </a:r>
            <a:r>
              <a:rPr dirty="0">
                <a:solidFill>
                  <a:srgbClr val="2D2D2D"/>
                </a:solidFill>
              </a:rPr>
              <a:t>to</a:t>
            </a:r>
            <a:r>
              <a:rPr spc="-30" dirty="0">
                <a:solidFill>
                  <a:srgbClr val="2D2D2D"/>
                </a:solidFill>
              </a:rPr>
              <a:t> </a:t>
            </a:r>
            <a:r>
              <a:rPr dirty="0">
                <a:solidFill>
                  <a:srgbClr val="2D2D2D"/>
                </a:solidFill>
              </a:rPr>
              <a:t>higher</a:t>
            </a:r>
            <a:r>
              <a:rPr spc="-50" dirty="0">
                <a:solidFill>
                  <a:srgbClr val="2D2D2D"/>
                </a:solidFill>
              </a:rPr>
              <a:t> </a:t>
            </a:r>
            <a:r>
              <a:rPr dirty="0">
                <a:solidFill>
                  <a:srgbClr val="2D2D2D"/>
                </a:solidFill>
              </a:rPr>
              <a:t>catalytic</a:t>
            </a:r>
            <a:r>
              <a:rPr spc="-25" dirty="0">
                <a:solidFill>
                  <a:srgbClr val="2D2D2D"/>
                </a:solidFill>
              </a:rPr>
              <a:t> </a:t>
            </a:r>
            <a:r>
              <a:rPr dirty="0">
                <a:solidFill>
                  <a:srgbClr val="2D2D2D"/>
                </a:solidFill>
              </a:rPr>
              <a:t>activity</a:t>
            </a:r>
            <a:r>
              <a:rPr spc="-55" dirty="0">
                <a:solidFill>
                  <a:srgbClr val="2D2D2D"/>
                </a:solidFill>
              </a:rPr>
              <a:t> </a:t>
            </a:r>
            <a:r>
              <a:rPr dirty="0">
                <a:solidFill>
                  <a:srgbClr val="2D2D2D"/>
                </a:solidFill>
              </a:rPr>
              <a:t>and</a:t>
            </a:r>
            <a:r>
              <a:rPr spc="-25" dirty="0">
                <a:solidFill>
                  <a:srgbClr val="2D2D2D"/>
                </a:solidFill>
              </a:rPr>
              <a:t> </a:t>
            </a:r>
            <a:r>
              <a:rPr dirty="0">
                <a:solidFill>
                  <a:srgbClr val="2D2D2D"/>
                </a:solidFill>
              </a:rPr>
              <a:t>selectivity</a:t>
            </a:r>
            <a:r>
              <a:rPr spc="-55" dirty="0">
                <a:solidFill>
                  <a:srgbClr val="2D2D2D"/>
                </a:solidFill>
              </a:rPr>
              <a:t> </a:t>
            </a:r>
            <a:r>
              <a:rPr dirty="0">
                <a:solidFill>
                  <a:srgbClr val="2D2D2D"/>
                </a:solidFill>
              </a:rPr>
              <a:t>in</a:t>
            </a:r>
            <a:r>
              <a:rPr spc="-25" dirty="0">
                <a:solidFill>
                  <a:srgbClr val="2D2D2D"/>
                </a:solidFill>
              </a:rPr>
              <a:t> </a:t>
            </a:r>
            <a:r>
              <a:rPr dirty="0">
                <a:solidFill>
                  <a:srgbClr val="2D2D2D"/>
                </a:solidFill>
              </a:rPr>
              <a:t>terms of</a:t>
            </a:r>
            <a:r>
              <a:rPr spc="-30" dirty="0">
                <a:solidFill>
                  <a:srgbClr val="2D2D2D"/>
                </a:solidFill>
              </a:rPr>
              <a:t> </a:t>
            </a:r>
            <a:r>
              <a:rPr dirty="0">
                <a:solidFill>
                  <a:srgbClr val="2D2D2D"/>
                </a:solidFill>
              </a:rPr>
              <a:t>the</a:t>
            </a:r>
            <a:r>
              <a:rPr spc="-25" dirty="0">
                <a:solidFill>
                  <a:srgbClr val="2D2D2D"/>
                </a:solidFill>
              </a:rPr>
              <a:t> </a:t>
            </a:r>
            <a:r>
              <a:rPr dirty="0">
                <a:solidFill>
                  <a:srgbClr val="2D2D2D"/>
                </a:solidFill>
              </a:rPr>
              <a:t>desired</a:t>
            </a:r>
            <a:r>
              <a:rPr spc="-45" dirty="0">
                <a:solidFill>
                  <a:srgbClr val="2D2D2D"/>
                </a:solidFill>
              </a:rPr>
              <a:t> </a:t>
            </a:r>
            <a:r>
              <a:rPr dirty="0">
                <a:solidFill>
                  <a:srgbClr val="2D2D2D"/>
                </a:solidFill>
              </a:rPr>
              <a:t>gaseous</a:t>
            </a:r>
            <a:r>
              <a:rPr spc="-35" dirty="0">
                <a:solidFill>
                  <a:srgbClr val="2D2D2D"/>
                </a:solidFill>
              </a:rPr>
              <a:t> </a:t>
            </a:r>
            <a:r>
              <a:rPr dirty="0">
                <a:solidFill>
                  <a:srgbClr val="2D2D2D"/>
                </a:solidFill>
              </a:rPr>
              <a:t>products.</a:t>
            </a:r>
            <a:r>
              <a:rPr spc="-40" dirty="0">
                <a:solidFill>
                  <a:srgbClr val="2D2D2D"/>
                </a:solidFill>
              </a:rPr>
              <a:t> </a:t>
            </a:r>
            <a:r>
              <a:rPr dirty="0">
                <a:solidFill>
                  <a:srgbClr val="2D2D2D"/>
                </a:solidFill>
              </a:rPr>
              <a:t>It</a:t>
            </a:r>
            <a:r>
              <a:rPr spc="80" dirty="0">
                <a:solidFill>
                  <a:srgbClr val="2D2D2D"/>
                </a:solidFill>
              </a:rPr>
              <a:t> </a:t>
            </a:r>
            <a:r>
              <a:rPr dirty="0">
                <a:solidFill>
                  <a:srgbClr val="2D2D2D"/>
                </a:solidFill>
              </a:rPr>
              <a:t>is</a:t>
            </a:r>
            <a:r>
              <a:rPr spc="-15" dirty="0">
                <a:solidFill>
                  <a:srgbClr val="2D2D2D"/>
                </a:solidFill>
              </a:rPr>
              <a:t> </a:t>
            </a:r>
            <a:r>
              <a:rPr spc="-20" dirty="0">
                <a:solidFill>
                  <a:srgbClr val="2D2D2D"/>
                </a:solidFill>
              </a:rPr>
              <a:t>also </a:t>
            </a:r>
            <a:r>
              <a:rPr dirty="0">
                <a:solidFill>
                  <a:srgbClr val="2D2D2D"/>
                </a:solidFill>
              </a:rPr>
              <a:t>worthwhile</a:t>
            </a:r>
            <a:r>
              <a:rPr spc="-50" dirty="0">
                <a:solidFill>
                  <a:srgbClr val="2D2D2D"/>
                </a:solidFill>
              </a:rPr>
              <a:t> </a:t>
            </a:r>
            <a:r>
              <a:rPr dirty="0">
                <a:solidFill>
                  <a:srgbClr val="2D2D2D"/>
                </a:solidFill>
              </a:rPr>
              <a:t>to</a:t>
            </a:r>
            <a:r>
              <a:rPr spc="-25" dirty="0">
                <a:solidFill>
                  <a:srgbClr val="2D2D2D"/>
                </a:solidFill>
              </a:rPr>
              <a:t> </a:t>
            </a:r>
            <a:r>
              <a:rPr dirty="0">
                <a:solidFill>
                  <a:srgbClr val="2D2D2D"/>
                </a:solidFill>
              </a:rPr>
              <a:t>mention</a:t>
            </a:r>
            <a:r>
              <a:rPr spc="-20" dirty="0">
                <a:solidFill>
                  <a:srgbClr val="2D2D2D"/>
                </a:solidFill>
              </a:rPr>
              <a:t> </a:t>
            </a:r>
            <a:r>
              <a:rPr dirty="0">
                <a:solidFill>
                  <a:srgbClr val="2D2D2D"/>
                </a:solidFill>
              </a:rPr>
              <a:t>that</a:t>
            </a:r>
            <a:r>
              <a:rPr spc="-35" dirty="0">
                <a:solidFill>
                  <a:srgbClr val="2D2D2D"/>
                </a:solidFill>
              </a:rPr>
              <a:t> </a:t>
            </a:r>
            <a:r>
              <a:rPr dirty="0">
                <a:solidFill>
                  <a:srgbClr val="2D2D2D"/>
                </a:solidFill>
              </a:rPr>
              <a:t>the</a:t>
            </a:r>
            <a:r>
              <a:rPr spc="-25" dirty="0">
                <a:solidFill>
                  <a:srgbClr val="2D2D2D"/>
                </a:solidFill>
              </a:rPr>
              <a:t> </a:t>
            </a:r>
            <a:r>
              <a:rPr dirty="0">
                <a:solidFill>
                  <a:srgbClr val="2D2D2D"/>
                </a:solidFill>
              </a:rPr>
              <a:t>smallest</a:t>
            </a:r>
            <a:r>
              <a:rPr spc="-15" dirty="0">
                <a:solidFill>
                  <a:srgbClr val="2D2D2D"/>
                </a:solidFill>
              </a:rPr>
              <a:t> </a:t>
            </a:r>
            <a:r>
              <a:rPr dirty="0">
                <a:solidFill>
                  <a:srgbClr val="2D2D2D"/>
                </a:solidFill>
              </a:rPr>
              <a:t>Ni</a:t>
            </a:r>
            <a:r>
              <a:rPr spc="-5" dirty="0">
                <a:solidFill>
                  <a:srgbClr val="2D2D2D"/>
                </a:solidFill>
              </a:rPr>
              <a:t> </a:t>
            </a:r>
            <a:r>
              <a:rPr dirty="0">
                <a:solidFill>
                  <a:srgbClr val="2D2D2D"/>
                </a:solidFill>
              </a:rPr>
              <a:t>particle</a:t>
            </a:r>
            <a:r>
              <a:rPr spc="-50" dirty="0">
                <a:solidFill>
                  <a:srgbClr val="2D2D2D"/>
                </a:solidFill>
              </a:rPr>
              <a:t> </a:t>
            </a:r>
            <a:r>
              <a:rPr dirty="0">
                <a:solidFill>
                  <a:srgbClr val="2D2D2D"/>
                </a:solidFill>
              </a:rPr>
              <a:t>size</a:t>
            </a:r>
            <a:r>
              <a:rPr spc="-10" dirty="0">
                <a:solidFill>
                  <a:srgbClr val="2D2D2D"/>
                </a:solidFill>
              </a:rPr>
              <a:t> </a:t>
            </a:r>
            <a:r>
              <a:rPr dirty="0">
                <a:solidFill>
                  <a:srgbClr val="2D2D2D"/>
                </a:solidFill>
              </a:rPr>
              <a:t>(12.5</a:t>
            </a:r>
            <a:r>
              <a:rPr spc="-75" dirty="0">
                <a:solidFill>
                  <a:srgbClr val="2D2D2D"/>
                </a:solidFill>
              </a:rPr>
              <a:t> </a:t>
            </a:r>
            <a:r>
              <a:rPr dirty="0">
                <a:solidFill>
                  <a:srgbClr val="2D2D2D"/>
                </a:solidFill>
              </a:rPr>
              <a:t>nm)</a:t>
            </a:r>
            <a:r>
              <a:rPr spc="-40" dirty="0">
                <a:solidFill>
                  <a:srgbClr val="2D2D2D"/>
                </a:solidFill>
              </a:rPr>
              <a:t> </a:t>
            </a:r>
            <a:r>
              <a:rPr dirty="0">
                <a:solidFill>
                  <a:srgbClr val="2D2D2D"/>
                </a:solidFill>
              </a:rPr>
              <a:t>is</a:t>
            </a:r>
            <a:r>
              <a:rPr spc="-20" dirty="0">
                <a:solidFill>
                  <a:srgbClr val="2D2D2D"/>
                </a:solidFill>
              </a:rPr>
              <a:t> </a:t>
            </a:r>
            <a:r>
              <a:rPr dirty="0">
                <a:solidFill>
                  <a:srgbClr val="2D2D2D"/>
                </a:solidFill>
              </a:rPr>
              <a:t>achieved</a:t>
            </a:r>
            <a:r>
              <a:rPr spc="-35" dirty="0">
                <a:solidFill>
                  <a:srgbClr val="2D2D2D"/>
                </a:solidFill>
              </a:rPr>
              <a:t> </a:t>
            </a:r>
            <a:r>
              <a:rPr dirty="0">
                <a:solidFill>
                  <a:srgbClr val="2D2D2D"/>
                </a:solidFill>
              </a:rPr>
              <a:t>in</a:t>
            </a:r>
            <a:r>
              <a:rPr spc="-25" dirty="0">
                <a:solidFill>
                  <a:srgbClr val="2D2D2D"/>
                </a:solidFill>
              </a:rPr>
              <a:t> </a:t>
            </a:r>
            <a:r>
              <a:rPr dirty="0">
                <a:solidFill>
                  <a:srgbClr val="2D2D2D"/>
                </a:solidFill>
              </a:rPr>
              <a:t>the</a:t>
            </a:r>
            <a:r>
              <a:rPr spc="-20" dirty="0">
                <a:solidFill>
                  <a:srgbClr val="2D2D2D"/>
                </a:solidFill>
              </a:rPr>
              <a:t> </a:t>
            </a:r>
            <a:r>
              <a:rPr dirty="0">
                <a:solidFill>
                  <a:srgbClr val="2D2D2D"/>
                </a:solidFill>
              </a:rPr>
              <a:t>case</a:t>
            </a:r>
            <a:r>
              <a:rPr spc="-10" dirty="0">
                <a:solidFill>
                  <a:srgbClr val="2D2D2D"/>
                </a:solidFill>
              </a:rPr>
              <a:t> </a:t>
            </a:r>
            <a:r>
              <a:rPr dirty="0">
                <a:solidFill>
                  <a:srgbClr val="2D2D2D"/>
                </a:solidFill>
              </a:rPr>
              <a:t>of</a:t>
            </a:r>
            <a:r>
              <a:rPr spc="-25" dirty="0">
                <a:solidFill>
                  <a:srgbClr val="2D2D2D"/>
                </a:solidFill>
              </a:rPr>
              <a:t> </a:t>
            </a:r>
            <a:r>
              <a:rPr dirty="0">
                <a:solidFill>
                  <a:srgbClr val="2D2D2D"/>
                </a:solidFill>
              </a:rPr>
              <a:t>the</a:t>
            </a:r>
            <a:r>
              <a:rPr spc="-25" dirty="0">
                <a:solidFill>
                  <a:srgbClr val="2D2D2D"/>
                </a:solidFill>
              </a:rPr>
              <a:t> </a:t>
            </a:r>
            <a:r>
              <a:rPr dirty="0">
                <a:solidFill>
                  <a:srgbClr val="2D2D2D"/>
                </a:solidFill>
              </a:rPr>
              <a:t>smallest</a:t>
            </a:r>
            <a:r>
              <a:rPr spc="-15" dirty="0">
                <a:solidFill>
                  <a:srgbClr val="2D2D2D"/>
                </a:solidFill>
              </a:rPr>
              <a:t> </a:t>
            </a:r>
            <a:r>
              <a:rPr dirty="0">
                <a:solidFill>
                  <a:srgbClr val="2D2D2D"/>
                </a:solidFill>
              </a:rPr>
              <a:t>support</a:t>
            </a:r>
            <a:r>
              <a:rPr spc="-15" dirty="0">
                <a:solidFill>
                  <a:srgbClr val="2D2D2D"/>
                </a:solidFill>
              </a:rPr>
              <a:t> </a:t>
            </a:r>
            <a:r>
              <a:rPr dirty="0">
                <a:solidFill>
                  <a:srgbClr val="2D2D2D"/>
                </a:solidFill>
              </a:rPr>
              <a:t>size</a:t>
            </a:r>
            <a:r>
              <a:rPr spc="-50" dirty="0">
                <a:solidFill>
                  <a:srgbClr val="2D2D2D"/>
                </a:solidFill>
              </a:rPr>
              <a:t> </a:t>
            </a:r>
            <a:r>
              <a:rPr dirty="0">
                <a:solidFill>
                  <a:srgbClr val="2D2D2D"/>
                </a:solidFill>
              </a:rPr>
              <a:t>(Mg-Ce:</a:t>
            </a:r>
            <a:r>
              <a:rPr spc="-30" dirty="0">
                <a:solidFill>
                  <a:srgbClr val="2D2D2D"/>
                </a:solidFill>
              </a:rPr>
              <a:t> </a:t>
            </a:r>
            <a:r>
              <a:rPr dirty="0">
                <a:solidFill>
                  <a:srgbClr val="2D2D2D"/>
                </a:solidFill>
              </a:rPr>
              <a:t>7.8</a:t>
            </a:r>
            <a:r>
              <a:rPr spc="-80" dirty="0">
                <a:solidFill>
                  <a:srgbClr val="2D2D2D"/>
                </a:solidFill>
              </a:rPr>
              <a:t> </a:t>
            </a:r>
            <a:r>
              <a:rPr spc="-20" dirty="0">
                <a:solidFill>
                  <a:srgbClr val="2D2D2D"/>
                </a:solidFill>
              </a:rPr>
              <a:t>nm). </a:t>
            </a:r>
            <a:r>
              <a:rPr dirty="0">
                <a:solidFill>
                  <a:srgbClr val="2D2D2D"/>
                </a:solidFill>
              </a:rPr>
              <a:t>This</a:t>
            </a:r>
            <a:r>
              <a:rPr spc="-40" dirty="0">
                <a:solidFill>
                  <a:srgbClr val="2D2D2D"/>
                </a:solidFill>
              </a:rPr>
              <a:t> </a:t>
            </a:r>
            <a:r>
              <a:rPr dirty="0">
                <a:solidFill>
                  <a:srgbClr val="2D2D2D"/>
                </a:solidFill>
              </a:rPr>
              <a:t>demonstrates</a:t>
            </a:r>
            <a:r>
              <a:rPr spc="-25" dirty="0">
                <a:solidFill>
                  <a:srgbClr val="2D2D2D"/>
                </a:solidFill>
              </a:rPr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dirty="0"/>
              <a:t>better</a:t>
            </a:r>
            <a:r>
              <a:rPr spc="-40" dirty="0"/>
              <a:t> </a:t>
            </a:r>
            <a:r>
              <a:rPr dirty="0"/>
              <a:t>Ni</a:t>
            </a:r>
            <a:r>
              <a:rPr spc="-10" dirty="0"/>
              <a:t> </a:t>
            </a:r>
            <a:r>
              <a:rPr dirty="0"/>
              <a:t>dispersion</a:t>
            </a:r>
            <a:r>
              <a:rPr spc="-55" dirty="0"/>
              <a:t> </a:t>
            </a:r>
            <a:r>
              <a:rPr dirty="0"/>
              <a:t>on</a:t>
            </a:r>
            <a:r>
              <a:rPr spc="-30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dirty="0"/>
              <a:t>smallest</a:t>
            </a:r>
            <a:r>
              <a:rPr spc="-25" dirty="0"/>
              <a:t> </a:t>
            </a:r>
            <a:r>
              <a:rPr dirty="0"/>
              <a:t>crystallite</a:t>
            </a:r>
            <a:r>
              <a:rPr spc="-40" dirty="0"/>
              <a:t> </a:t>
            </a:r>
            <a:r>
              <a:rPr dirty="0"/>
              <a:t>size</a:t>
            </a:r>
            <a:r>
              <a:rPr spc="-30" dirty="0"/>
              <a:t> </a:t>
            </a:r>
            <a:r>
              <a:rPr dirty="0"/>
              <a:t>support</a:t>
            </a:r>
            <a:r>
              <a:rPr spc="35" dirty="0"/>
              <a:t> </a:t>
            </a:r>
            <a:r>
              <a:rPr dirty="0">
                <a:solidFill>
                  <a:srgbClr val="2D2D2D"/>
                </a:solidFill>
              </a:rPr>
              <a:t>and</a:t>
            </a:r>
            <a:r>
              <a:rPr spc="-20" dirty="0">
                <a:solidFill>
                  <a:srgbClr val="2D2D2D"/>
                </a:solidFill>
              </a:rPr>
              <a:t> </a:t>
            </a:r>
            <a:r>
              <a:rPr dirty="0">
                <a:solidFill>
                  <a:srgbClr val="2D2D2D"/>
                </a:solidFill>
              </a:rPr>
              <a:t>allows</a:t>
            </a:r>
            <a:r>
              <a:rPr spc="-50" dirty="0">
                <a:solidFill>
                  <a:srgbClr val="2D2D2D"/>
                </a:solidFill>
              </a:rPr>
              <a:t> </a:t>
            </a:r>
            <a:r>
              <a:rPr dirty="0">
                <a:solidFill>
                  <a:srgbClr val="2D2D2D"/>
                </a:solidFill>
              </a:rPr>
              <a:t>us</a:t>
            </a:r>
            <a:r>
              <a:rPr spc="-20" dirty="0">
                <a:solidFill>
                  <a:srgbClr val="2D2D2D"/>
                </a:solidFill>
              </a:rPr>
              <a:t> </a:t>
            </a:r>
            <a:r>
              <a:rPr dirty="0"/>
              <a:t>to</a:t>
            </a:r>
            <a:r>
              <a:rPr spc="-25" dirty="0"/>
              <a:t> </a:t>
            </a:r>
            <a:r>
              <a:rPr dirty="0"/>
              <a:t>speculate</a:t>
            </a:r>
            <a:r>
              <a:rPr spc="-45" dirty="0"/>
              <a:t> </a:t>
            </a:r>
            <a:r>
              <a:rPr dirty="0"/>
              <a:t>for</a:t>
            </a:r>
            <a:r>
              <a:rPr spc="-40" dirty="0"/>
              <a:t> </a:t>
            </a:r>
            <a:r>
              <a:rPr dirty="0"/>
              <a:t>stronger</a:t>
            </a:r>
            <a:r>
              <a:rPr spc="-30" dirty="0"/>
              <a:t> </a:t>
            </a:r>
            <a:r>
              <a:rPr dirty="0"/>
              <a:t>metal-</a:t>
            </a:r>
            <a:r>
              <a:rPr spc="-10" dirty="0"/>
              <a:t>support </a:t>
            </a:r>
            <a:r>
              <a:rPr dirty="0"/>
              <a:t>interactions</a:t>
            </a:r>
            <a:r>
              <a:rPr spc="-45" dirty="0"/>
              <a:t> </a:t>
            </a:r>
            <a:r>
              <a:rPr dirty="0"/>
              <a:t>due</a:t>
            </a:r>
            <a:r>
              <a:rPr spc="-20" dirty="0"/>
              <a:t> </a:t>
            </a:r>
            <a:r>
              <a:rPr dirty="0"/>
              <a:t>to</a:t>
            </a:r>
            <a:r>
              <a:rPr spc="-20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finer</a:t>
            </a:r>
            <a:r>
              <a:rPr spc="-30" dirty="0"/>
              <a:t> </a:t>
            </a:r>
            <a:r>
              <a:rPr spc="-10" dirty="0"/>
              <a:t>interface</a:t>
            </a:r>
            <a:r>
              <a:rPr spc="-10" dirty="0">
                <a:solidFill>
                  <a:srgbClr val="2D2D2D"/>
                </a:solidFill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69136" y="5138750"/>
            <a:ext cx="3425825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8915" marR="30480" indent="-171450">
              <a:lnSpc>
                <a:spcPct val="100000"/>
              </a:lnSpc>
              <a:spcBef>
                <a:spcPts val="105"/>
              </a:spcBef>
              <a:buClr>
                <a:srgbClr val="006FC0"/>
              </a:buClr>
              <a:buFont typeface="Arial MT"/>
              <a:buChar char="•"/>
              <a:tabLst>
                <a:tab pos="210185" algn="l"/>
              </a:tabLst>
            </a:pPr>
            <a:r>
              <a:rPr sz="1400" dirty="0">
                <a:latin typeface="Times New Roman"/>
                <a:cs typeface="Times New Roman"/>
              </a:rPr>
              <a:t>Μικρή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μείωση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του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μεγέθους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των 	</a:t>
            </a:r>
            <a:r>
              <a:rPr sz="1400" spc="-10" dirty="0">
                <a:latin typeface="Times New Roman"/>
                <a:cs typeface="Times New Roman"/>
              </a:rPr>
              <a:t>κρυσταλλιτών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της CeO</a:t>
            </a:r>
            <a:r>
              <a:rPr sz="1350" baseline="-21604" dirty="0">
                <a:latin typeface="Times New Roman"/>
                <a:cs typeface="Times New Roman"/>
              </a:rPr>
              <a:t>2</a:t>
            </a:r>
            <a:r>
              <a:rPr sz="1350" spc="187" baseline="-2160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και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του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Ni </a:t>
            </a:r>
            <a:r>
              <a:rPr sz="1400" spc="-25" dirty="0">
                <a:latin typeface="Times New Roman"/>
                <a:cs typeface="Times New Roman"/>
              </a:rPr>
              <a:t>στα 	</a:t>
            </a:r>
            <a:r>
              <a:rPr sz="1400" spc="-10" dirty="0">
                <a:latin typeface="Times New Roman"/>
                <a:cs typeface="Times New Roman"/>
              </a:rPr>
              <a:t>τροποποιημένα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υποστρώματα,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λαμβάνοντας 	</a:t>
            </a:r>
            <a:r>
              <a:rPr sz="1400" dirty="0">
                <a:latin typeface="Times New Roman"/>
                <a:cs typeface="Times New Roman"/>
              </a:rPr>
              <a:t>υπόψιν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το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πλάτος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των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πιο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έντονων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κορυφών 	</a:t>
            </a:r>
            <a:r>
              <a:rPr sz="1400" dirty="0">
                <a:latin typeface="Times New Roman"/>
                <a:cs typeface="Times New Roman"/>
              </a:rPr>
              <a:t>των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αντίστοιχων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κρυσταλλικών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φάσεων.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248400" y="4793945"/>
            <a:ext cx="3738216" cy="1782459"/>
            <a:chOff x="6241979" y="4792445"/>
            <a:chExt cx="3738216" cy="1782459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41979" y="4792445"/>
              <a:ext cx="3738216" cy="178245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643878" y="4865369"/>
              <a:ext cx="1295400" cy="1385570"/>
            </a:xfrm>
            <a:custGeom>
              <a:avLst/>
              <a:gdLst/>
              <a:ahLst/>
              <a:cxnLst/>
              <a:rect l="l" t="t" r="r" b="b"/>
              <a:pathLst>
                <a:path w="1295400" h="1385570">
                  <a:moveTo>
                    <a:pt x="1295400" y="0"/>
                  </a:moveTo>
                  <a:lnTo>
                    <a:pt x="0" y="0"/>
                  </a:lnTo>
                  <a:lnTo>
                    <a:pt x="0" y="1385315"/>
                  </a:lnTo>
                  <a:lnTo>
                    <a:pt x="1295400" y="1385315"/>
                  </a:lnTo>
                  <a:lnTo>
                    <a:pt x="12954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43878" y="4865369"/>
              <a:ext cx="1295400" cy="1385570"/>
            </a:xfrm>
            <a:custGeom>
              <a:avLst/>
              <a:gdLst/>
              <a:ahLst/>
              <a:cxnLst/>
              <a:rect l="l" t="t" r="r" b="b"/>
              <a:pathLst>
                <a:path w="1295400" h="1385570">
                  <a:moveTo>
                    <a:pt x="0" y="1385315"/>
                  </a:moveTo>
                  <a:lnTo>
                    <a:pt x="1295400" y="1385315"/>
                  </a:lnTo>
                  <a:lnTo>
                    <a:pt x="1295400" y="0"/>
                  </a:lnTo>
                  <a:lnTo>
                    <a:pt x="0" y="0"/>
                  </a:lnTo>
                  <a:lnTo>
                    <a:pt x="0" y="1385315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821030" y="4551426"/>
            <a:ext cx="4437617" cy="12573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8139" y="104793"/>
            <a:ext cx="648364" cy="413458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250166" y="0"/>
            <a:ext cx="941815" cy="76500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0898" y="229361"/>
            <a:ext cx="65157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dirty="0"/>
              <a:t>3.</a:t>
            </a:r>
            <a:r>
              <a:rPr spc="-60" dirty="0"/>
              <a:t> </a:t>
            </a:r>
            <a:r>
              <a:rPr dirty="0"/>
              <a:t>Results</a:t>
            </a:r>
            <a:r>
              <a:rPr spc="-60" dirty="0"/>
              <a:t> </a:t>
            </a:r>
            <a:r>
              <a:rPr dirty="0"/>
              <a:t>and</a:t>
            </a:r>
            <a:r>
              <a:rPr spc="-50" dirty="0"/>
              <a:t> </a:t>
            </a:r>
            <a:r>
              <a:rPr dirty="0"/>
              <a:t>discussion,</a:t>
            </a:r>
            <a:r>
              <a:rPr spc="-45" dirty="0"/>
              <a:t> </a:t>
            </a:r>
            <a:r>
              <a:rPr dirty="0"/>
              <a:t>φυσ</a:t>
            </a:r>
            <a:r>
              <a:rPr cap="small" dirty="0"/>
              <a:t>ι</a:t>
            </a:r>
            <a:r>
              <a:rPr dirty="0"/>
              <a:t>κή</a:t>
            </a:r>
            <a:r>
              <a:rPr spc="-40" dirty="0"/>
              <a:t> </a:t>
            </a:r>
            <a:r>
              <a:rPr dirty="0"/>
              <a:t>προσρόφηση</a:t>
            </a:r>
            <a:r>
              <a:rPr spc="-75" dirty="0"/>
              <a:t> </a:t>
            </a:r>
            <a:r>
              <a:rPr spc="-25" dirty="0"/>
              <a:t>Ν</a:t>
            </a:r>
            <a:r>
              <a:rPr sz="2400" spc="-37" baseline="-20833" dirty="0"/>
              <a:t>2</a:t>
            </a:r>
            <a:endParaRPr sz="2400" baseline="-20833"/>
          </a:p>
        </p:txBody>
      </p:sp>
      <p:sp>
        <p:nvSpPr>
          <p:cNvPr id="3" name="object 3"/>
          <p:cNvSpPr txBox="1"/>
          <p:nvPr/>
        </p:nvSpPr>
        <p:spPr>
          <a:xfrm>
            <a:off x="1728342" y="5491073"/>
            <a:ext cx="4668520" cy="1169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3515" marR="8890" indent="-171450">
              <a:lnSpc>
                <a:spcPct val="100000"/>
              </a:lnSpc>
              <a:spcBef>
                <a:spcPts val="105"/>
              </a:spcBef>
              <a:buClr>
                <a:srgbClr val="006FC0"/>
              </a:buClr>
              <a:buFont typeface="Arial MT"/>
              <a:buChar char="•"/>
              <a:tabLst>
                <a:tab pos="184785" algn="l"/>
              </a:tabLst>
            </a:pPr>
            <a:r>
              <a:rPr sz="1400" dirty="0">
                <a:latin typeface="Times New Roman"/>
                <a:cs typeface="Times New Roman"/>
              </a:rPr>
              <a:t>Όλοι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οι</a:t>
            </a:r>
            <a:r>
              <a:rPr sz="1400" spc="-10" dirty="0">
                <a:latin typeface="Times New Roman"/>
                <a:cs typeface="Times New Roman"/>
              </a:rPr>
              <a:t> καταλύτες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εμφανίζουν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ισόθερμες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τύπου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IV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και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βρόγχο 	</a:t>
            </a:r>
            <a:r>
              <a:rPr sz="1400" dirty="0">
                <a:latin typeface="Times New Roman"/>
                <a:cs typeface="Times New Roman"/>
              </a:rPr>
              <a:t>υστέρησης,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εξαιτίας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της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παρουσίας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μεσοπόρων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στην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περιοχή 	</a:t>
            </a:r>
            <a:r>
              <a:rPr sz="1400" dirty="0">
                <a:latin typeface="Times New Roman"/>
                <a:cs typeface="Times New Roman"/>
              </a:rPr>
              <a:t>μέχρι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50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nm.</a:t>
            </a:r>
            <a:endParaRPr sz="1400">
              <a:latin typeface="Times New Roman"/>
              <a:cs typeface="Times New Roman"/>
            </a:endParaRPr>
          </a:p>
          <a:p>
            <a:pPr marL="183515" marR="5080" indent="-171450">
              <a:lnSpc>
                <a:spcPct val="100000"/>
              </a:lnSpc>
              <a:spcBef>
                <a:spcPts val="600"/>
              </a:spcBef>
              <a:buClr>
                <a:srgbClr val="006FC0"/>
              </a:buClr>
              <a:buFont typeface="Arial MT"/>
              <a:buChar char="•"/>
              <a:tabLst>
                <a:tab pos="184785" algn="l"/>
              </a:tabLst>
            </a:pPr>
            <a:r>
              <a:rPr sz="1400" dirty="0">
                <a:latin typeface="Times New Roman"/>
                <a:cs typeface="Times New Roman"/>
              </a:rPr>
              <a:t>Οι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μακροπόροι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έχουν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επίσης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μεγάλη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συνεισφορά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στο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πορώδες 	</a:t>
            </a:r>
            <a:r>
              <a:rPr sz="1400" dirty="0">
                <a:latin typeface="Times New Roman"/>
                <a:cs typeface="Times New Roman"/>
              </a:rPr>
              <a:t>των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υλικών.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795883" y="5012690"/>
            <a:ext cx="3446779" cy="1616075"/>
            <a:chOff x="7795883" y="5012690"/>
            <a:chExt cx="3446779" cy="16160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95883" y="5050142"/>
              <a:ext cx="3310475" cy="157826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332214" y="5025390"/>
              <a:ext cx="1897380" cy="1393190"/>
            </a:xfrm>
            <a:custGeom>
              <a:avLst/>
              <a:gdLst/>
              <a:ahLst/>
              <a:cxnLst/>
              <a:rect l="l" t="t" r="r" b="b"/>
              <a:pathLst>
                <a:path w="1897379" h="1393189">
                  <a:moveTo>
                    <a:pt x="1897379" y="0"/>
                  </a:moveTo>
                  <a:lnTo>
                    <a:pt x="0" y="0"/>
                  </a:lnTo>
                  <a:lnTo>
                    <a:pt x="0" y="1392936"/>
                  </a:lnTo>
                  <a:lnTo>
                    <a:pt x="1897379" y="1392936"/>
                  </a:lnTo>
                  <a:lnTo>
                    <a:pt x="18973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332214" y="5025390"/>
              <a:ext cx="1897380" cy="1393190"/>
            </a:xfrm>
            <a:custGeom>
              <a:avLst/>
              <a:gdLst/>
              <a:ahLst/>
              <a:cxnLst/>
              <a:rect l="l" t="t" r="r" b="b"/>
              <a:pathLst>
                <a:path w="1897379" h="1393189">
                  <a:moveTo>
                    <a:pt x="0" y="1392936"/>
                  </a:moveTo>
                  <a:lnTo>
                    <a:pt x="1897379" y="1392936"/>
                  </a:lnTo>
                  <a:lnTo>
                    <a:pt x="1897379" y="0"/>
                  </a:lnTo>
                  <a:lnTo>
                    <a:pt x="0" y="0"/>
                  </a:lnTo>
                  <a:lnTo>
                    <a:pt x="0" y="1392936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95672" y="4836121"/>
            <a:ext cx="3707451" cy="10550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65900" y="3456432"/>
            <a:ext cx="2287440" cy="190345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62171" y="3462528"/>
            <a:ext cx="2322576" cy="186385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071067" y="792607"/>
            <a:ext cx="10222865" cy="39541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11811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The</a:t>
            </a:r>
            <a:r>
              <a:rPr sz="1400" spc="-2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specific</a:t>
            </a:r>
            <a:r>
              <a:rPr sz="14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surface</a:t>
            </a:r>
            <a:r>
              <a:rPr sz="1400" b="1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area</a:t>
            </a:r>
            <a:r>
              <a:rPr sz="1400" b="1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(m</a:t>
            </a:r>
            <a:r>
              <a:rPr sz="1350" b="1" baseline="24691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sz="1350" b="1" spc="82" baseline="2469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1350" b="1" baseline="24691" dirty="0">
                <a:solidFill>
                  <a:srgbClr val="006FC0"/>
                </a:solidFill>
                <a:latin typeface="Calibri"/>
                <a:cs typeface="Calibri"/>
              </a:rPr>
              <a:t>−1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),</a:t>
            </a:r>
            <a:r>
              <a:rPr sz="14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pore</a:t>
            </a:r>
            <a:r>
              <a:rPr sz="1400" b="1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volume</a:t>
            </a:r>
            <a:r>
              <a:rPr sz="14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(cm</a:t>
            </a:r>
            <a:r>
              <a:rPr sz="1350" b="1" baseline="24691" dirty="0">
                <a:solidFill>
                  <a:srgbClr val="006FC0"/>
                </a:solidFill>
                <a:latin typeface="Calibri"/>
                <a:cs typeface="Calibri"/>
              </a:rPr>
              <a:t>3</a:t>
            </a:r>
            <a:r>
              <a:rPr sz="1350" b="1" spc="89" baseline="2469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1350" b="1" baseline="24691" dirty="0">
                <a:solidFill>
                  <a:srgbClr val="006FC0"/>
                </a:solidFill>
                <a:latin typeface="Calibri"/>
                <a:cs typeface="Calibri"/>
              </a:rPr>
              <a:t>−1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r>
              <a:rPr sz="14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and</a:t>
            </a:r>
            <a:r>
              <a:rPr sz="14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average</a:t>
            </a:r>
            <a:r>
              <a:rPr sz="1400" b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pore</a:t>
            </a:r>
            <a:r>
              <a:rPr sz="1400" b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width</a:t>
            </a:r>
            <a:r>
              <a:rPr sz="14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(nm)</a:t>
            </a:r>
            <a:r>
              <a:rPr sz="14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of</a:t>
            </a:r>
            <a:r>
              <a:rPr sz="1400" spc="-3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the</a:t>
            </a:r>
            <a:r>
              <a:rPr sz="1400" spc="-2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supporting material</a:t>
            </a:r>
            <a:r>
              <a:rPr sz="1400" spc="-1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and</a:t>
            </a:r>
            <a:r>
              <a:rPr sz="1400" spc="-2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Calibri"/>
                <a:cs typeface="Calibri"/>
              </a:rPr>
              <a:t>catalysts</a:t>
            </a:r>
            <a:r>
              <a:rPr sz="1400" spc="-1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used</a:t>
            </a:r>
            <a:r>
              <a:rPr sz="1400" spc="-2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Calibri"/>
                <a:cs typeface="Calibri"/>
              </a:rPr>
              <a:t>herein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are</a:t>
            </a:r>
            <a:r>
              <a:rPr sz="1400" spc="-2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Calibri"/>
                <a:cs typeface="Calibri"/>
              </a:rPr>
              <a:t>presented</a:t>
            </a:r>
            <a:r>
              <a:rPr sz="1400" spc="-2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in</a:t>
            </a:r>
            <a:r>
              <a:rPr sz="1400" spc="-1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Table 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1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.</a:t>
            </a:r>
            <a:r>
              <a:rPr sz="1400" spc="-2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As</a:t>
            </a:r>
            <a:r>
              <a:rPr sz="1400" spc="-3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Calibri"/>
                <a:cs typeface="Calibri"/>
              </a:rPr>
              <a:t>expected,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 the</a:t>
            </a:r>
            <a:r>
              <a:rPr sz="1400" spc="-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specific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surface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area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recorded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supporting</a:t>
            </a:r>
            <a:r>
              <a:rPr sz="1400" spc="-10" dirty="0">
                <a:latin typeface="Calibri"/>
                <a:cs typeface="Calibri"/>
              </a:rPr>
              <a:t> materials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(Ce</a:t>
            </a:r>
            <a:r>
              <a:rPr sz="1400" spc="-6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=</a:t>
            </a:r>
            <a:r>
              <a:rPr sz="1400" spc="-6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59.0</a:t>
            </a:r>
            <a:r>
              <a:rPr sz="1400" spc="-1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m</a:t>
            </a:r>
            <a:r>
              <a:rPr sz="1350" baseline="24691" dirty="0">
                <a:solidFill>
                  <a:srgbClr val="2D2D2D"/>
                </a:solidFill>
                <a:latin typeface="Calibri"/>
                <a:cs typeface="Calibri"/>
              </a:rPr>
              <a:t>2</a:t>
            </a:r>
            <a:r>
              <a:rPr sz="1350" spc="82" baseline="24691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g</a:t>
            </a:r>
            <a:r>
              <a:rPr sz="1350" baseline="24691" dirty="0">
                <a:solidFill>
                  <a:srgbClr val="2D2D2D"/>
                </a:solidFill>
                <a:latin typeface="Calibri"/>
                <a:cs typeface="Calibri"/>
              </a:rPr>
              <a:t>−1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,</a:t>
            </a:r>
            <a:r>
              <a:rPr sz="1400" spc="-4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Calibri"/>
                <a:cs typeface="Calibri"/>
              </a:rPr>
              <a:t>Sm-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Ce</a:t>
            </a:r>
            <a:r>
              <a:rPr sz="1400" spc="-6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=</a:t>
            </a:r>
            <a:r>
              <a:rPr sz="1400" spc="-6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68.5</a:t>
            </a:r>
            <a:r>
              <a:rPr sz="1400" spc="-4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m</a:t>
            </a:r>
            <a:r>
              <a:rPr sz="1350" baseline="24691" dirty="0">
                <a:solidFill>
                  <a:srgbClr val="2D2D2D"/>
                </a:solidFill>
                <a:latin typeface="Calibri"/>
                <a:cs typeface="Calibri"/>
              </a:rPr>
              <a:t>2</a:t>
            </a:r>
            <a:r>
              <a:rPr sz="1350" spc="82" baseline="24691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2D2D2D"/>
                </a:solidFill>
                <a:latin typeface="Calibri"/>
                <a:cs typeface="Calibri"/>
              </a:rPr>
              <a:t>g</a:t>
            </a:r>
            <a:r>
              <a:rPr sz="1350" spc="-30" baseline="24691" dirty="0">
                <a:solidFill>
                  <a:srgbClr val="2D2D2D"/>
                </a:solidFill>
                <a:latin typeface="Calibri"/>
                <a:cs typeface="Calibri"/>
              </a:rPr>
              <a:t>−1</a:t>
            </a:r>
            <a:r>
              <a:rPr sz="1400" spc="-20" dirty="0">
                <a:solidFill>
                  <a:srgbClr val="2D2D2D"/>
                </a:solidFill>
                <a:latin typeface="Calibri"/>
                <a:cs typeface="Calibri"/>
              </a:rPr>
              <a:t>, </a:t>
            </a:r>
            <a:r>
              <a:rPr sz="1400" spc="-10" dirty="0">
                <a:solidFill>
                  <a:srgbClr val="2D2D2D"/>
                </a:solidFill>
                <a:latin typeface="Calibri"/>
                <a:cs typeface="Calibri"/>
              </a:rPr>
              <a:t>Pr-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Ce</a:t>
            </a:r>
            <a:r>
              <a:rPr sz="1400" spc="-6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=</a:t>
            </a:r>
            <a:r>
              <a:rPr sz="1400" spc="-6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67.8</a:t>
            </a:r>
            <a:r>
              <a:rPr sz="1400" spc="-2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m</a:t>
            </a:r>
            <a:r>
              <a:rPr sz="1350" baseline="24691" dirty="0">
                <a:solidFill>
                  <a:srgbClr val="2D2D2D"/>
                </a:solidFill>
                <a:latin typeface="Calibri"/>
                <a:cs typeface="Calibri"/>
              </a:rPr>
              <a:t>2</a:t>
            </a:r>
            <a:r>
              <a:rPr sz="1350" spc="89" baseline="24691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g</a:t>
            </a:r>
            <a:r>
              <a:rPr sz="1350" baseline="24691" dirty="0">
                <a:solidFill>
                  <a:srgbClr val="2D2D2D"/>
                </a:solidFill>
                <a:latin typeface="Calibri"/>
                <a:cs typeface="Calibri"/>
              </a:rPr>
              <a:t>−1</a:t>
            </a:r>
            <a:r>
              <a:rPr sz="1350" spc="104" baseline="24691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and</a:t>
            </a:r>
            <a:r>
              <a:rPr sz="1400" spc="-10" dirty="0">
                <a:solidFill>
                  <a:srgbClr val="2D2D2D"/>
                </a:solidFill>
                <a:latin typeface="Calibri"/>
                <a:cs typeface="Calibri"/>
              </a:rPr>
              <a:t> Mg-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Ce</a:t>
            </a:r>
            <a:r>
              <a:rPr sz="1400" spc="-6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=</a:t>
            </a:r>
            <a:r>
              <a:rPr sz="1400" spc="-6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71.5</a:t>
            </a:r>
            <a:r>
              <a:rPr sz="1400" spc="-1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m</a:t>
            </a:r>
            <a:r>
              <a:rPr sz="1350" baseline="24691" dirty="0">
                <a:solidFill>
                  <a:srgbClr val="2D2D2D"/>
                </a:solidFill>
                <a:latin typeface="Calibri"/>
                <a:cs typeface="Calibri"/>
              </a:rPr>
              <a:t>2</a:t>
            </a:r>
            <a:r>
              <a:rPr sz="1350" spc="89" baseline="24691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g</a:t>
            </a:r>
            <a:r>
              <a:rPr sz="1350" baseline="24691" dirty="0">
                <a:solidFill>
                  <a:srgbClr val="2D2D2D"/>
                </a:solidFill>
                <a:latin typeface="Calibri"/>
                <a:cs typeface="Calibri"/>
              </a:rPr>
              <a:t>−1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)</a:t>
            </a:r>
            <a:r>
              <a:rPr sz="1400" spc="-4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was</a:t>
            </a:r>
            <a:r>
              <a:rPr sz="1400" spc="-3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higher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comparison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that of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catalytic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samples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(i.e.,</a:t>
            </a:r>
            <a:r>
              <a:rPr sz="1400" spc="-4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after</a:t>
            </a:r>
            <a:r>
              <a:rPr sz="1400" spc="-2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the</a:t>
            </a:r>
            <a:r>
              <a:rPr sz="1400" spc="-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Calibri"/>
                <a:cs typeface="Calibri"/>
              </a:rPr>
              <a:t>introduction</a:t>
            </a:r>
            <a:r>
              <a:rPr sz="1400" spc="-1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of</a:t>
            </a:r>
            <a:r>
              <a:rPr sz="1400" spc="-3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the </a:t>
            </a:r>
            <a:r>
              <a:rPr sz="1400" spc="-25" dirty="0">
                <a:solidFill>
                  <a:srgbClr val="2D2D2D"/>
                </a:solidFill>
                <a:latin typeface="Calibri"/>
                <a:cs typeface="Calibri"/>
              </a:rPr>
              <a:t>Ni </a:t>
            </a:r>
            <a:r>
              <a:rPr sz="1400" spc="-10" dirty="0">
                <a:solidFill>
                  <a:srgbClr val="2D2D2D"/>
                </a:solidFill>
                <a:latin typeface="Calibri"/>
                <a:cs typeface="Calibri"/>
              </a:rPr>
              <a:t>particulates)</a:t>
            </a:r>
            <a:r>
              <a:rPr sz="1400" spc="2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Calibri"/>
                <a:cs typeface="Calibri"/>
              </a:rPr>
              <a:t>(Ni/Ce</a:t>
            </a:r>
            <a:r>
              <a:rPr sz="1400" spc="-4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=</a:t>
            </a:r>
            <a:r>
              <a:rPr sz="1400" spc="-4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42.7</a:t>
            </a:r>
            <a:r>
              <a:rPr sz="1400" spc="-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m</a:t>
            </a:r>
            <a:r>
              <a:rPr sz="1350" baseline="24691" dirty="0">
                <a:solidFill>
                  <a:srgbClr val="2D2D2D"/>
                </a:solidFill>
                <a:latin typeface="Calibri"/>
                <a:cs typeface="Calibri"/>
              </a:rPr>
              <a:t>2</a:t>
            </a:r>
            <a:r>
              <a:rPr sz="1350" spc="112" baseline="24691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g</a:t>
            </a:r>
            <a:r>
              <a:rPr sz="1350" baseline="24691" dirty="0">
                <a:solidFill>
                  <a:srgbClr val="2D2D2D"/>
                </a:solidFill>
                <a:latin typeface="Calibri"/>
                <a:cs typeface="Calibri"/>
              </a:rPr>
              <a:t>−1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,</a:t>
            </a:r>
            <a:r>
              <a:rPr sz="1400" spc="-1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Calibri"/>
                <a:cs typeface="Calibri"/>
              </a:rPr>
              <a:t>Ni/Sm-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Ce</a:t>
            </a:r>
            <a:r>
              <a:rPr sz="1400" spc="-4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=</a:t>
            </a:r>
            <a:r>
              <a:rPr sz="1400" spc="-4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45.8</a:t>
            </a:r>
            <a:r>
              <a:rPr sz="1400" spc="-3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m</a:t>
            </a:r>
            <a:r>
              <a:rPr sz="1350" baseline="24691" dirty="0">
                <a:solidFill>
                  <a:srgbClr val="2D2D2D"/>
                </a:solidFill>
                <a:latin typeface="Calibri"/>
                <a:cs typeface="Calibri"/>
              </a:rPr>
              <a:t>2</a:t>
            </a:r>
            <a:r>
              <a:rPr sz="1350" spc="120" baseline="24691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g</a:t>
            </a:r>
            <a:r>
              <a:rPr sz="1350" baseline="24691" dirty="0">
                <a:solidFill>
                  <a:srgbClr val="2D2D2D"/>
                </a:solidFill>
                <a:latin typeface="Calibri"/>
                <a:cs typeface="Calibri"/>
              </a:rPr>
              <a:t>−1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,</a:t>
            </a:r>
            <a:r>
              <a:rPr sz="1400" spc="-1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Calibri"/>
                <a:cs typeface="Calibri"/>
              </a:rPr>
              <a:t>Ni/Pr-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Ce</a:t>
            </a:r>
            <a:r>
              <a:rPr sz="1400" spc="-4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=</a:t>
            </a:r>
            <a:r>
              <a:rPr sz="1400" spc="-4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50.1</a:t>
            </a:r>
            <a:r>
              <a:rPr sz="1400" spc="-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m</a:t>
            </a:r>
            <a:r>
              <a:rPr sz="1350" baseline="24691" dirty="0">
                <a:solidFill>
                  <a:srgbClr val="2D2D2D"/>
                </a:solidFill>
                <a:latin typeface="Calibri"/>
                <a:cs typeface="Calibri"/>
              </a:rPr>
              <a:t>2</a:t>
            </a:r>
            <a:r>
              <a:rPr sz="1350" spc="120" baseline="24691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g</a:t>
            </a:r>
            <a:r>
              <a:rPr sz="1350" baseline="24691" dirty="0">
                <a:solidFill>
                  <a:srgbClr val="2D2D2D"/>
                </a:solidFill>
                <a:latin typeface="Calibri"/>
                <a:cs typeface="Calibri"/>
              </a:rPr>
              <a:t>−1</a:t>
            </a:r>
            <a:r>
              <a:rPr sz="1350" spc="135" baseline="24691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and</a:t>
            </a:r>
            <a:r>
              <a:rPr sz="1400" spc="1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Ni/Mg-Ce</a:t>
            </a:r>
            <a:r>
              <a:rPr sz="1400" spc="-4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=</a:t>
            </a:r>
            <a:r>
              <a:rPr sz="1400" spc="-4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48.1</a:t>
            </a:r>
            <a:r>
              <a:rPr sz="1400" spc="-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m</a:t>
            </a:r>
            <a:r>
              <a:rPr sz="1350" baseline="24691" dirty="0">
                <a:solidFill>
                  <a:srgbClr val="2D2D2D"/>
                </a:solidFill>
                <a:latin typeface="Calibri"/>
                <a:cs typeface="Calibri"/>
              </a:rPr>
              <a:t>2</a:t>
            </a:r>
            <a:r>
              <a:rPr sz="1350" spc="112" baseline="24691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g</a:t>
            </a:r>
            <a:r>
              <a:rPr sz="1350" baseline="24691" dirty="0">
                <a:solidFill>
                  <a:srgbClr val="2D2D2D"/>
                </a:solidFill>
                <a:latin typeface="Calibri"/>
                <a:cs typeface="Calibri"/>
              </a:rPr>
              <a:t>−1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)</a:t>
            </a:r>
            <a:r>
              <a:rPr sz="1400" spc="-2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2D2D2D"/>
                </a:solidFill>
                <a:latin typeface="Calibri"/>
                <a:cs typeface="Calibri"/>
              </a:rPr>
              <a:t>however,</a:t>
            </a:r>
            <a:r>
              <a:rPr sz="1400" spc="-1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the</a:t>
            </a:r>
            <a:r>
              <a:rPr sz="1400" spc="2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Calibri"/>
                <a:cs typeface="Calibri"/>
              </a:rPr>
              <a:t>catalytic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Calibri"/>
                <a:cs typeface="Calibri"/>
              </a:rPr>
              <a:t>samples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did</a:t>
            </a:r>
            <a:r>
              <a:rPr sz="1400" spc="-4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not</a:t>
            </a:r>
            <a:r>
              <a:rPr sz="1400" spc="-3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Calibri"/>
                <a:cs typeface="Calibri"/>
              </a:rPr>
              <a:t>present</a:t>
            </a:r>
            <a:r>
              <a:rPr sz="1400" spc="-2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Calibri"/>
                <a:cs typeface="Calibri"/>
              </a:rPr>
              <a:t>significant</a:t>
            </a:r>
            <a:r>
              <a:rPr sz="1400" spc="-4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Calibri"/>
                <a:cs typeface="Calibri"/>
              </a:rPr>
              <a:t>differences</a:t>
            </a:r>
            <a:r>
              <a:rPr sz="1400" spc="-3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between</a:t>
            </a:r>
            <a:r>
              <a:rPr sz="1400" spc="-2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them</a:t>
            </a:r>
            <a:r>
              <a:rPr sz="1400" spc="-4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Calibri"/>
                <a:cs typeface="Calibri"/>
              </a:rPr>
              <a:t>(</a:t>
            </a: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Table</a:t>
            </a:r>
            <a:r>
              <a:rPr sz="14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1</a:t>
            </a:r>
            <a:r>
              <a:rPr sz="1400" dirty="0">
                <a:latin typeface="Calibri"/>
                <a:cs typeface="Calibri"/>
              </a:rPr>
              <a:t>).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decrease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specific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surface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area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due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nickel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particulates </a:t>
            </a:r>
            <a:r>
              <a:rPr sz="1400" spc="-10" dirty="0">
                <a:solidFill>
                  <a:srgbClr val="2D2D2D"/>
                </a:solidFill>
                <a:latin typeface="Calibri"/>
                <a:cs typeface="Calibri"/>
              </a:rPr>
              <a:t>covering</a:t>
            </a:r>
            <a:r>
              <a:rPr sz="1400" spc="-3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of</a:t>
            </a:r>
            <a:r>
              <a:rPr sz="1400" spc="-3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the</a:t>
            </a:r>
            <a:r>
              <a:rPr sz="1400" spc="-2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internal</a:t>
            </a:r>
            <a:r>
              <a:rPr sz="1400" spc="-1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surface</a:t>
            </a:r>
            <a:r>
              <a:rPr sz="1400" spc="-4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area</a:t>
            </a:r>
            <a:r>
              <a:rPr sz="1400" spc="-2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of</a:t>
            </a:r>
            <a:r>
              <a:rPr sz="1400" spc="-3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the</a:t>
            </a:r>
            <a:r>
              <a:rPr sz="1400" spc="-1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support</a:t>
            </a:r>
            <a:r>
              <a:rPr sz="1400" spc="-3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pore</a:t>
            </a:r>
            <a:r>
              <a:rPr sz="1400" spc="-2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Calibri"/>
                <a:cs typeface="Calibri"/>
              </a:rPr>
              <a:t>system</a:t>
            </a:r>
            <a:r>
              <a:rPr sz="1400" spc="-2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blocking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10" dirty="0">
                <a:latin typeface="Calibri"/>
                <a:cs typeface="Calibri"/>
              </a:rPr>
              <a:t> micropores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[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61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].</a:t>
            </a:r>
            <a:r>
              <a:rPr sz="1400" spc="-4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Calibri"/>
                <a:cs typeface="Calibri"/>
              </a:rPr>
              <a:t>According</a:t>
            </a:r>
            <a:r>
              <a:rPr sz="1400" spc="-3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to</a:t>
            </a:r>
            <a:r>
              <a:rPr sz="1400" spc="-2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the</a:t>
            </a:r>
            <a:r>
              <a:rPr sz="1400" spc="-10" dirty="0">
                <a:solidFill>
                  <a:srgbClr val="2D2D2D"/>
                </a:solidFill>
                <a:latin typeface="Calibri"/>
                <a:cs typeface="Calibri"/>
              </a:rPr>
              <a:t> International</a:t>
            </a:r>
            <a:r>
              <a:rPr sz="1400" spc="-1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Union</a:t>
            </a:r>
            <a:r>
              <a:rPr sz="1400" spc="-2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of</a:t>
            </a:r>
            <a:r>
              <a:rPr sz="1400" spc="-4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2D2D2D"/>
                </a:solidFill>
                <a:latin typeface="Calibri"/>
                <a:cs typeface="Calibri"/>
              </a:rPr>
              <a:t>Pure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and</a:t>
            </a:r>
            <a:r>
              <a:rPr sz="1400" spc="-3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Applied</a:t>
            </a:r>
            <a:r>
              <a:rPr sz="1400" spc="-2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Chemistry</a:t>
            </a:r>
            <a:r>
              <a:rPr sz="1400" spc="-3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2D2D2D"/>
                </a:solidFill>
                <a:latin typeface="Calibri"/>
                <a:cs typeface="Calibri"/>
              </a:rPr>
              <a:t>(IUPAC)</a:t>
            </a:r>
            <a:r>
              <a:rPr sz="1400" spc="-10" dirty="0">
                <a:solidFill>
                  <a:srgbClr val="2D2D2D"/>
                </a:solidFill>
                <a:latin typeface="Calibri"/>
                <a:cs typeface="Calibri"/>
              </a:rPr>
              <a:t> classification</a:t>
            </a:r>
            <a:r>
              <a:rPr sz="1400" spc="-3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the</a:t>
            </a:r>
            <a:r>
              <a:rPr sz="1400" spc="-3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Calibri"/>
                <a:cs typeface="Calibri"/>
              </a:rPr>
              <a:t>synthesized</a:t>
            </a:r>
            <a:r>
              <a:rPr sz="1400" spc="-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Calibri"/>
                <a:cs typeface="Calibri"/>
              </a:rPr>
              <a:t>catalytic</a:t>
            </a:r>
            <a:r>
              <a:rPr sz="1400" spc="-3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materials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present</a:t>
            </a:r>
            <a:r>
              <a:rPr sz="1400" b="1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type</a:t>
            </a:r>
            <a:r>
              <a:rPr sz="14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IV</a:t>
            </a:r>
            <a:r>
              <a:rPr sz="14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isotherms</a:t>
            </a:r>
            <a:r>
              <a:rPr sz="1400" b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[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62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].</a:t>
            </a:r>
            <a:r>
              <a:rPr sz="1400" spc="-3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Fig.</a:t>
            </a:r>
            <a:r>
              <a:rPr sz="1400" u="sng" spc="-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3</a:t>
            </a:r>
            <a:r>
              <a:rPr sz="1400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Calibri"/>
                <a:cs typeface="Calibri"/>
              </a:rPr>
              <a:t>present</a:t>
            </a:r>
            <a:r>
              <a:rPr sz="1400" spc="-1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2D2D2D"/>
                </a:solidFill>
                <a:latin typeface="Calibri"/>
                <a:cs typeface="Calibri"/>
              </a:rPr>
              <a:t>the</a:t>
            </a:r>
            <a:endParaRPr sz="1400">
              <a:latin typeface="Calibri"/>
              <a:cs typeface="Calibri"/>
            </a:endParaRPr>
          </a:p>
          <a:p>
            <a:pPr marL="38100" marR="30480">
              <a:lnSpc>
                <a:spcPct val="100000"/>
              </a:lnSpc>
            </a:pP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1350" b="1" baseline="-21604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sz="1350" b="1" spc="150" baseline="-2160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adsorption/desorption</a:t>
            </a:r>
            <a:r>
              <a:rPr sz="1400" b="1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isotherms</a:t>
            </a:r>
            <a:r>
              <a:rPr sz="14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curves</a:t>
            </a:r>
            <a:r>
              <a:rPr sz="14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and</a:t>
            </a:r>
            <a:r>
              <a:rPr sz="14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r>
              <a:rPr sz="14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pore</a:t>
            </a:r>
            <a:r>
              <a:rPr sz="14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size</a:t>
            </a:r>
            <a:r>
              <a:rPr sz="14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distribution</a:t>
            </a:r>
            <a:r>
              <a:rPr sz="1400" b="1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for</a:t>
            </a:r>
            <a:r>
              <a:rPr sz="14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r>
              <a:rPr sz="14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catalytic</a:t>
            </a:r>
            <a:r>
              <a:rPr sz="14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samples.</a:t>
            </a:r>
            <a:r>
              <a:rPr sz="1400" b="1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As</a:t>
            </a:r>
            <a:r>
              <a:rPr sz="1400" spc="-2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can</a:t>
            </a:r>
            <a:r>
              <a:rPr sz="1400" spc="-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be</a:t>
            </a:r>
            <a:r>
              <a:rPr sz="1400" spc="-1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observed,</a:t>
            </a:r>
            <a:r>
              <a:rPr sz="1400" spc="-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there</a:t>
            </a:r>
            <a:r>
              <a:rPr sz="1400" spc="1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is</a:t>
            </a:r>
            <a:r>
              <a:rPr sz="1400" spc="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14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small hysteresis</a:t>
            </a:r>
            <a:r>
              <a:rPr sz="14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loop</a:t>
            </a:r>
            <a:r>
              <a:rPr sz="14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in</a:t>
            </a: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r>
              <a:rPr sz="14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P/P</a:t>
            </a:r>
            <a:r>
              <a:rPr sz="1350" b="1" baseline="-21604" dirty="0">
                <a:solidFill>
                  <a:srgbClr val="006FC0"/>
                </a:solidFill>
                <a:latin typeface="Calibri"/>
                <a:cs typeface="Calibri"/>
              </a:rPr>
              <a:t>0</a:t>
            </a:r>
            <a:r>
              <a:rPr sz="1350" b="1" spc="157" baseline="-2160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adsorption</a:t>
            </a:r>
            <a:r>
              <a:rPr sz="1400" b="1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and</a:t>
            </a:r>
            <a:r>
              <a:rPr sz="14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desorption</a:t>
            </a:r>
            <a:r>
              <a:rPr sz="1400" b="1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range</a:t>
            </a:r>
            <a:r>
              <a:rPr sz="14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sz="14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0.45-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0.80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,</a:t>
            </a:r>
            <a:r>
              <a:rPr sz="1400" spc="1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which</a:t>
            </a:r>
            <a:r>
              <a:rPr sz="1400" spc="-2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can</a:t>
            </a:r>
            <a:r>
              <a:rPr sz="1400" spc="-1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be</a:t>
            </a:r>
            <a:r>
              <a:rPr sz="1400" spc="-10" dirty="0">
                <a:solidFill>
                  <a:srgbClr val="2D2D2D"/>
                </a:solidFill>
                <a:latin typeface="Calibri"/>
                <a:cs typeface="Calibri"/>
              </a:rPr>
              <a:t> related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with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capillary</a:t>
            </a:r>
            <a:r>
              <a:rPr sz="14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condensation</a:t>
            </a:r>
            <a:r>
              <a:rPr sz="14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sz="14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1350" b="1" baseline="-21604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sz="1350" b="1" spc="157" baseline="-2160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gas</a:t>
            </a:r>
            <a:r>
              <a:rPr sz="14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inside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r>
              <a:rPr sz="1400" b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mesopore</a:t>
            </a:r>
            <a:r>
              <a:rPr sz="1400" b="1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structures</a:t>
            </a:r>
            <a:r>
              <a:rPr sz="1400" b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[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63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].</a:t>
            </a:r>
            <a:r>
              <a:rPr sz="1400" spc="-3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Calibri"/>
                <a:cs typeface="Calibri"/>
              </a:rPr>
              <a:t>Furthermore,</a:t>
            </a:r>
            <a:r>
              <a:rPr sz="1400" spc="-3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at</a:t>
            </a:r>
            <a:r>
              <a:rPr sz="1400" spc="-3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the</a:t>
            </a:r>
            <a:r>
              <a:rPr sz="1400" spc="-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maximum</a:t>
            </a:r>
            <a:r>
              <a:rPr sz="1400" spc="-3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P/P</a:t>
            </a:r>
            <a:r>
              <a:rPr sz="1350" baseline="-21604" dirty="0">
                <a:solidFill>
                  <a:srgbClr val="2D2D2D"/>
                </a:solidFill>
                <a:latin typeface="Calibri"/>
                <a:cs typeface="Calibri"/>
              </a:rPr>
              <a:t>0</a:t>
            </a:r>
            <a:r>
              <a:rPr sz="1350" spc="127" baseline="-21604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point</a:t>
            </a:r>
            <a:r>
              <a:rPr sz="1400" spc="-2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of</a:t>
            </a:r>
            <a:r>
              <a:rPr sz="1400" spc="-3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≈</a:t>
            </a:r>
            <a:r>
              <a:rPr sz="1400" spc="-3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0.99</a:t>
            </a:r>
            <a:r>
              <a:rPr sz="1400" spc="-3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the</a:t>
            </a:r>
            <a:r>
              <a:rPr sz="1400" spc="-1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N</a:t>
            </a:r>
            <a:r>
              <a:rPr sz="1350" baseline="-21604" dirty="0">
                <a:solidFill>
                  <a:srgbClr val="2D2D2D"/>
                </a:solidFill>
                <a:latin typeface="Calibri"/>
                <a:cs typeface="Calibri"/>
              </a:rPr>
              <a:t>2</a:t>
            </a:r>
            <a:r>
              <a:rPr sz="1350" spc="112" baseline="-21604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Calibri"/>
                <a:cs typeface="Calibri"/>
              </a:rPr>
              <a:t>isotherms</a:t>
            </a:r>
            <a:r>
              <a:rPr sz="1400" spc="-3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extend</a:t>
            </a:r>
            <a:r>
              <a:rPr sz="1400" spc="-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in</a:t>
            </a:r>
            <a:r>
              <a:rPr sz="1400" spc="-2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an</a:t>
            </a:r>
            <a:r>
              <a:rPr sz="1400" spc="-3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almost</a:t>
            </a:r>
            <a:r>
              <a:rPr sz="1400" spc="-3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vertical</a:t>
            </a:r>
            <a:r>
              <a:rPr sz="1400" spc="-1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direction</a:t>
            </a:r>
            <a:r>
              <a:rPr sz="1400" spc="-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2D2D2D"/>
                </a:solidFill>
                <a:latin typeface="Calibri"/>
                <a:cs typeface="Calibri"/>
              </a:rPr>
              <a:t>due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to</a:t>
            </a:r>
            <a:r>
              <a:rPr sz="1400" spc="-1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the</a:t>
            </a:r>
            <a:r>
              <a:rPr sz="1400" spc="-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typical</a:t>
            </a:r>
            <a:r>
              <a:rPr sz="14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macropore</a:t>
            </a:r>
            <a:r>
              <a:rPr sz="1400" b="1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structures</a:t>
            </a:r>
            <a:r>
              <a:rPr sz="1400" b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sz="14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r>
              <a:rPr sz="14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catalytic</a:t>
            </a:r>
            <a:r>
              <a:rPr sz="14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samples</a:t>
            </a:r>
            <a:r>
              <a:rPr sz="14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(i.e.,</a:t>
            </a:r>
            <a:r>
              <a:rPr sz="14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pore</a:t>
            </a:r>
            <a:r>
              <a:rPr sz="14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sizes</a:t>
            </a:r>
            <a:r>
              <a:rPr sz="14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above</a:t>
            </a:r>
            <a:r>
              <a:rPr sz="14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50</a:t>
            </a:r>
            <a:r>
              <a:rPr sz="1400" b="1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nm)</a:t>
            </a:r>
            <a:r>
              <a:rPr sz="1400" b="1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[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62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],</a:t>
            </a:r>
            <a:r>
              <a:rPr sz="1400" spc="-2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which</a:t>
            </a:r>
            <a:r>
              <a:rPr sz="1400" spc="-2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can</a:t>
            </a:r>
            <a:r>
              <a:rPr sz="1400" spc="-1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be</a:t>
            </a:r>
            <a:r>
              <a:rPr sz="1400" spc="-1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confirmed</a:t>
            </a:r>
            <a:r>
              <a:rPr sz="1400" spc="-2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by</a:t>
            </a:r>
            <a:r>
              <a:rPr sz="1400" spc="-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2D2D2D"/>
                </a:solidFill>
                <a:latin typeface="Calibri"/>
                <a:cs typeface="Calibri"/>
              </a:rPr>
              <a:t>the</a:t>
            </a:r>
            <a:endParaRPr sz="14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5"/>
              </a:spcBef>
            </a:pPr>
            <a:r>
              <a:rPr sz="1400" spc="-10" dirty="0">
                <a:solidFill>
                  <a:srgbClr val="2D2D2D"/>
                </a:solidFill>
                <a:latin typeface="Calibri"/>
                <a:cs typeface="Calibri"/>
              </a:rPr>
              <a:t>corresponding</a:t>
            </a:r>
            <a:r>
              <a:rPr sz="1400" spc="-2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pore</a:t>
            </a:r>
            <a:r>
              <a:rPr sz="1400" spc="-3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2D2D"/>
                </a:solidFill>
                <a:latin typeface="Calibri"/>
                <a:cs typeface="Calibri"/>
              </a:rPr>
              <a:t>size</a:t>
            </a:r>
            <a:r>
              <a:rPr sz="1400" spc="-2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Calibri"/>
                <a:cs typeface="Calibri"/>
              </a:rPr>
              <a:t>distribution.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35"/>
              </a:spcBef>
            </a:pPr>
            <a:endParaRPr sz="1400">
              <a:latin typeface="Calibri"/>
              <a:cs typeface="Calibri"/>
            </a:endParaRPr>
          </a:p>
          <a:p>
            <a:pPr marL="5267325" marR="240538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Times New Roman"/>
                <a:cs typeface="Times New Roman"/>
              </a:rPr>
              <a:t>Fig.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3.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(a)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</a:t>
            </a:r>
            <a:r>
              <a:rPr sz="1350" baseline="-21604" dirty="0">
                <a:latin typeface="Times New Roman"/>
                <a:cs typeface="Times New Roman"/>
              </a:rPr>
              <a:t>2</a:t>
            </a:r>
            <a:r>
              <a:rPr sz="1350" spc="225" baseline="-21604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adsorption-desorption </a:t>
            </a:r>
            <a:r>
              <a:rPr sz="1400" dirty="0">
                <a:latin typeface="Times New Roman"/>
                <a:cs typeface="Times New Roman"/>
              </a:rPr>
              <a:t>isotherms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(b)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pore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size </a:t>
            </a:r>
            <a:r>
              <a:rPr sz="1400" dirty="0">
                <a:latin typeface="Times New Roman"/>
                <a:cs typeface="Times New Roman"/>
              </a:rPr>
              <a:t>distribution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calcined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Ni/Ce, Ni/Sm-</a:t>
            </a:r>
            <a:r>
              <a:rPr sz="1400" dirty="0">
                <a:latin typeface="Times New Roman"/>
                <a:cs typeface="Times New Roman"/>
              </a:rPr>
              <a:t>Ce,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Ni/Pr-</a:t>
            </a:r>
            <a:r>
              <a:rPr sz="1400" dirty="0">
                <a:latin typeface="Times New Roman"/>
                <a:cs typeface="Times New Roman"/>
              </a:rPr>
              <a:t>Ce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Ni/Mg-</a:t>
            </a:r>
            <a:r>
              <a:rPr sz="1400" spc="-25" dirty="0">
                <a:latin typeface="Times New Roman"/>
                <a:cs typeface="Times New Roman"/>
              </a:rPr>
              <a:t>Ce </a:t>
            </a:r>
            <a:r>
              <a:rPr sz="1400" spc="-10" dirty="0">
                <a:latin typeface="Times New Roman"/>
                <a:cs typeface="Times New Roman"/>
              </a:rPr>
              <a:t>catalysts.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8139" y="104793"/>
            <a:ext cx="648364" cy="413458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250166" y="0"/>
            <a:ext cx="941815" cy="765004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0719" y="229361"/>
            <a:ext cx="68554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3.</a:t>
            </a:r>
            <a:r>
              <a:rPr spc="-75" dirty="0"/>
              <a:t> </a:t>
            </a:r>
            <a:r>
              <a:rPr dirty="0"/>
              <a:t>Results</a:t>
            </a:r>
            <a:r>
              <a:rPr spc="-75" dirty="0"/>
              <a:t> </a:t>
            </a:r>
            <a:r>
              <a:rPr dirty="0"/>
              <a:t>and</a:t>
            </a:r>
            <a:r>
              <a:rPr spc="-65" dirty="0"/>
              <a:t> </a:t>
            </a:r>
            <a:r>
              <a:rPr dirty="0"/>
              <a:t>discussion,</a:t>
            </a:r>
            <a:r>
              <a:rPr spc="-60" dirty="0"/>
              <a:t> </a:t>
            </a:r>
            <a:r>
              <a:rPr dirty="0"/>
              <a:t>Ηλεκτρον</a:t>
            </a:r>
            <a:r>
              <a:rPr cap="small" dirty="0"/>
              <a:t>ι</a:t>
            </a:r>
            <a:r>
              <a:rPr dirty="0"/>
              <a:t>κή</a:t>
            </a:r>
            <a:r>
              <a:rPr spc="-50" dirty="0"/>
              <a:t> </a:t>
            </a:r>
            <a:r>
              <a:rPr spc="-25" dirty="0"/>
              <a:t>μ</a:t>
            </a:r>
            <a:r>
              <a:rPr cap="small" spc="-25" dirty="0"/>
              <a:t>ι</a:t>
            </a:r>
            <a:r>
              <a:rPr spc="-25" dirty="0"/>
              <a:t>κροσκοπία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91867" y="2726435"/>
            <a:ext cx="3375659" cy="406450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81100" y="695706"/>
            <a:ext cx="9938385" cy="5769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240665">
              <a:lnSpc>
                <a:spcPct val="99900"/>
              </a:lnSpc>
              <a:spcBef>
                <a:spcPts val="105"/>
              </a:spcBef>
            </a:pP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Fig.</a:t>
            </a:r>
            <a:r>
              <a:rPr sz="14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7</a:t>
            </a:r>
            <a:r>
              <a:rPr sz="1400" spc="-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presents</a:t>
            </a:r>
            <a:r>
              <a:rPr sz="14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4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HAADF-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STEM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images,</a:t>
            </a:r>
            <a:r>
              <a:rPr sz="1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EDS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spectra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particle</a:t>
            </a:r>
            <a:r>
              <a:rPr sz="1400"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size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distribution</a:t>
            </a:r>
            <a:r>
              <a:rPr sz="1400" b="1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histograms</a:t>
            </a:r>
            <a:r>
              <a:rPr sz="1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obtained</a:t>
            </a:r>
            <a:r>
              <a:rPr sz="1400" spc="-4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for</a:t>
            </a:r>
            <a:r>
              <a:rPr sz="14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4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reduced</a:t>
            </a:r>
            <a:r>
              <a:rPr sz="14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Ni/Ce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(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Fig.</a:t>
            </a:r>
            <a:r>
              <a:rPr sz="1400" u="sng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7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a),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Ni/Sm-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Ce (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Fig.</a:t>
            </a:r>
            <a:r>
              <a:rPr sz="14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7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b),</a:t>
            </a:r>
            <a:r>
              <a:rPr sz="14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Ni/Pr-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Ce</a:t>
            </a:r>
            <a:r>
              <a:rPr sz="14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(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Fig.</a:t>
            </a:r>
            <a:r>
              <a:rPr sz="14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7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c)</a:t>
            </a:r>
            <a:r>
              <a:rPr sz="14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and</a:t>
            </a:r>
            <a:r>
              <a:rPr sz="14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Ni/Mg-Ce</a:t>
            </a:r>
            <a:r>
              <a:rPr sz="14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(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Fig.</a:t>
            </a:r>
            <a:r>
              <a:rPr sz="14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7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d)</a:t>
            </a:r>
            <a:r>
              <a:rPr sz="14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catalysts.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HAADF-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STEM images</a:t>
            </a:r>
            <a:r>
              <a:rPr sz="1400" spc="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have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Z-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contrast,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where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heavy</a:t>
            </a:r>
            <a:r>
              <a:rPr sz="14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atoms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have</a:t>
            </a:r>
            <a:r>
              <a:rPr sz="14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high</a:t>
            </a:r>
            <a:r>
              <a:rPr sz="14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brightness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.</a:t>
            </a:r>
            <a:r>
              <a:rPr sz="1400" spc="-114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As</a:t>
            </a:r>
            <a:r>
              <a:rPr sz="1400" spc="-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can</a:t>
            </a:r>
            <a:r>
              <a:rPr sz="1400" spc="-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be</a:t>
            </a:r>
            <a:r>
              <a:rPr sz="1400" spc="-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seen</a:t>
            </a:r>
            <a:r>
              <a:rPr sz="14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in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Fig.</a:t>
            </a:r>
            <a:r>
              <a:rPr sz="14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7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,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larger</a:t>
            </a:r>
            <a:r>
              <a:rPr sz="14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particle</a:t>
            </a:r>
            <a:r>
              <a:rPr sz="1400" spc="-4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sizes</a:t>
            </a:r>
            <a:r>
              <a:rPr sz="14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(&gt;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20</a:t>
            </a:r>
            <a:r>
              <a:rPr sz="1400" spc="-8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nm)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depicted</a:t>
            </a:r>
            <a:r>
              <a:rPr sz="1400" spc="-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in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HAADF-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STEM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 images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can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be</a:t>
            </a:r>
            <a:r>
              <a:rPr sz="14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assigned</a:t>
            </a:r>
            <a:r>
              <a:rPr sz="1400" spc="-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to</a:t>
            </a:r>
            <a:r>
              <a:rPr sz="14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spongy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porous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uniform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nanospheres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CeO</a:t>
            </a:r>
            <a:r>
              <a:rPr sz="1350" baseline="-21604" dirty="0">
                <a:latin typeface="Times New Roman"/>
                <a:cs typeface="Times New Roman"/>
              </a:rPr>
              <a:t>2</a:t>
            </a:r>
            <a:r>
              <a:rPr sz="1350" spc="187" baseline="-2160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structures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[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100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,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101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].</a:t>
            </a:r>
            <a:r>
              <a:rPr sz="1400" spc="-4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Moreover,</a:t>
            </a:r>
            <a:r>
              <a:rPr sz="1400" spc="-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4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resulting</a:t>
            </a:r>
            <a:r>
              <a:rPr sz="1400" spc="-4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EDS</a:t>
            </a:r>
            <a:r>
              <a:rPr sz="14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mapping</a:t>
            </a:r>
            <a:r>
              <a:rPr sz="1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patterns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confirms</a:t>
            </a:r>
            <a:r>
              <a:rPr sz="14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presence</a:t>
            </a:r>
            <a:r>
              <a:rPr sz="1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Ni and</a:t>
            </a:r>
            <a:r>
              <a:rPr sz="1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Ce</a:t>
            </a:r>
            <a:r>
              <a:rPr sz="1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on</a:t>
            </a:r>
            <a:r>
              <a:rPr sz="1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all</a:t>
            </a:r>
            <a:r>
              <a:rPr sz="1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samples</a:t>
            </a:r>
            <a:r>
              <a:rPr sz="14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Sm</a:t>
            </a:r>
            <a:r>
              <a:rPr sz="14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and/or</a:t>
            </a:r>
            <a:r>
              <a:rPr sz="1400" b="1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Pr</a:t>
            </a:r>
            <a:r>
              <a:rPr sz="14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on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corresponding</a:t>
            </a:r>
            <a:r>
              <a:rPr sz="1400" b="1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promoted</a:t>
            </a:r>
            <a:r>
              <a:rPr sz="1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catalysts</a:t>
            </a:r>
            <a:r>
              <a:rPr sz="14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expected.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It</a:t>
            </a:r>
            <a:r>
              <a:rPr sz="14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2D2D2D"/>
                </a:solidFill>
                <a:latin typeface="Times New Roman"/>
                <a:cs typeface="Times New Roman"/>
              </a:rPr>
              <a:t>is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noted</a:t>
            </a:r>
            <a:r>
              <a:rPr sz="14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that</a:t>
            </a:r>
            <a:r>
              <a:rPr sz="14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identification</a:t>
            </a:r>
            <a:r>
              <a:rPr sz="14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of</a:t>
            </a:r>
            <a:r>
              <a:rPr sz="1400" spc="-4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Cu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on</a:t>
            </a:r>
            <a:r>
              <a:rPr sz="14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4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EDS</a:t>
            </a:r>
            <a:r>
              <a:rPr sz="1400" spc="-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spectra</a:t>
            </a:r>
            <a:r>
              <a:rPr sz="14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for</a:t>
            </a:r>
            <a:r>
              <a:rPr sz="14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all</a:t>
            </a:r>
            <a:r>
              <a:rPr sz="14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samples</a:t>
            </a:r>
            <a:r>
              <a:rPr sz="1400" spc="-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is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due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to</a:t>
            </a:r>
            <a:r>
              <a:rPr sz="14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400" spc="-5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TEM</a:t>
            </a:r>
            <a:r>
              <a:rPr sz="1400" spc="-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grid-support</a:t>
            </a:r>
            <a:r>
              <a:rPr sz="1400" spc="-5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used</a:t>
            </a:r>
            <a:r>
              <a:rPr sz="14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in</a:t>
            </a:r>
            <a:r>
              <a:rPr sz="14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400" spc="-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analysis.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From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2D2D2D"/>
                </a:solidFill>
                <a:latin typeface="Times New Roman"/>
                <a:cs typeface="Times New Roman"/>
              </a:rPr>
              <a:t>the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particle</a:t>
            </a:r>
            <a:r>
              <a:rPr sz="1400" spc="-5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size</a:t>
            </a:r>
            <a:r>
              <a:rPr sz="1400" spc="-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distribution</a:t>
            </a:r>
            <a:r>
              <a:rPr sz="1400" spc="-4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histograms,</a:t>
            </a:r>
            <a:r>
              <a:rPr sz="1400" spc="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mean</a:t>
            </a:r>
            <a:r>
              <a:rPr sz="1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nickel particle</a:t>
            </a:r>
            <a:r>
              <a:rPr sz="14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size</a:t>
            </a:r>
            <a:r>
              <a:rPr sz="1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followed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400"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order</a:t>
            </a:r>
            <a:r>
              <a:rPr sz="14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Ni/Ce</a:t>
            </a:r>
            <a:r>
              <a:rPr sz="1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(4.4</a:t>
            </a:r>
            <a:r>
              <a:rPr sz="1400"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Microsoft YaHei"/>
                <a:cs typeface="Microsoft YaHei"/>
              </a:rPr>
              <a:t>±</a:t>
            </a:r>
            <a:r>
              <a:rPr sz="1400" b="1" spc="-145" dirty="0">
                <a:solidFill>
                  <a:srgbClr val="006FC0"/>
                </a:solidFill>
                <a:latin typeface="Microsoft YaHei"/>
                <a:cs typeface="Microsoft YaHe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1.5</a:t>
            </a:r>
            <a:r>
              <a:rPr sz="1400" b="1" spc="-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nm)</a:t>
            </a:r>
            <a:r>
              <a:rPr sz="1400"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&gt;</a:t>
            </a:r>
            <a:r>
              <a:rPr sz="1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Ni/Mg-</a:t>
            </a:r>
            <a:r>
              <a:rPr sz="1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Ce</a:t>
            </a:r>
            <a:endParaRPr sz="1400">
              <a:latin typeface="Times New Roman"/>
              <a:cs typeface="Times New Roman"/>
            </a:endParaRPr>
          </a:p>
          <a:p>
            <a:pPr marL="38100" marR="316230">
              <a:lnSpc>
                <a:spcPts val="1689"/>
              </a:lnSpc>
              <a:spcBef>
                <a:spcPts val="45"/>
              </a:spcBef>
            </a:pP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(3.7</a:t>
            </a:r>
            <a:r>
              <a:rPr sz="1400" b="1" spc="-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Microsoft YaHei"/>
                <a:cs typeface="Microsoft YaHei"/>
              </a:rPr>
              <a:t>±</a:t>
            </a:r>
            <a:r>
              <a:rPr sz="1400" b="1" spc="-145" dirty="0">
                <a:solidFill>
                  <a:srgbClr val="006FC0"/>
                </a:solidFill>
                <a:latin typeface="Microsoft YaHei"/>
                <a:cs typeface="Microsoft YaHe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1.2</a:t>
            </a:r>
            <a:r>
              <a:rPr sz="1400" b="1" spc="-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nm)</a:t>
            </a:r>
            <a:r>
              <a:rPr sz="14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&gt;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 Ni/Sm-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Ce (3.6</a:t>
            </a:r>
            <a:r>
              <a:rPr sz="1400" b="1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Microsoft YaHei"/>
                <a:cs typeface="Microsoft YaHei"/>
              </a:rPr>
              <a:t>±</a:t>
            </a:r>
            <a:r>
              <a:rPr sz="1400" b="1" spc="-145" dirty="0">
                <a:solidFill>
                  <a:srgbClr val="006FC0"/>
                </a:solidFill>
                <a:latin typeface="Microsoft YaHei"/>
                <a:cs typeface="Microsoft YaHe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1.2</a:t>
            </a:r>
            <a:r>
              <a:rPr sz="1400" b="1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nm)</a:t>
            </a:r>
            <a:r>
              <a:rPr sz="14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&gt; 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Ni/Pr-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Ce</a:t>
            </a:r>
            <a:r>
              <a:rPr sz="1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(3.4</a:t>
            </a:r>
            <a:r>
              <a:rPr sz="1400" b="1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Microsoft YaHei"/>
                <a:cs typeface="Microsoft YaHei"/>
              </a:rPr>
              <a:t>±</a:t>
            </a:r>
            <a:r>
              <a:rPr sz="1400" b="1" spc="-140" dirty="0">
                <a:solidFill>
                  <a:srgbClr val="006FC0"/>
                </a:solidFill>
                <a:latin typeface="Microsoft YaHei"/>
                <a:cs typeface="Microsoft YaHe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1.0</a:t>
            </a:r>
            <a:r>
              <a:rPr sz="1400" b="1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nm).</a:t>
            </a:r>
            <a:r>
              <a:rPr sz="1400" b="1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Thus,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it</a:t>
            </a:r>
            <a:r>
              <a:rPr sz="14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can</a:t>
            </a:r>
            <a:r>
              <a:rPr sz="1400" spc="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be concluded</a:t>
            </a:r>
            <a:r>
              <a:rPr sz="1400" spc="-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that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the addition</a:t>
            </a:r>
            <a:r>
              <a:rPr sz="1400" b="1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4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dopants</a:t>
            </a:r>
            <a:r>
              <a:rPr sz="14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(Mg</a:t>
            </a:r>
            <a:r>
              <a:rPr sz="1350" b="1" spc="-15" baseline="24691" dirty="0">
                <a:solidFill>
                  <a:srgbClr val="006FC0"/>
                </a:solidFill>
                <a:latin typeface="Times New Roman"/>
                <a:cs typeface="Times New Roman"/>
              </a:rPr>
              <a:t>2+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,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Sm</a:t>
            </a:r>
            <a:r>
              <a:rPr sz="1350" b="1" baseline="24691" dirty="0">
                <a:solidFill>
                  <a:srgbClr val="006FC0"/>
                </a:solidFill>
                <a:latin typeface="Times New Roman"/>
                <a:cs typeface="Times New Roman"/>
              </a:rPr>
              <a:t>3+</a:t>
            </a:r>
            <a:r>
              <a:rPr sz="1350" b="1" spc="172" baseline="24691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Pr</a:t>
            </a:r>
            <a:r>
              <a:rPr sz="1350" b="1" baseline="24691" dirty="0">
                <a:solidFill>
                  <a:srgbClr val="006FC0"/>
                </a:solidFill>
                <a:latin typeface="Times New Roman"/>
                <a:cs typeface="Times New Roman"/>
              </a:rPr>
              <a:t>3+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)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helped</a:t>
            </a:r>
            <a:r>
              <a:rPr sz="14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obtain</a:t>
            </a:r>
            <a:r>
              <a:rPr sz="1400"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slightly</a:t>
            </a:r>
            <a:r>
              <a:rPr sz="1400"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smaller</a:t>
            </a:r>
            <a:r>
              <a:rPr sz="1400"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Ni</a:t>
            </a:r>
            <a:r>
              <a:rPr sz="1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nanoparticles.</a:t>
            </a:r>
            <a:endParaRPr sz="1400">
              <a:latin typeface="Times New Roman"/>
              <a:cs typeface="Times New Roman"/>
            </a:endParaRPr>
          </a:p>
          <a:p>
            <a:pPr marL="5075555" marR="988694">
              <a:lnSpc>
                <a:spcPct val="100000"/>
              </a:lnSpc>
              <a:spcBef>
                <a:spcPts val="1090"/>
              </a:spcBef>
            </a:pPr>
            <a:r>
              <a:rPr sz="1400" dirty="0">
                <a:latin typeface="Times New Roman"/>
                <a:cs typeface="Times New Roman"/>
              </a:rPr>
              <a:t>Fig.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7.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HAADF-</a:t>
            </a:r>
            <a:r>
              <a:rPr sz="1400" dirty="0">
                <a:latin typeface="Times New Roman"/>
                <a:cs typeface="Times New Roman"/>
              </a:rPr>
              <a:t>STEM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images with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Z-contrast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(heavy </a:t>
            </a:r>
            <a:r>
              <a:rPr sz="1400" dirty="0">
                <a:latin typeface="Times New Roman"/>
                <a:cs typeface="Times New Roman"/>
              </a:rPr>
              <a:t>atoms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have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high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brightness,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EDS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spectrum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red- </a:t>
            </a:r>
            <a:r>
              <a:rPr sz="1400" dirty="0">
                <a:latin typeface="Times New Roman"/>
                <a:cs typeface="Times New Roman"/>
              </a:rPr>
              <a:t>dashed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area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marked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particle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size</a:t>
            </a:r>
            <a:r>
              <a:rPr sz="1400" spc="-10" dirty="0">
                <a:latin typeface="Times New Roman"/>
                <a:cs typeface="Times New Roman"/>
              </a:rPr>
              <a:t> distribution </a:t>
            </a:r>
            <a:r>
              <a:rPr sz="1400" dirty="0">
                <a:latin typeface="Times New Roman"/>
                <a:cs typeface="Times New Roman"/>
              </a:rPr>
              <a:t>histogram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a)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Ni/Ce,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b)</a:t>
            </a:r>
            <a:r>
              <a:rPr sz="1400" spc="-10" dirty="0">
                <a:latin typeface="Times New Roman"/>
                <a:cs typeface="Times New Roman"/>
              </a:rPr>
              <a:t> Ni/Sm-</a:t>
            </a:r>
            <a:r>
              <a:rPr sz="1400" dirty="0">
                <a:latin typeface="Times New Roman"/>
                <a:cs typeface="Times New Roman"/>
              </a:rPr>
              <a:t>Ce, c) </a:t>
            </a:r>
            <a:r>
              <a:rPr sz="1400" spc="-10" dirty="0">
                <a:latin typeface="Times New Roman"/>
                <a:cs typeface="Times New Roman"/>
              </a:rPr>
              <a:t>Ni/Pr-</a:t>
            </a:r>
            <a:r>
              <a:rPr sz="1400" spc="-25" dirty="0">
                <a:latin typeface="Times New Roman"/>
                <a:cs typeface="Times New Roman"/>
              </a:rPr>
              <a:t>Ce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d)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Ni/Mg-Ce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reduced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catalysts.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15"/>
              </a:spcBef>
            </a:pPr>
            <a:endParaRPr sz="1400">
              <a:latin typeface="Times New Roman"/>
              <a:cs typeface="Times New Roman"/>
            </a:endParaRPr>
          </a:p>
          <a:p>
            <a:pPr marL="5273675" marR="84455" indent="-171450">
              <a:lnSpc>
                <a:spcPct val="100000"/>
              </a:lnSpc>
              <a:buClr>
                <a:srgbClr val="006FC0"/>
              </a:buClr>
              <a:buFont typeface="Arial MT"/>
              <a:buChar char="•"/>
              <a:tabLst>
                <a:tab pos="5274945" algn="l"/>
              </a:tabLst>
            </a:pPr>
            <a:r>
              <a:rPr sz="1400" dirty="0">
                <a:latin typeface="Times New Roman"/>
                <a:cs typeface="Times New Roman"/>
              </a:rPr>
              <a:t>Στη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λειτουργία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σκοτεινού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πεδίου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(DF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dark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field)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του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TEM,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τα 	</a:t>
            </a:r>
            <a:r>
              <a:rPr sz="1400" dirty="0">
                <a:latin typeface="Times New Roman"/>
                <a:cs typeface="Times New Roman"/>
              </a:rPr>
              <a:t>βαρύτερα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άτομα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(Ce,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Sm),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εμφανίζονται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με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μεγαλύτερη 	φωτεινότητα.</a:t>
            </a:r>
            <a:endParaRPr sz="1400">
              <a:latin typeface="Times New Roman"/>
              <a:cs typeface="Times New Roman"/>
            </a:endParaRPr>
          </a:p>
          <a:p>
            <a:pPr marL="5273675" marR="279400" indent="-171450">
              <a:lnSpc>
                <a:spcPct val="100000"/>
              </a:lnSpc>
              <a:spcBef>
                <a:spcPts val="600"/>
              </a:spcBef>
              <a:buClr>
                <a:srgbClr val="006FC0"/>
              </a:buClr>
              <a:buFont typeface="Arial MT"/>
              <a:buChar char="•"/>
              <a:tabLst>
                <a:tab pos="5274945" algn="l"/>
              </a:tabLst>
            </a:pPr>
            <a:r>
              <a:rPr sz="1400" spc="-30" dirty="0">
                <a:latin typeface="Times New Roman"/>
                <a:cs typeface="Times New Roman"/>
              </a:rPr>
              <a:t>Το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EDS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μας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δείχνει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τη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διασπορά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των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χημικών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στοιχείων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στις 	</a:t>
            </a:r>
            <a:r>
              <a:rPr sz="1400" dirty="0">
                <a:latin typeface="Times New Roman"/>
                <a:cs typeface="Times New Roman"/>
              </a:rPr>
              <a:t>επισημασμένες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περιοχές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της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εικόνας.</a:t>
            </a:r>
            <a:endParaRPr sz="1400">
              <a:latin typeface="Times New Roman"/>
              <a:cs typeface="Times New Roman"/>
            </a:endParaRPr>
          </a:p>
          <a:p>
            <a:pPr marL="5274310" indent="-171450">
              <a:lnSpc>
                <a:spcPct val="100000"/>
              </a:lnSpc>
              <a:spcBef>
                <a:spcPts val="600"/>
              </a:spcBef>
              <a:buClr>
                <a:srgbClr val="006FC0"/>
              </a:buClr>
              <a:buFont typeface="Arial MT"/>
              <a:buChar char="•"/>
              <a:tabLst>
                <a:tab pos="5274310" algn="l"/>
              </a:tabLst>
            </a:pPr>
            <a:r>
              <a:rPr sz="1400" spc="-30" dirty="0">
                <a:latin typeface="Times New Roman"/>
                <a:cs typeface="Times New Roman"/>
              </a:rPr>
              <a:t>Τα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ιστογράμματα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κατανομής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μεγεθών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νανοσωματιδίων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Ni</a:t>
            </a:r>
            <a:endParaRPr sz="1400">
              <a:latin typeface="Times New Roman"/>
              <a:cs typeface="Times New Roman"/>
            </a:endParaRPr>
          </a:p>
          <a:p>
            <a:pPr marL="5274945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λαμβάνονται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μετά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από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ανάλυση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πολλών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εικόνων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μέσω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software.</a:t>
            </a:r>
            <a:endParaRPr sz="1400">
              <a:latin typeface="Times New Roman"/>
              <a:cs typeface="Times New Roman"/>
            </a:endParaRPr>
          </a:p>
          <a:p>
            <a:pPr marL="5273675" marR="628015" indent="-171450">
              <a:lnSpc>
                <a:spcPct val="100000"/>
              </a:lnSpc>
              <a:spcBef>
                <a:spcPts val="600"/>
              </a:spcBef>
              <a:buClr>
                <a:srgbClr val="006FC0"/>
              </a:buClr>
              <a:buFont typeface="Arial MT"/>
              <a:buChar char="•"/>
              <a:tabLst>
                <a:tab pos="5274945" algn="l"/>
              </a:tabLst>
            </a:pPr>
            <a:r>
              <a:rPr sz="1400" dirty="0">
                <a:latin typeface="Times New Roman"/>
                <a:cs typeface="Times New Roman"/>
              </a:rPr>
              <a:t>Οι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τροποποίση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των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υποστρωμάτων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οδηγεί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σε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μικρότερα 	</a:t>
            </a:r>
            <a:r>
              <a:rPr sz="1400" dirty="0">
                <a:latin typeface="Times New Roman"/>
                <a:cs typeface="Times New Roman"/>
              </a:rPr>
              <a:t>νανοσωματίδια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Ni.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139" y="104793"/>
            <a:ext cx="648364" cy="413458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250166" y="0"/>
            <a:ext cx="941815" cy="765004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2630" marR="5080" indent="-710565">
              <a:lnSpc>
                <a:spcPct val="100000"/>
              </a:lnSpc>
              <a:spcBef>
                <a:spcPts val="100"/>
              </a:spcBef>
            </a:pPr>
            <a:r>
              <a:rPr dirty="0"/>
              <a:t>3.</a:t>
            </a:r>
            <a:r>
              <a:rPr spc="-65" dirty="0"/>
              <a:t> </a:t>
            </a:r>
            <a:r>
              <a:rPr dirty="0"/>
              <a:t>Results</a:t>
            </a:r>
            <a:r>
              <a:rPr spc="-60" dirty="0"/>
              <a:t> </a:t>
            </a:r>
            <a:r>
              <a:rPr dirty="0"/>
              <a:t>and</a:t>
            </a:r>
            <a:r>
              <a:rPr spc="-50" dirty="0"/>
              <a:t> </a:t>
            </a:r>
            <a:r>
              <a:rPr dirty="0"/>
              <a:t>discussion,</a:t>
            </a:r>
            <a:r>
              <a:rPr spc="-75" dirty="0"/>
              <a:t> </a:t>
            </a:r>
            <a:r>
              <a:rPr spc="-10" dirty="0"/>
              <a:t>Καταλυτ</a:t>
            </a:r>
            <a:r>
              <a:rPr cap="small" spc="-10" dirty="0"/>
              <a:t>ι</a:t>
            </a:r>
            <a:r>
              <a:rPr spc="-10" dirty="0"/>
              <a:t>κά</a:t>
            </a:r>
            <a:r>
              <a:rPr spc="-70" dirty="0"/>
              <a:t> </a:t>
            </a:r>
            <a:r>
              <a:rPr spc="-35" dirty="0"/>
              <a:t>πε</a:t>
            </a:r>
            <a:r>
              <a:rPr cap="small" spc="-35" dirty="0"/>
              <a:t>ι</a:t>
            </a:r>
            <a:r>
              <a:rPr spc="-35" dirty="0"/>
              <a:t>ράματα </a:t>
            </a:r>
            <a:r>
              <a:rPr dirty="0"/>
              <a:t>βηματ</a:t>
            </a:r>
            <a:r>
              <a:rPr cap="small" dirty="0"/>
              <a:t>ι</a:t>
            </a:r>
            <a:r>
              <a:rPr dirty="0"/>
              <a:t>κής</a:t>
            </a:r>
            <a:r>
              <a:rPr spc="-70" dirty="0"/>
              <a:t> </a:t>
            </a:r>
            <a:r>
              <a:rPr dirty="0"/>
              <a:t>αύξησης</a:t>
            </a:r>
            <a:r>
              <a:rPr spc="-85" dirty="0"/>
              <a:t> </a:t>
            </a:r>
            <a:r>
              <a:rPr dirty="0"/>
              <a:t>της</a:t>
            </a:r>
            <a:r>
              <a:rPr spc="-70" dirty="0"/>
              <a:t> </a:t>
            </a:r>
            <a:r>
              <a:rPr spc="-10" dirty="0"/>
              <a:t>θερμοκρασίας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84745" y="4235322"/>
            <a:ext cx="4443095" cy="2312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8915" marR="220979" indent="-171450">
              <a:lnSpc>
                <a:spcPct val="100000"/>
              </a:lnSpc>
              <a:spcBef>
                <a:spcPts val="100"/>
              </a:spcBef>
              <a:buClr>
                <a:srgbClr val="006FC0"/>
              </a:buClr>
              <a:buFont typeface="Arial MT"/>
              <a:buChar char="•"/>
              <a:tabLst>
                <a:tab pos="210185" algn="l"/>
              </a:tabLst>
            </a:pPr>
            <a:r>
              <a:rPr sz="1400" dirty="0">
                <a:latin typeface="Times New Roman"/>
                <a:cs typeface="Times New Roman"/>
              </a:rPr>
              <a:t>H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τροποποίηση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των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υποστρωμάτων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της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CeO</a:t>
            </a:r>
            <a:r>
              <a:rPr sz="1350" baseline="-21604" dirty="0">
                <a:latin typeface="Times New Roman"/>
                <a:cs typeface="Times New Roman"/>
              </a:rPr>
              <a:t>2</a:t>
            </a:r>
            <a:r>
              <a:rPr sz="1350" spc="165" baseline="-2160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οδηγεί</a:t>
            </a:r>
            <a:r>
              <a:rPr sz="1400" spc="-25" dirty="0">
                <a:latin typeface="Times New Roman"/>
                <a:cs typeface="Times New Roman"/>
              </a:rPr>
              <a:t> σε 	</a:t>
            </a:r>
            <a:r>
              <a:rPr sz="1400" dirty="0">
                <a:latin typeface="Times New Roman"/>
                <a:cs typeface="Times New Roman"/>
              </a:rPr>
              <a:t>μεγαλύτερη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ενεργότητα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για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την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αντίδραση</a:t>
            </a:r>
            <a:r>
              <a:rPr sz="1400" spc="-25" dirty="0">
                <a:latin typeface="Times New Roman"/>
                <a:cs typeface="Times New Roman"/>
              </a:rPr>
              <a:t> της 	</a:t>
            </a:r>
            <a:r>
              <a:rPr sz="1400" dirty="0">
                <a:latin typeface="Times New Roman"/>
                <a:cs typeface="Times New Roman"/>
              </a:rPr>
              <a:t>μεθανοποίησης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του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CO</a:t>
            </a:r>
            <a:r>
              <a:rPr sz="1350" spc="-30" baseline="-21604" dirty="0">
                <a:latin typeface="Times New Roman"/>
                <a:cs typeface="Times New Roman"/>
              </a:rPr>
              <a:t>2</a:t>
            </a:r>
            <a:r>
              <a:rPr sz="1400" spc="-20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08915" marR="30480" indent="-171450">
              <a:lnSpc>
                <a:spcPct val="100000"/>
              </a:lnSpc>
              <a:spcBef>
                <a:spcPts val="600"/>
              </a:spcBef>
              <a:buClr>
                <a:srgbClr val="006FC0"/>
              </a:buClr>
              <a:buFont typeface="Arial MT"/>
              <a:buChar char="•"/>
              <a:tabLst>
                <a:tab pos="210185" algn="l"/>
              </a:tabLst>
            </a:pPr>
            <a:r>
              <a:rPr sz="1400" dirty="0">
                <a:latin typeface="Times New Roman"/>
                <a:cs typeface="Times New Roman"/>
              </a:rPr>
              <a:t>Η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μετατροπή CO</a:t>
            </a:r>
            <a:r>
              <a:rPr sz="1350" baseline="-21604" dirty="0">
                <a:latin typeface="Times New Roman"/>
                <a:cs typeface="Times New Roman"/>
              </a:rPr>
              <a:t>2</a:t>
            </a:r>
            <a:r>
              <a:rPr sz="1350" spc="179" baseline="-2160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και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η </a:t>
            </a:r>
            <a:r>
              <a:rPr sz="1400" spc="-10" dirty="0">
                <a:latin typeface="Times New Roman"/>
                <a:cs typeface="Times New Roman"/>
              </a:rPr>
              <a:t>εκλεκτικότητα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σε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</a:t>
            </a:r>
            <a:r>
              <a:rPr sz="1350" baseline="-21604" dirty="0">
                <a:latin typeface="Times New Roman"/>
                <a:cs typeface="Times New Roman"/>
              </a:rPr>
              <a:t>4</a:t>
            </a:r>
            <a:r>
              <a:rPr sz="1350" spc="202" baseline="-21604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μειώνονται 	</a:t>
            </a:r>
            <a:r>
              <a:rPr sz="1400" dirty="0">
                <a:latin typeface="Times New Roman"/>
                <a:cs typeface="Times New Roman"/>
              </a:rPr>
              <a:t>σε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υψηλές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θερμοκρασίες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λόγω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της</a:t>
            </a:r>
            <a:r>
              <a:rPr sz="1400" spc="-10" dirty="0">
                <a:latin typeface="Times New Roman"/>
                <a:cs typeface="Times New Roman"/>
              </a:rPr>
              <a:t> εξωθερμικότητας </a:t>
            </a:r>
            <a:r>
              <a:rPr sz="1400" spc="-25" dirty="0">
                <a:latin typeface="Times New Roman"/>
                <a:cs typeface="Times New Roman"/>
              </a:rPr>
              <a:t>της 	</a:t>
            </a:r>
            <a:r>
              <a:rPr sz="1400" dirty="0">
                <a:latin typeface="Times New Roman"/>
                <a:cs typeface="Times New Roman"/>
              </a:rPr>
              <a:t>αντίδρασης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μεθανοποίσης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και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του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ότι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ευνοείται</a:t>
            </a:r>
            <a:r>
              <a:rPr sz="1400" spc="-50" dirty="0">
                <a:latin typeface="Times New Roman"/>
                <a:cs typeface="Times New Roman"/>
              </a:rPr>
              <a:t> η 	</a:t>
            </a:r>
            <a:r>
              <a:rPr sz="1400" dirty="0">
                <a:latin typeface="Times New Roman"/>
                <a:cs typeface="Times New Roman"/>
              </a:rPr>
              <a:t>ενδόθερμη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παράπλευρη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αντίδραση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RWGS.</a:t>
            </a:r>
            <a:endParaRPr sz="1400">
              <a:latin typeface="Times New Roman"/>
              <a:cs typeface="Times New Roman"/>
            </a:endParaRPr>
          </a:p>
          <a:p>
            <a:pPr marL="208915" marR="84455" indent="-171450">
              <a:lnSpc>
                <a:spcPct val="100000"/>
              </a:lnSpc>
              <a:spcBef>
                <a:spcPts val="605"/>
              </a:spcBef>
              <a:buClr>
                <a:srgbClr val="006FC0"/>
              </a:buClr>
              <a:buFont typeface="Arial MT"/>
              <a:buChar char="•"/>
              <a:tabLst>
                <a:tab pos="210185" algn="l"/>
              </a:tabLst>
            </a:pPr>
            <a:r>
              <a:rPr sz="1400" dirty="0">
                <a:latin typeface="Times New Roman"/>
                <a:cs typeface="Times New Roman"/>
              </a:rPr>
              <a:t>H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τροποποίηση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με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οδηγεί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στα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καλύτερα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αποτελέσματα 	</a:t>
            </a:r>
            <a:r>
              <a:rPr sz="1400" dirty="0">
                <a:latin typeface="Times New Roman"/>
                <a:cs typeface="Times New Roman"/>
              </a:rPr>
              <a:t>(38%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αύξηση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μετατροπής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</a:t>
            </a:r>
            <a:r>
              <a:rPr sz="1350" baseline="-21604" dirty="0">
                <a:latin typeface="Times New Roman"/>
                <a:cs typeface="Times New Roman"/>
              </a:rPr>
              <a:t>2</a:t>
            </a:r>
            <a:r>
              <a:rPr sz="1350" spc="172" baseline="-2160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σε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σχέση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με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τη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μη- 	</a:t>
            </a:r>
            <a:r>
              <a:rPr sz="1400" dirty="0">
                <a:latin typeface="Times New Roman"/>
                <a:cs typeface="Times New Roman"/>
              </a:rPr>
              <a:t>τροποποιημένη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CeO</a:t>
            </a:r>
            <a:r>
              <a:rPr sz="1350" spc="-15" baseline="-21604" dirty="0">
                <a:latin typeface="Times New Roman"/>
                <a:cs typeface="Times New Roman"/>
              </a:rPr>
              <a:t>2</a:t>
            </a:r>
            <a:r>
              <a:rPr sz="1400" spc="-10" dirty="0">
                <a:latin typeface="Times New Roman"/>
                <a:cs typeface="Times New Roman"/>
              </a:rPr>
              <a:t>).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93800" y="1125982"/>
            <a:ext cx="10304780" cy="3176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95250">
              <a:lnSpc>
                <a:spcPct val="100200"/>
              </a:lnSpc>
              <a:spcBef>
                <a:spcPts val="100"/>
              </a:spcBef>
            </a:pP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As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can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be</a:t>
            </a:r>
            <a:r>
              <a:rPr sz="14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seen,</a:t>
            </a:r>
            <a:r>
              <a:rPr sz="14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4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X</a:t>
            </a:r>
            <a:r>
              <a:rPr sz="1350" b="1" baseline="-21604" dirty="0">
                <a:solidFill>
                  <a:srgbClr val="006FC0"/>
                </a:solidFill>
                <a:latin typeface="Times New Roman"/>
                <a:cs typeface="Times New Roman"/>
              </a:rPr>
              <a:t>CO2</a:t>
            </a:r>
            <a:r>
              <a:rPr sz="1350" b="1" spc="150" baseline="-2160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increases</a:t>
            </a:r>
            <a:r>
              <a:rPr sz="1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temperature</a:t>
            </a:r>
            <a:r>
              <a:rPr sz="1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rises</a:t>
            </a:r>
            <a:r>
              <a:rPr sz="1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from</a:t>
            </a:r>
            <a:r>
              <a:rPr sz="1400"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250</a:t>
            </a:r>
            <a:r>
              <a:rPr sz="1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400</a:t>
            </a:r>
            <a:r>
              <a:rPr sz="1400"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Microsoft YaHei"/>
                <a:cs typeface="Microsoft YaHei"/>
              </a:rPr>
              <a:t>°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sz="1400"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for</a:t>
            </a:r>
            <a:r>
              <a:rPr sz="1400" b="1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all</a:t>
            </a:r>
            <a:r>
              <a:rPr sz="14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catalytic</a:t>
            </a:r>
            <a:r>
              <a:rPr sz="1400"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samples.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largest</a:t>
            </a:r>
            <a:r>
              <a:rPr sz="1400" spc="-4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differences</a:t>
            </a:r>
            <a:r>
              <a:rPr sz="1400" spc="-5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in</a:t>
            </a:r>
            <a:r>
              <a:rPr sz="14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activity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between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4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catalysts</a:t>
            </a:r>
            <a:r>
              <a:rPr sz="14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are</a:t>
            </a:r>
            <a:r>
              <a:rPr sz="1400" spc="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recorded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at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350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Microsoft YaHei"/>
                <a:cs typeface="Microsoft YaHei"/>
              </a:rPr>
              <a:t>°</a:t>
            </a:r>
            <a:r>
              <a:rPr sz="1400" dirty="0">
                <a:latin typeface="Times New Roman"/>
                <a:cs typeface="Times New Roman"/>
              </a:rPr>
              <a:t>C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where X</a:t>
            </a:r>
            <a:r>
              <a:rPr sz="1350" baseline="-21604" dirty="0">
                <a:latin typeface="Times New Roman"/>
                <a:cs typeface="Times New Roman"/>
              </a:rPr>
              <a:t>CO2</a:t>
            </a:r>
            <a:r>
              <a:rPr sz="1350" spc="187" baseline="-2160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takes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39.4%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(Ni/Ce),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44.9%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(Ni/Sm-</a:t>
            </a:r>
            <a:r>
              <a:rPr sz="1400" dirty="0">
                <a:latin typeface="Times New Roman"/>
                <a:cs typeface="Times New Roman"/>
              </a:rPr>
              <a:t>Ce),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54.5%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(Ni/Pr-</a:t>
            </a:r>
            <a:r>
              <a:rPr sz="1400" dirty="0">
                <a:latin typeface="Times New Roman"/>
                <a:cs typeface="Times New Roman"/>
              </a:rPr>
              <a:t>Ce)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43.2% (Ni/Mg-</a:t>
            </a:r>
            <a:r>
              <a:rPr sz="1400" dirty="0">
                <a:latin typeface="Times New Roman"/>
                <a:cs typeface="Times New Roman"/>
              </a:rPr>
              <a:t>Ce)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(</a:t>
            </a: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Table</a:t>
            </a:r>
            <a:r>
              <a:rPr sz="14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4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).</a:t>
            </a:r>
            <a:r>
              <a:rPr sz="1400" spc="-5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Thus,</a:t>
            </a:r>
            <a:r>
              <a:rPr sz="14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from</a:t>
            </a:r>
            <a:r>
              <a:rPr sz="14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4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results</a:t>
            </a:r>
            <a:r>
              <a:rPr sz="14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presented</a:t>
            </a:r>
            <a:r>
              <a:rPr sz="1400" spc="-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herein,</a:t>
            </a:r>
            <a:r>
              <a:rPr sz="1400" spc="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un-promoted</a:t>
            </a:r>
            <a:r>
              <a:rPr sz="14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catalytic</a:t>
            </a:r>
            <a:r>
              <a:rPr sz="14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sample</a:t>
            </a:r>
            <a:r>
              <a:rPr sz="1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least</a:t>
            </a:r>
            <a:r>
              <a:rPr sz="14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active</a:t>
            </a:r>
            <a:r>
              <a:rPr sz="1400"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4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Ni 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catalyst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supported</a:t>
            </a:r>
            <a:r>
              <a:rPr sz="1400"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on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Pr-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Ce</a:t>
            </a:r>
            <a:r>
              <a:rPr sz="1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appears</a:t>
            </a:r>
            <a:r>
              <a:rPr sz="1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4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be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more active</a:t>
            </a:r>
            <a:r>
              <a:rPr sz="1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in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terms</a:t>
            </a:r>
            <a:r>
              <a:rPr sz="1400" spc="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of</a:t>
            </a:r>
            <a:r>
              <a:rPr sz="14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X</a:t>
            </a:r>
            <a:r>
              <a:rPr sz="1350" baseline="-21604" dirty="0">
                <a:solidFill>
                  <a:srgbClr val="2D2D2D"/>
                </a:solidFill>
                <a:latin typeface="Times New Roman"/>
                <a:cs typeface="Times New Roman"/>
              </a:rPr>
              <a:t>CO2</a:t>
            </a:r>
            <a:r>
              <a:rPr sz="1350" spc="172" baseline="-21604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and</a:t>
            </a:r>
            <a:r>
              <a:rPr sz="1400" spc="-6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Y</a:t>
            </a:r>
            <a:r>
              <a:rPr sz="1350" baseline="-21604" dirty="0">
                <a:solidFill>
                  <a:srgbClr val="2D2D2D"/>
                </a:solidFill>
                <a:latin typeface="Times New Roman"/>
                <a:cs typeface="Times New Roman"/>
              </a:rPr>
              <a:t>CH4</a:t>
            </a:r>
            <a:r>
              <a:rPr sz="1350" spc="172" baseline="-21604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in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comparison</a:t>
            </a:r>
            <a:r>
              <a:rPr sz="14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with</a:t>
            </a:r>
            <a:r>
              <a:rPr sz="14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other</a:t>
            </a:r>
            <a:r>
              <a:rPr sz="14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promoted</a:t>
            </a:r>
            <a:r>
              <a:rPr sz="14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catalytic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samples.</a:t>
            </a:r>
            <a:r>
              <a:rPr sz="14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2D2D2D"/>
                </a:solidFill>
                <a:latin typeface="Times New Roman"/>
                <a:cs typeface="Times New Roman"/>
              </a:rPr>
              <a:t>In 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particular,</a:t>
            </a:r>
            <a:r>
              <a:rPr sz="1400" spc="-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for</a:t>
            </a:r>
            <a:r>
              <a:rPr sz="14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X</a:t>
            </a:r>
            <a:r>
              <a:rPr sz="1350" baseline="-21604" dirty="0">
                <a:solidFill>
                  <a:srgbClr val="2D2D2D"/>
                </a:solidFill>
                <a:latin typeface="Times New Roman"/>
                <a:cs typeface="Times New Roman"/>
              </a:rPr>
              <a:t>CO2</a:t>
            </a:r>
            <a:r>
              <a:rPr sz="1350" spc="172" baseline="-21604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values</a:t>
            </a:r>
            <a:r>
              <a:rPr sz="14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presented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above,</a:t>
            </a:r>
            <a:r>
              <a:rPr sz="14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compared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4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pure</a:t>
            </a:r>
            <a:r>
              <a:rPr sz="1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Ni/Ce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catalyst,</a:t>
            </a:r>
            <a:r>
              <a:rPr sz="14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Ni/Pr-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Ce</a:t>
            </a:r>
            <a:r>
              <a:rPr sz="14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catalytic</a:t>
            </a:r>
            <a:r>
              <a:rPr sz="1400"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sample</a:t>
            </a:r>
            <a:r>
              <a:rPr sz="1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shows</a:t>
            </a:r>
            <a:r>
              <a:rPr sz="14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an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increase</a:t>
            </a:r>
            <a:r>
              <a:rPr sz="14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38%.</a:t>
            </a:r>
            <a:endParaRPr sz="1400">
              <a:latin typeface="Times New Roman"/>
              <a:cs typeface="Times New Roman"/>
            </a:endParaRPr>
          </a:p>
          <a:p>
            <a:pPr marL="25400" marR="144145">
              <a:lnSpc>
                <a:spcPct val="99600"/>
              </a:lnSpc>
              <a:spcBef>
                <a:spcPts val="5"/>
              </a:spcBef>
            </a:pP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Moreover,</a:t>
            </a:r>
            <a:r>
              <a:rPr sz="1400" spc="-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4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Ni/Sm-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Ce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and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Ni/Mg-Ce</a:t>
            </a:r>
            <a:r>
              <a:rPr sz="1400" spc="-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catalysts</a:t>
            </a:r>
            <a:r>
              <a:rPr sz="1400" spc="-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appear</a:t>
            </a:r>
            <a:r>
              <a:rPr sz="14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quite</a:t>
            </a:r>
            <a:r>
              <a:rPr sz="1400" spc="-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similar</a:t>
            </a:r>
            <a:r>
              <a:rPr sz="14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in</a:t>
            </a:r>
            <a:r>
              <a:rPr sz="14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terms</a:t>
            </a:r>
            <a:r>
              <a:rPr sz="1400" spc="-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of</a:t>
            </a:r>
            <a:r>
              <a:rPr sz="14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their</a:t>
            </a:r>
            <a:r>
              <a:rPr sz="1400" spc="-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total</a:t>
            </a:r>
            <a:r>
              <a:rPr sz="1400" spc="-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activity.</a:t>
            </a:r>
            <a:r>
              <a:rPr sz="14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In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addition,</a:t>
            </a:r>
            <a:r>
              <a:rPr sz="1400" spc="-5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it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is</a:t>
            </a:r>
            <a:r>
              <a:rPr sz="14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worth</a:t>
            </a:r>
            <a:r>
              <a:rPr sz="14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noting</a:t>
            </a:r>
            <a:r>
              <a:rPr sz="1400" spc="-5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that</a:t>
            </a:r>
            <a:r>
              <a:rPr sz="14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400" spc="50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X</a:t>
            </a:r>
            <a:r>
              <a:rPr sz="1350" b="1" baseline="-21604" dirty="0">
                <a:solidFill>
                  <a:srgbClr val="006FC0"/>
                </a:solidFill>
                <a:latin typeface="Times New Roman"/>
                <a:cs typeface="Times New Roman"/>
              </a:rPr>
              <a:t>CO2</a:t>
            </a:r>
            <a:r>
              <a:rPr sz="1350" b="1" spc="165" baseline="-2160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decreases</a:t>
            </a:r>
            <a:r>
              <a:rPr sz="14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at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temperatures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higher</a:t>
            </a:r>
            <a:r>
              <a:rPr sz="1400" b="1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than</a:t>
            </a:r>
            <a:r>
              <a:rPr sz="14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400</a:t>
            </a:r>
            <a:r>
              <a:rPr sz="1400" b="1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Microsoft YaHei"/>
                <a:cs typeface="Microsoft YaHei"/>
              </a:rPr>
              <a:t>°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sz="14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for</a:t>
            </a:r>
            <a:r>
              <a:rPr sz="1400"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all</a:t>
            </a:r>
            <a:r>
              <a:rPr sz="14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samples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.</a:t>
            </a:r>
            <a:r>
              <a:rPr sz="1400" spc="-5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This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is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due</a:t>
            </a:r>
            <a:r>
              <a:rPr sz="14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to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fact</a:t>
            </a:r>
            <a:r>
              <a:rPr sz="14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that</a:t>
            </a:r>
            <a:r>
              <a:rPr sz="14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400" spc="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exothermic</a:t>
            </a:r>
            <a:r>
              <a:rPr sz="14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CO</a:t>
            </a:r>
            <a:r>
              <a:rPr sz="1350" b="1" baseline="-21604" dirty="0">
                <a:solidFill>
                  <a:srgbClr val="006FC0"/>
                </a:solidFill>
                <a:latin typeface="Times New Roman"/>
                <a:cs typeface="Times New Roman"/>
              </a:rPr>
              <a:t>2</a:t>
            </a:r>
            <a:r>
              <a:rPr sz="1350" b="1" spc="172" baseline="-2160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methanation</a:t>
            </a:r>
            <a:r>
              <a:rPr sz="1400" b="1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reaction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not</a:t>
            </a:r>
            <a:r>
              <a:rPr sz="14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thermodynamically</a:t>
            </a:r>
            <a:r>
              <a:rPr sz="14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favoured</a:t>
            </a:r>
            <a:r>
              <a:rPr sz="14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at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high</a:t>
            </a:r>
            <a:r>
              <a:rPr sz="1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temperatures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;</a:t>
            </a:r>
            <a:r>
              <a:rPr sz="14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specifically,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at</a:t>
            </a:r>
            <a:r>
              <a:rPr sz="14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</a:t>
            </a:r>
            <a:r>
              <a:rPr sz="1400" spc="-8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&gt;</a:t>
            </a:r>
            <a:r>
              <a:rPr sz="1400" spc="-7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600</a:t>
            </a:r>
            <a:r>
              <a:rPr sz="1400" spc="-5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Microsoft YaHei"/>
                <a:cs typeface="Microsoft YaHei"/>
              </a:rPr>
              <a:t>°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C</a:t>
            </a:r>
            <a:r>
              <a:rPr sz="1400" spc="-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4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Gibbs</a:t>
            </a:r>
            <a:r>
              <a:rPr sz="14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free energy</a:t>
            </a:r>
            <a:r>
              <a:rPr sz="14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change</a:t>
            </a:r>
            <a:r>
              <a:rPr sz="14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of</a:t>
            </a:r>
            <a:r>
              <a:rPr sz="14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methanation</a:t>
            </a:r>
            <a:endParaRPr sz="1400">
              <a:latin typeface="Times New Roman"/>
              <a:cs typeface="Times New Roman"/>
            </a:endParaRPr>
          </a:p>
          <a:p>
            <a:pPr marL="25400" marR="17780">
              <a:lnSpc>
                <a:spcPct val="100099"/>
              </a:lnSpc>
              <a:spcBef>
                <a:spcPts val="10"/>
              </a:spcBef>
            </a:pP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reaction</a:t>
            </a:r>
            <a:r>
              <a:rPr sz="1400" spc="-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(Eq.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1)</a:t>
            </a:r>
            <a:r>
              <a:rPr sz="1400" spc="-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takes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positive</a:t>
            </a:r>
            <a:r>
              <a:rPr sz="1400" spc="-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values.</a:t>
            </a:r>
            <a:r>
              <a:rPr sz="1400" spc="-10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An additional</a:t>
            </a:r>
            <a:r>
              <a:rPr sz="1400" spc="-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factor</a:t>
            </a:r>
            <a:r>
              <a:rPr sz="1400" spc="-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could</a:t>
            </a:r>
            <a:r>
              <a:rPr sz="1400" spc="-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be</a:t>
            </a:r>
            <a:r>
              <a:rPr sz="1400" spc="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agglomeration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nickel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nano-particles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at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high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operating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temperature </a:t>
            </a:r>
            <a:r>
              <a:rPr sz="1400" dirty="0">
                <a:latin typeface="Times New Roman"/>
                <a:cs typeface="Times New Roman"/>
              </a:rPr>
              <a:t>(decreasing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Ni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active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sites)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[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102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].</a:t>
            </a:r>
            <a:r>
              <a:rPr sz="14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Further,</a:t>
            </a:r>
            <a:r>
              <a:rPr sz="14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as</a:t>
            </a:r>
            <a:r>
              <a:rPr sz="1400" spc="-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shown</a:t>
            </a:r>
            <a:r>
              <a:rPr sz="14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in</a:t>
            </a:r>
            <a:r>
              <a:rPr sz="1400" spc="-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Fig.</a:t>
            </a:r>
            <a:r>
              <a:rPr sz="1400" u="sng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 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8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b,</a:t>
            </a:r>
            <a:r>
              <a:rPr sz="14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for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all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catalytic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samples</a:t>
            </a:r>
            <a:r>
              <a:rPr sz="1400" spc="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sz="1350" b="1" baseline="-21604" dirty="0">
                <a:solidFill>
                  <a:srgbClr val="006FC0"/>
                </a:solidFill>
                <a:latin typeface="Times New Roman"/>
                <a:cs typeface="Times New Roman"/>
              </a:rPr>
              <a:t>CH4</a:t>
            </a:r>
            <a:r>
              <a:rPr sz="1350" b="1" spc="157" baseline="-2160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close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100%</a:t>
            </a:r>
            <a:r>
              <a:rPr sz="14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up</a:t>
            </a:r>
            <a:r>
              <a:rPr sz="1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4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400</a:t>
            </a:r>
            <a:r>
              <a:rPr sz="1400" b="1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Microsoft YaHei"/>
                <a:cs typeface="Microsoft YaHei"/>
              </a:rPr>
              <a:t>°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C,</a:t>
            </a:r>
            <a:r>
              <a:rPr sz="1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then,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decreases</a:t>
            </a:r>
            <a:r>
              <a:rPr sz="14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slightly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,</a:t>
            </a:r>
            <a:r>
              <a:rPr sz="1400" spc="-5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while</a:t>
            </a:r>
            <a:r>
              <a:rPr sz="14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sz="1350" b="1" baseline="-21604" dirty="0">
                <a:solidFill>
                  <a:srgbClr val="006FC0"/>
                </a:solidFill>
                <a:latin typeface="Times New Roman"/>
                <a:cs typeface="Times New Roman"/>
              </a:rPr>
              <a:t>CO</a:t>
            </a:r>
            <a:r>
              <a:rPr sz="1350" b="1" spc="179" baseline="-2160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increases</a:t>
            </a:r>
            <a:r>
              <a:rPr sz="1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with</a:t>
            </a:r>
            <a:r>
              <a:rPr sz="1400"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temperature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,</a:t>
            </a:r>
            <a:r>
              <a:rPr sz="14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probably</a:t>
            </a:r>
            <a:r>
              <a:rPr sz="14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due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to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(i)</a:t>
            </a:r>
            <a:r>
              <a:rPr sz="14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exothermic</a:t>
            </a:r>
            <a:r>
              <a:rPr sz="14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character</a:t>
            </a:r>
            <a:r>
              <a:rPr sz="14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of</a:t>
            </a:r>
            <a:r>
              <a:rPr sz="1400" spc="-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4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CO</a:t>
            </a:r>
            <a:r>
              <a:rPr sz="1350" baseline="-21604" dirty="0">
                <a:solidFill>
                  <a:srgbClr val="2D2D2D"/>
                </a:solidFill>
                <a:latin typeface="Times New Roman"/>
                <a:cs typeface="Times New Roman"/>
              </a:rPr>
              <a:t>2</a:t>
            </a:r>
            <a:r>
              <a:rPr sz="1350" spc="202" baseline="-21604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methanation</a:t>
            </a:r>
            <a:r>
              <a:rPr sz="1400" spc="-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reaction,</a:t>
            </a:r>
            <a:r>
              <a:rPr sz="1400" spc="-5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2D2D2D"/>
                </a:solidFill>
                <a:latin typeface="Times New Roman"/>
                <a:cs typeface="Times New Roman"/>
              </a:rPr>
              <a:t>and</a:t>
            </a:r>
            <a:endParaRPr sz="1400">
              <a:latin typeface="Times New Roman"/>
              <a:cs typeface="Times New Roman"/>
            </a:endParaRPr>
          </a:p>
          <a:p>
            <a:pPr marL="25400" marR="74930">
              <a:lnSpc>
                <a:spcPct val="100000"/>
              </a:lnSpc>
            </a:pP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(ii)</a:t>
            </a:r>
            <a:r>
              <a:rPr sz="14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4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endothermic</a:t>
            </a:r>
            <a:r>
              <a:rPr sz="14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character</a:t>
            </a:r>
            <a:r>
              <a:rPr sz="1400"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reverse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water</a:t>
            </a:r>
            <a:r>
              <a:rPr sz="1400" b="1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gas</a:t>
            </a:r>
            <a:r>
              <a:rPr sz="1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shift</a:t>
            </a:r>
            <a:r>
              <a:rPr sz="14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reaction</a:t>
            </a:r>
            <a:r>
              <a:rPr sz="1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[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6"/>
              </a:rPr>
              <a:t>74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].</a:t>
            </a:r>
            <a:r>
              <a:rPr sz="14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Comparing</a:t>
            </a:r>
            <a:r>
              <a:rPr sz="14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catalytic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performance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in</a:t>
            </a:r>
            <a:r>
              <a:rPr sz="14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terms</a:t>
            </a:r>
            <a:r>
              <a:rPr sz="1400" spc="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of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S</a:t>
            </a:r>
            <a:r>
              <a:rPr sz="1350" baseline="-21604" dirty="0">
                <a:solidFill>
                  <a:srgbClr val="2D2D2D"/>
                </a:solidFill>
                <a:latin typeface="Times New Roman"/>
                <a:cs typeface="Times New Roman"/>
              </a:rPr>
              <a:t>CH4</a:t>
            </a:r>
            <a:r>
              <a:rPr sz="1350" spc="172" baseline="-21604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and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S</a:t>
            </a:r>
            <a:r>
              <a:rPr sz="1350" baseline="-21604" dirty="0">
                <a:solidFill>
                  <a:srgbClr val="2D2D2D"/>
                </a:solidFill>
                <a:latin typeface="Times New Roman"/>
                <a:cs typeface="Times New Roman"/>
              </a:rPr>
              <a:t>CO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,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2D2D2D"/>
                </a:solidFill>
                <a:latin typeface="Times New Roman"/>
                <a:cs typeface="Times New Roman"/>
              </a:rPr>
              <a:t>it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seems</a:t>
            </a:r>
            <a:r>
              <a:rPr sz="1400" spc="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that</a:t>
            </a:r>
            <a:r>
              <a:rPr sz="1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Ni/Pr-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Ce</a:t>
            </a:r>
            <a:r>
              <a:rPr sz="1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sample has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highest</a:t>
            </a:r>
            <a:r>
              <a:rPr sz="14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sz="1350" b="1" baseline="-21604" dirty="0">
                <a:solidFill>
                  <a:srgbClr val="006FC0"/>
                </a:solidFill>
                <a:latin typeface="Times New Roman"/>
                <a:cs typeface="Times New Roman"/>
              </a:rPr>
              <a:t>CH4</a:t>
            </a:r>
            <a:r>
              <a:rPr sz="1350" b="1" spc="165" baseline="-2160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4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4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lowest</a:t>
            </a:r>
            <a:r>
              <a:rPr sz="14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sz="1350" b="1" baseline="-21604" dirty="0">
                <a:solidFill>
                  <a:srgbClr val="006FC0"/>
                </a:solidFill>
                <a:latin typeface="Times New Roman"/>
                <a:cs typeface="Times New Roman"/>
              </a:rPr>
              <a:t>CO</a:t>
            </a:r>
            <a:r>
              <a:rPr sz="1350" b="1" spc="172" baseline="-2160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for</a:t>
            </a:r>
            <a:r>
              <a:rPr sz="14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the whole</a:t>
            </a:r>
            <a:r>
              <a:rPr sz="1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temperature</a:t>
            </a:r>
            <a:r>
              <a:rPr sz="14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range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27329">
              <a:lnSpc>
                <a:spcPct val="100000"/>
              </a:lnSpc>
              <a:spcBef>
                <a:spcPts val="1510"/>
              </a:spcBef>
            </a:pPr>
            <a:r>
              <a:rPr sz="1200" dirty="0">
                <a:solidFill>
                  <a:srgbClr val="313131"/>
                </a:solidFill>
                <a:latin typeface="Times New Roman"/>
                <a:cs typeface="Times New Roman"/>
              </a:rPr>
              <a:t>Fig.</a:t>
            </a:r>
            <a:r>
              <a:rPr sz="1200" spc="-1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13131"/>
                </a:solidFill>
                <a:latin typeface="Times New Roman"/>
                <a:cs typeface="Times New Roman"/>
              </a:rPr>
              <a:t>8.</a:t>
            </a:r>
            <a:r>
              <a:rPr sz="1200" spc="-1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13131"/>
                </a:solidFill>
                <a:latin typeface="Times New Roman"/>
                <a:cs typeface="Times New Roman"/>
              </a:rPr>
              <a:t>Catalytic</a:t>
            </a:r>
            <a:r>
              <a:rPr sz="1200" spc="3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13131"/>
                </a:solidFill>
                <a:latin typeface="Times New Roman"/>
                <a:cs typeface="Times New Roman"/>
              </a:rPr>
              <a:t>performance</a:t>
            </a:r>
            <a:r>
              <a:rPr sz="1200" spc="2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13131"/>
                </a:solidFill>
                <a:latin typeface="Times New Roman"/>
                <a:cs typeface="Times New Roman"/>
              </a:rPr>
              <a:t>for</a:t>
            </a:r>
            <a:r>
              <a:rPr sz="1200" spc="-1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13131"/>
                </a:solidFill>
                <a:latin typeface="Times New Roman"/>
                <a:cs typeface="Times New Roman"/>
              </a:rPr>
              <a:t>Ni/Ce,</a:t>
            </a:r>
            <a:r>
              <a:rPr sz="1200" spc="-1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313131"/>
                </a:solidFill>
                <a:latin typeface="Times New Roman"/>
                <a:cs typeface="Times New Roman"/>
              </a:rPr>
              <a:t>Ni/Sm-</a:t>
            </a:r>
            <a:r>
              <a:rPr sz="1200" dirty="0">
                <a:solidFill>
                  <a:srgbClr val="313131"/>
                </a:solidFill>
                <a:latin typeface="Times New Roman"/>
                <a:cs typeface="Times New Roman"/>
              </a:rPr>
              <a:t>Ce,</a:t>
            </a:r>
            <a:r>
              <a:rPr sz="1200" spc="-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313131"/>
                </a:solidFill>
                <a:latin typeface="Times New Roman"/>
                <a:cs typeface="Times New Roman"/>
              </a:rPr>
              <a:t>Ni/Pr-</a:t>
            </a:r>
            <a:r>
              <a:rPr sz="1200" dirty="0">
                <a:solidFill>
                  <a:srgbClr val="313131"/>
                </a:solidFill>
                <a:latin typeface="Times New Roman"/>
                <a:cs typeface="Times New Roman"/>
              </a:rPr>
              <a:t>Ce</a:t>
            </a:r>
            <a:r>
              <a:rPr sz="1200" spc="-2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13131"/>
                </a:solidFill>
                <a:latin typeface="Times New Roman"/>
                <a:cs typeface="Times New Roman"/>
              </a:rPr>
              <a:t>and</a:t>
            </a:r>
            <a:r>
              <a:rPr sz="1200" spc="-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313131"/>
                </a:solidFill>
                <a:latin typeface="Times New Roman"/>
                <a:cs typeface="Times New Roman"/>
              </a:rPr>
              <a:t>Ni/Mg-</a:t>
            </a:r>
            <a:r>
              <a:rPr sz="1200" dirty="0">
                <a:solidFill>
                  <a:srgbClr val="313131"/>
                </a:solidFill>
                <a:latin typeface="Times New Roman"/>
                <a:cs typeface="Times New Roman"/>
              </a:rPr>
              <a:t>Ce</a:t>
            </a:r>
            <a:r>
              <a:rPr sz="1200" spc="-1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13131"/>
                </a:solidFill>
                <a:latin typeface="Times New Roman"/>
                <a:cs typeface="Times New Roman"/>
              </a:rPr>
              <a:t>as</a:t>
            </a:r>
            <a:r>
              <a:rPr sz="1200" spc="-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313131"/>
                </a:solidFill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88363" y="4767166"/>
            <a:ext cx="2298156" cy="195822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898391" y="4710682"/>
            <a:ext cx="2781300" cy="211531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383538" y="4276801"/>
            <a:ext cx="44081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313131"/>
                </a:solidFill>
                <a:latin typeface="Times New Roman"/>
                <a:cs typeface="Times New Roman"/>
              </a:rPr>
              <a:t>function</a:t>
            </a:r>
            <a:r>
              <a:rPr sz="1200" spc="-2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13131"/>
                </a:solidFill>
                <a:latin typeface="Times New Roman"/>
                <a:cs typeface="Times New Roman"/>
              </a:rPr>
              <a:t>of</a:t>
            </a:r>
            <a:r>
              <a:rPr sz="1200" spc="-3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13131"/>
                </a:solidFill>
                <a:latin typeface="Times New Roman"/>
                <a:cs typeface="Times New Roman"/>
              </a:rPr>
              <a:t>reaction</a:t>
            </a:r>
            <a:r>
              <a:rPr sz="1200" spc="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13131"/>
                </a:solidFill>
                <a:latin typeface="Times New Roman"/>
                <a:cs typeface="Times New Roman"/>
              </a:rPr>
              <a:t>temperature:</a:t>
            </a:r>
            <a:r>
              <a:rPr sz="1200" spc="1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13131"/>
                </a:solidFill>
                <a:latin typeface="Times New Roman"/>
                <a:cs typeface="Times New Roman"/>
              </a:rPr>
              <a:t>(a)</a:t>
            </a:r>
            <a:r>
              <a:rPr sz="1200" spc="-2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13131"/>
                </a:solidFill>
                <a:latin typeface="Times New Roman"/>
                <a:cs typeface="Times New Roman"/>
              </a:rPr>
              <a:t>CO</a:t>
            </a:r>
            <a:r>
              <a:rPr sz="1200" baseline="-20833" dirty="0">
                <a:solidFill>
                  <a:srgbClr val="313131"/>
                </a:solidFill>
                <a:latin typeface="Times New Roman"/>
                <a:cs typeface="Times New Roman"/>
              </a:rPr>
              <a:t>2</a:t>
            </a:r>
            <a:r>
              <a:rPr sz="1200" spc="89" baseline="-20833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13131"/>
                </a:solidFill>
                <a:latin typeface="Times New Roman"/>
                <a:cs typeface="Times New Roman"/>
              </a:rPr>
              <a:t>Conversion,</a:t>
            </a:r>
            <a:r>
              <a:rPr sz="1200" spc="-1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13131"/>
                </a:solidFill>
                <a:latin typeface="Times New Roman"/>
                <a:cs typeface="Times New Roman"/>
              </a:rPr>
              <a:t>(b)</a:t>
            </a:r>
            <a:r>
              <a:rPr sz="1200" spc="-4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13131"/>
                </a:solidFill>
                <a:latin typeface="Times New Roman"/>
                <a:cs typeface="Times New Roman"/>
              </a:rPr>
              <a:t>CH</a:t>
            </a:r>
            <a:r>
              <a:rPr sz="1200" baseline="-20833" dirty="0">
                <a:solidFill>
                  <a:srgbClr val="313131"/>
                </a:solidFill>
                <a:latin typeface="Times New Roman"/>
                <a:cs typeface="Times New Roman"/>
              </a:rPr>
              <a:t>4</a:t>
            </a:r>
            <a:r>
              <a:rPr sz="1200" spc="97" baseline="-20833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13131"/>
                </a:solidFill>
                <a:latin typeface="Times New Roman"/>
                <a:cs typeface="Times New Roman"/>
              </a:rPr>
              <a:t>and</a:t>
            </a:r>
            <a:r>
              <a:rPr sz="1200" spc="-25" dirty="0">
                <a:solidFill>
                  <a:srgbClr val="313131"/>
                </a:solidFill>
                <a:latin typeface="Times New Roman"/>
                <a:cs typeface="Times New Roman"/>
              </a:rPr>
              <a:t> CO</a:t>
            </a:r>
            <a:endParaRPr sz="12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solidFill>
                  <a:srgbClr val="313131"/>
                </a:solidFill>
                <a:latin typeface="Times New Roman"/>
                <a:cs typeface="Times New Roman"/>
              </a:rPr>
              <a:t>selectivity;</a:t>
            </a:r>
            <a:r>
              <a:rPr sz="1200" spc="-1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13131"/>
                </a:solidFill>
                <a:latin typeface="Times New Roman"/>
                <a:cs typeface="Times New Roman"/>
              </a:rPr>
              <a:t>Reaction</a:t>
            </a:r>
            <a:r>
              <a:rPr sz="1200" spc="-4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13131"/>
                </a:solidFill>
                <a:latin typeface="Times New Roman"/>
                <a:cs typeface="Times New Roman"/>
              </a:rPr>
              <a:t>conditions:</a:t>
            </a:r>
            <a:r>
              <a:rPr sz="1200" spc="-4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13131"/>
                </a:solidFill>
                <a:latin typeface="Times New Roman"/>
                <a:cs typeface="Times New Roman"/>
              </a:rPr>
              <a:t>Experimental</a:t>
            </a:r>
            <a:r>
              <a:rPr sz="1200" spc="-4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13131"/>
                </a:solidFill>
                <a:latin typeface="Times New Roman"/>
                <a:cs typeface="Times New Roman"/>
              </a:rPr>
              <a:t>Protocol</a:t>
            </a:r>
            <a:r>
              <a:rPr sz="1200" spc="-5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313131"/>
                </a:solidFill>
                <a:latin typeface="Times New Roman"/>
                <a:cs typeface="Times New Roman"/>
              </a:rPr>
              <a:t>#1.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8139" y="104793"/>
            <a:ext cx="648364" cy="413458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250166" y="0"/>
            <a:ext cx="941815" cy="765004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01875" marR="5080" indent="-2289810">
              <a:lnSpc>
                <a:spcPct val="100000"/>
              </a:lnSpc>
              <a:spcBef>
                <a:spcPts val="100"/>
              </a:spcBef>
            </a:pPr>
            <a:r>
              <a:rPr dirty="0"/>
              <a:t>3.</a:t>
            </a:r>
            <a:r>
              <a:rPr spc="-65" dirty="0"/>
              <a:t> </a:t>
            </a:r>
            <a:r>
              <a:rPr dirty="0"/>
              <a:t>Results</a:t>
            </a:r>
            <a:r>
              <a:rPr spc="-60" dirty="0"/>
              <a:t> </a:t>
            </a:r>
            <a:r>
              <a:rPr dirty="0"/>
              <a:t>and</a:t>
            </a:r>
            <a:r>
              <a:rPr spc="-50" dirty="0"/>
              <a:t> </a:t>
            </a:r>
            <a:r>
              <a:rPr dirty="0"/>
              <a:t>discussion,</a:t>
            </a:r>
            <a:r>
              <a:rPr spc="-75" dirty="0"/>
              <a:t> </a:t>
            </a:r>
            <a:r>
              <a:rPr spc="-10" dirty="0"/>
              <a:t>Καταλυτ</a:t>
            </a:r>
            <a:r>
              <a:rPr cap="small" spc="-10" dirty="0"/>
              <a:t>ι</a:t>
            </a:r>
            <a:r>
              <a:rPr spc="-10" dirty="0"/>
              <a:t>κά</a:t>
            </a:r>
            <a:r>
              <a:rPr spc="-70" dirty="0"/>
              <a:t> </a:t>
            </a:r>
            <a:r>
              <a:rPr spc="-35" dirty="0"/>
              <a:t>πε</a:t>
            </a:r>
            <a:r>
              <a:rPr cap="small" spc="-35" dirty="0"/>
              <a:t>ι</a:t>
            </a:r>
            <a:r>
              <a:rPr spc="-35" dirty="0"/>
              <a:t>ράματα </a:t>
            </a:r>
            <a:r>
              <a:rPr spc="-10" dirty="0"/>
              <a:t>σταθερότητας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5682" y="1009650"/>
            <a:ext cx="9951720" cy="25888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 marR="149225">
              <a:lnSpc>
                <a:spcPct val="100699"/>
              </a:lnSpc>
              <a:spcBef>
                <a:spcPts val="90"/>
              </a:spcBef>
            </a:pP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4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catalytic</a:t>
            </a:r>
            <a:r>
              <a:rPr sz="1400"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stability</a:t>
            </a:r>
            <a:r>
              <a:rPr sz="14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tests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were</a:t>
            </a:r>
            <a:r>
              <a:rPr sz="14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performed</a:t>
            </a:r>
            <a:r>
              <a:rPr sz="14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at</a:t>
            </a:r>
            <a:r>
              <a:rPr sz="1400" spc="-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constant</a:t>
            </a:r>
            <a:r>
              <a:rPr sz="1400"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reaction</a:t>
            </a:r>
            <a:r>
              <a:rPr sz="1400"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temperature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400</a:t>
            </a:r>
            <a:r>
              <a:rPr sz="1400" b="1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Microsoft YaHei"/>
                <a:cs typeface="Microsoft YaHei"/>
              </a:rPr>
              <a:t>°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sz="1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under</a:t>
            </a:r>
            <a:r>
              <a:rPr sz="14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experimental</a:t>
            </a:r>
            <a:r>
              <a:rPr sz="1400" spc="-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protocol</a:t>
            </a:r>
            <a:r>
              <a:rPr sz="1400" spc="-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#2</a:t>
            </a:r>
            <a:r>
              <a:rPr sz="1400" spc="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for</a:t>
            </a:r>
            <a:r>
              <a:rPr sz="1400"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20</a:t>
            </a:r>
            <a:r>
              <a:rPr sz="1400" b="1" spc="-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h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;</a:t>
            </a:r>
            <a:r>
              <a:rPr sz="1400" spc="-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2D2D2D"/>
                </a:solidFill>
                <a:latin typeface="Times New Roman"/>
                <a:cs typeface="Times New Roman"/>
              </a:rPr>
              <a:t>the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aim</a:t>
            </a:r>
            <a:r>
              <a:rPr sz="14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of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these</a:t>
            </a:r>
            <a:r>
              <a:rPr sz="14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experiments</a:t>
            </a:r>
            <a:r>
              <a:rPr sz="14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were: (a)</a:t>
            </a:r>
            <a:r>
              <a:rPr sz="1400" spc="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investigation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possible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carbon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formation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catalyst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surface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via</a:t>
            </a:r>
            <a:r>
              <a:rPr sz="14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CO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 disproportionation</a:t>
            </a:r>
            <a:r>
              <a:rPr sz="1400" spc="-5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(2CO</a:t>
            </a:r>
            <a:endParaRPr sz="1400" dirty="0">
              <a:latin typeface="Times New Roman"/>
              <a:cs typeface="Times New Roman"/>
            </a:endParaRPr>
          </a:p>
          <a:p>
            <a:pPr marL="25400" marR="17780">
              <a:lnSpc>
                <a:spcPct val="100000"/>
              </a:lnSpc>
            </a:pPr>
            <a:r>
              <a:rPr sz="1400" dirty="0">
                <a:solidFill>
                  <a:srgbClr val="2D2D2D"/>
                </a:solidFill>
                <a:latin typeface="Cambria Math"/>
                <a:cs typeface="Cambria Math"/>
              </a:rPr>
              <a:t>⇌</a:t>
            </a:r>
            <a:r>
              <a:rPr sz="1400" spc="25" dirty="0">
                <a:solidFill>
                  <a:srgbClr val="2D2D2D"/>
                </a:solidFill>
                <a:latin typeface="Cambria Math"/>
                <a:cs typeface="Cambria Math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C</a:t>
            </a:r>
            <a:r>
              <a:rPr sz="1400" spc="-8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+</a:t>
            </a:r>
            <a:r>
              <a:rPr sz="1400" spc="-8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CO</a:t>
            </a:r>
            <a:r>
              <a:rPr sz="1350" baseline="-21604" dirty="0">
                <a:solidFill>
                  <a:srgbClr val="2D2D2D"/>
                </a:solidFill>
                <a:latin typeface="Times New Roman"/>
                <a:cs typeface="Times New Roman"/>
              </a:rPr>
              <a:t>2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)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or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via</a:t>
            </a:r>
            <a:r>
              <a:rPr sz="14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incomplete</a:t>
            </a:r>
            <a:r>
              <a:rPr sz="14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CO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reduction</a:t>
            </a:r>
            <a:r>
              <a:rPr sz="1400" spc="-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reaction</a:t>
            </a:r>
            <a:r>
              <a:rPr sz="1400" spc="-4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(CO</a:t>
            </a:r>
            <a:r>
              <a:rPr sz="14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+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H</a:t>
            </a:r>
            <a:r>
              <a:rPr sz="1350" baseline="-21604" dirty="0">
                <a:solidFill>
                  <a:srgbClr val="2D2D2D"/>
                </a:solidFill>
                <a:latin typeface="Times New Roman"/>
                <a:cs typeface="Times New Roman"/>
              </a:rPr>
              <a:t>2</a:t>
            </a:r>
            <a:r>
              <a:rPr sz="1350" spc="165" baseline="-21604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Cambria Math"/>
                <a:cs typeface="Cambria Math"/>
              </a:rPr>
              <a:t>⇌</a:t>
            </a:r>
            <a:r>
              <a:rPr sz="1400" spc="30" dirty="0">
                <a:solidFill>
                  <a:srgbClr val="2D2D2D"/>
                </a:solidFill>
                <a:latin typeface="Cambria Math"/>
                <a:cs typeface="Cambria Math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C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+</a:t>
            </a:r>
            <a:r>
              <a:rPr sz="14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H</a:t>
            </a:r>
            <a:r>
              <a:rPr sz="1350" baseline="-21604" dirty="0">
                <a:solidFill>
                  <a:srgbClr val="2D2D2D"/>
                </a:solidFill>
                <a:latin typeface="Times New Roman"/>
                <a:cs typeface="Times New Roman"/>
              </a:rPr>
              <a:t>2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O)</a:t>
            </a:r>
            <a:r>
              <a:rPr sz="1400" spc="-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and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its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effect</a:t>
            </a:r>
            <a:r>
              <a:rPr sz="14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on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catalytic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stability,</a:t>
            </a:r>
            <a:r>
              <a:rPr sz="14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and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(b)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investigation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of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extent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nickel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nanoparticles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sintering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[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105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].</a:t>
            </a:r>
            <a:r>
              <a:rPr sz="1400" spc="-10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As shown</a:t>
            </a:r>
            <a:r>
              <a:rPr sz="14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in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Fig.</a:t>
            </a:r>
            <a:r>
              <a:rPr sz="14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9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(a-c),</a:t>
            </a:r>
            <a:r>
              <a:rPr sz="14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catalytic</a:t>
            </a:r>
            <a:r>
              <a:rPr sz="14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activity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followed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400" b="1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order: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Ni/Pr-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Ce</a:t>
            </a:r>
            <a:r>
              <a:rPr sz="14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&gt;&gt; 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Ni/Mg-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Ce</a:t>
            </a:r>
            <a:r>
              <a:rPr sz="1400" b="1" spc="-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&gt;</a:t>
            </a:r>
            <a:r>
              <a:rPr sz="1400" b="1" spc="-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Ni/Sm-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Ce</a:t>
            </a:r>
            <a:r>
              <a:rPr sz="1400" b="1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=</a:t>
            </a:r>
            <a:r>
              <a:rPr sz="1400" b="1" spc="-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Ni/Ce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,</a:t>
            </a:r>
            <a:r>
              <a:rPr sz="14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which</a:t>
            </a:r>
            <a:r>
              <a:rPr sz="14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indicates</a:t>
            </a:r>
            <a:r>
              <a:rPr sz="14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performance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(as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function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time)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depends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support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nature,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 well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as,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-25" dirty="0">
                <a:latin typeface="Times New Roman"/>
                <a:cs typeface="Times New Roman"/>
              </a:rPr>
              <a:t> the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promoting</a:t>
            </a:r>
            <a:r>
              <a:rPr sz="14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effect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dopants</a:t>
            </a:r>
            <a:r>
              <a:rPr sz="14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(Mg</a:t>
            </a:r>
            <a:r>
              <a:rPr sz="1350" b="1" baseline="24691" dirty="0">
                <a:solidFill>
                  <a:srgbClr val="006FC0"/>
                </a:solidFill>
                <a:latin typeface="Times New Roman"/>
                <a:cs typeface="Times New Roman"/>
              </a:rPr>
              <a:t>2+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,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Sm</a:t>
            </a:r>
            <a:r>
              <a:rPr sz="1350" b="1" baseline="24691" dirty="0">
                <a:solidFill>
                  <a:srgbClr val="006FC0"/>
                </a:solidFill>
                <a:latin typeface="Times New Roman"/>
                <a:cs typeface="Times New Roman"/>
              </a:rPr>
              <a:t>3+</a:t>
            </a:r>
            <a:r>
              <a:rPr sz="1350" b="1" spc="187" baseline="24691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Pr</a:t>
            </a:r>
            <a:r>
              <a:rPr sz="1350" b="1" baseline="24691" dirty="0">
                <a:solidFill>
                  <a:srgbClr val="006FC0"/>
                </a:solidFill>
                <a:latin typeface="Times New Roman"/>
                <a:cs typeface="Times New Roman"/>
              </a:rPr>
              <a:t>3+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).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remarkable</a:t>
            </a:r>
            <a:r>
              <a:rPr sz="14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performance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Ni/Pr-</a:t>
            </a:r>
            <a:r>
              <a:rPr sz="1400" dirty="0">
                <a:latin typeface="Times New Roman"/>
                <a:cs typeface="Times New Roman"/>
              </a:rPr>
              <a:t>Ce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catalyst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in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terms</a:t>
            </a:r>
            <a:r>
              <a:rPr sz="1400" spc="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of</a:t>
            </a:r>
            <a:r>
              <a:rPr sz="1400" spc="-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CO</a:t>
            </a:r>
            <a:r>
              <a:rPr sz="1350" baseline="-21604" dirty="0">
                <a:solidFill>
                  <a:srgbClr val="2D2D2D"/>
                </a:solidFill>
                <a:latin typeface="Times New Roman"/>
                <a:cs typeface="Times New Roman"/>
              </a:rPr>
              <a:t>2</a:t>
            </a:r>
            <a:r>
              <a:rPr sz="1350" spc="172" baseline="-21604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conversion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during</a:t>
            </a:r>
            <a:r>
              <a:rPr sz="1400" spc="-5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4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time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on</a:t>
            </a:r>
            <a:r>
              <a:rPr sz="14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stream</a:t>
            </a:r>
            <a:r>
              <a:rPr sz="1400" spc="-2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experiments,</a:t>
            </a:r>
            <a:r>
              <a:rPr sz="1400" spc="-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can</a:t>
            </a:r>
            <a:r>
              <a:rPr sz="1400" spc="-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be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attributed</a:t>
            </a:r>
            <a:r>
              <a:rPr sz="14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to</a:t>
            </a:r>
            <a:r>
              <a:rPr sz="1400" spc="-5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400" spc="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interaction/synergism</a:t>
            </a:r>
            <a:r>
              <a:rPr sz="1400" b="1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between</a:t>
            </a:r>
            <a:r>
              <a:rPr sz="1400"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Ni</a:t>
            </a:r>
            <a:r>
              <a:rPr sz="1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praseodymium</a:t>
            </a:r>
            <a:r>
              <a:rPr sz="1400"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oxide</a:t>
            </a:r>
            <a:r>
              <a:rPr sz="1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that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leads</a:t>
            </a:r>
            <a:r>
              <a:rPr sz="1400" spc="500" dirty="0">
                <a:solidFill>
                  <a:srgbClr val="2D2D2D"/>
                </a:solidFill>
                <a:latin typeface="Times New Roman"/>
                <a:cs typeface="Times New Roman"/>
              </a:rPr>
              <a:t> 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to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4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formation</a:t>
            </a:r>
            <a:r>
              <a:rPr sz="1400" spc="-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of</a:t>
            </a:r>
            <a:r>
              <a:rPr sz="14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stable</a:t>
            </a:r>
            <a:r>
              <a:rPr sz="14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and</a:t>
            </a:r>
            <a:r>
              <a:rPr sz="14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high</a:t>
            </a:r>
            <a:r>
              <a:rPr sz="14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capacity</a:t>
            </a:r>
            <a:r>
              <a:rPr sz="14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hydrogen</a:t>
            </a:r>
            <a:r>
              <a:rPr sz="14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adsorption</a:t>
            </a:r>
            <a:r>
              <a:rPr sz="1400" spc="-4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sites</a:t>
            </a:r>
            <a:r>
              <a:rPr sz="14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[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106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,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107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]</a:t>
            </a:r>
            <a:r>
              <a:rPr sz="1400" spc="-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and</a:t>
            </a:r>
            <a:r>
              <a:rPr sz="14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fact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that</a:t>
            </a:r>
            <a:r>
              <a:rPr sz="14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4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addition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of</a:t>
            </a:r>
            <a:r>
              <a:rPr sz="1400" spc="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an</a:t>
            </a:r>
            <a:r>
              <a:rPr sz="1400" spc="-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f-block</a:t>
            </a:r>
            <a:r>
              <a:rPr sz="14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element </a:t>
            </a:r>
            <a:r>
              <a:rPr sz="1400" spc="-25" dirty="0">
                <a:solidFill>
                  <a:srgbClr val="2D2D2D"/>
                </a:solidFill>
                <a:latin typeface="Times New Roman"/>
                <a:cs typeface="Times New Roman"/>
              </a:rPr>
              <a:t>can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influence</a:t>
            </a:r>
            <a:r>
              <a:rPr sz="1400"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acid-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base</a:t>
            </a:r>
            <a:r>
              <a:rPr sz="1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properties</a:t>
            </a:r>
            <a:r>
              <a:rPr sz="1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enhancing</a:t>
            </a:r>
            <a:r>
              <a:rPr sz="14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4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activity</a:t>
            </a:r>
            <a:r>
              <a:rPr sz="1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stability</a:t>
            </a:r>
            <a:r>
              <a:rPr sz="1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4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4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catalysts</a:t>
            </a:r>
            <a:r>
              <a:rPr sz="1400" b="1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[</a:t>
            </a: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6"/>
              </a:rPr>
              <a:t>12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,</a:t>
            </a: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7"/>
              </a:rPr>
              <a:t>108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,</a:t>
            </a: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8"/>
              </a:rPr>
              <a:t>109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].</a:t>
            </a:r>
            <a:r>
              <a:rPr sz="14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Regarding</a:t>
            </a:r>
            <a:r>
              <a:rPr sz="1400" spc="-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400" spc="-3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CH</a:t>
            </a:r>
            <a:r>
              <a:rPr sz="1350" baseline="-21604" dirty="0">
                <a:solidFill>
                  <a:srgbClr val="2D2D2D"/>
                </a:solidFill>
                <a:latin typeface="Times New Roman"/>
                <a:cs typeface="Times New Roman"/>
              </a:rPr>
              <a:t>4</a:t>
            </a:r>
            <a:r>
              <a:rPr sz="1350" spc="202" baseline="-21604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selectivity</a:t>
            </a:r>
            <a:r>
              <a:rPr sz="1400" spc="-4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2D2D2D"/>
                </a:solidFill>
                <a:latin typeface="Times New Roman"/>
                <a:cs typeface="Times New Roman"/>
              </a:rPr>
              <a:t>and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yield,</a:t>
            </a:r>
            <a:r>
              <a:rPr sz="14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it</a:t>
            </a:r>
            <a:r>
              <a:rPr sz="1400" spc="-3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is clear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from</a:t>
            </a:r>
            <a:r>
              <a:rPr sz="1400" spc="-1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Fig.</a:t>
            </a:r>
            <a:r>
              <a:rPr sz="14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9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b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that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doped</a:t>
            </a:r>
            <a:r>
              <a:rPr sz="14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catalysts show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highly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stable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</a:t>
            </a:r>
            <a:r>
              <a:rPr sz="1350" baseline="-21604" dirty="0">
                <a:latin typeface="Times New Roman"/>
                <a:cs typeface="Times New Roman"/>
              </a:rPr>
              <a:t>4</a:t>
            </a:r>
            <a:r>
              <a:rPr sz="1350" spc="172" baseline="-2160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values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duration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20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time on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D2D2D"/>
                </a:solidFill>
                <a:latin typeface="Times New Roman"/>
                <a:cs typeface="Times New Roman"/>
              </a:rPr>
              <a:t>stream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experiments,</a:t>
            </a:r>
            <a:r>
              <a:rPr sz="1400" spc="-4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which</a:t>
            </a:r>
            <a:r>
              <a:rPr sz="140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suggests</a:t>
            </a:r>
            <a:r>
              <a:rPr sz="1400" spc="-45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that</a:t>
            </a:r>
            <a:r>
              <a:rPr sz="1400" spc="-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latin typeface="Times New Roman"/>
                <a:cs typeface="Times New Roman"/>
              </a:rPr>
              <a:t>the</a:t>
            </a:r>
            <a:r>
              <a:rPr sz="1400" spc="1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deactivation</a:t>
            </a:r>
            <a:r>
              <a:rPr sz="1400" b="1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catalytic</a:t>
            </a:r>
            <a:r>
              <a:rPr sz="1400" b="1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samples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due</a:t>
            </a:r>
            <a:r>
              <a:rPr sz="1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thermal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sintering</a:t>
            </a:r>
            <a:r>
              <a:rPr sz="1400"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nickel</a:t>
            </a:r>
            <a:r>
              <a:rPr sz="1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nanoparticles</a:t>
            </a:r>
            <a:r>
              <a:rPr sz="1400"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has</a:t>
            </a:r>
            <a:r>
              <a:rPr sz="1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been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successfully</a:t>
            </a:r>
            <a:r>
              <a:rPr sz="1400" b="1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prevented.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5654" y="3689350"/>
            <a:ext cx="4157345" cy="2953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8915" marR="150495" indent="-171450">
              <a:lnSpc>
                <a:spcPct val="100000"/>
              </a:lnSpc>
              <a:spcBef>
                <a:spcPts val="100"/>
              </a:spcBef>
              <a:buClr>
                <a:srgbClr val="006FC0"/>
              </a:buClr>
              <a:buFont typeface="Arial MT"/>
              <a:buChar char="•"/>
              <a:tabLst>
                <a:tab pos="210185" algn="l"/>
              </a:tabLst>
            </a:pPr>
            <a:r>
              <a:rPr sz="1400" dirty="0">
                <a:latin typeface="Times New Roman"/>
                <a:cs typeface="Times New Roman"/>
              </a:rPr>
              <a:t>H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τροποποίηση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των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υποστρωμάτων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της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CeO</a:t>
            </a:r>
            <a:r>
              <a:rPr sz="1350" baseline="-21604" dirty="0">
                <a:latin typeface="Times New Roman"/>
                <a:cs typeface="Times New Roman"/>
              </a:rPr>
              <a:t>2</a:t>
            </a:r>
            <a:r>
              <a:rPr sz="1350" spc="165" baseline="-21604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οδηγεί 	</a:t>
            </a:r>
            <a:r>
              <a:rPr sz="1400" dirty="0">
                <a:latin typeface="Times New Roman"/>
                <a:cs typeface="Times New Roman"/>
              </a:rPr>
              <a:t>σε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μεγαλύτερη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ενεργότητα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και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σταθερότητα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για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την 	</a:t>
            </a:r>
            <a:r>
              <a:rPr sz="1400" dirty="0">
                <a:latin typeface="Times New Roman"/>
                <a:cs typeface="Times New Roman"/>
              </a:rPr>
              <a:t>αντίδραση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της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μεθανοποίησης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στους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400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350" spc="-37" baseline="24691" dirty="0">
                <a:latin typeface="Times New Roman"/>
                <a:cs typeface="Times New Roman"/>
              </a:rPr>
              <a:t>ο</a:t>
            </a:r>
            <a:r>
              <a:rPr sz="1400" spc="-25" dirty="0">
                <a:latin typeface="Times New Roman"/>
                <a:cs typeface="Times New Roman"/>
              </a:rPr>
              <a:t>C.</a:t>
            </a:r>
            <a:endParaRPr sz="1400">
              <a:latin typeface="Times New Roman"/>
              <a:cs typeface="Times New Roman"/>
            </a:endParaRPr>
          </a:p>
          <a:p>
            <a:pPr marL="208915" marR="30480" indent="-171450">
              <a:lnSpc>
                <a:spcPct val="100000"/>
              </a:lnSpc>
              <a:spcBef>
                <a:spcPts val="605"/>
              </a:spcBef>
              <a:buClr>
                <a:srgbClr val="006FC0"/>
              </a:buClr>
              <a:buFont typeface="Arial MT"/>
              <a:buChar char="•"/>
              <a:tabLst>
                <a:tab pos="210185" algn="l"/>
              </a:tabLst>
            </a:pPr>
            <a:r>
              <a:rPr sz="1400" dirty="0">
                <a:latin typeface="Times New Roman"/>
                <a:cs typeface="Times New Roman"/>
              </a:rPr>
              <a:t>Η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πολύ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καλή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ενεργότητα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και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σταθερότητα</a:t>
            </a:r>
            <a:r>
              <a:rPr sz="1400" spc="-25" dirty="0">
                <a:latin typeface="Times New Roman"/>
                <a:cs typeface="Times New Roman"/>
              </a:rPr>
              <a:t> του 	</a:t>
            </a:r>
            <a:r>
              <a:rPr sz="1400" dirty="0">
                <a:latin typeface="Times New Roman"/>
                <a:cs typeface="Times New Roman"/>
              </a:rPr>
              <a:t>καταλύτη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Ni/Pr-</a:t>
            </a:r>
            <a:r>
              <a:rPr sz="1400" dirty="0">
                <a:latin typeface="Times New Roman"/>
                <a:cs typeface="Times New Roman"/>
              </a:rPr>
              <a:t>Ce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μπορεί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να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αποδοθεί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στη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συνέργεια 	</a:t>
            </a:r>
            <a:r>
              <a:rPr sz="1400" dirty="0">
                <a:latin typeface="Times New Roman"/>
                <a:cs typeface="Times New Roman"/>
              </a:rPr>
              <a:t>μεταξύ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μεταλλικού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Ni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και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PrO</a:t>
            </a:r>
            <a:r>
              <a:rPr sz="1350" baseline="-21604" dirty="0">
                <a:latin typeface="Times New Roman"/>
                <a:cs typeface="Times New Roman"/>
              </a:rPr>
              <a:t>x</a:t>
            </a:r>
            <a:r>
              <a:rPr sz="1350" spc="142" baseline="-2160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και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στην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επίδραση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του 	</a:t>
            </a:r>
            <a:r>
              <a:rPr sz="1400" dirty="0">
                <a:latin typeface="Times New Roman"/>
                <a:cs typeface="Times New Roman"/>
              </a:rPr>
              <a:t>Pr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ως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προς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τις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οξεοβασικές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ιδιότητες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της</a:t>
            </a:r>
            <a:r>
              <a:rPr sz="1400" spc="-10" dirty="0">
                <a:latin typeface="Times New Roman"/>
                <a:cs typeface="Times New Roman"/>
              </a:rPr>
              <a:t> επιφάνειας 	</a:t>
            </a:r>
            <a:r>
              <a:rPr sz="1400" dirty="0">
                <a:latin typeface="Times New Roman"/>
                <a:cs typeface="Times New Roman"/>
              </a:rPr>
              <a:t>του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υποστρώματος.</a:t>
            </a:r>
            <a:endParaRPr sz="1400">
              <a:latin typeface="Times New Roman"/>
              <a:cs typeface="Times New Roman"/>
            </a:endParaRPr>
          </a:p>
          <a:p>
            <a:pPr marL="208915" marR="51435" indent="-171450">
              <a:lnSpc>
                <a:spcPct val="100000"/>
              </a:lnSpc>
              <a:spcBef>
                <a:spcPts val="605"/>
              </a:spcBef>
              <a:buClr>
                <a:srgbClr val="006FC0"/>
              </a:buClr>
              <a:buFont typeface="Arial MT"/>
              <a:buChar char="•"/>
              <a:tabLst>
                <a:tab pos="210185" algn="l"/>
              </a:tabLst>
            </a:pPr>
            <a:r>
              <a:rPr sz="1400" dirty="0">
                <a:latin typeface="Times New Roman"/>
                <a:cs typeface="Times New Roman"/>
              </a:rPr>
              <a:t>H σταθερή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μετατροπή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</a:t>
            </a:r>
            <a:r>
              <a:rPr sz="1350" baseline="-21604" dirty="0">
                <a:latin typeface="Times New Roman"/>
                <a:cs typeface="Times New Roman"/>
              </a:rPr>
              <a:t>2</a:t>
            </a:r>
            <a:r>
              <a:rPr sz="1350" spc="179" baseline="-2160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και</a:t>
            </a:r>
            <a:r>
              <a:rPr sz="1400" spc="-10" dirty="0">
                <a:latin typeface="Times New Roman"/>
                <a:cs typeface="Times New Roman"/>
              </a:rPr>
              <a:t> εκλεκτικότητα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σε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CH</a:t>
            </a:r>
            <a:r>
              <a:rPr sz="1350" spc="-37" baseline="-21604" dirty="0">
                <a:latin typeface="Times New Roman"/>
                <a:cs typeface="Times New Roman"/>
              </a:rPr>
              <a:t>4</a:t>
            </a:r>
            <a:r>
              <a:rPr sz="1350" baseline="-21604" dirty="0">
                <a:latin typeface="Times New Roman"/>
                <a:cs typeface="Times New Roman"/>
              </a:rPr>
              <a:t> 	</a:t>
            </a:r>
            <a:r>
              <a:rPr sz="1400" dirty="0">
                <a:latin typeface="Times New Roman"/>
                <a:cs typeface="Times New Roman"/>
              </a:rPr>
              <a:t>για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τους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καταλύτες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οδηγεί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στο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συμπέρασμα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πως </a:t>
            </a:r>
            <a:r>
              <a:rPr sz="1400" spc="-25" dirty="0">
                <a:latin typeface="Times New Roman"/>
                <a:cs typeface="Times New Roman"/>
              </a:rPr>
              <a:t>δεν 	</a:t>
            </a:r>
            <a:r>
              <a:rPr sz="1400" dirty="0">
                <a:latin typeface="Times New Roman"/>
                <a:cs typeface="Times New Roman"/>
              </a:rPr>
              <a:t>έλαβε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χώρα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σημαντική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απενεργοποίηση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του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καταλύτη 	</a:t>
            </a:r>
            <a:r>
              <a:rPr sz="1400" dirty="0">
                <a:latin typeface="Times New Roman"/>
                <a:cs typeface="Times New Roman"/>
              </a:rPr>
              <a:t>λόγω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πυρωσυσσωμάτωσης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των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νανοσωματιδίων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Ni 	</a:t>
            </a:r>
            <a:r>
              <a:rPr sz="1400" dirty="0">
                <a:latin typeface="Times New Roman"/>
                <a:cs typeface="Times New Roman"/>
              </a:rPr>
              <a:t>και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εναπόθεσης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άνθρακα.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62555" y="3760978"/>
            <a:ext cx="42208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algn="just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Fig. 9.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Stability tests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Ni/Ce,</a:t>
            </a:r>
            <a:r>
              <a:rPr sz="1200" spc="-10" dirty="0">
                <a:latin typeface="Times New Roman"/>
                <a:cs typeface="Times New Roman"/>
              </a:rPr>
              <a:t> Ni/Sm-</a:t>
            </a:r>
            <a:r>
              <a:rPr sz="1200" dirty="0">
                <a:latin typeface="Times New Roman"/>
                <a:cs typeface="Times New Roman"/>
              </a:rPr>
              <a:t>Ce,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Ni/Pr-</a:t>
            </a:r>
            <a:r>
              <a:rPr sz="1200" dirty="0">
                <a:latin typeface="Times New Roman"/>
                <a:cs typeface="Times New Roman"/>
              </a:rPr>
              <a:t>Ce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 </a:t>
            </a:r>
            <a:r>
              <a:rPr sz="1200" spc="-10" dirty="0">
                <a:latin typeface="Times New Roman"/>
                <a:cs typeface="Times New Roman"/>
              </a:rPr>
              <a:t>Ni/Mg-</a:t>
            </a:r>
            <a:r>
              <a:rPr sz="1200" spc="-25" dirty="0">
                <a:latin typeface="Times New Roman"/>
                <a:cs typeface="Times New Roman"/>
              </a:rPr>
              <a:t>Ce </a:t>
            </a:r>
            <a:r>
              <a:rPr sz="1200" dirty="0">
                <a:latin typeface="Times New Roman"/>
                <a:cs typeface="Times New Roman"/>
              </a:rPr>
              <a:t>as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function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reaction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time: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(a)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</a:t>
            </a:r>
            <a:r>
              <a:rPr sz="1200" baseline="-20833" dirty="0">
                <a:latin typeface="Times New Roman"/>
                <a:cs typeface="Times New Roman"/>
              </a:rPr>
              <a:t>2</a:t>
            </a:r>
            <a:r>
              <a:rPr sz="1200" spc="97" baseline="-2083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Conversion,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(b)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CH</a:t>
            </a:r>
            <a:r>
              <a:rPr sz="1200" baseline="-20833" dirty="0">
                <a:latin typeface="Times New Roman"/>
                <a:cs typeface="Times New Roman"/>
              </a:rPr>
              <a:t>4</a:t>
            </a:r>
            <a:r>
              <a:rPr sz="1200" spc="97" baseline="-2083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CO </a:t>
            </a:r>
            <a:r>
              <a:rPr sz="1200" dirty="0">
                <a:latin typeface="Times New Roman"/>
                <a:cs typeface="Times New Roman"/>
              </a:rPr>
              <a:t>selectivity;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Reaction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conditions: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Experimental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Protocol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#2.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52372" y="4384546"/>
            <a:ext cx="2726430" cy="237743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360164" y="4448554"/>
            <a:ext cx="2906267" cy="229514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8139" y="104793"/>
            <a:ext cx="648364" cy="413458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250166" y="0"/>
            <a:ext cx="941815" cy="7650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4868" rIns="0" bIns="0" rtlCol="0">
            <a:spAutoFit/>
          </a:bodyPr>
          <a:lstStyle/>
          <a:p>
            <a:pPr marL="211836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Παραγωγή</a:t>
            </a:r>
            <a:r>
              <a:rPr sz="2800" spc="-114" dirty="0"/>
              <a:t> </a:t>
            </a:r>
            <a:r>
              <a:rPr sz="2800" spc="-25" dirty="0"/>
              <a:t>H</a:t>
            </a:r>
            <a:r>
              <a:rPr sz="2775" spc="-37" baseline="-21021" dirty="0"/>
              <a:t>2</a:t>
            </a:r>
            <a:endParaRPr sz="2775" baseline="-21021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1203" y="1018032"/>
            <a:ext cx="5805025" cy="198577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325802" y="1302519"/>
            <a:ext cx="3855085" cy="1225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3150" spc="-40" dirty="0">
                <a:latin typeface="Times New Roman"/>
                <a:cs typeface="Times New Roman"/>
              </a:rPr>
              <a:t>CH</a:t>
            </a:r>
            <a:r>
              <a:rPr sz="3150" spc="-60" baseline="-10582" dirty="0">
                <a:latin typeface="Times New Roman"/>
                <a:cs typeface="Times New Roman"/>
              </a:rPr>
              <a:t>4 </a:t>
            </a:r>
            <a:r>
              <a:rPr sz="3150" dirty="0">
                <a:latin typeface="Times New Roman"/>
                <a:cs typeface="Times New Roman"/>
              </a:rPr>
              <a:t>+</a:t>
            </a:r>
            <a:r>
              <a:rPr sz="3150" spc="-175" dirty="0">
                <a:latin typeface="Times New Roman"/>
                <a:cs typeface="Times New Roman"/>
              </a:rPr>
              <a:t> </a:t>
            </a:r>
            <a:r>
              <a:rPr sz="3150" spc="-125" dirty="0">
                <a:latin typeface="Times New Roman"/>
                <a:cs typeface="Times New Roman"/>
              </a:rPr>
              <a:t>H</a:t>
            </a:r>
            <a:r>
              <a:rPr sz="3150" spc="-187" baseline="-10582" dirty="0">
                <a:latin typeface="Times New Roman"/>
                <a:cs typeface="Times New Roman"/>
              </a:rPr>
              <a:t>2</a:t>
            </a:r>
            <a:r>
              <a:rPr sz="3150" spc="-125" dirty="0">
                <a:latin typeface="Times New Roman"/>
                <a:cs typeface="Times New Roman"/>
              </a:rPr>
              <a:t>O</a:t>
            </a:r>
            <a:r>
              <a:rPr sz="3150" spc="-75" dirty="0">
                <a:latin typeface="Times New Roman"/>
                <a:cs typeface="Times New Roman"/>
              </a:rPr>
              <a:t> </a:t>
            </a:r>
            <a:r>
              <a:rPr sz="3150" spc="-190" dirty="0">
                <a:latin typeface="Times New Roman"/>
                <a:cs typeface="Times New Roman"/>
              </a:rPr>
              <a:t>→</a:t>
            </a:r>
            <a:r>
              <a:rPr sz="3150" spc="-70" dirty="0">
                <a:latin typeface="Times New Roman"/>
                <a:cs typeface="Times New Roman"/>
              </a:rPr>
              <a:t> </a:t>
            </a:r>
            <a:r>
              <a:rPr sz="3150" spc="-140" dirty="0">
                <a:latin typeface="Times New Roman"/>
                <a:cs typeface="Times New Roman"/>
              </a:rPr>
              <a:t>CO</a:t>
            </a:r>
            <a:r>
              <a:rPr sz="3150" spc="-70" dirty="0">
                <a:latin typeface="Times New Roman"/>
                <a:cs typeface="Times New Roman"/>
              </a:rPr>
              <a:t> </a:t>
            </a:r>
            <a:r>
              <a:rPr sz="3150" dirty="0">
                <a:latin typeface="Times New Roman"/>
                <a:cs typeface="Times New Roman"/>
              </a:rPr>
              <a:t>+</a:t>
            </a:r>
            <a:r>
              <a:rPr sz="3150" spc="-150" dirty="0">
                <a:latin typeface="Times New Roman"/>
                <a:cs typeface="Times New Roman"/>
              </a:rPr>
              <a:t> </a:t>
            </a:r>
            <a:r>
              <a:rPr sz="3150" spc="-25" dirty="0">
                <a:latin typeface="Times New Roman"/>
                <a:cs typeface="Times New Roman"/>
              </a:rPr>
              <a:t>3H</a:t>
            </a:r>
            <a:r>
              <a:rPr sz="3150" spc="-37" baseline="-10582" dirty="0">
                <a:latin typeface="Times New Roman"/>
                <a:cs typeface="Times New Roman"/>
              </a:rPr>
              <a:t>2</a:t>
            </a:r>
            <a:endParaRPr sz="3150" baseline="-10582">
              <a:latin typeface="Times New Roman"/>
              <a:cs typeface="Times New Roman"/>
            </a:endParaRPr>
          </a:p>
          <a:p>
            <a:pPr marL="382270">
              <a:lnSpc>
                <a:spcPct val="100000"/>
              </a:lnSpc>
              <a:spcBef>
                <a:spcPts val="2540"/>
              </a:spcBef>
            </a:pPr>
            <a:r>
              <a:rPr sz="2600" spc="-130" dirty="0">
                <a:latin typeface="Times New Roman"/>
                <a:cs typeface="Times New Roman"/>
              </a:rPr>
              <a:t>CO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+</a:t>
            </a:r>
            <a:r>
              <a:rPr sz="2600" spc="-16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H</a:t>
            </a:r>
            <a:r>
              <a:rPr sz="2625" spc="-172" baseline="-11111" dirty="0">
                <a:latin typeface="Times New Roman"/>
                <a:cs typeface="Times New Roman"/>
              </a:rPr>
              <a:t>2</a:t>
            </a:r>
            <a:r>
              <a:rPr sz="2600" spc="-114" dirty="0">
                <a:latin typeface="Times New Roman"/>
                <a:cs typeface="Times New Roman"/>
              </a:rPr>
              <a:t>O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90" dirty="0">
                <a:latin typeface="Times New Roman"/>
                <a:cs typeface="Times New Roman"/>
              </a:rPr>
              <a:t>→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Times New Roman"/>
                <a:cs typeface="Times New Roman"/>
              </a:rPr>
              <a:t>CO</a:t>
            </a:r>
            <a:r>
              <a:rPr sz="2625" spc="-75" baseline="-11111" dirty="0">
                <a:latin typeface="Times New Roman"/>
                <a:cs typeface="Times New Roman"/>
              </a:rPr>
              <a:t>2</a:t>
            </a:r>
            <a:r>
              <a:rPr sz="2625" spc="-30" baseline="-11111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+</a:t>
            </a:r>
            <a:r>
              <a:rPr sz="2600" spc="-12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H</a:t>
            </a:r>
            <a:r>
              <a:rPr sz="2625" spc="-37" baseline="-11111" dirty="0">
                <a:latin typeface="Times New Roman"/>
                <a:cs typeface="Times New Roman"/>
              </a:rPr>
              <a:t>2</a:t>
            </a:r>
            <a:endParaRPr sz="2625" baseline="-11111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35763" y="3437624"/>
            <a:ext cx="3315970" cy="777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850" dirty="0">
                <a:latin typeface="Times New Roman"/>
                <a:cs typeface="Times New Roman"/>
              </a:rPr>
              <a:t>2H</a:t>
            </a:r>
            <a:r>
              <a:rPr sz="1875" baseline="-11111" dirty="0">
                <a:latin typeface="Times New Roman"/>
                <a:cs typeface="Times New Roman"/>
              </a:rPr>
              <a:t>2</a:t>
            </a:r>
            <a:r>
              <a:rPr sz="1850" dirty="0">
                <a:latin typeface="Times New Roman"/>
                <a:cs typeface="Times New Roman"/>
              </a:rPr>
              <a:t>O</a:t>
            </a:r>
            <a:r>
              <a:rPr sz="1850" spc="-1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→</a:t>
            </a:r>
            <a:r>
              <a:rPr sz="1850" spc="-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2H</a:t>
            </a:r>
            <a:r>
              <a:rPr sz="1875" baseline="-11111" dirty="0">
                <a:latin typeface="Times New Roman"/>
                <a:cs typeface="Times New Roman"/>
              </a:rPr>
              <a:t>2</a:t>
            </a:r>
            <a:r>
              <a:rPr sz="1875" spc="217" baseline="-11111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+</a:t>
            </a:r>
            <a:r>
              <a:rPr sz="1850" spc="-1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O</a:t>
            </a:r>
            <a:r>
              <a:rPr sz="1875" baseline="-11111" dirty="0">
                <a:latin typeface="Times New Roman"/>
                <a:cs typeface="Times New Roman"/>
              </a:rPr>
              <a:t>2</a:t>
            </a:r>
            <a:r>
              <a:rPr sz="1875" spc="217" baseline="-11111" dirty="0">
                <a:latin typeface="Times New Roman"/>
                <a:cs typeface="Times New Roman"/>
              </a:rPr>
              <a:t>  </a:t>
            </a:r>
            <a:r>
              <a:rPr sz="1850" dirty="0">
                <a:latin typeface="Times New Roman"/>
                <a:cs typeface="Times New Roman"/>
              </a:rPr>
              <a:t>|ΔE</a:t>
            </a:r>
            <a:r>
              <a:rPr sz="1875" baseline="37777" dirty="0">
                <a:latin typeface="Times New Roman"/>
                <a:cs typeface="Times New Roman"/>
              </a:rPr>
              <a:t>ο</a:t>
            </a:r>
            <a:r>
              <a:rPr sz="1850" dirty="0">
                <a:latin typeface="Times New Roman"/>
                <a:cs typeface="Times New Roman"/>
              </a:rPr>
              <a:t>|</a:t>
            </a:r>
            <a:r>
              <a:rPr sz="1850" spc="-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=</a:t>
            </a:r>
            <a:r>
              <a:rPr sz="1850" spc="-2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1,23</a:t>
            </a:r>
            <a:r>
              <a:rPr sz="1850" spc="-10" dirty="0">
                <a:latin typeface="Times New Roman"/>
                <a:cs typeface="Times New Roman"/>
              </a:rPr>
              <a:t> </a:t>
            </a:r>
            <a:r>
              <a:rPr sz="1850" spc="-50" dirty="0">
                <a:latin typeface="Times New Roman"/>
                <a:cs typeface="Times New Roman"/>
              </a:rPr>
              <a:t>V</a:t>
            </a:r>
            <a:endParaRPr sz="1850">
              <a:latin typeface="Times New Roman"/>
              <a:cs typeface="Times New Roman"/>
            </a:endParaRPr>
          </a:p>
          <a:p>
            <a:pPr marL="4445" algn="ctr">
              <a:lnSpc>
                <a:spcPct val="100000"/>
              </a:lnSpc>
              <a:spcBef>
                <a:spcPts val="1530"/>
              </a:spcBef>
            </a:pPr>
            <a:r>
              <a:rPr sz="1800" b="1" dirty="0">
                <a:latin typeface="Times New Roman"/>
                <a:cs typeface="Times New Roman"/>
              </a:rPr>
              <a:t>PEM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Electrolyzers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48675" y="3585971"/>
            <a:ext cx="3477220" cy="297789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672833" y="4347209"/>
            <a:ext cx="3208020" cy="810895"/>
          </a:xfrm>
          <a:prstGeom prst="rect">
            <a:avLst/>
          </a:prstGeom>
          <a:ln w="25400">
            <a:solidFill>
              <a:srgbClr val="001F5F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45085" algn="ctr">
              <a:lnSpc>
                <a:spcPct val="100000"/>
              </a:lnSpc>
              <a:spcBef>
                <a:spcPts val="350"/>
              </a:spcBef>
            </a:pPr>
            <a:r>
              <a:rPr sz="1750" b="1" spc="-125" dirty="0">
                <a:latin typeface="Times New Roman"/>
                <a:cs typeface="Times New Roman"/>
              </a:rPr>
              <a:t>Άνοδος:</a:t>
            </a:r>
            <a:r>
              <a:rPr sz="1750" b="1" spc="-70" dirty="0">
                <a:latin typeface="Times New Roman"/>
                <a:cs typeface="Times New Roman"/>
              </a:rPr>
              <a:t> </a:t>
            </a:r>
            <a:r>
              <a:rPr sz="1750" spc="-114" dirty="0">
                <a:latin typeface="Times New Roman"/>
                <a:cs typeface="Times New Roman"/>
              </a:rPr>
              <a:t>2H</a:t>
            </a:r>
            <a:r>
              <a:rPr sz="1800" spc="-172" baseline="-11574" dirty="0">
                <a:latin typeface="Times New Roman"/>
                <a:cs typeface="Times New Roman"/>
              </a:rPr>
              <a:t>2</a:t>
            </a:r>
            <a:r>
              <a:rPr sz="1750" spc="-114" dirty="0">
                <a:latin typeface="Times New Roman"/>
                <a:cs typeface="Times New Roman"/>
              </a:rPr>
              <a:t>O</a:t>
            </a:r>
            <a:r>
              <a:rPr sz="1800" spc="-172" baseline="-11574" dirty="0">
                <a:latin typeface="Times New Roman"/>
                <a:cs typeface="Times New Roman"/>
              </a:rPr>
              <a:t>(l)</a:t>
            </a:r>
            <a:r>
              <a:rPr sz="1800" spc="104" baseline="-11574" dirty="0">
                <a:latin typeface="Times New Roman"/>
                <a:cs typeface="Times New Roman"/>
              </a:rPr>
              <a:t> </a:t>
            </a:r>
            <a:r>
              <a:rPr sz="1750" spc="-245" dirty="0">
                <a:latin typeface="Times New Roman"/>
                <a:cs typeface="Times New Roman"/>
              </a:rPr>
              <a:t>→</a:t>
            </a:r>
            <a:r>
              <a:rPr sz="1750" spc="-65" dirty="0">
                <a:latin typeface="Times New Roman"/>
                <a:cs typeface="Times New Roman"/>
              </a:rPr>
              <a:t> </a:t>
            </a:r>
            <a:r>
              <a:rPr sz="1750" spc="-95" dirty="0">
                <a:latin typeface="Times New Roman"/>
                <a:cs typeface="Times New Roman"/>
              </a:rPr>
              <a:t>O</a:t>
            </a:r>
            <a:r>
              <a:rPr sz="1800" spc="-142" baseline="-11574" dirty="0">
                <a:latin typeface="Times New Roman"/>
                <a:cs typeface="Times New Roman"/>
              </a:rPr>
              <a:t>2(g)</a:t>
            </a:r>
            <a:r>
              <a:rPr sz="1800" spc="127" baseline="-11574" dirty="0">
                <a:latin typeface="Times New Roman"/>
                <a:cs typeface="Times New Roman"/>
              </a:rPr>
              <a:t> </a:t>
            </a:r>
            <a:r>
              <a:rPr sz="1750" spc="-145" dirty="0">
                <a:latin typeface="Times New Roman"/>
                <a:cs typeface="Times New Roman"/>
              </a:rPr>
              <a:t>+</a:t>
            </a:r>
            <a:r>
              <a:rPr sz="1750" spc="-60" dirty="0">
                <a:latin typeface="Times New Roman"/>
                <a:cs typeface="Times New Roman"/>
              </a:rPr>
              <a:t> </a:t>
            </a:r>
            <a:r>
              <a:rPr sz="1750" spc="-105" dirty="0">
                <a:latin typeface="Times New Roman"/>
                <a:cs typeface="Times New Roman"/>
              </a:rPr>
              <a:t>4H</a:t>
            </a:r>
            <a:r>
              <a:rPr sz="1800" spc="-157" baseline="37037" dirty="0">
                <a:latin typeface="Times New Roman"/>
                <a:cs typeface="Times New Roman"/>
              </a:rPr>
              <a:t>+</a:t>
            </a:r>
            <a:r>
              <a:rPr sz="1800" spc="-157" baseline="-11574" dirty="0">
                <a:latin typeface="Times New Roman"/>
                <a:cs typeface="Times New Roman"/>
              </a:rPr>
              <a:t>(aq)</a:t>
            </a:r>
            <a:r>
              <a:rPr sz="1800" spc="112" baseline="-11574" dirty="0">
                <a:latin typeface="Times New Roman"/>
                <a:cs typeface="Times New Roman"/>
              </a:rPr>
              <a:t> </a:t>
            </a:r>
            <a:r>
              <a:rPr sz="1750" spc="-145" dirty="0">
                <a:latin typeface="Times New Roman"/>
                <a:cs typeface="Times New Roman"/>
              </a:rPr>
              <a:t>+</a:t>
            </a:r>
            <a:r>
              <a:rPr sz="1750" spc="-70" dirty="0">
                <a:latin typeface="Times New Roman"/>
                <a:cs typeface="Times New Roman"/>
              </a:rPr>
              <a:t> </a:t>
            </a:r>
            <a:r>
              <a:rPr sz="1750" spc="-25" dirty="0">
                <a:latin typeface="Times New Roman"/>
                <a:cs typeface="Times New Roman"/>
              </a:rPr>
              <a:t>4e</a:t>
            </a:r>
            <a:r>
              <a:rPr sz="1800" spc="-37" baseline="37037" dirty="0">
                <a:latin typeface="Times New Roman"/>
                <a:cs typeface="Times New Roman"/>
              </a:rPr>
              <a:t>-</a:t>
            </a:r>
            <a:endParaRPr sz="1800" baseline="37037">
              <a:latin typeface="Times New Roman"/>
              <a:cs typeface="Times New Roman"/>
            </a:endParaRPr>
          </a:p>
          <a:p>
            <a:pPr marL="48895" algn="ctr">
              <a:lnSpc>
                <a:spcPct val="100000"/>
              </a:lnSpc>
              <a:spcBef>
                <a:spcPts val="955"/>
              </a:spcBef>
            </a:pPr>
            <a:r>
              <a:rPr sz="1750" b="1" spc="-130" dirty="0">
                <a:latin typeface="Times New Roman"/>
                <a:cs typeface="Times New Roman"/>
              </a:rPr>
              <a:t>Κάθοδος:</a:t>
            </a:r>
            <a:r>
              <a:rPr sz="1750" b="1" spc="-65" dirty="0">
                <a:latin typeface="Times New Roman"/>
                <a:cs typeface="Times New Roman"/>
              </a:rPr>
              <a:t> </a:t>
            </a:r>
            <a:r>
              <a:rPr sz="1750" spc="-105" dirty="0">
                <a:latin typeface="Times New Roman"/>
                <a:cs typeface="Times New Roman"/>
              </a:rPr>
              <a:t>4H</a:t>
            </a:r>
            <a:r>
              <a:rPr sz="1800" spc="-157" baseline="37037" dirty="0">
                <a:latin typeface="Times New Roman"/>
                <a:cs typeface="Times New Roman"/>
              </a:rPr>
              <a:t>+</a:t>
            </a:r>
            <a:r>
              <a:rPr sz="1800" spc="-157" baseline="-11574" dirty="0">
                <a:latin typeface="Times New Roman"/>
                <a:cs typeface="Times New Roman"/>
              </a:rPr>
              <a:t>(aq)</a:t>
            </a:r>
            <a:r>
              <a:rPr sz="1800" spc="52" baseline="-11574" dirty="0">
                <a:latin typeface="Times New Roman"/>
                <a:cs typeface="Times New Roman"/>
              </a:rPr>
              <a:t> </a:t>
            </a:r>
            <a:r>
              <a:rPr sz="1750" spc="-145" dirty="0">
                <a:latin typeface="Times New Roman"/>
                <a:cs typeface="Times New Roman"/>
              </a:rPr>
              <a:t>+</a:t>
            </a:r>
            <a:r>
              <a:rPr sz="1750" spc="-70" dirty="0">
                <a:latin typeface="Times New Roman"/>
                <a:cs typeface="Times New Roman"/>
              </a:rPr>
              <a:t> </a:t>
            </a:r>
            <a:r>
              <a:rPr sz="1750" spc="-75" dirty="0">
                <a:latin typeface="Times New Roman"/>
                <a:cs typeface="Times New Roman"/>
              </a:rPr>
              <a:t>4e</a:t>
            </a:r>
            <a:r>
              <a:rPr sz="1800" spc="-112" baseline="37037" dirty="0">
                <a:latin typeface="Times New Roman"/>
                <a:cs typeface="Times New Roman"/>
              </a:rPr>
              <a:t>-</a:t>
            </a:r>
            <a:r>
              <a:rPr sz="1800" spc="112" baseline="37037" dirty="0">
                <a:latin typeface="Times New Roman"/>
                <a:cs typeface="Times New Roman"/>
              </a:rPr>
              <a:t> </a:t>
            </a:r>
            <a:r>
              <a:rPr sz="1750" spc="-245" dirty="0">
                <a:latin typeface="Times New Roman"/>
                <a:cs typeface="Times New Roman"/>
              </a:rPr>
              <a:t>→</a:t>
            </a:r>
            <a:r>
              <a:rPr sz="1750" spc="-60" dirty="0">
                <a:latin typeface="Times New Roman"/>
                <a:cs typeface="Times New Roman"/>
              </a:rPr>
              <a:t> </a:t>
            </a:r>
            <a:r>
              <a:rPr sz="1750" spc="-10" dirty="0">
                <a:latin typeface="Times New Roman"/>
                <a:cs typeface="Times New Roman"/>
              </a:rPr>
              <a:t>2Η</a:t>
            </a:r>
            <a:r>
              <a:rPr sz="1800" spc="-15" baseline="-11574" dirty="0">
                <a:latin typeface="Times New Roman"/>
                <a:cs typeface="Times New Roman"/>
              </a:rPr>
              <a:t>2(g)</a:t>
            </a:r>
            <a:endParaRPr sz="1800" baseline="-11574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54545" y="5793485"/>
            <a:ext cx="3208020" cy="810895"/>
          </a:xfrm>
          <a:prstGeom prst="rect">
            <a:avLst/>
          </a:prstGeom>
          <a:ln w="25400">
            <a:solidFill>
              <a:srgbClr val="001F5F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385"/>
              </a:spcBef>
            </a:pPr>
            <a:r>
              <a:rPr sz="1700" b="1" spc="-90" dirty="0">
                <a:latin typeface="Times New Roman"/>
                <a:cs typeface="Times New Roman"/>
              </a:rPr>
              <a:t>Άνοδος:</a:t>
            </a:r>
            <a:r>
              <a:rPr sz="1700" b="1" spc="-50" dirty="0">
                <a:latin typeface="Times New Roman"/>
                <a:cs typeface="Times New Roman"/>
              </a:rPr>
              <a:t> </a:t>
            </a:r>
            <a:r>
              <a:rPr sz="1700" spc="-50" dirty="0">
                <a:latin typeface="Times New Roman"/>
                <a:cs typeface="Times New Roman"/>
              </a:rPr>
              <a:t>2O</a:t>
            </a:r>
            <a:r>
              <a:rPr sz="1725" spc="-75" baseline="38647" dirty="0">
                <a:latin typeface="Times New Roman"/>
                <a:cs typeface="Times New Roman"/>
              </a:rPr>
              <a:t>2-</a:t>
            </a:r>
            <a:r>
              <a:rPr sz="1725" spc="-37" baseline="38647" dirty="0">
                <a:latin typeface="Times New Roman"/>
                <a:cs typeface="Times New Roman"/>
              </a:rPr>
              <a:t> </a:t>
            </a:r>
            <a:r>
              <a:rPr sz="1700" spc="-170" dirty="0">
                <a:latin typeface="Times New Roman"/>
                <a:cs typeface="Times New Roman"/>
              </a:rPr>
              <a:t>→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spc="-50" dirty="0">
                <a:latin typeface="Times New Roman"/>
                <a:cs typeface="Times New Roman"/>
              </a:rPr>
              <a:t>O</a:t>
            </a:r>
            <a:r>
              <a:rPr sz="1725" spc="-75" baseline="-9661" dirty="0">
                <a:latin typeface="Times New Roman"/>
                <a:cs typeface="Times New Roman"/>
              </a:rPr>
              <a:t>2(g)</a:t>
            </a:r>
            <a:r>
              <a:rPr sz="1725" spc="97" baseline="-9661" dirty="0">
                <a:latin typeface="Times New Roman"/>
                <a:cs typeface="Times New Roman"/>
              </a:rPr>
              <a:t> </a:t>
            </a:r>
            <a:r>
              <a:rPr sz="1700" spc="-105" dirty="0">
                <a:latin typeface="Times New Roman"/>
                <a:cs typeface="Times New Roman"/>
              </a:rPr>
              <a:t>+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spc="-25" dirty="0">
                <a:latin typeface="Times New Roman"/>
                <a:cs typeface="Times New Roman"/>
              </a:rPr>
              <a:t>4e</a:t>
            </a:r>
            <a:r>
              <a:rPr sz="1725" spc="-37" baseline="38647" dirty="0">
                <a:latin typeface="Times New Roman"/>
                <a:cs typeface="Times New Roman"/>
              </a:rPr>
              <a:t>-</a:t>
            </a:r>
            <a:endParaRPr sz="1725" baseline="38647">
              <a:latin typeface="Times New Roman"/>
              <a:cs typeface="Times New Roman"/>
            </a:endParaRPr>
          </a:p>
          <a:p>
            <a:pPr marL="10160" algn="ctr">
              <a:lnSpc>
                <a:spcPct val="100000"/>
              </a:lnSpc>
              <a:spcBef>
                <a:spcPts val="900"/>
              </a:spcBef>
            </a:pPr>
            <a:r>
              <a:rPr sz="1700" b="1" spc="-100" dirty="0">
                <a:latin typeface="Times New Roman"/>
                <a:cs typeface="Times New Roman"/>
              </a:rPr>
              <a:t>Κάθοδος:</a:t>
            </a:r>
            <a:r>
              <a:rPr sz="1700" b="1" spc="-50" dirty="0">
                <a:latin typeface="Times New Roman"/>
                <a:cs typeface="Times New Roman"/>
              </a:rPr>
              <a:t> </a:t>
            </a:r>
            <a:r>
              <a:rPr sz="1700" spc="-100" dirty="0">
                <a:latin typeface="Times New Roman"/>
                <a:cs typeface="Times New Roman"/>
              </a:rPr>
              <a:t>2H</a:t>
            </a:r>
            <a:r>
              <a:rPr sz="1725" spc="-150" baseline="-9661" dirty="0">
                <a:latin typeface="Times New Roman"/>
                <a:cs typeface="Times New Roman"/>
              </a:rPr>
              <a:t>2</a:t>
            </a:r>
            <a:r>
              <a:rPr sz="1700" spc="-100" dirty="0">
                <a:latin typeface="Times New Roman"/>
                <a:cs typeface="Times New Roman"/>
              </a:rPr>
              <a:t>Ο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1700" spc="-105" dirty="0">
                <a:latin typeface="Times New Roman"/>
                <a:cs typeface="Times New Roman"/>
              </a:rPr>
              <a:t>+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1700" spc="-30" dirty="0">
                <a:latin typeface="Times New Roman"/>
                <a:cs typeface="Times New Roman"/>
              </a:rPr>
              <a:t>4e</a:t>
            </a:r>
            <a:r>
              <a:rPr sz="1725" spc="-44" baseline="38647" dirty="0">
                <a:latin typeface="Times New Roman"/>
                <a:cs typeface="Times New Roman"/>
              </a:rPr>
              <a:t>-</a:t>
            </a:r>
            <a:r>
              <a:rPr sz="1725" spc="60" baseline="38647" dirty="0">
                <a:latin typeface="Times New Roman"/>
                <a:cs typeface="Times New Roman"/>
              </a:rPr>
              <a:t> </a:t>
            </a:r>
            <a:r>
              <a:rPr sz="1700" spc="-75" dirty="0">
                <a:latin typeface="Times New Roman"/>
                <a:cs typeface="Times New Roman"/>
              </a:rPr>
              <a:t>→2Η</a:t>
            </a:r>
            <a:r>
              <a:rPr sz="1725" spc="-112" baseline="-9661" dirty="0">
                <a:latin typeface="Times New Roman"/>
                <a:cs typeface="Times New Roman"/>
              </a:rPr>
              <a:t>2(g)</a:t>
            </a:r>
            <a:r>
              <a:rPr sz="1725" spc="127" baseline="-9661" dirty="0">
                <a:latin typeface="Times New Roman"/>
                <a:cs typeface="Times New Roman"/>
              </a:rPr>
              <a:t> </a:t>
            </a:r>
            <a:r>
              <a:rPr sz="1700" spc="-105" dirty="0">
                <a:latin typeface="Times New Roman"/>
                <a:cs typeface="Times New Roman"/>
              </a:rPr>
              <a:t>+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1700" spc="-20" dirty="0">
                <a:latin typeface="Times New Roman"/>
                <a:cs typeface="Times New Roman"/>
              </a:rPr>
              <a:t>2O</a:t>
            </a:r>
            <a:r>
              <a:rPr sz="1725" spc="-30" baseline="38647" dirty="0">
                <a:latin typeface="Times New Roman"/>
                <a:cs typeface="Times New Roman"/>
              </a:rPr>
              <a:t>2-</a:t>
            </a:r>
            <a:endParaRPr sz="1725" baseline="38647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65111" y="5387746"/>
            <a:ext cx="2886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Solid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Oxide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Electrolysis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Cells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39" y="104793"/>
            <a:ext cx="648364" cy="413458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250166" y="0"/>
            <a:ext cx="941815" cy="7650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2465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Μεθανοποίηση</a:t>
            </a:r>
            <a:r>
              <a:rPr sz="2800" spc="-75" dirty="0"/>
              <a:t> </a:t>
            </a:r>
            <a:r>
              <a:rPr sz="2800" dirty="0"/>
              <a:t>του</a:t>
            </a:r>
            <a:r>
              <a:rPr sz="2800" spc="-45" dirty="0"/>
              <a:t> </a:t>
            </a:r>
            <a:r>
              <a:rPr sz="2800" spc="-25" dirty="0"/>
              <a:t>CO</a:t>
            </a:r>
            <a:r>
              <a:rPr sz="2775" spc="-37" baseline="-21021" dirty="0"/>
              <a:t>2</a:t>
            </a:r>
            <a:endParaRPr sz="2775" baseline="-21021"/>
          </a:p>
        </p:txBody>
      </p:sp>
      <p:sp>
        <p:nvSpPr>
          <p:cNvPr id="3" name="object 3"/>
          <p:cNvSpPr txBox="1"/>
          <p:nvPr/>
        </p:nvSpPr>
        <p:spPr>
          <a:xfrm>
            <a:off x="2012355" y="1051735"/>
            <a:ext cx="8831580" cy="6686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  <a:tabLst>
                <a:tab pos="5213350" algn="l"/>
              </a:tabLst>
            </a:pPr>
            <a:r>
              <a:rPr sz="4200" b="1" spc="-515" dirty="0">
                <a:latin typeface="Times New Roman"/>
                <a:cs typeface="Times New Roman"/>
              </a:rPr>
              <a:t>CO</a:t>
            </a:r>
            <a:r>
              <a:rPr sz="4200" b="1" spc="-772" baseline="-10912" dirty="0">
                <a:latin typeface="Times New Roman"/>
                <a:cs typeface="Times New Roman"/>
              </a:rPr>
              <a:t>2</a:t>
            </a:r>
            <a:r>
              <a:rPr sz="4200" b="1" spc="240" baseline="-10912" dirty="0">
                <a:latin typeface="Times New Roman"/>
                <a:cs typeface="Times New Roman"/>
              </a:rPr>
              <a:t> </a:t>
            </a:r>
            <a:r>
              <a:rPr sz="4200" b="1" spc="-455" dirty="0">
                <a:latin typeface="Times New Roman"/>
                <a:cs typeface="Times New Roman"/>
              </a:rPr>
              <a:t>+</a:t>
            </a:r>
            <a:r>
              <a:rPr sz="4200" b="1" spc="-210" dirty="0">
                <a:latin typeface="Times New Roman"/>
                <a:cs typeface="Times New Roman"/>
              </a:rPr>
              <a:t> </a:t>
            </a:r>
            <a:r>
              <a:rPr sz="4200" b="1" spc="-440" dirty="0">
                <a:latin typeface="Times New Roman"/>
                <a:cs typeface="Times New Roman"/>
              </a:rPr>
              <a:t>4H</a:t>
            </a:r>
            <a:r>
              <a:rPr sz="4200" b="1" spc="-660" baseline="-10912" dirty="0">
                <a:latin typeface="Times New Roman"/>
                <a:cs typeface="Times New Roman"/>
              </a:rPr>
              <a:t>2</a:t>
            </a:r>
            <a:r>
              <a:rPr sz="4200" b="1" spc="247" baseline="-10912" dirty="0">
                <a:latin typeface="Times New Roman"/>
                <a:cs typeface="Times New Roman"/>
              </a:rPr>
              <a:t> </a:t>
            </a:r>
            <a:r>
              <a:rPr sz="4200" b="1" spc="-840" dirty="0">
                <a:latin typeface="Times New Roman"/>
                <a:cs typeface="Times New Roman"/>
              </a:rPr>
              <a:t>→</a:t>
            </a:r>
            <a:r>
              <a:rPr sz="4200" b="1" spc="-200" dirty="0">
                <a:latin typeface="Times New Roman"/>
                <a:cs typeface="Times New Roman"/>
              </a:rPr>
              <a:t> </a:t>
            </a:r>
            <a:r>
              <a:rPr sz="4200" b="1" spc="-505" dirty="0">
                <a:latin typeface="Times New Roman"/>
                <a:cs typeface="Times New Roman"/>
              </a:rPr>
              <a:t>CH</a:t>
            </a:r>
            <a:r>
              <a:rPr sz="4200" b="1" spc="-757" baseline="-10912" dirty="0">
                <a:latin typeface="Times New Roman"/>
                <a:cs typeface="Times New Roman"/>
              </a:rPr>
              <a:t>4</a:t>
            </a:r>
            <a:r>
              <a:rPr sz="4200" b="1" spc="247" baseline="-10912" dirty="0">
                <a:latin typeface="Times New Roman"/>
                <a:cs typeface="Times New Roman"/>
              </a:rPr>
              <a:t> </a:t>
            </a:r>
            <a:r>
              <a:rPr sz="4200" b="1" spc="-455" dirty="0">
                <a:latin typeface="Times New Roman"/>
                <a:cs typeface="Times New Roman"/>
              </a:rPr>
              <a:t>+</a:t>
            </a:r>
            <a:r>
              <a:rPr sz="4200" b="1" spc="-210" dirty="0">
                <a:latin typeface="Times New Roman"/>
                <a:cs typeface="Times New Roman"/>
              </a:rPr>
              <a:t> </a:t>
            </a:r>
            <a:r>
              <a:rPr sz="4200" b="1" spc="-505" dirty="0">
                <a:latin typeface="Times New Roman"/>
                <a:cs typeface="Times New Roman"/>
              </a:rPr>
              <a:t>2H</a:t>
            </a:r>
            <a:r>
              <a:rPr sz="4200" b="1" spc="-757" baseline="-10912" dirty="0">
                <a:latin typeface="Times New Roman"/>
                <a:cs typeface="Times New Roman"/>
              </a:rPr>
              <a:t>2</a:t>
            </a:r>
            <a:r>
              <a:rPr sz="4200" b="1" spc="-505" dirty="0">
                <a:latin typeface="Times New Roman"/>
                <a:cs typeface="Times New Roman"/>
              </a:rPr>
              <a:t>O</a:t>
            </a:r>
            <a:r>
              <a:rPr sz="4200" b="1" dirty="0">
                <a:latin typeface="Times New Roman"/>
                <a:cs typeface="Times New Roman"/>
              </a:rPr>
              <a:t>	</a:t>
            </a:r>
            <a:r>
              <a:rPr sz="4200" b="1" spc="-459" dirty="0">
                <a:latin typeface="Times New Roman"/>
                <a:cs typeface="Times New Roman"/>
              </a:rPr>
              <a:t>Δ</a:t>
            </a:r>
            <a:r>
              <a:rPr sz="4200" b="1" spc="-690" baseline="-10912" dirty="0">
                <a:latin typeface="Times New Roman"/>
                <a:cs typeface="Times New Roman"/>
              </a:rPr>
              <a:t>r</a:t>
            </a:r>
            <a:r>
              <a:rPr sz="4200" b="1" spc="-459" dirty="0">
                <a:latin typeface="Times New Roman"/>
                <a:cs typeface="Times New Roman"/>
              </a:rPr>
              <a:t>Η</a:t>
            </a:r>
            <a:r>
              <a:rPr sz="4200" b="1" spc="-200" dirty="0">
                <a:latin typeface="Times New Roman"/>
                <a:cs typeface="Times New Roman"/>
              </a:rPr>
              <a:t> </a:t>
            </a:r>
            <a:r>
              <a:rPr sz="4200" b="1" spc="-455" dirty="0">
                <a:latin typeface="Times New Roman"/>
                <a:cs typeface="Times New Roman"/>
              </a:rPr>
              <a:t>=</a:t>
            </a:r>
            <a:r>
              <a:rPr sz="4200" b="1" spc="-200" dirty="0">
                <a:latin typeface="Times New Roman"/>
                <a:cs typeface="Times New Roman"/>
              </a:rPr>
              <a:t> </a:t>
            </a:r>
            <a:r>
              <a:rPr sz="4200" b="1" spc="-280" dirty="0">
                <a:latin typeface="Times New Roman"/>
                <a:cs typeface="Times New Roman"/>
              </a:rPr>
              <a:t>-</a:t>
            </a:r>
            <a:r>
              <a:rPr sz="4200" b="1" spc="-210" dirty="0">
                <a:latin typeface="Times New Roman"/>
                <a:cs typeface="Times New Roman"/>
              </a:rPr>
              <a:t> </a:t>
            </a:r>
            <a:r>
              <a:rPr sz="4200" b="1" spc="-425" dirty="0">
                <a:latin typeface="Times New Roman"/>
                <a:cs typeface="Times New Roman"/>
              </a:rPr>
              <a:t>164</a:t>
            </a:r>
            <a:r>
              <a:rPr sz="4200" b="1" spc="-200" dirty="0">
                <a:latin typeface="Times New Roman"/>
                <a:cs typeface="Times New Roman"/>
              </a:rPr>
              <a:t> </a:t>
            </a:r>
            <a:r>
              <a:rPr sz="4200" b="1" spc="-355" dirty="0">
                <a:latin typeface="Times New Roman"/>
                <a:cs typeface="Times New Roman"/>
              </a:rPr>
              <a:t>kJ/</a:t>
            </a:r>
            <a:r>
              <a:rPr sz="4200" b="1" spc="-195" dirty="0">
                <a:latin typeface="Times New Roman"/>
                <a:cs typeface="Times New Roman"/>
              </a:rPr>
              <a:t> </a:t>
            </a:r>
            <a:r>
              <a:rPr sz="4200" b="1" spc="-484" dirty="0">
                <a:latin typeface="Times New Roman"/>
                <a:cs typeface="Times New Roman"/>
              </a:rPr>
              <a:t>mol</a:t>
            </a:r>
            <a:endParaRPr sz="4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5270" y="2213997"/>
            <a:ext cx="1707093" cy="166707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7088" y="2057400"/>
            <a:ext cx="4248912" cy="232105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55620" y="4552381"/>
            <a:ext cx="6396228" cy="21022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139" y="104793"/>
            <a:ext cx="648364" cy="413458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250166" y="0"/>
            <a:ext cx="941815" cy="7650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Καταλύτες</a:t>
            </a:r>
            <a:r>
              <a:rPr sz="2800" spc="-155" dirty="0"/>
              <a:t> </a:t>
            </a:r>
            <a:r>
              <a:rPr sz="2800" dirty="0"/>
              <a:t>Μεθανοποίησης</a:t>
            </a:r>
            <a:r>
              <a:rPr sz="2800" spc="-150" dirty="0"/>
              <a:t> </a:t>
            </a:r>
            <a:r>
              <a:rPr sz="2800" spc="-10" dirty="0"/>
              <a:t>(1/3)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60107" y="1184147"/>
            <a:ext cx="3861815" cy="217931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8216" y="1338072"/>
            <a:ext cx="4816598" cy="204520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821428" y="1206449"/>
            <a:ext cx="14147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Ni,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Ru,</a:t>
            </a:r>
            <a:r>
              <a:rPr sz="2400" b="1" spc="-25" dirty="0">
                <a:latin typeface="Times New Roman"/>
                <a:cs typeface="Times New Roman"/>
              </a:rPr>
              <a:t> Rh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96155" y="3645408"/>
            <a:ext cx="4200144" cy="281330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139" y="104793"/>
            <a:ext cx="648364" cy="413458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250166" y="0"/>
            <a:ext cx="941815" cy="7650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0043" rIns="0" bIns="0" rtlCol="0">
            <a:spAutoFit/>
          </a:bodyPr>
          <a:lstStyle/>
          <a:p>
            <a:pPr marL="996315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Καταλύτες</a:t>
            </a:r>
            <a:r>
              <a:rPr sz="2800" spc="-155" dirty="0"/>
              <a:t> </a:t>
            </a:r>
            <a:r>
              <a:rPr sz="2800" dirty="0"/>
              <a:t>Μεθανοποίησης</a:t>
            </a:r>
            <a:r>
              <a:rPr sz="2800" spc="-150" dirty="0"/>
              <a:t> </a:t>
            </a:r>
            <a:r>
              <a:rPr sz="2800" spc="-10" dirty="0"/>
              <a:t>(2/3)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39" y="104793"/>
            <a:ext cx="648364" cy="413458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962777" y="1225118"/>
            <a:ext cx="5940425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SIAKAVELAS,</a:t>
            </a:r>
            <a:r>
              <a:rPr sz="1100" spc="-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Georgios</a:t>
            </a:r>
            <a:r>
              <a:rPr sz="1100" spc="-6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I.,</a:t>
            </a:r>
            <a:r>
              <a:rPr sz="1100" spc="-6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et</a:t>
            </a:r>
            <a:r>
              <a:rPr sz="1100" spc="-4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al.</a:t>
            </a:r>
            <a:r>
              <a:rPr sz="1100" spc="-3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Highly</a:t>
            </a:r>
            <a:r>
              <a:rPr sz="1100" spc="-3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selective</a:t>
            </a:r>
            <a:r>
              <a:rPr sz="1100" spc="-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and</a:t>
            </a:r>
            <a:r>
              <a:rPr sz="1100" spc="-3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stable</a:t>
            </a:r>
            <a:r>
              <a:rPr sz="1100" spc="-3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nickel</a:t>
            </a:r>
            <a:r>
              <a:rPr sz="1100" spc="-4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catalysts</a:t>
            </a:r>
            <a:r>
              <a:rPr sz="1100" spc="-3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supported</a:t>
            </a:r>
            <a:r>
              <a:rPr sz="1100" spc="-6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on</a:t>
            </a:r>
            <a:r>
              <a:rPr sz="1100" spc="-4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212121"/>
                </a:solidFill>
                <a:latin typeface="Arial MT"/>
                <a:cs typeface="Arial MT"/>
              </a:rPr>
              <a:t>ceria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promoted</a:t>
            </a:r>
            <a:r>
              <a:rPr sz="1100" spc="-5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with</a:t>
            </a:r>
            <a:r>
              <a:rPr sz="1100" spc="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Sm</a:t>
            </a:r>
            <a:r>
              <a:rPr sz="1050" baseline="-19841" dirty="0">
                <a:solidFill>
                  <a:srgbClr val="212121"/>
                </a:solidFill>
                <a:latin typeface="Arial MT"/>
                <a:cs typeface="Arial MT"/>
              </a:rPr>
              <a:t>2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O</a:t>
            </a:r>
            <a:r>
              <a:rPr sz="1050" baseline="-19841" dirty="0">
                <a:solidFill>
                  <a:srgbClr val="212121"/>
                </a:solidFill>
                <a:latin typeface="Arial MT"/>
                <a:cs typeface="Arial MT"/>
              </a:rPr>
              <a:t>3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,</a:t>
            </a:r>
            <a:r>
              <a:rPr sz="1100" spc="-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Pr</a:t>
            </a:r>
            <a:r>
              <a:rPr sz="1050" baseline="-19841" dirty="0">
                <a:solidFill>
                  <a:srgbClr val="212121"/>
                </a:solidFill>
                <a:latin typeface="Arial MT"/>
                <a:cs typeface="Arial MT"/>
              </a:rPr>
              <a:t>2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O</a:t>
            </a:r>
            <a:r>
              <a:rPr sz="1050" baseline="-19841" dirty="0">
                <a:solidFill>
                  <a:srgbClr val="212121"/>
                </a:solidFill>
                <a:latin typeface="Arial MT"/>
                <a:cs typeface="Arial MT"/>
              </a:rPr>
              <a:t>3</a:t>
            </a:r>
            <a:r>
              <a:rPr sz="1050" spc="135" baseline="-19841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and</a:t>
            </a:r>
            <a:r>
              <a:rPr sz="1100" spc="-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MgO</a:t>
            </a:r>
            <a:r>
              <a:rPr sz="1100" spc="-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for</a:t>
            </a:r>
            <a:r>
              <a:rPr sz="1100" spc="-3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the</a:t>
            </a:r>
            <a:r>
              <a:rPr sz="1100" spc="-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CO</a:t>
            </a:r>
            <a:r>
              <a:rPr sz="1050" baseline="-19841" dirty="0">
                <a:solidFill>
                  <a:srgbClr val="212121"/>
                </a:solidFill>
                <a:latin typeface="Arial MT"/>
                <a:cs typeface="Arial MT"/>
              </a:rPr>
              <a:t>2</a:t>
            </a:r>
            <a:r>
              <a:rPr sz="1050" spc="165" baseline="-19841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212121"/>
                </a:solidFill>
                <a:latin typeface="Arial MT"/>
                <a:cs typeface="Arial MT"/>
              </a:rPr>
              <a:t>methanation</a:t>
            </a:r>
            <a:r>
              <a:rPr sz="1100" spc="-3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reaction.</a:t>
            </a:r>
            <a:r>
              <a:rPr sz="1100" spc="-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i="1" dirty="0">
                <a:solidFill>
                  <a:srgbClr val="212121"/>
                </a:solidFill>
                <a:latin typeface="Arial"/>
                <a:cs typeface="Arial"/>
              </a:rPr>
              <a:t>Applied</a:t>
            </a:r>
            <a:r>
              <a:rPr sz="1100" i="1" spc="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212121"/>
                </a:solidFill>
                <a:latin typeface="Arial"/>
                <a:cs typeface="Arial"/>
              </a:rPr>
              <a:t>Catalysis</a:t>
            </a:r>
            <a:r>
              <a:rPr sz="1100" i="1" spc="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i="1" spc="-25" dirty="0">
                <a:solidFill>
                  <a:srgbClr val="212121"/>
                </a:solidFill>
                <a:latin typeface="Arial"/>
                <a:cs typeface="Arial"/>
              </a:rPr>
              <a:t>B: </a:t>
            </a:r>
            <a:r>
              <a:rPr sz="1100" i="1" spc="-10" dirty="0">
                <a:solidFill>
                  <a:srgbClr val="212121"/>
                </a:solidFill>
                <a:latin typeface="Arial"/>
                <a:cs typeface="Arial"/>
              </a:rPr>
              <a:t>Environmental</a:t>
            </a:r>
            <a:r>
              <a:rPr sz="1100" spc="-10" dirty="0">
                <a:solidFill>
                  <a:srgbClr val="212121"/>
                </a:solidFill>
                <a:latin typeface="Arial MT"/>
                <a:cs typeface="Arial MT"/>
              </a:rPr>
              <a:t>,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2021,</a:t>
            </a:r>
            <a:r>
              <a:rPr sz="1100" spc="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282: </a:t>
            </a:r>
            <a:r>
              <a:rPr sz="1100" spc="-10" dirty="0">
                <a:solidFill>
                  <a:srgbClr val="212121"/>
                </a:solidFill>
                <a:latin typeface="Arial MT"/>
                <a:cs typeface="Arial MT"/>
              </a:rPr>
              <a:t>119562.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50166" y="0"/>
            <a:ext cx="941815" cy="76500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7260" y="946403"/>
            <a:ext cx="4800600" cy="192786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988177" y="3939285"/>
            <a:ext cx="5763895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212121"/>
                </a:solidFill>
                <a:latin typeface="Arial MT"/>
                <a:cs typeface="Arial MT"/>
              </a:rPr>
              <a:t>TSIOTSIAS,</a:t>
            </a:r>
            <a:r>
              <a:rPr sz="1100" spc="-5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Anastasios</a:t>
            </a:r>
            <a:r>
              <a:rPr sz="1100" spc="-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I.,</a:t>
            </a:r>
            <a:r>
              <a:rPr sz="1100" spc="-5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et</a:t>
            </a:r>
            <a:r>
              <a:rPr sz="1100" spc="-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al.</a:t>
            </a:r>
            <a:r>
              <a:rPr sz="1100" spc="-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Optimizing</a:t>
            </a:r>
            <a:r>
              <a:rPr sz="1100" spc="-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the</a:t>
            </a:r>
            <a:r>
              <a:rPr sz="1100" spc="-3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oxide support</a:t>
            </a:r>
            <a:r>
              <a:rPr sz="1100" spc="-3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composition</a:t>
            </a:r>
            <a:r>
              <a:rPr sz="1100" spc="-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in</a:t>
            </a:r>
            <a:r>
              <a:rPr sz="1100" spc="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212121"/>
                </a:solidFill>
                <a:latin typeface="Arial MT"/>
                <a:cs typeface="Arial MT"/>
              </a:rPr>
              <a:t>Pr-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doped</a:t>
            </a:r>
            <a:r>
              <a:rPr sz="1100" spc="-3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spc="-20" dirty="0">
                <a:solidFill>
                  <a:srgbClr val="212121"/>
                </a:solidFill>
                <a:latin typeface="Arial MT"/>
                <a:cs typeface="Arial MT"/>
              </a:rPr>
              <a:t>CeO2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towards</a:t>
            </a:r>
            <a:r>
              <a:rPr sz="1100" spc="-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highly</a:t>
            </a:r>
            <a:r>
              <a:rPr sz="1100" spc="-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active</a:t>
            </a:r>
            <a:r>
              <a:rPr sz="1100" spc="-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and</a:t>
            </a:r>
            <a:r>
              <a:rPr sz="1100" spc="-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selective</a:t>
            </a:r>
            <a:r>
              <a:rPr sz="1100" spc="-10" dirty="0">
                <a:solidFill>
                  <a:srgbClr val="212121"/>
                </a:solidFill>
                <a:latin typeface="Arial MT"/>
                <a:cs typeface="Arial MT"/>
              </a:rPr>
              <a:t> Ni-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based</a:t>
            </a:r>
            <a:r>
              <a:rPr sz="1100" spc="-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CO2</a:t>
            </a:r>
            <a:r>
              <a:rPr sz="1100" spc="-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212121"/>
                </a:solidFill>
                <a:latin typeface="Arial MT"/>
                <a:cs typeface="Arial MT"/>
              </a:rPr>
              <a:t>methanation</a:t>
            </a:r>
            <a:r>
              <a:rPr sz="1100" spc="-4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catalysts.</a:t>
            </a:r>
            <a:r>
              <a:rPr sz="1100" spc="-3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Journal</a:t>
            </a:r>
            <a:r>
              <a:rPr sz="1100" spc="-3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of</a:t>
            </a:r>
            <a:r>
              <a:rPr sz="1100" spc="-3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212121"/>
                </a:solidFill>
                <a:latin typeface="Arial MT"/>
                <a:cs typeface="Arial MT"/>
              </a:rPr>
              <a:t>Energy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Chemistry,</a:t>
            </a:r>
            <a:r>
              <a:rPr sz="1100" spc="-3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2022,</a:t>
            </a:r>
            <a:r>
              <a:rPr sz="1100" spc="-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71:</a:t>
            </a:r>
            <a:r>
              <a:rPr sz="1100" spc="-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212121"/>
                </a:solidFill>
                <a:latin typeface="Arial MT"/>
                <a:cs typeface="Arial MT"/>
              </a:rPr>
              <a:t>547-</a:t>
            </a:r>
            <a:r>
              <a:rPr sz="1100" spc="-20" dirty="0">
                <a:solidFill>
                  <a:srgbClr val="212121"/>
                </a:solidFill>
                <a:latin typeface="Arial MT"/>
                <a:cs typeface="Arial MT"/>
              </a:rPr>
              <a:t>561.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53083" y="3500628"/>
            <a:ext cx="4692396" cy="313334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993638" y="4887214"/>
            <a:ext cx="5791835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212121"/>
                </a:solidFill>
                <a:latin typeface="Arial MT"/>
                <a:cs typeface="Arial MT"/>
              </a:rPr>
              <a:t>TSIOTSIAS,</a:t>
            </a:r>
            <a:r>
              <a:rPr sz="1100" spc="-5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Anastasios</a:t>
            </a:r>
            <a:r>
              <a:rPr sz="1100" spc="-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I.,</a:t>
            </a:r>
            <a:r>
              <a:rPr sz="1100" spc="-4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et</a:t>
            </a:r>
            <a:r>
              <a:rPr sz="1100" spc="-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al.</a:t>
            </a:r>
            <a:r>
              <a:rPr sz="1100" spc="-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Enhancing</a:t>
            </a:r>
            <a:r>
              <a:rPr sz="1100" spc="-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CO2</a:t>
            </a:r>
            <a:r>
              <a:rPr sz="1100" spc="-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212121"/>
                </a:solidFill>
                <a:latin typeface="Arial MT"/>
                <a:cs typeface="Arial MT"/>
              </a:rPr>
              <a:t>methanation</a:t>
            </a:r>
            <a:r>
              <a:rPr sz="1100" spc="-4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over</a:t>
            </a:r>
            <a:r>
              <a:rPr sz="1100" spc="-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Ni catalysts</a:t>
            </a:r>
            <a:r>
              <a:rPr sz="1100" spc="-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supported</a:t>
            </a:r>
            <a:r>
              <a:rPr sz="1100" spc="-4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212121"/>
                </a:solidFill>
                <a:latin typeface="Arial MT"/>
                <a:cs typeface="Arial MT"/>
              </a:rPr>
              <a:t>on </a:t>
            </a:r>
            <a:r>
              <a:rPr sz="1100" spc="-10" dirty="0">
                <a:solidFill>
                  <a:srgbClr val="212121"/>
                </a:solidFill>
                <a:latin typeface="Arial MT"/>
                <a:cs typeface="Arial MT"/>
              </a:rPr>
              <a:t>sol-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gel</a:t>
            </a:r>
            <a:r>
              <a:rPr sz="1100" spc="-3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derived</a:t>
            </a:r>
            <a:r>
              <a:rPr sz="1100" spc="-10" dirty="0">
                <a:solidFill>
                  <a:srgbClr val="212121"/>
                </a:solidFill>
                <a:latin typeface="Arial MT"/>
                <a:cs typeface="Arial MT"/>
              </a:rPr>
              <a:t> Pr2O3-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CeO2:</a:t>
            </a:r>
            <a:r>
              <a:rPr sz="1100" spc="-6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An</a:t>
            </a:r>
            <a:r>
              <a:rPr sz="1100" spc="-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experimental</a:t>
            </a:r>
            <a:r>
              <a:rPr sz="1100" spc="-3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and</a:t>
            </a:r>
            <a:r>
              <a:rPr sz="1100" spc="-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theoretical</a:t>
            </a:r>
            <a:r>
              <a:rPr sz="1100" spc="-3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212121"/>
                </a:solidFill>
                <a:latin typeface="Arial MT"/>
                <a:cs typeface="Arial MT"/>
              </a:rPr>
              <a:t>investigation.</a:t>
            </a:r>
            <a:r>
              <a:rPr sz="1100" spc="-3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Applied</a:t>
            </a:r>
            <a:r>
              <a:rPr sz="1100" spc="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212121"/>
                </a:solidFill>
                <a:latin typeface="Arial MT"/>
                <a:cs typeface="Arial MT"/>
              </a:rPr>
              <a:t>Catalysis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B:</a:t>
            </a:r>
            <a:r>
              <a:rPr sz="1100" spc="-10" dirty="0">
                <a:solidFill>
                  <a:srgbClr val="212121"/>
                </a:solidFill>
                <a:latin typeface="Arial MT"/>
                <a:cs typeface="Arial MT"/>
              </a:rPr>
              <a:t> Environmental,</a:t>
            </a:r>
            <a:r>
              <a:rPr sz="1100" spc="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2022,</a:t>
            </a:r>
            <a:r>
              <a:rPr sz="1100" spc="-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318:</a:t>
            </a:r>
            <a:r>
              <a:rPr sz="1100" spc="-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212121"/>
                </a:solidFill>
                <a:latin typeface="Arial MT"/>
                <a:cs typeface="Arial MT"/>
              </a:rPr>
              <a:t>121836.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88177" y="2231517"/>
            <a:ext cx="5626735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SIAKAVELAS, Georgios</a:t>
            </a:r>
            <a:r>
              <a:rPr sz="1100" spc="-4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I.,</a:t>
            </a:r>
            <a:r>
              <a:rPr sz="1100" spc="-5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et</a:t>
            </a:r>
            <a:r>
              <a:rPr sz="1100" spc="-3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al.</a:t>
            </a:r>
            <a:r>
              <a:rPr sz="1100" spc="-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Highly</a:t>
            </a:r>
            <a:r>
              <a:rPr sz="1100" spc="-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selective</a:t>
            </a:r>
            <a:r>
              <a:rPr sz="1100" spc="-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and</a:t>
            </a:r>
            <a:r>
              <a:rPr sz="1100" spc="-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stable</a:t>
            </a:r>
            <a:r>
              <a:rPr sz="1100" spc="-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212121"/>
                </a:solidFill>
                <a:latin typeface="Arial MT"/>
                <a:cs typeface="Arial MT"/>
              </a:rPr>
              <a:t>Ni/La-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M</a:t>
            </a:r>
            <a:r>
              <a:rPr sz="1100" spc="-3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(M=</a:t>
            </a:r>
            <a:r>
              <a:rPr sz="1100" spc="-3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Sm,</a:t>
            </a:r>
            <a:r>
              <a:rPr sz="1100" spc="-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Pr,</a:t>
            </a:r>
            <a:r>
              <a:rPr sz="1100" spc="-4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and</a:t>
            </a:r>
            <a:r>
              <a:rPr sz="1100" spc="-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spc="-20" dirty="0">
                <a:solidFill>
                  <a:srgbClr val="212121"/>
                </a:solidFill>
                <a:latin typeface="Arial MT"/>
                <a:cs typeface="Arial MT"/>
              </a:rPr>
              <a:t>Mg)-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CeO2</a:t>
            </a:r>
            <a:r>
              <a:rPr sz="1100" spc="-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catalysts</a:t>
            </a:r>
            <a:r>
              <a:rPr sz="1100" spc="-3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for</a:t>
            </a:r>
            <a:r>
              <a:rPr sz="1100" spc="-5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CO2</a:t>
            </a:r>
            <a:r>
              <a:rPr sz="1100" spc="-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212121"/>
                </a:solidFill>
                <a:latin typeface="Arial MT"/>
                <a:cs typeface="Arial MT"/>
              </a:rPr>
              <a:t>methanation.</a:t>
            </a:r>
            <a:r>
              <a:rPr sz="1100" spc="-5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Journal</a:t>
            </a:r>
            <a:r>
              <a:rPr sz="1100" spc="-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of</a:t>
            </a:r>
            <a:r>
              <a:rPr sz="1100" spc="-3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CO2</a:t>
            </a:r>
            <a:r>
              <a:rPr sz="1100" spc="-3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Utilization,</a:t>
            </a:r>
            <a:r>
              <a:rPr sz="1100" spc="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2021,</a:t>
            </a:r>
            <a:r>
              <a:rPr sz="1100" spc="-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51:</a:t>
            </a:r>
            <a:r>
              <a:rPr sz="1100" spc="-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212121"/>
                </a:solidFill>
                <a:latin typeface="Arial MT"/>
                <a:cs typeface="Arial MT"/>
              </a:rPr>
              <a:t>101618.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93129" y="5835192"/>
            <a:ext cx="521208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212121"/>
                </a:solidFill>
                <a:latin typeface="Arial MT"/>
                <a:cs typeface="Arial MT"/>
              </a:rPr>
              <a:t>TSIOTSIAS,</a:t>
            </a:r>
            <a:r>
              <a:rPr sz="1100" spc="-5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Anastasios</a:t>
            </a:r>
            <a:r>
              <a:rPr sz="1100" spc="-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I.,</a:t>
            </a:r>
            <a:r>
              <a:rPr sz="1100" spc="-5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et</a:t>
            </a:r>
            <a:r>
              <a:rPr sz="1100" spc="-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al.</a:t>
            </a:r>
            <a:r>
              <a:rPr sz="1100" spc="-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212121"/>
                </a:solidFill>
                <a:latin typeface="Arial MT"/>
                <a:cs typeface="Arial MT"/>
              </a:rPr>
              <a:t>Ni-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noble metal</a:t>
            </a:r>
            <a:r>
              <a:rPr sz="1100" spc="-3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bimetallic</a:t>
            </a:r>
            <a:r>
              <a:rPr sz="1100" spc="-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catalysts</a:t>
            </a:r>
            <a:r>
              <a:rPr sz="1100" spc="-3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for</a:t>
            </a:r>
            <a:r>
              <a:rPr sz="1100" spc="-4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improved</a:t>
            </a:r>
            <a:r>
              <a:rPr sz="1100" spc="-25" dirty="0">
                <a:solidFill>
                  <a:srgbClr val="212121"/>
                </a:solidFill>
                <a:latin typeface="Arial MT"/>
                <a:cs typeface="Arial MT"/>
              </a:rPr>
              <a:t> low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temperature</a:t>
            </a:r>
            <a:r>
              <a:rPr sz="1100" spc="-5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CO2</a:t>
            </a:r>
            <a:r>
              <a:rPr sz="1100" spc="-3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212121"/>
                </a:solidFill>
                <a:latin typeface="Arial MT"/>
                <a:cs typeface="Arial MT"/>
              </a:rPr>
              <a:t>methanation.</a:t>
            </a:r>
            <a:r>
              <a:rPr sz="1100" spc="-4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Applied</a:t>
            </a:r>
            <a:r>
              <a:rPr sz="1100" spc="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Surface</a:t>
            </a:r>
            <a:r>
              <a:rPr sz="1100" spc="-6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Science,</a:t>
            </a:r>
            <a:r>
              <a:rPr sz="1100" spc="-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2023,</a:t>
            </a:r>
            <a:r>
              <a:rPr sz="1100" spc="-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212121"/>
                </a:solidFill>
                <a:latin typeface="Arial MT"/>
                <a:cs typeface="Arial MT"/>
              </a:rPr>
              <a:t>158945.</a:t>
            </a:r>
            <a:endParaRPr sz="11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39" y="104793"/>
            <a:ext cx="648364" cy="413458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0043" rIns="0" bIns="0" rtlCol="0">
            <a:spAutoFit/>
          </a:bodyPr>
          <a:lstStyle/>
          <a:p>
            <a:pPr marL="996315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Καταλύτες</a:t>
            </a:r>
            <a:r>
              <a:rPr sz="2800" spc="-155" dirty="0"/>
              <a:t> </a:t>
            </a:r>
            <a:r>
              <a:rPr sz="2800" dirty="0"/>
              <a:t>Μεθανοποίησης</a:t>
            </a:r>
            <a:r>
              <a:rPr sz="2800" spc="-150" dirty="0"/>
              <a:t> </a:t>
            </a:r>
            <a:r>
              <a:rPr sz="2800" spc="-10" dirty="0"/>
              <a:t>(3/3)</a:t>
            </a:r>
            <a:endParaRPr sz="28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08802" y="847959"/>
            <a:ext cx="3662899" cy="255915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74281" y="1336040"/>
            <a:ext cx="4118610" cy="1934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00" marR="67945" indent="271145" algn="just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Παράγοντες</a:t>
            </a:r>
            <a:r>
              <a:rPr sz="1600" b="1" spc="315" dirty="0">
                <a:latin typeface="Calibri"/>
                <a:cs typeface="Calibri"/>
              </a:rPr>
              <a:t>    </a:t>
            </a:r>
            <a:r>
              <a:rPr sz="1600" b="1" dirty="0">
                <a:latin typeface="Calibri"/>
                <a:cs typeface="Calibri"/>
              </a:rPr>
              <a:t>που</a:t>
            </a:r>
            <a:r>
              <a:rPr sz="1600" b="1" spc="320" dirty="0">
                <a:latin typeface="Calibri"/>
                <a:cs typeface="Calibri"/>
              </a:rPr>
              <a:t>    </a:t>
            </a:r>
            <a:r>
              <a:rPr sz="1600" b="1" dirty="0">
                <a:latin typeface="Calibri"/>
                <a:cs typeface="Calibri"/>
              </a:rPr>
              <a:t>καθορίζουν</a:t>
            </a:r>
            <a:r>
              <a:rPr sz="1600" b="1" spc="320" dirty="0">
                <a:latin typeface="Calibri"/>
                <a:cs typeface="Calibri"/>
              </a:rPr>
              <a:t>    </a:t>
            </a:r>
            <a:r>
              <a:rPr sz="1600" b="1" spc="-25" dirty="0">
                <a:latin typeface="Calibri"/>
                <a:cs typeface="Calibri"/>
              </a:rPr>
              <a:t>την </a:t>
            </a:r>
            <a:r>
              <a:rPr sz="1600" b="1" dirty="0">
                <a:latin typeface="Calibri"/>
                <a:cs typeface="Calibri"/>
              </a:rPr>
              <a:t>ενεργότητα</a:t>
            </a:r>
            <a:r>
              <a:rPr sz="1600" b="1" spc="114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ενός</a:t>
            </a:r>
            <a:r>
              <a:rPr sz="1600" b="1" spc="1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καταλύτη</a:t>
            </a:r>
            <a:r>
              <a:rPr sz="1600" b="1" spc="10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για</a:t>
            </a:r>
            <a:r>
              <a:rPr sz="1600" b="1" spc="1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την</a:t>
            </a:r>
            <a:r>
              <a:rPr sz="1600" b="1" spc="11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αντίδραση μεθανοποίησης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είναι:</a:t>
            </a:r>
            <a:endParaRPr sz="1600" dirty="0">
              <a:latin typeface="Calibri"/>
              <a:cs typeface="Calibri"/>
            </a:endParaRPr>
          </a:p>
          <a:p>
            <a:pPr marL="405765" indent="-342265">
              <a:lnSpc>
                <a:spcPct val="100000"/>
              </a:lnSpc>
              <a:spcBef>
                <a:spcPts val="994"/>
              </a:spcBef>
              <a:buAutoNum type="romanLcPeriod"/>
              <a:tabLst>
                <a:tab pos="405765" algn="l"/>
              </a:tabLst>
            </a:pPr>
            <a:r>
              <a:rPr sz="1600" b="1" dirty="0">
                <a:latin typeface="Calibri"/>
                <a:cs typeface="Calibri"/>
              </a:rPr>
              <a:t>Το</a:t>
            </a:r>
            <a:r>
              <a:rPr sz="1600" b="1" spc="38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είδος</a:t>
            </a:r>
            <a:r>
              <a:rPr sz="1600" b="1" spc="39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της</a:t>
            </a:r>
            <a:r>
              <a:rPr sz="1600" b="1" spc="39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ενεργής</a:t>
            </a:r>
            <a:r>
              <a:rPr sz="1600" b="1" spc="39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μεταλλικής</a:t>
            </a:r>
            <a:r>
              <a:rPr sz="1600" b="1" spc="39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φάσης</a:t>
            </a:r>
            <a:endParaRPr sz="1600" dirty="0">
              <a:latin typeface="Calibri"/>
              <a:cs typeface="Calibri"/>
            </a:endParaRPr>
          </a:p>
          <a:p>
            <a:pPr marL="406400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(π.χ.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Ni,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Ru,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Rh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ή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κράμα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αυτών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κτλ.).</a:t>
            </a:r>
            <a:endParaRPr sz="1600" dirty="0">
              <a:latin typeface="Calibri"/>
              <a:cs typeface="Calibri"/>
            </a:endParaRPr>
          </a:p>
          <a:p>
            <a:pPr marL="406400" marR="68580" indent="-342900">
              <a:lnSpc>
                <a:spcPct val="100000"/>
              </a:lnSpc>
              <a:spcBef>
                <a:spcPts val="605"/>
              </a:spcBef>
              <a:buAutoNum type="romanLcPeriod" startAt="2"/>
              <a:tabLst>
                <a:tab pos="406400" algn="l"/>
              </a:tabLst>
            </a:pPr>
            <a:r>
              <a:rPr sz="1600" b="1" dirty="0">
                <a:latin typeface="Calibri"/>
                <a:cs typeface="Calibri"/>
              </a:rPr>
              <a:t>Το</a:t>
            </a:r>
            <a:r>
              <a:rPr sz="1600" b="1" spc="47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είδος</a:t>
            </a:r>
            <a:r>
              <a:rPr sz="1600" b="1" spc="47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του</a:t>
            </a:r>
            <a:r>
              <a:rPr sz="1600" b="1" spc="48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υποστρώματος</a:t>
            </a:r>
            <a:r>
              <a:rPr sz="1600" b="1" spc="49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(π.χ.</a:t>
            </a:r>
            <a:r>
              <a:rPr sz="1600" spc="46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CeO</a:t>
            </a:r>
            <a:r>
              <a:rPr sz="1575" spc="-15" baseline="-21164" dirty="0">
                <a:latin typeface="Calibri"/>
                <a:cs typeface="Calibri"/>
              </a:rPr>
              <a:t>2</a:t>
            </a:r>
            <a:r>
              <a:rPr sz="1600" spc="-10" dirty="0">
                <a:latin typeface="Calibri"/>
                <a:cs typeface="Calibri"/>
              </a:rPr>
              <a:t>, </a:t>
            </a:r>
            <a:r>
              <a:rPr sz="1600" dirty="0">
                <a:latin typeface="Calibri"/>
                <a:cs typeface="Calibri"/>
              </a:rPr>
              <a:t>ZrO</a:t>
            </a:r>
            <a:r>
              <a:rPr sz="1575" baseline="-21164" dirty="0">
                <a:latin typeface="Calibri"/>
                <a:cs typeface="Calibri"/>
              </a:rPr>
              <a:t>2</a:t>
            </a:r>
            <a:r>
              <a:rPr sz="1600" dirty="0">
                <a:latin typeface="Calibri"/>
                <a:cs typeface="Calibri"/>
              </a:rPr>
              <a:t>,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Al</a:t>
            </a:r>
            <a:r>
              <a:rPr sz="1575" baseline="-21164" dirty="0">
                <a:latin typeface="Calibri"/>
                <a:cs typeface="Calibri"/>
              </a:rPr>
              <a:t>2</a:t>
            </a:r>
            <a:r>
              <a:rPr sz="1600" dirty="0">
                <a:latin typeface="Calibri"/>
                <a:cs typeface="Calibri"/>
              </a:rPr>
              <a:t>O</a:t>
            </a:r>
            <a:r>
              <a:rPr sz="1575" baseline="-21164" dirty="0">
                <a:latin typeface="Calibri"/>
                <a:cs typeface="Calibri"/>
              </a:rPr>
              <a:t>3</a:t>
            </a:r>
            <a:r>
              <a:rPr sz="1600" dirty="0">
                <a:latin typeface="Calibri"/>
                <a:cs typeface="Calibri"/>
              </a:rPr>
              <a:t>,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SiO</a:t>
            </a:r>
            <a:r>
              <a:rPr sz="1575" baseline="-21164" dirty="0">
                <a:latin typeface="Calibri"/>
                <a:cs typeface="Calibri"/>
              </a:rPr>
              <a:t>2</a:t>
            </a:r>
            <a:r>
              <a:rPr sz="1575" spc="127" baseline="-21164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κτλ.).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25081" y="3322066"/>
            <a:ext cx="2279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Calibri"/>
                <a:cs typeface="Calibri"/>
              </a:rPr>
              <a:t>iii.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67981" y="3322066"/>
            <a:ext cx="36607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2425" algn="l"/>
                <a:tab pos="1707514" algn="l"/>
                <a:tab pos="2126615" algn="l"/>
                <a:tab pos="2945130" algn="l"/>
              </a:tabLst>
            </a:pPr>
            <a:r>
              <a:rPr sz="1600" b="1" spc="-50" dirty="0">
                <a:latin typeface="Calibri"/>
                <a:cs typeface="Calibri"/>
              </a:rPr>
              <a:t>Η</a:t>
            </a:r>
            <a:r>
              <a:rPr sz="1600" b="1" dirty="0">
                <a:latin typeface="Calibri"/>
                <a:cs typeface="Calibri"/>
              </a:rPr>
              <a:t>	</a:t>
            </a:r>
            <a:r>
              <a:rPr sz="1600" b="1" spc="-10" dirty="0">
                <a:latin typeface="Calibri"/>
                <a:cs typeface="Calibri"/>
              </a:rPr>
              <a:t>τροποποίηση</a:t>
            </a:r>
            <a:r>
              <a:rPr sz="1600" b="1" dirty="0">
                <a:latin typeface="Calibri"/>
                <a:cs typeface="Calibri"/>
              </a:rPr>
              <a:t>	</a:t>
            </a:r>
            <a:r>
              <a:rPr sz="1600" b="1" spc="-25" dirty="0">
                <a:latin typeface="Calibri"/>
                <a:cs typeface="Calibri"/>
              </a:rPr>
              <a:t>με</a:t>
            </a:r>
            <a:r>
              <a:rPr sz="1600" b="1" dirty="0">
                <a:latin typeface="Calibri"/>
                <a:cs typeface="Calibri"/>
              </a:rPr>
              <a:t>	</a:t>
            </a:r>
            <a:r>
              <a:rPr sz="1600" b="1" spc="-10" dirty="0">
                <a:latin typeface="Calibri"/>
                <a:cs typeface="Calibri"/>
              </a:rPr>
              <a:t>κάποιο</a:t>
            </a:r>
            <a:r>
              <a:rPr sz="1600" b="1" dirty="0">
                <a:latin typeface="Calibri"/>
                <a:cs typeface="Calibri"/>
              </a:rPr>
              <a:t>	</a:t>
            </a:r>
            <a:r>
              <a:rPr sz="1600" b="1" spc="-10" dirty="0">
                <a:latin typeface="Calibri"/>
                <a:cs typeface="Calibri"/>
              </a:rPr>
              <a:t>δεύτερο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25081" y="3488355"/>
            <a:ext cx="1082675" cy="66675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705"/>
              </a:spcBef>
            </a:pPr>
            <a:r>
              <a:rPr sz="1600" b="1" spc="-10" dirty="0">
                <a:latin typeface="Calibri"/>
                <a:cs typeface="Calibri"/>
              </a:rPr>
              <a:t>μέταλλο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  <a:tabLst>
                <a:tab pos="354965" algn="l"/>
              </a:tabLst>
            </a:pPr>
            <a:r>
              <a:rPr sz="1600" b="1" spc="-25" dirty="0">
                <a:latin typeface="Calibri"/>
                <a:cs typeface="Calibri"/>
              </a:rPr>
              <a:t>iv.</a:t>
            </a:r>
            <a:r>
              <a:rPr sz="1600" b="1" dirty="0">
                <a:latin typeface="Calibri"/>
                <a:cs typeface="Calibri"/>
              </a:rPr>
              <a:t>	</a:t>
            </a:r>
            <a:r>
              <a:rPr sz="1600" b="1" spc="-50" dirty="0">
                <a:latin typeface="Calibri"/>
                <a:cs typeface="Calibri"/>
              </a:rPr>
              <a:t>Η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28456" y="3886327"/>
            <a:ext cx="29044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001520" algn="l"/>
              </a:tabLst>
            </a:pPr>
            <a:r>
              <a:rPr sz="1600" b="1" spc="-10" dirty="0">
                <a:latin typeface="Calibri"/>
                <a:cs typeface="Calibri"/>
              </a:rPr>
              <a:t>αλληλεπίδραση</a:t>
            </a:r>
            <a:r>
              <a:rPr sz="1600" b="1" dirty="0">
                <a:latin typeface="Calibri"/>
                <a:cs typeface="Calibri"/>
              </a:rPr>
              <a:t>	</a:t>
            </a:r>
            <a:r>
              <a:rPr sz="1600" b="1" spc="-10" dirty="0">
                <a:latin typeface="Calibri"/>
                <a:cs typeface="Calibri"/>
              </a:rPr>
              <a:t>μετάλλου-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67981" y="4130166"/>
            <a:ext cx="13652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υποστρώματος.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25081" y="4450207"/>
            <a:ext cx="40049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  <a:tab pos="786765" algn="l"/>
                <a:tab pos="1722755" algn="l"/>
                <a:tab pos="2231390" algn="l"/>
                <a:tab pos="2580640" algn="l"/>
                <a:tab pos="3673475" algn="l"/>
              </a:tabLst>
            </a:pPr>
            <a:r>
              <a:rPr sz="1600" b="1" spc="-25" dirty="0">
                <a:latin typeface="Calibri"/>
                <a:cs typeface="Calibri"/>
              </a:rPr>
              <a:t>v.</a:t>
            </a:r>
            <a:r>
              <a:rPr sz="1600" b="1" dirty="0">
                <a:latin typeface="Calibri"/>
                <a:cs typeface="Calibri"/>
              </a:rPr>
              <a:t>	</a:t>
            </a:r>
            <a:r>
              <a:rPr sz="1600" b="1" spc="-25" dirty="0">
                <a:latin typeface="Calibri"/>
                <a:cs typeface="Calibri"/>
              </a:rPr>
              <a:t>Το</a:t>
            </a:r>
            <a:r>
              <a:rPr sz="1600" b="1" dirty="0">
                <a:latin typeface="Calibri"/>
                <a:cs typeface="Calibri"/>
              </a:rPr>
              <a:t>	</a:t>
            </a:r>
            <a:r>
              <a:rPr sz="1600" b="1" spc="-10" dirty="0">
                <a:latin typeface="Calibri"/>
                <a:cs typeface="Calibri"/>
              </a:rPr>
              <a:t>μέγεθος</a:t>
            </a:r>
            <a:r>
              <a:rPr sz="1600" b="1" dirty="0">
                <a:latin typeface="Calibri"/>
                <a:cs typeface="Calibri"/>
              </a:rPr>
              <a:t>	</a:t>
            </a:r>
            <a:r>
              <a:rPr sz="1600" b="1" spc="-25" dirty="0">
                <a:latin typeface="Calibri"/>
                <a:cs typeface="Calibri"/>
              </a:rPr>
              <a:t>και</a:t>
            </a:r>
            <a:r>
              <a:rPr sz="1600" b="1" dirty="0">
                <a:latin typeface="Calibri"/>
                <a:cs typeface="Calibri"/>
              </a:rPr>
              <a:t>	</a:t>
            </a:r>
            <a:r>
              <a:rPr sz="1600" b="1" spc="-50" dirty="0">
                <a:latin typeface="Calibri"/>
                <a:cs typeface="Calibri"/>
              </a:rPr>
              <a:t>η</a:t>
            </a:r>
            <a:r>
              <a:rPr sz="1600" b="1" dirty="0">
                <a:latin typeface="Calibri"/>
                <a:cs typeface="Calibri"/>
              </a:rPr>
              <a:t>	</a:t>
            </a:r>
            <a:r>
              <a:rPr sz="1600" b="1" spc="-10" dirty="0">
                <a:latin typeface="Calibri"/>
                <a:cs typeface="Calibri"/>
              </a:rPr>
              <a:t>διασπορά</a:t>
            </a:r>
            <a:r>
              <a:rPr sz="1600" b="1" dirty="0">
                <a:latin typeface="Calibri"/>
                <a:cs typeface="Calibri"/>
              </a:rPr>
              <a:t>	</a:t>
            </a:r>
            <a:r>
              <a:rPr sz="1600" b="1" spc="-25" dirty="0">
                <a:latin typeface="Calibri"/>
                <a:cs typeface="Calibri"/>
              </a:rPr>
              <a:t>των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25081" y="4616624"/>
            <a:ext cx="4005579" cy="115443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355600" algn="just">
              <a:lnSpc>
                <a:spcPct val="100000"/>
              </a:lnSpc>
              <a:spcBef>
                <a:spcPts val="705"/>
              </a:spcBef>
            </a:pPr>
            <a:r>
              <a:rPr sz="1600" b="1" spc="-10" dirty="0">
                <a:latin typeface="Calibri"/>
                <a:cs typeface="Calibri"/>
              </a:rPr>
              <a:t>μεταλλικών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νανοσωματιδίων.</a:t>
            </a:r>
            <a:endParaRPr sz="16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600"/>
              </a:spcBef>
            </a:pPr>
            <a:r>
              <a:rPr sz="1600" b="1" dirty="0">
                <a:latin typeface="Calibri"/>
                <a:cs typeface="Calibri"/>
              </a:rPr>
              <a:t>vi.</a:t>
            </a:r>
            <a:r>
              <a:rPr sz="1600" b="1" spc="140" dirty="0">
                <a:latin typeface="Calibri"/>
                <a:cs typeface="Calibri"/>
              </a:rPr>
              <a:t>  </a:t>
            </a:r>
            <a:r>
              <a:rPr sz="1600" b="1" dirty="0">
                <a:latin typeface="Calibri"/>
                <a:cs typeface="Calibri"/>
              </a:rPr>
              <a:t>Η</a:t>
            </a:r>
            <a:r>
              <a:rPr sz="1600" b="1" spc="7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διαθεσιμότητα</a:t>
            </a:r>
            <a:r>
              <a:rPr sz="1600" b="1" spc="114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κενών</a:t>
            </a:r>
            <a:r>
              <a:rPr sz="1600" b="1" spc="9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θέσεων</a:t>
            </a:r>
            <a:r>
              <a:rPr sz="1600" b="1" spc="7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οξυγόνου </a:t>
            </a:r>
            <a:r>
              <a:rPr sz="1600" b="1" dirty="0">
                <a:latin typeface="Calibri"/>
                <a:cs typeface="Calibri"/>
              </a:rPr>
              <a:t>και</a:t>
            </a:r>
            <a:r>
              <a:rPr sz="1600" b="1" spc="26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βασικών</a:t>
            </a:r>
            <a:r>
              <a:rPr sz="1600" b="1" spc="28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θέσεων</a:t>
            </a:r>
            <a:r>
              <a:rPr sz="1600" b="1" spc="2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στην</a:t>
            </a:r>
            <a:r>
              <a:rPr sz="1600" spc="2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επιφάνεια</a:t>
            </a:r>
            <a:r>
              <a:rPr sz="1600" spc="27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του </a:t>
            </a:r>
            <a:r>
              <a:rPr sz="1600" spc="-10" dirty="0">
                <a:latin typeface="Calibri"/>
                <a:cs typeface="Calibri"/>
              </a:rPr>
              <a:t>υποστρώματος.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25081" y="5822086"/>
            <a:ext cx="40049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54380" algn="l"/>
                <a:tab pos="1725930" algn="l"/>
                <a:tab pos="2522855" algn="l"/>
                <a:tab pos="3693160" algn="l"/>
              </a:tabLst>
            </a:pPr>
            <a:r>
              <a:rPr sz="1600" b="1" dirty="0">
                <a:latin typeface="Calibri"/>
                <a:cs typeface="Calibri"/>
              </a:rPr>
              <a:t>vii.</a:t>
            </a:r>
            <a:r>
              <a:rPr sz="1600" b="1" spc="365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Το</a:t>
            </a:r>
            <a:r>
              <a:rPr sz="1600" b="1" dirty="0">
                <a:latin typeface="Calibri"/>
                <a:cs typeface="Calibri"/>
              </a:rPr>
              <a:t>	</a:t>
            </a:r>
            <a:r>
              <a:rPr sz="1600" b="1" spc="-10" dirty="0">
                <a:latin typeface="Calibri"/>
                <a:cs typeface="Calibri"/>
              </a:rPr>
              <a:t>πορώδες</a:t>
            </a:r>
            <a:r>
              <a:rPr sz="1600" b="1" dirty="0">
                <a:latin typeface="Calibri"/>
                <a:cs typeface="Calibri"/>
              </a:rPr>
              <a:t>	</a:t>
            </a:r>
            <a:r>
              <a:rPr sz="1600" b="1" spc="-10" dirty="0">
                <a:latin typeface="Calibri"/>
                <a:cs typeface="Calibri"/>
              </a:rPr>
              <a:t>(ειδική</a:t>
            </a:r>
            <a:r>
              <a:rPr sz="1600" b="1" dirty="0">
                <a:latin typeface="Calibri"/>
                <a:cs typeface="Calibri"/>
              </a:rPr>
              <a:t>	</a:t>
            </a:r>
            <a:r>
              <a:rPr sz="1600" b="1" spc="-10" dirty="0">
                <a:latin typeface="Calibri"/>
                <a:cs typeface="Calibri"/>
              </a:rPr>
              <a:t>επιφάνεια)</a:t>
            </a:r>
            <a:r>
              <a:rPr sz="1600" b="1" dirty="0">
                <a:latin typeface="Calibri"/>
                <a:cs typeface="Calibri"/>
              </a:rPr>
              <a:t>	</a:t>
            </a:r>
            <a:r>
              <a:rPr sz="1600" b="1" spc="-25" dirty="0">
                <a:latin typeface="Calibri"/>
                <a:cs typeface="Calibri"/>
              </a:rPr>
              <a:t>του</a:t>
            </a:r>
            <a:endParaRPr sz="16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καταλύτη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κ.α.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72666" y="3619627"/>
            <a:ext cx="439991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212121"/>
                </a:solidFill>
                <a:latin typeface="Arial MT"/>
                <a:cs typeface="Arial MT"/>
              </a:rPr>
              <a:t>TSIOTSIAS,</a:t>
            </a:r>
            <a:r>
              <a:rPr sz="1100" spc="-5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Anastasios</a:t>
            </a:r>
            <a:r>
              <a:rPr sz="1100" spc="-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I.,</a:t>
            </a:r>
            <a:r>
              <a:rPr sz="1100" spc="-5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et</a:t>
            </a:r>
            <a:r>
              <a:rPr sz="1100" spc="-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al.</a:t>
            </a:r>
            <a:r>
              <a:rPr sz="1100" spc="-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Bimetallic </a:t>
            </a:r>
            <a:r>
              <a:rPr sz="1100" spc="-10" dirty="0">
                <a:solidFill>
                  <a:srgbClr val="212121"/>
                </a:solidFill>
                <a:latin typeface="Arial MT"/>
                <a:cs typeface="Arial MT"/>
              </a:rPr>
              <a:t>Ni-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Based</a:t>
            </a:r>
            <a:r>
              <a:rPr sz="1100" spc="-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Catalysts</a:t>
            </a:r>
            <a:r>
              <a:rPr sz="1100" spc="-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for</a:t>
            </a:r>
            <a:r>
              <a:rPr sz="1100" spc="-5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212121"/>
                </a:solidFill>
                <a:latin typeface="Arial MT"/>
                <a:cs typeface="Arial MT"/>
              </a:rPr>
              <a:t>CO2 </a:t>
            </a:r>
            <a:r>
              <a:rPr sz="1100" spc="-10" dirty="0">
                <a:solidFill>
                  <a:srgbClr val="212121"/>
                </a:solidFill>
                <a:latin typeface="Arial MT"/>
                <a:cs typeface="Arial MT"/>
              </a:rPr>
              <a:t>Methanation: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A</a:t>
            </a:r>
            <a:r>
              <a:rPr sz="1100" spc="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Review.</a:t>
            </a:r>
            <a:r>
              <a:rPr sz="1100" spc="4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i="1" spc="-10" dirty="0">
                <a:solidFill>
                  <a:srgbClr val="212121"/>
                </a:solidFill>
                <a:latin typeface="Arial"/>
                <a:cs typeface="Arial"/>
              </a:rPr>
              <a:t>Nanomaterials</a:t>
            </a:r>
            <a:r>
              <a:rPr sz="1100" spc="-10" dirty="0">
                <a:solidFill>
                  <a:srgbClr val="212121"/>
                </a:solidFill>
                <a:latin typeface="Arial MT"/>
                <a:cs typeface="Arial MT"/>
              </a:rPr>
              <a:t>,</a:t>
            </a:r>
            <a:r>
              <a:rPr sz="1100" spc="-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2021, 11.1:</a:t>
            </a:r>
            <a:r>
              <a:rPr sz="1100" spc="-25" dirty="0">
                <a:solidFill>
                  <a:srgbClr val="212121"/>
                </a:solidFill>
                <a:latin typeface="Arial MT"/>
                <a:cs typeface="Arial MT"/>
              </a:rPr>
              <a:t> 28.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250166" y="0"/>
            <a:ext cx="941815" cy="76500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74445" y="4351106"/>
            <a:ext cx="5195257" cy="210595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0043" rIns="0" bIns="0" rtlCol="0">
            <a:spAutoFit/>
          </a:bodyPr>
          <a:lstStyle/>
          <a:p>
            <a:pPr marL="129667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Δ</a:t>
            </a:r>
            <a:r>
              <a:rPr sz="2800" cap="small" spc="-10" dirty="0"/>
              <a:t>ι</a:t>
            </a:r>
            <a:r>
              <a:rPr sz="2800" spc="-10" dirty="0"/>
              <a:t>λε</a:t>
            </a:r>
            <a:r>
              <a:rPr sz="2800" cap="small" spc="-10" dirty="0"/>
              <a:t>ι</a:t>
            </a:r>
            <a:r>
              <a:rPr sz="2800" spc="-10" dirty="0"/>
              <a:t>τουργ</a:t>
            </a:r>
            <a:r>
              <a:rPr sz="2800" cap="small" spc="-10" dirty="0"/>
              <a:t>ι</a:t>
            </a:r>
            <a:r>
              <a:rPr sz="2800" spc="-10" dirty="0"/>
              <a:t>κά</a:t>
            </a:r>
            <a:r>
              <a:rPr sz="2800" spc="-160" dirty="0"/>
              <a:t> </a:t>
            </a:r>
            <a:r>
              <a:rPr sz="2800" dirty="0"/>
              <a:t>υλ</a:t>
            </a:r>
            <a:r>
              <a:rPr sz="2800" cap="small" dirty="0"/>
              <a:t>ι</a:t>
            </a:r>
            <a:r>
              <a:rPr sz="2800" dirty="0"/>
              <a:t>κά</a:t>
            </a:r>
            <a:r>
              <a:rPr sz="2800" spc="-130" dirty="0"/>
              <a:t> </a:t>
            </a:r>
            <a:r>
              <a:rPr sz="2800" spc="-50" dirty="0"/>
              <a:t>(DFMs)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9388" y="1722944"/>
            <a:ext cx="5066513" cy="332228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62928" y="2020823"/>
            <a:ext cx="5256276" cy="311962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39" y="104793"/>
            <a:ext cx="648364" cy="413458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31570" y="5402960"/>
            <a:ext cx="504317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212121"/>
                </a:solidFill>
                <a:latin typeface="Arial MT"/>
                <a:cs typeface="Arial MT"/>
              </a:rPr>
              <a:t>TSIOTSIAS,</a:t>
            </a:r>
            <a:r>
              <a:rPr sz="1100" spc="-5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Anastasios</a:t>
            </a:r>
            <a:r>
              <a:rPr sz="1100" spc="-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I.,</a:t>
            </a:r>
            <a:r>
              <a:rPr sz="1100" spc="-5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et</a:t>
            </a:r>
            <a:r>
              <a:rPr sz="1100" spc="-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al.</a:t>
            </a:r>
            <a:r>
              <a:rPr sz="1100" spc="-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The</a:t>
            </a:r>
            <a:r>
              <a:rPr sz="1100" spc="-3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role</a:t>
            </a:r>
            <a:r>
              <a:rPr sz="1100" spc="-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of</a:t>
            </a:r>
            <a:r>
              <a:rPr sz="1100" spc="-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alkali</a:t>
            </a:r>
            <a:r>
              <a:rPr sz="1100" spc="-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and</a:t>
            </a:r>
            <a:r>
              <a:rPr sz="1100" spc="-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alkaline earth</a:t>
            </a:r>
            <a:r>
              <a:rPr sz="1100" spc="-4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metals</a:t>
            </a:r>
            <a:r>
              <a:rPr sz="1100" spc="-3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in</a:t>
            </a:r>
            <a:r>
              <a:rPr sz="1100" spc="-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212121"/>
                </a:solidFill>
                <a:latin typeface="Arial MT"/>
                <a:cs typeface="Arial MT"/>
              </a:rPr>
              <a:t>the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CO2</a:t>
            </a:r>
            <a:r>
              <a:rPr sz="1100" spc="-10" dirty="0">
                <a:solidFill>
                  <a:srgbClr val="212121"/>
                </a:solidFill>
                <a:latin typeface="Arial MT"/>
                <a:cs typeface="Arial MT"/>
              </a:rPr>
              <a:t> methanation</a:t>
            </a:r>
            <a:r>
              <a:rPr sz="1100" spc="-3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reaction</a:t>
            </a:r>
            <a:r>
              <a:rPr sz="1100" spc="-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and</a:t>
            </a:r>
            <a:r>
              <a:rPr sz="1100" spc="-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the</a:t>
            </a:r>
            <a:r>
              <a:rPr sz="1100" spc="-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combined</a:t>
            </a:r>
            <a:r>
              <a:rPr sz="1100" spc="-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capture</a:t>
            </a:r>
            <a:r>
              <a:rPr sz="1100" spc="-3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and</a:t>
            </a:r>
            <a:r>
              <a:rPr sz="1100" spc="-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212121"/>
                </a:solidFill>
                <a:latin typeface="Arial MT"/>
                <a:cs typeface="Arial MT"/>
              </a:rPr>
              <a:t>methanation</a:t>
            </a:r>
            <a:r>
              <a:rPr sz="1100" spc="-3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212121"/>
                </a:solidFill>
                <a:latin typeface="Arial MT"/>
                <a:cs typeface="Arial MT"/>
              </a:rPr>
              <a:t>of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CO2.</a:t>
            </a:r>
            <a:r>
              <a:rPr sz="1100" spc="-3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i="1" dirty="0">
                <a:solidFill>
                  <a:srgbClr val="212121"/>
                </a:solidFill>
                <a:latin typeface="Arial"/>
                <a:cs typeface="Arial"/>
              </a:rPr>
              <a:t>Catalysts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,</a:t>
            </a:r>
            <a:r>
              <a:rPr sz="1100" spc="-3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2020,</a:t>
            </a:r>
            <a:r>
              <a:rPr sz="1100" spc="-3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10.7:</a:t>
            </a:r>
            <a:r>
              <a:rPr sz="1100" spc="-4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spc="-20" dirty="0">
                <a:solidFill>
                  <a:srgbClr val="212121"/>
                </a:solidFill>
                <a:latin typeface="Arial MT"/>
                <a:cs typeface="Arial MT"/>
              </a:rPr>
              <a:t>812.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250166" y="0"/>
            <a:ext cx="941815" cy="7650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6483</Words>
  <Application>Microsoft Office PowerPoint</Application>
  <PresentationFormat>Ευρεία οθόνη</PresentationFormat>
  <Paragraphs>282</Paragraphs>
  <Slides>37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37</vt:i4>
      </vt:variant>
    </vt:vector>
  </HeadingPairs>
  <TitlesOfParts>
    <vt:vector size="45" baseType="lpstr">
      <vt:lpstr>Microsoft YaHei</vt:lpstr>
      <vt:lpstr>Arial</vt:lpstr>
      <vt:lpstr>Arial MT</vt:lpstr>
      <vt:lpstr>Calibri</vt:lpstr>
      <vt:lpstr>Cambria Math</vt:lpstr>
      <vt:lpstr>Symbol</vt:lpstr>
      <vt:lpstr>Times New Roman</vt:lpstr>
      <vt:lpstr>Office Theme</vt:lpstr>
      <vt:lpstr>ΠΑΝΕΠΙΣΤΗΜΙΟ ΔΥΤΙΚΗΣ ΜΑΚΕΔΟΝΙΑΣ ΤΜΗΜΑ ΧΗΜΙΚΩΝ ΜΗΧΑΝΙΚΩΝ</vt:lpstr>
      <vt:lpstr>ΜΕΘΑΝΟΠΟΙΗΣΗ ΤΟΥ CO2</vt:lpstr>
      <vt:lpstr>Δέσμευση και αξιοποίηση του CO2</vt:lpstr>
      <vt:lpstr>Παραγωγή H2</vt:lpstr>
      <vt:lpstr>Μεθανοποίηση του CO2</vt:lpstr>
      <vt:lpstr>Καταλύτες Μεθανοποίησης (1/3)</vt:lpstr>
      <vt:lpstr>Καταλύτες Μεθανοποίησης (2/3)</vt:lpstr>
      <vt:lpstr>Καταλύτες Μεθανοποίησης (3/3)</vt:lpstr>
      <vt:lpstr>Διλειτουργικά υλικά (DFMs)</vt:lpstr>
      <vt:lpstr>Power to Gas (PtG or P2G)</vt:lpstr>
      <vt:lpstr>Παρουσίαση του PowerPoint</vt:lpstr>
      <vt:lpstr>Πρωτόκολλο μετρήσεων</vt:lpstr>
      <vt:lpstr>Βήματα πειραματικής διαδικασίας (1/2)</vt:lpstr>
      <vt:lpstr>Βήματα πειραματικής διαδικασίας (2/2)</vt:lpstr>
      <vt:lpstr>Πειραματική διάταξη</vt:lpstr>
      <vt:lpstr>Σύστημα τροφοδοσίας αερίων</vt:lpstr>
      <vt:lpstr>Σύστημα καταλυτικού αντιδραστήρα</vt:lpstr>
      <vt:lpstr>Σύστημα ανάλυσης των αέριων προϊόντων</vt:lpstr>
      <vt:lpstr>Ανάλυση αερίων προϊόντων (GC – TCD)</vt:lpstr>
      <vt:lpstr>Ανάλυση αερίων προϊόντων (GC – TCD)</vt:lpstr>
      <vt:lpstr>Ανάλυση αερίων προϊόντων (GC – TCD)</vt:lpstr>
      <vt:lpstr>Υπολογισμός καταλυτικών μεγεθών (1/3)</vt:lpstr>
      <vt:lpstr>Σημείο προσοχής Ροη ≠ Συγκέντρωση, Μεταβολές όγκου</vt:lpstr>
      <vt:lpstr>Μεταβολές όγκου, τρόποι διόρθωσης</vt:lpstr>
      <vt:lpstr>Μεταβολές όγκου, τρόποι διόρθωσης</vt:lpstr>
      <vt:lpstr>Υπολογισμός καταλυτικών μεγεθών (2/3)</vt:lpstr>
      <vt:lpstr>Παρουσίαση του PowerPoint</vt:lpstr>
      <vt:lpstr>Επεξεργασία βιβλιογραφίας</vt:lpstr>
      <vt:lpstr>1. Abstract και Conclusions</vt:lpstr>
      <vt:lpstr>2. Experimental Part, Μέθοδος Παρασκευής</vt:lpstr>
      <vt:lpstr>2. Experimental Part, Καταλυτικό testing</vt:lpstr>
      <vt:lpstr>3. Results and discussion, XRD</vt:lpstr>
      <vt:lpstr>3. Results and discussion, XRD</vt:lpstr>
      <vt:lpstr>3. Results and discussion, φυσική προσρόφηση Ν2</vt:lpstr>
      <vt:lpstr>3. Results and discussion, Ηλεκτρονική μικροσκοπία</vt:lpstr>
      <vt:lpstr>3. Results and discussion, Καταλυτικά πειράματα βηματικής αύξησης της θερμοκρασίας</vt:lpstr>
      <vt:lpstr>3. Results and discussion, Καταλυτικά πειράματα σταθερότητας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ΕΡΓ</dc:title>
  <dc:creator>nic</dc:creator>
  <cp:lastModifiedBy>ΣΙΑΚΑΒΕΛΑΣ ΓΕΩΡΓΙΟΣ</cp:lastModifiedBy>
  <cp:revision>2</cp:revision>
  <dcterms:created xsi:type="dcterms:W3CDTF">2024-11-25T15:31:02Z</dcterms:created>
  <dcterms:modified xsi:type="dcterms:W3CDTF">2024-11-25T17:08:22Z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2023-11-20T00:00:00Z</vt:filetime>
  </property>
  <property fmtid="{D5CDD505-2E9C-101B-9397-08002B2CF9AE}" pid="3" name="Creator">
    <vt:lpwstr>Microsoft® PowerPoint® για το Microsoft 365</vt:lpwstr>
  </property>
  <property fmtid="{D5CDD505-2E9C-101B-9397-08002B2CF9AE}" pid="4" name="LastSaved">
    <vt:filetime>2024-11-25T00:00:00Z</vt:filetime>
  </property>
  <property fmtid="{D5CDD505-2E9C-101B-9397-08002B2CF9AE}" pid="5" name="Producer">
    <vt:lpwstr>Microsoft® PowerPoint® για το Microsoft 365</vt:lpwstr>
  </property>
</Properties>
</file>