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7" r:id="rId2"/>
    <p:sldId id="306" r:id="rId3"/>
    <p:sldId id="307" r:id="rId4"/>
    <p:sldId id="30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10" r:id="rId15"/>
    <p:sldId id="269" r:id="rId16"/>
    <p:sldId id="304" r:id="rId17"/>
    <p:sldId id="271" r:id="rId18"/>
    <p:sldId id="305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12" r:id="rId33"/>
    <p:sldId id="308" r:id="rId34"/>
    <p:sldId id="298" r:id="rId35"/>
    <p:sldId id="303" r:id="rId36"/>
    <p:sldId id="313" r:id="rId37"/>
    <p:sldId id="314" r:id="rId38"/>
    <p:sldId id="315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87F6D-318E-44FB-AF95-3A2180FB6F52}" type="datetimeFigureOut">
              <a:rPr lang="el-GR" smtClean="0"/>
              <a:t>8/9/2015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04221-28EF-4CD5-B61B-48FC7D14938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160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B086-FA02-47F9-A189-FEFD877156C1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 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Τμήμα Μηχανικών Πληροφορικής &amp; Τηλεπικοινωνιών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179512" y="6336938"/>
            <a:ext cx="8424936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12" name="7 - Εικόνα" descr="Λογότυπο για Άδειες χρήσης Creative Commons BY-NC-ND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08488" y="6399909"/>
            <a:ext cx="819136" cy="286595"/>
          </a:xfrm>
          <a:prstGeom prst="rect">
            <a:avLst/>
          </a:prstGeom>
        </p:spPr>
      </p:pic>
      <p:pic>
        <p:nvPicPr>
          <p:cNvPr id="1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40AC-ABE7-4F28-9CF4-6316F86BC7CA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7E9D-1C9E-4075-B446-B90383F66A6C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86142"/>
            <a:ext cx="8229600" cy="46413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BEC7-DCBE-4647-A214-C2E64620322B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48AD-A7EF-49C8-9E30-7F0E3A7E3DE6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403860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59509"/>
            <a:ext cx="403860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DAA8-4B49-44FD-B5B5-F6962B6914AA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9DB0-F1F3-43B0-A8E6-95141F8DE5C3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7FAC-36E1-4D9B-B80A-2BE1478B365E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FE55-B40C-4B94-BD84-6E19B07EB359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3C09-12BB-4C31-8633-47A1FE5C5680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4F96-2B31-4DC2-9B4F-008E52FA1403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86142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shade val="67500"/>
                  <a:satMod val="115000"/>
                  <a:lumMod val="88000"/>
                  <a:lumOff val="12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30E5-0F80-4283-9D2C-6A7AC04B2FE8}" type="datetime1">
              <a:rPr lang="el-GR" smtClean="0"/>
              <a:t>8/9/2015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F76E5-6A06-47AE-A1B7-22335BC50A6C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sql/default.as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owm.gr/courses/ICTE100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reativecommons.org/licenses/by-nc-nd/4.0/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2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b="1" dirty="0" smtClean="0"/>
              <a:t>Εισαγωγή στην πληροφορική</a:t>
            </a:r>
          </a:p>
        </p:txBody>
      </p:sp>
      <p:sp>
        <p:nvSpPr>
          <p:cNvPr id="5" name="Υπότιτλος 3"/>
          <p:cNvSpPr>
            <a:spLocks noGrp="1"/>
          </p:cNvSpPr>
          <p:nvPr>
            <p:ph type="subTitle" idx="1"/>
          </p:nvPr>
        </p:nvSpPr>
        <p:spPr>
          <a:xfrm>
            <a:off x="467544" y="3644900"/>
            <a:ext cx="7920806" cy="19939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l-GR" b="1" dirty="0" smtClean="0">
                <a:solidFill>
                  <a:schemeClr val="tx1"/>
                </a:solidFill>
              </a:rPr>
              <a:t>Ενότητα 6</a:t>
            </a:r>
            <a:r>
              <a:rPr lang="el-GR" sz="2800" b="1" dirty="0" smtClean="0">
                <a:solidFill>
                  <a:schemeClr val="tx1"/>
                </a:solidFill>
              </a:rPr>
              <a:t>:   </a:t>
            </a:r>
            <a:r>
              <a:rPr lang="el-GR" sz="2800" dirty="0" smtClean="0">
                <a:solidFill>
                  <a:schemeClr val="tx1"/>
                </a:solidFill>
              </a:rPr>
              <a:t>Εισαγωγή στις βάσεις </a:t>
            </a:r>
            <a:r>
              <a:rPr lang="el-GR" sz="2800" dirty="0" smtClean="0">
                <a:solidFill>
                  <a:schemeClr val="tx1"/>
                </a:solidFill>
              </a:rPr>
              <a:t>δεδομένων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2800" i="1" dirty="0" smtClean="0">
                <a:solidFill>
                  <a:schemeClr val="tx1"/>
                </a:solidFill>
              </a:rPr>
              <a:t>(</a:t>
            </a:r>
            <a:r>
              <a:rPr lang="el-GR" sz="2800" i="1" dirty="0" smtClean="0">
                <a:solidFill>
                  <a:schemeClr val="tx1"/>
                </a:solidFill>
              </a:rPr>
              <a:t>Μέρος Α)</a:t>
            </a:r>
            <a:endParaRPr lang="el-GR" sz="2800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 Αγγελίδης Παντελής</a:t>
            </a:r>
          </a:p>
          <a:p>
            <a:pPr>
              <a:defRPr/>
            </a:pPr>
            <a:r>
              <a:rPr lang="el-GR" sz="2400" b="1" dirty="0">
                <a:solidFill>
                  <a:schemeClr val="tx1"/>
                </a:solidFill>
              </a:rPr>
              <a:t>Τμήμα Μηχανικών Πληροφορικής και Τηλεπικοινωνιών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Βασικές έννοιες – Μειονεκτήματα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600" dirty="0" smtClean="0"/>
              <a:t>Η </a:t>
            </a:r>
            <a:r>
              <a:rPr lang="el-GR" sz="2600" dirty="0"/>
              <a:t>ασφάλεια μπορεί να είναι μειωμένη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l-GR" sz="2600" i="1" dirty="0" smtClean="0"/>
              <a:t>(</a:t>
            </a:r>
            <a:r>
              <a:rPr lang="el-GR" sz="2600" i="1" dirty="0"/>
              <a:t>αν δεν υπάρχουν καλοί έλεγχοι</a:t>
            </a:r>
            <a:r>
              <a:rPr lang="el-GR" sz="2600" i="1" dirty="0" smtClean="0"/>
              <a:t>).</a:t>
            </a:r>
            <a:endParaRPr lang="el-GR" sz="2600" i="1" dirty="0"/>
          </a:p>
          <a:p>
            <a:r>
              <a:rPr lang="el-GR" sz="2600" dirty="0"/>
              <a:t>Η ακεραιότητα μπορεί να είναι μειωμένη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l-GR" sz="2600" i="1" dirty="0" smtClean="0"/>
              <a:t>(</a:t>
            </a:r>
            <a:r>
              <a:rPr lang="el-GR" sz="2600" i="1" dirty="0"/>
              <a:t>αν δεν υπάρχουν καλοί έλεγχοι</a:t>
            </a:r>
            <a:r>
              <a:rPr lang="el-GR" sz="2600" i="1" dirty="0" smtClean="0"/>
              <a:t>).</a:t>
            </a:r>
            <a:endParaRPr lang="el-GR" sz="2600" i="1" dirty="0"/>
          </a:p>
          <a:p>
            <a:r>
              <a:rPr lang="el-GR" sz="2600" dirty="0"/>
              <a:t>Μπορεί να απαιτείται πρόσθετο </a:t>
            </a:r>
            <a:r>
              <a:rPr lang="el-GR" sz="2600" dirty="0" smtClean="0"/>
              <a:t>υλικό.</a:t>
            </a:r>
            <a:endParaRPr lang="el-GR" sz="2600" dirty="0"/>
          </a:p>
          <a:p>
            <a:r>
              <a:rPr lang="el-GR" sz="2600" dirty="0"/>
              <a:t>Μπορεί να υπάρχει σημαντική επιβάρυνση στην </a:t>
            </a:r>
            <a:r>
              <a:rPr lang="el-GR" sz="2600" dirty="0" smtClean="0"/>
              <a:t>απόδοση.</a:t>
            </a:r>
            <a:endParaRPr lang="el-GR" sz="2600" dirty="0"/>
          </a:p>
          <a:p>
            <a:r>
              <a:rPr lang="el-GR" sz="2600" dirty="0"/>
              <a:t>Η επιτυχημένη λειτουργία έχει κρίσιμη σημασία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l-GR" sz="2600" i="1" dirty="0" smtClean="0"/>
              <a:t>(</a:t>
            </a:r>
            <a:r>
              <a:rPr lang="el-GR" sz="2600" i="1" dirty="0"/>
              <a:t>η επιχείρηση μπορεί να γίνει εξαιρετικά ευάλωτη σε σφάλματα</a:t>
            </a:r>
            <a:r>
              <a:rPr lang="el-GR" sz="2600" i="1" dirty="0" smtClean="0"/>
              <a:t>).</a:t>
            </a:r>
          </a:p>
          <a:p>
            <a:pPr marL="0" indent="0">
              <a:buNone/>
            </a:pPr>
            <a:endParaRPr lang="el-GR" sz="2600" dirty="0"/>
          </a:p>
          <a:p>
            <a:pPr marL="0" indent="0" algn="ctr">
              <a:buNone/>
            </a:pPr>
            <a:r>
              <a:rPr lang="el-GR" sz="2400" b="1" i="1" dirty="0" smtClean="0"/>
              <a:t>Το </a:t>
            </a:r>
            <a:r>
              <a:rPr lang="el-GR" sz="2400" b="1" i="1" dirty="0"/>
              <a:t>σύστημα μπορεί να είναι πολύπλοκο (αν και αυτή η πολυπλοκότητα θα πρέπει να μένει κρυφή από το </a:t>
            </a:r>
            <a:r>
              <a:rPr lang="el-GR" sz="2400" b="1" i="1" dirty="0" smtClean="0"/>
              <a:t>χρήστη). </a:t>
            </a:r>
            <a:endParaRPr lang="el-GR" sz="2400" b="1" i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79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/>
              <a:t>Βασικές έννοιες ΒΔ – </a:t>
            </a:r>
            <a:r>
              <a:rPr lang="el-GR" sz="3600" dirty="0" smtClean="0"/>
              <a:t>τι </a:t>
            </a:r>
            <a:r>
              <a:rPr lang="el-GR" sz="3600" dirty="0"/>
              <a:t>αναπαριστούν</a:t>
            </a:r>
            <a:r>
              <a:rPr lang="el-GR" sz="3600" dirty="0" smtClean="0"/>
              <a:t>; (1)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Οι Βάσεις Δεδομένων αναπαριστούν έναν μικρόκοσμο, για παράδειγμα: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Έ</a:t>
            </a:r>
            <a:r>
              <a:rPr lang="el-GR" sz="2400" dirty="0" smtClean="0"/>
              <a:t>να </a:t>
            </a:r>
            <a:r>
              <a:rPr lang="el-GR" sz="2400" dirty="0"/>
              <a:t>νοσοκομείο (ασθενείς, ιατροί, νοσοκόμες, τμήματα</a:t>
            </a:r>
            <a:r>
              <a:rPr lang="el-GR" sz="2400" dirty="0" smtClean="0"/>
              <a:t>).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Έ</a:t>
            </a:r>
            <a:r>
              <a:rPr lang="el-GR" sz="2400" dirty="0" smtClean="0"/>
              <a:t>να </a:t>
            </a:r>
            <a:r>
              <a:rPr lang="el-GR" sz="2400" dirty="0"/>
              <a:t>πανεπιστήμιο (</a:t>
            </a:r>
            <a:r>
              <a:rPr lang="el-GR" sz="2400" dirty="0" smtClean="0"/>
              <a:t>καθηγητές- φοιτητές- μαθήματα-αίθουσες </a:t>
            </a:r>
            <a:r>
              <a:rPr lang="el-GR" sz="2400" dirty="0"/>
              <a:t>κλπ</a:t>
            </a:r>
            <a:r>
              <a:rPr lang="el-GR" sz="2400" dirty="0" smtClean="0"/>
              <a:t>.).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Μ</a:t>
            </a:r>
            <a:r>
              <a:rPr lang="el-GR" sz="2400" dirty="0" smtClean="0"/>
              <a:t>ια </a:t>
            </a:r>
            <a:r>
              <a:rPr lang="el-GR" sz="2400" dirty="0"/>
              <a:t>εταιρία (</a:t>
            </a:r>
            <a:r>
              <a:rPr lang="el-GR" sz="2400" dirty="0" smtClean="0"/>
              <a:t>υπάλληλοι- τμήματα- κτίρια </a:t>
            </a:r>
            <a:r>
              <a:rPr lang="el-GR" sz="2400" dirty="0"/>
              <a:t>κλπ</a:t>
            </a:r>
            <a:r>
              <a:rPr lang="el-GR" sz="2400" dirty="0" smtClean="0"/>
              <a:t>.).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Έ</a:t>
            </a:r>
            <a:r>
              <a:rPr lang="el-GR" sz="2400" dirty="0" smtClean="0"/>
              <a:t>να </a:t>
            </a:r>
            <a:r>
              <a:rPr lang="el-GR" sz="2400" dirty="0"/>
              <a:t>κατάστημα λιανικής (</a:t>
            </a:r>
            <a:r>
              <a:rPr lang="el-GR" sz="2400" dirty="0" smtClean="0"/>
              <a:t>προϊόντα- ράφια- πελάτες-προμηθευτές </a:t>
            </a:r>
            <a:r>
              <a:rPr lang="el-GR" sz="2400" dirty="0"/>
              <a:t>κλπ</a:t>
            </a:r>
            <a:r>
              <a:rPr lang="el-GR" sz="2400" dirty="0" smtClean="0"/>
              <a:t>.).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Μ</a:t>
            </a:r>
            <a:r>
              <a:rPr lang="el-GR" sz="2400" dirty="0" smtClean="0"/>
              <a:t>ια </a:t>
            </a:r>
            <a:r>
              <a:rPr lang="el-GR" sz="2400" dirty="0"/>
              <a:t>βιβλιοθήκη (</a:t>
            </a:r>
            <a:r>
              <a:rPr lang="el-GR" sz="2400" dirty="0" smtClean="0"/>
              <a:t>βιβλία- θέσεις αποθήκευσης-δανειζόμενοι </a:t>
            </a:r>
            <a:r>
              <a:rPr lang="el-GR" sz="2400" dirty="0"/>
              <a:t>κλπ.).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97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/>
              <a:t>Βασικές έννοιες ΒΔ </a:t>
            </a:r>
            <a:r>
              <a:rPr lang="el-GR" sz="3600" dirty="0" smtClean="0"/>
              <a:t>–</a:t>
            </a:r>
            <a:r>
              <a:rPr lang="en-US" sz="3600" dirty="0" smtClean="0"/>
              <a:t> </a:t>
            </a:r>
            <a:r>
              <a:rPr lang="el-GR" sz="3600" dirty="0" smtClean="0"/>
              <a:t>τι </a:t>
            </a:r>
            <a:r>
              <a:rPr lang="el-GR" sz="3600" dirty="0"/>
              <a:t>αναπαριστούν</a:t>
            </a:r>
            <a:r>
              <a:rPr lang="el-GR" sz="3600" dirty="0" smtClean="0"/>
              <a:t>; (2)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Σημαντικό </a:t>
            </a:r>
            <a:r>
              <a:rPr lang="el-GR" b="1" dirty="0"/>
              <a:t>χαρακτηριστικό των πληροφοριών που περιέχονται σε μια ΒΔ είναι ότι αυτές είναι συσχετιζόμενες. </a:t>
            </a:r>
            <a:endParaRPr lang="el-GR" b="1" dirty="0" smtClean="0"/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r>
              <a:rPr lang="el-GR" sz="2800" u="sng" dirty="0" smtClean="0"/>
              <a:t>Για παράδειγμα: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800" dirty="0" smtClean="0"/>
              <a:t>Στο </a:t>
            </a:r>
            <a:r>
              <a:rPr lang="el-GR" sz="2800" dirty="0"/>
              <a:t>μικρόκοσμο του νοσοκομείου, οι γιατροί κουράρουν ασθενείς, οι οποίοι ασθενείς ανήκουν σε κάποιο </a:t>
            </a:r>
            <a:r>
              <a:rPr lang="el-GR" sz="2800" dirty="0" smtClean="0"/>
              <a:t>τμήμα.</a:t>
            </a:r>
            <a:endParaRPr lang="el-GR" sz="2800" dirty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487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Αρχιτεκτονική ΒΔ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/>
              <a:t>Τρία τα επίπεδα αφαίρεσης: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l-GR" b="1" dirty="0"/>
              <a:t>(α) </a:t>
            </a:r>
            <a:r>
              <a:rPr lang="el-GR" dirty="0"/>
              <a:t>φυσικό επίπεδο: είναι το χαμηλότερο επίπεδο αφαίρεσης και περιγράφει πώς αποθηκεύονται τα δεδομένα.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l-GR" b="1" dirty="0"/>
              <a:t>(β) </a:t>
            </a:r>
            <a:r>
              <a:rPr lang="el-GR" dirty="0"/>
              <a:t>εννοιολογικό επίπεδο: το αμέσως υψηλότερο επίπεδο αφαίρεσης. περιγράφει τι είδους δεδομένα αποθηκεύονται και τις συσχετίσεις μεταξύ αυτών των δεδομένων.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l-GR" b="1" dirty="0"/>
              <a:t>(γ) </a:t>
            </a:r>
            <a:r>
              <a:rPr lang="el-GR" dirty="0"/>
              <a:t>Επίπεδο άποψης: το πιο υψηλό επίπεδο και περιγράφει τμήματα της βάσης δεδομένων για κάθε συγκεκριμένη ομάδα χρηστών. </a:t>
            </a:r>
            <a:endParaRPr lang="el-GR" dirty="0" smtClean="0"/>
          </a:p>
          <a:p>
            <a:pPr marL="457200" lvl="1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Μπορεί </a:t>
            </a:r>
            <a:r>
              <a:rPr lang="el-GR" dirty="0"/>
              <a:t>να υπάρχουν πολλές διαφορετικές απόψεις </a:t>
            </a:r>
            <a:endParaRPr lang="el-GR" dirty="0" smtClean="0"/>
          </a:p>
          <a:p>
            <a:pPr marL="400050" lvl="1" indent="0">
              <a:buNone/>
            </a:pPr>
            <a:r>
              <a:rPr lang="el-GR" i="1" dirty="0" smtClean="0"/>
              <a:t>Π.χ</a:t>
            </a:r>
            <a:r>
              <a:rPr lang="el-GR" i="1" dirty="0"/>
              <a:t>. οι ταμίες σε μια τράπεζα παίρνουν μια άποψη των απολογισμών πελατών, αλλά όχι των δεδομένων μισθοδοτικών καταστάσεων.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78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Αρχιτεκτονική των Τριών Επιπέδων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14</a:t>
            </a:fld>
            <a:endParaRPr lang="el-GR" dirty="0"/>
          </a:p>
        </p:txBody>
      </p:sp>
      <p:pic>
        <p:nvPicPr>
          <p:cNvPr id="1026" name="Picture 2" descr="Εικόνα: Αρχιτεκτονική των Τριών Επιπέδω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33" y="1268760"/>
            <a:ext cx="5936335" cy="47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5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900" dirty="0" smtClean="0"/>
              <a:t/>
            </a:r>
            <a:br>
              <a:rPr lang="el-GR" sz="4900" dirty="0" smtClean="0"/>
            </a:br>
            <a:r>
              <a:rPr lang="el-GR" sz="4900" dirty="0" smtClean="0"/>
              <a:t>Ανεξαρτησία Δεδομένων 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l-GR" dirty="0"/>
              <a:t>Ανεξαρτησία δεδομένων </a:t>
            </a:r>
            <a:r>
              <a:rPr lang="el-GR" i="1" dirty="0"/>
              <a:t>(</a:t>
            </a:r>
            <a:r>
              <a:rPr lang="en-US" i="1" dirty="0"/>
              <a:t>data independence)</a:t>
            </a:r>
            <a:r>
              <a:rPr lang="el-GR" dirty="0" smtClean="0"/>
              <a:t>:</a:t>
            </a:r>
            <a:endParaRPr lang="el-GR" dirty="0"/>
          </a:p>
          <a:p>
            <a:pPr lvl="1">
              <a:lnSpc>
                <a:spcPct val="90000"/>
              </a:lnSpc>
              <a:buFont typeface="Calibri" pitchFamily="34" charset="0"/>
              <a:buChar char="−"/>
            </a:pPr>
            <a:r>
              <a:rPr lang="el-GR" sz="2800" dirty="0" smtClean="0"/>
              <a:t>Η </a:t>
            </a:r>
            <a:r>
              <a:rPr lang="el-GR" sz="2800" dirty="0"/>
              <a:t>αλλαγή του σχήματος ενός επιπέδου δεν επηρεάζει το σχήμα του αμέσως υψηλότερου </a:t>
            </a:r>
            <a:r>
              <a:rPr lang="el-GR" sz="2800" dirty="0" smtClean="0"/>
              <a:t>επιπέδου.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l-GR" sz="32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l-GR" dirty="0"/>
              <a:t>Τύποι ανεξαρτησίας </a:t>
            </a:r>
            <a:r>
              <a:rPr lang="el-GR" dirty="0" smtClean="0"/>
              <a:t>δεδομένων:</a:t>
            </a:r>
            <a:endParaRPr lang="el-GR" dirty="0"/>
          </a:p>
          <a:p>
            <a:pPr lvl="1">
              <a:lnSpc>
                <a:spcPct val="90000"/>
              </a:lnSpc>
              <a:buFont typeface="Calibri" pitchFamily="34" charset="0"/>
              <a:buChar char="−"/>
            </a:pPr>
            <a:r>
              <a:rPr lang="el-GR" b="1" dirty="0" smtClean="0"/>
              <a:t>Λογική ανεξαρτησία </a:t>
            </a:r>
            <a:r>
              <a:rPr lang="el-GR" i="1" dirty="0" smtClean="0"/>
              <a:t>(</a:t>
            </a:r>
            <a:r>
              <a:rPr lang="en-US" i="1" dirty="0"/>
              <a:t>logical independence)</a:t>
            </a:r>
            <a:r>
              <a:rPr lang="el-GR" dirty="0"/>
              <a:t>: η δυνατότητα να αλλάζουμε το εννοιολογικό σχήμα χωρίς να χρειάζεται να αλλάξουμε τις εξωτερικές </a:t>
            </a:r>
            <a:r>
              <a:rPr lang="el-GR" dirty="0" smtClean="0"/>
              <a:t>όψεις.</a:t>
            </a:r>
            <a:endParaRPr lang="el-GR" dirty="0"/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 smtClean="0"/>
              <a:t>Τέτοιες </a:t>
            </a:r>
            <a:r>
              <a:rPr lang="el-GR" dirty="0"/>
              <a:t>μεταβολές είναι απαραίτητες όταν </a:t>
            </a:r>
            <a:r>
              <a:rPr lang="el-GR" dirty="0" smtClean="0"/>
              <a:t> μεταβάλλεται </a:t>
            </a:r>
            <a:r>
              <a:rPr lang="el-GR" dirty="0"/>
              <a:t>η εννοιολογική δομή μιας </a:t>
            </a:r>
            <a:r>
              <a:rPr lang="el-GR" dirty="0" smtClean="0"/>
              <a:t>ΒΔ.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748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900" dirty="0" smtClean="0"/>
              <a:t/>
            </a:r>
            <a:br>
              <a:rPr lang="el-GR" sz="4900" dirty="0" smtClean="0"/>
            </a:br>
            <a:r>
              <a:rPr lang="el-GR" sz="4900" dirty="0" smtClean="0"/>
              <a:t>Ανεξαρτησία Δεδομένων (2)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457200">
              <a:spcBef>
                <a:spcPts val="0"/>
              </a:spcBef>
              <a:buFont typeface="Calibri" pitchFamily="34" charset="0"/>
              <a:buChar char="−"/>
            </a:pPr>
            <a:r>
              <a:rPr lang="el-GR" b="1" dirty="0" smtClean="0"/>
              <a:t> Φυσική </a:t>
            </a:r>
            <a:r>
              <a:rPr lang="el-GR" b="1" dirty="0"/>
              <a:t>ανεξαρτησία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(</a:t>
            </a:r>
            <a:r>
              <a:rPr lang="en-US" i="1" dirty="0"/>
              <a:t>physical </a:t>
            </a:r>
            <a:r>
              <a:rPr lang="en-US" i="1" dirty="0" smtClean="0"/>
              <a:t>independence)</a:t>
            </a:r>
            <a:r>
              <a:rPr lang="el-GR" i="1" dirty="0" smtClean="0"/>
              <a:t>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δυνατότητα να αλλάζουμε το εσωτερικό σχήμα χωρίς να χρειάζεται να αλλάξουμε το εννοιολογικό σχήμα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i="1" dirty="0" smtClean="0"/>
              <a:t>(</a:t>
            </a:r>
            <a:r>
              <a:rPr lang="el-GR" sz="2400" i="1" dirty="0"/>
              <a:t>ή τα εξωτερικά σχήματα</a:t>
            </a:r>
            <a:r>
              <a:rPr lang="el-GR" sz="2400" i="1" dirty="0" smtClean="0"/>
              <a:t>).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l-GR" sz="2400" dirty="0"/>
          </a:p>
          <a:p>
            <a:pPr lvl="2" indent="0">
              <a:spcBef>
                <a:spcPts val="0"/>
              </a:spcBef>
              <a:buFontTx/>
              <a:buChar char="•"/>
            </a:pPr>
            <a:r>
              <a:rPr lang="el-GR" dirty="0" smtClean="0"/>
              <a:t>  Μεταβολές </a:t>
            </a:r>
            <a:r>
              <a:rPr lang="el-GR" dirty="0"/>
              <a:t>στο εσωτερικό σχήμα είναι συχνά απαραίτητες για λόγους βελτιστοποίησης της απόδοσης του </a:t>
            </a:r>
            <a:r>
              <a:rPr lang="el-GR" dirty="0" smtClean="0"/>
              <a:t>συστήματος.</a:t>
            </a:r>
            <a:endParaRPr lang="el-GR" dirty="0"/>
          </a:p>
          <a:p>
            <a:pPr marL="0" indent="0">
              <a:spcBef>
                <a:spcPts val="0"/>
              </a:spcBef>
              <a:buNone/>
            </a:pP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800" b="1" dirty="0" smtClean="0"/>
              <a:t>Αυτό </a:t>
            </a:r>
            <a:r>
              <a:rPr lang="el-GR" sz="2800" b="1" dirty="0"/>
              <a:t>που αλλάζει κάθε φορά είναι </a:t>
            </a:r>
            <a:r>
              <a:rPr lang="el-GR" sz="2800" b="1" dirty="0" smtClean="0"/>
              <a:t>η </a:t>
            </a:r>
            <a:r>
              <a:rPr lang="el-GR" sz="2800" b="1" dirty="0"/>
              <a:t>απεικόνιση μεταξύ δύο </a:t>
            </a:r>
            <a:r>
              <a:rPr lang="el-GR" sz="2800" b="1" dirty="0" smtClean="0"/>
              <a:t>επιπέδων.</a:t>
            </a:r>
            <a:endParaRPr lang="en-GB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74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Μοντέλα </a:t>
            </a:r>
            <a:r>
              <a:rPr lang="el-GR" dirty="0" smtClean="0"/>
              <a:t>Δεδομένων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el-GR" sz="2400" dirty="0"/>
              <a:t>Ένα </a:t>
            </a:r>
            <a:r>
              <a:rPr lang="el-GR" sz="2400" b="1" dirty="0"/>
              <a:t>μοντέλο δεδομένων </a:t>
            </a:r>
            <a:r>
              <a:rPr lang="el-GR" sz="2400" dirty="0"/>
              <a:t>(</a:t>
            </a:r>
            <a:r>
              <a:rPr lang="en-US" sz="2400" dirty="0"/>
              <a:t>data model) </a:t>
            </a:r>
            <a:r>
              <a:rPr lang="el-GR" sz="2400" dirty="0"/>
              <a:t>ένα σύνολο από έννοιες που μπορούν να χρησιμοποιηθούν για την περιγραφή της δομής της </a:t>
            </a:r>
            <a:r>
              <a:rPr lang="el-GR" sz="2400" dirty="0" smtClean="0"/>
              <a:t>ΒΔ.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l-GR" sz="2400" dirty="0"/>
          </a:p>
          <a:p>
            <a:pPr algn="just">
              <a:lnSpc>
                <a:spcPct val="90000"/>
              </a:lnSpc>
              <a:buFontTx/>
              <a:buChar char="•"/>
              <a:defRPr/>
            </a:pPr>
            <a:r>
              <a:rPr lang="el-GR" sz="2400" dirty="0"/>
              <a:t>Κατηγορίες μοντέλων </a:t>
            </a:r>
            <a:r>
              <a:rPr lang="el-GR" sz="2400" dirty="0" smtClean="0"/>
              <a:t>δεδομένων: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l-GR" sz="2400" dirty="0"/>
          </a:p>
          <a:p>
            <a:pPr lvl="1" algn="just">
              <a:lnSpc>
                <a:spcPct val="90000"/>
              </a:lnSpc>
              <a:buFontTx/>
              <a:buChar char="–"/>
              <a:defRPr/>
            </a:pPr>
            <a:r>
              <a:rPr lang="el-GR" sz="2400" b="1" dirty="0"/>
              <a:t>Υ</a:t>
            </a:r>
            <a:r>
              <a:rPr lang="el-GR" sz="2400" b="1" dirty="0" smtClean="0"/>
              <a:t>ψηλού </a:t>
            </a:r>
            <a:r>
              <a:rPr lang="el-GR" sz="2400" b="1" dirty="0"/>
              <a:t>επιπέδου </a:t>
            </a:r>
            <a:r>
              <a:rPr lang="el-GR" sz="2400" dirty="0"/>
              <a:t>ή </a:t>
            </a:r>
            <a:r>
              <a:rPr lang="el-GR" sz="2400" dirty="0" smtClean="0"/>
              <a:t>εννοιολογικά.</a:t>
            </a:r>
            <a:endParaRPr lang="el-GR" sz="2400" dirty="0"/>
          </a:p>
          <a:p>
            <a:pPr lvl="2" algn="just">
              <a:lnSpc>
                <a:spcPct val="90000"/>
              </a:lnSpc>
              <a:buFontTx/>
              <a:buChar char="•"/>
              <a:defRPr/>
            </a:pPr>
            <a:r>
              <a:rPr lang="el-GR" dirty="0"/>
              <a:t>Π</a:t>
            </a:r>
            <a:r>
              <a:rPr lang="el-GR" dirty="0" smtClean="0"/>
              <a:t>αρέχουν </a:t>
            </a:r>
            <a:r>
              <a:rPr lang="el-GR" dirty="0"/>
              <a:t>έννοιες που βρίσκονται κοντά στον τρόπο με τον οποίο πολλοί χρήστες αντιλαμβάνονται τα </a:t>
            </a:r>
            <a:r>
              <a:rPr lang="el-GR" dirty="0" smtClean="0"/>
              <a:t>δεδομένα.</a:t>
            </a:r>
            <a:endParaRPr lang="el-GR" dirty="0"/>
          </a:p>
          <a:p>
            <a:pPr lvl="2" algn="just">
              <a:lnSpc>
                <a:spcPct val="90000"/>
              </a:lnSpc>
              <a:buFontTx/>
              <a:buChar char="•"/>
              <a:defRPr/>
            </a:pPr>
            <a:r>
              <a:rPr lang="el-GR" dirty="0"/>
              <a:t>Π</a:t>
            </a:r>
            <a:r>
              <a:rPr lang="el-GR" dirty="0" smtClean="0"/>
              <a:t>.χ</a:t>
            </a:r>
            <a:r>
              <a:rPr lang="el-GR" dirty="0"/>
              <a:t>. το μοντέλο οντοτήτων συσχετίσεων (ΟΣ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Μοντέλα </a:t>
            </a:r>
            <a:r>
              <a:rPr lang="el-GR" dirty="0" smtClean="0"/>
              <a:t>Δεδομένων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spcBef>
                <a:spcPts val="0"/>
              </a:spcBef>
              <a:buFontTx/>
              <a:buChar char="–"/>
              <a:defRPr/>
            </a:pPr>
            <a:r>
              <a:rPr lang="el-GR" b="1" dirty="0" smtClean="0"/>
              <a:t> Παραστατικά </a:t>
            </a:r>
            <a:r>
              <a:rPr lang="el-GR" b="1" dirty="0"/>
              <a:t>μοντέλα </a:t>
            </a:r>
            <a:r>
              <a:rPr lang="el-GR" dirty="0"/>
              <a:t>ή </a:t>
            </a:r>
            <a:r>
              <a:rPr lang="el-GR" dirty="0" smtClean="0"/>
              <a:t>υλοποίησης:</a:t>
            </a:r>
            <a:endParaRPr lang="el-GR" dirty="0"/>
          </a:p>
          <a:p>
            <a:pPr lvl="1" indent="0">
              <a:spcBef>
                <a:spcPts val="0"/>
              </a:spcBef>
              <a:buFontTx/>
              <a:buChar char="•"/>
              <a:defRPr/>
            </a:pPr>
            <a:r>
              <a:rPr lang="el-GR" dirty="0" smtClean="0"/>
              <a:t>  Παρέχουν </a:t>
            </a:r>
            <a:r>
              <a:rPr lang="el-GR" dirty="0"/>
              <a:t>έννοιες κατανοητές από τους χρήστες, αλλά δεν είναι τόσο απομακρυσμένες από τον τρόπο αποθήκευσης των δεδομένων στον </a:t>
            </a:r>
            <a:r>
              <a:rPr lang="el-GR" dirty="0" smtClean="0"/>
              <a:t>υπολογιστή.</a:t>
            </a:r>
            <a:endParaRPr lang="el-GR" dirty="0"/>
          </a:p>
          <a:p>
            <a:pPr lvl="1" indent="0">
              <a:spcBef>
                <a:spcPts val="0"/>
              </a:spcBef>
              <a:buFontTx/>
              <a:buChar char="•"/>
              <a:defRPr/>
            </a:pPr>
            <a:r>
              <a:rPr lang="el-GR" dirty="0" smtClean="0"/>
              <a:t>  Χρησιμοποιούνται </a:t>
            </a:r>
            <a:r>
              <a:rPr lang="el-GR" dirty="0"/>
              <a:t>στα σύγχρονα εμπορικά συστήματα </a:t>
            </a:r>
            <a:r>
              <a:rPr lang="el-GR" dirty="0" smtClean="0"/>
              <a:t>ΣΔΒΔ,</a:t>
            </a:r>
            <a:endParaRPr lang="el-GR" dirty="0"/>
          </a:p>
          <a:p>
            <a:pPr lvl="1" indent="0">
              <a:spcBef>
                <a:spcPts val="0"/>
              </a:spcBef>
              <a:buFontTx/>
              <a:buChar char="•"/>
              <a:defRPr/>
            </a:pPr>
            <a:r>
              <a:rPr lang="el-GR" dirty="0" smtClean="0"/>
              <a:t>  Π.χ</a:t>
            </a:r>
            <a:r>
              <a:rPr lang="el-GR" dirty="0"/>
              <a:t>. το Σχεσιακό Μοντέλο, Ιεραρχικό Μοντέλο, Δικτυωτό </a:t>
            </a:r>
            <a:r>
              <a:rPr lang="el-GR" dirty="0" smtClean="0"/>
              <a:t>Μοντέλο.</a:t>
            </a:r>
            <a:endParaRPr lang="en-US" dirty="0" smtClean="0"/>
          </a:p>
          <a:p>
            <a:pPr lvl="1" indent="0">
              <a:spcBef>
                <a:spcPts val="0"/>
              </a:spcBef>
              <a:buFontTx/>
              <a:buChar char="•"/>
              <a:defRPr/>
            </a:pPr>
            <a:endParaRPr lang="el-GR" dirty="0"/>
          </a:p>
          <a:p>
            <a:pPr indent="0">
              <a:spcBef>
                <a:spcPts val="0"/>
              </a:spcBef>
              <a:buFontTx/>
              <a:buChar char="–"/>
              <a:defRPr/>
            </a:pPr>
            <a:r>
              <a:rPr lang="el-GR" b="1" dirty="0" smtClean="0"/>
              <a:t> Χαμηλού </a:t>
            </a:r>
            <a:r>
              <a:rPr lang="el-GR" b="1" dirty="0"/>
              <a:t>επιπέδου </a:t>
            </a:r>
            <a:r>
              <a:rPr lang="el-GR" dirty="0"/>
              <a:t>ή </a:t>
            </a:r>
            <a:r>
              <a:rPr lang="el-GR" dirty="0" smtClean="0"/>
              <a:t>φυσικά:</a:t>
            </a:r>
            <a:endParaRPr lang="el-GR" dirty="0"/>
          </a:p>
          <a:p>
            <a:pPr lvl="1" indent="0">
              <a:spcBef>
                <a:spcPts val="0"/>
              </a:spcBef>
              <a:buFontTx/>
              <a:buChar char="•"/>
              <a:defRPr/>
            </a:pPr>
            <a:r>
              <a:rPr lang="el-GR" dirty="0" smtClean="0"/>
              <a:t>  Περιγράφουν </a:t>
            </a:r>
            <a:r>
              <a:rPr lang="el-GR" dirty="0"/>
              <a:t>τις λεπτομέρειες του τρόπου αποθήκευσης των δεδομένων στον </a:t>
            </a:r>
            <a:r>
              <a:rPr lang="el-GR" dirty="0" smtClean="0"/>
              <a:t>υπολογιστή.</a:t>
            </a:r>
            <a:endParaRPr lang="el-GR" dirty="0"/>
          </a:p>
          <a:p>
            <a:pPr lvl="1" indent="0">
              <a:spcBef>
                <a:spcPts val="0"/>
              </a:spcBef>
              <a:buFontTx/>
              <a:buChar char="•"/>
              <a:defRPr/>
            </a:pPr>
            <a:r>
              <a:rPr lang="el-GR" dirty="0" smtClean="0"/>
              <a:t>  Απευθύνονται </a:t>
            </a:r>
            <a:r>
              <a:rPr lang="el-GR" dirty="0"/>
              <a:t>σε ειδικούς των υπολογιστών κι όχι τυπικούς </a:t>
            </a:r>
            <a:r>
              <a:rPr lang="el-GR" dirty="0" smtClean="0"/>
              <a:t>χρήστες.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68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19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pPr algn="ctr"/>
            <a:r>
              <a:rPr lang="el-GR" dirty="0"/>
              <a:t>Μοντέλο Οντοτήτων/Συσχετίσεων</a:t>
            </a:r>
          </a:p>
        </p:txBody>
      </p:sp>
    </p:spTree>
    <p:extLst>
      <p:ext uri="{BB962C8B-B14F-4D97-AF65-F5344CB8AC3E}">
        <p14:creationId xmlns:p14="http://schemas.microsoft.com/office/powerpoint/2010/main" val="34726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Άδειες </a:t>
            </a:r>
            <a:r>
              <a:rPr lang="el-GR" dirty="0" smtClean="0"/>
              <a:t>Χρήσης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032448"/>
          </a:xfrm>
        </p:spPr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pPr>
              <a:spcBef>
                <a:spcPts val="1800"/>
              </a:spcBef>
            </a:pPr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just"/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 dirty="0"/>
          </a:p>
        </p:txBody>
      </p:sp>
      <p:pic>
        <p:nvPicPr>
          <p:cNvPr id="1026" name="Picture 2" descr="λογότυπο creative commo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4508500"/>
            <a:ext cx="158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0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Μοντέλο </a:t>
            </a:r>
            <a:r>
              <a:rPr lang="el-GR" dirty="0" smtClean="0"/>
              <a:t>Οντοτήτων/Συσχετίσεων</a:t>
            </a:r>
            <a:r>
              <a:rPr lang="en-US" dirty="0" smtClean="0"/>
              <a:t> </a:t>
            </a:r>
            <a:r>
              <a:rPr lang="el-GR" dirty="0" smtClean="0"/>
              <a:t>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8219256" cy="1133387"/>
          </a:xfrm>
        </p:spPr>
        <p:txBody>
          <a:bodyPr/>
          <a:lstStyle/>
          <a:p>
            <a:pPr marL="0" indent="0" algn="just">
              <a:buNone/>
            </a:pPr>
            <a:r>
              <a:rPr lang="el-GR" sz="2000" b="1" i="1" dirty="0"/>
              <a:t>Το Μοντέλο Οντοτήτων/Συσχετίσεων (Entity-Relationship) επιτρέπει τη δημιουργία ενός διαγράμματος Ο/Σ (E-R diagram) που αναπαριστά με γραφικό τρόπο όλες τις πληροφορίες της </a:t>
            </a:r>
            <a:r>
              <a:rPr lang="el-GR" sz="2000" b="1" i="1" dirty="0" smtClean="0"/>
              <a:t>ΒΔ.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20</a:t>
            </a:fld>
            <a:endParaRPr lang="el-GR" dirty="0"/>
          </a:p>
        </p:txBody>
      </p:sp>
      <p:pic>
        <p:nvPicPr>
          <p:cNvPr id="2050" name="Picture 2" descr="εικόνα ER διάγραμμ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97" y="2564904"/>
            <a:ext cx="6504207" cy="350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18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Γνωρίσματα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400" b="1" dirty="0"/>
              <a:t>Γνωρίσματα: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400" dirty="0"/>
              <a:t>Μια πληροφορία που περιγράφει έναν τύπο οντότητας π.χ. </a:t>
            </a:r>
            <a:r>
              <a:rPr lang="el-GR" sz="2400" dirty="0" smtClean="0"/>
              <a:t>Κωδικός </a:t>
            </a:r>
            <a:r>
              <a:rPr lang="el-GR" sz="2400" dirty="0"/>
              <a:t>Προμηθευτή, Ποσότητα Αποστολής, Όνομα υπαλλήλου, Διεύθυνση υπαλλήλου, Ημερομηνία </a:t>
            </a:r>
            <a:r>
              <a:rPr lang="el-GR" sz="2400" dirty="0" smtClean="0"/>
              <a:t>παραγγελίας.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l-GR" sz="2400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400" b="1" dirty="0"/>
              <a:t>Τύποι </a:t>
            </a:r>
            <a:r>
              <a:rPr lang="el-GR" sz="2400" b="1" dirty="0" smtClean="0"/>
              <a:t>Γνωρισμάτων: </a:t>
            </a:r>
            <a:r>
              <a:rPr lang="el-GR" sz="2400" dirty="0" smtClean="0"/>
              <a:t>απλά</a:t>
            </a:r>
            <a:r>
              <a:rPr lang="el-GR" sz="2400" dirty="0"/>
              <a:t>, </a:t>
            </a:r>
            <a:r>
              <a:rPr lang="el-GR" sz="2400" dirty="0" smtClean="0"/>
              <a:t>σύνθετα, </a:t>
            </a:r>
            <a:r>
              <a:rPr lang="el-GR" sz="2400" dirty="0"/>
              <a:t>μονότιμα, </a:t>
            </a:r>
            <a:r>
              <a:rPr lang="el-GR" sz="2400" dirty="0" smtClean="0"/>
              <a:t>πλειότιμα, </a:t>
            </a:r>
            <a:r>
              <a:rPr lang="el-GR" sz="2400" dirty="0"/>
              <a:t>παραγόμενα, </a:t>
            </a:r>
            <a:r>
              <a:rPr lang="el-GR" sz="2400" dirty="0" smtClean="0"/>
              <a:t>αποθηκευμένα.</a:t>
            </a:r>
            <a:endParaRPr lang="el-GR" sz="2400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l-GR" sz="2400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400" b="1" dirty="0"/>
              <a:t>Κλειδί: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400" dirty="0"/>
              <a:t>Οι τιμές κάποιου γνωρίσματος (ή γνωρισμάτων) προσδιορίζουν μία οντότητα μοναδικά. </a:t>
            </a:r>
            <a:r>
              <a:rPr lang="el-GR" sz="2400" i="1" dirty="0"/>
              <a:t>Δηλαδή, δεν μπορεί να υπάρχουν δυο οντότητες με τις ίδιες τιμές στα γνωρίσματα </a:t>
            </a:r>
            <a:r>
              <a:rPr lang="el-GR" sz="2400" i="1" dirty="0" smtClean="0"/>
              <a:t>κλειδιά.</a:t>
            </a:r>
            <a:endParaRPr lang="el-GR" sz="2400" i="1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l-GR" sz="2400" dirty="0" smtClean="0"/>
          </a:p>
          <a:p>
            <a:pPr marL="0" indent="0">
              <a:buNone/>
              <a:defRPr/>
            </a:pPr>
            <a:r>
              <a:rPr lang="el-GR" sz="2400" dirty="0" smtClean="0"/>
              <a:t>Π.χ</a:t>
            </a:r>
            <a:r>
              <a:rPr lang="el-GR" sz="2400" dirty="0"/>
              <a:t>. το Α.Φ.Μ. αποτελεί κλειδί. Μόνο ένα άτομο κατέχει τον συγκεκριμένο </a:t>
            </a:r>
            <a:r>
              <a:rPr lang="el-GR" sz="2400" dirty="0" smtClean="0"/>
              <a:t>αριθμό</a:t>
            </a:r>
            <a:r>
              <a:rPr lang="el-GR" sz="28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48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Γνωρίσματα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l-GR" sz="2800" b="1" dirty="0"/>
              <a:t>Υπερκλειδί:</a:t>
            </a:r>
            <a:r>
              <a:rPr lang="el-GR" sz="2800" dirty="0"/>
              <a:t> </a:t>
            </a:r>
            <a:r>
              <a:rPr lang="el-GR" sz="2800" dirty="0" smtClean="0"/>
              <a:t> Σύνολο </a:t>
            </a:r>
            <a:r>
              <a:rPr lang="el-GR" sz="2800" dirty="0"/>
              <a:t>από ένα η περισσότερα γνωρίσματα που προσδιορίζουν μοναδικά μια οντότητα  (</a:t>
            </a:r>
            <a:r>
              <a:rPr lang="en-US" sz="2800" dirty="0"/>
              <a:t>superkey</a:t>
            </a:r>
            <a:r>
              <a:rPr lang="en-US" sz="2800" dirty="0" smtClean="0"/>
              <a:t>)</a:t>
            </a:r>
            <a:r>
              <a:rPr lang="el-GR" sz="2800" dirty="0" smtClean="0"/>
              <a:t>.</a:t>
            </a:r>
            <a:endParaRPr lang="el-GR" sz="2800" dirty="0"/>
          </a:p>
          <a:p>
            <a:pPr>
              <a:buClr>
                <a:schemeClr val="tx1"/>
              </a:buClr>
            </a:pPr>
            <a:endParaRPr lang="el-GR" sz="2800" dirty="0"/>
          </a:p>
          <a:p>
            <a:pPr>
              <a:buClr>
                <a:schemeClr val="tx1"/>
              </a:buClr>
            </a:pPr>
            <a:r>
              <a:rPr lang="el-GR" sz="2800" b="1" dirty="0">
                <a:solidFill>
                  <a:srgbClr val="CC3300"/>
                </a:solidFill>
              </a:rPr>
              <a:t> </a:t>
            </a:r>
            <a:r>
              <a:rPr lang="el-GR" sz="2800" b="1" dirty="0"/>
              <a:t>Υποψήφιο κλειδί: </a:t>
            </a:r>
            <a:r>
              <a:rPr lang="el-GR" sz="2800" dirty="0" smtClean="0"/>
              <a:t>Ελάχιστο </a:t>
            </a:r>
            <a:r>
              <a:rPr lang="el-GR" sz="2800" dirty="0"/>
              <a:t>(μικρότερο αριθμό γνωρισμάτων) υπερκλειδί  (candidate key</a:t>
            </a:r>
            <a:r>
              <a:rPr lang="el-GR" sz="2800" dirty="0" smtClean="0"/>
              <a:t>).</a:t>
            </a:r>
            <a:endParaRPr lang="el-GR" sz="2800" dirty="0"/>
          </a:p>
          <a:p>
            <a:pPr>
              <a:buClr>
                <a:schemeClr val="tx1"/>
              </a:buClr>
            </a:pPr>
            <a:endParaRPr lang="el-GR" sz="2800" dirty="0"/>
          </a:p>
          <a:p>
            <a:pPr>
              <a:buClr>
                <a:schemeClr val="tx1"/>
              </a:buClr>
            </a:pPr>
            <a:r>
              <a:rPr lang="el-GR" sz="2800" b="1" dirty="0">
                <a:solidFill>
                  <a:srgbClr val="CC3300"/>
                </a:solidFill>
              </a:rPr>
              <a:t> </a:t>
            </a:r>
            <a:r>
              <a:rPr lang="el-GR" sz="2800" b="1" dirty="0"/>
              <a:t>Πρωτεύον κλειδί: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800" dirty="0" smtClean="0"/>
              <a:t>Το </a:t>
            </a:r>
            <a:r>
              <a:rPr lang="el-GR" sz="2800" dirty="0"/>
              <a:t>υποψήφιο κλειδί που επιλέγουμε (primary key</a:t>
            </a:r>
            <a:r>
              <a:rPr lang="el-GR" sz="2800" dirty="0" smtClean="0"/>
              <a:t>).</a:t>
            </a:r>
            <a:endParaRPr lang="el-GR" sz="2800" dirty="0"/>
          </a:p>
          <a:p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15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Παράδειγμα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23</a:t>
            </a:fld>
            <a:endParaRPr lang="el-GR" dirty="0"/>
          </a:p>
        </p:txBody>
      </p:sp>
      <p:pic>
        <p:nvPicPr>
          <p:cNvPr id="6" name="Picture 2" descr="Εικόνα: Παράδειγμα Β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6" y="1350014"/>
            <a:ext cx="8353387" cy="471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5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Βαθμός </a:t>
            </a:r>
            <a:r>
              <a:rPr lang="el-GR" dirty="0" smtClean="0"/>
              <a:t>– Πληθικότητα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8219256" cy="4680520"/>
          </a:xfrm>
          <a:noFill/>
        </p:spPr>
        <p:txBody>
          <a:bodyPr>
            <a:normAutofit lnSpcReduction="10000"/>
          </a:bodyPr>
          <a:lstStyle/>
          <a:p>
            <a:pPr algn="just"/>
            <a:r>
              <a:rPr lang="el-GR" sz="2400" b="1" dirty="0"/>
              <a:t>Βαθμός</a:t>
            </a:r>
            <a:r>
              <a:rPr lang="el-GR" sz="2400" dirty="0"/>
              <a:t> ενός τύπου συσχέτισης (degree): είναι το πλήθος των τύπων οντοτήτων που </a:t>
            </a:r>
            <a:r>
              <a:rPr lang="el-GR" sz="2400" dirty="0" smtClean="0"/>
              <a:t>συμμετέχουν. </a:t>
            </a:r>
          </a:p>
          <a:p>
            <a:pPr marL="0" indent="0" algn="just">
              <a:buNone/>
            </a:pPr>
            <a:endParaRPr lang="el-GR" sz="2400" dirty="0" smtClean="0"/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endParaRPr lang="el-GR" sz="2400" dirty="0" smtClean="0"/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endParaRPr lang="el-GR" sz="2400" dirty="0" smtClean="0"/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r>
              <a:rPr lang="el-GR" sz="2400" dirty="0"/>
              <a:t>Ο </a:t>
            </a:r>
            <a:r>
              <a:rPr lang="el-GR" sz="2400" b="1" dirty="0"/>
              <a:t>Λόγος Πληθικότητας </a:t>
            </a:r>
            <a:r>
              <a:rPr lang="el-GR" sz="2400" dirty="0"/>
              <a:t>(cardinality) ενός τύπου συσχετίσεων ορίζει το πόσες οντότητες από τον πρώτο τύπο οντοτήτων στην συσχέτιση μπορούν να συνδεθούν με πόσες οντότητες από τον δεύτερο τύπο </a:t>
            </a:r>
            <a:r>
              <a:rPr lang="el-GR" sz="2400" dirty="0" smtClean="0"/>
              <a:t>οντοτήτων. </a:t>
            </a:r>
            <a:endParaRPr lang="el-GR" sz="2400" dirty="0"/>
          </a:p>
          <a:p>
            <a:pPr marL="0" indent="0" algn="just">
              <a:buNone/>
            </a:pPr>
            <a:endParaRPr lang="el-GR" sz="24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24</a:t>
            </a:fld>
            <a:endParaRPr lang="el-GR" dirty="0"/>
          </a:p>
        </p:txBody>
      </p:sp>
      <p:pic>
        <p:nvPicPr>
          <p:cNvPr id="7" name="Picture 2" descr="Εικόνα: Βαθμός και πληθικότητ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17" y="2204864"/>
            <a:ext cx="7350366" cy="220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3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Εικόνα: Πληθικότητ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5912915" cy="402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Βαθμός </a:t>
            </a:r>
            <a:r>
              <a:rPr lang="el-GR" dirty="0" smtClean="0"/>
              <a:t>– Πληθικότητα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5410944" cy="1781459"/>
          </a:xfrm>
          <a:noFill/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000" dirty="0">
                <a:solidFill>
                  <a:srgbClr val="000000"/>
                </a:solidFill>
              </a:rPr>
              <a:t>(ένα με ένα) </a:t>
            </a:r>
            <a:r>
              <a:rPr lang="el-GR" sz="2000" b="1" dirty="0">
                <a:solidFill>
                  <a:srgbClr val="000000"/>
                </a:solidFill>
              </a:rPr>
              <a:t>1 : 1 </a:t>
            </a:r>
            <a:r>
              <a:rPr lang="el-GR" sz="2000" b="1" dirty="0" smtClean="0">
                <a:solidFill>
                  <a:srgbClr val="000000"/>
                </a:solidFill>
              </a:rPr>
              <a:t>.</a:t>
            </a:r>
            <a:endParaRPr lang="el-GR" sz="2000" b="1" dirty="0">
              <a:solidFill>
                <a:srgbClr val="000000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000" dirty="0">
                <a:solidFill>
                  <a:srgbClr val="000000"/>
                </a:solidFill>
              </a:rPr>
              <a:t>(ένα με πολλά) </a:t>
            </a:r>
            <a:r>
              <a:rPr lang="el-GR" sz="2000" b="1" dirty="0">
                <a:solidFill>
                  <a:srgbClr val="000000"/>
                </a:solidFill>
              </a:rPr>
              <a:t>1 : </a:t>
            </a:r>
            <a:r>
              <a:rPr lang="el-GR" sz="2000" b="1" dirty="0" smtClean="0">
                <a:solidFill>
                  <a:srgbClr val="000000"/>
                </a:solidFill>
              </a:rPr>
              <a:t>N.</a:t>
            </a:r>
            <a:endParaRPr lang="el-GR" sz="2000" dirty="0">
              <a:solidFill>
                <a:srgbClr val="000000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000" dirty="0">
                <a:solidFill>
                  <a:srgbClr val="000000"/>
                </a:solidFill>
              </a:rPr>
              <a:t>(πολλά με ένα ) </a:t>
            </a:r>
            <a:r>
              <a:rPr lang="el-GR" sz="2000" b="1" dirty="0">
                <a:solidFill>
                  <a:srgbClr val="000000"/>
                </a:solidFill>
              </a:rPr>
              <a:t>N : 1 </a:t>
            </a:r>
            <a:r>
              <a:rPr lang="el-GR" sz="2000" b="1" dirty="0" smtClean="0">
                <a:solidFill>
                  <a:srgbClr val="000000"/>
                </a:solidFill>
              </a:rPr>
              <a:t>.</a:t>
            </a:r>
            <a:endParaRPr lang="el-GR" sz="2000" b="1" dirty="0">
              <a:solidFill>
                <a:srgbClr val="000000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000" dirty="0">
                <a:solidFill>
                  <a:srgbClr val="000000"/>
                </a:solidFill>
              </a:rPr>
              <a:t>(πολλά με πολλά) </a:t>
            </a:r>
            <a:r>
              <a:rPr lang="el-GR" sz="2000" b="1" dirty="0">
                <a:solidFill>
                  <a:srgbClr val="000000"/>
                </a:solidFill>
              </a:rPr>
              <a:t>N : </a:t>
            </a:r>
            <a:r>
              <a:rPr lang="el-GR" sz="2000" b="1" dirty="0" smtClean="0">
                <a:solidFill>
                  <a:srgbClr val="000000"/>
                </a:solidFill>
              </a:rPr>
              <a:t>M.</a:t>
            </a:r>
            <a:r>
              <a:rPr lang="el-GR" sz="2000" dirty="0" smtClean="0">
                <a:solidFill>
                  <a:srgbClr val="000000"/>
                </a:solidFill>
              </a:rPr>
              <a:t> </a:t>
            </a:r>
            <a:endParaRPr lang="el-G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6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26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pPr algn="ctr"/>
            <a:r>
              <a:rPr lang="el-GR" dirty="0"/>
              <a:t>Σχεσιακό Μοντέλο</a:t>
            </a:r>
          </a:p>
        </p:txBody>
      </p:sp>
    </p:spTree>
    <p:extLst>
      <p:ext uri="{BB962C8B-B14F-4D97-AF65-F5344CB8AC3E}">
        <p14:creationId xmlns:p14="http://schemas.microsoft.com/office/powerpoint/2010/main" val="9240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Σχεδιασμός μιας ΒΔ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6575" indent="-536575"/>
            <a:r>
              <a:rPr lang="el-GR" sz="4000" b="1" dirty="0"/>
              <a:t>Απαιτεί</a:t>
            </a:r>
            <a:r>
              <a:rPr lang="el-GR" sz="4000" b="1" dirty="0" smtClean="0"/>
              <a:t>:</a:t>
            </a:r>
          </a:p>
          <a:p>
            <a:pPr marL="0" indent="0">
              <a:buNone/>
            </a:pPr>
            <a:endParaRPr lang="el-GR" sz="2400" b="1" dirty="0" smtClean="0"/>
          </a:p>
          <a:p>
            <a:pPr marL="936625" lvl="1" indent="-536575">
              <a:spcBef>
                <a:spcPct val="25000"/>
              </a:spcBef>
              <a:buFont typeface="Wingdings" pitchFamily="2" charset="2"/>
              <a:buChar char="Ø"/>
            </a:pPr>
            <a:r>
              <a:rPr lang="el-GR" sz="2400" dirty="0" smtClean="0"/>
              <a:t>την </a:t>
            </a:r>
            <a:r>
              <a:rPr lang="el-GR" sz="2400" dirty="0"/>
              <a:t>ανάλυση ποιας πληροφορίας και της σχέσης ανάμεσα στα στοιχεία </a:t>
            </a:r>
            <a:r>
              <a:rPr lang="el-GR" sz="2400" dirty="0" smtClean="0"/>
              <a:t>της,</a:t>
            </a:r>
            <a:endParaRPr lang="el-GR" sz="2400" dirty="0"/>
          </a:p>
          <a:p>
            <a:pPr marL="936625" lvl="1" indent="-536575">
              <a:spcBef>
                <a:spcPct val="25000"/>
              </a:spcBef>
              <a:buFont typeface="Wingdings" pitchFamily="2" charset="2"/>
              <a:buChar char="Ø"/>
            </a:pPr>
            <a:r>
              <a:rPr lang="el-GR" sz="2400" dirty="0"/>
              <a:t>την περιγραφή της δομής –</a:t>
            </a:r>
            <a:r>
              <a:rPr lang="el-GR" sz="2400" b="1" dirty="0"/>
              <a:t>σχήμα </a:t>
            </a:r>
            <a:r>
              <a:rPr lang="el-GR" sz="2400" dirty="0"/>
              <a:t>σε διάφορους συμβολισμούς ή μοντέλα όπως το Μοντέλο </a:t>
            </a:r>
            <a:r>
              <a:rPr lang="el-GR" sz="2400" b="1" dirty="0"/>
              <a:t>Οντοτήτων </a:t>
            </a:r>
            <a:r>
              <a:rPr lang="el-GR" sz="2400" b="1" dirty="0" smtClean="0"/>
              <a:t>–Συσχετίσεων,</a:t>
            </a:r>
            <a:endParaRPr lang="el-GR" sz="2400" dirty="0"/>
          </a:p>
          <a:p>
            <a:pPr marL="936625" lvl="1" indent="-536575">
              <a:spcBef>
                <a:spcPct val="25000"/>
              </a:spcBef>
              <a:buFont typeface="Wingdings" pitchFamily="2" charset="2"/>
              <a:buChar char="Ø"/>
            </a:pPr>
            <a:r>
              <a:rPr lang="el-GR" sz="2400" dirty="0"/>
              <a:t>τη Μετατροπή του μοντέλου Ο-Σ σε σχεσιακό μοντέλο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l-GR" sz="2400" dirty="0" smtClean="0"/>
              <a:t>είσοδο </a:t>
            </a:r>
            <a:r>
              <a:rPr lang="el-GR" sz="2400" dirty="0"/>
              <a:t>σε ένα </a:t>
            </a:r>
            <a:r>
              <a:rPr lang="el-GR" sz="2400" dirty="0" smtClean="0"/>
              <a:t>ΣΣΔΒΔ.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23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Το σχεσιακό </a:t>
            </a:r>
            <a:r>
              <a:rPr lang="el-GR" dirty="0" smtClean="0"/>
              <a:t>μοντέλο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8219256" cy="4680520"/>
          </a:xfrm>
          <a:noFill/>
        </p:spPr>
        <p:txBody>
          <a:bodyPr>
            <a:normAutofit/>
          </a:bodyPr>
          <a:lstStyle/>
          <a:p>
            <a:r>
              <a:rPr lang="el-GR" sz="2000" dirty="0" smtClean="0"/>
              <a:t>Στο </a:t>
            </a:r>
            <a:r>
              <a:rPr lang="el-GR" sz="2000" dirty="0"/>
              <a:t>σχεσιακό μοντέλο τα δεδομένα και οι συσχετίσεις αντιπροσωπεύονται από μια συλλογή από κανονικοποιημένους </a:t>
            </a:r>
            <a:r>
              <a:rPr lang="el-GR" sz="2000" b="1" dirty="0"/>
              <a:t>πίνακες (σχέσεις</a:t>
            </a:r>
            <a:r>
              <a:rPr lang="el-GR" sz="2000" b="1" dirty="0" smtClean="0"/>
              <a:t>).</a:t>
            </a:r>
            <a:endParaRPr lang="el-GR" sz="2000" b="1" dirty="0"/>
          </a:p>
          <a:p>
            <a:r>
              <a:rPr lang="el-GR" sz="2000" dirty="0"/>
              <a:t>Κάθε κανονικοποιημένος πίνακας, π.χ. με όνομα Ασθενής, έχει διάφορες στήλες με μοναδικά ονόματα: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28</a:t>
            </a:fld>
            <a:endParaRPr lang="el-GR" dirty="0"/>
          </a:p>
        </p:txBody>
      </p:sp>
      <p:pic>
        <p:nvPicPr>
          <p:cNvPr id="7" name="Picture 2" descr="Εικόνα: το σχεσιακό μοντέλο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78" y="3048740"/>
            <a:ext cx="6504207" cy="308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6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Το σχεσιακό μοντέλο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Μία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σχέση r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ή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r(R)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(ή ένα στιγμιότυπο r του σχήματος σχέσης R) είναι ένα σύνολο από πλειάδες.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r(R) = { t</a:t>
            </a:r>
            <a:r>
              <a:rPr lang="el-GR" sz="2400" b="1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, t</a:t>
            </a:r>
            <a:r>
              <a:rPr lang="el-GR" sz="2400" b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, ... t</a:t>
            </a:r>
            <a:r>
              <a:rPr lang="el-GR" sz="2400" b="1" baseline="-25000" dirty="0">
                <a:latin typeface="Calibri" pitchFamily="34" charset="0"/>
                <a:cs typeface="Calibri" pitchFamily="34" charset="0"/>
              </a:rPr>
              <a:t>k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}.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Η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πληθικότητα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(cardinality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) της σχέσης R είναι ο αριθμός των στην r(R)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πλειάδων.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Ένα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πεδίο ορισμού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(domain) είναι μια δεξαμενή τιμών από την οποία τα συγκεκριμένα γνωρίσματα των συγκεκριμένων σχέσεων αντλούν τις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τιμές.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•"/>
            </a:pPr>
            <a:r>
              <a:rPr lang="el-GR" sz="2400" b="1" dirty="0">
                <a:latin typeface="Calibri" pitchFamily="34" charset="0"/>
                <a:cs typeface="Calibri" pitchFamily="34" charset="0"/>
              </a:rPr>
              <a:t>Υποψήφιο κλειδί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ή απλά κλειδί σε μία σχέση είναι ένα σύνολο από γνωρίσματα που έχουν μοναδικές τιμές για κάθε συστοιχία. Μπορεί να υπάρχουν πολλά υποψήφια κλειδιά σε μία σχέση (χρήση στα ευρετήρια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0" indent="0">
              <a:buNone/>
            </a:pP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79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86143"/>
            <a:ext cx="8229600" cy="3555025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</a:t>
            </a:r>
            <a:r>
              <a:rPr lang="el-GR" sz="2400" b="1" dirty="0" smtClean="0"/>
              <a:t>Ψηφιακά Μαθήματα </a:t>
            </a:r>
            <a:r>
              <a:rPr lang="el-GR" sz="2400" b="1" dirty="0"/>
              <a:t>στο Πανεπιστήμιο </a:t>
            </a:r>
            <a:r>
              <a:rPr lang="el-GR" sz="2400" b="1" dirty="0" smtClean="0"/>
              <a:t>Δυτικής Μακεδονίας</a:t>
            </a:r>
            <a:r>
              <a:rPr lang="el-GR" sz="2400" dirty="0" smtClean="0"/>
              <a:t>» </a:t>
            </a:r>
            <a:r>
              <a:rPr lang="el-GR" sz="2400" dirty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(</a:t>
            </a:r>
            <a:r>
              <a:rPr lang="el-GR" sz="2400" dirty="0"/>
              <a:t>Ευρωπαϊκό Κοινωνικό Ταμείο) και από εθνικούς πόρους.</a:t>
            </a:r>
          </a:p>
          <a:p>
            <a:pPr algn="just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 dirty="0"/>
          </a:p>
        </p:txBody>
      </p:sp>
      <p:pic>
        <p:nvPicPr>
          <p:cNvPr id="6" name="Θέση περιεχομένου 5" descr="εικόνα Λογότυπο ΕΣΠΑ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0" y="4986173"/>
            <a:ext cx="4442460" cy="1107123"/>
          </a:xfrm>
        </p:spPr>
      </p:pic>
    </p:spTree>
    <p:extLst>
      <p:ext uri="{BB962C8B-B14F-4D97-AF65-F5344CB8AC3E}">
        <p14:creationId xmlns:p14="http://schemas.microsoft.com/office/powerpoint/2010/main" val="36373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Το σχεσιακό μοντέλο </a:t>
            </a:r>
            <a:r>
              <a:rPr lang="el-GR" dirty="0" smtClean="0"/>
              <a:t>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8219256" cy="4680520"/>
          </a:xfrm>
          <a:noFill/>
        </p:spPr>
        <p:txBody>
          <a:bodyPr>
            <a:normAutofit/>
          </a:bodyPr>
          <a:lstStyle/>
          <a:p>
            <a:r>
              <a:rPr lang="el-GR" sz="2000" dirty="0"/>
              <a:t>Το </a:t>
            </a:r>
            <a:r>
              <a:rPr lang="el-GR" sz="2000" b="1" dirty="0"/>
              <a:t>πρωτεύον κλειδί </a:t>
            </a:r>
            <a:r>
              <a:rPr lang="el-GR" sz="2000" dirty="0"/>
              <a:t>(primary key) είναι ένα μοναδικό αναγνωριστικό για την κάθε συστοιχία της σχέσης</a:t>
            </a:r>
            <a:r>
              <a:rPr lang="el-GR" sz="2000" dirty="0" smtClean="0"/>
              <a:t>.</a:t>
            </a:r>
            <a:endParaRPr lang="el-GR" sz="2000" dirty="0"/>
          </a:p>
          <a:p>
            <a:r>
              <a:rPr lang="el-GR" sz="2000" b="1" dirty="0"/>
              <a:t>Ξένο </a:t>
            </a:r>
            <a:r>
              <a:rPr lang="el-GR" sz="2000" b="1" dirty="0" smtClean="0"/>
              <a:t>Κλειδί </a:t>
            </a:r>
            <a:r>
              <a:rPr lang="el-GR" sz="2000" dirty="0" smtClean="0"/>
              <a:t>(</a:t>
            </a:r>
            <a:r>
              <a:rPr lang="el-GR" sz="2000" dirty="0"/>
              <a:t>foreign </a:t>
            </a:r>
            <a:r>
              <a:rPr lang="el-GR" sz="2000" dirty="0" smtClean="0"/>
              <a:t>key) </a:t>
            </a:r>
            <a:r>
              <a:rPr lang="el-GR" sz="2000" dirty="0"/>
              <a:t>σε μία σχέση R1 είναι ένα σύνολο από γνωρίσματα που χρησιμοποιείται σαν πρωτεύον κλειδί σε μία άλλη σχέση R2. </a:t>
            </a:r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30</a:t>
            </a:fld>
            <a:endParaRPr lang="el-GR" dirty="0"/>
          </a:p>
        </p:txBody>
      </p:sp>
      <p:pic>
        <p:nvPicPr>
          <p:cNvPr id="7" name="Picture 2" descr="Εικόνα: σχεσιακό μοντέλο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26" y="2708920"/>
            <a:ext cx="5520000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5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Σχήμα Βάσης Δεδομένων </a:t>
            </a:r>
            <a:r>
              <a:rPr lang="en-US" dirty="0"/>
              <a:t>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8219256" cy="2501539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sz="2400" b="1" dirty="0" smtClean="0"/>
              <a:t>Ένα </a:t>
            </a:r>
            <a:r>
              <a:rPr lang="el-GR" sz="2400" b="1" dirty="0"/>
              <a:t>σύνολο από σχέσεις R1, R2, …,Rm. Ένα Σχήμα Βάσης Δεδομένων συμβολίζεται με S ={R1, R2,.. ,Rm}. </a:t>
            </a:r>
            <a:endParaRPr lang="el-GR" sz="2400" b="1" dirty="0" smtClean="0"/>
          </a:p>
          <a:p>
            <a:pPr marL="0" indent="0" algn="just">
              <a:buNone/>
            </a:pPr>
            <a:endParaRPr lang="el-GR" sz="2400" b="1" dirty="0" smtClean="0"/>
          </a:p>
          <a:p>
            <a:pPr marL="0" indent="0">
              <a:buNone/>
            </a:pPr>
            <a:r>
              <a:rPr lang="el-GR" sz="2400" i="1" dirty="0" smtClean="0"/>
              <a:t>Παράδειγμα:</a:t>
            </a:r>
            <a:endParaRPr lang="el-GR" sz="2400" i="1" dirty="0"/>
          </a:p>
          <a:p>
            <a:pPr lvl="1"/>
            <a:r>
              <a:rPr lang="el-GR" sz="2000" b="1" dirty="0"/>
              <a:t>	</a:t>
            </a:r>
            <a:r>
              <a:rPr lang="el-GR" sz="2000" b="1" dirty="0" smtClean="0"/>
              <a:t>Ταινία (</a:t>
            </a:r>
            <a:r>
              <a:rPr lang="el-GR" sz="2000" b="1" dirty="0"/>
              <a:t>τίτλος, χρόνος, διάρκεια, είδος</a:t>
            </a:r>
            <a:r>
              <a:rPr lang="el-GR" sz="2000" b="1" dirty="0" smtClean="0"/>
              <a:t>).</a:t>
            </a:r>
            <a:endParaRPr lang="el-GR" sz="2000" b="1" dirty="0"/>
          </a:p>
          <a:p>
            <a:pPr lvl="1"/>
            <a:r>
              <a:rPr lang="el-GR" sz="2000" b="1" dirty="0"/>
              <a:t>	</a:t>
            </a:r>
            <a:r>
              <a:rPr lang="el-GR" sz="2000" b="1" dirty="0" smtClean="0"/>
              <a:t>Ηθοποιός (</a:t>
            </a:r>
            <a:r>
              <a:rPr lang="el-GR" sz="2000" b="1" dirty="0"/>
              <a:t>όνομα, διεύθυνση, έτος-γέννησης</a:t>
            </a:r>
            <a:r>
              <a:rPr lang="el-GR" sz="2000" b="1" dirty="0" smtClean="0"/>
              <a:t>).</a:t>
            </a:r>
            <a:endParaRPr lang="el-GR" sz="2000" b="1" dirty="0"/>
          </a:p>
          <a:p>
            <a:pPr lvl="1"/>
            <a:r>
              <a:rPr lang="el-GR" sz="2000" b="1" dirty="0"/>
              <a:t>	</a:t>
            </a:r>
            <a:r>
              <a:rPr lang="el-GR" sz="2000" b="1" dirty="0" smtClean="0"/>
              <a:t>Παίζει (</a:t>
            </a:r>
            <a:r>
              <a:rPr lang="el-GR" sz="2000" b="1" dirty="0"/>
              <a:t>όνομα_ηθοποιού, τίτλος, χρόνος</a:t>
            </a:r>
            <a:r>
              <a:rPr lang="el-GR" sz="2000" b="1" dirty="0" smtClean="0"/>
              <a:t>).</a:t>
            </a:r>
            <a:endParaRPr lang="el-GR" sz="2000" b="1" dirty="0"/>
          </a:p>
          <a:p>
            <a:pPr marL="400050" lvl="1" indent="0" algn="just">
              <a:buNone/>
            </a:pPr>
            <a:endParaRPr lang="el-GR" sz="2000" b="1" dirty="0"/>
          </a:p>
          <a:p>
            <a:pPr marL="457200" lvl="1" indent="0" algn="just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31</a:t>
            </a:fld>
            <a:endParaRPr lang="el-GR" dirty="0"/>
          </a:p>
        </p:txBody>
      </p:sp>
      <p:pic>
        <p:nvPicPr>
          <p:cNvPr id="7" name="Picture 7" descr="Εικόνα: Σχήμα Βάσης Δεδομένων 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13796"/>
            <a:ext cx="4038600" cy="22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87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Μετατροπή E-R διαγράμματος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σε </a:t>
            </a:r>
            <a:r>
              <a:rPr lang="el-GR" sz="3600" dirty="0"/>
              <a:t>σχεσιακό σχήμα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32</a:t>
            </a:fld>
            <a:endParaRPr lang="el-GR" dirty="0"/>
          </a:p>
        </p:txBody>
      </p:sp>
      <p:pic>
        <p:nvPicPr>
          <p:cNvPr id="4100" name="Picture 4" descr="Εικόνα: Μετατροπή E-R διαγράμματος σε σχεσιακό σχήμα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9" y="1706840"/>
            <a:ext cx="8591823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latin typeface="+mn-lt"/>
              </a:rPr>
              <a:t/>
            </a:r>
            <a:br>
              <a:rPr lang="el-GR" dirty="0" smtClean="0">
                <a:latin typeface="+mn-lt"/>
              </a:rPr>
            </a:br>
            <a:r>
              <a:rPr lang="el-GR" sz="4900" dirty="0" smtClean="0">
                <a:latin typeface="+mn-lt"/>
              </a:rPr>
              <a:t>Ερωτήσεις</a:t>
            </a: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8219256" cy="4680520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Ευχαριστώ για την προσοχή σας</a:t>
            </a:r>
          </a:p>
          <a:p>
            <a:pPr marL="0" indent="0" algn="ctr">
              <a:buNone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l-GR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dirty="0"/>
              <a:t>Καλό απόγευμα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FA00-9C3D-4EC4-886C-58280529CBF7}" type="slidenum">
              <a:rPr lang="el-GR" smtClean="0"/>
              <a:t>33</a:t>
            </a:fld>
            <a:endParaRPr lang="el-GR" dirty="0"/>
          </a:p>
        </p:txBody>
      </p:sp>
      <p:pic>
        <p:nvPicPr>
          <p:cNvPr id="14338" name="Picture 2" descr="εικόνα carto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1438781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34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endParaRPr lang="el-GR" dirty="0" smtClean="0"/>
          </a:p>
          <a:p>
            <a:pPr>
              <a:spcBef>
                <a:spcPts val="1800"/>
              </a:spcBef>
            </a:pPr>
            <a:r>
              <a:rPr lang="el-GR" dirty="0" smtClean="0"/>
              <a:t>Σημειώσεις </a:t>
            </a:r>
            <a:r>
              <a:rPr lang="el-GR" dirty="0"/>
              <a:t>«Βάσεις Δεδομένων»,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Αλ</a:t>
            </a:r>
            <a:r>
              <a:rPr lang="el-GR" dirty="0"/>
              <a:t>. Τσιμπίρης-Ι. Κόκκινος, ΑΤΕΙ </a:t>
            </a:r>
            <a:r>
              <a:rPr lang="el-GR" dirty="0" smtClean="0"/>
              <a:t>Σερρών.</a:t>
            </a:r>
            <a:endParaRPr lang="en-US" dirty="0" smtClean="0"/>
          </a:p>
          <a:p>
            <a:pPr>
              <a:spcBef>
                <a:spcPts val="1800"/>
              </a:spcBef>
            </a:pPr>
            <a:endParaRPr lang="el-GR" dirty="0"/>
          </a:p>
          <a:p>
            <a:pPr algn="just">
              <a:spcBef>
                <a:spcPts val="1800"/>
              </a:spcBef>
            </a:pPr>
            <a:r>
              <a:rPr lang="en-US" dirty="0" smtClean="0">
                <a:hlinkClick r:id="rId2"/>
              </a:rPr>
              <a:t>http:// www.w3schools.com/sql/default.asp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03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323528" y="2141984"/>
            <a:ext cx="8229600" cy="1143000"/>
          </a:xfrm>
        </p:spPr>
        <p:txBody>
          <a:bodyPr/>
          <a:lstStyle/>
          <a:p>
            <a:pPr algn="ctr"/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35</a:t>
            </a:fld>
            <a:endParaRPr lang="el-GR" dirty="0"/>
          </a:p>
        </p:txBody>
      </p:sp>
      <p:pic>
        <p:nvPicPr>
          <p:cNvPr id="17410" name="Picture 2" descr="λογότυπ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26" y="3590845"/>
            <a:ext cx="4822354" cy="77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9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Σημείωμα Αναφοράς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Copyright</a:t>
            </a:r>
            <a:r>
              <a:rPr lang="el-GR" dirty="0"/>
              <a:t> </a:t>
            </a:r>
            <a:r>
              <a:rPr lang="el-GR" dirty="0" smtClean="0"/>
              <a:t>Πανεπιστήμιο Δυτικής </a:t>
            </a:r>
            <a:r>
              <a:rPr lang="el-GR" dirty="0"/>
              <a:t>Μακεδονίας</a:t>
            </a:r>
            <a:r>
              <a:rPr lang="en-US" dirty="0"/>
              <a:t>, </a:t>
            </a:r>
            <a:r>
              <a:rPr lang="el-GR" dirty="0" smtClean="0"/>
              <a:t>Τμήμα Μηχανικών Πληροφορικής και Τηλεπικοινωνιών, Αγγελίδης Παντελής. «</a:t>
            </a:r>
            <a:r>
              <a:rPr lang="el-GR" b="1" dirty="0" smtClean="0"/>
              <a:t>Εισαγωγή στην </a:t>
            </a:r>
            <a:r>
              <a:rPr lang="el-GR" b="1" dirty="0" err="1" smtClean="0"/>
              <a:t>ΠΛηροφορική</a:t>
            </a:r>
            <a:r>
              <a:rPr lang="el-GR" dirty="0" smtClean="0"/>
              <a:t>». </a:t>
            </a:r>
            <a:r>
              <a:rPr lang="el-GR" dirty="0"/>
              <a:t>Έκδοση: 1.0. </a:t>
            </a:r>
            <a:r>
              <a:rPr lang="el-GR" dirty="0" smtClean="0"/>
              <a:t>Κοζάνη 2015</a:t>
            </a:r>
            <a:r>
              <a:rPr lang="el-GR" dirty="0"/>
              <a:t>. Διαθέσιμο από τη δικτυακή διεύθυνση: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>
                <a:hlinkClick r:id="rId2"/>
              </a:rPr>
              <a:t>https:</a:t>
            </a:r>
            <a:r>
              <a:rPr lang="el-GR" dirty="0">
                <a:hlinkClick r:id="rId2"/>
              </a:rPr>
              <a:t> </a:t>
            </a:r>
            <a:r>
              <a:rPr lang="en-US" dirty="0">
                <a:hlinkClick r:id="rId2"/>
              </a:rPr>
              <a:t>//eclass.uowm.gr/courses/ICTE100/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/>
              <a:t>Το παρόν υλικό διατίθεται με τους όρους της άδειας χρήσης </a:t>
            </a:r>
            <a:r>
              <a:rPr lang="en-US" sz="1800" dirty="0"/>
              <a:t>Creative Commons</a:t>
            </a:r>
            <a:r>
              <a:rPr lang="el-GR" sz="1800" dirty="0"/>
              <a:t> Αναφορά, Όχι Παράγωγα Έργα Μη Εμπορική Χρήση 4.0 [1] ή μεταγενέστερη, Διεθνής Έκδοση.</a:t>
            </a:r>
            <a:r>
              <a:rPr lang="en-US" sz="1800" dirty="0"/>
              <a:t>  </a:t>
            </a:r>
            <a:r>
              <a:rPr lang="el-GR" sz="1800" dirty="0"/>
              <a:t>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pPr marL="0" indent="0">
              <a:buNone/>
            </a:pPr>
            <a:r>
              <a:rPr lang="el-GR" sz="1800" dirty="0"/>
              <a:t>   </a:t>
            </a:r>
          </a:p>
          <a:p>
            <a:pPr marL="0" indent="0">
              <a:buNone/>
            </a:pPr>
            <a:r>
              <a:rPr lang="el-GR" sz="1800" dirty="0"/>
              <a:t> </a:t>
            </a:r>
          </a:p>
          <a:p>
            <a:pPr marL="0" indent="0">
              <a:buNone/>
            </a:pPr>
            <a:r>
              <a:rPr lang="el-GR" sz="1800" dirty="0"/>
              <a:t>[1] </a:t>
            </a:r>
            <a:r>
              <a:rPr lang="en-US" sz="1800" u="sng" dirty="0" smtClean="0">
                <a:hlinkClick r:id="rId2"/>
              </a:rPr>
              <a:t>h t </a:t>
            </a:r>
            <a:r>
              <a:rPr lang="en-US" sz="1800" u="sng" dirty="0" err="1" smtClean="0">
                <a:hlinkClick r:id="rId2"/>
              </a:rPr>
              <a:t>t</a:t>
            </a:r>
            <a:r>
              <a:rPr lang="en-US" sz="1800" u="sng" dirty="0" smtClean="0">
                <a:hlinkClick r:id="rId2"/>
              </a:rPr>
              <a:t> p </a:t>
            </a:r>
            <a:r>
              <a:rPr lang="el-GR" sz="1800" u="sng" dirty="0" smtClean="0">
                <a:hlinkClick r:id="rId2"/>
              </a:rPr>
              <a:t>://</a:t>
            </a:r>
            <a:r>
              <a:rPr lang="en-US" sz="1800" u="sng" dirty="0" err="1">
                <a:hlinkClick r:id="rId2"/>
              </a:rPr>
              <a:t>creativecommons</a:t>
            </a:r>
            <a:r>
              <a:rPr lang="el-GR" sz="1800" u="sng" dirty="0">
                <a:hlinkClick r:id="rId2"/>
              </a:rPr>
              <a:t>.</a:t>
            </a:r>
            <a:r>
              <a:rPr lang="en-US" sz="1800" u="sng" dirty="0">
                <a:hlinkClick r:id="rId2"/>
              </a:rPr>
              <a:t>org</a:t>
            </a:r>
            <a:r>
              <a:rPr lang="el-GR" sz="1800" u="sng" dirty="0">
                <a:hlinkClick r:id="rId2"/>
              </a:rPr>
              <a:t>/</a:t>
            </a:r>
            <a:r>
              <a:rPr lang="en-US" sz="1800" u="sng" dirty="0">
                <a:hlinkClick r:id="rId2"/>
              </a:rPr>
              <a:t>licenses</a:t>
            </a:r>
            <a:r>
              <a:rPr lang="el-GR" sz="1800" u="sng" dirty="0">
                <a:hlinkClick r:id="rId2"/>
              </a:rPr>
              <a:t>/</a:t>
            </a:r>
            <a:r>
              <a:rPr lang="en-US" sz="1800" u="sng" dirty="0">
                <a:hlinkClick r:id="rId2"/>
              </a:rPr>
              <a:t>by</a:t>
            </a:r>
            <a:r>
              <a:rPr lang="el-GR" sz="1800" u="sng" dirty="0">
                <a:hlinkClick r:id="rId2"/>
              </a:rPr>
              <a:t>-</a:t>
            </a:r>
            <a:r>
              <a:rPr lang="en-US" sz="1800" u="sng" dirty="0" err="1">
                <a:hlinkClick r:id="rId2"/>
              </a:rPr>
              <a:t>nc</a:t>
            </a:r>
            <a:r>
              <a:rPr lang="el-GR" sz="1800" u="sng" dirty="0">
                <a:hlinkClick r:id="rId2"/>
              </a:rPr>
              <a:t>-</a:t>
            </a:r>
            <a:r>
              <a:rPr lang="en-US" sz="1800" u="sng" dirty="0" err="1">
                <a:hlinkClick r:id="rId2"/>
              </a:rPr>
              <a:t>nd</a:t>
            </a:r>
            <a:r>
              <a:rPr lang="el-GR" sz="1800" u="sng" dirty="0">
                <a:hlinkClick r:id="rId2"/>
              </a:rPr>
              <a:t>/4.0/</a:t>
            </a:r>
            <a:r>
              <a:rPr lang="el-GR" sz="1800" dirty="0"/>
              <a:t> </a:t>
            </a:r>
          </a:p>
          <a:p>
            <a:pPr marL="0" indent="0">
              <a:buNone/>
            </a:pPr>
            <a:r>
              <a:rPr lang="el-GR" sz="1800" dirty="0"/>
              <a:t>Ως Μη Εμπορική ορίζεται η χρήση:</a:t>
            </a:r>
          </a:p>
          <a:p>
            <a:r>
              <a:rPr lang="el-GR" sz="1800" dirty="0" smtClean="0"/>
              <a:t>που </a:t>
            </a:r>
            <a:r>
              <a:rPr lang="el-GR" sz="1800" dirty="0"/>
              <a:t>δεν περιλαμβάνει άμεσο ή έμμεσο οικονομικό όφελος από την χρήση του έργου για το διανομέα του έργου και </a:t>
            </a:r>
            <a:r>
              <a:rPr lang="el-GR" sz="1800" dirty="0" err="1"/>
              <a:t>αδειοδόχο</a:t>
            </a:r>
            <a:r>
              <a:rPr lang="el-GR" sz="1800" dirty="0"/>
              <a:t> </a:t>
            </a:r>
          </a:p>
          <a:p>
            <a:r>
              <a:rPr lang="el-GR" sz="1800" dirty="0" smtClean="0"/>
              <a:t>που </a:t>
            </a:r>
            <a:r>
              <a:rPr lang="el-GR" sz="1800" dirty="0"/>
              <a:t>δεν περιλαμβάνει οικονομική συναλλαγή ως προϋπόθεση για τη χρήση ή πρόσβαση στο έργο</a:t>
            </a:r>
          </a:p>
          <a:p>
            <a:r>
              <a:rPr lang="el-GR" sz="1800" dirty="0" smtClean="0"/>
              <a:t>που </a:t>
            </a:r>
            <a:r>
              <a:rPr lang="el-GR" sz="1800" dirty="0"/>
              <a:t>δεν προσπορίζει στο διανομέα του έργου και </a:t>
            </a:r>
            <a:r>
              <a:rPr lang="el-GR" sz="1800" dirty="0" err="1"/>
              <a:t>αδειοδόχο</a:t>
            </a:r>
            <a:r>
              <a:rPr lang="el-GR" sz="1800" dirty="0"/>
              <a:t> έμμεσο οικονομικό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2" descr="creative comm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02588"/>
            <a:ext cx="1622553" cy="5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8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Διατήρηση Σημειωμάτων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Οποιαδήποτε αναπαραγωγή ή διασκευή του υλικού θα πρέπει να συμπεριλαμβάνει:</a:t>
            </a:r>
          </a:p>
          <a:p>
            <a:pPr lvl="1"/>
            <a:r>
              <a:rPr lang="el-GR" dirty="0"/>
              <a:t>το Σημείωμα Αναφοράς</a:t>
            </a:r>
          </a:p>
          <a:p>
            <a:pPr lvl="1"/>
            <a:r>
              <a:rPr lang="el-GR" dirty="0"/>
              <a:t>το Σημείωμα </a:t>
            </a:r>
            <a:r>
              <a:rPr lang="el-GR" dirty="0" err="1"/>
              <a:t>Αδειοδότησης</a:t>
            </a:r>
            <a:endParaRPr lang="el-GR" dirty="0"/>
          </a:p>
          <a:p>
            <a:pPr lvl="1"/>
            <a:r>
              <a:rPr lang="el-GR" dirty="0"/>
              <a:t>τη δήλωση Διατήρησης Σημειωμάτων</a:t>
            </a:r>
          </a:p>
          <a:p>
            <a:pPr lvl="1"/>
            <a:r>
              <a:rPr lang="el-GR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dirty="0"/>
              <a:t>μαζί με τους συνοδευόμενους </a:t>
            </a:r>
            <a:r>
              <a:rPr lang="el-GR" dirty="0" err="1"/>
              <a:t>υπερσυνδέσμους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Σκοπός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/>
              <a:t> </a:t>
            </a:r>
            <a:r>
              <a:rPr lang="el-GR" b="1" dirty="0" smtClean="0"/>
              <a:t>Σκοπός</a:t>
            </a:r>
            <a:r>
              <a:rPr lang="el-GR" dirty="0" smtClean="0"/>
              <a:t> της ενότητας είναι η :</a:t>
            </a:r>
            <a:endParaRPr lang="en-US" dirty="0" smtClean="0"/>
          </a:p>
          <a:p>
            <a:pPr marL="857250" lvl="1" indent="-457200" algn="just">
              <a:spcBef>
                <a:spcPts val="1800"/>
              </a:spcBef>
              <a:spcAft>
                <a:spcPts val="600"/>
              </a:spcAft>
            </a:pPr>
            <a:r>
              <a:rPr lang="el-GR" dirty="0" smtClean="0"/>
              <a:t>Εισαγωγή στις </a:t>
            </a:r>
            <a:r>
              <a:rPr lang="el-GR" b="1" dirty="0" smtClean="0"/>
              <a:t>βάσεις δεδομένων.</a:t>
            </a:r>
          </a:p>
          <a:p>
            <a:pPr marL="857250" lvl="1" indent="-457200" algn="just">
              <a:spcBef>
                <a:spcPts val="1800"/>
              </a:spcBef>
              <a:spcAft>
                <a:spcPts val="600"/>
              </a:spcAft>
            </a:pPr>
            <a:r>
              <a:rPr lang="el-GR" dirty="0" smtClean="0"/>
              <a:t>Κατανόηση σε </a:t>
            </a:r>
            <a:r>
              <a:rPr lang="el-GR" b="1" dirty="0" smtClean="0"/>
              <a:t>βασικές έννοιες.</a:t>
            </a:r>
          </a:p>
          <a:p>
            <a:pPr marL="857250" lvl="1" indent="-457200" algn="just">
              <a:spcBef>
                <a:spcPts val="1800"/>
              </a:spcBef>
              <a:spcAft>
                <a:spcPts val="600"/>
              </a:spcAft>
            </a:pPr>
            <a:r>
              <a:rPr lang="el-GR" dirty="0" smtClean="0"/>
              <a:t>Αναπαράσταση σχεσιακού διαγράμματος </a:t>
            </a:r>
            <a:r>
              <a:rPr lang="el-GR" b="1" dirty="0" smtClean="0"/>
              <a:t>(</a:t>
            </a:r>
            <a:r>
              <a:rPr lang="en-US" b="1" dirty="0" smtClean="0"/>
              <a:t>E-R)</a:t>
            </a:r>
            <a:r>
              <a:rPr lang="el-GR" b="1" dirty="0" smtClean="0"/>
              <a:t>.</a:t>
            </a:r>
          </a:p>
          <a:p>
            <a:pPr marL="857250" lvl="1" indent="-457200" algn="just">
              <a:spcBef>
                <a:spcPts val="1800"/>
              </a:spcBef>
              <a:spcAft>
                <a:spcPts val="600"/>
              </a:spcAft>
            </a:pPr>
            <a:r>
              <a:rPr lang="el-GR" dirty="0" smtClean="0"/>
              <a:t>Αναπαράσταση </a:t>
            </a:r>
            <a:r>
              <a:rPr lang="el-GR" b="1" dirty="0" smtClean="0"/>
              <a:t>σχεσιακού σχήματος.</a:t>
            </a:r>
          </a:p>
          <a:p>
            <a:endParaRPr lang="el-GR" sz="3600" dirty="0" smtClean="0"/>
          </a:p>
          <a:p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61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Περίγραμμα διάλεξης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4000" b="1" dirty="0" smtClean="0"/>
              <a:t>Βάσεις Δεδομένων:</a:t>
            </a:r>
            <a:endParaRPr lang="en-US" sz="4000" b="1" dirty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l-GR" sz="3600" dirty="0" smtClean="0"/>
              <a:t>Εισαγωγή </a:t>
            </a:r>
            <a:r>
              <a:rPr lang="el-GR" sz="3600" dirty="0"/>
              <a:t>– </a:t>
            </a:r>
            <a:r>
              <a:rPr lang="el-GR" sz="3600" dirty="0" smtClean="0"/>
              <a:t>Παραδείγματα.</a:t>
            </a:r>
            <a:endParaRPr lang="el-GR" sz="3600" dirty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l-GR" sz="3600" dirty="0"/>
              <a:t>Μοντέλο </a:t>
            </a:r>
            <a:r>
              <a:rPr lang="el-GR" sz="3600" dirty="0" smtClean="0"/>
              <a:t>Οντοτήτων/Συσχετίσεων.</a:t>
            </a:r>
            <a:endParaRPr lang="el-GR" sz="3600" dirty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l-GR" sz="3600" dirty="0"/>
              <a:t>Σχεσιακό </a:t>
            </a:r>
            <a:r>
              <a:rPr lang="el-GR" sz="3600" dirty="0" smtClean="0"/>
              <a:t>Μοντέλο.</a:t>
            </a:r>
            <a:endParaRPr lang="el-GR" sz="3600" dirty="0"/>
          </a:p>
          <a:p>
            <a:pPr marL="457200" lvl="1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74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6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pPr algn="ctr"/>
            <a:r>
              <a:rPr lang="el-GR" dirty="0"/>
              <a:t>Εισαγωγή στις Βάσεις Δεδομένων</a:t>
            </a:r>
          </a:p>
        </p:txBody>
      </p:sp>
    </p:spTree>
    <p:extLst>
      <p:ext uri="{BB962C8B-B14F-4D97-AF65-F5344CB8AC3E}">
        <p14:creationId xmlns:p14="http://schemas.microsoft.com/office/powerpoint/2010/main" val="13672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Βασικές έννοιες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8219256" cy="26455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sz="3600" b="1" dirty="0"/>
              <a:t>Τι είναι:</a:t>
            </a:r>
          </a:p>
          <a:p>
            <a:r>
              <a:rPr lang="el-GR" sz="3200" dirty="0"/>
              <a:t> μια Βάση Δεδομένων (</a:t>
            </a:r>
            <a:r>
              <a:rPr lang="en-US" sz="3200" dirty="0"/>
              <a:t>Database – DB);</a:t>
            </a:r>
            <a:endParaRPr lang="el-GR" sz="3200" dirty="0"/>
          </a:p>
          <a:p>
            <a:pPr lvl="1"/>
            <a:r>
              <a:rPr lang="el-GR" sz="2800" b="1" dirty="0"/>
              <a:t>Σ</a:t>
            </a:r>
            <a:r>
              <a:rPr lang="el-GR" sz="2800" b="1" dirty="0" smtClean="0"/>
              <a:t>υλλογή </a:t>
            </a:r>
            <a:r>
              <a:rPr lang="el-GR" sz="2800" b="1" dirty="0"/>
              <a:t>από σχετιζόμενα </a:t>
            </a:r>
            <a:r>
              <a:rPr lang="el-GR" sz="2800" b="1" dirty="0" smtClean="0"/>
              <a:t>δεδομένα.</a:t>
            </a:r>
            <a:endParaRPr lang="en-US" sz="2800" b="1" dirty="0"/>
          </a:p>
          <a:p>
            <a:r>
              <a:rPr lang="el-GR" sz="3200" dirty="0"/>
              <a:t>Σύστημα Διαχείρισης Βάσεων Δεδομένων (ΣΔΒΔ-DBMS);</a:t>
            </a:r>
          </a:p>
          <a:p>
            <a:pPr lvl="1"/>
            <a:r>
              <a:rPr lang="el-GR" sz="2800" b="1" dirty="0"/>
              <a:t>Λ</a:t>
            </a:r>
            <a:r>
              <a:rPr lang="el-GR" sz="2800" b="1" dirty="0" smtClean="0"/>
              <a:t>ογισμικό </a:t>
            </a:r>
            <a:r>
              <a:rPr lang="el-GR" sz="2800" b="1" dirty="0"/>
              <a:t>για δημιουργία και χρήση μιας βάσης </a:t>
            </a:r>
            <a:r>
              <a:rPr lang="el-GR" sz="2800" b="1" dirty="0" smtClean="0"/>
              <a:t>δεδομένων.</a:t>
            </a:r>
            <a:endParaRPr lang="el-GR" sz="2800" dirty="0"/>
          </a:p>
          <a:p>
            <a:r>
              <a:rPr lang="el-GR" sz="3200" dirty="0"/>
              <a:t>Σύστημα Βάσης Δεδομένων (ΣΒΔ-DBS);</a:t>
            </a:r>
          </a:p>
          <a:p>
            <a:pPr lvl="1"/>
            <a:r>
              <a:rPr lang="el-GR" sz="2800" b="1" dirty="0"/>
              <a:t>Η</a:t>
            </a:r>
            <a:r>
              <a:rPr lang="el-GR" sz="2800" b="1" dirty="0" smtClean="0"/>
              <a:t> </a:t>
            </a:r>
            <a:r>
              <a:rPr lang="el-GR" sz="2800" b="1" dirty="0"/>
              <a:t>βάση και το αντίστοιχο λογισμικό </a:t>
            </a:r>
            <a:r>
              <a:rPr lang="el-GR" sz="2800" b="1" dirty="0" smtClean="0"/>
              <a:t>μαζί.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7</a:t>
            </a:fld>
            <a:endParaRPr lang="el-GR" dirty="0"/>
          </a:p>
        </p:txBody>
      </p:sp>
      <p:pic>
        <p:nvPicPr>
          <p:cNvPr id="7" name="Picture 2" descr="Εικόνα: Σύστημα Βάσης δεδομένω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42" y="4056025"/>
            <a:ext cx="5912916" cy="204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8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dirty="0"/>
              <a:t>Βασικές έννοιες – </a:t>
            </a:r>
            <a:r>
              <a:rPr lang="el-GR" sz="4000" dirty="0" smtClean="0"/>
              <a:t>Πλεονεκτήματα (1)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l-GR" sz="2800" dirty="0" smtClean="0"/>
              <a:t>Μείωση του πλεονασμού (επανάληψη) των αποθηκευμένων δεδομένων (redundancy).</a:t>
            </a:r>
          </a:p>
          <a:p>
            <a:pPr>
              <a:spcBef>
                <a:spcPts val="1200"/>
              </a:spcBef>
            </a:pPr>
            <a:r>
              <a:rPr lang="el-GR" sz="2800" dirty="0" smtClean="0"/>
              <a:t>Αποφυγή ασυνεπειών.</a:t>
            </a:r>
          </a:p>
          <a:p>
            <a:pPr>
              <a:spcBef>
                <a:spcPts val="1200"/>
              </a:spcBef>
            </a:pPr>
            <a:r>
              <a:rPr lang="el-GR" sz="2800" dirty="0" smtClean="0"/>
              <a:t>Κοινόχρηστα δεδομένα.</a:t>
            </a:r>
          </a:p>
          <a:p>
            <a:pPr>
              <a:spcBef>
                <a:spcPts val="1200"/>
              </a:spcBef>
            </a:pPr>
            <a:r>
              <a:rPr lang="el-GR" sz="2800" dirty="0" smtClean="0"/>
              <a:t>Επιβολή προτύπων για την αναπαράσταση δεδομένων, που διευκολύνει την ανταλλαγή δεδομένων.</a:t>
            </a:r>
          </a:p>
          <a:p>
            <a:pPr>
              <a:spcBef>
                <a:spcPts val="1200"/>
              </a:spcBef>
            </a:pPr>
            <a:r>
              <a:rPr lang="el-GR" sz="2800" dirty="0" smtClean="0"/>
              <a:t>Εφαρμογή περιορισμών ασφαλείας.</a:t>
            </a:r>
          </a:p>
          <a:p>
            <a:pPr>
              <a:spcBef>
                <a:spcPts val="1200"/>
              </a:spcBef>
            </a:pPr>
            <a:r>
              <a:rPr lang="el-GR" sz="2800" dirty="0" smtClean="0"/>
              <a:t>Διατήρηση της ακεραιότητας.</a:t>
            </a:r>
          </a:p>
          <a:p>
            <a:pPr>
              <a:spcBef>
                <a:spcPts val="1200"/>
              </a:spcBef>
            </a:pPr>
            <a:r>
              <a:rPr lang="el-GR" sz="2800" dirty="0" smtClean="0"/>
              <a:t>Ταυτόχρονη προσπέλαση και ανάρρωση από σφάλματα.</a:t>
            </a:r>
          </a:p>
          <a:p>
            <a:pPr>
              <a:spcBef>
                <a:spcPts val="1200"/>
              </a:spcBef>
            </a:pPr>
            <a:endParaRPr lang="el-GR" sz="2800" dirty="0" smtClean="0"/>
          </a:p>
          <a:p>
            <a:pPr>
              <a:spcBef>
                <a:spcPts val="1200"/>
              </a:spcBef>
            </a:pP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190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dirty="0"/>
              <a:t>Βασικές έννοιες – Πλεονεκτήματα </a:t>
            </a:r>
            <a:r>
              <a:rPr lang="el-GR" sz="4000" dirty="0" smtClean="0"/>
              <a:t>(2)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Πολλαπλές Διεπαφές και </a:t>
            </a:r>
            <a:r>
              <a:rPr lang="el-GR" sz="2800" dirty="0" smtClean="0"/>
              <a:t>Όψεις.</a:t>
            </a:r>
            <a:endParaRPr lang="el-GR" sz="2800" dirty="0"/>
          </a:p>
          <a:p>
            <a:r>
              <a:rPr lang="el-GR" sz="2800" dirty="0"/>
              <a:t>Οικονομία </a:t>
            </a:r>
            <a:r>
              <a:rPr lang="el-GR" sz="2800" dirty="0" smtClean="0"/>
              <a:t>χώρου.</a:t>
            </a:r>
            <a:endParaRPr lang="el-GR" sz="2800" dirty="0"/>
          </a:p>
          <a:p>
            <a:r>
              <a:rPr lang="el-GR" sz="2800" dirty="0" smtClean="0"/>
              <a:t>Ταχύτητα.</a:t>
            </a:r>
            <a:endParaRPr lang="el-GR" sz="2800" dirty="0"/>
          </a:p>
          <a:p>
            <a:r>
              <a:rPr lang="el-GR" sz="2800" dirty="0" smtClean="0"/>
              <a:t>Λιγότερος κόπος.</a:t>
            </a:r>
            <a:endParaRPr lang="el-GR" sz="2800" dirty="0"/>
          </a:p>
          <a:p>
            <a:r>
              <a:rPr lang="el-GR" sz="2800" dirty="0" smtClean="0"/>
              <a:t>‘Άμεση πληροφόρηση.</a:t>
            </a:r>
          </a:p>
          <a:p>
            <a:pPr marL="0" indent="0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i="1" dirty="0"/>
              <a:t>Η</a:t>
            </a:r>
            <a:r>
              <a:rPr lang="el-GR" sz="2400" b="1" i="1" dirty="0" smtClean="0"/>
              <a:t> </a:t>
            </a:r>
            <a:r>
              <a:rPr lang="el-GR" sz="2400" b="1" i="1" dirty="0"/>
              <a:t>ΒΔ εξυπηρετεί μία ή περισσότερες εφαρμογές </a:t>
            </a:r>
            <a:endParaRPr lang="el-GR" sz="2400" b="1" i="1" dirty="0" smtClean="0"/>
          </a:p>
          <a:p>
            <a:pPr marL="0" indent="0" algn="ctr">
              <a:buNone/>
            </a:pPr>
            <a:r>
              <a:rPr lang="el-GR" sz="2400" b="1" i="1" dirty="0" smtClean="0"/>
              <a:t>επιτρέποντας </a:t>
            </a:r>
            <a:r>
              <a:rPr lang="el-GR" sz="2400" b="1" i="1" dirty="0"/>
              <a:t>κοινή και ελεγχόμενη αντιμετώπιση της πρόσθεσης, τροποποίησης και ανάκλησης </a:t>
            </a:r>
            <a:r>
              <a:rPr lang="el-GR" sz="2400" b="1" i="1" dirty="0" smtClean="0"/>
              <a:t>δεδομένων.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76E5-6A06-47AE-A1B7-22335BC50A6C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36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ΤΜΠ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Ενότητα 1_οloklir</Template>
  <TotalTime>238</TotalTime>
  <Words>1460</Words>
  <Application>Microsoft Office PowerPoint</Application>
  <PresentationFormat>Προβολή στην οθόνη (4:3)</PresentationFormat>
  <Paragraphs>241</Paragraphs>
  <Slides>38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TEMP ΤΜΠΤ</vt:lpstr>
      <vt:lpstr>Εισαγωγή στην πληροφορική</vt:lpstr>
      <vt:lpstr>Άδειες Χρήσης </vt:lpstr>
      <vt:lpstr>Χρηματοδότηση</vt:lpstr>
      <vt:lpstr>Σκοπός</vt:lpstr>
      <vt:lpstr>Περίγραμμα διάλεξης</vt:lpstr>
      <vt:lpstr>Εισαγωγή στις Βάσεις Δεδομένων</vt:lpstr>
      <vt:lpstr>Βασικές έννοιες</vt:lpstr>
      <vt:lpstr>Βασικές έννοιες – Πλεονεκτήματα (1)</vt:lpstr>
      <vt:lpstr>Βασικές έννοιες – Πλεονεκτήματα (2)</vt:lpstr>
      <vt:lpstr>Βασικές έννοιες – Μειονεκτήματα</vt:lpstr>
      <vt:lpstr>Βασικές έννοιες ΒΔ – τι αναπαριστούν; (1)</vt:lpstr>
      <vt:lpstr>Βασικές έννοιες ΒΔ – τι αναπαριστούν; (2)</vt:lpstr>
      <vt:lpstr>Αρχιτεκτονική ΒΔ</vt:lpstr>
      <vt:lpstr>Αρχιτεκτονική των Τριών Επιπέδων</vt:lpstr>
      <vt:lpstr> Ανεξαρτησία Δεδομένων (1) </vt:lpstr>
      <vt:lpstr> Ανεξαρτησία Δεδομένων (2) </vt:lpstr>
      <vt:lpstr>Μοντέλα Δεδομένων (1)</vt:lpstr>
      <vt:lpstr>Μοντέλα Δεδομένων (2)</vt:lpstr>
      <vt:lpstr>Μοντέλο Οντοτήτων/Συσχετίσεων</vt:lpstr>
      <vt:lpstr>Μοντέλο Οντοτήτων/Συσχετίσεων (1)</vt:lpstr>
      <vt:lpstr>Γνωρίσματα (1)</vt:lpstr>
      <vt:lpstr>Γνωρίσματα (2)</vt:lpstr>
      <vt:lpstr>Παράδειγμα</vt:lpstr>
      <vt:lpstr>Βαθμός – Πληθικότητα (1)</vt:lpstr>
      <vt:lpstr>Βαθμός – Πληθικότητα (2)</vt:lpstr>
      <vt:lpstr>Σχεσιακό Μοντέλο</vt:lpstr>
      <vt:lpstr>Σχεδιασμός μιας ΒΔ</vt:lpstr>
      <vt:lpstr>Το σχεσιακό μοντέλο (1)</vt:lpstr>
      <vt:lpstr>Το σχεσιακό μοντέλο (2)</vt:lpstr>
      <vt:lpstr>Το σχεσιακό μοντέλο (3)</vt:lpstr>
      <vt:lpstr>Σχήμα Βάσης Δεδομένων S</vt:lpstr>
      <vt:lpstr>Μετατροπή E-R διαγράμματος  σε σχεσιακό σχήμα</vt:lpstr>
      <vt:lpstr> Ερωτήσεις </vt:lpstr>
      <vt:lpstr>Βιβλιογραφία</vt:lpstr>
      <vt:lpstr>Τέλος Ενότητας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Vasiliki</dc:creator>
  <cp:lastModifiedBy>opencourses</cp:lastModifiedBy>
  <cp:revision>36</cp:revision>
  <dcterms:created xsi:type="dcterms:W3CDTF">2013-01-28T07:35:34Z</dcterms:created>
  <dcterms:modified xsi:type="dcterms:W3CDTF">2015-09-08T11:37:21Z</dcterms:modified>
</cp:coreProperties>
</file>