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78" y="-7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BA5865D8-BC1F-4270-88EC-87E15381AAF9}" type="datetimeFigureOut">
              <a:rPr lang="el-GR" smtClean="0"/>
              <a:t>5/4/2024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268009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A5865D8-BC1F-4270-88EC-87E15381AAF9}" type="datetimeFigureOut">
              <a:rPr lang="el-GR" smtClean="0"/>
              <a:t>5/4/2024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2325812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A5865D8-BC1F-4270-88EC-87E15381AAF9}" type="datetimeFigureOut">
              <a:rPr lang="el-GR" smtClean="0"/>
              <a:t>5/4/2024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991258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A5865D8-BC1F-4270-88EC-87E15381AAF9}" type="datetimeFigureOut">
              <a:rPr lang="el-GR" smtClean="0"/>
              <a:t>5/4/2024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965127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BA5865D8-BC1F-4270-88EC-87E15381AAF9}" type="datetimeFigureOut">
              <a:rPr lang="el-GR" smtClean="0"/>
              <a:t>5/4/2024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2856429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A5865D8-BC1F-4270-88EC-87E15381AAF9}" type="datetimeFigureOut">
              <a:rPr lang="el-GR" smtClean="0"/>
              <a:t>5/4/2024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1357319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BA5865D8-BC1F-4270-88EC-87E15381AAF9}" type="datetimeFigureOut">
              <a:rPr lang="el-GR" smtClean="0"/>
              <a:t>5/4/2024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286595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A5865D8-BC1F-4270-88EC-87E15381AAF9}" type="datetimeFigureOut">
              <a:rPr lang="el-GR" smtClean="0"/>
              <a:t>5/4/2024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2258081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A5865D8-BC1F-4270-88EC-87E15381AAF9}" type="datetimeFigureOut">
              <a:rPr lang="el-GR" smtClean="0"/>
              <a:t>5/4/2024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2887983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BA5865D8-BC1F-4270-88EC-87E15381AAF9}" type="datetimeFigureOut">
              <a:rPr lang="el-GR" smtClean="0"/>
              <a:t>5/4/2024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1650139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BA5865D8-BC1F-4270-88EC-87E15381AAF9}" type="datetimeFigureOut">
              <a:rPr lang="el-GR" smtClean="0"/>
              <a:t>5/4/2024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816E2A5-664A-423B-9006-97C0D4763E51}" type="slidenum">
              <a:rPr lang="el-GR" smtClean="0"/>
              <a:t>‹#›</a:t>
            </a:fld>
            <a:endParaRPr lang="el-GR"/>
          </a:p>
        </p:txBody>
      </p:sp>
    </p:spTree>
    <p:extLst>
      <p:ext uri="{BB962C8B-B14F-4D97-AF65-F5344CB8AC3E}">
        <p14:creationId xmlns:p14="http://schemas.microsoft.com/office/powerpoint/2010/main" val="1022084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865D8-BC1F-4270-88EC-87E15381AAF9}" type="datetimeFigureOut">
              <a:rPr lang="el-GR" smtClean="0"/>
              <a:t>5/4/2024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16E2A5-664A-423B-9006-97C0D4763E51}" type="slidenum">
              <a:rPr lang="el-GR" smtClean="0"/>
              <a:t>‹#›</a:t>
            </a:fld>
            <a:endParaRPr lang="el-GR"/>
          </a:p>
        </p:txBody>
      </p:sp>
    </p:spTree>
    <p:extLst>
      <p:ext uri="{BB962C8B-B14F-4D97-AF65-F5344CB8AC3E}">
        <p14:creationId xmlns:p14="http://schemas.microsoft.com/office/powerpoint/2010/main" val="1636456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ΠΡΟΣΩΠΙΚΑ ΔΕΔΟΜΕΝΑ </a:t>
            </a:r>
            <a:endParaRPr lang="el-GR" dirty="0"/>
          </a:p>
        </p:txBody>
      </p:sp>
      <p:sp>
        <p:nvSpPr>
          <p:cNvPr id="3" name="Υπότιτλος 2"/>
          <p:cNvSpPr>
            <a:spLocks noGrp="1"/>
          </p:cNvSpPr>
          <p:nvPr>
            <p:ph type="subTitle" idx="1"/>
          </p:nvPr>
        </p:nvSpPr>
        <p:spPr/>
        <p:txBody>
          <a:bodyPr/>
          <a:lstStyle/>
          <a:p>
            <a:r>
              <a:rPr lang="en-US" dirty="0" smtClean="0"/>
              <a:t>PERSONAL DATA  </a:t>
            </a:r>
            <a:endParaRPr lang="el-GR" dirty="0"/>
          </a:p>
        </p:txBody>
      </p:sp>
    </p:spTree>
    <p:extLst>
      <p:ext uri="{BB962C8B-B14F-4D97-AF65-F5344CB8AC3E}">
        <p14:creationId xmlns:p14="http://schemas.microsoft.com/office/powerpoint/2010/main" val="107784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Άρθρο 101Α  Σ </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Άρθρο 101Α</a:t>
            </a:r>
          </a:p>
          <a:p>
            <a:endParaRPr lang="el-GR" dirty="0" smtClean="0"/>
          </a:p>
          <a:p>
            <a:r>
              <a:rPr lang="el-GR" dirty="0" smtClean="0"/>
              <a:t> 1. Όπου από το Σύνταγμα προβλέπεται η συγκρότηση και η λειτουργία ανεξάρτητης αρχής, τα μέλη της διορίζονται με ορισμένη θητεία και διέπονται από προσωπική και λειτουργική ανεξαρτησία, όπως νόμος ορίζει.</a:t>
            </a:r>
          </a:p>
          <a:p>
            <a:endParaRPr lang="el-GR" dirty="0" smtClean="0"/>
          </a:p>
          <a:p>
            <a:r>
              <a:rPr lang="el-GR" dirty="0" smtClean="0"/>
              <a:t> ****2. Νόμος ορίζει τα σχετικά με την επιλογή και την υπηρεσιακή κατάσταση του επιστημονικού και λοιπού προσωπικού της υπηρεσίας που οργανώνεται για την υποστήριξη της λειτουργίας κάθε ανεξάρτητης αρχής. Τα πρόσωπα που στελεχώνουν τις ανεξάρτητες αρχές πρέπει να έχουν τα ανάλογα προσόντα, όπως νόμος ορίζει. Η επιλογή τους γίνεται με απόφαση της Διάσκεψης των Προέδρων της Βουλής. Η απόφαση λαμβάνεται με πλειοψηφία των τριών πέμπτων των μελών της. Η θητεία των μελών των ανεξάρτητων αρχών παρατείνεται έως το διορισμό νέων μελών. Τα σχετικά με τη διαδικασία επιλογής των μελών των ανεξάρτητων αρχών και της λειτουργίας και των αρμοδιοτήτων της Διάσκεψης των Προέδρων της Βουλής ορίζονται από τον Κανονισμό της Βουλής.</a:t>
            </a:r>
          </a:p>
          <a:p>
            <a:endParaRPr lang="el-GR" dirty="0" smtClean="0"/>
          </a:p>
          <a:p>
            <a:r>
              <a:rPr lang="el-GR" dirty="0" smtClean="0"/>
              <a:t>3. Με τον Κανονισμό της Βουλής ρυθμίζονται όσα αφορούν τη σχέση των ανεξάρτητων αρχών με τη Βουλή και ο τρόπος άσκησης του κοινοβουλευτικού ελέγχου.</a:t>
            </a:r>
          </a:p>
          <a:p>
            <a:endParaRPr lang="el-GR" dirty="0"/>
          </a:p>
        </p:txBody>
      </p:sp>
    </p:spTree>
    <p:extLst>
      <p:ext uri="{BB962C8B-B14F-4D97-AF65-F5344CB8AC3E}">
        <p14:creationId xmlns:p14="http://schemas.microsoft.com/office/powerpoint/2010/main" val="2171733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ΑΝΕΞΑΡΤΗΤΕΣ ΑΡΧΕΣ ΠΟΥ ΚΑΤΟΧΥΡΩΝΟΝΤΑΙ ΣΤΟ ΣΥΝΤΑΓΜΑ </a:t>
            </a:r>
            <a:endParaRPr lang="el-GR" dirty="0"/>
          </a:p>
        </p:txBody>
      </p:sp>
      <p:sp>
        <p:nvSpPr>
          <p:cNvPr id="3" name="Θέση περιεχομένου 2"/>
          <p:cNvSpPr>
            <a:spLocks noGrp="1"/>
          </p:cNvSpPr>
          <p:nvPr>
            <p:ph idx="1"/>
          </p:nvPr>
        </p:nvSpPr>
        <p:spPr/>
        <p:txBody>
          <a:bodyPr/>
          <a:lstStyle/>
          <a:p>
            <a:r>
              <a:rPr lang="el-GR" dirty="0" smtClean="0"/>
              <a:t>1.  Αρχή Προστασίας  Δεδομένων Προσωπικού Χαρακτήρα (ΑΠΔΠΧ)</a:t>
            </a:r>
          </a:p>
          <a:p>
            <a:r>
              <a:rPr lang="el-GR" dirty="0" smtClean="0"/>
              <a:t>2. Εθνικό Συμβούλιο Ραδιοτηλεόρασης (ΕΣΡ)</a:t>
            </a:r>
          </a:p>
          <a:p>
            <a:r>
              <a:rPr lang="el-GR" dirty="0" smtClean="0"/>
              <a:t>3. Αρχή Διασφάλισης του Απορρήτου των Επικοινωνιών (ΑΔΑΕ)</a:t>
            </a:r>
          </a:p>
          <a:p>
            <a:r>
              <a:rPr lang="el-GR" dirty="0" smtClean="0"/>
              <a:t>4. Ανώτατο Συμβούλιο Επιλογής Προσωπικού (ΑΣΕΠ)</a:t>
            </a:r>
          </a:p>
          <a:p>
            <a:r>
              <a:rPr lang="el-GR" dirty="0" smtClean="0"/>
              <a:t>5. Συνήγορος του Πολίτη. </a:t>
            </a:r>
            <a:endParaRPr lang="el-GR" dirty="0"/>
          </a:p>
        </p:txBody>
      </p:sp>
    </p:spTree>
    <p:extLst>
      <p:ext uri="{BB962C8B-B14F-4D97-AF65-F5344CB8AC3E}">
        <p14:creationId xmlns:p14="http://schemas.microsoft.com/office/powerpoint/2010/main" val="2199654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07559"/>
            <a:ext cx="10515600" cy="1325563"/>
          </a:xfrm>
        </p:spPr>
        <p:txBody>
          <a:bodyPr>
            <a:normAutofit fontScale="90000"/>
          </a:bodyPr>
          <a:lstStyle/>
          <a:p>
            <a:r>
              <a:rPr lang="en-US" dirty="0" smtClean="0"/>
              <a:t>GDPR – General Data Protection Regulation (</a:t>
            </a:r>
            <a:r>
              <a:rPr lang="el-GR" dirty="0" smtClean="0"/>
              <a:t>Γενικός Κανονισμός Προστασίας Προσωπικών Δεδομένων </a:t>
            </a:r>
            <a:r>
              <a:rPr lang="en-US" dirty="0" smtClean="0"/>
              <a:t>)  2016/679</a:t>
            </a:r>
            <a:endParaRPr lang="el-GR" dirty="0"/>
          </a:p>
        </p:txBody>
      </p:sp>
      <p:sp>
        <p:nvSpPr>
          <p:cNvPr id="3" name="Θέση περιεχομένου 2"/>
          <p:cNvSpPr>
            <a:spLocks noGrp="1"/>
          </p:cNvSpPr>
          <p:nvPr>
            <p:ph idx="1"/>
          </p:nvPr>
        </p:nvSpPr>
        <p:spPr>
          <a:xfrm>
            <a:off x="838200" y="3268059"/>
            <a:ext cx="10515600" cy="4351338"/>
          </a:xfrm>
        </p:spPr>
        <p:txBody>
          <a:bodyPr/>
          <a:lstStyle/>
          <a:p>
            <a:r>
              <a:rPr lang="el-GR" dirty="0" smtClean="0"/>
              <a:t>Ισχύει στη χώρα μας από 25/05/2018 </a:t>
            </a:r>
          </a:p>
          <a:p>
            <a:r>
              <a:rPr lang="el-GR" dirty="0" smtClean="0"/>
              <a:t>Στόχος είναι το επίπεδο προστασίας των δικαιωμάτων και ελευθεριών των φυσικών προσώπων σε σχέση με την επεξεργασία των προσωπικών δεδομένων να είναι ισοδύναμο σε όλα τα κράτη μέλη της</a:t>
            </a:r>
            <a:r>
              <a:rPr lang="el-GR" dirty="0"/>
              <a:t> </a:t>
            </a:r>
            <a:r>
              <a:rPr lang="el-GR" dirty="0" smtClean="0"/>
              <a:t>Ένωσης προκειμένου να διασφαλιστεί συνεκτική και υψηλού επιπέδου προστασία των φυσικών προσώπων καθώς και η άρση των εμποδίων στις ροές δεδομένων προσωπικού χαρακτήρα εντός της Ένωσης. </a:t>
            </a:r>
          </a:p>
          <a:p>
            <a:r>
              <a:rPr lang="el-GR" dirty="0" smtClean="0"/>
              <a:t>Πεδίο Εφαρμογής:  Το πεδίο εκτείνεται τόσο στον ιδιωτικό όσο και στον δημόσιο τομέα. </a:t>
            </a:r>
            <a:endParaRPr lang="el-GR" dirty="0"/>
          </a:p>
        </p:txBody>
      </p:sp>
    </p:spTree>
    <p:extLst>
      <p:ext uri="{BB962C8B-B14F-4D97-AF65-F5344CB8AC3E}">
        <p14:creationId xmlns:p14="http://schemas.microsoft.com/office/powerpoint/2010/main" val="1577587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smtClean="0"/>
              <a:t>ΕΞΑΙΡΕΣΕΙΣ </a:t>
            </a:r>
          </a:p>
          <a:p>
            <a:r>
              <a:rPr lang="el-GR" dirty="0" smtClean="0"/>
              <a:t>1.  Όταν η επεξεργασία των δεδομένων γίνεται στα πλαίσια δραστηριότητας που  δεν εμπίπτει στο πεδίο εφαρμογής του  Δικαίου  της Ένωσης. </a:t>
            </a:r>
          </a:p>
          <a:p>
            <a:r>
              <a:rPr lang="el-GR" dirty="0" smtClean="0"/>
              <a:t>2.Όταν γίνεται από τα κράτη μέλη κατά την άσκηση δραστηριοτήτων που εμπίπτουν στο πεδίο εφαρμογής του Κεφαλαίου 2 του τίτλου </a:t>
            </a:r>
            <a:r>
              <a:rPr lang="en-US" dirty="0" smtClean="0"/>
              <a:t>V </a:t>
            </a:r>
            <a:r>
              <a:rPr lang="el-GR" dirty="0" smtClean="0"/>
              <a:t>της ΣΕΕ (Συνθήκη της Ευρωπαϊκής Ένωσης) Δηλαδή δραστηριότητες που </a:t>
            </a:r>
            <a:r>
              <a:rPr lang="el-GR" dirty="0" err="1" smtClean="0"/>
              <a:t>αφορουν</a:t>
            </a:r>
            <a:r>
              <a:rPr lang="el-GR" dirty="0" smtClean="0"/>
              <a:t> πολιτικές σχετικά με τους ελέγχους στα σύνορα, το άσυλο, τη μετανάστευση. (Συνθήκη </a:t>
            </a:r>
            <a:r>
              <a:rPr lang="el-GR" dirty="0" err="1" smtClean="0"/>
              <a:t>Σένγκεν</a:t>
            </a:r>
            <a:r>
              <a:rPr lang="el-GR" dirty="0" smtClean="0"/>
              <a:t>) </a:t>
            </a:r>
          </a:p>
          <a:p>
            <a:r>
              <a:rPr lang="el-GR" dirty="0" smtClean="0"/>
              <a:t>3. </a:t>
            </a:r>
            <a:r>
              <a:rPr lang="el-GR" dirty="0"/>
              <a:t> </a:t>
            </a:r>
            <a:r>
              <a:rPr lang="el-GR" dirty="0" smtClean="0"/>
              <a:t>Όταν γίνεται από πρόσωπο στα πλαίσια αποκλειστικά προσωπικής ή οικιακής δραστηριότητας. Η εξαίρεση αυτή αναφέρεται περιοριστικά σε δραστηριότητες που είναι αποκλειστικά προσωπικές ή οικιακές, δηλ. χωρίς σύνδεση με κάποια επαγγελματική ή εμπορική δραστηριότητα. Δηλαδή δεν ισχύει στις περιπτώσεις της επεξεργασίας προσωπικών δεδομένων η οποία συνίσταται στη δημοσίευσή τους στο Διαδίκτυο με συνέπεια να αποκτά πρόσβαση στα δεδομένα απροσδιόριστος αριθμός προσώπων. </a:t>
            </a:r>
          </a:p>
          <a:p>
            <a:r>
              <a:rPr lang="el-GR" dirty="0" smtClean="0"/>
              <a:t>4. Όταν γίνεται από αρμόδιες Αρχές για τους σκοπούς της πρόληψης, της διερεύνησης, της ανίχνευσης, ή της δίωξης ποινικών αδικημάτων ή της εκτέλεσης ποινικών κυρώσεων, συμπεριλαμβανομένης της προστασίας και πρόληψης έναντι κινδύνων που απειλούν τη δημόσια ασφάλεια. </a:t>
            </a:r>
            <a:endParaRPr lang="el-GR" dirty="0"/>
          </a:p>
        </p:txBody>
      </p:sp>
    </p:spTree>
    <p:extLst>
      <p:ext uri="{BB962C8B-B14F-4D97-AF65-F5344CB8AC3E}">
        <p14:creationId xmlns:p14="http://schemas.microsoft.com/office/powerpoint/2010/main" val="3395257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r>
              <a:rPr lang="el-GR" dirty="0" smtClean="0"/>
              <a:t>Άρθρο 3</a:t>
            </a:r>
          </a:p>
          <a:p>
            <a:r>
              <a:rPr lang="el-GR" dirty="0" smtClean="0"/>
              <a:t>Εδαφικό πεδίο εφαρμογής</a:t>
            </a:r>
          </a:p>
          <a:p>
            <a:r>
              <a:rPr lang="el-GR" dirty="0" smtClean="0"/>
              <a:t>1.   Ο παρών κανονισμός εφαρμόζεται στην επεξεργασία δεδομένων προσωπικού χαρακτήρα στο πλαίσιο των δραστηριοτήτων μιας εγκατάστασης ενός υπευθύνου επεξεργασίας ή εκτελούντος την επεξεργασία στην Ένωση, ανεξάρτητα από το κατά πόσο η επεξεργασία πραγματοποιείται εντός της Ένωσης.</a:t>
            </a:r>
          </a:p>
          <a:p>
            <a:r>
              <a:rPr lang="el-GR" dirty="0" smtClean="0"/>
              <a:t>2.   Ο παρών κανονισμός εφαρμόζεται στην επεξεργασία δεδομένων προσωπικού χαρακτήρα υποκειμένων των δεδομένων που βρίσκονται στην Ένωση από υπεύθυνο επεξεργασίας ή εκτελούντα την επεξεργασία μη εγκατεστημένο στην Ένωση, εάν οι δραστηριότητες επεξεργασίας σχετίζονται με:</a:t>
            </a:r>
          </a:p>
          <a:p>
            <a:r>
              <a:rPr lang="el-GR" dirty="0" smtClean="0"/>
              <a:t>α)	την προσφορά αγαθών ή υπηρεσιών στα εν λόγω υποκείμενα των δεδομένων στην Ένωση, ανεξαρτήτως εάν απαιτείται πληρωμή από τα υποκείμενα των δεδομένων, ή</a:t>
            </a:r>
          </a:p>
          <a:p>
            <a:r>
              <a:rPr lang="el-GR" dirty="0" smtClean="0"/>
              <a:t>β)	την παρακολούθηση της συμπεριφοράς τους, στον βαθμό που η συμπεριφορά αυτή λαμβάνει χώρα εντός της Ένωσης.</a:t>
            </a:r>
          </a:p>
          <a:p>
            <a:r>
              <a:rPr lang="el-GR" dirty="0" smtClean="0"/>
              <a:t>3.   Ο παρών κανονισμός εφαρμόζεται για την επεξεργασία δεδομένων προσωπικού χαρακτήρα από υπεύθυνο επεξεργασίας μη εγκατεστημένο στην Ένωση, αλλά σε τόπο όπου εφαρμόζεται το δίκαιο κράτους </a:t>
            </a:r>
            <a:r>
              <a:rPr lang="el-GR" dirty="0" smtClean="0"/>
              <a:t>μέλους</a:t>
            </a:r>
            <a:endParaRPr lang="el-GR" dirty="0"/>
          </a:p>
        </p:txBody>
      </p:sp>
    </p:spTree>
    <p:extLst>
      <p:ext uri="{BB962C8B-B14F-4D97-AF65-F5344CB8AC3E}">
        <p14:creationId xmlns:p14="http://schemas.microsoft.com/office/powerpoint/2010/main" val="1354366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r>
              <a:rPr lang="el-GR" dirty="0" smtClean="0"/>
              <a:t>Άρθρο 4</a:t>
            </a:r>
          </a:p>
          <a:p>
            <a:r>
              <a:rPr lang="el-GR" dirty="0" smtClean="0"/>
              <a:t>Ορισμοί</a:t>
            </a:r>
          </a:p>
          <a:p>
            <a:r>
              <a:rPr lang="el-GR" dirty="0" smtClean="0"/>
              <a:t>Για τους σκοπούς του παρόντος κανονισμού νοούνται ως:</a:t>
            </a:r>
          </a:p>
          <a:p>
            <a:r>
              <a:rPr lang="el-GR" dirty="0" smtClean="0"/>
              <a:t>1)	«δεδομένα προσωπικού χαρακτήρα»: κάθε πληροφορία που αφορά </a:t>
            </a:r>
            <a:r>
              <a:rPr lang="el-GR" dirty="0" err="1" smtClean="0"/>
              <a:t>ταυτοποιημένο</a:t>
            </a:r>
            <a:r>
              <a:rPr lang="el-GR" dirty="0" smtClean="0"/>
              <a:t> ή </a:t>
            </a:r>
            <a:r>
              <a:rPr lang="el-GR" dirty="0" err="1" smtClean="0"/>
              <a:t>ταυτοποιήσιμο</a:t>
            </a:r>
            <a:r>
              <a:rPr lang="el-GR" dirty="0" smtClean="0"/>
              <a:t> φυσικό πρόσωπο («υποκείμενο των δεδομένων»)· το </a:t>
            </a:r>
            <a:r>
              <a:rPr lang="el-GR" dirty="0" err="1" smtClean="0"/>
              <a:t>ταυτοποιήσιμο</a:t>
            </a:r>
            <a:r>
              <a:rPr lang="el-GR" dirty="0" smtClean="0"/>
              <a:t> φυσικό πρόσωπο είναι εκείνο του οποίου η ταυτότητα μπορεί να εξακριβωθεί, άμεσα ή έμμεσα, ιδίως μέσω αναφοράς σε αναγνωριστικό στοιχείο ταυτότητας, όπως όνομα, σε αριθμό ταυτότητας, σε δεδομένα θέσης, σε </a:t>
            </a:r>
            <a:r>
              <a:rPr lang="el-GR" dirty="0" err="1" smtClean="0"/>
              <a:t>επιγραμμικό</a:t>
            </a:r>
            <a:r>
              <a:rPr lang="el-GR" dirty="0" smtClean="0"/>
              <a:t> αναγνωριστικό ταυτότητας ή σε έναν ή περισσότερους παράγοντες που προσιδιάζουν στη σωματική, φυσιολογική, γενετική, ψυχολογική, οικονομική, πολιτιστική ή κοινωνική ταυτότητα του εν λόγω φυσικού προσώπου,</a:t>
            </a:r>
          </a:p>
          <a:p>
            <a:r>
              <a:rPr lang="el-GR" dirty="0" smtClean="0"/>
              <a:t>2)	«επεξεργασία»: κάθε πράξη ή σειρά πράξεων που πραγματοποιείται με ή χωρίς τη χρήση αυτοματοποιημένων μέσων, σε δεδομένα προσωπικού χαρακτήρα ή σε σύνολα δεδομένων προσωπικού χαρακτήρα, όπως η συλλογή, η καταχώριση, η οργάνωση, η διάρθρωση, η αποθήκευση, η προσαρμογή ή η μεταβολή, η ανάκτηση, η αναζήτηση πληροφοριών, η χρήση, η κοινολόγηση με διαβίβαση, η διάδοση ή κάθε άλλη μορφή διάθεσης, η συσχέτιση ή ο συνδυασμός, ο περιορισμός, η διαγραφή ή η καταστροφή,</a:t>
            </a:r>
          </a:p>
          <a:p>
            <a:r>
              <a:rPr lang="el-GR" dirty="0" smtClean="0"/>
              <a:t>3)	«περιορισμός της επεξεργασίας»: η επισήμανση αποθηκευμένων δεδομένων προσωπικού χαρακτήρα με στόχο τον περιορισμό της επεξεργασίας τους στο μέλλον,</a:t>
            </a:r>
          </a:p>
          <a:p>
            <a:endParaRPr lang="el-GR" dirty="0"/>
          </a:p>
        </p:txBody>
      </p:sp>
    </p:spTree>
    <p:extLst>
      <p:ext uri="{BB962C8B-B14F-4D97-AF65-F5344CB8AC3E}">
        <p14:creationId xmlns:p14="http://schemas.microsoft.com/office/powerpoint/2010/main" val="2813067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υπεύθυνος επεξεργασίας»: το φυσικό ή νομικό πρόσωπο, η δημόσια αρχή, η υπηρεσία ή άλλος φορέας που, μόνα ή από κοινού με άλλα, καθορίζουν τους σκοπούς και τον τρόπο της επεξεργασίας δεδομένων προσωπικού χαρακτήρα· όταν οι σκοποί και ο τρόπος της επεξεργασίας αυτής καθορίζονται από το δίκαιο της Ένωσης ή το δίκαιο κράτους μέλους, ο υπεύθυνος επεξεργασίας ή τα ειδικά κριτήρια για τον διορισμό του μπορούν να προβλέπονται από το δίκαιο της Ένωσης ή το δίκαιο κράτους μέλους,</a:t>
            </a:r>
            <a:endParaRPr lang="el-GR" dirty="0"/>
          </a:p>
        </p:txBody>
      </p:sp>
    </p:spTree>
    <p:extLst>
      <p:ext uri="{BB962C8B-B14F-4D97-AF65-F5344CB8AC3E}">
        <p14:creationId xmlns:p14="http://schemas.microsoft.com/office/powerpoint/2010/main" val="707991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εκτελών την επεξεργασία»: το φυσικό ή νομικό πρόσωπο, η δημόσια αρχή, η υπηρεσία ή άλλος φορέας που επεξεργάζεται δεδομένα προσωπικού χαρακτήρα για λογαριασμό του υπευθύνου της επεξεργασίας,</a:t>
            </a:r>
            <a:endParaRPr lang="el-GR" dirty="0"/>
          </a:p>
        </p:txBody>
      </p:sp>
    </p:spTree>
    <p:extLst>
      <p:ext uri="{BB962C8B-B14F-4D97-AF65-F5344CB8AC3E}">
        <p14:creationId xmlns:p14="http://schemas.microsoft.com/office/powerpoint/2010/main" val="2605183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5" name="Θέση περιεχομένου 4"/>
          <p:cNvSpPr>
            <a:spLocks noGrp="1"/>
          </p:cNvSpPr>
          <p:nvPr>
            <p:ph idx="1"/>
          </p:nvPr>
        </p:nvSpPr>
        <p:spPr/>
        <p:txBody>
          <a:bodyPr/>
          <a:lstStyle/>
          <a:p>
            <a:r>
              <a:rPr lang="el-GR" dirty="0" smtClean="0"/>
              <a:t>αποδέκτης»: το φυσικό ή νομικό πρόσωπο, η δημόσια αρχή, η υπηρεσία ή άλλος φορέας, στα οποία κοινολογούνται τα δεδομένα προσωπικού χαρακτήρα, είτε πρόκειται για τρίτον είτε όχι. Ωστόσο, οι δημόσιες αρχές που ενδέχεται να λάβουν δεδομένα προσωπικού χαρακτήρα στο πλαίσιο συγκεκριμένης έρευνας σύμφωνα με το δίκαιο της Ένωσης ή κράτους μέλους δεν θεωρούνται ως αποδέκτες· η επεξεργασία των δεδομένων αυτών από τις εν λόγω δημόσιες αρχές πραγματοποιείται σύμφωνα με τους ισχύοντες κανόνες προστασίας των δεδομένων ανάλογα με τους σκοπούς της επεξεργασίας,</a:t>
            </a:r>
            <a:endParaRPr lang="el-GR" dirty="0"/>
          </a:p>
        </p:txBody>
      </p:sp>
    </p:spTree>
    <p:extLst>
      <p:ext uri="{BB962C8B-B14F-4D97-AF65-F5344CB8AC3E}">
        <p14:creationId xmlns:p14="http://schemas.microsoft.com/office/powerpoint/2010/main" val="590791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«τρίτος»: οποιοδήποτε φυσικό ή νομικό πρόσωπο, δημόσια αρχή, υπηρεσία ή φορέας, με εξαίρεση το υποκείμενο των δεδομένων, τον υπεύθυνο επεξεργασίας, τον εκτελούντα την επεξεργασία και τα πρόσωπα τα οποία, υπό την άμεση εποπτεία του υπευθύνου επεξεργασίας ή του εκτελούντος την επεξεργασία, είναι εξουσιοδοτημένα να επεξεργάζονται τα δεδομένα προσωπικού </a:t>
            </a:r>
            <a:r>
              <a:rPr lang="el-GR" dirty="0" smtClean="0"/>
              <a:t>χαρακτήρα</a:t>
            </a:r>
            <a:r>
              <a:rPr lang="en-US" dirty="0" smtClean="0"/>
              <a:t>.</a:t>
            </a:r>
            <a:endParaRPr lang="el-GR" dirty="0"/>
          </a:p>
        </p:txBody>
      </p:sp>
    </p:spTree>
    <p:extLst>
      <p:ext uri="{BB962C8B-B14F-4D97-AF65-F5344CB8AC3E}">
        <p14:creationId xmlns:p14="http://schemas.microsoft.com/office/powerpoint/2010/main" val="2538029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ΟΡΙΣΜΟΣ  </a:t>
            </a:r>
            <a:endParaRPr lang="el-GR" dirty="0"/>
          </a:p>
        </p:txBody>
      </p:sp>
      <p:sp>
        <p:nvSpPr>
          <p:cNvPr id="3" name="Θέση περιεχομένου 2"/>
          <p:cNvSpPr>
            <a:spLocks noGrp="1"/>
          </p:cNvSpPr>
          <p:nvPr>
            <p:ph idx="1"/>
          </p:nvPr>
        </p:nvSpPr>
        <p:spPr/>
        <p:txBody>
          <a:bodyPr/>
          <a:lstStyle/>
          <a:p>
            <a:r>
              <a:rPr lang="el-GR" dirty="0" smtClean="0"/>
              <a:t>Προσωπικά δεδομένα  (ή αλλιώς δεδομένα προσωπικού χαρακτήρα) είναι κάθε πληροφορία που αφορά σε </a:t>
            </a:r>
            <a:r>
              <a:rPr lang="el-GR" dirty="0" err="1" smtClean="0"/>
              <a:t>ταυτοποιημένο</a:t>
            </a:r>
            <a:r>
              <a:rPr lang="el-GR" dirty="0" smtClean="0"/>
              <a:t> ή </a:t>
            </a:r>
            <a:r>
              <a:rPr lang="el-GR" dirty="0" err="1" smtClean="0"/>
              <a:t>ταυτοποιήσιμο</a:t>
            </a:r>
            <a:r>
              <a:rPr lang="el-GR" dirty="0" smtClean="0"/>
              <a:t> φυσικό πρόσωπο. Με τον όρο </a:t>
            </a:r>
            <a:r>
              <a:rPr lang="el-GR" dirty="0" err="1" smtClean="0"/>
              <a:t>ταυτοποιήσιμο</a:t>
            </a:r>
            <a:r>
              <a:rPr lang="el-GR" dirty="0" smtClean="0"/>
              <a:t> εννοούμε ότι η ταυτότητά του μπορεί να εξακριβωθεί είτε άμεσα είτε έμμεσα ιδίως μέσω αναφοράς σε αναγνωριστικό στοιχείο ταυτότητας, όπως όνομα, αριθμός ταυτότητας, ή σε έναν ή περισσότερους παράγοντες που προσιδιάζουν στη σωματική, </a:t>
            </a:r>
            <a:r>
              <a:rPr lang="el-GR" dirty="0" err="1" smtClean="0"/>
              <a:t>φυσιολογκή</a:t>
            </a:r>
            <a:r>
              <a:rPr lang="el-GR" dirty="0" smtClean="0"/>
              <a:t>, </a:t>
            </a:r>
            <a:r>
              <a:rPr lang="el-GR" dirty="0" err="1" smtClean="0"/>
              <a:t>ψυχολογκή</a:t>
            </a:r>
            <a:r>
              <a:rPr lang="el-GR" dirty="0" smtClean="0"/>
              <a:t>, σεξουαλική, πολιτική ή κοινωνική ταυτότητα του ε λόγω προσώπου. </a:t>
            </a:r>
            <a:endParaRPr lang="el-GR" dirty="0"/>
          </a:p>
        </p:txBody>
      </p:sp>
    </p:spTree>
    <p:extLst>
      <p:ext uri="{BB962C8B-B14F-4D97-AF65-F5344CB8AC3E}">
        <p14:creationId xmlns:p14="http://schemas.microsoft.com/office/powerpoint/2010/main" val="21792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συγκατάθεση» του υποκειμένου των δεδομένων: κάθε ένδειξη βουλήσεως, ελεύθερη, συγκεκριμένη, ρητή και εν </a:t>
            </a:r>
            <a:r>
              <a:rPr lang="el-GR" dirty="0" err="1" smtClean="0"/>
              <a:t>πλήρει</a:t>
            </a:r>
            <a:r>
              <a:rPr lang="el-GR" dirty="0" smtClean="0"/>
              <a:t> </a:t>
            </a:r>
            <a:r>
              <a:rPr lang="el-GR" dirty="0" err="1" smtClean="0"/>
              <a:t>επιγνώσει</a:t>
            </a:r>
            <a:r>
              <a:rPr lang="el-GR" dirty="0" smtClean="0"/>
              <a:t>, με την οποία το υποκείμενο των δεδομένων εκδηλώνει ότι συμφωνεί, με δήλωση ή με σαφή θετική ενέργεια, να αποτελέσουν αντικείμενο επεξεργασίας τα δεδομένα προσωπικού χαρακτήρα που το αφορούν,</a:t>
            </a:r>
            <a:endParaRPr lang="el-GR" dirty="0"/>
          </a:p>
        </p:txBody>
      </p:sp>
    </p:spTree>
    <p:extLst>
      <p:ext uri="{BB962C8B-B14F-4D97-AF65-F5344CB8AC3E}">
        <p14:creationId xmlns:p14="http://schemas.microsoft.com/office/powerpoint/2010/main" val="3064600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παραβίαση δεδομένων προσωπικού χαρακτήρα»: η παραβίαση της ασφάλειας που οδηγεί σε τυχαία ή παράνομη καταστροφή, απώλεια, μεταβολή, άνευ άδειας κοινολόγηση ή πρόσβαση δεδομένων προσωπικού χαρακτήρα που διαβιβάστηκαν, αποθηκεύτηκαν ή υποβλήθηκαν κατ' άλλο τρόπο σε επεξεργασία,</a:t>
            </a:r>
            <a:endParaRPr lang="el-GR" dirty="0"/>
          </a:p>
        </p:txBody>
      </p:sp>
    </p:spTree>
    <p:extLst>
      <p:ext uri="{BB962C8B-B14F-4D97-AF65-F5344CB8AC3E}">
        <p14:creationId xmlns:p14="http://schemas.microsoft.com/office/powerpoint/2010/main" val="2408072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ΑΠΛΑ &amp; ΕΥΑΙΣΘΗΤΑ ΠΡΟΣΩΠΙΚΑ ΔΕΔΟΜΕΝΑ </a:t>
            </a:r>
            <a:endParaRPr lang="el-GR" dirty="0"/>
          </a:p>
        </p:txBody>
      </p:sp>
      <p:sp>
        <p:nvSpPr>
          <p:cNvPr id="3" name="Θέση περιεχομένου 2"/>
          <p:cNvSpPr>
            <a:spLocks noGrp="1"/>
          </p:cNvSpPr>
          <p:nvPr>
            <p:ph idx="1"/>
          </p:nvPr>
        </p:nvSpPr>
        <p:spPr/>
        <p:txBody>
          <a:bodyPr/>
          <a:lstStyle/>
          <a:p>
            <a:r>
              <a:rPr lang="el-GR" dirty="0" smtClean="0"/>
              <a:t>Απλά δεδομένα είναι  τα δεδομένα εκείνα που δεν έχουν να κάνουν με χαρακτηριστικά του προσώπου που αφορούν τον πυρήνα της </a:t>
            </a:r>
            <a:r>
              <a:rPr lang="el-GR" dirty="0" err="1" smtClean="0"/>
              <a:t>ιδιωτικότητάς</a:t>
            </a:r>
            <a:r>
              <a:rPr lang="el-GR" dirty="0" smtClean="0"/>
              <a:t> του σε όλες της τις εκφάνσεις. </a:t>
            </a:r>
          </a:p>
          <a:p>
            <a:r>
              <a:rPr lang="el-GR" dirty="0" smtClean="0"/>
              <a:t>Με αυτή την έννοια απλά δεδομένα είναι πχ το ονοματεπώνυμο, η διεύθυνση, το τηλέφωνο, </a:t>
            </a:r>
            <a:r>
              <a:rPr lang="el-GR" dirty="0"/>
              <a:t> </a:t>
            </a:r>
            <a:r>
              <a:rPr lang="el-GR" dirty="0" smtClean="0"/>
              <a:t>το </a:t>
            </a:r>
            <a:r>
              <a:rPr lang="en-US" dirty="0" smtClean="0"/>
              <a:t>e-mail </a:t>
            </a:r>
            <a:r>
              <a:rPr lang="el-GR" dirty="0" smtClean="0"/>
              <a:t>κλπ. </a:t>
            </a:r>
          </a:p>
          <a:p>
            <a:pPr marL="0" indent="0">
              <a:buNone/>
            </a:pPr>
            <a:endParaRPr lang="el-GR" dirty="0"/>
          </a:p>
        </p:txBody>
      </p:sp>
    </p:spTree>
    <p:extLst>
      <p:ext uri="{BB962C8B-B14F-4D97-AF65-F5344CB8AC3E}">
        <p14:creationId xmlns:p14="http://schemas.microsoft.com/office/powerpoint/2010/main" val="1481720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Ευαίσθητα δεδομένα </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«γενετικά δεδομένα»: τα δεδομένα προσωπικού χαρακτήρα που αφορούν τα γενετικά χαρακτηριστικά φυσικού προσώπου που κληρονομήθηκαν ή αποκτήθηκαν, όπως προκύπτουν, ιδίως, από ανάλυση βιολογικού δείγματος του εν λόγω φυσικού προσώπου και τα οποία παρέχουν μοναδικές πληροφορίες σχετικά με την φυσιολογία ή την υγεία του εν λόγω φυσικού προσώπου,</a:t>
            </a:r>
          </a:p>
          <a:p>
            <a:r>
              <a:rPr lang="el-GR" dirty="0" smtClean="0"/>
              <a:t>βιομετρικά δεδομένα»: δεδομένα προσωπικού χαρακτήρα τα οποία προκύπτουν από ειδική τεχνική επεξεργασία συνδεόμενη με φυσικά, βιολογικά ή </a:t>
            </a:r>
            <a:r>
              <a:rPr lang="el-GR" dirty="0" err="1" smtClean="0"/>
              <a:t>συμπεριφορικά</a:t>
            </a:r>
            <a:r>
              <a:rPr lang="el-GR" dirty="0" smtClean="0"/>
              <a:t> χαρακτηριστικά φυσικού προσώπου και τα οποία επιτρέπουν ή επιβεβαιώνουν την αδιαμφισβήτητη ταυτοποίηση του εν λόγω φυσικού προσώπου, όπως εικόνες προσώπου ή </a:t>
            </a:r>
            <a:r>
              <a:rPr lang="el-GR" dirty="0" err="1" smtClean="0"/>
              <a:t>δακτυλοσκοπικά</a:t>
            </a:r>
            <a:r>
              <a:rPr lang="el-GR" dirty="0" smtClean="0"/>
              <a:t> δεδομένα,</a:t>
            </a:r>
            <a:endParaRPr lang="el-GR" dirty="0"/>
          </a:p>
        </p:txBody>
      </p:sp>
    </p:spTree>
    <p:extLst>
      <p:ext uri="{BB962C8B-B14F-4D97-AF65-F5344CB8AC3E}">
        <p14:creationId xmlns:p14="http://schemas.microsoft.com/office/powerpoint/2010/main" val="1832997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δεδομένα που αφορούν την υγεία»: δεδομένα προσωπικού χαρακτήρα τα οποία σχετίζονται με τη σωματική ή ψυχική υγεία ενός φυσικού προσώπου, περιλαμβανομένης της παροχής υπηρεσιών υγειονομικής φροντίδας, και τα οποία αποκαλύπτουν πληροφορίες σχετικά με την κατάσταση της υγείας του,</a:t>
            </a:r>
          </a:p>
          <a:p>
            <a:endParaRPr lang="el-GR" dirty="0"/>
          </a:p>
          <a:p>
            <a:r>
              <a:rPr lang="el-GR" dirty="0" smtClean="0"/>
              <a:t>Επίσης δεδομένα που αφορούν τις πολιτικές και θρησκευτικές του προτιμήσεις και την σεξουαλική του ταυτότητα. </a:t>
            </a:r>
            <a:endParaRPr lang="el-GR" dirty="0"/>
          </a:p>
        </p:txBody>
      </p:sp>
    </p:spTree>
    <p:extLst>
      <p:ext uri="{BB962C8B-B14F-4D97-AF65-F5344CB8AC3E}">
        <p14:creationId xmlns:p14="http://schemas.microsoft.com/office/powerpoint/2010/main" val="2074862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ΑΡΧΕΣ ΠΟΥ ΔΙΕΠΟΥΝ ΤΗΝ ΕΠΕΞΕΡΓΑΣΙΑ ΤΩΝ ΠΡΟΣΩΠΙΚΩΝ ΔΕΔΟΜΕΝΩΝ </a:t>
            </a:r>
            <a:endParaRPr lang="el-GR" dirty="0"/>
          </a:p>
        </p:txBody>
      </p:sp>
      <p:sp>
        <p:nvSpPr>
          <p:cNvPr id="7" name="Θέση περιεχομένου 6"/>
          <p:cNvSpPr>
            <a:spLocks noGrp="1"/>
          </p:cNvSpPr>
          <p:nvPr>
            <p:ph idx="1"/>
          </p:nvPr>
        </p:nvSpPr>
        <p:spPr/>
        <p:txBody>
          <a:bodyPr>
            <a:normAutofit fontScale="92500" lnSpcReduction="20000"/>
          </a:bodyPr>
          <a:lstStyle/>
          <a:p>
            <a:pPr marL="0" indent="0">
              <a:buNone/>
            </a:pPr>
            <a:r>
              <a:rPr lang="el-GR" dirty="0" smtClean="0"/>
              <a:t>1. Αρχή της νομιμότητας. </a:t>
            </a:r>
          </a:p>
          <a:p>
            <a:r>
              <a:rPr lang="el-GR" dirty="0" smtClean="0"/>
              <a:t>υποβάλλονται σε σύννομη και θεμιτή επεξεργασία με διαφανή τρόπο σε σχέση με το υποκείμενο των δεδομένων («νομιμότητα, αντικειμενικότητα και διαφάνεια»),</a:t>
            </a:r>
            <a:endParaRPr lang="el-GR" dirty="0"/>
          </a:p>
          <a:p>
            <a:endParaRPr lang="el-GR" dirty="0" smtClean="0"/>
          </a:p>
          <a:p>
            <a:r>
              <a:rPr lang="el-GR" dirty="0" smtClean="0"/>
              <a:t>2. Αρχή Περιορισμού του Σκοπού. </a:t>
            </a:r>
          </a:p>
          <a:p>
            <a:r>
              <a:rPr lang="el-GR" dirty="0" smtClean="0"/>
              <a:t>συλλέγονται για καθορισμένους, ρητούς και νόμιμους σκοπούς και δεν υποβάλλονται σε περαιτέρω επεξεργασία κατά τρόπο ασύμβατο προς τους σκοπούς αυτούς· η περαιτέρω επεξεργασία για σκοπούς αρχειοθέτησης προς το δημόσιο συμφέρον ή σκοπούς επιστημονικής ή ιστορικής έρευνας ή στατιστικούς σκοπούς δεν θεωρείται ασύμβατη με τους αρχικούς σκοπούς σύμφωνα με το άρθρο 89 παράγραφος 1 («περιορισμός του σκοπού»),</a:t>
            </a:r>
            <a:endParaRPr lang="el-GR" dirty="0"/>
          </a:p>
        </p:txBody>
      </p:sp>
    </p:spTree>
    <p:extLst>
      <p:ext uri="{BB962C8B-B14F-4D97-AF65-F5344CB8AC3E}">
        <p14:creationId xmlns:p14="http://schemas.microsoft.com/office/powerpoint/2010/main" val="1433781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3. Αρχή της ελαχιστοποίησης των </a:t>
            </a:r>
            <a:r>
              <a:rPr lang="el-GR" dirty="0" err="1" smtClean="0"/>
              <a:t>δεδομενων</a:t>
            </a:r>
            <a:r>
              <a:rPr lang="el-GR" dirty="0" smtClean="0"/>
              <a:t>  </a:t>
            </a:r>
          </a:p>
          <a:p>
            <a:r>
              <a:rPr lang="el-GR" dirty="0" smtClean="0"/>
              <a:t>είναι κατάλληλα, συναφή και περιορίζονται στο αναγκαίο για τους σκοπούς για τους οποίους υποβάλλονται σε επεξεργασία («ελαχιστοποίηση των δεδομένων»),</a:t>
            </a:r>
          </a:p>
          <a:p>
            <a:endParaRPr lang="el-GR" dirty="0" smtClean="0"/>
          </a:p>
          <a:p>
            <a:r>
              <a:rPr lang="el-GR" dirty="0" smtClean="0"/>
              <a:t>4. Αρχή της ακρίβειας </a:t>
            </a:r>
          </a:p>
          <a:p>
            <a:r>
              <a:rPr lang="el-GR" dirty="0" smtClean="0"/>
              <a:t>είναι ακριβή και, όταν είναι αναγκαίο, </a:t>
            </a:r>
            <a:r>
              <a:rPr lang="el-GR" dirty="0" err="1" smtClean="0"/>
              <a:t>επικαιροποιούνται</a:t>
            </a:r>
            <a:r>
              <a:rPr lang="el-GR" dirty="0" smtClean="0"/>
              <a:t>· πρέπει να λαμβάνονται όλα τα εύλογα μέτρα για την άμεση διαγραφή ή διόρθωση δεδομένων προσωπικού χαρακτήρα τα οποία είναι ανακριβή, σε σχέση με τους σκοπούς της επεξεργασίας («ακρίβεια»),</a:t>
            </a:r>
            <a:endParaRPr lang="el-GR" dirty="0"/>
          </a:p>
          <a:p>
            <a:endParaRPr lang="el-GR" dirty="0"/>
          </a:p>
        </p:txBody>
      </p:sp>
    </p:spTree>
    <p:extLst>
      <p:ext uri="{BB962C8B-B14F-4D97-AF65-F5344CB8AC3E}">
        <p14:creationId xmlns:p14="http://schemas.microsoft.com/office/powerpoint/2010/main" val="1851727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smtClean="0"/>
              <a:t>4. Αρχή του περιορισμού του χρόνου αποθήκευσης  </a:t>
            </a:r>
          </a:p>
          <a:p>
            <a:r>
              <a:rPr lang="el-GR" dirty="0" smtClean="0"/>
              <a:t>διατηρούνται υπό μορφή που επιτρέπει την ταυτοποίηση των υποκειμένων των δεδομένων μόνο για το διάστημα που απαιτείται για τους σκοπούς της επεξεργασίας των δεδομένων προσωπικού χαρακτήρα· τα δεδομένα προσωπικού χαρακτήρα μπορούν να αποθηκεύονται για μεγαλύτερα διαστήματα, εφόσον τα δεδομένα προσωπικού χαρακτήρα θα υποβάλλονται σε επεξεργασία μόνο για σκοπούς αρχειοθέτησης προς το δημόσιο συμφέρον, για σκοπούς επιστημονικής ή ιστορικής έρευνας ή για στατιστικούς σκοπούς, σύμφωνα με το άρθρο 89 παράγραφος 1 και εφόσον εφαρμόζονται τα κατάλληλα τεχνικά και οργανωτικά μέτρα που απαιτεί ο παρών κανονισμός για τη διασφάλιση των δικαιωμάτων και ελευθεριών του υποκειμένου των δεδομένων («περιορισμός της περιόδου αποθήκευσης»),</a:t>
            </a:r>
            <a:endParaRPr lang="el-GR" dirty="0"/>
          </a:p>
        </p:txBody>
      </p:sp>
    </p:spTree>
    <p:extLst>
      <p:ext uri="{BB962C8B-B14F-4D97-AF65-F5344CB8AC3E}">
        <p14:creationId xmlns:p14="http://schemas.microsoft.com/office/powerpoint/2010/main" val="3176891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5. Αρχή της εμπιστευτικότητας και της ακεραιότητας </a:t>
            </a:r>
          </a:p>
          <a:p>
            <a:r>
              <a:rPr lang="el-GR" dirty="0" smtClean="0"/>
              <a:t>υποβάλλονται σε επεξεργασία κατά τρόπο που εγγυάται την ενδεδειγμένη ασφάλεια των δεδομένων προσωπικού χαρακτήρα, μεταξύ άλλων την προστασία τους από μη εξουσιοδοτημένη ή παράνομη επεξεργασία και τυχαία απώλεια, καταστροφή ή φθορά, με τη χρησιμοποίηση κατάλληλων τεχνικών ή οργανωτικών μέτρων («ακεραιότητα και εμπιστευτικότητα»).</a:t>
            </a:r>
            <a:endParaRPr lang="el-GR" dirty="0"/>
          </a:p>
        </p:txBody>
      </p:sp>
    </p:spTree>
    <p:extLst>
      <p:ext uri="{BB962C8B-B14F-4D97-AF65-F5344CB8AC3E}">
        <p14:creationId xmlns:p14="http://schemas.microsoft.com/office/powerpoint/2010/main" val="640991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ΕΠΕΞΕΡΓΑΣΙΑ ΕΥΑΙΣΘΗΤΩΝ ΔΕΔΟΜΕΝΩΝ </a:t>
            </a:r>
            <a:endParaRPr lang="el-GR" dirty="0"/>
          </a:p>
        </p:txBody>
      </p:sp>
      <p:sp>
        <p:nvSpPr>
          <p:cNvPr id="3" name="Θέση περιεχομένου 2"/>
          <p:cNvSpPr>
            <a:spLocks noGrp="1"/>
          </p:cNvSpPr>
          <p:nvPr>
            <p:ph idx="1"/>
          </p:nvPr>
        </p:nvSpPr>
        <p:spPr/>
        <p:txBody>
          <a:bodyPr/>
          <a:lstStyle/>
          <a:p>
            <a:r>
              <a:rPr lang="el-GR" dirty="0" smtClean="0"/>
              <a:t>.   Απαγορεύεται η επεξεργασία δεδομένων προσωπικού χαρακτήρα που αποκαλύπτουν τη φυλετική ή </a:t>
            </a:r>
            <a:r>
              <a:rPr lang="el-GR" dirty="0" err="1" smtClean="0"/>
              <a:t>εθνοτική</a:t>
            </a:r>
            <a:r>
              <a:rPr lang="el-GR" dirty="0" smtClean="0"/>
              <a:t> καταγωγή, τα πολιτικά φρονήματα, τις θρησκευτικές ή φιλοσοφικές πεποιθήσεις ή τη συμμετοχή σε συνδικαλιστική οργάνωση, καθώς και η επεξεργασία γενετικών δεδομένων, βιομετρικών δεδομένων με σκοπό την αδιαμφισβήτητη ταυτοποίηση προσώπου, δεδομένων που αφορούν την υγεία ή δεδομένων που αφορούν τη σεξουαλική ζωή φυσικού προσώπου ή τον γενετήσιο προσανατολισμό</a:t>
            </a:r>
            <a:endParaRPr lang="el-GR" dirty="0"/>
          </a:p>
        </p:txBody>
      </p:sp>
    </p:spTree>
    <p:extLst>
      <p:ext uri="{BB962C8B-B14F-4D97-AF65-F5344CB8AC3E}">
        <p14:creationId xmlns:p14="http://schemas.microsoft.com/office/powerpoint/2010/main" val="2204899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Προσωπικά δεδομένα είναι επίσης τόσο η εικόνα μας, όσο και η φωνή μας. </a:t>
            </a:r>
          </a:p>
          <a:p>
            <a:endParaRPr lang="el-GR" dirty="0"/>
          </a:p>
          <a:p>
            <a:r>
              <a:rPr lang="el-GR" dirty="0" smtClean="0"/>
              <a:t>Προσωπικά δεδομένα έχουν μόνο τα φυσικά πρόσωπα. </a:t>
            </a:r>
            <a:endParaRPr lang="el-GR" dirty="0"/>
          </a:p>
        </p:txBody>
      </p:sp>
    </p:spTree>
    <p:extLst>
      <p:ext uri="{BB962C8B-B14F-4D97-AF65-F5344CB8AC3E}">
        <p14:creationId xmlns:p14="http://schemas.microsoft.com/office/powerpoint/2010/main" val="2566003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ΠΟΤΕ ΕΠΙΤΡΕΠΕΤΑΙ </a:t>
            </a:r>
            <a:br>
              <a:rPr lang="el-GR" dirty="0" smtClean="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το υποκείμενο των δεδομένων έχει παράσχει ρητή συγκατάθεση για την επεξεργασία αυτών των δεδομένων προσωπικού χαρακτήρα για έναν ή περισσότερους συγκεκριμένους σκοπούς, εκτός εάν το δίκαιο της Ένωσης ή κράτους μέλους προβλέπει ότι η απαγόρευση που αναφέρεται στην παράγραφο 1 δεν μπορεί να αρθεί από το υποκείμενο των δεδομένων,</a:t>
            </a:r>
          </a:p>
          <a:p>
            <a:r>
              <a:rPr lang="el-GR" dirty="0" smtClean="0"/>
              <a:t>η επεξεργασία είναι απαραίτητη για την εκτέλεση των υποχρεώσεων και την άσκηση συγκεκριμένων δικαιωμάτων του υπευθύνου επεξεργασίας ή του υποκειμένου των δεδομένων στον τομέα του εργατικού δικαίου και του δικαίου κοινωνικής ασφάλισης και κοινωνικής προστασίας, εφόσον επιτρέπεται από το δίκαιο της Ένωσης ή κράτους μέλους ή από συλλογική συμφωνία σύμφωνα με το εθνικό δίκαιο παρέχοντας κατάλληλες εγγυήσεις για τα θεμελιώδη δικαιώματα και τα συμφέροντα του υποκειμένου των δεδομένων,</a:t>
            </a:r>
            <a:endParaRPr lang="el-GR" dirty="0"/>
          </a:p>
        </p:txBody>
      </p:sp>
    </p:spTree>
    <p:extLst>
      <p:ext uri="{BB962C8B-B14F-4D97-AF65-F5344CB8AC3E}">
        <p14:creationId xmlns:p14="http://schemas.microsoft.com/office/powerpoint/2010/main" val="974180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smtClean="0"/>
              <a:t>η επεξεργασία είναι απαραίτητη για την προστασία των ζωτικών συμφερόντων του υποκειμένου των δεδομένων ή άλλου φυσικού προσώπου, εάν το υποκείμενο των δεδομένων είναι σωματικά ή νομικά ανίκανο να συγκατατεθεί,</a:t>
            </a:r>
          </a:p>
          <a:p>
            <a:r>
              <a:rPr lang="el-GR" dirty="0" smtClean="0"/>
              <a:t>η επεξεργασία διενεργείται, με κατάλληλες εγγυήσεις, στο πλαίσιο των νόμιμων δραστηριοτήτων ιδρύματος, οργάνωσης ή άλλου μη κερδοσκοπικού φορέα με πολιτικό, φιλοσοφικό, θρησκευτικό ή συνδικαλιστικό στόχο και υπό την προϋπόθεση ότι η επεξεργασία αφορά αποκλειστικά τα μέλη ή τα πρώην μέλη του φορέα ή πρόσωπα τα οποία έχουν τακτική επικοινωνία μαζί του σε σχέση με τους σκοπούς του και ότι τα δεδομένα προσωπικού χαρακτήρα δεν κοινοποιούνται εκτός του συγκεκριμένου φορέα χωρίς τη συγκατάθεση των υποκειμένων των δεδομένων,</a:t>
            </a:r>
            <a:endParaRPr lang="el-GR" dirty="0"/>
          </a:p>
        </p:txBody>
      </p:sp>
    </p:spTree>
    <p:extLst>
      <p:ext uri="{BB962C8B-B14F-4D97-AF65-F5344CB8AC3E}">
        <p14:creationId xmlns:p14="http://schemas.microsoft.com/office/powerpoint/2010/main" val="2400223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ε)	η επεξεργασία αφορά δεδομένα προσωπικού χαρακτήρα τα οποία έχουν προδήλως δημοσιοποιηθεί από το υποκείμενο των δεδομένων,</a:t>
            </a:r>
          </a:p>
          <a:p>
            <a:r>
              <a:rPr lang="el-GR" dirty="0" err="1" smtClean="0"/>
              <a:t>στ</a:t>
            </a:r>
            <a:r>
              <a:rPr lang="el-GR" dirty="0" smtClean="0"/>
              <a:t>)	η επεξεργασία είναι απαραίτητη για τη θεμελίωση, άσκηση ή υποστήριξη νομικών αξιώσεων ή όταν τα δικαστήρια ενεργούν υπό τη δικαιοδοτική τους ιδιότητα,</a:t>
            </a:r>
          </a:p>
          <a:p>
            <a:endParaRPr lang="el-GR" dirty="0"/>
          </a:p>
        </p:txBody>
      </p:sp>
    </p:spTree>
    <p:extLst>
      <p:ext uri="{BB962C8B-B14F-4D97-AF65-F5344CB8AC3E}">
        <p14:creationId xmlns:p14="http://schemas.microsoft.com/office/powerpoint/2010/main" val="42325929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επεξεργασία είναι απαραίτητη για λόγους ουσιαστικού δημόσιου συμφέροντος, βάσει του δικαίου της Ένωσης ή κράτους μέλους, το οποίο είναι ανάλογο προς τον επιδιωκόμενο στόχο, σέβεται την ουσία του δικαιώματος στην προστασία των δεδομένων και προβλέπει κατάλληλα και συγκεκριμένα μέτρα για τη διασφάλιση των θεμελιωδών δικαιωμάτων και των συμφερόντων του υποκειμένου των δεδομένων</a:t>
            </a:r>
            <a:endParaRPr lang="el-GR" dirty="0"/>
          </a:p>
        </p:txBody>
      </p:sp>
    </p:spTree>
    <p:extLst>
      <p:ext uri="{BB962C8B-B14F-4D97-AF65-F5344CB8AC3E}">
        <p14:creationId xmlns:p14="http://schemas.microsoft.com/office/powerpoint/2010/main" val="422871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επεξεργασία είναι απαραίτητη για σκοπούς προληπτικής ή επαγγελματικής ιατρικής, εκτίμησης της ικανότητας προς εργασία του εργαζομένου, ιατρικής διάγνωσης, παροχής υγειονομικής ή κοινωνικής περίθαλψης ή θεραπείας ή διαχείρισης υγειονομικών και κοινωνικών συστημάτων και υπηρεσιών βάσει του ενωσιακού δικαίου ή του δικαίου κράτους μέλους ή δυνάμει σύμβασης με επαγγελματία του τομέα της υγείας και με την επιφύλαξη των προϋποθέσεων και των εγγυήσεων που αναφέρονται στην παράγραφο 3,</a:t>
            </a:r>
            <a:endParaRPr lang="el-GR" dirty="0"/>
          </a:p>
        </p:txBody>
      </p:sp>
    </p:spTree>
    <p:extLst>
      <p:ext uri="{BB962C8B-B14F-4D97-AF65-F5344CB8AC3E}">
        <p14:creationId xmlns:p14="http://schemas.microsoft.com/office/powerpoint/2010/main" val="34420361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επεξεργασία είναι απαραίτητη για λόγους δημόσιου συμφέροντος στον τομέα της δημόσιας υγείας, όπως η προστασία έναντι σοβαρών διασυνοριακών απειλών κατά της υγείας ή η διασφάλιση υψηλών προτύπων ποιότητας και ασφάλειας της υγειονομικής περίθαλψης και των φαρμάκων ή των </a:t>
            </a:r>
            <a:r>
              <a:rPr lang="el-GR" dirty="0" err="1" smtClean="0"/>
              <a:t>ιατροτεχνολογικών</a:t>
            </a:r>
            <a:r>
              <a:rPr lang="el-GR" dirty="0" smtClean="0"/>
              <a:t> προϊόντων, βάσει του δικαίου της Ένωσης ή του δικαίου κράτους μέλους, το οποίο προβλέπει κατάλληλα και συγκεκριμένα μέτρα για την προστασία των δικαιωμάτων και ελευθεριών του υποκειμένου των δεδομένων, ειδικότερα δε του επαγγελματικού απορρήτου, ή</a:t>
            </a:r>
            <a:endParaRPr lang="el-GR" dirty="0"/>
          </a:p>
        </p:txBody>
      </p:sp>
    </p:spTree>
    <p:extLst>
      <p:ext uri="{BB962C8B-B14F-4D97-AF65-F5344CB8AC3E}">
        <p14:creationId xmlns:p14="http://schemas.microsoft.com/office/powerpoint/2010/main" val="24558937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επεξεργασία είναι απαραίτητη για σκοπούς αρχειοθέτησης προς το δημόσιο συμφέρον, για σκοπούς επιστημονικής ή ιστορικής έρευνας ή για στατιστικούς σκοπούς σύμφωνα με το άρθρο 89 παράγραφος 1 βάσει του </a:t>
            </a:r>
            <a:r>
              <a:rPr lang="el-GR" dirty="0" err="1" smtClean="0"/>
              <a:t>δικαίουτης</a:t>
            </a:r>
            <a:r>
              <a:rPr lang="el-GR" dirty="0" smtClean="0"/>
              <a:t> Ένωσης ή κράτους μέλους, οι οποίοι είναι ανάλογοι προς τον επιδιωκόμενο στόχο, σέβονται την ουσία του δικαιώματος στην προστασία των δεδομένων και προβλέπουν κατάλληλα και συγκεκριμένα μέτρα για τη διασφάλιση των θεμελιωδών δικαιωμάτων και των συμφερόντων του υποκειμένου των δεδομένων.</a:t>
            </a:r>
            <a:endParaRPr lang="el-GR" dirty="0"/>
          </a:p>
        </p:txBody>
      </p:sp>
    </p:spTree>
    <p:extLst>
      <p:ext uri="{BB962C8B-B14F-4D97-AF65-F5344CB8AC3E}">
        <p14:creationId xmlns:p14="http://schemas.microsoft.com/office/powerpoint/2010/main" val="41205830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Επεξεργασία δεδομένων προσωπικού χαρακτήρα που αφορούν ποινικές καταδίκες και αδικήματα</a:t>
            </a:r>
            <a:endParaRPr lang="el-GR" dirty="0"/>
          </a:p>
        </p:txBody>
      </p:sp>
      <p:sp>
        <p:nvSpPr>
          <p:cNvPr id="3" name="Θέση περιεχομένου 2"/>
          <p:cNvSpPr>
            <a:spLocks noGrp="1"/>
          </p:cNvSpPr>
          <p:nvPr>
            <p:ph idx="1"/>
          </p:nvPr>
        </p:nvSpPr>
        <p:spPr/>
        <p:txBody>
          <a:bodyPr/>
          <a:lstStyle/>
          <a:p>
            <a:r>
              <a:rPr lang="el-GR" dirty="0" smtClean="0"/>
              <a:t>Η επεξεργασία δεδομένων προσωπικού χαρακτήρα που αφορούν ποινικές καταδίκες και αδικήματα ή σχετικά μέτρα ασφάλειας που βασίζονται στο άρθρο 6 παράγραφος 1 διενεργείται μόνο υπό τον έλεγχο επίσημης αρχής ή εάν η επεξεργασία επιτρέπεται από το δίκαιο της Ένωσης ή το δίκαιο κράτους μέλους το οποίο προβλέπει επαρκείς εγγυήσεις για τα δικαιώματα και τις ελευθερίες των υποκειμένων των δεδομένων. Πλήρες ποινικό μητρώο τηρείται μόνο υπό τον έλεγχο επίσημης αρχής.</a:t>
            </a:r>
            <a:endParaRPr lang="el-GR" dirty="0"/>
          </a:p>
        </p:txBody>
      </p:sp>
    </p:spTree>
    <p:extLst>
      <p:ext uri="{BB962C8B-B14F-4D97-AF65-F5344CB8AC3E}">
        <p14:creationId xmlns:p14="http://schemas.microsoft.com/office/powerpoint/2010/main" val="4851143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ΔΙΚΑΙΩΜΑΤΑ ΤΟΥ ΥΠΟΚΕΙΜΕΝΟΥ ΤΩΝ ΔΕΔΟΜΕΝΩΝ  </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1. Δικαίωμα της ενημέρωσης  </a:t>
            </a:r>
          </a:p>
          <a:p>
            <a:r>
              <a:rPr lang="el-GR" dirty="0" smtClean="0"/>
              <a:t>Περιλαμβάνει την υποχρέωση του υπεύθυνου επεξεργασίας να ενημερώνει το υποκείμενο για τη δική του ταυτότητα και τα στοιχεία επικοινωνίας, και κατά περίπτωση του εκπροσώπου του υπεύθυνου επεξεργασίας, τα στοιχεία του υπεύθυνου προστασίας των προσωπικών δεδομένων, τους σκοπούς της επεξεργασίας, τα έννομα συμφέροντα που επιδιώκονται από την επεξεργασία τους αποδέκτες κλπ. </a:t>
            </a:r>
          </a:p>
          <a:p>
            <a:r>
              <a:rPr lang="el-GR" dirty="0" smtClean="0"/>
              <a:t>2. Δικαίωμα πρόσβασης </a:t>
            </a:r>
          </a:p>
          <a:p>
            <a:r>
              <a:rPr lang="el-GR" dirty="0" smtClean="0"/>
              <a:t>Το δικαίωμα του υποκειμένου να λαμβάνει από τον υπεύθυνο επεξεργασίας επιβεβαίωση για το κατά πόσο τα δεδομένα που το αφορούν υφίστανται επεξεργασία και  να έχει πρόσβαση ανά πάσα στιγμή στα </a:t>
            </a:r>
            <a:r>
              <a:rPr lang="el-GR" dirty="0" err="1" smtClean="0"/>
              <a:t>δεδομενα</a:t>
            </a:r>
            <a:r>
              <a:rPr lang="el-GR" dirty="0" smtClean="0"/>
              <a:t> του πχ πρόσβαση στο φάκελό του.  </a:t>
            </a:r>
          </a:p>
          <a:p>
            <a:r>
              <a:rPr lang="el-GR" dirty="0" smtClean="0"/>
              <a:t>3. Δικαίωμα διόρθωσης των δεδομένων </a:t>
            </a:r>
            <a:endParaRPr lang="el-GR" dirty="0"/>
          </a:p>
        </p:txBody>
      </p:sp>
    </p:spTree>
    <p:extLst>
      <p:ext uri="{BB962C8B-B14F-4D97-AF65-F5344CB8AC3E}">
        <p14:creationId xmlns:p14="http://schemas.microsoft.com/office/powerpoint/2010/main" val="22660158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4. Δικαίωμα εναντίωσης </a:t>
            </a:r>
            <a:endParaRPr lang="en-US" dirty="0" smtClean="0"/>
          </a:p>
          <a:p>
            <a:r>
              <a:rPr lang="el-GR" dirty="0" smtClean="0"/>
              <a:t>Δικαίωμα στη </a:t>
            </a:r>
            <a:r>
              <a:rPr lang="el-GR" dirty="0" err="1" smtClean="0"/>
              <a:t>φορητότητα</a:t>
            </a:r>
            <a:r>
              <a:rPr lang="el-GR" dirty="0" smtClean="0"/>
              <a:t>. </a:t>
            </a:r>
          </a:p>
          <a:p>
            <a:endParaRPr lang="el-GR" dirty="0" smtClean="0"/>
          </a:p>
        </p:txBody>
      </p:sp>
    </p:spTree>
    <p:extLst>
      <p:ext uri="{BB962C8B-B14F-4D97-AF65-F5344CB8AC3E}">
        <p14:creationId xmlns:p14="http://schemas.microsoft.com/office/powerpoint/2010/main" val="3247157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ΠΡΟΣΤΑΣΙΑ ΤΩΝ ΠΡΟΣΩΠΙΚΩΝ ΔΕΔΟΜΕΝΩΝ </a:t>
            </a:r>
            <a:endParaRPr lang="el-GR" dirty="0"/>
          </a:p>
        </p:txBody>
      </p:sp>
      <p:sp>
        <p:nvSpPr>
          <p:cNvPr id="3" name="Θέση περιεχομένου 2"/>
          <p:cNvSpPr>
            <a:spLocks noGrp="1"/>
          </p:cNvSpPr>
          <p:nvPr>
            <p:ph idx="1"/>
          </p:nvPr>
        </p:nvSpPr>
        <p:spPr/>
        <p:txBody>
          <a:bodyPr/>
          <a:lstStyle/>
          <a:p>
            <a:r>
              <a:rPr lang="el-GR" dirty="0" smtClean="0"/>
              <a:t>ΣΥΝΤΑΓΜΑΤΙΚΗ ΠΡΟΣΤΑΣΙΑ  </a:t>
            </a:r>
          </a:p>
          <a:p>
            <a:endParaRPr lang="el-GR" dirty="0"/>
          </a:p>
          <a:p>
            <a:r>
              <a:rPr lang="el-GR" dirty="0" smtClean="0"/>
              <a:t>Άρθρο 9</a:t>
            </a:r>
            <a:r>
              <a:rPr lang="el-GR" baseline="30000" dirty="0" smtClean="0"/>
              <a:t>Α</a:t>
            </a:r>
            <a:r>
              <a:rPr lang="el-GR" dirty="0" smtClean="0"/>
              <a:t>  (προστέθηκε με την αναθεώρηση του 2001) </a:t>
            </a:r>
          </a:p>
          <a:p>
            <a:r>
              <a:rPr lang="el-GR" dirty="0"/>
              <a:t>Καθένας έχει δικαίωμα προστασίας από τη συλλογή, επεξεργασία και χρήση, ιδίως με ηλεκτρονικά μέσα, των προσωπικών του δεδομένων, όπως νόμος ορίζει. Η προστασία των προσωπικών δεδομένων διασφαλίζεται από ανεξάρτητη αρχή, που συγκροτείται και λειτουργεί, όπως νόμος ορίζει.</a:t>
            </a:r>
          </a:p>
          <a:p>
            <a:endParaRPr lang="el-GR" dirty="0"/>
          </a:p>
        </p:txBody>
      </p:sp>
    </p:spTree>
    <p:extLst>
      <p:ext uri="{BB962C8B-B14F-4D97-AF65-F5344CB8AC3E}">
        <p14:creationId xmlns:p14="http://schemas.microsoft.com/office/powerpoint/2010/main" val="18813344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32500" lnSpcReduction="20000"/>
          </a:bodyPr>
          <a:lstStyle/>
          <a:p>
            <a:r>
              <a:rPr lang="el-GR" sz="5100" dirty="0" smtClean="0"/>
              <a:t>5. Δικαίωμα στη λήθη</a:t>
            </a:r>
          </a:p>
          <a:p>
            <a:r>
              <a:rPr lang="el-GR" sz="5100" dirty="0" err="1" smtClean="0"/>
              <a:t>Google</a:t>
            </a:r>
            <a:r>
              <a:rPr lang="el-GR" sz="5100" dirty="0" smtClean="0"/>
              <a:t> </a:t>
            </a:r>
            <a:r>
              <a:rPr lang="el-GR" sz="5100" dirty="0" err="1" smtClean="0"/>
              <a:t>Spain</a:t>
            </a:r>
            <a:r>
              <a:rPr lang="el-GR" sz="5100" dirty="0" smtClean="0"/>
              <a:t> SL και </a:t>
            </a:r>
            <a:r>
              <a:rPr lang="el-GR" sz="5100" dirty="0" err="1" smtClean="0"/>
              <a:t>Google</a:t>
            </a:r>
            <a:r>
              <a:rPr lang="el-GR" sz="5100" dirty="0" smtClean="0"/>
              <a:t> Inc. κατά </a:t>
            </a:r>
            <a:r>
              <a:rPr lang="el-GR" sz="5100" dirty="0" err="1" smtClean="0"/>
              <a:t>Agencia</a:t>
            </a:r>
            <a:r>
              <a:rPr lang="el-GR" sz="5100" dirty="0" smtClean="0"/>
              <a:t> </a:t>
            </a:r>
            <a:r>
              <a:rPr lang="el-GR" sz="5100" dirty="0" err="1" smtClean="0"/>
              <a:t>Española</a:t>
            </a:r>
            <a:r>
              <a:rPr lang="el-GR" sz="5100" dirty="0" smtClean="0"/>
              <a:t> de </a:t>
            </a:r>
            <a:r>
              <a:rPr lang="el-GR" sz="5100" dirty="0" err="1" smtClean="0"/>
              <a:t>Protección</a:t>
            </a:r>
            <a:r>
              <a:rPr lang="el-GR" sz="5100" dirty="0" smtClean="0"/>
              <a:t> de </a:t>
            </a:r>
            <a:r>
              <a:rPr lang="el-GR" sz="5100" dirty="0" err="1" smtClean="0"/>
              <a:t>Datos</a:t>
            </a:r>
            <a:r>
              <a:rPr lang="el-GR" sz="5100" dirty="0" smtClean="0"/>
              <a:t> (AEPD) και του </a:t>
            </a:r>
            <a:r>
              <a:rPr lang="el-GR" sz="5100" dirty="0" err="1" smtClean="0"/>
              <a:t>Mario</a:t>
            </a:r>
            <a:r>
              <a:rPr lang="el-GR" sz="5100" dirty="0" smtClean="0"/>
              <a:t> </a:t>
            </a:r>
            <a:r>
              <a:rPr lang="el-GR" sz="5100" dirty="0" err="1" smtClean="0"/>
              <a:t>Costeja</a:t>
            </a:r>
            <a:r>
              <a:rPr lang="el-GR" sz="5100" dirty="0" smtClean="0"/>
              <a:t> </a:t>
            </a:r>
            <a:r>
              <a:rPr lang="el-GR" sz="5100" dirty="0" err="1" smtClean="0"/>
              <a:t>González</a:t>
            </a:r>
            <a:r>
              <a:rPr lang="el-GR" sz="5100" dirty="0" smtClean="0"/>
              <a:t> (2014)</a:t>
            </a:r>
          </a:p>
          <a:p>
            <a:r>
              <a:rPr lang="el-GR" sz="5100" dirty="0" smtClean="0"/>
              <a:t>Το 2010 ένας Ισπανός πολίτης, ο </a:t>
            </a:r>
            <a:r>
              <a:rPr lang="el-GR" sz="5100" dirty="0" err="1" smtClean="0"/>
              <a:t>Mario</a:t>
            </a:r>
            <a:r>
              <a:rPr lang="el-GR" sz="5100" dirty="0" smtClean="0"/>
              <a:t> </a:t>
            </a:r>
            <a:r>
              <a:rPr lang="el-GR" sz="5100" dirty="0" err="1" smtClean="0"/>
              <a:t>Costeja</a:t>
            </a:r>
            <a:r>
              <a:rPr lang="el-GR" sz="5100" dirty="0" smtClean="0"/>
              <a:t> </a:t>
            </a:r>
            <a:r>
              <a:rPr lang="el-GR" sz="5100" dirty="0" err="1" smtClean="0"/>
              <a:t>González</a:t>
            </a:r>
            <a:r>
              <a:rPr lang="el-GR" sz="5100" dirty="0" smtClean="0"/>
              <a:t>, ζήτησε από την </a:t>
            </a:r>
            <a:r>
              <a:rPr lang="el-GR" sz="5100" dirty="0" err="1" smtClean="0"/>
              <a:t>Google</a:t>
            </a:r>
            <a:r>
              <a:rPr lang="el-GR" sz="5100" dirty="0" smtClean="0"/>
              <a:t> να διαγράψει ή να αποκρύψει από τα αποτελέσματα αναζήτησης προσωπικά δεδομένα του σχετικά με οφειλές κοινωνικής ασφάλισης τα οποία είχαν δημοσιευτεί στην εφημερίδα </a:t>
            </a:r>
            <a:r>
              <a:rPr lang="el-GR" sz="5100" dirty="0" err="1" smtClean="0"/>
              <a:t>La</a:t>
            </a:r>
            <a:r>
              <a:rPr lang="el-GR" sz="5100" dirty="0" smtClean="0"/>
              <a:t> </a:t>
            </a:r>
            <a:r>
              <a:rPr lang="el-GR" sz="5100" dirty="0" err="1" smtClean="0"/>
              <a:t>Vanguardia</a:t>
            </a:r>
            <a:r>
              <a:rPr lang="el-GR" sz="5100" dirty="0" smtClean="0"/>
              <a:t> το 1998.</a:t>
            </a:r>
          </a:p>
          <a:p>
            <a:r>
              <a:rPr lang="el-GR" sz="5100" dirty="0" smtClean="0"/>
              <a:t>Υποστήριξε ότι το θέμα είχε επιλυθεί αρκετά χρόνια νωρίτερα και ότι οποιαδήποτε αναφορά σε αυτά ήταν πλέον άνευ σημασίας.</a:t>
            </a:r>
          </a:p>
          <a:p>
            <a:r>
              <a:rPr lang="el-GR" sz="5100" dirty="0" smtClean="0"/>
              <a:t>Το Δικαστήριο διαπίστωσε ότι ο φορέας εκμετάλλευσης μηχανής αναζήτησης στο διαδίκτυο είναι υπεύθυνος για την επεξεργασία δεδομένων προσωπικού χαρακτήρα τα οποία εμφανίζονται σε ιστοσελίδες άλλων πηγών και οφείλει να συμμορφώνεται με τη νομοθεσία που προστατεύει τα άτομα από αυτή (οδηγία 95/46/ΕΚ).</a:t>
            </a:r>
          </a:p>
          <a:p>
            <a:r>
              <a:rPr lang="el-GR" sz="5100" dirty="0" smtClean="0"/>
              <a:t>Το Δικαστήριο αποφάνθηκε ότι ο φορέας εκμετάλλευσης μηχανής αναζήτησης μπορεί, σε ορισμένες περιπτώσεις, να υποχρεούται να διαγράφει συνδέσμους που οδηγούν σε συγκεκριμένες ιστοσελίδες από τη λίστα αποτελεσμάτων που εμφανίζονται όταν διενεργείται μια αναζήτηση για συγκεκριμένο όνομα (αυτή η διαδικασία είναι γνωστή ως δικαίωμα στη λήθη ή «δικαίωμα διαγραφής συνδέσμων»), σε περίπτωση που η πληροφορία θεωρείται ανακριβής, μη επαρκής, άσχετη ή έχει πάψει να είναι συναφής ή απαραίτητη για τους σκοπούς της επεξεργασίας δεδομένων, αλλά όχι όταν δεν εξυπηρετεί απλώς το υποκείμενο των δεδομένων.</a:t>
            </a:r>
          </a:p>
          <a:p>
            <a:endParaRPr lang="el-GR" sz="5100" dirty="0" smtClean="0"/>
          </a:p>
          <a:p>
            <a:pPr marL="0" indent="0">
              <a:buNone/>
            </a:pPr>
            <a:endParaRPr lang="el-GR" dirty="0"/>
          </a:p>
        </p:txBody>
      </p:sp>
    </p:spTree>
    <p:extLst>
      <p:ext uri="{BB962C8B-B14F-4D97-AF65-F5344CB8AC3E}">
        <p14:creationId xmlns:p14="http://schemas.microsoft.com/office/powerpoint/2010/main" val="3364161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Πριν τη συνταγματική κατοχύρωση, ίσχυε ο νόμος 2472/1997. </a:t>
            </a:r>
          </a:p>
          <a:p>
            <a:endParaRPr lang="el-GR" dirty="0" smtClean="0"/>
          </a:p>
          <a:p>
            <a:r>
              <a:rPr lang="el-GR" dirty="0" smtClean="0"/>
              <a:t> Αντικείμενο του παρόντος νόμου είναι η θέσπιση των προϋποθέσεων για την επεξεργασία δεδομένων προσωπικού χαρακτήρα προς προστασία των δικαιωμάτων και των θεμελιωδών ελευθεριών των φυσικών προσώπων και ιδίως της ιδιωτικής ζωής.</a:t>
            </a:r>
            <a:endParaRPr lang="el-GR" dirty="0"/>
          </a:p>
        </p:txBody>
      </p:sp>
    </p:spTree>
    <p:extLst>
      <p:ext uri="{BB962C8B-B14F-4D97-AF65-F5344CB8AC3E}">
        <p14:creationId xmlns:p14="http://schemas.microsoft.com/office/powerpoint/2010/main" val="1509212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buNone/>
            </a:pPr>
            <a:r>
              <a:rPr lang="el-GR" dirty="0" smtClean="0"/>
              <a:t>Το άρθρο 9</a:t>
            </a:r>
            <a:r>
              <a:rPr lang="el-GR" baseline="30000" dirty="0" smtClean="0"/>
              <a:t>α</a:t>
            </a:r>
            <a:r>
              <a:rPr lang="el-GR" dirty="0" smtClean="0"/>
              <a:t> του Συντάγματος κατοχυρώνει ένα αμυντικό δικαίωμα, ή αλλιώς δικαίωμα αμυντικού χαρακτήρα. Τι σημαίνει αυτό; Σημαίνει ότι ο πολίτης έχει αξίωση απέναντι στο κράτος να πάρει μέτρα ώστε να προστατεύεται το άτομο από την συλλογή, αποθήκευση και επεξεργασία των προσωπικών του δεδομένων είτε με ηλεκτρονικά είτε με συμβατικά μέσα. </a:t>
            </a:r>
            <a:endParaRPr lang="el-GR" dirty="0"/>
          </a:p>
        </p:txBody>
      </p:sp>
    </p:spTree>
    <p:extLst>
      <p:ext uri="{BB962C8B-B14F-4D97-AF65-F5344CB8AC3E}">
        <p14:creationId xmlns:p14="http://schemas.microsoft.com/office/powerpoint/2010/main" val="6869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7293" y="0"/>
            <a:ext cx="10515600" cy="1325563"/>
          </a:xfrm>
        </p:spPr>
        <p:txBody>
          <a:bodyPr/>
          <a:lstStyle/>
          <a:p>
            <a:r>
              <a:rPr lang="el-GR" dirty="0" smtClean="0"/>
              <a:t>ΥΠΟΚΕΙΜΕΝΑ ΚΑΙ ΑΠΟΔΕΚΤΕΣ  ΤΟΥ ΔΙΚΑΙΩΜΑΤΟΣ </a:t>
            </a:r>
            <a:endParaRPr lang="el-GR" dirty="0"/>
          </a:p>
        </p:txBody>
      </p:sp>
      <p:sp>
        <p:nvSpPr>
          <p:cNvPr id="3" name="Θέση περιεχομένου 2"/>
          <p:cNvSpPr>
            <a:spLocks noGrp="1"/>
          </p:cNvSpPr>
          <p:nvPr>
            <p:ph idx="1"/>
          </p:nvPr>
        </p:nvSpPr>
        <p:spPr/>
        <p:txBody>
          <a:bodyPr/>
          <a:lstStyle/>
          <a:p>
            <a:r>
              <a:rPr lang="el-GR" dirty="0" smtClean="0"/>
              <a:t>Υποκείμενα του δικαιώματος είναι όλα τα πρόσωπα που βρίσκονται στην ελληνική επικράτεια, ανεξάρτητα αν είναι Έλληνες ή αλλοδαποί. </a:t>
            </a:r>
          </a:p>
          <a:p>
            <a:r>
              <a:rPr lang="el-GR" dirty="0" smtClean="0"/>
              <a:t>Αποδέκτες είναι όλοι οι φορείς δημόσιας εξουσίας, δηλαδή το Κράτος αλλά και όλα τα νομικά πρόσωπα δημοσίου δικαίου τα οποία ασκούν δημόσια εξουσία και στα οποία αποκλειστικός ή κύριος μέτοχος είναι το Κράτος. </a:t>
            </a:r>
          </a:p>
          <a:p>
            <a:r>
              <a:rPr lang="el-GR" dirty="0" smtClean="0"/>
              <a:t>Το Δικαίωμα ισχύει και μεταξύ των ιδιωτών. Αναπτύσσει δηλαδή τη λεγόμενη «</a:t>
            </a:r>
            <a:r>
              <a:rPr lang="el-GR" dirty="0" err="1" smtClean="0"/>
              <a:t>τριτενέργεια</a:t>
            </a:r>
            <a:r>
              <a:rPr lang="el-GR" dirty="0" smtClean="0"/>
              <a:t>» </a:t>
            </a:r>
            <a:endParaRPr lang="el-GR" dirty="0"/>
          </a:p>
        </p:txBody>
      </p:sp>
    </p:spTree>
    <p:extLst>
      <p:ext uri="{BB962C8B-B14F-4D97-AF65-F5344CB8AC3E}">
        <p14:creationId xmlns:p14="http://schemas.microsoft.com/office/powerpoint/2010/main" val="145778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smtClean="0"/>
              <a:t>Το δικαίωμα προστασίας προσωπικών δεδομένων, δεν ταυτίζεται με το δικαίωμα προστασίας του απορρήτου του ιδιωτικού βίου, ούτε και συνεπάγεται την απόλυτη απαγόρευση συλλογής και επεξεργασίας των προσωπικών δεδομένων. Δηλαδή δεν μπορεί ο κοινός νομοθέτης να θεσπίσει απόλυτη απαγόρευση, γιατί κάτι τέτοιο θα προσέκρουε στο Σύνταγμα. </a:t>
            </a:r>
          </a:p>
          <a:p>
            <a:r>
              <a:rPr lang="el-GR" dirty="0" smtClean="0"/>
              <a:t>Η διάταξη καθιερώνει την υποχρέωση του κοινού νομοθέτη να θεσπίσει ένα περιοριστικό θεσμικό πλαίσιο μέσα στο οποίο καθίσταται θεμιτή η επεξεργασία των προσωπικών δεδομένων.  Αυτό γίνεται σαφές και από την ίδια τη διατύπωση του άρθρου 9</a:t>
            </a:r>
            <a:r>
              <a:rPr lang="el-GR" baseline="30000" dirty="0" smtClean="0"/>
              <a:t>Α</a:t>
            </a:r>
            <a:r>
              <a:rPr lang="el-GR" dirty="0" smtClean="0"/>
              <a:t>  που αναφέρει «με την επιφύλαξη υπέρ του νόμου»  Τι σημαίνει αυτό;</a:t>
            </a:r>
          </a:p>
          <a:p>
            <a:r>
              <a:rPr lang="el-GR" dirty="0" smtClean="0"/>
              <a:t>Σημαίνει ότι το Σύνταγμα με τη </a:t>
            </a:r>
            <a:r>
              <a:rPr lang="el-GR" dirty="0" err="1" smtClean="0"/>
              <a:t>συγκεκριμενη</a:t>
            </a:r>
            <a:r>
              <a:rPr lang="el-GR" dirty="0" smtClean="0"/>
              <a:t> διάταξη θέτει το γενικό περίγραμμα και τις κατευθυντήριες γραμμές εντός των οποίων πρέπει να κινηθεί ο νομοθέτης. </a:t>
            </a:r>
            <a:endParaRPr lang="el-GR" dirty="0"/>
          </a:p>
        </p:txBody>
      </p:sp>
    </p:spTree>
    <p:extLst>
      <p:ext uri="{BB962C8B-B14F-4D97-AF65-F5344CB8AC3E}">
        <p14:creationId xmlns:p14="http://schemas.microsoft.com/office/powerpoint/2010/main" val="300785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Επίσης στο β εδάφιο του άρθρου προβλέπεται ότι η διασφάλιση  της προστασίας των προσωπικών δεδομένων ανατίθεται σε ανεξάρτητη αρχή που συγκροτείται ως νόμος ορίζει</a:t>
            </a:r>
          </a:p>
          <a:p>
            <a:r>
              <a:rPr lang="el-GR" dirty="0" smtClean="0"/>
              <a:t>Η </a:t>
            </a:r>
            <a:r>
              <a:rPr lang="el-GR" dirty="0" err="1" smtClean="0"/>
              <a:t>θέσμιση</a:t>
            </a:r>
            <a:r>
              <a:rPr lang="el-GR" dirty="0" smtClean="0"/>
              <a:t> της Αρχής ως ανεξάρτητης σημαίνει ότι αυτή περιβάλλεται με τις εγγυήσεις του άρθρου 101Α του Συντάγματος και ότι ο νομοθέτης ΥΠΟΧΡΕΟΥΤΑΙ να την εξοπλίσει με τις απαραίτητες αρμοδιότητες προκειμένου αυτή να μπορεί να λειτουργεί και να διασφαλίζει την προστασία των προσωπικών </a:t>
            </a:r>
            <a:r>
              <a:rPr lang="el-GR" dirty="0" err="1" smtClean="0"/>
              <a:t>δεδομενων</a:t>
            </a:r>
            <a:r>
              <a:rPr lang="el-GR" dirty="0" smtClean="0"/>
              <a:t>. </a:t>
            </a:r>
            <a:endParaRPr lang="el-GR" dirty="0"/>
          </a:p>
        </p:txBody>
      </p:sp>
    </p:spTree>
    <p:extLst>
      <p:ext uri="{BB962C8B-B14F-4D97-AF65-F5344CB8AC3E}">
        <p14:creationId xmlns:p14="http://schemas.microsoft.com/office/powerpoint/2010/main" val="209789918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3079</Words>
  <Application>Microsoft Office PowerPoint</Application>
  <PresentationFormat>Προσαρμογή</PresentationFormat>
  <Paragraphs>120</Paragraphs>
  <Slides>40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40</vt:i4>
      </vt:variant>
    </vt:vector>
  </HeadingPairs>
  <TitlesOfParts>
    <vt:vector size="41" baseType="lpstr">
      <vt:lpstr>Θέμα του Office</vt:lpstr>
      <vt:lpstr>ΠΡΟΣΩΠΙΚΑ ΔΕΔΟΜΕΝΑ </vt:lpstr>
      <vt:lpstr>ΟΡΙΣΜΟΣ  </vt:lpstr>
      <vt:lpstr>Παρουσίαση του PowerPoint</vt:lpstr>
      <vt:lpstr>ΠΡΟΣΤΑΣΙΑ ΤΩΝ ΠΡΟΣΩΠΙΚΩΝ ΔΕΔΟΜΕΝΩΝ </vt:lpstr>
      <vt:lpstr>Παρουσίαση του PowerPoint</vt:lpstr>
      <vt:lpstr>Παρουσίαση του PowerPoint</vt:lpstr>
      <vt:lpstr>ΥΠΟΚΕΙΜΕΝΑ ΚΑΙ ΑΠΟΔΕΚΤΕΣ  ΤΟΥ ΔΙΚΑΙΩΜΑΤΟΣ </vt:lpstr>
      <vt:lpstr>Παρουσίαση του PowerPoint</vt:lpstr>
      <vt:lpstr>Παρουσίαση του PowerPoint</vt:lpstr>
      <vt:lpstr>Άρθρο 101Α  Σ </vt:lpstr>
      <vt:lpstr>ΑΝΕΞΑΡΤΗΤΕΣ ΑΡΧΕΣ ΠΟΥ ΚΑΤΟΧΥΡΩΝΟΝΤΑΙ ΣΤΟ ΣΥΝΤΑΓΜΑ </vt:lpstr>
      <vt:lpstr>GDPR – General Data Protection Regulation (Γενικός Κανονισμός Προστασίας Προσωπικών Δεδομένων )  2016/679</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ΑΠΛΑ &amp; ΕΥΑΙΣΘΗΤΑ ΠΡΟΣΩΠΙΚΑ ΔΕΔΟΜΕΝΑ </vt:lpstr>
      <vt:lpstr>Ευαίσθητα δεδομένα </vt:lpstr>
      <vt:lpstr>Παρουσίαση του PowerPoint</vt:lpstr>
      <vt:lpstr>ΑΡΧΕΣ ΠΟΥ ΔΙΕΠΟΥΝ ΤΗΝ ΕΠΕΞΕΡΓΑΣΙΑ ΤΩΝ ΠΡΟΣΩΠΙΚΩΝ ΔΕΔΟΜΕΝΩΝ </vt:lpstr>
      <vt:lpstr>Παρουσίαση του PowerPoint</vt:lpstr>
      <vt:lpstr>Παρουσίαση του PowerPoint</vt:lpstr>
      <vt:lpstr>Παρουσίαση του PowerPoint</vt:lpstr>
      <vt:lpstr>ΕΠΕΞΕΡΓΑΣΙΑ ΕΥΑΙΣΘΗΤΩΝ ΔΕΔΟΜΕΝΩΝ </vt:lpstr>
      <vt:lpstr>ΠΟΤΕ ΕΠΙΤΡΕΠΕΤΑΙ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Επεξεργασία δεδομένων προσωπικού χαρακτήρα που αφορούν ποινικές καταδίκες και αδικήματα</vt:lpstr>
      <vt:lpstr>ΔΙΚΑΙΩΜΑΤΑ ΤΟΥ ΥΠΟΚΕΙΜΕΝΟΥ ΤΩΝ ΔΕΔΟΜΕΝΩΝ  </vt:lpstr>
      <vt:lpstr>Παρουσίαση του PowerPoint</vt:lpstr>
      <vt:lpstr>Παρουσίαση του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ΠΡΟΣΩΠΙΚΑ ΔΕΔΟΜΕΝΑ </dc:title>
  <dc:creator>dell</dc:creator>
  <cp:lastModifiedBy>user</cp:lastModifiedBy>
  <cp:revision>29</cp:revision>
  <dcterms:created xsi:type="dcterms:W3CDTF">2024-04-05T07:33:08Z</dcterms:created>
  <dcterms:modified xsi:type="dcterms:W3CDTF">2024-04-05T14:04:09Z</dcterms:modified>
</cp:coreProperties>
</file>