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9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191818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Τίτλος και υπότι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Κείμενο τίτλου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Κείμενο τίτλου</a:t>
            </a:r>
          </a:p>
        </p:txBody>
      </p:sp>
      <p:sp>
        <p:nvSpPr>
          <p:cNvPr id="12" name="Επίπεδο κύριου τμήματος ένα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13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Παράθε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Γιάννης Μηλοσπόρος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–Γιάννης Μηλοσπόρος</a:t>
            </a:r>
          </a:p>
        </p:txBody>
      </p:sp>
      <p:sp>
        <p:nvSpPr>
          <p:cNvPr id="94" name="«Πληκτρολογήστε παράθεση εδώ.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«Πληκτρολογήστε παράθεση εδώ.» </a:t>
            </a:r>
          </a:p>
        </p:txBody>
      </p:sp>
      <p:sp>
        <p:nvSpPr>
          <p:cNvPr id="95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Φωτογραφί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Εικόνα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ουκκίδες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Κείμενο τίτλου"/>
          <p:cNvSpPr txBox="1">
            <a:spLocks noGrp="1"/>
          </p:cNvSpPr>
          <p:nvPr>
            <p:ph type="title"/>
          </p:nvPr>
        </p:nvSpPr>
        <p:spPr>
          <a:xfrm>
            <a:off x="787400" y="520700"/>
            <a:ext cx="11430000" cy="1905000"/>
          </a:xfrm>
          <a:prstGeom prst="rect">
            <a:avLst/>
          </a:prstGeom>
        </p:spPr>
        <p:txBody>
          <a:bodyPr/>
          <a:lstStyle>
            <a:lvl1pPr>
              <a:defRPr sz="7400">
                <a:solidFill>
                  <a:srgbClr val="515151"/>
                </a:solidFill>
                <a:effectLst>
                  <a:outerShdw blurRad="38100" dist="50800" dir="3000000" rotWithShape="0">
                    <a:srgbClr val="FFFFFF">
                      <a:alpha val="60000"/>
                    </a:srgbClr>
                  </a:outerShdw>
                </a:effectLst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r>
              <a:t>Κείμενο τίτλου</a:t>
            </a:r>
          </a:p>
        </p:txBody>
      </p:sp>
      <p:sp>
        <p:nvSpPr>
          <p:cNvPr id="118" name="Επίπεδο κύριου τμήματος ένα…"/>
          <p:cNvSpPr txBox="1">
            <a:spLocks noGrp="1"/>
          </p:cNvSpPr>
          <p:nvPr>
            <p:ph type="body" idx="1"/>
          </p:nvPr>
        </p:nvSpPr>
        <p:spPr>
          <a:xfrm>
            <a:off x="787400" y="2794000"/>
            <a:ext cx="11430000" cy="5715000"/>
          </a:xfrm>
          <a:prstGeom prst="rect">
            <a:avLst/>
          </a:prstGeom>
        </p:spPr>
        <p:txBody>
          <a:bodyPr/>
          <a:lstStyle>
            <a:lvl1pPr marL="431800" indent="-431800">
              <a:spcBef>
                <a:spcPts val="4000"/>
              </a:spcBef>
              <a:buClr>
                <a:srgbClr val="515151"/>
              </a:buClr>
              <a:buSzPct val="75000"/>
              <a:defRPr sz="40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1pPr>
            <a:lvl2pPr marL="863600" indent="-431800">
              <a:spcBef>
                <a:spcPts val="4000"/>
              </a:spcBef>
              <a:buClr>
                <a:srgbClr val="515151"/>
              </a:buClr>
              <a:buSzPct val="75000"/>
              <a:defRPr sz="40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2pPr>
            <a:lvl3pPr marL="1295400" indent="-431800">
              <a:spcBef>
                <a:spcPts val="4000"/>
              </a:spcBef>
              <a:buClr>
                <a:srgbClr val="515151"/>
              </a:buClr>
              <a:buSzPct val="75000"/>
              <a:defRPr sz="40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3pPr>
            <a:lvl4pPr marL="1727200" indent="-431800">
              <a:spcBef>
                <a:spcPts val="4000"/>
              </a:spcBef>
              <a:buClr>
                <a:srgbClr val="515151"/>
              </a:buClr>
              <a:buSzPct val="75000"/>
              <a:defRPr sz="40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4pPr>
            <a:lvl5pPr marL="2159000" indent="-431800">
              <a:spcBef>
                <a:spcPts val="4000"/>
              </a:spcBef>
              <a:buClr>
                <a:srgbClr val="515151"/>
              </a:buClr>
              <a:buSzPct val="75000"/>
              <a:defRPr sz="40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5pPr>
          </a:lstStyle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119" name="Αριθμός σλάιντ"/>
          <p:cNvSpPr txBox="1">
            <a:spLocks noGrp="1"/>
          </p:cNvSpPr>
          <p:nvPr>
            <p:ph type="sldNum" sz="quarter" idx="2"/>
          </p:nvPr>
        </p:nvSpPr>
        <p:spPr>
          <a:xfrm>
            <a:off x="6311900" y="9258300"/>
            <a:ext cx="368301" cy="3937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15151"/>
                </a:solidFill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Φωτογραφία - Οριζόντι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Εικόνα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Κείμενο τίτλου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Κείμενο τίτλου</a:t>
            </a:r>
          </a:p>
        </p:txBody>
      </p:sp>
      <p:sp>
        <p:nvSpPr>
          <p:cNvPr id="22" name="Επίπεδο κύριου τμήματος ένα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23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- Κέντρ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Κείμενο τίτλου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Κείμενο τίτλου</a:t>
            </a:r>
          </a:p>
        </p:txBody>
      </p:sp>
      <p:sp>
        <p:nvSpPr>
          <p:cNvPr id="31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Φωτογραφία - κατακόρυφ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Εικόνα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Κείμενο τίτλου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Κείμενο τίτλου</a:t>
            </a:r>
          </a:p>
        </p:txBody>
      </p:sp>
      <p:sp>
        <p:nvSpPr>
          <p:cNvPr id="40" name="Επίπεδο κύριου τμήματος ένα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41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- Πάν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Κείμενο τίτλο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Κείμενο τίτλου</a:t>
            </a:r>
          </a:p>
        </p:txBody>
      </p:sp>
      <p:sp>
        <p:nvSpPr>
          <p:cNvPr id="49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ουκκίδ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Κείμενο τίτλο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Κείμενο τίτλου</a:t>
            </a:r>
          </a:p>
        </p:txBody>
      </p:sp>
      <p:sp>
        <p:nvSpPr>
          <p:cNvPr id="57" name="Επίπεδο κύριου τμήματος έν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58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, κουκκίδες και φωτογραφί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Εικόνα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Κείμενο τίτλου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Κείμενο τίτλου</a:t>
            </a:r>
          </a:p>
        </p:txBody>
      </p:sp>
      <p:sp>
        <p:nvSpPr>
          <p:cNvPr id="67" name="Επίπεδο κύριου τμήματος ένα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68" name="Αριθμός σλάιντ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ουκκίδ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Επίπεδο κύριου τμήματος ένα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76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Φωτογραφία - 3 εικόν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Εικόνα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Εικόνα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Εικόνα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Αριθμός σλάιντ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είμενο τίτλου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Κείμενο τίτλου</a:t>
            </a:r>
          </a:p>
        </p:txBody>
      </p:sp>
      <p:sp>
        <p:nvSpPr>
          <p:cNvPr id="3" name="Επίπεδο κύριου τμήματος ένα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Επίπεδο κύριου τμήματος ένα</a:t>
            </a:r>
          </a:p>
          <a:p>
            <a:pPr lvl="1"/>
            <a:r>
              <a:t>Επίπεδο κύριου τμήματος δύο</a:t>
            </a:r>
          </a:p>
          <a:p>
            <a:pPr lvl="2"/>
            <a:r>
              <a:t>Επίπεδο κύριου τμήματος τρία</a:t>
            </a:r>
          </a:p>
          <a:p>
            <a:pPr lvl="3"/>
            <a:r>
              <a:t>Επίπεδο κύριου τμήματος τέσσερα</a:t>
            </a:r>
          </a:p>
          <a:p>
            <a:pPr lvl="4"/>
            <a:r>
              <a:t>Επίπεδο κύριου τμήματος πέντε</a:t>
            </a:r>
          </a:p>
        </p:txBody>
      </p:sp>
      <p:sp>
        <p:nvSpPr>
          <p:cNvPr id="4" name="Αριθμός σλάιντ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ομοιο-καταληξία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ομοιο-καταληξία</a:t>
            </a:r>
          </a:p>
        </p:txBody>
      </p:sp>
      <p:sp>
        <p:nvSpPr>
          <p:cNvPr id="129" name="Κύριο τμήμα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Άλλοτε ο ήχος είναι ίδιος μόνο στο τελευταίο τονισμένο φωνήεν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l-GR" dirty="0" smtClean="0"/>
              <a:t>Ο ίδιος</a:t>
            </a:r>
            <a:r>
              <a:rPr dirty="0" smtClean="0"/>
              <a:t> </a:t>
            </a:r>
            <a:r>
              <a:rPr dirty="0" err="1"/>
              <a:t>ήχος</a:t>
            </a:r>
            <a:r>
              <a:rPr dirty="0"/>
              <a:t> </a:t>
            </a:r>
            <a:r>
              <a:rPr dirty="0" err="1" smtClean="0"/>
              <a:t>μόνο</a:t>
            </a:r>
            <a:r>
              <a:rPr dirty="0" smtClean="0"/>
              <a:t> </a:t>
            </a:r>
            <a:r>
              <a:rPr dirty="0"/>
              <a:t>στο τελευταίο τονισμένο </a:t>
            </a:r>
            <a:r>
              <a:rPr dirty="0" smtClean="0"/>
              <a:t>φωνήεν</a:t>
            </a:r>
            <a:r>
              <a:rPr lang="el-GR" dirty="0" smtClean="0"/>
              <a:t> (ελάχιστη)</a:t>
            </a:r>
            <a:r>
              <a:rPr dirty="0" smtClean="0"/>
              <a:t>:</a:t>
            </a:r>
            <a:endParaRPr dirty="0"/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διψ</a:t>
            </a:r>
            <a:r>
              <a:rPr b="1" dirty="0" err="1"/>
              <a:t>ώ</a:t>
            </a:r>
            <a:r>
              <a:rPr dirty="0"/>
              <a:t> –</a:t>
            </a:r>
            <a:r>
              <a:rPr dirty="0" err="1" smtClean="0"/>
              <a:t>ψηλ</a:t>
            </a:r>
            <a:r>
              <a:rPr b="1" dirty="0" err="1" smtClean="0"/>
              <a:t>ό</a:t>
            </a:r>
            <a:r>
              <a:rPr lang="el-GR" b="1" dirty="0" smtClean="0"/>
              <a:t>, </a:t>
            </a:r>
            <a:r>
              <a:rPr lang="el-GR" dirty="0" smtClean="0"/>
              <a:t>λεφτ</a:t>
            </a:r>
            <a:r>
              <a:rPr lang="el-GR" b="1" dirty="0" smtClean="0"/>
              <a:t>ά</a:t>
            </a:r>
            <a:r>
              <a:rPr lang="el-GR" dirty="0" smtClean="0"/>
              <a:t> - ψιλ</a:t>
            </a:r>
            <a:r>
              <a:rPr lang="el-GR" b="1" dirty="0" smtClean="0"/>
              <a:t>ά</a:t>
            </a:r>
            <a:endParaRPr b="1" dirty="0"/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Άλλοτε</a:t>
            </a:r>
            <a:r>
              <a:rPr dirty="0"/>
              <a:t> π</a:t>
            </a:r>
            <a:r>
              <a:rPr dirty="0" err="1"/>
              <a:t>εριλ</a:t>
            </a:r>
            <a:r>
              <a:rPr dirty="0"/>
              <a:t>αμβάνει την τελευταία συλλαβή :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κο</a:t>
            </a:r>
            <a:r>
              <a:rPr b="1" dirty="0" err="1"/>
              <a:t>ντά</a:t>
            </a:r>
            <a:r>
              <a:rPr dirty="0"/>
              <a:t> -</a:t>
            </a:r>
            <a:r>
              <a:rPr dirty="0" err="1"/>
              <a:t>κε</a:t>
            </a:r>
            <a:r>
              <a:rPr b="1" dirty="0" err="1"/>
              <a:t>ντά</a:t>
            </a:r>
            <a:endParaRPr b="1" dirty="0"/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Άλλοτε</a:t>
            </a:r>
            <a:r>
              <a:rPr dirty="0"/>
              <a:t> και </a:t>
            </a:r>
            <a:r>
              <a:rPr dirty="0" err="1"/>
              <a:t>τμήμ</a:t>
            </a:r>
            <a:r>
              <a:rPr dirty="0"/>
              <a:t>α της προηγούμενης συλλαβής: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δ</a:t>
            </a:r>
            <a:r>
              <a:rPr b="1" dirty="0" err="1"/>
              <a:t>άση</a:t>
            </a:r>
            <a:r>
              <a:rPr dirty="0"/>
              <a:t> </a:t>
            </a:r>
            <a:r>
              <a:rPr lang="el-GR" dirty="0" smtClean="0"/>
              <a:t>–</a:t>
            </a:r>
            <a:r>
              <a:rPr dirty="0" err="1" smtClean="0"/>
              <a:t>κερ</a:t>
            </a:r>
            <a:r>
              <a:rPr b="1" dirty="0" err="1" smtClean="0"/>
              <a:t>άσι</a:t>
            </a:r>
            <a:r>
              <a:rPr lang="el-GR" b="1" dirty="0" smtClean="0"/>
              <a:t>, </a:t>
            </a:r>
            <a:r>
              <a:rPr lang="el-GR" dirty="0" smtClean="0"/>
              <a:t>μορφ</a:t>
            </a:r>
            <a:r>
              <a:rPr lang="el-GR" b="1" dirty="0" smtClean="0"/>
              <a:t>ή της - </a:t>
            </a:r>
            <a:r>
              <a:rPr lang="el-GR" dirty="0" smtClean="0"/>
              <a:t>Αφροδ</a:t>
            </a:r>
            <a:r>
              <a:rPr lang="el-GR" b="1" dirty="0" smtClean="0"/>
              <a:t>ίτης</a:t>
            </a:r>
            <a:endParaRPr b="1" dirty="0" smtClean="0"/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smtClean="0"/>
              <a:t> 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 smtClean="0"/>
              <a:t>Άλλοτε</a:t>
            </a:r>
            <a:r>
              <a:rPr dirty="0" smtClean="0"/>
              <a:t> </a:t>
            </a:r>
            <a:r>
              <a:rPr dirty="0" err="1"/>
              <a:t>δυο</a:t>
            </a:r>
            <a:r>
              <a:rPr dirty="0"/>
              <a:t> </a:t>
            </a:r>
            <a:r>
              <a:rPr dirty="0" err="1"/>
              <a:t>συλλ</a:t>
            </a:r>
            <a:r>
              <a:rPr dirty="0"/>
              <a:t>αβές :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l-GR" dirty="0"/>
              <a:t>πε</a:t>
            </a:r>
            <a:r>
              <a:rPr lang="el-GR" b="1" dirty="0"/>
              <a:t>ρνάω </a:t>
            </a:r>
            <a:r>
              <a:rPr lang="el-GR" b="1" dirty="0" smtClean="0"/>
              <a:t>– </a:t>
            </a:r>
            <a:r>
              <a:rPr lang="el-GR" dirty="0" smtClean="0"/>
              <a:t>κε</a:t>
            </a:r>
            <a:r>
              <a:rPr lang="el-GR" b="1" dirty="0" smtClean="0"/>
              <a:t>ρνάω 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Άλλοτε</a:t>
            </a:r>
            <a:r>
              <a:rPr dirty="0"/>
              <a:t> και </a:t>
            </a:r>
            <a:r>
              <a:rPr dirty="0" err="1"/>
              <a:t>τμήμ</a:t>
            </a:r>
            <a:r>
              <a:rPr dirty="0"/>
              <a:t>α της προ -προηγούμενης συλλαβής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κ</a:t>
            </a:r>
            <a:r>
              <a:rPr b="1" dirty="0" err="1"/>
              <a:t>ύμ</a:t>
            </a:r>
            <a:r>
              <a:rPr b="1" dirty="0"/>
              <a:t>ατα</a:t>
            </a:r>
            <a:r>
              <a:rPr dirty="0"/>
              <a:t> - β</a:t>
            </a:r>
            <a:r>
              <a:rPr b="1" dirty="0"/>
              <a:t>ήματα</a:t>
            </a:r>
            <a:r>
              <a:rPr dirty="0"/>
              <a:t>          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Άλλοτε</a:t>
            </a:r>
            <a:r>
              <a:rPr dirty="0"/>
              <a:t> </a:t>
            </a:r>
            <a:r>
              <a:rPr dirty="0" err="1"/>
              <a:t>τρεις</a:t>
            </a:r>
            <a:r>
              <a:rPr dirty="0"/>
              <a:t> </a:t>
            </a:r>
            <a:r>
              <a:rPr dirty="0" err="1"/>
              <a:t>ολόκληρες</a:t>
            </a:r>
            <a:r>
              <a:rPr dirty="0"/>
              <a:t> </a:t>
            </a:r>
            <a:r>
              <a:rPr dirty="0" err="1"/>
              <a:t>συλλ</a:t>
            </a:r>
            <a:r>
              <a:rPr dirty="0"/>
              <a:t>αβές :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4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 dirty="0" err="1"/>
              <a:t>σονέτ</a:t>
            </a:r>
            <a:r>
              <a:rPr b="1" dirty="0"/>
              <a:t>α</a:t>
            </a:r>
            <a:r>
              <a:rPr dirty="0"/>
              <a:t>  - χρύ</a:t>
            </a:r>
            <a:r>
              <a:rPr b="1" dirty="0"/>
              <a:t>σωνέ </a:t>
            </a:r>
            <a:r>
              <a:rPr b="1" dirty="0" smtClean="0"/>
              <a:t>τα</a:t>
            </a:r>
            <a:r>
              <a:rPr lang="el-GR" b="1" dirty="0" smtClean="0"/>
              <a:t>, Ρήγισσα - </a:t>
            </a:r>
            <a:r>
              <a:rPr lang="el-GR" dirty="0" smtClean="0"/>
              <a:t>ανα</a:t>
            </a:r>
            <a:r>
              <a:rPr lang="el-GR" b="1" dirty="0" smtClean="0"/>
              <a:t>ρίγησα</a:t>
            </a:r>
            <a:endParaRPr b="1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Η ομοιοκαταληξία λέγεται οξύτονη, παροξύτονη ή προπαροξύτονη, ανάλογα με τον τόνο τής λέξεως πού ομοιοκαταληκτεί 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Η </a:t>
            </a:r>
            <a:r>
              <a:rPr dirty="0" err="1"/>
              <a:t>ομοιοκ</a:t>
            </a:r>
            <a:r>
              <a:rPr dirty="0"/>
              <a:t>αταληξία λέγεται οξύτονη, παροξύτονη ή προπαροξύτονη, ανάλογα με τον τόνο τής λέξεως πού ομοιοκαταληκτεί :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ο</a:t>
            </a:r>
            <a:r>
              <a:rPr i="1" dirty="0" err="1"/>
              <a:t>ξύτονη</a:t>
            </a:r>
            <a:r>
              <a:rPr i="1" dirty="0"/>
              <a:t> </a:t>
            </a:r>
            <a:r>
              <a:rPr dirty="0"/>
              <a:t>: </a:t>
            </a:r>
            <a:r>
              <a:rPr dirty="0" err="1"/>
              <a:t>γι</a:t>
            </a:r>
            <a:r>
              <a:rPr dirty="0"/>
              <a:t>αλό -καλό.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i="1" dirty="0"/>
              <a:t>πα</a:t>
            </a:r>
            <a:r>
              <a:rPr i="1" dirty="0" err="1"/>
              <a:t>ροξύτονη</a:t>
            </a:r>
            <a:r>
              <a:rPr i="1" dirty="0"/>
              <a:t> </a:t>
            </a:r>
            <a:r>
              <a:rPr dirty="0"/>
              <a:t>: </a:t>
            </a:r>
            <a:r>
              <a:rPr dirty="0" err="1"/>
              <a:t>κλάμ</a:t>
            </a:r>
            <a:r>
              <a:rPr dirty="0"/>
              <a:t>α -γράμμα.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457200">
              <a:spcBef>
                <a:spcPts val="0"/>
              </a:spcBef>
              <a:buSzTx/>
              <a:buNone/>
              <a:defRPr sz="276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</a:t>
            </a:r>
            <a:r>
              <a:rPr i="1" dirty="0" err="1"/>
              <a:t>ρο</a:t>
            </a:r>
            <a:r>
              <a:rPr i="1" dirty="0"/>
              <a:t>παροξύτονη : Η</a:t>
            </a:r>
            <a:r>
              <a:rPr dirty="0"/>
              <a:t>πειρώτισσα -ρώτησα.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Ε ί δ η  ο μ ο ι ο κ α τ α λ η ξ ί α 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Ε ί δ η  ο μ ο ι ο κ α τ α λ η ξ ί α ς</a:t>
            </a:r>
          </a:p>
        </p:txBody>
      </p:sp>
      <p:sp>
        <p:nvSpPr>
          <p:cNvPr id="136" name="1) Πλεχτή, όταν   ομοιοκαταληκτεί ο 1ος στίχος με τον 3ο και ο 2ος με τον 4ο  (ή όταν ομοιοκαταληκτεί το  πρώτο με το τρίτο και το δεύτερο με το τέταρτο ημιστίχιο)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1) Πλεχτή,</a:t>
            </a:r>
            <a:r>
              <a:t> όταν   ομοιοκαταληκτεί ο 1ος στίχος με τον 3ο και ο 2ος με τον 4ο  (ή όταν ομοιοκαταληκτεί το  πρώτο με το τρίτο και το δεύτερο με το τέταρτο ημιστίχιο). </a:t>
            </a:r>
          </a:p>
          <a:p>
            <a:pPr marL="0" indent="0" algn="ctr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1-3</a:t>
            </a:r>
          </a:p>
          <a:p>
            <a:pPr marL="0" indent="0" algn="ctr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2-4</a:t>
            </a: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π.χ.</a:t>
            </a: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Απ' τα κόκαλα βγαλ-</a:t>
            </a:r>
            <a:r>
              <a:rPr b="1"/>
              <a:t>μ έ ν η</a:t>
            </a: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των ελλήνων τα ιερ-</a:t>
            </a:r>
            <a:r>
              <a:rPr b="1"/>
              <a:t>ά</a:t>
            </a: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και σαν πρώτα 'νδροιω-</a:t>
            </a:r>
            <a:r>
              <a:rPr b="1"/>
              <a:t>μ έ ν η</a:t>
            </a: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χαίρε ω χαίρε λευτερι-</a:t>
            </a:r>
            <a:r>
              <a:rPr b="1"/>
              <a:t>ά.</a:t>
            </a:r>
            <a:r>
              <a:t>   (Δ. Σολωμός) </a:t>
            </a: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= Απ' τα κόκαλα βγαλ-</a:t>
            </a:r>
            <a:r>
              <a:rPr b="1"/>
              <a:t>μ έ ν η</a:t>
            </a:r>
            <a:r>
              <a:t> των ελλήνων τα ιερ-</a:t>
            </a:r>
            <a:r>
              <a:rPr b="1"/>
              <a:t>ά</a:t>
            </a:r>
            <a:endParaRPr sz="1120">
              <a:solidFill>
                <a:srgbClr val="DAFDD5"/>
              </a:solidFill>
            </a:endParaRPr>
          </a:p>
          <a:p>
            <a:pPr marL="0" indent="0" defTabSz="408940">
              <a:spcBef>
                <a:spcPts val="0"/>
              </a:spcBef>
              <a:buSzTx/>
              <a:buNone/>
              <a:defRPr sz="28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 και σαν πρώτα 'νδροιω-</a:t>
            </a:r>
            <a:r>
              <a:rPr b="1"/>
              <a:t>μ έ ν η </a:t>
            </a:r>
            <a:r>
              <a:t>χαίρε ω χαίρε λευτερι-</a:t>
            </a:r>
            <a:r>
              <a:rPr b="1"/>
              <a:t>ά.</a:t>
            </a:r>
            <a:r>
              <a:t>   (Δ. Σολωμός) </a:t>
            </a:r>
            <a:endParaRPr sz="1120">
              <a:solidFill>
                <a:srgbClr val="DAFDD5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2) Ζευγαρωτή, όταν ομοιοκαταληκτεί ο 1ος στίχος με τον 2ο και ο 3ος με τον 4ο (ή όταν ομοιοκαταληκτεί  το πρώτο με το  δεύτερο και το τρίτο με το τέταρτο ημιστίχιο)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264">
              <a:solidFill>
                <a:srgbClr val="DAFDD5"/>
              </a:solidFill>
            </a:endParaRP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2) Ζευγαρωτή</a:t>
            </a:r>
            <a:r>
              <a:t>, όταν ομοιοκαταληκτεί ο 1ος στίχος με τον 2ο και ο 3ος με τον 4ο (ή όταν ομοιοκαταληκτεί  το πρώτο με το  δεύτερο και το τρίτο με το τέταρτο ημιστίχιο).</a:t>
            </a: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/>
          </a:p>
          <a:p>
            <a:pPr marL="0" indent="0" algn="ctr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1-2</a:t>
            </a:r>
          </a:p>
          <a:p>
            <a:pPr marL="0" indent="0" algn="ctr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3-4</a:t>
            </a: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/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π.χ.: </a:t>
            </a:r>
            <a:endParaRPr sz="1264">
              <a:solidFill>
                <a:srgbClr val="DAFDD5"/>
              </a:solidFill>
            </a:endParaRP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Πάπια του γι-</a:t>
            </a:r>
            <a:r>
              <a:rPr b="1"/>
              <a:t>α λ ο ύ</a:t>
            </a:r>
            <a:endParaRPr sz="1264">
              <a:solidFill>
                <a:srgbClr val="DAFDD5"/>
              </a:solidFill>
            </a:endParaRP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μην αγαπάς -</a:t>
            </a:r>
            <a:r>
              <a:rPr b="1"/>
              <a:t>α λ λ ο ύ</a:t>
            </a:r>
            <a:endParaRPr sz="1264">
              <a:solidFill>
                <a:srgbClr val="DAFDD5"/>
              </a:solidFill>
            </a:endParaRP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άστρο τη-ς </a:t>
            </a:r>
            <a:r>
              <a:rPr b="1"/>
              <a:t>α υ γ ή ς</a:t>
            </a:r>
            <a:endParaRPr sz="1264">
              <a:solidFill>
                <a:srgbClr val="DAFDD5"/>
              </a:solidFill>
            </a:endParaRPr>
          </a:p>
          <a:p>
            <a:pPr marL="0" indent="0" defTabSz="461518">
              <a:spcBef>
                <a:spcPts val="0"/>
              </a:spcBef>
              <a:buSzTx/>
              <a:buNone/>
              <a:defRPr sz="316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πως άργησε-ς ν </a:t>
            </a:r>
            <a:r>
              <a:rPr b="1"/>
              <a:t>α  β γ ή</a:t>
            </a:r>
            <a:r>
              <a:t> ς  (Θρασ. Σταύρου)</a:t>
            </a:r>
          </a:p>
        </p:txBody>
      </p:sp>
      <p:sp>
        <p:nvSpPr>
          <p:cNvPr id="139" name="Ε ί δ η  ο μ ο ι ο κ α τ α λ η ξ ί α 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Ε ί δ η  ο μ ο ι ο κ α τ α λ η ξ ί α 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3) Σταυρωτή, όταν ομοιοκαταληκτεί o 1ος στίχος με τον 4ο και ο 2ος με τον 3ο (ή όταν ομοιοκαταληκτεί το πρώτο με το τέταρτο  και το δεύτερο με τον τρίτο ημιστίχιο), δηλαδή όταν ομοιοκαταληκτούν οι ακραίοι και οι μεσαίοι στίχοι,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3) Σταυρωτή</a:t>
            </a:r>
            <a:r>
              <a:t>, όταν ομοιοκαταληκτεί o 1ος στίχος με τον 4ο και ο 2ος με τον 3ο (ή όταν ομοιοκαταληκτεί το πρώτο με το τέταρτο  και το δεύτερο με τον τρίτο ημιστίχιο), δηλαδή όταν ομοιοκαταληκτούν οι ακραίοι και οι μεσαίοι στίχοι, </a:t>
            </a:r>
          </a:p>
          <a:p>
            <a:pPr marL="0" indent="0" algn="ctr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1-4</a:t>
            </a:r>
          </a:p>
          <a:p>
            <a:pPr marL="0" indent="0" algn="ctr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2-3</a:t>
            </a:r>
          </a:p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/>
          </a:p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π.χ.:              </a:t>
            </a:r>
            <a:endParaRPr sz="1248">
              <a:solidFill>
                <a:srgbClr val="DAFDD5"/>
              </a:solidFill>
            </a:endParaRPr>
          </a:p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Στο περιγιάλι το κρ-</a:t>
            </a:r>
            <a:r>
              <a:rPr b="1"/>
              <a:t>υ φ ό</a:t>
            </a:r>
            <a:endParaRPr sz="1248">
              <a:solidFill>
                <a:srgbClr val="DAFDD5"/>
              </a:solidFill>
            </a:endParaRPr>
          </a:p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κι άσπρο σαν περιστ</a:t>
            </a:r>
            <a:r>
              <a:rPr b="1"/>
              <a:t>-έρι</a:t>
            </a:r>
            <a:endParaRPr sz="1248">
              <a:solidFill>
                <a:srgbClr val="DAFDD5"/>
              </a:solidFill>
            </a:endParaRPr>
          </a:p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διψάσαμε το μεσημ-</a:t>
            </a:r>
            <a:r>
              <a:rPr b="1"/>
              <a:t>έρι</a:t>
            </a:r>
            <a:endParaRPr sz="1248">
              <a:solidFill>
                <a:srgbClr val="DAFDD5"/>
              </a:solidFill>
            </a:endParaRPr>
          </a:p>
          <a:p>
            <a:pPr marL="0" indent="0" defTabSz="455675">
              <a:spcBef>
                <a:spcPts val="0"/>
              </a:spcBef>
              <a:buSzTx/>
              <a:buNone/>
              <a:defRPr sz="312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μα το νερό γλ-</a:t>
            </a:r>
            <a:r>
              <a:rPr b="1"/>
              <a:t>υ φ ό</a:t>
            </a:r>
          </a:p>
        </p:txBody>
      </p:sp>
      <p:sp>
        <p:nvSpPr>
          <p:cNvPr id="142" name="Ε ί δ η  ο μ ο ι ο κ α τ α λ η ξ ί α 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Ε ί δ η  ο μ ο ι ο κ α τ α λ η ξ ί α 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4) Ζευγαροπλεκτή, όταν ομοιοκαταληκτεί ο 1ος στίχος με το 2ο, ο 3ος με τον 6ο και ο 4ος  με το 5ο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/>
              <a:t>4) Ζευγαροπλεκτή</a:t>
            </a:r>
            <a:r>
              <a:t>, όταν ομοιοκαταληκτεί ο 1ος στίχος με το 2ο, ο 3ος με τον 6ο και ο 4ος  με το 5ο.</a:t>
            </a:r>
          </a:p>
          <a:p>
            <a:pPr marL="0" indent="0" algn="ctr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1-2</a:t>
            </a:r>
          </a:p>
          <a:p>
            <a:pPr marL="0" indent="0" algn="ctr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3-6</a:t>
            </a:r>
          </a:p>
          <a:p>
            <a:pPr marL="0" indent="0" algn="ctr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4-5</a:t>
            </a: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360">
              <a:solidFill>
                <a:srgbClr val="DAFDD5"/>
              </a:solidFill>
            </a:endParaRP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Συμμαζεμένο, ντροπ-</a:t>
            </a:r>
            <a:r>
              <a:rPr b="1"/>
              <a:t>α λ ό,</a:t>
            </a:r>
            <a:endParaRPr sz="1360">
              <a:solidFill>
                <a:srgbClr val="DAFDD5"/>
              </a:solidFill>
            </a:endParaRP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σαν καραβάκι στο γι-</a:t>
            </a:r>
            <a:r>
              <a:rPr b="1"/>
              <a:t>α λ ό,</a:t>
            </a:r>
            <a:endParaRPr sz="1360">
              <a:solidFill>
                <a:srgbClr val="DAFDD5"/>
              </a:solidFill>
            </a:endParaRP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κατάλευκο καλ-</a:t>
            </a:r>
            <a:r>
              <a:rPr b="1"/>
              <a:t>ύβι</a:t>
            </a:r>
            <a:endParaRPr sz="1360">
              <a:solidFill>
                <a:srgbClr val="DAFDD5"/>
              </a:solidFill>
            </a:endParaRP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μες σ' όλο πράσινα κλα-</a:t>
            </a:r>
            <a:r>
              <a:rPr b="1"/>
              <a:t>ρ ι ά</a:t>
            </a:r>
            <a:endParaRPr sz="1360">
              <a:solidFill>
                <a:srgbClr val="DAFDD5"/>
              </a:solidFill>
            </a:endParaRP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τη χιονισμένη του θω-</a:t>
            </a:r>
            <a:r>
              <a:rPr b="1"/>
              <a:t>ρ ι ά</a:t>
            </a:r>
            <a:endParaRPr sz="1360">
              <a:solidFill>
                <a:srgbClr val="DAFDD5"/>
              </a:solidFill>
            </a:endParaRPr>
          </a:p>
          <a:p>
            <a:pPr marL="0" indent="0" defTabSz="496570">
              <a:spcBef>
                <a:spcPts val="0"/>
              </a:spcBef>
              <a:buSzTx/>
              <a:buNone/>
              <a:defRPr sz="34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μια δείχνει και μια κρ-</a:t>
            </a:r>
            <a:r>
              <a:rPr b="1"/>
              <a:t>ύβει.</a:t>
            </a:r>
            <a:r>
              <a:t>    (Δροσίνης)</a:t>
            </a:r>
          </a:p>
        </p:txBody>
      </p:sp>
      <p:sp>
        <p:nvSpPr>
          <p:cNvPr id="145" name="Ε ί δ η  ο μ ο ι ο κ α τ α λ η ξ ί α 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1515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Ε ί δ η  ο μ ο ι ο κ α τ α λ η ξ ί α 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Παράδειγμα στίχων με τέσσερις συλλαβές :…"/>
          <p:cNvSpPr txBox="1">
            <a:spLocks noGrp="1"/>
          </p:cNvSpPr>
          <p:nvPr>
            <p:ph type="body" idx="1"/>
          </p:nvPr>
        </p:nvSpPr>
        <p:spPr>
          <a:xfrm>
            <a:off x="266700" y="279400"/>
            <a:ext cx="11099800" cy="8895606"/>
          </a:xfrm>
          <a:prstGeom prst="rect">
            <a:avLst/>
          </a:prstGeom>
        </p:spPr>
        <p:txBody>
          <a:bodyPr/>
          <a:lstStyle/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 στίχων με τέσσερις συλλαβές :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«</a:t>
            </a:r>
            <a:r>
              <a:rPr dirty="0" err="1"/>
              <a:t>Χωρίς</a:t>
            </a:r>
            <a:r>
              <a:rPr dirty="0"/>
              <a:t> κα</a:t>
            </a:r>
            <a:r>
              <a:rPr dirty="0" err="1"/>
              <a:t>ιρό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κα</a:t>
            </a:r>
            <a:r>
              <a:rPr dirty="0" err="1"/>
              <a:t>μιάς</a:t>
            </a:r>
            <a:r>
              <a:rPr dirty="0"/>
              <a:t> </a:t>
            </a:r>
            <a:r>
              <a:rPr dirty="0" err="1"/>
              <a:t>λογής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σωρό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κοντολογίς</a:t>
            </a:r>
            <a:r>
              <a:rPr dirty="0"/>
              <a:t>»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                   (Ι. </a:t>
            </a:r>
            <a:r>
              <a:rPr dirty="0" err="1"/>
              <a:t>Βηλ</a:t>
            </a:r>
            <a:r>
              <a:rPr dirty="0"/>
              <a:t>αράς}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 στίχων με πέντε συλλαβές :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"</a:t>
            </a:r>
            <a:r>
              <a:rPr dirty="0" err="1"/>
              <a:t>Μέρ</a:t>
            </a:r>
            <a:r>
              <a:rPr dirty="0"/>
              <a:t>α του Aπρίλη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</a:t>
            </a:r>
            <a:r>
              <a:rPr dirty="0" err="1"/>
              <a:t>ράσινο</a:t>
            </a:r>
            <a:r>
              <a:rPr dirty="0"/>
              <a:t> </a:t>
            </a:r>
            <a:r>
              <a:rPr dirty="0" err="1"/>
              <a:t>λάμ</a:t>
            </a:r>
            <a:r>
              <a:rPr dirty="0"/>
              <a:t>πος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γελούσε</a:t>
            </a:r>
            <a:r>
              <a:rPr dirty="0"/>
              <a:t> ο </a:t>
            </a:r>
            <a:r>
              <a:rPr dirty="0" err="1"/>
              <a:t>κάμ</a:t>
            </a:r>
            <a:r>
              <a:rPr dirty="0"/>
              <a:t>πος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τριφύλλι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               (Κ. Κα</a:t>
            </a:r>
            <a:r>
              <a:rPr dirty="0" err="1"/>
              <a:t>ρυωτάκης</a:t>
            </a:r>
            <a:r>
              <a:rPr dirty="0"/>
              <a:t>)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 στίχων με έξι συλλαβές :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Και να </a:t>
            </a:r>
            <a:r>
              <a:rPr dirty="0" err="1"/>
              <a:t>με</a:t>
            </a:r>
            <a:r>
              <a:rPr dirty="0"/>
              <a:t> π</a:t>
            </a:r>
            <a:r>
              <a:rPr dirty="0" err="1"/>
              <a:t>ου</a:t>
            </a:r>
            <a:r>
              <a:rPr dirty="0"/>
              <a:t> </a:t>
            </a:r>
            <a:r>
              <a:rPr dirty="0" err="1"/>
              <a:t>μένω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κι</a:t>
            </a:r>
            <a:r>
              <a:rPr dirty="0"/>
              <a:t> α</a:t>
            </a:r>
            <a:r>
              <a:rPr dirty="0" err="1"/>
              <a:t>κόμ</a:t>
            </a:r>
            <a:r>
              <a:rPr dirty="0"/>
              <a:t>α προσμένω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                   (Κ. Χα</a:t>
            </a:r>
            <a:r>
              <a:rPr dirty="0" err="1"/>
              <a:t>τζό</a:t>
            </a:r>
            <a:r>
              <a:rPr dirty="0"/>
              <a:t>πουλος)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 στίχων με εφτά συλλαβές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Και </a:t>
            </a:r>
            <a:r>
              <a:rPr dirty="0" err="1"/>
              <a:t>κυνηγούμε</a:t>
            </a:r>
            <a:r>
              <a:rPr dirty="0"/>
              <a:t> </a:t>
            </a:r>
            <a:r>
              <a:rPr dirty="0" err="1"/>
              <a:t>οϊμέν</a:t>
            </a:r>
            <a:r>
              <a:rPr dirty="0"/>
              <a:t>α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ονείρ</a:t>
            </a:r>
            <a:r>
              <a:rPr dirty="0"/>
              <a:t>ατα χαμένα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Πα</a:t>
            </a:r>
            <a:r>
              <a:rPr dirty="0" err="1"/>
              <a:t>ράδειγμ</a:t>
            </a:r>
            <a:r>
              <a:rPr dirty="0"/>
              <a:t>α στίχων με οχτώ συλλαβές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Του</a:t>
            </a:r>
            <a:r>
              <a:rPr dirty="0"/>
              <a:t> πα</a:t>
            </a:r>
            <a:r>
              <a:rPr dirty="0" err="1"/>
              <a:t>τέρ</a:t>
            </a:r>
            <a:r>
              <a:rPr dirty="0"/>
              <a:t>α σου όταν έρθεις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δεν</a:t>
            </a:r>
            <a:r>
              <a:rPr dirty="0"/>
              <a:t> θα </a:t>
            </a:r>
            <a:r>
              <a:rPr dirty="0" err="1"/>
              <a:t>ιδείς</a:t>
            </a:r>
            <a:r>
              <a:rPr dirty="0"/>
              <a:t> πα</a:t>
            </a:r>
            <a:r>
              <a:rPr dirty="0" err="1"/>
              <a:t>ρά</a:t>
            </a:r>
            <a:r>
              <a:rPr dirty="0"/>
              <a:t> </a:t>
            </a:r>
            <a:r>
              <a:rPr dirty="0" err="1"/>
              <a:t>τον</a:t>
            </a:r>
            <a:r>
              <a:rPr dirty="0"/>
              <a:t> </a:t>
            </a:r>
            <a:r>
              <a:rPr dirty="0" err="1"/>
              <a:t>τάφο</a:t>
            </a:r>
            <a:r>
              <a:rPr dirty="0"/>
              <a:t>…</a:t>
            </a:r>
            <a:endParaRPr i="0"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                                            (</a:t>
            </a:r>
            <a:r>
              <a:rPr dirty="0" err="1"/>
              <a:t>Διον</a:t>
            </a:r>
            <a:r>
              <a:rPr dirty="0"/>
              <a:t>. </a:t>
            </a:r>
            <a:r>
              <a:rPr dirty="0" err="1"/>
              <a:t>Σολωμός</a:t>
            </a:r>
            <a:r>
              <a:rPr dirty="0"/>
              <a:t>)</a:t>
            </a:r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algn="just" defTabSz="301752">
              <a:spcBef>
                <a:spcPts val="0"/>
              </a:spcBef>
              <a:buSzTx/>
              <a:buNone/>
              <a:defRPr sz="1628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 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Παράδειγμα στίχων με εννιά συλλαβές…"/>
          <p:cNvSpPr txBox="1">
            <a:spLocks noGrp="1"/>
          </p:cNvSpPr>
          <p:nvPr>
            <p:ph type="body" idx="1"/>
          </p:nvPr>
        </p:nvSpPr>
        <p:spPr>
          <a:xfrm>
            <a:off x="406400" y="165100"/>
            <a:ext cx="11099800" cy="8902155"/>
          </a:xfrm>
          <a:prstGeom prst="rect">
            <a:avLst/>
          </a:prstGeom>
        </p:spPr>
        <p:txBody>
          <a:bodyPr/>
          <a:lstStyle/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Παράδειγμα στίχων με εννιά συλλαβές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Οι δέκα γίδες του Μπιλιόνα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δίχως τσοπάνη μήτε σκύλο….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(Ζ. Παπαντωνίου)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Παράδειγμα στίχων με δέκα συλλαβές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«Μπλέχτηκαν με τα’ άστρα τα μαλλιά της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και με τα κλεισμένα βλέφαρά της…»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(Μιχ. Περάνθης)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Παράδειγμα ενδεκασύλλαβων στίχων :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" Μόνο για την αγάπη ας προσπεράσω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κι ας προσπαθήσω να χαμογελάσω... ".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(Γ. 'Αηδονόπουλος}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Παράδειγμα δωδεκασύλλαβων στίχων :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“Στης ψυχής σου το σκοτάδι βύθισέ τα.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θα ‘ρθει αυγή που θα τα ιδώ σε μια βιολέτα ".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(Ζ. Παπαντωνίου}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Παράδειγμα δεκατρισύλλαβων στίχων :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«Με δάφνες, με μυρτιές και με δασιά πλατάνια...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μ’  ολόχρυσα  σπαρτά, με θημωνιές, με αλώνια 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(Κ. Κρυστάλλης}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Παράδειγμα δεκαπεντασύλλαβων στίχων :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«Τρέχα παιδί μου γρήγορα, τρέχα ψηλά στη ράχη…»</a:t>
            </a:r>
            <a:r>
              <a:rPr i="0"/>
              <a:t>".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(Αρ. Βαλαωρίτης}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«Ξενιτεμένο μου πουλί και παραπονεμένο» 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 (Δημοτικό)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Παράδειγμα δεκαεξασύλλαβων στίχων :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«'Αχ, πώς χτυπά καμιά φορά, τουτ’   η  καρδιά κι αναφτερά...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κι απά΄ σε πλατανόφυλλα το κοκορέτσι το ζεστό.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                                                              (Μ. Μαλακάσης)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Παράδειγμα δεκαεφτασύλλαβου στίχου :</a:t>
            </a:r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«Φρέσκος μπροστά μου τόσο ζεις, τόσο ή καρδιά μου εσέ σιμώνει"</a:t>
            </a:r>
            <a:endParaRPr i="0"/>
          </a:p>
          <a:p>
            <a:pPr marL="0" indent="0" algn="just" defTabSz="384047">
              <a:spcBef>
                <a:spcPts val="0"/>
              </a:spcBef>
              <a:buSzTx/>
              <a:buNone/>
              <a:defRPr sz="1736" i="1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                                                                                     (Κ. Παλαμάς)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163</Words>
  <Application>Microsoft Office PowerPoint</Application>
  <PresentationFormat>Προσαρμογή</PresentationFormat>
  <Paragraphs>133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7" baseType="lpstr">
      <vt:lpstr>Century Gothic</vt:lpstr>
      <vt:lpstr>Cochin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ομοιο-καταληξία</vt:lpstr>
      <vt:lpstr>Παρουσίαση του PowerPoint</vt:lpstr>
      <vt:lpstr>Παρουσίαση του PowerPoint</vt:lpstr>
      <vt:lpstr>Ε ί δ η  ο μ ο ι ο κ α τ α λ η ξ ί α ς</vt:lpstr>
      <vt:lpstr>Ε ί δ η  ο μ ο ι ο κ α τ α λ η ξ ί α ς</vt:lpstr>
      <vt:lpstr>Ε ί δ η  ο μ ο ι ο κ α τ α λ η ξ ί α ς</vt:lpstr>
      <vt:lpstr>Ε ί δ η  ο μ ο ι ο κ α τ α λ η ξ ί α 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ομοιο-καταληξία</dc:title>
  <cp:lastModifiedBy>TKotop</cp:lastModifiedBy>
  <cp:revision>4</cp:revision>
  <dcterms:modified xsi:type="dcterms:W3CDTF">2023-02-04T15:28:47Z</dcterms:modified>
</cp:coreProperties>
</file>