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354" r:id="rId3"/>
    <p:sldId id="388" r:id="rId4"/>
    <p:sldId id="389" r:id="rId5"/>
    <p:sldId id="406" r:id="rId6"/>
    <p:sldId id="407" r:id="rId7"/>
    <p:sldId id="390" r:id="rId8"/>
    <p:sldId id="377" r:id="rId9"/>
    <p:sldId id="378" r:id="rId10"/>
    <p:sldId id="404" r:id="rId11"/>
    <p:sldId id="408" r:id="rId12"/>
    <p:sldId id="409" r:id="rId13"/>
    <p:sldId id="410" r:id="rId14"/>
    <p:sldId id="424" r:id="rId15"/>
    <p:sldId id="411" r:id="rId16"/>
    <p:sldId id="423" r:id="rId17"/>
    <p:sldId id="412" r:id="rId18"/>
    <p:sldId id="414" r:id="rId19"/>
    <p:sldId id="415" r:id="rId20"/>
    <p:sldId id="416" r:id="rId21"/>
    <p:sldId id="417" r:id="rId22"/>
    <p:sldId id="418" r:id="rId23"/>
    <p:sldId id="420" r:id="rId24"/>
    <p:sldId id="347" r:id="rId25"/>
    <p:sldId id="361" r:id="rId26"/>
    <p:sldId id="419" r:id="rId27"/>
    <p:sldId id="328" r:id="rId2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66D"/>
    <a:srgbClr val="87B39A"/>
    <a:srgbClr val="88B39A"/>
    <a:srgbClr val="FFEADB"/>
    <a:srgbClr val="FEEADA"/>
    <a:srgbClr val="B3EBCE"/>
    <a:srgbClr val="A3EFFF"/>
    <a:srgbClr val="D0D5C2"/>
    <a:srgbClr val="ABEDDE"/>
    <a:srgbClr val="C2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Μεσαίο στυλ 1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Στυλ με θέμα 1 - Έμφαση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6"/>
    <p:restoredTop sz="85882"/>
  </p:normalViewPr>
  <p:slideViewPr>
    <p:cSldViewPr snapToGrid="0">
      <p:cViewPr varScale="1">
        <p:scale>
          <a:sx n="103" d="100"/>
          <a:sy n="103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240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A39C-AEF2-1046-8A77-12536827BD57}" type="datetimeFigureOut">
              <a:rPr lang="el-GR" smtClean="0"/>
              <a:t>17/3/23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6EAAB-A26A-5948-A6C5-9E8A6CE67D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747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16EAAB-A26A-5948-A6C5-9E8A6CE67D09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950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16EAAB-A26A-5948-A6C5-9E8A6CE67D09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597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16EAAB-A26A-5948-A6C5-9E8A6CE67D09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586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68E43B-F39F-095E-036F-24C89C2EF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009E286-C056-E849-C5DB-A17D1A534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298193-19B8-81AC-BC48-23455E7C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87392A-2F61-DC41-A8F1-8F9017C98ECC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75623E-62FF-169D-51CF-9121C185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6857937-FD71-8486-0475-CFD7D61E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C852D5-9053-6B46-82D8-E6AA6EC3EFA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215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E95035-8A3E-A9FA-DB9D-239E202E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9D69702-1554-74B9-9241-5D681DE15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FFA2FF0-2627-D46A-8990-6BE25066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9A4A1F-9152-7143-8EAC-34AFEAAA386B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4C2F87-C2B6-F822-C242-D2772D41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71C8E5B-7649-5750-BCDD-6A82CEEF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45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E82014A-3287-94F8-42ED-B9D67D7E1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6797580-72F3-1352-3A18-BE9237A86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1880F7-F7A3-8899-F12C-D867FF08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21F983-1807-084E-9416-80530155C646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16B786-4E43-55E8-8B63-07B3B690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579055-40A5-E808-2F44-7550664FA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868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FBEAD4-1D2C-1ECB-5FB1-1725B3BB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C9554A-1FEF-BAF4-AF72-C51148C7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BC6D87-598E-68A1-DE9B-041B34F6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7EBA5F-F178-EE43-B454-4D24841BD74C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D512E5-B656-E3B1-68D7-AFA3D0D5F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D7F890-BA44-E767-0650-CB4CCFF5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52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F7C151-D49F-D5DA-9E45-E7EA5F34E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D9A8D65-704E-3C29-B4E2-8E30CC521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370A74-0178-5241-75DE-A917BF8F90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DA5108-5307-9D48-83B9-028F5149DBA1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051B6E-0913-8A70-319A-C6346AFA5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9F1989-1C10-9AA4-6B5A-0F3C34D9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63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244B60-AB34-61E1-3468-9F88175C2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5DBB8A-661E-4B07-89C2-94E6A48C1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A4FCAB-978B-A8E7-AC4F-BFB4F73EE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7837C79-0B69-4C6B-352F-0C385144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D4969A-9C3F-9A46-8810-835A48B5C9C0}" type="datetime1">
              <a:rPr lang="el-GR" smtClean="0"/>
              <a:t>17/3/23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608A9C-7B85-1894-3A5A-2134794A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47FD43-EF3A-66AA-F9B5-02236F68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61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7B6AF7-35A6-F786-D5A6-414F7AA0B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790577-1C57-B676-0124-949D80ACC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6E4DDFF-9D90-855F-AFF5-3B2FC521C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0A86EEC-BD49-F1E8-5044-C81F4B24E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30C2A36-7D05-E0B2-3987-0A8D7817A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D42B151-782D-CF84-F56F-E1731EDA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A9441-2D52-EF4E-A6F6-332462A40E0F}" type="datetime1">
              <a:rPr lang="el-GR" smtClean="0"/>
              <a:t>17/3/23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7F7F909-6D54-4A82-367D-F839FA4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FB3632A-D32A-CBF4-5A4E-04988474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587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D2A64E-047A-A790-BFA6-0B6C118A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AC0041C-39AE-D28F-E20F-58CB275C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29CC4-D48E-1F4F-8F27-8C291B44F8CB}" type="datetime1">
              <a:rPr lang="el-GR" smtClean="0"/>
              <a:t>17/3/23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4BDE340-511C-8EF2-FEA0-1E1EB6B0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4378782-3F70-21C9-B842-A5176F56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65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C7BDC83-4C6E-7F67-7A96-4D2C82E2BA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02244-A1AF-D542-9C24-73C13803C3EE}" type="datetime1">
              <a:rPr lang="el-GR" smtClean="0"/>
              <a:t>17/3/23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F1E0A91-0C80-88B3-CC3B-A6D12E6E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A03B7D1-2853-E608-DF0B-441EF977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11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396591-87F5-0BA7-4B42-984A922D8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EDAC4C-D197-9868-7AF2-5308595E0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6FC1F1-8633-FA50-7610-E4FC5404E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57AD1F2-C198-CAFA-756F-967CDCA1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B0E4A6-A3A8-1042-BB3A-34D0D19D76B0}" type="datetime1">
              <a:rPr lang="el-GR" smtClean="0"/>
              <a:t>17/3/23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04B4548-0CCC-B57C-1BF7-0CD0C9529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CF6314E-3886-E3D9-7207-7427372C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998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6D98F1-5FE9-2F9E-F416-86C45048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72E5314-E621-7AC4-81C6-8267DE35F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4446871-1895-705B-B912-FDDA9103D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E127084-84B5-477E-1671-91F493F9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F11A71-757C-8E40-A98D-B19CB039A7E3}" type="datetime1">
              <a:rPr lang="el-GR" smtClean="0"/>
              <a:t>17/3/23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F1C365-260C-DCCD-8C28-ADA0F468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4DB12FC-25A1-0595-CA6C-20C946D9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572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Έλλειψη 10">
            <a:extLst>
              <a:ext uri="{FF2B5EF4-FFF2-40B4-BE49-F238E27FC236}">
                <a16:creationId xmlns:a16="http://schemas.microsoft.com/office/drawing/2014/main" id="{962D030F-9BF2-BFF4-2E07-E67327F514CE}"/>
              </a:ext>
            </a:extLst>
          </p:cNvPr>
          <p:cNvSpPr/>
          <p:nvPr userDrawn="1"/>
        </p:nvSpPr>
        <p:spPr>
          <a:xfrm>
            <a:off x="11415126" y="104033"/>
            <a:ext cx="736173" cy="702365"/>
          </a:xfrm>
          <a:prstGeom prst="ellipse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bg1"/>
              </a:solidFill>
            </a:endParaRPr>
          </a:p>
        </p:txBody>
      </p:sp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D2AFBAD-BDE6-05F7-659F-BCB074E1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53C114A-62DE-E541-22C6-1EC6BB481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4853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EB13A94-FE83-B388-3682-2FB8268787AC}"/>
              </a:ext>
            </a:extLst>
          </p:cNvPr>
          <p:cNvSpPr/>
          <p:nvPr userDrawn="1"/>
        </p:nvSpPr>
        <p:spPr>
          <a:xfrm>
            <a:off x="0" y="-2"/>
            <a:ext cx="12192000" cy="230189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63C135A-9082-F895-5C2C-E68AD93DA23B}"/>
              </a:ext>
            </a:extLst>
          </p:cNvPr>
          <p:cNvSpPr/>
          <p:nvPr userDrawn="1"/>
        </p:nvSpPr>
        <p:spPr>
          <a:xfrm>
            <a:off x="0" y="6642000"/>
            <a:ext cx="1219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FA8CEE90-079A-F77E-E56C-F6E5CEBDC78C}"/>
              </a:ext>
            </a:extLst>
          </p:cNvPr>
          <p:cNvSpPr/>
          <p:nvPr userDrawn="1"/>
        </p:nvSpPr>
        <p:spPr>
          <a:xfrm rot="16200000">
            <a:off x="8763000" y="3321000"/>
            <a:ext cx="664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A7E6A4C-4868-D8AC-1671-9ACFFE3C2676}"/>
              </a:ext>
            </a:extLst>
          </p:cNvPr>
          <p:cNvSpPr/>
          <p:nvPr userDrawn="1"/>
        </p:nvSpPr>
        <p:spPr>
          <a:xfrm rot="16200000">
            <a:off x="-3213000" y="3320999"/>
            <a:ext cx="664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9219EEA-6156-6ADE-FB7A-862921D27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4425" y="272652"/>
            <a:ext cx="736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B8C852D5-9053-6B46-82D8-E6AA6EC3EFA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97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87B39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666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666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6666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666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666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D22C02-5B05-1CA1-A1A0-99E246F1A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156" y="2265911"/>
            <a:ext cx="10283687" cy="1822934"/>
          </a:xfrm>
        </p:spPr>
        <p:txBody>
          <a:bodyPr>
            <a:normAutofit/>
          </a:bodyPr>
          <a:lstStyle/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Διδακτική των </a:t>
            </a:r>
            <a:b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Φυσικών Επιστημών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FFEC003-AA34-39A8-B252-FBC68895B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688717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l-GR" sz="3000" dirty="0">
                <a:latin typeface="Calibri" panose="020F0502020204030204" pitchFamily="34" charset="0"/>
                <a:cs typeface="Calibri" panose="020F0502020204030204" pitchFamily="34" charset="0"/>
              </a:rPr>
              <a:t>Δρ. Πέικος Γιώργος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Εαρινό Εξάμηνο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Φλώρινα, 2023</a:t>
            </a: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81C5766-AFA9-D672-FF85-48337FF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</a:t>
            </a:fld>
            <a:endParaRPr lang="el-GR"/>
          </a:p>
        </p:txBody>
      </p:sp>
      <p:sp>
        <p:nvSpPr>
          <p:cNvPr id="15" name="Υπότιτλος 2">
            <a:extLst>
              <a:ext uri="{FF2B5EF4-FFF2-40B4-BE49-F238E27FC236}">
                <a16:creationId xmlns:a16="http://schemas.microsoft.com/office/drawing/2014/main" id="{BE6051D4-BAAD-E4C8-CFD9-1DD635EFFA1E}"/>
              </a:ext>
            </a:extLst>
          </p:cNvPr>
          <p:cNvSpPr txBox="1">
            <a:spLocks/>
          </p:cNvSpPr>
          <p:nvPr/>
        </p:nvSpPr>
        <p:spPr>
          <a:xfrm>
            <a:off x="1523999" y="51352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ΠΑΝΕΠΙΣΤΗΜΙΟ ΔΥΤΙΚΗΣ ΜΑΚΕΔΟΝΙΑΣ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ΣΧΟΛΗ ΚΟΙΝΩΝΙΚΩΝ ΚΑΙ ΑΝΘΡΩΠΙΣΤΙΚΩΝ ΣΠΟΥΔΩΝ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ΠΑΙΔΑΓΩΓΙΚΟ ΤΜΗΜΑ ΔΗΜΟΤΙΚΗΣ ΕΚΠΑΙΔΕΥΣΗΣ</a:t>
            </a:r>
          </a:p>
          <a:p>
            <a:endParaRPr lang="el-G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70D2F916-1166-42C3-27C2-2F92A6A8A3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72" y="416893"/>
            <a:ext cx="990627" cy="101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3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ADF50D-297C-11F4-7364-63A57CA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10</a:t>
            </a:fld>
            <a:endParaRPr lang="el-GR"/>
          </a:p>
        </p:txBody>
      </p:sp>
      <p:graphicFrame>
        <p:nvGraphicFramePr>
          <p:cNvPr id="5" name="Πίνακας 10">
            <a:extLst>
              <a:ext uri="{FF2B5EF4-FFF2-40B4-BE49-F238E27FC236}">
                <a16:creationId xmlns:a16="http://schemas.microsoft.com/office/drawing/2014/main" id="{0EAD7891-2AA6-25E3-BE39-95AD0920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494442"/>
              </p:ext>
            </p:extLst>
          </p:nvPr>
        </p:nvGraphicFramePr>
        <p:xfrm>
          <a:off x="241717" y="85852"/>
          <a:ext cx="11708565" cy="6773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4799">
                  <a:extLst>
                    <a:ext uri="{9D8B030D-6E8A-4147-A177-3AD203B41FA5}">
                      <a16:colId xmlns:a16="http://schemas.microsoft.com/office/drawing/2014/main" val="1310683037"/>
                    </a:ext>
                  </a:extLst>
                </a:gridCol>
                <a:gridCol w="4454769">
                  <a:extLst>
                    <a:ext uri="{9D8B030D-6E8A-4147-A177-3AD203B41FA5}">
                      <a16:colId xmlns:a16="http://schemas.microsoft.com/office/drawing/2014/main" val="4253489539"/>
                    </a:ext>
                  </a:extLst>
                </a:gridCol>
                <a:gridCol w="3118997">
                  <a:extLst>
                    <a:ext uri="{9D8B030D-6E8A-4147-A177-3AD203B41FA5}">
                      <a16:colId xmlns:a16="http://schemas.microsoft.com/office/drawing/2014/main" val="2651691293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Στρατηγικές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</a:rPr>
                        <a:t>Αρχές αντίδρασης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Φάσεις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878345"/>
                  </a:ext>
                </a:extLst>
              </a:tr>
              <a:tr h="4659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Σ1. Ο εκπαιδευτικός καλεί τους μαθητές να ανακαλέσουν γνώσεις κι εμπειρίες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1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εκφράζει τη συμφωνία του, με τις σωστές και τη διαφωνία του με τις λανθασμένες απαντήσεις των μαθητών 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Φ1. Ανάπτυξη προβληματισμού &amp; εξοικείωσης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05335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Σ2. Ο εκπαιδευτικός καλεί τους μαθητές να εκφράσουν τις απόψεις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2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υπονοεί τη συμφωνία του με τις σωστές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Φ2. Παρουσίαση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489520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Σ3. Ο εκπαιδευτικός καλεί τους μαθητές να αντιληφθούν την επιστημονική άποψη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3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κρατά ουδέτερη στάση σε όλες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Φ3. Επεξεργασία δεδομένων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52892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Σ4. Ο εκπαιδευτικός καλεί τους μαθητές να συσχετίσουν παρατηρήσεις μεταξύ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4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δίνει εξηγήσεις όταν οι μαθητές έχουν απορίες ή δεν απαντούν στις ερωτήσεις του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Φ4. Εξαγωγή συμπερασμάτων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030048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Σ5. Ο εκπαιδευτικός καλεί τους μαθητές να προβλέψουν/ελέγξουν τις προβλέψεις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5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παραβλέπει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Φ5. Ανάδειξη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720214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Σ6. Ο εκπαιδευτικός καλεί τους μαθητές να σχεδιάσουν και να εκτελέσουν ένα πείραμα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6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Στις απαντήσεις των μαθητών, ο εκπαιδευτικός ζητά εξηγήσεις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Φ6. Δοκιμασία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81226"/>
                  </a:ext>
                </a:extLst>
              </a:tr>
              <a:tr h="4869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Σ7. Ο εκπαιδευτικός καλεί τους μαθητές να συζητήσουν τα πειραματικά αποτελέσματα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7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Όταν οι μαθητές δίνουν λανθασμένη απάντηση ή έχουν απορίες, ο εκπαιδευτικός προσπαθεί να αναδείξει τη σωστή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Φ7. Εφαρμογή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339339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Σ8. Ο εκπαιδευτικός καλεί τους μαθητές να αξιολογήσουν τα αποτελέσματα της μάθησής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Φ8. Ανασκόπηση των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208797"/>
                  </a:ext>
                </a:extLst>
              </a:tr>
              <a:tr h="27840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Φ9. Αξιολόγηση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876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27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DC5004E-9FCA-FE93-213D-06E814B8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11</a:t>
            </a:fld>
            <a:endParaRPr lang="el-GR"/>
          </a:p>
        </p:txBody>
      </p:sp>
      <p:grpSp>
        <p:nvGrpSpPr>
          <p:cNvPr id="29" name="Ομάδα 28">
            <a:extLst>
              <a:ext uri="{FF2B5EF4-FFF2-40B4-BE49-F238E27FC236}">
                <a16:creationId xmlns:a16="http://schemas.microsoft.com/office/drawing/2014/main" id="{927E6AD7-2699-268C-EE71-86C247FD74B7}"/>
              </a:ext>
            </a:extLst>
          </p:cNvPr>
          <p:cNvGrpSpPr/>
          <p:nvPr/>
        </p:nvGrpSpPr>
        <p:grpSpPr>
          <a:xfrm>
            <a:off x="287214" y="1136945"/>
            <a:ext cx="11455297" cy="5429353"/>
            <a:chOff x="268130" y="1172648"/>
            <a:chExt cx="10888938" cy="5429353"/>
          </a:xfrm>
        </p:grpSpPr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7C10F3C3-B3B1-8453-7AB7-0FE5B8D9F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898" y="1172648"/>
              <a:ext cx="5243170" cy="830997"/>
            </a:xfrm>
            <a:prstGeom prst="rect">
              <a:avLst/>
            </a:prstGeom>
            <a:noFill/>
            <a:ln>
              <a:solidFill>
                <a:srgbClr val="46666D"/>
              </a:solidFill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Ερωτήσεις  </a:t>
              </a:r>
            </a:p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Συμπλήρωση ερωτηματολογίου</a:t>
              </a:r>
              <a:endParaRPr lang="en-US" sz="2400" dirty="0">
                <a:solidFill>
                  <a:srgbClr val="46666D"/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367A5458-3B42-4B41-F8D7-D7A825554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898" y="3488119"/>
              <a:ext cx="5243170" cy="830997"/>
            </a:xfrm>
            <a:prstGeom prst="rect">
              <a:avLst/>
            </a:prstGeom>
            <a:noFill/>
            <a:ln>
              <a:solidFill>
                <a:srgbClr val="46666D"/>
              </a:solidFill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χρήση διδακτικών υλικών για την ανάπτυξη της επιστημονικής άποψης </a:t>
              </a: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624C461C-ED5D-7BD2-16EC-0C30DE364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897" y="5771004"/>
              <a:ext cx="5243171" cy="830997"/>
            </a:xfrm>
            <a:prstGeom prst="rect">
              <a:avLst/>
            </a:prstGeom>
            <a:noFill/>
            <a:ln>
              <a:solidFill>
                <a:srgbClr val="46666D"/>
              </a:solidFill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Τι </a:t>
              </a:r>
              <a:r>
                <a:rPr lang="el-GR" sz="2400" b="1" dirty="0">
                  <a:solidFill>
                    <a:srgbClr val="46666D"/>
                  </a:solidFill>
                </a:rPr>
                <a:t>λέγατε / νομίζατε;</a:t>
              </a:r>
            </a:p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b="1" dirty="0">
                  <a:solidFill>
                    <a:srgbClr val="46666D"/>
                  </a:solidFill>
                </a:rPr>
                <a:t>Γιατί αλλάξατε άποψη;</a:t>
              </a:r>
              <a:endParaRPr lang="en-US" sz="2400" b="1" dirty="0">
                <a:solidFill>
                  <a:srgbClr val="46666D"/>
                </a:solidFill>
              </a:endParaRPr>
            </a:p>
          </p:txBody>
        </p:sp>
        <p:grpSp>
          <p:nvGrpSpPr>
            <p:cNvPr id="28" name="Ομάδα 27">
              <a:extLst>
                <a:ext uri="{FF2B5EF4-FFF2-40B4-BE49-F238E27FC236}">
                  <a16:creationId xmlns:a16="http://schemas.microsoft.com/office/drawing/2014/main" id="{D6EE15D6-6EEA-9472-F8F7-B0B2BDF497B1}"/>
                </a:ext>
              </a:extLst>
            </p:cNvPr>
            <p:cNvGrpSpPr/>
            <p:nvPr/>
          </p:nvGrpSpPr>
          <p:grpSpPr>
            <a:xfrm>
              <a:off x="268130" y="1272623"/>
              <a:ext cx="5645767" cy="5176020"/>
              <a:chOff x="268130" y="1272623"/>
              <a:chExt cx="5645767" cy="5176020"/>
            </a:xfrm>
          </p:grpSpPr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1D0DAF3E-2813-1A31-CAA3-44574CAED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130" y="1272623"/>
                <a:ext cx="5645767" cy="5847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anchor="ctr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l-GR" sz="3200" dirty="0"/>
                  <a:t>Ανάδειξη των αρχικών απόψεων</a:t>
                </a:r>
              </a:p>
            </p:txBody>
          </p:sp>
          <p:sp>
            <p:nvSpPr>
              <p:cNvPr id="7" name="Rectangle 4">
                <a:extLst>
                  <a:ext uri="{FF2B5EF4-FFF2-40B4-BE49-F238E27FC236}">
                    <a16:creationId xmlns:a16="http://schemas.microsoft.com/office/drawing/2014/main" id="{FA245138-15D9-0516-194C-95D0839156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130" y="3582479"/>
                <a:ext cx="5645767" cy="5847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anchor="ctr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l-GR" sz="3200" dirty="0"/>
                  <a:t>Παρουσίαση των νέων απόψεων</a:t>
                </a:r>
                <a:endParaRPr lang="en-US" sz="3200" dirty="0"/>
              </a:p>
            </p:txBody>
          </p:sp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11B335D6-306F-869D-B74B-571672EA1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596" y="4746389"/>
                <a:ext cx="5546071" cy="5847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anchor="ctr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l-GR" sz="3200" dirty="0"/>
                  <a:t>Εφαρμογή των νέων απόψεων </a:t>
                </a:r>
                <a:endParaRPr lang="en-US" sz="3200" dirty="0"/>
              </a:p>
            </p:txBody>
          </p:sp>
          <p:sp>
            <p:nvSpPr>
              <p:cNvPr id="9" name="AutoShape 6">
                <a:extLst>
                  <a:ext uri="{FF2B5EF4-FFF2-40B4-BE49-F238E27FC236}">
                    <a16:creationId xmlns:a16="http://schemas.microsoft.com/office/drawing/2014/main" id="{0592806C-B7F3-CFDF-DF42-3F4ED146B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775" y="1990789"/>
                <a:ext cx="502174" cy="36036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n-US">
                  <a:latin typeface="+mn-lt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id="{9FA9AD7E-B43F-9E3E-4C48-63026F3F0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544" y="4256525"/>
                <a:ext cx="502174" cy="431800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n-US">
                  <a:latin typeface="+mn-lt"/>
                </a:endParaRPr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CA8F967B-5F4E-3454-0114-AF35D526C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130" y="2465943"/>
                <a:ext cx="5645766" cy="5847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l-GR" sz="3200" dirty="0"/>
                  <a:t>Δοκιμασία των αρχικών απόψεων</a:t>
                </a:r>
              </a:p>
            </p:txBody>
          </p:sp>
          <p:sp>
            <p:nvSpPr>
              <p:cNvPr id="17" name="AutoShape 14">
                <a:extLst>
                  <a:ext uri="{FF2B5EF4-FFF2-40B4-BE49-F238E27FC236}">
                    <a16:creationId xmlns:a16="http://schemas.microsoft.com/office/drawing/2014/main" id="{05B820BE-285A-89D6-E880-4C9B49F25B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775" y="3127861"/>
                <a:ext cx="502174" cy="36036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n-US">
                  <a:latin typeface="+mn-lt"/>
                </a:endParaRPr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15C6DFC7-C7C4-ACF8-E500-1A8D3CF805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596" y="5863868"/>
                <a:ext cx="5546071" cy="5847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anchor="ctr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l-GR" sz="3200" dirty="0"/>
                  <a:t>Ανασκόπηση </a:t>
                </a:r>
                <a:endParaRPr lang="en-US" sz="3200" dirty="0"/>
              </a:p>
            </p:txBody>
          </p:sp>
          <p:sp>
            <p:nvSpPr>
              <p:cNvPr id="19" name="AutoShape 16">
                <a:extLst>
                  <a:ext uri="{FF2B5EF4-FFF2-40B4-BE49-F238E27FC236}">
                    <a16:creationId xmlns:a16="http://schemas.microsoft.com/office/drawing/2014/main" id="{9AFDCFEC-AF76-AD32-0336-8B7CCC753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775" y="5410332"/>
                <a:ext cx="502174" cy="431800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chemeClr val="accent2">
                  <a:lumMod val="7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n-US">
                  <a:latin typeface="+mn-lt"/>
                </a:endParaRPr>
              </a:p>
            </p:txBody>
          </p:sp>
        </p:grp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EA6FD7ED-B18E-ED73-2CDB-93E951F58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898" y="2170971"/>
              <a:ext cx="5243170" cy="1200329"/>
            </a:xfrm>
            <a:prstGeom prst="rect">
              <a:avLst/>
            </a:prstGeom>
            <a:noFill/>
            <a:ln>
              <a:solidFill>
                <a:srgbClr val="46666D"/>
              </a:solidFill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Πείραμα επίδειξης/ομαδικά  </a:t>
              </a:r>
            </a:p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Συγκεντρώνουν δεδομένα</a:t>
              </a:r>
            </a:p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Βγάζουν συμπεράσματα</a:t>
              </a:r>
              <a:endParaRPr lang="en-US" sz="2400" dirty="0">
                <a:solidFill>
                  <a:srgbClr val="46666D"/>
                </a:solidFill>
              </a:endParaRPr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6239046A-731F-7149-EC15-00A75DCD8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898" y="4632689"/>
              <a:ext cx="5243170" cy="830997"/>
            </a:xfrm>
            <a:prstGeom prst="rect">
              <a:avLst/>
            </a:prstGeom>
            <a:noFill/>
            <a:ln>
              <a:solidFill>
                <a:srgbClr val="46666D"/>
              </a:solidFill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Παραγωγική</a:t>
              </a:r>
            </a:p>
            <a:p>
              <a:pPr marL="342900" indent="-342900" eaLnBrk="1" hangingPunct="1">
                <a:buFont typeface="Arial" panose="020B0604020202020204" pitchFamily="34" charset="0"/>
                <a:buChar char="•"/>
                <a:defRPr/>
              </a:pPr>
              <a:r>
                <a:rPr lang="el-GR" sz="2400" dirty="0">
                  <a:solidFill>
                    <a:srgbClr val="46666D"/>
                  </a:solidFill>
                </a:rPr>
                <a:t>Κλονισμός ορθότητας νέων απόψεων</a:t>
              </a:r>
              <a:endParaRPr lang="en-US" sz="2400" dirty="0">
                <a:solidFill>
                  <a:srgbClr val="46666D"/>
                </a:solidFill>
              </a:endParaRPr>
            </a:p>
          </p:txBody>
        </p:sp>
      </p:grpSp>
      <p:sp>
        <p:nvSpPr>
          <p:cNvPr id="26" name="Υπότιτλος 2">
            <a:extLst>
              <a:ext uri="{FF2B5EF4-FFF2-40B4-BE49-F238E27FC236}">
                <a16:creationId xmlns:a16="http://schemas.microsoft.com/office/drawing/2014/main" id="{E5B22591-FDAB-1389-3DE8-6CBFA0428EEE}"/>
              </a:ext>
            </a:extLst>
          </p:cNvPr>
          <p:cNvSpPr txBox="1">
            <a:spLocks/>
          </p:cNvSpPr>
          <p:nvPr/>
        </p:nvSpPr>
        <p:spPr>
          <a:xfrm>
            <a:off x="908038" y="373115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ΣΥΝΤΑΞΗ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3207785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12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81" y="1368192"/>
            <a:ext cx="5002236" cy="50167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Σύγκριση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Κατηγοριοποίηση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Ανάλυση δεδομένων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Διευκρίνιση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Πρόβλεψη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Επεξήγηση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Επαλήθευση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Συμπερασμός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/>
              <a:t>Εντοπισμός αντιφάσεων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l-GR" sz="3200" dirty="0" err="1"/>
              <a:t>Μεταγνωστικές</a:t>
            </a:r>
            <a:r>
              <a:rPr lang="el-GR" sz="3200" dirty="0"/>
              <a:t> δεξιότητες</a:t>
            </a:r>
            <a:endParaRPr lang="en-US" sz="32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5C2349-F32B-B7AE-9BCF-83FD32BF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7632" y="1368192"/>
            <a:ext cx="6164879" cy="50167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1" hangingPunct="1">
              <a:defRPr/>
            </a:pPr>
            <a:r>
              <a:rPr lang="el-GR" sz="3200" dirty="0"/>
              <a:t>1. </a:t>
            </a:r>
            <a:r>
              <a:rPr lang="en-GB" sz="3200" dirty="0"/>
              <a:t>«</a:t>
            </a:r>
            <a:r>
              <a:rPr lang="el-GR" sz="3200" dirty="0"/>
              <a:t>Γιατί πιστεύετε ότι ο</a:t>
            </a:r>
            <a:r>
              <a:rPr lang="en-GB" sz="3200" dirty="0"/>
              <a:t> </a:t>
            </a:r>
            <a:r>
              <a:rPr lang="el-GR" sz="3200" dirty="0"/>
              <a:t>ήλιος έχει ενέργεια</a:t>
            </a:r>
            <a:r>
              <a:rPr lang="en-GB" sz="3200" dirty="0"/>
              <a:t>;», </a:t>
            </a:r>
            <a:endParaRPr lang="el-GR" sz="3200" dirty="0"/>
          </a:p>
          <a:p>
            <a:pPr eaLnBrk="1" hangingPunct="1">
              <a:defRPr/>
            </a:pPr>
            <a:r>
              <a:rPr lang="el-GR" sz="3200" dirty="0"/>
              <a:t>2. </a:t>
            </a:r>
            <a:r>
              <a:rPr lang="en-GB" sz="3200" dirty="0"/>
              <a:t>«</a:t>
            </a:r>
            <a:r>
              <a:rPr lang="el-GR" sz="3200" dirty="0"/>
              <a:t>Μπορείτε να αναγνωρίσετε σε ποιες περιπτώσεις δεν είστε σίγουροι ότι το σώμα έχει ενέργεια</a:t>
            </a:r>
            <a:r>
              <a:rPr lang="en-GB" sz="3200" dirty="0"/>
              <a:t>;». </a:t>
            </a:r>
            <a:endParaRPr lang="el-GR" sz="3200" dirty="0"/>
          </a:p>
          <a:p>
            <a:pPr eaLnBrk="1" hangingPunct="1">
              <a:defRPr/>
            </a:pPr>
            <a:r>
              <a:rPr lang="el-GR" sz="3200" dirty="0"/>
              <a:t>3. «Τι σας έκανε από το πείραμα να αλλάξατε άποψη;».</a:t>
            </a:r>
          </a:p>
          <a:p>
            <a:pPr eaLnBrk="1" hangingPunct="1">
              <a:defRPr/>
            </a:pPr>
            <a:r>
              <a:rPr lang="el-GR" sz="3200" dirty="0"/>
              <a:t>4. «Γιατί συνεχίζετε να έχετε την ίδια άποψη που είχατε και πριν;»</a:t>
            </a:r>
            <a:endParaRPr lang="en-US" sz="3200" dirty="0"/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8" y="373115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ΣΤΡΑΤΗΓΙΚΕΣ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275323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13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1854" y="1999060"/>
            <a:ext cx="6808289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l-GR" sz="4400" b="1" dirty="0"/>
              <a:t>Ανάδειξη των απόψεων</a:t>
            </a:r>
            <a:endParaRPr lang="en-US" sz="4400" b="1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5C2349-F32B-B7AE-9BCF-83FD32BF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940" y="3290570"/>
            <a:ext cx="11464118" cy="1938992"/>
          </a:xfrm>
          <a:prstGeom prst="rect">
            <a:avLst/>
          </a:prstGeom>
          <a:noFill/>
          <a:ln>
            <a:solidFill>
              <a:srgbClr val="46666D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Εκφράζω και αποκτώ επίγνωση των απόψεών μου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Συγκρίνω απόψεις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Αντιλαμβάνομαι εσωτερικές αντιφάσεις</a:t>
            </a: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8" y="373115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ΣΤΡΑΤΗΓΙΚΕΣ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129473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14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073" y="1641793"/>
            <a:ext cx="6808289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l-GR" sz="4400" b="1" dirty="0"/>
              <a:t>Δοκιμασία των απόψεων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5C2349-F32B-B7AE-9BCF-83FD32BF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52" y="3415249"/>
            <a:ext cx="11391332" cy="1938992"/>
          </a:xfrm>
          <a:prstGeom prst="rect">
            <a:avLst/>
          </a:prstGeom>
          <a:noFill/>
          <a:ln>
            <a:solidFill>
              <a:srgbClr val="46666D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Αν τα αποτελέσματα </a:t>
            </a:r>
            <a:r>
              <a:rPr lang="el-GR" sz="4000" b="1" dirty="0">
                <a:solidFill>
                  <a:srgbClr val="46666D"/>
                </a:solidFill>
              </a:rPr>
              <a:t>συμπίπτουν</a:t>
            </a:r>
            <a:r>
              <a:rPr lang="el-GR" sz="4000" dirty="0">
                <a:solidFill>
                  <a:srgbClr val="46666D"/>
                </a:solidFill>
              </a:rPr>
              <a:t> με τις ιδέες των μαθητών/τριών, η υπάρχουσα γνώση </a:t>
            </a:r>
            <a:r>
              <a:rPr lang="el-GR" sz="4000" b="1" dirty="0">
                <a:solidFill>
                  <a:srgbClr val="46666D"/>
                </a:solidFill>
              </a:rPr>
              <a:t>επεκτείνεται</a:t>
            </a:r>
            <a:r>
              <a:rPr lang="el-GR" sz="4000" dirty="0">
                <a:solidFill>
                  <a:srgbClr val="46666D"/>
                </a:solidFill>
              </a:rPr>
              <a:t>/</a:t>
            </a:r>
            <a:r>
              <a:rPr lang="el-GR" sz="4000" b="1" dirty="0">
                <a:solidFill>
                  <a:srgbClr val="46666D"/>
                </a:solidFill>
              </a:rPr>
              <a:t>επιβεβαιώνεται</a:t>
            </a: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8" y="373115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ΣΤΡΑΤΗΓΙΚΕΣ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1463370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15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073" y="1317444"/>
            <a:ext cx="6808289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l-GR" sz="4400" b="1" dirty="0"/>
              <a:t>Δοκιμασία των απόψεων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5C2349-F32B-B7AE-9BCF-83FD32BF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76" y="2184143"/>
            <a:ext cx="11849724" cy="4401205"/>
          </a:xfrm>
          <a:prstGeom prst="rect">
            <a:avLst/>
          </a:prstGeom>
          <a:noFill/>
          <a:ln>
            <a:solidFill>
              <a:srgbClr val="46666D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Αν συμβεί το </a:t>
            </a:r>
            <a:r>
              <a:rPr lang="el-GR" sz="4000" b="1" dirty="0">
                <a:solidFill>
                  <a:srgbClr val="46666D"/>
                </a:solidFill>
              </a:rPr>
              <a:t>αντίθετο</a:t>
            </a:r>
            <a:r>
              <a:rPr lang="el-GR" sz="4000" dirty="0">
                <a:solidFill>
                  <a:srgbClr val="46666D"/>
                </a:solidFill>
              </a:rPr>
              <a:t>, οι μαθητές/</a:t>
            </a:r>
            <a:r>
              <a:rPr lang="el-GR" sz="4000" dirty="0" err="1">
                <a:solidFill>
                  <a:srgbClr val="46666D"/>
                </a:solidFill>
              </a:rPr>
              <a:t>τριες</a:t>
            </a:r>
            <a:r>
              <a:rPr lang="el-GR" sz="4000" dirty="0">
                <a:solidFill>
                  <a:srgbClr val="46666D"/>
                </a:solidFill>
              </a:rPr>
              <a:t> βρίσκονται σε </a:t>
            </a:r>
            <a:r>
              <a:rPr lang="el-GR" sz="4000" dirty="0" err="1">
                <a:solidFill>
                  <a:srgbClr val="46666D"/>
                </a:solidFill>
              </a:rPr>
              <a:t>ενδοπροσωπική</a:t>
            </a:r>
            <a:r>
              <a:rPr lang="el-GR" sz="4000" dirty="0">
                <a:solidFill>
                  <a:srgbClr val="46666D"/>
                </a:solidFill>
              </a:rPr>
              <a:t> </a:t>
            </a:r>
            <a:r>
              <a:rPr lang="el-GR" sz="4000" b="1" dirty="0">
                <a:solidFill>
                  <a:srgbClr val="46666D"/>
                </a:solidFill>
              </a:rPr>
              <a:t>σύγκρουση</a:t>
            </a:r>
            <a:r>
              <a:rPr lang="el-GR" sz="4000" dirty="0">
                <a:solidFill>
                  <a:srgbClr val="46666D"/>
                </a:solidFill>
              </a:rPr>
              <a:t>, οδηγούνται σε </a:t>
            </a:r>
            <a:r>
              <a:rPr lang="el-GR" sz="4000" b="1" dirty="0">
                <a:solidFill>
                  <a:srgbClr val="46666D"/>
                </a:solidFill>
              </a:rPr>
              <a:t>αναδιοργάνωση</a:t>
            </a:r>
            <a:r>
              <a:rPr lang="el-GR" sz="4000" dirty="0">
                <a:solidFill>
                  <a:srgbClr val="46666D"/>
                </a:solidFill>
              </a:rPr>
              <a:t> της αρχικής τους γνώσης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Τα αποτελέσματα των πειραματικών δραστηριοτήτων προκαλούν δυσαρέσκεια για τις απόψεις τους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Γνωστική σύγκρουση </a:t>
            </a: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8" y="373115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ΣΤΡΑΤΗΓΙΚΕΣ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994964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16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055" y="1524211"/>
            <a:ext cx="8729888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l-GR" sz="4400" b="1" dirty="0"/>
              <a:t>Παρουσίαση των νέων απόψεων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5C2349-F32B-B7AE-9BCF-83FD32BF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33" y="2649735"/>
            <a:ext cx="11391332" cy="3785652"/>
          </a:xfrm>
          <a:prstGeom prst="rect">
            <a:avLst/>
          </a:prstGeom>
          <a:noFill/>
          <a:ln>
            <a:solidFill>
              <a:srgbClr val="46666D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Ξεκινώντας από τα αποτελέσματα που έφεραν σε αδιέξοδο στους μαθητές και τους έφεραν δυσαρέσκεια για τις αρχικές απόψεις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Εισαγωγή επιστημονικού προτύπου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Να γίνει αντιληπτό από τους μαθητές και να φανεί εύλογο</a:t>
            </a: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8" y="373115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ΣΤΡΑΤΗΓΙΚΕΣ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920999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17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073" y="1451005"/>
            <a:ext cx="6808289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l-GR" sz="4400" b="1" dirty="0"/>
              <a:t>Ανασκόπηση των απόψεων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5C2349-F32B-B7AE-9BCF-83FD32BF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33" y="2749456"/>
            <a:ext cx="11391332" cy="3170099"/>
          </a:xfrm>
          <a:prstGeom prst="rect">
            <a:avLst/>
          </a:prstGeom>
          <a:noFill/>
          <a:ln>
            <a:solidFill>
              <a:srgbClr val="46666D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Αναλογίζομαι τι καινούργιο έμαθα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Ποιες αντιλήψεις αποδείχτηκαν λανθασμένες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Ανασκόπηση της πειραματικής μεθόδου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rgbClr val="46666D"/>
                </a:solidFill>
              </a:rPr>
              <a:t>Μέθοδος που ακολούθησα για να καταλήξω στα συμπεράσματά μου</a:t>
            </a: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8" y="373115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ΣΤΡΑΤΗΓΙΚΕΣ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1203124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18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37" y="1946616"/>
            <a:ext cx="10375923" cy="37856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latin typeface="Arial" charset="0"/>
                <a:sym typeface="Wingdings" pitchFamily="2" charset="2"/>
              </a:rPr>
              <a:t>Ο/Η ε. ενθαρρύνει τους μ. να εκφράσουν τις απόψεις τους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latin typeface="Arial" charset="0"/>
                <a:sym typeface="Wingdings" pitchFamily="2" charset="2"/>
              </a:rPr>
              <a:t>Ο/Η ε. είναι ουδέτερος σε όλες τις απόψεις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latin typeface="Arial" charset="0"/>
                <a:sym typeface="Wingdings" pitchFamily="2" charset="2"/>
              </a:rPr>
              <a:t>Ο/Η ε. διευκολύνει τους μ. στη διερεύνηση των φυσικών φαινομένων, χωρίς να επεμβαίνει ουσιαστικά </a:t>
            </a: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7" y="637777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ΑΡΧΕΣ ΑΝΤΙΔΡΑΣΗΣ ΜΟΝΤΕΛΟΥ ΕΠΟΙΚΟΔΟΜΗΣΗΣ</a:t>
            </a:r>
          </a:p>
        </p:txBody>
      </p:sp>
    </p:spTree>
    <p:extLst>
      <p:ext uri="{BB962C8B-B14F-4D97-AF65-F5344CB8AC3E}">
        <p14:creationId xmlns:p14="http://schemas.microsoft.com/office/powerpoint/2010/main" val="67757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19</a:t>
            </a:fld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7C5479-8313-5AB1-3ADD-93CFFEE4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37" y="2777613"/>
            <a:ext cx="10375923" cy="21236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l-GR" sz="4400" dirty="0">
                <a:sym typeface="Wingdings" pitchFamily="2" charset="2"/>
              </a:rPr>
              <a:t>Οικοδόμηση εννοιών</a:t>
            </a:r>
            <a:endParaRPr lang="el-GR" sz="4400" b="1" dirty="0">
              <a:sym typeface="Wingdings" pitchFamily="2" charset="2"/>
            </a:endParaRPr>
          </a:p>
          <a:p>
            <a:pPr algn="ctr">
              <a:defRPr/>
            </a:pPr>
            <a:r>
              <a:rPr lang="el-GR" sz="4400" dirty="0">
                <a:sym typeface="Wingdings" pitchFamily="2" charset="2"/>
              </a:rPr>
              <a:t>Αναδιοργάνωση αρχικών απόψεων</a:t>
            </a:r>
            <a:endParaRPr lang="el-GR" sz="4400" b="1" dirty="0">
              <a:sym typeface="Wingdings" pitchFamily="2" charset="2"/>
            </a:endParaRPr>
          </a:p>
          <a:p>
            <a:pPr algn="ctr">
              <a:defRPr/>
            </a:pPr>
            <a:r>
              <a:rPr lang="el-GR" sz="4400" dirty="0">
                <a:sym typeface="Wingdings" pitchFamily="2" charset="2"/>
              </a:rPr>
              <a:t>Μεταγνώση</a:t>
            </a:r>
            <a:endParaRPr lang="en-US" sz="4400" dirty="0">
              <a:sym typeface="Wingdings" pitchFamily="2" charset="2"/>
            </a:endParaRP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908036" y="1142744"/>
            <a:ext cx="10375923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Επιθυμητά Μαθησιακά Αποτελέσματα</a:t>
            </a:r>
          </a:p>
        </p:txBody>
      </p:sp>
    </p:spTree>
    <p:extLst>
      <p:ext uri="{BB962C8B-B14F-4D97-AF65-F5344CB8AC3E}">
        <p14:creationId xmlns:p14="http://schemas.microsoft.com/office/powerpoint/2010/main" val="241235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81C5766-AFA9-D672-FF85-48337FF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</a:t>
            </a:fld>
            <a:endParaRPr lang="el-GR"/>
          </a:p>
        </p:txBody>
      </p:sp>
      <p:sp>
        <p:nvSpPr>
          <p:cNvPr id="15" name="Υπότιτλος 2">
            <a:extLst>
              <a:ext uri="{FF2B5EF4-FFF2-40B4-BE49-F238E27FC236}">
                <a16:creationId xmlns:a16="http://schemas.microsoft.com/office/drawing/2014/main" id="{BE6051D4-BAAD-E4C8-CFD9-1DD635EFFA1E}"/>
              </a:ext>
            </a:extLst>
          </p:cNvPr>
          <p:cNvSpPr txBox="1">
            <a:spLocks/>
          </p:cNvSpPr>
          <p:nvPr/>
        </p:nvSpPr>
        <p:spPr>
          <a:xfrm>
            <a:off x="1523999" y="51352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ΠΑΝΕΠΙΣΤΗΜΙΟ ΔΥΤΙΚΗΣ ΜΑΚΕΔΟΝΙΑΣ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ΣΧΟΛΗ ΚΟΙΝΩΝΙΚΩΝ ΚΑΙ ΑΝΘΡΩΠΙΣΤΙΚΩΝ ΣΠΟΥΔΩΝ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ΠΑΙΔΑΓΩΓΙΚΟ ΤΜΗΜΑ ΔΗΜΟΤΙΚΗΣ ΕΚΠΑΙΔΕΥΣΗΣ</a:t>
            </a:r>
          </a:p>
          <a:p>
            <a:endParaRPr lang="el-G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70D2F916-1166-42C3-27C2-2F92A6A8A3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72" y="416893"/>
            <a:ext cx="990627" cy="1015709"/>
          </a:xfrm>
          <a:prstGeom prst="rect">
            <a:avLst/>
          </a:prstGeom>
        </p:spPr>
      </p:pic>
      <p:sp>
        <p:nvSpPr>
          <p:cNvPr id="9" name="Υπότιτλος 2">
            <a:extLst>
              <a:ext uri="{FF2B5EF4-FFF2-40B4-BE49-F238E27FC236}">
                <a16:creationId xmlns:a16="http://schemas.microsoft.com/office/drawing/2014/main" id="{163C945C-E4D9-8FC2-BDAA-A268CFD86E22}"/>
              </a:ext>
            </a:extLst>
          </p:cNvPr>
          <p:cNvSpPr txBox="1">
            <a:spLocks/>
          </p:cNvSpPr>
          <p:nvPr/>
        </p:nvSpPr>
        <p:spPr>
          <a:xfrm>
            <a:off x="191344" y="5425398"/>
            <a:ext cx="11809312" cy="1015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l-GR" sz="2800" i="1" dirty="0">
                <a:solidFill>
                  <a:srgbClr val="46666D"/>
                </a:solidFill>
              </a:rPr>
              <a:t>Οι διαφάνειες </a:t>
            </a:r>
            <a:r>
              <a:rPr lang="el-GR" i="1" dirty="0">
                <a:solidFill>
                  <a:srgbClr val="46666D"/>
                </a:solidFill>
              </a:rPr>
              <a:t>βασίζονται στο εκπαιδευτικό υλικό που έχει αναρτηθεί από </a:t>
            </a:r>
            <a:r>
              <a:rPr lang="el-GR" sz="2800" i="1" dirty="0">
                <a:solidFill>
                  <a:srgbClr val="46666D"/>
                </a:solidFill>
              </a:rPr>
              <a:t>την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l-GR" sz="2800" i="1" dirty="0" err="1">
                <a:solidFill>
                  <a:srgbClr val="46666D"/>
                </a:solidFill>
              </a:rPr>
              <a:t>Καθ</a:t>
            </a:r>
            <a:r>
              <a:rPr lang="el-GR" sz="2800" i="1" dirty="0">
                <a:solidFill>
                  <a:srgbClr val="46666D"/>
                </a:solidFill>
              </a:rPr>
              <a:t>. Άννα </a:t>
            </a:r>
            <a:r>
              <a:rPr lang="el-GR" sz="2800" i="1" dirty="0" err="1">
                <a:solidFill>
                  <a:srgbClr val="46666D"/>
                </a:solidFill>
              </a:rPr>
              <a:t>Σπύρτου</a:t>
            </a:r>
            <a:r>
              <a:rPr lang="el-GR" sz="2800" i="1" dirty="0">
                <a:solidFill>
                  <a:srgbClr val="46666D"/>
                </a:solidFill>
              </a:rPr>
              <a:t> στο </a:t>
            </a:r>
            <a:r>
              <a:rPr lang="en-US" sz="2800" i="1" dirty="0" err="1">
                <a:solidFill>
                  <a:srgbClr val="46666D"/>
                </a:solidFill>
              </a:rPr>
              <a:t>eclas</a:t>
            </a:r>
            <a:r>
              <a:rPr lang="en-US" i="1" dirty="0" err="1">
                <a:solidFill>
                  <a:srgbClr val="46666D"/>
                </a:solidFill>
              </a:rPr>
              <a:t>s</a:t>
            </a:r>
            <a:r>
              <a:rPr lang="en-US" i="1" dirty="0">
                <a:solidFill>
                  <a:srgbClr val="46666D"/>
                </a:solidFill>
              </a:rPr>
              <a:t> </a:t>
            </a:r>
            <a:r>
              <a:rPr lang="el-GR" i="1" dirty="0">
                <a:solidFill>
                  <a:srgbClr val="46666D"/>
                </a:solidFill>
              </a:rPr>
              <a:t>του </a:t>
            </a:r>
            <a:r>
              <a:rPr lang="el-GR" i="1" dirty="0" err="1">
                <a:solidFill>
                  <a:srgbClr val="46666D"/>
                </a:solidFill>
              </a:rPr>
              <a:t>χειμερινο</a:t>
            </a:r>
            <a:r>
              <a:rPr lang="en-US" i="1" dirty="0" err="1">
                <a:solidFill>
                  <a:srgbClr val="46666D"/>
                </a:solidFill>
              </a:rPr>
              <a:t>ύ</a:t>
            </a:r>
            <a:r>
              <a:rPr lang="el-GR" i="1" dirty="0">
                <a:solidFill>
                  <a:srgbClr val="46666D"/>
                </a:solidFill>
              </a:rPr>
              <a:t> εξαμήνου </a:t>
            </a:r>
            <a:r>
              <a:rPr lang="en-US" i="1" dirty="0">
                <a:solidFill>
                  <a:srgbClr val="46666D"/>
                </a:solidFill>
              </a:rPr>
              <a:t>2022</a:t>
            </a:r>
            <a:r>
              <a:rPr lang="el-GR" i="1" dirty="0">
                <a:solidFill>
                  <a:srgbClr val="46666D"/>
                </a:solidFill>
              </a:rPr>
              <a:t>-2023</a:t>
            </a:r>
            <a:endParaRPr lang="el-GR" sz="2800" i="1" dirty="0">
              <a:solidFill>
                <a:srgbClr val="46666D"/>
              </a:solidFill>
            </a:endParaRPr>
          </a:p>
        </p:txBody>
      </p:sp>
      <p:sp>
        <p:nvSpPr>
          <p:cNvPr id="10" name="Υπότιτλος 2">
            <a:extLst>
              <a:ext uri="{FF2B5EF4-FFF2-40B4-BE49-F238E27FC236}">
                <a16:creationId xmlns:a16="http://schemas.microsoft.com/office/drawing/2014/main" id="{7C6745D3-6248-0B08-2A12-2F597945AA4F}"/>
              </a:ext>
            </a:extLst>
          </p:cNvPr>
          <p:cNvSpPr txBox="1">
            <a:spLocks/>
          </p:cNvSpPr>
          <p:nvPr/>
        </p:nvSpPr>
        <p:spPr>
          <a:xfrm>
            <a:off x="1265287" y="2574446"/>
            <a:ext cx="9661425" cy="1983266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6000" b="1" dirty="0">
                <a:solidFill>
                  <a:schemeClr val="bg1"/>
                </a:solidFill>
              </a:rPr>
              <a:t>Εποικοδομητικό Μοντέλο</a:t>
            </a:r>
          </a:p>
        </p:txBody>
      </p:sp>
    </p:spTree>
    <p:extLst>
      <p:ext uri="{BB962C8B-B14F-4D97-AF65-F5344CB8AC3E}">
        <p14:creationId xmlns:p14="http://schemas.microsoft.com/office/powerpoint/2010/main" val="1582763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6A8419-3F62-B688-8A01-426D3F44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20</a:t>
            </a:fld>
            <a:endParaRPr lang="el-GR"/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EABEA327-9F5E-163E-44ED-3F141F0B2AC1}"/>
              </a:ext>
            </a:extLst>
          </p:cNvPr>
          <p:cNvSpPr txBox="1">
            <a:spLocks/>
          </p:cNvSpPr>
          <p:nvPr/>
        </p:nvSpPr>
        <p:spPr>
          <a:xfrm>
            <a:off x="1769795" y="455214"/>
            <a:ext cx="7894770" cy="677468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4000" b="1" dirty="0">
                <a:solidFill>
                  <a:schemeClr val="bg1"/>
                </a:solidFill>
              </a:rPr>
              <a:t>Μ</a:t>
            </a:r>
            <a:r>
              <a:rPr lang="en-US" sz="4000" b="1" dirty="0">
                <a:solidFill>
                  <a:schemeClr val="bg1"/>
                </a:solidFill>
              </a:rPr>
              <a:t>ETA</a:t>
            </a:r>
            <a:r>
              <a:rPr lang="el-GR" sz="4000" b="1" dirty="0">
                <a:solidFill>
                  <a:schemeClr val="bg1"/>
                </a:solidFill>
              </a:rPr>
              <a:t>ΓΝΩΣΤΙΚΕΣ ΔΕΞΙΟΤΗΤΕΣ</a:t>
            </a:r>
            <a:endParaRPr lang="el-GR" sz="4000" dirty="0">
              <a:solidFill>
                <a:schemeClr val="bg1"/>
              </a:solidFill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33A4C42-3393-93D6-5119-5BC46EAB1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780" y="1393847"/>
            <a:ext cx="7416800" cy="6771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l-GR" sz="3800" dirty="0">
                <a:sym typeface="Wingdings" pitchFamily="2" charset="2"/>
              </a:rPr>
              <a:t>Αφορούν τον έλεγχο του </a:t>
            </a:r>
            <a:r>
              <a:rPr lang="el-GR" sz="3800" dirty="0" err="1">
                <a:sym typeface="Wingdings" pitchFamily="2" charset="2"/>
              </a:rPr>
              <a:t>γιγνώσκειν</a:t>
            </a:r>
            <a:r>
              <a:rPr lang="el-GR" sz="3800" dirty="0">
                <a:sym typeface="Wingdings" pitchFamily="2" charset="2"/>
              </a:rPr>
              <a:t> </a:t>
            </a:r>
            <a:endParaRPr lang="en-US" sz="3800" dirty="0">
              <a:sym typeface="Wingdings" pitchFamily="2" charset="2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F1F76E-E047-B6F9-29CB-F5D42639E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42" y="2330322"/>
            <a:ext cx="11518710" cy="378565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l-GR" sz="2400" dirty="0">
                <a:solidFill>
                  <a:srgbClr val="46666D"/>
                </a:solidFill>
                <a:sym typeface="Wingdings" pitchFamily="2" charset="2"/>
              </a:rPr>
              <a:t>Ο μαθητής κάνει ερωτήσεις στον εαυτό του προκειμένου να ελέγξει την κατανόηση που έχει των δεδομένων του προβλήματος που πρέπει να λύσει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l-GR" sz="2400" dirty="0">
                <a:solidFill>
                  <a:srgbClr val="46666D"/>
                </a:solidFill>
                <a:sym typeface="Wingdings" pitchFamily="2" charset="2"/>
              </a:rPr>
              <a:t>Σχεδιάζει συνειδητά τα βήματα πορείας της λύσης του προβλήματος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l-GR" sz="2400" dirty="0">
                <a:solidFill>
                  <a:srgbClr val="46666D"/>
                </a:solidFill>
                <a:sym typeface="Wingdings" pitchFamily="2" charset="2"/>
              </a:rPr>
              <a:t>Παρακολουθεί την εκτέλεση του σχεδίου που έχει καταρτίσει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l-GR" sz="2400" dirty="0">
                <a:solidFill>
                  <a:srgbClr val="46666D"/>
                </a:solidFill>
                <a:sym typeface="Wingdings" pitchFamily="2" charset="2"/>
              </a:rPr>
              <a:t>Δίνει εντολές για δοκιμαστική εφαρμογή στρατηγικών για αποτίμηση της αποτελεσματικότητάς τους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l-GR" sz="2400" dirty="0">
                <a:solidFill>
                  <a:srgbClr val="46666D"/>
                </a:solidFill>
                <a:sym typeface="Wingdings" pitchFamily="2" charset="2"/>
              </a:rPr>
              <a:t>Αξιολογεί τα αποτελέσματα των ενεργειών του σύμφωνα με τα ζητούμενα του προβλήματος και τα υπάρχοντα κριτήρια ορθότητας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l-GR" sz="2400" dirty="0">
                <a:solidFill>
                  <a:srgbClr val="46666D"/>
                </a:solidFill>
                <a:sym typeface="Wingdings" pitchFamily="2" charset="2"/>
              </a:rPr>
              <a:t>Σε περίπτωση που δεν ικανοποιούνται τα κριτήρια ορθότητας της λύσης του προβλήματος ο μαθητής ξαναρχίζει την πορεία για την επίτευξη του στόχου</a:t>
            </a:r>
            <a:endParaRPr lang="en-US" sz="2000" dirty="0">
              <a:solidFill>
                <a:srgbClr val="46666D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2833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EA1429F-EDA4-454B-2935-D8C96800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21</a:t>
            </a:fld>
            <a:endParaRPr lang="el-GR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A1D4A3A9-4B94-4DAC-68AC-3053A7D96B86}"/>
              </a:ext>
            </a:extLst>
          </p:cNvPr>
          <p:cNvSpPr txBox="1">
            <a:spLocks noChangeArrowheads="1"/>
          </p:cNvSpPr>
          <p:nvPr/>
        </p:nvSpPr>
        <p:spPr>
          <a:xfrm>
            <a:off x="1475581" y="420830"/>
            <a:ext cx="8066087" cy="6207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Γνωστικά Περιεχόμενα της Φυσικής</a:t>
            </a:r>
          </a:p>
          <a:p>
            <a:pPr marL="0" indent="0" algn="ctr">
              <a:buNone/>
              <a:defRPr/>
            </a:pP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DC89914C-5724-93A1-8A5C-FDFFFAF28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84313"/>
            <a:ext cx="7416800" cy="5794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l-GR" sz="3200" dirty="0">
                <a:sym typeface="Wingdings" pitchFamily="2" charset="2"/>
              </a:rPr>
              <a:t>Η ενέργεια αποθηκεύεται, σ. 42, Ε’</a:t>
            </a:r>
            <a:endParaRPr lang="en-US" dirty="0">
              <a:sym typeface="Wingdings" pitchFamily="2" charset="2"/>
            </a:endParaRPr>
          </a:p>
        </p:txBody>
      </p:sp>
      <p:pic>
        <p:nvPicPr>
          <p:cNvPr id="18" name="Picture 10">
            <a:extLst>
              <a:ext uri="{FF2B5EF4-FFF2-40B4-BE49-F238E27FC236}">
                <a16:creationId xmlns:a16="http://schemas.microsoft.com/office/drawing/2014/main" id="{C9DC2A3E-BA6C-06AE-C8EF-3DBAD6A67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645" y="2455720"/>
            <a:ext cx="1312862" cy="18954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19" name="Picture 11">
            <a:extLst>
              <a:ext uri="{FF2B5EF4-FFF2-40B4-BE49-F238E27FC236}">
                <a16:creationId xmlns:a16="http://schemas.microsoft.com/office/drawing/2014/main" id="{B983725B-C5F2-1BBD-45E4-83A147D1D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57" y="4040045"/>
            <a:ext cx="1439863" cy="123348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20" name="Picture 12">
            <a:extLst>
              <a:ext uri="{FF2B5EF4-FFF2-40B4-BE49-F238E27FC236}">
                <a16:creationId xmlns:a16="http://schemas.microsoft.com/office/drawing/2014/main" id="{8E1CA62B-FC86-4462-C2BC-6D31FD03E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82" y="4759182"/>
            <a:ext cx="1023938" cy="122396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21" name="Picture 13">
            <a:extLst>
              <a:ext uri="{FF2B5EF4-FFF2-40B4-BE49-F238E27FC236}">
                <a16:creationId xmlns:a16="http://schemas.microsoft.com/office/drawing/2014/main" id="{07699433-BAA3-02E0-3A92-697F7E05C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95" y="2527157"/>
            <a:ext cx="1655762" cy="11588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22" name="Rectangle 14">
            <a:extLst>
              <a:ext uri="{FF2B5EF4-FFF2-40B4-BE49-F238E27FC236}">
                <a16:creationId xmlns:a16="http://schemas.microsoft.com/office/drawing/2014/main" id="{E50A7C76-D960-A4B3-956F-E6FDBBECB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3606" y="2816082"/>
            <a:ext cx="4643437" cy="11525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2400" b="1" dirty="0">
                <a:solidFill>
                  <a:schemeClr val="bg1"/>
                </a:solidFill>
                <a:latin typeface="+mn-lt"/>
              </a:rPr>
              <a:t>Το εν δυνάμει γίνεται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2400" b="1" dirty="0">
                <a:solidFill>
                  <a:schemeClr val="bg1"/>
                </a:solidFill>
                <a:latin typeface="+mn-lt"/>
              </a:rPr>
              <a:t>Αντιληπτό με τη βοήθεια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2400" b="1" dirty="0">
                <a:solidFill>
                  <a:schemeClr val="bg1"/>
                </a:solidFill>
                <a:latin typeface="+mn-lt"/>
              </a:rPr>
              <a:t>του «Ενεργεία»</a:t>
            </a:r>
          </a:p>
        </p:txBody>
      </p:sp>
      <p:pic>
        <p:nvPicPr>
          <p:cNvPr id="23" name="Picture 15">
            <a:extLst>
              <a:ext uri="{FF2B5EF4-FFF2-40B4-BE49-F238E27FC236}">
                <a16:creationId xmlns:a16="http://schemas.microsoft.com/office/drawing/2014/main" id="{83EB157B-E12A-0D3C-EE24-10D1665CF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932" y="3968607"/>
            <a:ext cx="2879725" cy="246856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24" name="Oval 19" descr="Ανακυκλωμένο χαρτί">
            <a:extLst>
              <a:ext uri="{FF2B5EF4-FFF2-40B4-BE49-F238E27FC236}">
                <a16:creationId xmlns:a16="http://schemas.microsoft.com/office/drawing/2014/main" id="{22354946-77DE-7D1C-9E61-091EDDE60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5988571"/>
            <a:ext cx="358775" cy="2159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n-US" sz="2400">
              <a:latin typeface="+mn-lt"/>
            </a:endParaRPr>
          </a:p>
        </p:txBody>
      </p:sp>
      <p:sp>
        <p:nvSpPr>
          <p:cNvPr id="25" name="Oval 20" descr="Ανακυκλωμένο χαρτί">
            <a:extLst>
              <a:ext uri="{FF2B5EF4-FFF2-40B4-BE49-F238E27FC236}">
                <a16:creationId xmlns:a16="http://schemas.microsoft.com/office/drawing/2014/main" id="{F5AA9BBC-BB6C-FD32-7F70-C1E4EDB61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5988571"/>
            <a:ext cx="358775" cy="2159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n-US" sz="2400">
              <a:latin typeface="+mn-lt"/>
            </a:endParaRPr>
          </a:p>
        </p:txBody>
      </p:sp>
      <p:sp>
        <p:nvSpPr>
          <p:cNvPr id="26" name="Oval 21" descr="Ανακυκλωμένο χαρτί">
            <a:extLst>
              <a:ext uri="{FF2B5EF4-FFF2-40B4-BE49-F238E27FC236}">
                <a16:creationId xmlns:a16="http://schemas.microsoft.com/office/drawing/2014/main" id="{F410194C-4371-9988-745D-128C4FC25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5475" y="5988571"/>
            <a:ext cx="358775" cy="2159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n-US" sz="2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3707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416B1F8-0083-9F8F-CCA7-24D3ED6B9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22</a:t>
            </a:fld>
            <a:endParaRPr lang="el-G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74459DE-A228-994B-CCDA-26EFFE98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730" y="1990861"/>
            <a:ext cx="8135938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l-GR" sz="2400" dirty="0">
                <a:solidFill>
                  <a:schemeClr val="bg1"/>
                </a:solidFill>
                <a:sym typeface="Wingdings" pitchFamily="2" charset="2"/>
              </a:rPr>
              <a:t>Πότε ανάβει ένα λαμπάκι, σ. 102, Ε’</a:t>
            </a:r>
            <a:endParaRPr lang="en-US" sz="2400" dirty="0">
              <a:solidFill>
                <a:schemeClr val="bg1"/>
              </a:solidFill>
              <a:sym typeface="Wingdings" pitchFamily="2" charset="2"/>
            </a:endParaRPr>
          </a:p>
        </p:txBody>
      </p:sp>
      <p:pic>
        <p:nvPicPr>
          <p:cNvPr id="8" name="Picture 11" descr="erg_101_151-p2-10">
            <a:extLst>
              <a:ext uri="{FF2B5EF4-FFF2-40B4-BE49-F238E27FC236}">
                <a16:creationId xmlns:a16="http://schemas.microsoft.com/office/drawing/2014/main" id="{CDE74C25-A7BF-E3DC-07D1-8B13AD59E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584" y="3401846"/>
            <a:ext cx="1271587" cy="10795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  <p:pic>
        <p:nvPicPr>
          <p:cNvPr id="9" name="Picture 12" descr="erg_101_151-p2-5">
            <a:extLst>
              <a:ext uri="{FF2B5EF4-FFF2-40B4-BE49-F238E27FC236}">
                <a16:creationId xmlns:a16="http://schemas.microsoft.com/office/drawing/2014/main" id="{BD6E91C6-7CBF-2D74-391B-B33BABC65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359" y="3330409"/>
            <a:ext cx="1042987" cy="1123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  <p:pic>
        <p:nvPicPr>
          <p:cNvPr id="10" name="Picture 13" descr="erg_101_151-p2-7">
            <a:extLst>
              <a:ext uri="{FF2B5EF4-FFF2-40B4-BE49-F238E27FC236}">
                <a16:creationId xmlns:a16="http://schemas.microsoft.com/office/drawing/2014/main" id="{78BD7327-6337-160F-664A-78D301C7D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259" y="3330409"/>
            <a:ext cx="1060450" cy="11890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  <p:pic>
        <p:nvPicPr>
          <p:cNvPr id="11" name="Picture 14" descr="erg_101_151-p2-8">
            <a:extLst>
              <a:ext uri="{FF2B5EF4-FFF2-40B4-BE49-F238E27FC236}">
                <a16:creationId xmlns:a16="http://schemas.microsoft.com/office/drawing/2014/main" id="{5BE4710E-5019-6935-A48C-B82B50429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809" y="3330409"/>
            <a:ext cx="722312" cy="12065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  <p:pic>
        <p:nvPicPr>
          <p:cNvPr id="12" name="Picture 15" descr="erg_101_151-p2-9">
            <a:extLst>
              <a:ext uri="{FF2B5EF4-FFF2-40B4-BE49-F238E27FC236}">
                <a16:creationId xmlns:a16="http://schemas.microsoft.com/office/drawing/2014/main" id="{B4274CE0-A087-24CA-BCFA-62F62B25C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109" y="3330409"/>
            <a:ext cx="1271587" cy="10795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2F3364AD-5EF5-EEC2-DAF8-09ED1DCB5B01}"/>
              </a:ext>
            </a:extLst>
          </p:cNvPr>
          <p:cNvSpPr txBox="1">
            <a:spLocks noChangeArrowheads="1"/>
          </p:cNvSpPr>
          <p:nvPr/>
        </p:nvSpPr>
        <p:spPr>
          <a:xfrm>
            <a:off x="1475581" y="420830"/>
            <a:ext cx="8066087" cy="6207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l-GR" sz="3600" b="1" dirty="0">
                <a:solidFill>
                  <a:schemeClr val="bg1"/>
                </a:solidFill>
              </a:rPr>
              <a:t>Γνωστικά Περιεχόμενα της Φυσικής</a:t>
            </a:r>
          </a:p>
          <a:p>
            <a:pPr marL="0" indent="0" algn="ctr">
              <a:buNone/>
              <a:defRPr/>
            </a:pPr>
            <a:endParaRPr lang="el-G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5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A4C627B-A7FB-3715-5E75-787B6492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23</a:t>
            </a:fld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2A23769-3928-C80A-A46A-6B4343EA9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66" y="1715541"/>
            <a:ext cx="11144931" cy="366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0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DAE4AC-B671-AE7E-935D-11B9D289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6C2051-B7C4-0D0B-6C71-6E93E123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24</a:t>
            </a:fld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3FF92-C2C8-C95C-8EEF-70337E604052}"/>
              </a:ext>
            </a:extLst>
          </p:cNvPr>
          <p:cNvSpPr txBox="1"/>
          <p:nvPr/>
        </p:nvSpPr>
        <p:spPr>
          <a:xfrm>
            <a:off x="1157288" y="2057400"/>
            <a:ext cx="7343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46666D"/>
                </a:solidFill>
              </a:rPr>
              <a:t>.</a:t>
            </a:r>
            <a:endParaRPr lang="el-GR" sz="2400" dirty="0">
              <a:solidFill>
                <a:srgbClr val="46666D"/>
              </a:solidFill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75E31F0-AFC9-9070-3915-1CB9D5983819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983432" y="166328"/>
          <a:ext cx="9942142" cy="6525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Διαφάνεια" r:id="rId3" imgW="4521769" imgH="3392525" progId="PowerPoint.Slide.8">
                  <p:embed/>
                </p:oleObj>
              </mc:Choice>
              <mc:Fallback>
                <p:oleObj name="Διαφάνεια" r:id="rId3" imgW="4521769" imgH="3392525" progId="PowerPoint.Slide.8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075E31F0-AFC9-9070-3915-1CB9D59838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432" y="166328"/>
                        <a:ext cx="9942142" cy="6525344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6600CC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5038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D911CC-E680-4BBC-605E-8AED30338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b="1" dirty="0">
                <a:solidFill>
                  <a:srgbClr val="46666D"/>
                </a:solidFill>
              </a:rPr>
              <a:t>Τι αναζητούμε να πετύχουμε;</a:t>
            </a:r>
            <a:endParaRPr lang="el-GR" dirty="0">
              <a:solidFill>
                <a:srgbClr val="46666D"/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045883E-409E-E57C-E81C-9DB24AC4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25</a:t>
            </a:fld>
            <a:endParaRPr lang="el-GR"/>
          </a:p>
        </p:txBody>
      </p:sp>
      <p:sp>
        <p:nvSpPr>
          <p:cNvPr id="5" name="Google Shape;419;p21">
            <a:extLst>
              <a:ext uri="{FF2B5EF4-FFF2-40B4-BE49-F238E27FC236}">
                <a16:creationId xmlns:a16="http://schemas.microsoft.com/office/drawing/2014/main" id="{8BB7EBA8-504C-E618-0EF8-E7AD3F5DB310}"/>
              </a:ext>
            </a:extLst>
          </p:cNvPr>
          <p:cNvSpPr/>
          <p:nvPr/>
        </p:nvSpPr>
        <p:spPr>
          <a:xfrm>
            <a:off x="1119671" y="1424582"/>
            <a:ext cx="9702670" cy="1569620"/>
          </a:xfrm>
          <a:prstGeom prst="rect">
            <a:avLst/>
          </a:prstGeom>
          <a:solidFill>
            <a:srgbClr val="46666D"/>
          </a:solidFill>
          <a:ln w="3810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Σκόπιμα σχεδιάζουμε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Οδηγούμαστε από συνειδητή, δυναμική, </a:t>
            </a:r>
            <a:r>
              <a:rPr lang="el-GR" sz="3200" dirty="0" err="1">
                <a:solidFill>
                  <a:schemeClr val="bg1"/>
                </a:solidFill>
                <a:ea typeface="Calibri"/>
                <a:cs typeface="Calibri"/>
                <a:sym typeface="Calibri"/>
              </a:rPr>
              <a:t>αυτο</a:t>
            </a:r>
            <a:r>
              <a:rPr lang="el-GR" sz="32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-διορθωτική σκέψη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FCBBC-3DF2-BF09-1605-C62D73373BE3}"/>
              </a:ext>
            </a:extLst>
          </p:cNvPr>
          <p:cNvSpPr txBox="1"/>
          <p:nvPr/>
        </p:nvSpPr>
        <p:spPr>
          <a:xfrm>
            <a:off x="1119671" y="3581784"/>
            <a:ext cx="9702671" cy="1077218"/>
          </a:xfrm>
          <a:prstGeom prst="rect">
            <a:avLst/>
          </a:prstGeom>
          <a:solidFill>
            <a:srgbClr val="46666D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Ποιος υποστηρίζει αυτή τη σκόπιμη διανοητική διαδικασία?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C05625-FD01-36F1-4FF9-68373AD2ABDB}"/>
              </a:ext>
            </a:extLst>
          </p:cNvPr>
          <p:cNvSpPr txBox="1"/>
          <p:nvPr/>
        </p:nvSpPr>
        <p:spPr>
          <a:xfrm>
            <a:off x="1119671" y="4946333"/>
            <a:ext cx="9702670" cy="1384995"/>
          </a:xfrm>
          <a:prstGeom prst="rect">
            <a:avLst/>
          </a:prstGeom>
          <a:solidFill>
            <a:srgbClr val="46666D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bg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Γνώση ποικίλων πεδίων: </a:t>
            </a:r>
            <a:r>
              <a:rPr lang="el-GR" sz="2800" dirty="0">
                <a:solidFill>
                  <a:schemeClr val="bg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Φυσική, Διδακτική, Παιδαγωγική, Γνωστική Ψυχολογία, Εποικοδομητικό ρεύμα μάθησης διδασκαλίας</a:t>
            </a:r>
          </a:p>
        </p:txBody>
      </p:sp>
    </p:spTree>
    <p:extLst>
      <p:ext uri="{BB962C8B-B14F-4D97-AF65-F5344CB8AC3E}">
        <p14:creationId xmlns:p14="http://schemas.microsoft.com/office/powerpoint/2010/main" val="111622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ACD5C4-4156-905A-891F-10E4C598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Σχεδιασμός και η πράξη της διδασκαλίας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E105B27-3439-B4EA-3530-FA646474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26</a:t>
            </a:fld>
            <a:endParaRPr lang="el-GR"/>
          </a:p>
        </p:txBody>
      </p:sp>
      <p:sp>
        <p:nvSpPr>
          <p:cNvPr id="7" name="Google Shape;457;p23">
            <a:extLst>
              <a:ext uri="{FF2B5EF4-FFF2-40B4-BE49-F238E27FC236}">
                <a16:creationId xmlns:a16="http://schemas.microsoft.com/office/drawing/2014/main" id="{A22659EF-E9D8-3E32-B10B-79231AE88B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prstGeom prst="ellipse">
            <a:avLst/>
          </a:prstGeom>
          <a:solidFill>
            <a:schemeClr val="accent2">
              <a:lumMod val="75000"/>
            </a:schemeClr>
          </a:solidFill>
          <a:ln w="25400">
            <a:noFill/>
            <a:round/>
            <a:headEnd type="none" w="sm" len="sm"/>
            <a:tailEnd type="none" w="sm" len="sm"/>
          </a:ln>
        </p:spPr>
        <p:txBody>
          <a:bodyPr lIns="45713" tIns="22850" rIns="45713" bIns="22850" anchor="ctr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buNone/>
            </a:pPr>
            <a:r>
              <a:rPr lang="el-GR" altLang="en-US" sz="54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Αναστοχαστική</a:t>
            </a:r>
            <a:r>
              <a:rPr lang="el-GR" altLang="en-US" sz="5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σκέψη για τη διατύπωση των κρίσεων </a:t>
            </a:r>
            <a:endParaRPr lang="en-US" altLang="en-US" sz="54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981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E4A6D4-C1F3-3AB8-A53B-BA583A38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777"/>
            <a:ext cx="10515600" cy="814318"/>
          </a:xfrm>
        </p:spPr>
        <p:txBody>
          <a:bodyPr/>
          <a:lstStyle/>
          <a:p>
            <a:r>
              <a:rPr lang="el-GR" dirty="0"/>
              <a:t>Μελέτη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8A81553-0EEB-88DA-2D14-0BE7222E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27</a:t>
            </a:fld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05C3B3-FA1F-2AC1-BAA1-ADDA277AC422}"/>
              </a:ext>
            </a:extLst>
          </p:cNvPr>
          <p:cNvSpPr txBox="1"/>
          <p:nvPr/>
        </p:nvSpPr>
        <p:spPr>
          <a:xfrm>
            <a:off x="607561" y="1736229"/>
            <a:ext cx="11315199" cy="3108543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l-GR" sz="2800" b="1" dirty="0">
              <a:solidFill>
                <a:srgbClr val="46666D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46666D"/>
                </a:solidFill>
              </a:rPr>
              <a:t>Να μελετήσετε από τις Σημειώσεις στο </a:t>
            </a:r>
            <a:r>
              <a:rPr lang="en-US" sz="2800" b="1" dirty="0" err="1">
                <a:solidFill>
                  <a:srgbClr val="46666D"/>
                </a:solidFill>
              </a:rPr>
              <a:t>eclass</a:t>
            </a:r>
            <a:r>
              <a:rPr lang="el-GR" sz="2800" b="1" dirty="0">
                <a:solidFill>
                  <a:srgbClr val="46666D"/>
                </a:solidFill>
              </a:rPr>
              <a:t> ό,τι σχετίζεται με το Εποικοδομητικό Μοντέλο, τις σχετικές Φάσεις, Στρατηγικές και Αρχές Αντίδρασης, με οδηγό τις διαφάνειες του μαθήματος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b="1" dirty="0">
              <a:solidFill>
                <a:srgbClr val="46666D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46666D"/>
                </a:solidFill>
              </a:rPr>
              <a:t>Να καταγράψετε ερωτήματα που σας δημιουργούνται ώστε να τα θέσετε προφορικά και να τα συζητήσουμε</a:t>
            </a:r>
            <a:endParaRPr lang="el-GR" b="1" dirty="0">
              <a:solidFill>
                <a:srgbClr val="46666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0870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B8654E0-EFA4-4895-C3B8-A15E10E2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3</a:t>
            </a:fld>
            <a:endParaRPr lang="el-GR"/>
          </a:p>
        </p:txBody>
      </p:sp>
      <p:sp>
        <p:nvSpPr>
          <p:cNvPr id="6" name="Έλλειψη 5">
            <a:extLst>
              <a:ext uri="{FF2B5EF4-FFF2-40B4-BE49-F238E27FC236}">
                <a16:creationId xmlns:a16="http://schemas.microsoft.com/office/drawing/2014/main" id="{7B119FC7-A90C-9839-66B2-06FFCF1AEEA6}"/>
              </a:ext>
            </a:extLst>
          </p:cNvPr>
          <p:cNvSpPr/>
          <p:nvPr/>
        </p:nvSpPr>
        <p:spPr>
          <a:xfrm>
            <a:off x="961910" y="904025"/>
            <a:ext cx="10268179" cy="284565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/>
              <a:t>Μπορεί οι λανθασμένες ιδέες να είναι παραγωγικές;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581904-CD68-AF0B-E77E-552343E549B5}"/>
              </a:ext>
            </a:extLst>
          </p:cNvPr>
          <p:cNvSpPr txBox="1"/>
          <p:nvPr/>
        </p:nvSpPr>
        <p:spPr>
          <a:xfrm>
            <a:off x="1819352" y="4352745"/>
            <a:ext cx="855329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z="5400" b="1" i="1" dirty="0">
                <a:solidFill>
                  <a:schemeClr val="accent2">
                    <a:lumMod val="75000"/>
                  </a:schemeClr>
                </a:solidFill>
              </a:rPr>
              <a:t>We do not create meaning. </a:t>
            </a:r>
          </a:p>
          <a:p>
            <a:pPr algn="ctr" eaLnBrk="1" hangingPunct="1">
              <a:buFontTx/>
              <a:buNone/>
            </a:pPr>
            <a:r>
              <a:rPr lang="en-US" altLang="en-US" sz="5400" b="1" i="1" dirty="0">
                <a:solidFill>
                  <a:schemeClr val="accent2">
                    <a:lumMod val="75000"/>
                  </a:schemeClr>
                </a:solidFill>
              </a:rPr>
              <a:t>We construct meaning.</a:t>
            </a:r>
          </a:p>
        </p:txBody>
      </p:sp>
    </p:spTree>
    <p:extLst>
      <p:ext uri="{BB962C8B-B14F-4D97-AF65-F5344CB8AC3E}">
        <p14:creationId xmlns:p14="http://schemas.microsoft.com/office/powerpoint/2010/main" val="89111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4</a:t>
            </a:fld>
            <a:endParaRPr lang="el-GR"/>
          </a:p>
        </p:txBody>
      </p:sp>
      <p:sp>
        <p:nvSpPr>
          <p:cNvPr id="3" name="Έλλειψη 2">
            <a:extLst>
              <a:ext uri="{FF2B5EF4-FFF2-40B4-BE49-F238E27FC236}">
                <a16:creationId xmlns:a16="http://schemas.microsoft.com/office/drawing/2014/main" id="{4DDF47EC-FA94-C776-7C1F-ABA6BD94FA40}"/>
              </a:ext>
            </a:extLst>
          </p:cNvPr>
          <p:cNvSpPr/>
          <p:nvPr/>
        </p:nvSpPr>
        <p:spPr>
          <a:xfrm>
            <a:off x="961910" y="1454611"/>
            <a:ext cx="10268179" cy="284565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/>
              <a:t>Μαθητής/</a:t>
            </a:r>
            <a:r>
              <a:rPr lang="el-GR" sz="4400" b="1" dirty="0" err="1"/>
              <a:t>τρια</a:t>
            </a:r>
            <a:r>
              <a:rPr lang="el-GR" sz="4400" b="1" dirty="0"/>
              <a:t>: </a:t>
            </a:r>
          </a:p>
          <a:p>
            <a:pPr algn="ctr"/>
            <a:r>
              <a:rPr lang="el-GR" sz="4400" b="1" dirty="0" err="1"/>
              <a:t>οικοδομεί</a:t>
            </a:r>
            <a:r>
              <a:rPr lang="el-GR" sz="4400" b="1" dirty="0"/>
              <a:t> τη γνώση μέσα από </a:t>
            </a:r>
          </a:p>
          <a:p>
            <a:pPr algn="ctr"/>
            <a:r>
              <a:rPr lang="el-GR" sz="4400" b="1" dirty="0"/>
              <a:t>την εμπειρία του/της</a:t>
            </a:r>
          </a:p>
        </p:txBody>
      </p:sp>
      <p:sp>
        <p:nvSpPr>
          <p:cNvPr id="7" name="Έλλειψη 6">
            <a:extLst>
              <a:ext uri="{FF2B5EF4-FFF2-40B4-BE49-F238E27FC236}">
                <a16:creationId xmlns:a16="http://schemas.microsoft.com/office/drawing/2014/main" id="{D0ED8564-BC44-F176-0755-7FDFC2264DBE}"/>
              </a:ext>
            </a:extLst>
          </p:cNvPr>
          <p:cNvSpPr/>
          <p:nvPr/>
        </p:nvSpPr>
        <p:spPr>
          <a:xfrm>
            <a:off x="961910" y="4012350"/>
            <a:ext cx="10268179" cy="2495394"/>
          </a:xfrm>
          <a:prstGeom prst="ellipse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defRPr/>
            </a:pPr>
            <a:r>
              <a:rPr lang="el-GR" sz="4400" dirty="0">
                <a:latin typeface="Arial" charset="0"/>
              </a:rPr>
              <a:t>Η μάθηση είναι </a:t>
            </a:r>
          </a:p>
          <a:p>
            <a:pPr algn="ctr" eaLnBrk="1" hangingPunct="1">
              <a:defRPr/>
            </a:pPr>
            <a:r>
              <a:rPr lang="el-GR" sz="4400" dirty="0">
                <a:latin typeface="Arial" charset="0"/>
              </a:rPr>
              <a:t>διαδικασία αλληλεπίδρασης</a:t>
            </a:r>
          </a:p>
          <a:p>
            <a:pPr algn="ctr" eaLnBrk="1" hangingPunct="1">
              <a:defRPr/>
            </a:pPr>
            <a:r>
              <a:rPr lang="el-GR" sz="4400" dirty="0">
                <a:latin typeface="Arial" charset="0"/>
              </a:rPr>
              <a:t> αρχικών και νέων απόψεων</a:t>
            </a:r>
          </a:p>
        </p:txBody>
      </p:sp>
      <p:sp>
        <p:nvSpPr>
          <p:cNvPr id="9" name="Τίτλος 1">
            <a:extLst>
              <a:ext uri="{FF2B5EF4-FFF2-40B4-BE49-F238E27FC236}">
                <a16:creationId xmlns:a16="http://schemas.microsoft.com/office/drawing/2014/main" id="{31DD1527-D8E9-BFFE-E64F-38380897F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>
            <a:normAutofit fontScale="90000"/>
          </a:bodyPr>
          <a:lstStyle/>
          <a:p>
            <a:r>
              <a:rPr lang="el-GR" sz="5400" dirty="0"/>
              <a:t>ΕΠΟΙΚΟΔΟΜΗΤΙΚΟ ΜΟΝΤΕΛΟ</a:t>
            </a:r>
          </a:p>
        </p:txBody>
      </p:sp>
    </p:spTree>
    <p:extLst>
      <p:ext uri="{BB962C8B-B14F-4D97-AF65-F5344CB8AC3E}">
        <p14:creationId xmlns:p14="http://schemas.microsoft.com/office/powerpoint/2010/main" val="225028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5</a:t>
            </a:fld>
            <a:endParaRPr lang="el-GR"/>
          </a:p>
        </p:txBody>
      </p:sp>
      <p:sp>
        <p:nvSpPr>
          <p:cNvPr id="3" name="Έλλειψη 2">
            <a:extLst>
              <a:ext uri="{FF2B5EF4-FFF2-40B4-BE49-F238E27FC236}">
                <a16:creationId xmlns:a16="http://schemas.microsoft.com/office/drawing/2014/main" id="{4DDF47EC-FA94-C776-7C1F-ABA6BD94FA40}"/>
              </a:ext>
            </a:extLst>
          </p:cNvPr>
          <p:cNvSpPr/>
          <p:nvPr/>
        </p:nvSpPr>
        <p:spPr>
          <a:xfrm>
            <a:off x="325425" y="2971684"/>
            <a:ext cx="11049000" cy="284565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No one can completely control what someone else learns</a:t>
            </a:r>
            <a:endParaRPr lang="el-GR" sz="4800" dirty="0"/>
          </a:p>
        </p:txBody>
      </p:sp>
      <p:sp>
        <p:nvSpPr>
          <p:cNvPr id="9" name="Τίτλος 1">
            <a:extLst>
              <a:ext uri="{FF2B5EF4-FFF2-40B4-BE49-F238E27FC236}">
                <a16:creationId xmlns:a16="http://schemas.microsoft.com/office/drawing/2014/main" id="{31DD1527-D8E9-BFFE-E64F-38380897F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>
            <a:normAutofit fontScale="90000"/>
          </a:bodyPr>
          <a:lstStyle/>
          <a:p>
            <a:r>
              <a:rPr lang="el-GR" sz="5400" dirty="0"/>
              <a:t>ΕΠΟΙΚΟΔΟΜΗΤΙΚΟ ΜΟΝΤΕΛΟ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97234C-9F74-DF95-C859-4956D71503EC}"/>
              </a:ext>
            </a:extLst>
          </p:cNvPr>
          <p:cNvSpPr txBox="1"/>
          <p:nvPr/>
        </p:nvSpPr>
        <p:spPr>
          <a:xfrm>
            <a:off x="3046269" y="1635749"/>
            <a:ext cx="6099462" cy="646331"/>
          </a:xfrm>
          <a:prstGeom prst="rect">
            <a:avLst/>
          </a:prstGeom>
          <a:noFill/>
          <a:ln>
            <a:solidFill>
              <a:srgbClr val="46666D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solidFill>
                  <a:srgbClr val="46666D"/>
                </a:solidFill>
              </a:rPr>
              <a:t>Von </a:t>
            </a:r>
            <a:r>
              <a:rPr lang="en-US" altLang="en-US" sz="3600" dirty="0" err="1">
                <a:solidFill>
                  <a:srgbClr val="46666D"/>
                </a:solidFill>
              </a:rPr>
              <a:t>Glasersfeld</a:t>
            </a:r>
            <a:r>
              <a:rPr lang="en-US" altLang="en-US" sz="3600" dirty="0">
                <a:solidFill>
                  <a:srgbClr val="46666D"/>
                </a:solidFill>
              </a:rPr>
              <a:t> - 1996</a:t>
            </a:r>
            <a:endParaRPr lang="el-GR" sz="3600" dirty="0">
              <a:solidFill>
                <a:srgbClr val="4666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12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6</a:t>
            </a:fld>
            <a:endParaRPr lang="el-GR"/>
          </a:p>
        </p:txBody>
      </p:sp>
      <p:sp>
        <p:nvSpPr>
          <p:cNvPr id="3" name="Έλλειψη 2">
            <a:extLst>
              <a:ext uri="{FF2B5EF4-FFF2-40B4-BE49-F238E27FC236}">
                <a16:creationId xmlns:a16="http://schemas.microsoft.com/office/drawing/2014/main" id="{4DDF47EC-FA94-C776-7C1F-ABA6BD94FA40}"/>
              </a:ext>
            </a:extLst>
          </p:cNvPr>
          <p:cNvSpPr/>
          <p:nvPr/>
        </p:nvSpPr>
        <p:spPr>
          <a:xfrm>
            <a:off x="315112" y="1153543"/>
            <a:ext cx="11561775" cy="567855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“</a:t>
            </a:r>
            <a:r>
              <a:rPr lang="en-US" sz="4800" i="1" dirty="0"/>
              <a:t>We can develop our understanding…through discussion and reflection, but in the end, the knowledge that we construct is unique to ourselves. It is as individualistic as fingerprint</a:t>
            </a:r>
            <a:r>
              <a:rPr lang="en-US" sz="4800" dirty="0"/>
              <a:t>”</a:t>
            </a:r>
            <a:endParaRPr lang="el-GR" sz="4800" dirty="0"/>
          </a:p>
        </p:txBody>
      </p:sp>
      <p:sp>
        <p:nvSpPr>
          <p:cNvPr id="9" name="Τίτλος 1">
            <a:extLst>
              <a:ext uri="{FF2B5EF4-FFF2-40B4-BE49-F238E27FC236}">
                <a16:creationId xmlns:a16="http://schemas.microsoft.com/office/drawing/2014/main" id="{31DD1527-D8E9-BFFE-E64F-38380897F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>
            <a:normAutofit fontScale="90000"/>
          </a:bodyPr>
          <a:lstStyle/>
          <a:p>
            <a:r>
              <a:rPr lang="el-GR" sz="5400" dirty="0"/>
              <a:t>ΕΠΟΙΚΟΔΟΜΗΤΙΚΟ ΜΟΝΤΕΛΟ</a:t>
            </a:r>
          </a:p>
        </p:txBody>
      </p:sp>
    </p:spTree>
    <p:extLst>
      <p:ext uri="{BB962C8B-B14F-4D97-AF65-F5344CB8AC3E}">
        <p14:creationId xmlns:p14="http://schemas.microsoft.com/office/powerpoint/2010/main" val="2960288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FCDE20-2DB2-0EB4-9351-A682F1D9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Εποικοδομητική θεωρία για τη μάθηση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62A4602-60DE-BE4F-04A7-4EED0EC5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7</a:t>
            </a:fld>
            <a:endParaRPr lang="el-GR"/>
          </a:p>
        </p:txBody>
      </p:sp>
      <p:sp>
        <p:nvSpPr>
          <p:cNvPr id="5" name="Έλλειψη 4">
            <a:extLst>
              <a:ext uri="{FF2B5EF4-FFF2-40B4-BE49-F238E27FC236}">
                <a16:creationId xmlns:a16="http://schemas.microsoft.com/office/drawing/2014/main" id="{F59A9BB3-7EAC-84F1-C747-26561EE2D5F7}"/>
              </a:ext>
            </a:extLst>
          </p:cNvPr>
          <p:cNvSpPr/>
          <p:nvPr/>
        </p:nvSpPr>
        <p:spPr>
          <a:xfrm>
            <a:off x="838200" y="1532034"/>
            <a:ext cx="10342418" cy="148138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4400" dirty="0"/>
              <a:t>We do not create meaning </a:t>
            </a:r>
          </a:p>
          <a:p>
            <a:pPr algn="ctr"/>
            <a:r>
              <a:rPr lang="en" sz="4400" dirty="0"/>
              <a:t>We construct meaning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F8ED455-864A-E618-AF31-0272AA9F3AC2}"/>
              </a:ext>
            </a:extLst>
          </p:cNvPr>
          <p:cNvSpPr/>
          <p:nvPr/>
        </p:nvSpPr>
        <p:spPr>
          <a:xfrm>
            <a:off x="1145494" y="3269935"/>
            <a:ext cx="9901012" cy="3174579"/>
          </a:xfrm>
          <a:prstGeom prst="rect">
            <a:avLst/>
          </a:prstGeom>
          <a:noFill/>
          <a:ln>
            <a:solidFill>
              <a:srgbClr val="4666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Η κατανόηση μιας επιστημονικής έννοιας, </a:t>
            </a:r>
          </a:p>
          <a:p>
            <a:pPr algn="ctr"/>
            <a:r>
              <a:rPr lang="el-GR" sz="4400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συχνά απαιτεί από τους/τις μ. </a:t>
            </a:r>
          </a:p>
          <a:p>
            <a:pPr algn="ctr"/>
            <a:r>
              <a:rPr lang="el-GR" sz="4400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να </a:t>
            </a:r>
            <a:r>
              <a:rPr lang="el-GR" sz="4400" i="1" dirty="0" err="1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επανερμηνεύσουν</a:t>
            </a:r>
            <a:r>
              <a:rPr lang="el-GR" sz="4400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 τις </a:t>
            </a:r>
          </a:p>
          <a:p>
            <a:pPr algn="ctr"/>
            <a:r>
              <a:rPr lang="el-GR" sz="4400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εδραιωμένες πεποιθήσεις τους</a:t>
            </a:r>
          </a:p>
        </p:txBody>
      </p:sp>
    </p:spTree>
    <p:extLst>
      <p:ext uri="{BB962C8B-B14F-4D97-AF65-F5344CB8AC3E}">
        <p14:creationId xmlns:p14="http://schemas.microsoft.com/office/powerpoint/2010/main" val="127184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D078F-BD67-FBB6-3D98-5BBB69E5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637777"/>
            <a:ext cx="10515600" cy="814318"/>
          </a:xfrm>
        </p:spPr>
        <p:txBody>
          <a:bodyPr>
            <a:normAutofit/>
          </a:bodyPr>
          <a:lstStyle/>
          <a:p>
            <a:r>
              <a:rPr lang="el-GR" sz="4400" b="0" dirty="0">
                <a:latin typeface="+mn-lt"/>
              </a:rPr>
              <a:t>ΠΙΝΑΚΑΣ ΑΝΑΛΥΣΗΣ ΩΡΙΑΙΑΣ ΔΙΔΑΣΚΑΛΙΑΣ</a:t>
            </a:r>
            <a:endParaRPr lang="el-GR" b="0" dirty="0">
              <a:latin typeface="+mn-lt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9D82BD9-C26B-E40E-3B45-CF75FFD5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8</a:t>
            </a:fld>
            <a:endParaRPr lang="el-GR"/>
          </a:p>
        </p:txBody>
      </p:sp>
      <p:graphicFrame>
        <p:nvGraphicFramePr>
          <p:cNvPr id="5" name="Group 23">
            <a:extLst>
              <a:ext uri="{FF2B5EF4-FFF2-40B4-BE49-F238E27FC236}">
                <a16:creationId xmlns:a16="http://schemas.microsoft.com/office/drawing/2014/main" id="{6A321F5D-99D5-E60D-31E3-66A4F40D53B4}"/>
              </a:ext>
            </a:extLst>
          </p:cNvPr>
          <p:cNvGraphicFramePr>
            <a:graphicFrameLocks/>
          </p:cNvGraphicFramePr>
          <p:nvPr/>
        </p:nvGraphicFramePr>
        <p:xfrm>
          <a:off x="838200" y="1686709"/>
          <a:ext cx="10263188" cy="44220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10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6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ΔΙΔΑΚΤΙΚΑ ΕΠΕΙΣΟΔΙΑ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ΣΥΝΤΑΞΗ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ΣΤΡΑΤΗΓΙΚΕΣ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ΑΡΧΕΣ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ΑΝΤΙΔΡΑΣΗΣ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 δραστηριοτήτων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Διαπραγμάτευση τμήματος του περιεχομένου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Φάσεις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Στρατηγικών με κοινό στόχο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δραστηριοτήτων με κοινό τρόπο επεξεργασίας πληροφοριών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Χαρακτηρίζουν την αντίδραση του εκπαιδευτικού στις απαντήσεις / δραστηριότητες των μαθητών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95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DAE4AC-B671-AE7E-935D-11B9D289D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777"/>
            <a:ext cx="10515600" cy="814318"/>
          </a:xfrm>
        </p:spPr>
        <p:txBody>
          <a:bodyPr>
            <a:normAutofit/>
          </a:bodyPr>
          <a:lstStyle/>
          <a:p>
            <a:r>
              <a:rPr lang="el-GR" dirty="0"/>
              <a:t>Μοντέλο Ωριαίας Διδασκαλίας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6C2051-B7C4-0D0B-6C71-6E93E123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9</a:t>
            </a:fld>
            <a:endParaRPr lang="el-G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8D0E04C-8E48-3FE3-764D-E883A357FBD9}"/>
              </a:ext>
            </a:extLst>
          </p:cNvPr>
          <p:cNvSpPr txBox="1">
            <a:spLocks noChangeArrowheads="1"/>
          </p:cNvSpPr>
          <p:nvPr/>
        </p:nvSpPr>
        <p:spPr>
          <a:xfrm>
            <a:off x="327815" y="1708838"/>
            <a:ext cx="2808705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Διδακτικά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Επεισόδια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ADD61C6-8F10-3946-4437-EF3B8E03E7C9}"/>
              </a:ext>
            </a:extLst>
          </p:cNvPr>
          <p:cNvSpPr txBox="1">
            <a:spLocks noChangeArrowheads="1"/>
          </p:cNvSpPr>
          <p:nvPr/>
        </p:nvSpPr>
        <p:spPr>
          <a:xfrm>
            <a:off x="5976968" y="1712408"/>
            <a:ext cx="2654442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Στρατηγικές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ADC61F5-7C0C-49F2-F0F2-4E4198EC1D46}"/>
              </a:ext>
            </a:extLst>
          </p:cNvPr>
          <p:cNvSpPr txBox="1">
            <a:spLocks noChangeArrowheads="1"/>
          </p:cNvSpPr>
          <p:nvPr/>
        </p:nvSpPr>
        <p:spPr>
          <a:xfrm>
            <a:off x="3229523" y="1708837"/>
            <a:ext cx="2654442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Σύνταξ</a:t>
            </a:r>
            <a:r>
              <a:rPr lang="el-GR" sz="4000" dirty="0">
                <a:solidFill>
                  <a:schemeClr val="bg1"/>
                </a:solidFill>
                <a:latin typeface="Calibri" panose="020F0502020204030204" pitchFamily="34" charset="0"/>
              </a:rPr>
              <a:t>η -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Φάσεις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155237D-9176-7B62-26AB-9C5EF907EB11}"/>
              </a:ext>
            </a:extLst>
          </p:cNvPr>
          <p:cNvSpPr txBox="1">
            <a:spLocks noChangeArrowheads="1"/>
          </p:cNvSpPr>
          <p:nvPr/>
        </p:nvSpPr>
        <p:spPr>
          <a:xfrm>
            <a:off x="8724413" y="1708837"/>
            <a:ext cx="3096344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Αρχές Αντίδρασης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6" name="Δεξιό άγκιστρο 5">
            <a:extLst>
              <a:ext uri="{FF2B5EF4-FFF2-40B4-BE49-F238E27FC236}">
                <a16:creationId xmlns:a16="http://schemas.microsoft.com/office/drawing/2014/main" id="{76323587-7C45-00AD-A7F1-57E1E263BA47}"/>
              </a:ext>
            </a:extLst>
          </p:cNvPr>
          <p:cNvSpPr/>
          <p:nvPr/>
        </p:nvSpPr>
        <p:spPr>
          <a:xfrm rot="5400000">
            <a:off x="1397221" y="2605019"/>
            <a:ext cx="669890" cy="2667725"/>
          </a:xfrm>
          <a:prstGeom prst="rightBrace">
            <a:avLst/>
          </a:prstGeom>
          <a:ln w="76200">
            <a:solidFill>
              <a:srgbClr val="466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Δεξιό άγκιστρο 6">
            <a:extLst>
              <a:ext uri="{FF2B5EF4-FFF2-40B4-BE49-F238E27FC236}">
                <a16:creationId xmlns:a16="http://schemas.microsoft.com/office/drawing/2014/main" id="{8BD90876-E4F4-65FF-4346-AD48F4A1FE08}"/>
              </a:ext>
            </a:extLst>
          </p:cNvPr>
          <p:cNvSpPr/>
          <p:nvPr/>
        </p:nvSpPr>
        <p:spPr>
          <a:xfrm rot="5400000">
            <a:off x="7276041" y="-243829"/>
            <a:ext cx="669891" cy="8365423"/>
          </a:xfrm>
          <a:prstGeom prst="rightBrace">
            <a:avLst/>
          </a:prstGeom>
          <a:ln w="76200">
            <a:solidFill>
              <a:srgbClr val="466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FF7E8DD-3F18-DDF0-9C5F-2010DA6D12F8}"/>
              </a:ext>
            </a:extLst>
          </p:cNvPr>
          <p:cNvSpPr txBox="1">
            <a:spLocks noChangeArrowheads="1"/>
          </p:cNvSpPr>
          <p:nvPr/>
        </p:nvSpPr>
        <p:spPr>
          <a:xfrm>
            <a:off x="398303" y="4491878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46666D"/>
                </a:solidFill>
                <a:effectLst/>
                <a:uLnTx/>
                <a:uFillTx/>
                <a:ea typeface="+mn-ea"/>
                <a:cs typeface="Arial" charset="0"/>
              </a:rPr>
              <a:t>Περιεχόμενο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D40AB8A-422A-31FB-8863-9E2212319AAE}"/>
              </a:ext>
            </a:extLst>
          </p:cNvPr>
          <p:cNvSpPr txBox="1">
            <a:spLocks noChangeArrowheads="1"/>
          </p:cNvSpPr>
          <p:nvPr/>
        </p:nvSpPr>
        <p:spPr>
          <a:xfrm>
            <a:off x="6187096" y="4491878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46666D"/>
                </a:solidFill>
                <a:effectLst/>
                <a:uLnTx/>
                <a:uFillTx/>
                <a:ea typeface="+mn-ea"/>
                <a:cs typeface="Arial" charset="0"/>
              </a:rPr>
              <a:t>Μέθοδος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4998DD4-E042-EB0F-781B-FD673B6C956B}"/>
              </a:ext>
            </a:extLst>
          </p:cNvPr>
          <p:cNvSpPr txBox="1">
            <a:spLocks noChangeArrowheads="1"/>
          </p:cNvSpPr>
          <p:nvPr/>
        </p:nvSpPr>
        <p:spPr>
          <a:xfrm>
            <a:off x="336394" y="5264492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Arial" charset="0"/>
              </a:rPr>
              <a:t>Τι διδάσκω;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7932946-EFBA-9C8D-83AA-0336CFF75C22}"/>
              </a:ext>
            </a:extLst>
          </p:cNvPr>
          <p:cNvSpPr txBox="1">
            <a:spLocks noChangeArrowheads="1"/>
          </p:cNvSpPr>
          <p:nvPr/>
        </p:nvSpPr>
        <p:spPr>
          <a:xfrm>
            <a:off x="6176289" y="5264492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dirty="0">
                <a:solidFill>
                  <a:schemeClr val="accent2"/>
                </a:solidFill>
                <a:cs typeface="Arial" charset="0"/>
              </a:rPr>
              <a:t>Πώς</a:t>
            </a:r>
            <a:r>
              <a:rPr kumimoji="0" lang="el-GR" sz="32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Arial" charset="0"/>
              </a:rPr>
              <a:t> διδάσκω;</a:t>
            </a:r>
            <a:endParaRPr lang="el-GR" sz="3200" dirty="0">
              <a:solidFill>
                <a:schemeClr val="accent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182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5509</TotalTime>
  <Words>1099</Words>
  <Application>Microsoft Macintosh PowerPoint</Application>
  <PresentationFormat>Ευρεία οθόνη</PresentationFormat>
  <Paragraphs>212</Paragraphs>
  <Slides>27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Θέμα του Office</vt:lpstr>
      <vt:lpstr>Διαφάνεια</vt:lpstr>
      <vt:lpstr>Διδακτική των  Φυσικών Επιστημών</vt:lpstr>
      <vt:lpstr>Παρουσίαση του PowerPoint</vt:lpstr>
      <vt:lpstr>Παρουσίαση του PowerPoint</vt:lpstr>
      <vt:lpstr>ΕΠΟΙΚΟΔΟΜΗΤΙΚΟ ΜΟΝΤΕΛΟ</vt:lpstr>
      <vt:lpstr>ΕΠΟΙΚΟΔΟΜΗΤΙΚΟ ΜΟΝΤΕΛΟ</vt:lpstr>
      <vt:lpstr>ΕΠΟΙΚΟΔΟΜΗΤΙΚΟ ΜΟΝΤΕΛΟ</vt:lpstr>
      <vt:lpstr>Εποικοδομητική θεωρία για τη μάθηση</vt:lpstr>
      <vt:lpstr>ΠΙΝΑΚΑΣ ΑΝΑΛΥΣΗΣ ΩΡΙΑΙΑΣ ΔΙΔΑΣΚΑΛΙΑΣ</vt:lpstr>
      <vt:lpstr>Μοντέλο Ωριαίας Διδασκαλίας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Τι αναζητούμε να πετύχουμε;</vt:lpstr>
      <vt:lpstr>Σχεδιασμός και η πράξη της διδασκαλίας</vt:lpstr>
      <vt:lpstr>Μελέτη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peik</dc:creator>
  <cp:lastModifiedBy>giorgos peik</cp:lastModifiedBy>
  <cp:revision>243</cp:revision>
  <dcterms:created xsi:type="dcterms:W3CDTF">2022-09-09T07:22:21Z</dcterms:created>
  <dcterms:modified xsi:type="dcterms:W3CDTF">2023-03-17T15:23:11Z</dcterms:modified>
</cp:coreProperties>
</file>