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0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17/5/2013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17/5/2013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17/5/2013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17/5/2013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17/5/2013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Μετασχηματισμός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Fourier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…συνέχεια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</a:t>
            </a:r>
            <a:r>
              <a:rPr lang="el-GR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5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76412" y="3651662"/>
            <a:ext cx="801341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Προφανώς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x(0)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ορίζεται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παραπάνω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σχέσεις,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ιδιαίτερο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12" y="3918857"/>
            <a:ext cx="767562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πρόβλημα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περιλαμβάνει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γενικευμένες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t=0.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4198776"/>
            <a:ext cx="791941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(2.33)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εμφανές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ανεξάρτητες.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Πράγματι,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412" y="4465970"/>
            <a:ext cx="769717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θ’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αποδείξουμε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άλλη.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ορισμό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12" y="4745889"/>
            <a:ext cx="583948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αιτιατές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946874" y="2442924"/>
            <a:ext cx="55784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(2.33)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66" y="1838216"/>
            <a:ext cx="427351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45181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7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6412" y="2048494"/>
            <a:ext cx="776667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υποθέσει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περιλαμβάνει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γενικευμένες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6412" y="2315688"/>
            <a:ext cx="810471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συνεπώς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όριο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ολοκληρώματος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δημιουργεί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ανησυχίες.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Συνδυασμός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12" y="2595607"/>
            <a:ext cx="282083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(2.33)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(2.34)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δίνει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189393" y="3257232"/>
            <a:ext cx="496931" cy="2642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(2.35)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6412" y="4109711"/>
            <a:ext cx="484587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βοήθεια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Euler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παίρνουμε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τότε: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5483855"/>
            <a:ext cx="354103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ανάλογο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τρόπο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αποδεικνύεται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112981" y="4784059"/>
            <a:ext cx="496931" cy="2642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(2.36)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960156" y="6081862"/>
            <a:ext cx="496931" cy="2642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(2.37)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/>
              <a:t>Συνημιτόνου</a:t>
            </a:r>
            <a:endParaRPr lang="en-US" altLang="zh-C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17984"/>
            <a:ext cx="4995488" cy="94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97099"/>
            <a:ext cx="4591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" y="5969905"/>
            <a:ext cx="456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95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2623488" y="661625"/>
            <a:ext cx="352019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1560"/>
            <a:ext cx="8888800" cy="51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"/>
          <p:cNvSpPr txBox="1"/>
          <p:nvPr/>
        </p:nvSpPr>
        <p:spPr>
          <a:xfrm>
            <a:off x="2623488" y="661625"/>
            <a:ext cx="352019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47337" y="1597868"/>
            <a:ext cx="8989160" cy="4994528"/>
            <a:chOff x="47336" y="1597868"/>
            <a:chExt cx="9182067" cy="51435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97868"/>
              <a:ext cx="8905875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6" y="6443425"/>
              <a:ext cx="852256" cy="297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388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"/>
          <p:cNvSpPr txBox="1"/>
          <p:nvPr/>
        </p:nvSpPr>
        <p:spPr>
          <a:xfrm>
            <a:off x="1259632" y="856637"/>
            <a:ext cx="570540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163966" algn="l"/>
                <a:tab pos="3844221" algn="l"/>
                <a:tab pos="3882409" algn="l"/>
                <a:tab pos="5053496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Θεώρημα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350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2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981" y="661625"/>
            <a:ext cx="5483874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Συχνοτήτων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Bookman Old Style" pitchFamily="18" charset="0"/>
              </a:rPr>
              <a:t>Είδαμε ότι </a:t>
            </a:r>
            <a:r>
              <a:rPr lang="el-GR" dirty="0">
                <a:latin typeface="Bookman Old Style" pitchFamily="18" charset="0"/>
              </a:rPr>
              <a:t>ένα γραμμικό χρονικά </a:t>
            </a:r>
            <a:r>
              <a:rPr lang="el-GR" dirty="0" smtClean="0">
                <a:latin typeface="Bookman Old Style" pitchFamily="18" charset="0"/>
              </a:rPr>
              <a:t>αμετάβλητο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(</a:t>
            </a:r>
            <a:r>
              <a:rPr lang="el-GR" dirty="0">
                <a:latin typeface="Bookman Old Style" pitchFamily="18" charset="0"/>
              </a:rPr>
              <a:t>ΓΧΑ) </a:t>
            </a:r>
            <a:r>
              <a:rPr lang="el-GR" dirty="0" smtClean="0">
                <a:latin typeface="Bookman Old Style" pitchFamily="18" charset="0"/>
              </a:rPr>
              <a:t>σύστημα περιγράφεται πλήρως </a:t>
            </a:r>
            <a:r>
              <a:rPr lang="el-GR" dirty="0">
                <a:latin typeface="Bookman Old Style" pitchFamily="18" charset="0"/>
              </a:rPr>
              <a:t>από την κρουστική του απόκριση, 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h(t</a:t>
            </a:r>
            <a:r>
              <a:rPr lang="el-GR" dirty="0">
                <a:latin typeface="Bookman Old Style" pitchFamily="18" charset="0"/>
              </a:rPr>
              <a:t>). </a:t>
            </a:r>
            <a:r>
              <a:rPr lang="el-GR" dirty="0" smtClean="0">
                <a:latin typeface="Bookman Old Style" pitchFamily="18" charset="0"/>
              </a:rPr>
              <a:t> Τα </a:t>
            </a:r>
            <a:r>
              <a:rPr lang="el-GR" dirty="0">
                <a:latin typeface="Bookman Old Style" pitchFamily="18" charset="0"/>
              </a:rPr>
              <a:t>σήματα </a:t>
            </a:r>
            <a:r>
              <a:rPr lang="el-GR" dirty="0" smtClean="0">
                <a:latin typeface="Bookman Old Style" pitchFamily="18" charset="0"/>
              </a:rPr>
              <a:t>εισόδου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x(t</a:t>
            </a:r>
            <a:r>
              <a:rPr lang="el-GR" dirty="0" smtClean="0">
                <a:latin typeface="Bookman Old Style" pitchFamily="18" charset="0"/>
              </a:rPr>
              <a:t>)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και εξόδου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y(t</a:t>
            </a:r>
            <a:r>
              <a:rPr lang="el-GR" dirty="0">
                <a:latin typeface="Bookman Old Style" pitchFamily="18" charset="0"/>
              </a:rPr>
              <a:t>), σχετίζονται μέσω της συνέλιξης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2" y="2589826"/>
            <a:ext cx="7085822" cy="306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420389" y="5874738"/>
            <a:ext cx="82312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Bookman Old Style" pitchFamily="18" charset="0"/>
              </a:rPr>
              <a:t>Ο </a:t>
            </a:r>
            <a:r>
              <a:rPr lang="en-US" altLang="zh-CN" dirty="0" err="1">
                <a:latin typeface="Bookman Old Style" pitchFamily="18" charset="0"/>
              </a:rPr>
              <a:t>μετ</a:t>
            </a:r>
            <a:r>
              <a:rPr lang="en-US" altLang="zh-CN" dirty="0">
                <a:latin typeface="Bookman Old Style" pitchFamily="18" charset="0"/>
              </a:rPr>
              <a:t>ασχηματισμός Fourier H(Ω) της κρουστικής απόκρισης h(t) δίνεται  </a:t>
            </a:r>
            <a:r>
              <a:rPr lang="el-GR" altLang="zh-CN" dirty="0" smtClean="0">
                <a:latin typeface="Bookman Old Style" pitchFamily="18" charset="0"/>
              </a:rPr>
              <a:t> </a:t>
            </a:r>
            <a:r>
              <a:rPr lang="en-US" altLang="zh-CN" dirty="0" err="1" smtClean="0">
                <a:latin typeface="Bookman Old Style" pitchFamily="18" charset="0"/>
              </a:rPr>
              <a:t>ως</a:t>
            </a:r>
            <a:r>
              <a:rPr lang="en-US" altLang="zh-CN" dirty="0" smtClean="0">
                <a:latin typeface="Bookman Old Style" pitchFamily="18" charset="0"/>
              </a:rPr>
              <a:t> </a:t>
            </a:r>
            <a:r>
              <a:rPr lang="en-US" altLang="zh-CN" dirty="0" err="1">
                <a:latin typeface="Bookman Old Style" pitchFamily="18" charset="0"/>
              </a:rPr>
              <a:t>το</a:t>
            </a:r>
            <a:r>
              <a:rPr lang="en-US" altLang="zh-CN" dirty="0">
                <a:latin typeface="Bookman Old Style" pitchFamily="18" charset="0"/>
              </a:rPr>
              <a:t> π</a:t>
            </a:r>
            <a:r>
              <a:rPr lang="en-US" altLang="zh-CN" dirty="0" err="1">
                <a:latin typeface="Bookman Old Style" pitchFamily="18" charset="0"/>
              </a:rPr>
              <a:t>ηλίκο</a:t>
            </a:r>
            <a:r>
              <a:rPr lang="en-US" altLang="zh-CN" dirty="0">
                <a:latin typeface="Bookman Old Style" pitchFamily="18" charset="0"/>
              </a:rPr>
              <a:t> </a:t>
            </a:r>
            <a:r>
              <a:rPr lang="en-US" altLang="zh-CN" dirty="0" err="1">
                <a:latin typeface="Bookman Old Style" pitchFamily="18" charset="0"/>
              </a:rPr>
              <a:t>των</a:t>
            </a:r>
            <a:r>
              <a:rPr lang="en-US" altLang="zh-CN" dirty="0">
                <a:latin typeface="Bookman Old Style" pitchFamily="18" charset="0"/>
              </a:rPr>
              <a:t> </a:t>
            </a:r>
            <a:r>
              <a:rPr lang="en-US" altLang="zh-CN" dirty="0" err="1">
                <a:latin typeface="Bookman Old Style" pitchFamily="18" charset="0"/>
              </a:rPr>
              <a:t>μετ</a:t>
            </a:r>
            <a:r>
              <a:rPr lang="en-US" altLang="zh-CN" dirty="0">
                <a:latin typeface="Bookman Old Style" pitchFamily="18" charset="0"/>
              </a:rPr>
              <a:t>ασχηματισμών Fourier εισόδου - εξόδου.</a:t>
            </a:r>
            <a:endParaRPr lang="en-US" altLang="zh-CN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8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641" y="765318"/>
            <a:ext cx="6640600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081983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όκριση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Συχνοτήτων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ατος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10513" y="2132856"/>
            <a:ext cx="7122143" cy="89265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καλείται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μεταφοράς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endParaRPr lang="el-GR" altLang="zh-CN" sz="2000" b="1" dirty="0" smtClean="0">
              <a:solidFill>
                <a:srgbClr val="0065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5"/>
              </a:lnSpc>
            </a:pPr>
            <a:r>
              <a:rPr lang="el-GR" altLang="zh-CN" sz="2000" b="1" dirty="0" smtClean="0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συχνοτήτων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συστήμ</a:t>
            </a:r>
            <a:r>
              <a:rPr lang="en-US" altLang="zh-CN" sz="2000" b="1" dirty="0">
                <a:solidFill>
                  <a:srgbClr val="0065FF"/>
                </a:solidFill>
                <a:latin typeface="Times New Roman" pitchFamily="18" charset="0"/>
                <a:cs typeface="Times New Roman" pitchFamily="18" charset="0"/>
              </a:rPr>
              <a:t>ατος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προφανές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γνώση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altLang="zh-CN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205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ρέχει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μέσω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ντιστρόφου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zh-CN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917766" y="3955822"/>
            <a:ext cx="757976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όμως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μέσω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(2.53)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σαφώς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ευκολότερος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88529" y="4324805"/>
            <a:ext cx="758175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απευθείας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ολοκληρωτική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εξίσωση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88529" y="4693788"/>
            <a:ext cx="726186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(2.52).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δύναμης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88529" y="5050048"/>
            <a:ext cx="666317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μαθηματικού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εργαλείου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μελέτη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γραμμικών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88529" y="5419031"/>
            <a:ext cx="136255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συστημάτων.</a:t>
            </a:r>
          </a:p>
        </p:txBody>
      </p:sp>
    </p:spTree>
    <p:extLst>
      <p:ext uri="{BB962C8B-B14F-4D97-AF65-F5344CB8AC3E}">
        <p14:creationId xmlns:p14="http://schemas.microsoft.com/office/powerpoint/2010/main" val="233539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1043608" y="404664"/>
            <a:ext cx="7402347" cy="112349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483710" algn="l"/>
                <a:tab pos="598273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Περιγραφή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Διαφορικές</a:t>
            </a:r>
          </a:p>
          <a:p>
            <a:pPr>
              <a:lnSpc>
                <a:spcPts val="3308"/>
              </a:lnSpc>
              <a:tabLst>
                <a:tab pos="483710" algn="l"/>
                <a:tab pos="598273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Εξισώσεις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sp>
        <p:nvSpPr>
          <p:cNvPr id="14" name="TextBox 1"/>
          <p:cNvSpPr txBox="1"/>
          <p:nvPr/>
        </p:nvSpPr>
        <p:spPr>
          <a:xfrm>
            <a:off x="831396" y="3029413"/>
            <a:ext cx="774859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διαδικασία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φυσικών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εκφράζεται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02159" y="3398397"/>
            <a:ext cx="759983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βοήθεια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εξίσωσης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συσχετίζει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εισόδου-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02159" y="3754656"/>
            <a:ext cx="786555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εξόδου.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σύστημα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αμετάβλητο,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αντίστοιχη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02159" y="4123640"/>
            <a:ext cx="778097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εξίσωση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σταθερούς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συντελεστές,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μορφής: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89" y="4869160"/>
            <a:ext cx="5896236" cy="145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48582" y="1645156"/>
            <a:ext cx="8273174" cy="9575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Bookman Old Style" pitchFamily="18" charset="0"/>
              </a:rPr>
              <a:t>Ως </a:t>
            </a:r>
            <a:r>
              <a:rPr lang="en-US" altLang="zh-CN" dirty="0" err="1">
                <a:latin typeface="Bookman Old Style" pitchFamily="18" charset="0"/>
              </a:rPr>
              <a:t>σύστημ</a:t>
            </a:r>
            <a:r>
              <a:rPr lang="en-US" altLang="zh-CN" dirty="0">
                <a:latin typeface="Bookman Old Style" pitchFamily="18" charset="0"/>
              </a:rPr>
              <a:t>α έχουμε ορίσει τη διαδικασία που μετατρέπει μια φυσική</a:t>
            </a:r>
            <a:r>
              <a:rPr lang="el-GR" altLang="zh-CN" dirty="0">
                <a:latin typeface="Bookman Old Style" pitchFamily="18" charset="0"/>
              </a:rPr>
              <a:t> </a:t>
            </a:r>
            <a:r>
              <a:rPr lang="en-US" altLang="zh-CN" dirty="0">
                <a:latin typeface="Bookman Old Style" pitchFamily="18" charset="0"/>
              </a:rPr>
              <a:t>π</a:t>
            </a:r>
            <a:r>
              <a:rPr lang="en-US" altLang="zh-CN" dirty="0" err="1">
                <a:latin typeface="Bookman Old Style" pitchFamily="18" charset="0"/>
              </a:rPr>
              <a:t>οσότητ</a:t>
            </a:r>
            <a:r>
              <a:rPr lang="en-US" altLang="zh-CN" dirty="0">
                <a:latin typeface="Bookman Old Style" pitchFamily="18" charset="0"/>
              </a:rPr>
              <a:t>α, που περιγράφεται από το σήμα εισόδου x(t), σε μια άλλη, που</a:t>
            </a:r>
            <a:r>
              <a:rPr lang="el-GR" altLang="zh-CN" dirty="0">
                <a:latin typeface="Bookman Old Style" pitchFamily="18" charset="0"/>
              </a:rPr>
              <a:t> </a:t>
            </a:r>
            <a:r>
              <a:rPr lang="en-US" altLang="zh-CN" dirty="0">
                <a:latin typeface="Bookman Old Style" pitchFamily="18" charset="0"/>
              </a:rPr>
              <a:t>π</a:t>
            </a:r>
            <a:r>
              <a:rPr lang="en-US" altLang="zh-CN" dirty="0" err="1">
                <a:latin typeface="Bookman Old Style" pitchFamily="18" charset="0"/>
              </a:rPr>
              <a:t>εριγράφετ</a:t>
            </a:r>
            <a:r>
              <a:rPr lang="en-US" altLang="zh-CN" dirty="0">
                <a:latin typeface="Bookman Old Style" pitchFamily="18" charset="0"/>
              </a:rPr>
              <a:t>αι από το σήμα εξόδου y(t).</a:t>
            </a:r>
          </a:p>
        </p:txBody>
      </p:sp>
    </p:spTree>
    <p:extLst>
      <p:ext uri="{BB962C8B-B14F-4D97-AF65-F5344CB8AC3E}">
        <p14:creationId xmlns:p14="http://schemas.microsoft.com/office/powerpoint/2010/main" val="335240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971600" y="260648"/>
            <a:ext cx="7324762" cy="99525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407335" algn="l"/>
                <a:tab pos="521898" algn="l"/>
                <a:tab pos="4684349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Περιγραφή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Διαφορικές</a:t>
            </a:r>
          </a:p>
          <a:p>
            <a:pPr>
              <a:lnSpc>
                <a:spcPts val="3308"/>
              </a:lnSpc>
              <a:tabLst>
                <a:tab pos="407335" algn="l"/>
                <a:tab pos="521898" algn="l"/>
                <a:tab pos="4684349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Εξισώσεις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539552" y="1700808"/>
            <a:ext cx="7344816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6"/>
              </a:lnSpc>
              <a:tabLst>
                <a:tab pos="407335" algn="l"/>
                <a:tab pos="521898" algn="l"/>
                <a:tab pos="4684349" algn="l"/>
              </a:tabLst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διατυπώσουμε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μεθοδολογία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επίλυσης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(2.54)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</a:p>
          <a:p>
            <a:pPr>
              <a:lnSpc>
                <a:spcPts val="2806"/>
              </a:lnSpc>
              <a:tabLst>
                <a:tab pos="407335" algn="l"/>
                <a:tab pos="521898" algn="l"/>
                <a:tab pos="4684349" algn="l"/>
              </a:tabLst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ασχηματισμού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  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10" y="3861048"/>
            <a:ext cx="63531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4" y="2721864"/>
            <a:ext cx="6192498" cy="63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70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866006" y="458048"/>
            <a:ext cx="6913752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14563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Περιγραφή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Διαφορικές</a:t>
            </a:r>
          </a:p>
          <a:p>
            <a:pPr>
              <a:lnSpc>
                <a:spcPts val="3308"/>
              </a:lnSpc>
              <a:tabLst>
                <a:tab pos="114563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Εξισώσεις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8465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3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332247" y="4615841"/>
            <a:ext cx="27559" cy="1415394"/>
          </a:xfrm>
          <a:custGeom>
            <a:avLst/>
            <a:gdLst>
              <a:gd name="connsiteX0" fmla="*/ 6870 w 27482"/>
              <a:gd name="connsiteY0" fmla="*/ 6870 h 1412773"/>
              <a:gd name="connsiteX1" fmla="*/ 6870 w 27482"/>
              <a:gd name="connsiteY1" fmla="*/ 1405902 h 1412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482" h="1412773">
                <a:moveTo>
                  <a:pt x="6870" y="6870"/>
                </a:moveTo>
                <a:lnTo>
                  <a:pt x="6870" y="140590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371691" y="4615841"/>
            <a:ext cx="27559" cy="1415394"/>
          </a:xfrm>
          <a:custGeom>
            <a:avLst/>
            <a:gdLst>
              <a:gd name="connsiteX0" fmla="*/ 6870 w 27482"/>
              <a:gd name="connsiteY0" fmla="*/ 6870 h 1412773"/>
              <a:gd name="connsiteX1" fmla="*/ 6870 w 27482"/>
              <a:gd name="connsiteY1" fmla="*/ 1405902 h 1412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482" h="1412773">
                <a:moveTo>
                  <a:pt x="6870" y="6870"/>
                </a:moveTo>
                <a:lnTo>
                  <a:pt x="6870" y="140590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26134" y="4621948"/>
            <a:ext cx="2066212" cy="27533"/>
          </a:xfrm>
          <a:custGeom>
            <a:avLst/>
            <a:gdLst>
              <a:gd name="connsiteX0" fmla="*/ 6870 w 2060473"/>
              <a:gd name="connsiteY0" fmla="*/ 6870 h 27482"/>
              <a:gd name="connsiteX1" fmla="*/ 2053602 w 2060473"/>
              <a:gd name="connsiteY1" fmla="*/ 6870 h 27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60473" h="27482">
                <a:moveTo>
                  <a:pt x="6870" y="6870"/>
                </a:moveTo>
                <a:lnTo>
                  <a:pt x="2053602" y="68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26134" y="6010598"/>
            <a:ext cx="2066212" cy="27533"/>
          </a:xfrm>
          <a:custGeom>
            <a:avLst/>
            <a:gdLst>
              <a:gd name="connsiteX0" fmla="*/ 6870 w 2060473"/>
              <a:gd name="connsiteY0" fmla="*/ 6870 h 27482"/>
              <a:gd name="connsiteX1" fmla="*/ 2053602 w 2060473"/>
              <a:gd name="connsiteY1" fmla="*/ 6870 h 27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60473" h="27482">
                <a:moveTo>
                  <a:pt x="6870" y="6870"/>
                </a:moveTo>
                <a:lnTo>
                  <a:pt x="2053602" y="68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14523" y="260648"/>
            <a:ext cx="9850163" cy="947505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 lnSpcReduction="2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</a:t>
            </a:r>
            <a:r>
              <a:rPr lang="en-US" altLang="zh-CN" dirty="0" smtClean="0"/>
              <a:t>Μετασχηματισμού</a:t>
            </a:r>
            <a:endParaRPr lang="el-GR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/>
              <a:t>Fourier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2825" y="1743128"/>
            <a:ext cx="7330533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μιγαδική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2825" y="2048494"/>
            <a:ext cx="454246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αναπαρασταθεί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412" y="3498980"/>
            <a:ext cx="758149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φανταστικό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μέρος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συνάρτησης.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12" y="3804345"/>
            <a:ext cx="671530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αποδείξουμε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514964" y="4720442"/>
            <a:ext cx="281807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514964" y="5254831"/>
            <a:ext cx="302326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375420" y="6323611"/>
            <a:ext cx="423353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συμβολίζει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συζυγή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21" y="2564904"/>
            <a:ext cx="2207443" cy="4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3" y="4747842"/>
            <a:ext cx="1863774" cy="12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92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718694" y="1520593"/>
            <a:ext cx="3437786" cy="997781"/>
          </a:xfrm>
          <a:custGeom>
            <a:avLst/>
            <a:gdLst>
              <a:gd name="connsiteX0" fmla="*/ 0 w 3428237"/>
              <a:gd name="connsiteY0" fmla="*/ 0 h 995933"/>
              <a:gd name="connsiteX1" fmla="*/ 0 w 3428237"/>
              <a:gd name="connsiteY1" fmla="*/ 995933 h 995933"/>
              <a:gd name="connsiteX2" fmla="*/ 3428237 w 3428237"/>
              <a:gd name="connsiteY2" fmla="*/ 995933 h 995933"/>
              <a:gd name="connsiteX3" fmla="*/ 3428237 w 3428237"/>
              <a:gd name="connsiteY3" fmla="*/ 0 h 995933"/>
              <a:gd name="connsiteX4" fmla="*/ 0 w 3428237"/>
              <a:gd name="connsiteY4" fmla="*/ 0 h 995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8237" h="995933">
                <a:moveTo>
                  <a:pt x="0" y="0"/>
                </a:moveTo>
                <a:lnTo>
                  <a:pt x="0" y="995933"/>
                </a:lnTo>
                <a:lnTo>
                  <a:pt x="3428237" y="995933"/>
                </a:lnTo>
                <a:lnTo>
                  <a:pt x="3428237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31" name="TextBox 1"/>
          <p:cNvSpPr txBox="1"/>
          <p:nvPr/>
        </p:nvSpPr>
        <p:spPr>
          <a:xfrm>
            <a:off x="942418" y="267195"/>
            <a:ext cx="6913752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062132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Περιγραφή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Διαφορικές</a:t>
            </a:r>
          </a:p>
          <a:p>
            <a:pPr>
              <a:lnSpc>
                <a:spcPts val="3308"/>
              </a:lnSpc>
              <a:tabLst>
                <a:tab pos="2062132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Εξισώσεις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MF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9" y="1655074"/>
            <a:ext cx="8785979" cy="5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1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1"/>
          <p:cNvSpPr txBox="1"/>
          <p:nvPr/>
        </p:nvSpPr>
        <p:spPr>
          <a:xfrm>
            <a:off x="1099450" y="620688"/>
            <a:ext cx="7174336" cy="63617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483710" algn="l"/>
                <a:tab pos="789211" algn="l"/>
                <a:tab pos="161661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Ιδιοτήτων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1503"/>
              </a:lnSpc>
              <a:tabLst>
                <a:tab pos="483710" algn="l"/>
                <a:tab pos="789211" algn="l"/>
                <a:tab pos="1616610" algn="l"/>
              </a:tabLst>
            </a:pPr>
            <a:r>
              <a:rPr lang="en-US" altLang="zh-CN" dirty="0" smtClean="0"/>
              <a:t>	</a:t>
            </a:r>
            <a:endParaRPr lang="en-US" altLang="zh-CN" sz="1100" dirty="0">
              <a:solidFill>
                <a:srgbClr val="000000"/>
              </a:solidFill>
              <a:latin typeface="Symbol" pitchFamily="18" charset="0"/>
              <a:cs typeface="Symbol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5" y="2196832"/>
            <a:ext cx="733452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7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899592" y="332656"/>
            <a:ext cx="7174336" cy="86701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965906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Ιδιοτήτων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3308"/>
              </a:lnSpc>
              <a:tabLst>
                <a:tab pos="2965906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0" y="1772816"/>
            <a:ext cx="7920880" cy="46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4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76412" y="1895811"/>
            <a:ext cx="794704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υπολογιστεί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κρουστική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12" y="2201176"/>
            <a:ext cx="369812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περιγράφεται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εξίσωση: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090657" y="2227628"/>
            <a:ext cx="455253" cy="661826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  <a:tabLst>
                <a:tab pos="140021" algn="l"/>
              </a:tabLst>
            </a:pPr>
            <a:r>
              <a:rPr lang="en-US" altLang="zh-CN" sz="1700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altLang="zh-CN" sz="2200" u="sng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1700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200" u="sng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</a:p>
          <a:p>
            <a:pPr>
              <a:lnSpc>
                <a:spcPts val="2205"/>
              </a:lnSpc>
              <a:tabLst>
                <a:tab pos="140021" algn="l"/>
              </a:tabLst>
            </a:pPr>
            <a:r>
              <a:rPr lang="en-US" altLang="zh-CN" dirty="0" smtClean="0"/>
              <a:t>	</a:t>
            </a:r>
            <a:r>
              <a:rPr lang="en-US" altLang="zh-CN" sz="17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600072" y="2367587"/>
            <a:ext cx="1259960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17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+</a:t>
            </a:r>
            <a:r>
              <a:rPr lang="en-US" altLang="zh-CN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7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2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17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2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=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7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2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(</a:t>
            </a:r>
            <a:r>
              <a:rPr lang="en-US" altLang="zh-CN" sz="17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20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)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2368780" y="483495"/>
            <a:ext cx="4097275" cy="148256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222004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107"/>
              </a:lnSpc>
              <a:tabLst>
                <a:tab pos="1222004" algn="l"/>
              </a:tabLst>
            </a:pPr>
            <a:r>
              <a:rPr lang="en-US" altLang="zh-CN" dirty="0" smtClean="0"/>
              <a:t>	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" y="2810508"/>
            <a:ext cx="8963940" cy="40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21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"/>
          <p:cNvSpPr txBox="1"/>
          <p:nvPr/>
        </p:nvSpPr>
        <p:spPr>
          <a:xfrm>
            <a:off x="2368780" y="483496"/>
            <a:ext cx="4097275" cy="145691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222004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907"/>
              </a:lnSpc>
              <a:tabLst>
                <a:tab pos="1222004" algn="l"/>
              </a:tabLst>
            </a:pPr>
            <a:r>
              <a:rPr lang="en-US" altLang="zh-CN" dirty="0" smtClean="0"/>
              <a:t>	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" y="1925155"/>
            <a:ext cx="8800664" cy="483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8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"/>
          <p:cNvSpPr txBox="1"/>
          <p:nvPr/>
        </p:nvSpPr>
        <p:spPr>
          <a:xfrm>
            <a:off x="2368780" y="445325"/>
            <a:ext cx="4097275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203846" y="914332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l-GR" altLang="zh-CN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 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5" y="1726199"/>
            <a:ext cx="8630779" cy="50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29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TextBox 1"/>
          <p:cNvSpPr txBox="1"/>
          <p:nvPr/>
        </p:nvSpPr>
        <p:spPr>
          <a:xfrm>
            <a:off x="2368780" y="687072"/>
            <a:ext cx="4097275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222004" algn="l"/>
              </a:tabLst>
            </a:pP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64990" cy="50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62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"/>
          <p:cNvSpPr txBox="1"/>
          <p:nvPr/>
        </p:nvSpPr>
        <p:spPr>
          <a:xfrm>
            <a:off x="2368780" y="445325"/>
            <a:ext cx="4097275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08884" cy="491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91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18002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0966"/>
            <a:ext cx="9070741" cy="453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55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29</a:t>
            </a:fld>
            <a:endParaRPr lang="el-G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492896"/>
            <a:ext cx="826802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7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71564" y="396124"/>
            <a:ext cx="9677099" cy="800627"/>
          </a:xfrm>
          <a:prstGeom prst="rect">
            <a:avLst/>
          </a:prstGeom>
        </p:spPr>
        <p:txBody>
          <a:bodyPr vert="horz" lIns="91221" tIns="45610" rIns="91221" bIns="45610" anchor="ctr">
            <a:normAutofit fontScale="77500" lnSpcReduction="2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</a:t>
            </a:r>
            <a:endParaRPr lang="el-GR" altLang="zh-CN" dirty="0" smtClean="0"/>
          </a:p>
          <a:p>
            <a:r>
              <a:rPr lang="en-US" altLang="zh-CN" dirty="0" smtClean="0"/>
              <a:t>Fourier</a:t>
            </a:r>
            <a:endParaRPr lang="en-US" altLang="zh-CN" dirty="0"/>
          </a:p>
        </p:txBody>
      </p:sp>
      <p:sp>
        <p:nvSpPr>
          <p:cNvPr id="6" name="TextBox 1"/>
          <p:cNvSpPr txBox="1"/>
          <p:nvPr/>
        </p:nvSpPr>
        <p:spPr>
          <a:xfrm>
            <a:off x="76412" y="1743128"/>
            <a:ext cx="159030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Γνωρίζουμε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3804345"/>
            <a:ext cx="564417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Εφόσον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έπεται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6412" y="6069139"/>
            <a:ext cx="770679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γίνονται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προφανείς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εύκολα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αποδειχθεί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6425399"/>
            <a:ext cx="820365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συνιστούν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αναγκαίες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συνθήκες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πραγματικό.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7328"/>
            <a:ext cx="3744416" cy="16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2839560" cy="17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6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7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30</a:t>
            </a:fld>
            <a:endParaRPr lang="el-G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" y="2577108"/>
            <a:ext cx="9015152" cy="19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03649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" y="1700808"/>
            <a:ext cx="2914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8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8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31</a:t>
            </a:fld>
            <a:endParaRPr lang="el-G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86000"/>
            <a:ext cx="8856984" cy="29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18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9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32</a:t>
            </a:fld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" y="2708920"/>
            <a:ext cx="9006664" cy="383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4020"/>
            <a:ext cx="35528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32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33</a:t>
            </a:fld>
            <a:endParaRPr lang="el-G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-54457"/>
            <a:ext cx="85058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3" y="1844824"/>
            <a:ext cx="84391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57361"/>
            <a:ext cx="12554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Άσκηση 10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9510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34</a:t>
            </a:fld>
            <a:endParaRPr lang="el-G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" y="1556792"/>
            <a:ext cx="8892480" cy="22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5428"/>
            <a:ext cx="6391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8" y="5488041"/>
            <a:ext cx="2838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35603"/>
            <a:ext cx="3657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157361"/>
            <a:ext cx="231890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Άσκηση 10  Συνέχεια…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259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35</a:t>
            </a:fld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57029"/>
            <a:ext cx="69627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88840"/>
            <a:ext cx="90582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18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36</a:t>
            </a:fld>
            <a:endParaRPr lang="el-G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9912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67" y="2051556"/>
            <a:ext cx="371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6" y="2420888"/>
            <a:ext cx="2409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051556"/>
            <a:ext cx="151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είσοδο το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628800"/>
            <a:ext cx="110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Βρείτε το </a:t>
            </a:r>
            <a:endParaRPr lang="el-G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10" y="1702857"/>
            <a:ext cx="371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6" y="2867025"/>
            <a:ext cx="8992304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62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13…</a:t>
            </a:r>
            <a:r>
              <a:rPr lang="en-US" dirty="0" smtClean="0"/>
              <a:t>homework</a:t>
            </a:r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392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794861" cy="257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42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38</a:t>
            </a:fld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4"/>
            <a:ext cx="9144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" y="1842618"/>
            <a:ext cx="6912768" cy="501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00415" y="683248"/>
            <a:ext cx="12121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Άσκηση 1</a:t>
            </a:r>
            <a:r>
              <a:rPr lang="en-US" dirty="0" smtClean="0"/>
              <a:t>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344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76412" y="1590445"/>
            <a:ext cx="812472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χρησιμοποιήσουμε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ν’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ανακτήσουμε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1857640"/>
            <a:ext cx="109940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6412" y="3995199"/>
            <a:ext cx="816371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Εφόσον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δεύτερο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μηδενίζεται.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6412" y="4326011"/>
            <a:ext cx="820756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επιβεβαιώνεται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βοήθεια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υποθέτουμε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76412" y="4656824"/>
            <a:ext cx="754943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περιλαμβάνουν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γενικευμένες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τριγωνομετρία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76412" y="4987636"/>
            <a:ext cx="1466171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γνωρίζουμε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71564" y="396124"/>
            <a:ext cx="9677099" cy="800627"/>
          </a:xfrm>
          <a:prstGeom prst="rect">
            <a:avLst/>
          </a:prstGeom>
        </p:spPr>
        <p:txBody>
          <a:bodyPr vert="horz" lIns="91221" tIns="45610" rIns="91221" bIns="45610" anchor="ctr">
            <a:normAutofit fontScale="77500" lnSpcReduction="2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</a:t>
            </a:r>
            <a:endParaRPr lang="el-GR" altLang="zh-CN" dirty="0" smtClean="0"/>
          </a:p>
          <a:p>
            <a:r>
              <a:rPr lang="en-US" altLang="zh-CN" dirty="0" smtClean="0"/>
              <a:t>Fourier</a:t>
            </a:r>
            <a:endParaRPr lang="en-US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0" y="2164584"/>
            <a:ext cx="8971990" cy="16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82" y="5139012"/>
            <a:ext cx="5128306" cy="165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 flipV="1">
            <a:off x="5796136" y="2708920"/>
            <a:ext cx="1728192" cy="1080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58550" y="239439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78" y="548680"/>
            <a:ext cx="9388852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Fourier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" y="1835511"/>
            <a:ext cx="82397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7682596" y="3212976"/>
            <a:ext cx="6636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2" y="3851735"/>
            <a:ext cx="7848872" cy="25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5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9388852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Fourier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81228"/>
            <a:ext cx="37003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56503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25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sp>
        <p:nvSpPr>
          <p:cNvPr id="10" name="TextBox 1"/>
          <p:cNvSpPr txBox="1"/>
          <p:nvPr/>
        </p:nvSpPr>
        <p:spPr>
          <a:xfrm>
            <a:off x="76412" y="1590445"/>
            <a:ext cx="644093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Υποθέτουμε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6412" y="2811907"/>
            <a:ext cx="388567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εξετάσουμε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ειδικές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περιπτώσεις: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3079102"/>
            <a:ext cx="145552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άρτια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6412" y="3359021"/>
            <a:ext cx="8162043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ορισμό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προηγούμενο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εδάφιο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γίνεται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αμέσως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φανερό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412" y="6018245"/>
            <a:ext cx="796371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λόγια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πραγματικής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άρτιας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12" y="6285440"/>
            <a:ext cx="776545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άρτια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πρότασης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6565358"/>
            <a:ext cx="1376531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αληθές.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405348" y="4796783"/>
            <a:ext cx="55784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(2.30)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6106"/>
            <a:ext cx="4920225" cy="76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2" y="3661774"/>
            <a:ext cx="108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18621"/>
            <a:ext cx="3103522" cy="17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231120" y="2197740"/>
            <a:ext cx="3304830" cy="1622254"/>
          </a:xfrm>
          <a:custGeom>
            <a:avLst/>
            <a:gdLst>
              <a:gd name="connsiteX0" fmla="*/ 9525 w 3295650"/>
              <a:gd name="connsiteY0" fmla="*/ 9525 h 1619250"/>
              <a:gd name="connsiteX1" fmla="*/ 9525 w 3295650"/>
              <a:gd name="connsiteY1" fmla="*/ 1609725 h 1619250"/>
              <a:gd name="connsiteX2" fmla="*/ 3286124 w 3295650"/>
              <a:gd name="connsiteY2" fmla="*/ 1609725 h 1619250"/>
              <a:gd name="connsiteX3" fmla="*/ 3286124 w 3295650"/>
              <a:gd name="connsiteY3" fmla="*/ 9525 h 1619250"/>
              <a:gd name="connsiteX4" fmla="*/ 9525 w 3295650"/>
              <a:gd name="connsiteY4" fmla="*/ 9525 h 1619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95650" h="1619250">
                <a:moveTo>
                  <a:pt x="9525" y="9525"/>
                </a:moveTo>
                <a:lnTo>
                  <a:pt x="9525" y="1609725"/>
                </a:lnTo>
                <a:lnTo>
                  <a:pt x="3286124" y="1609725"/>
                </a:lnTo>
                <a:lnTo>
                  <a:pt x="3286124" y="95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412" y="5929180"/>
            <a:ext cx="300402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1666787"/>
            <a:ext cx="1649491" cy="57205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περιττή</a:t>
            </a:r>
          </a:p>
          <a:p>
            <a:pPr>
              <a:lnSpc>
                <a:spcPts val="21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6412" y="3880687"/>
            <a:ext cx="771044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πραγματικής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περιττής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412" y="4147881"/>
            <a:ext cx="795281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φανταστική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περιττή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συμμετρία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αληθές.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12" y="5394790"/>
            <a:ext cx="389369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αιτιατή,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</a:t>
            </a: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5699758"/>
            <a:ext cx="7501156" cy="5592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4124264" algn="l"/>
                <a:tab pos="4340661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(2.29)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[βλ.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(2.25)]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</a:p>
          <a:p>
            <a:pPr>
              <a:lnSpc>
                <a:spcPts val="1002"/>
              </a:lnSpc>
              <a:tabLst>
                <a:tab pos="4124264" algn="l"/>
                <a:tab pos="4340661" algn="l"/>
              </a:tabLst>
            </a:pPr>
            <a:r>
              <a:rPr lang="en-US" altLang="zh-CN" dirty="0" smtClean="0"/>
              <a:t>		</a:t>
            </a:r>
            <a:endParaRPr lang="en-US" altLang="zh-CN" sz="1100" dirty="0">
              <a:solidFill>
                <a:srgbClr val="000000"/>
              </a:solidFill>
              <a:latin typeface="Symbol" pitchFamily="18" charset="0"/>
              <a:cs typeface="Symbol" pitchFamily="18" charset="0"/>
            </a:endParaRPr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sp>
        <p:nvSpPr>
          <p:cNvPr id="23" name="TextBox 1"/>
          <p:cNvSpPr txBox="1"/>
          <p:nvPr/>
        </p:nvSpPr>
        <p:spPr>
          <a:xfrm>
            <a:off x="8405348" y="6247269"/>
            <a:ext cx="55784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(2.32)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9" y="2333625"/>
            <a:ext cx="2771043" cy="131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98" y="2035815"/>
            <a:ext cx="885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4" y="4487220"/>
            <a:ext cx="5174246" cy="75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62" y="6081704"/>
            <a:ext cx="4648461" cy="6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3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2874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631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10310</TotalTime>
  <Words>864</Words>
  <Application>Microsoft Office PowerPoint</Application>
  <PresentationFormat>Προβολή στην οθόνη (4:3)</PresentationFormat>
  <Paragraphs>154</Paragraphs>
  <Slides>38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Άσκηση 5</vt:lpstr>
      <vt:lpstr>Άσκηση 6</vt:lpstr>
      <vt:lpstr>Άσκηση 7 </vt:lpstr>
      <vt:lpstr>Άσκηση 8 </vt:lpstr>
      <vt:lpstr>Άσκηση 9 </vt:lpstr>
      <vt:lpstr>Παρουσίαση του PowerPoint</vt:lpstr>
      <vt:lpstr>Παρουσίαση του PowerPoint</vt:lpstr>
      <vt:lpstr>Άσκηση 11</vt:lpstr>
      <vt:lpstr>Άσκηση 12</vt:lpstr>
      <vt:lpstr>Άσκηση 13…homework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201</cp:revision>
  <dcterms:created xsi:type="dcterms:W3CDTF">2011-11-15T17:47:32Z</dcterms:created>
  <dcterms:modified xsi:type="dcterms:W3CDTF">2013-05-21T08:54:51Z</dcterms:modified>
</cp:coreProperties>
</file>