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4"/>
  </p:notesMasterIdLst>
  <p:sldIdLst>
    <p:sldId id="256" r:id="rId2"/>
    <p:sldId id="286" r:id="rId3"/>
    <p:sldId id="446" r:id="rId4"/>
    <p:sldId id="447" r:id="rId5"/>
    <p:sldId id="448" r:id="rId6"/>
    <p:sldId id="449" r:id="rId7"/>
    <p:sldId id="450" r:id="rId8"/>
    <p:sldId id="451" r:id="rId9"/>
    <p:sldId id="452" r:id="rId10"/>
    <p:sldId id="453" r:id="rId11"/>
    <p:sldId id="454" r:id="rId12"/>
    <p:sldId id="455" r:id="rId13"/>
    <p:sldId id="456" r:id="rId14"/>
    <p:sldId id="457" r:id="rId15"/>
    <p:sldId id="458" r:id="rId16"/>
    <p:sldId id="445" r:id="rId17"/>
    <p:sldId id="356" r:id="rId18"/>
    <p:sldId id="405" r:id="rId19"/>
    <p:sldId id="357" r:id="rId20"/>
    <p:sldId id="435" r:id="rId21"/>
    <p:sldId id="459" r:id="rId22"/>
    <p:sldId id="436" r:id="rId23"/>
    <p:sldId id="437" r:id="rId24"/>
    <p:sldId id="438" r:id="rId25"/>
    <p:sldId id="439" r:id="rId26"/>
    <p:sldId id="271" r:id="rId27"/>
    <p:sldId id="440" r:id="rId28"/>
    <p:sldId id="441" r:id="rId29"/>
    <p:sldId id="442" r:id="rId30"/>
    <p:sldId id="443" r:id="rId31"/>
    <p:sldId id="444" r:id="rId32"/>
    <p:sldId id="266" r:id="rId33"/>
  </p:sldIdLst>
  <p:sldSz cx="9144000" cy="5143500" type="screen16x9"/>
  <p:notesSz cx="6858000" cy="9144000"/>
  <p:embeddedFontLst>
    <p:embeddedFont>
      <p:font typeface="Arvo" panose="020B060402020202020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Roboto Condensed" panose="02000000000000000000" pitchFamily="2" charset="0"/>
      <p:regular r:id="rId43"/>
      <p:bold r:id="rId44"/>
      <p:italic r:id="rId45"/>
      <p:boldItalic r:id="rId46"/>
    </p:embeddedFont>
    <p:embeddedFont>
      <p:font typeface="Roboto Condensed Light" panose="02000000000000000000"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5B0D7E-1D69-4625-AD35-CBBDEE2D6909}">
  <a:tblStyle styleId="{EE5B0D7E-1D69-4625-AD35-CBBDEE2D69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728" autoAdjust="0"/>
  </p:normalViewPr>
  <p:slideViewPr>
    <p:cSldViewPr>
      <p:cViewPr varScale="1">
        <p:scale>
          <a:sx n="108" d="100"/>
          <a:sy n="108" d="100"/>
        </p:scale>
        <p:origin x="900" y="10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6863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6138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3061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715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8782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5883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0210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2866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3244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818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6514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6035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5652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4632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1365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1943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4267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4011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3334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1804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4003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7324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5575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0195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0308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7871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9638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037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3"/>
        <p:cNvGrpSpPr/>
        <p:nvPr/>
      </p:nvGrpSpPr>
      <p:grpSpPr>
        <a:xfrm>
          <a:off x="0" y="0"/>
          <a:ext cx="0" cy="0"/>
          <a:chOff x="0" y="0"/>
          <a:chExt cx="0" cy="0"/>
        </a:xfrm>
      </p:grpSpPr>
      <p:grpSp>
        <p:nvGrpSpPr>
          <p:cNvPr id="144" name="Google Shape;144;p9"/>
          <p:cNvGrpSpPr/>
          <p:nvPr/>
        </p:nvGrpSpPr>
        <p:grpSpPr>
          <a:xfrm>
            <a:off x="2466138" y="4472723"/>
            <a:ext cx="6686825" cy="670795"/>
            <a:chOff x="5589288" y="4472723"/>
            <a:chExt cx="6686825" cy="670795"/>
          </a:xfrm>
        </p:grpSpPr>
        <p:sp>
          <p:nvSpPr>
            <p:cNvPr id="145" name="Google Shape;145;p9"/>
            <p:cNvSpPr/>
            <p:nvPr/>
          </p:nvSpPr>
          <p:spPr>
            <a:xfrm rot="10800000">
              <a:off x="5589288"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4732169"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4670984"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2" name="Google Shape;152;p9"/>
          <p:cNvSpPr txBox="1">
            <a:spLocks noGrp="1"/>
          </p:cNvSpPr>
          <p:nvPr>
            <p:ph type="body" idx="1"/>
          </p:nvPr>
        </p:nvSpPr>
        <p:spPr>
          <a:xfrm>
            <a:off x="2682800" y="4636500"/>
            <a:ext cx="6004200" cy="3156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300"/>
              <a:buNone/>
              <a:defRPr sz="1300"/>
            </a:lvl1pPr>
          </a:lstStyle>
          <a:p>
            <a:endParaRPr/>
          </a:p>
        </p:txBody>
      </p:sp>
      <p:sp>
        <p:nvSpPr>
          <p:cNvPr id="153" name="Google Shape;153;p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54" name="Google Shape;154;p9"/>
          <p:cNvGrpSpPr/>
          <p:nvPr/>
        </p:nvGrpSpPr>
        <p:grpSpPr>
          <a:xfrm rot="10800000">
            <a:off x="-8" y="-2"/>
            <a:ext cx="2202830" cy="670795"/>
            <a:chOff x="5575242" y="4472723"/>
            <a:chExt cx="2202830" cy="670795"/>
          </a:xfrm>
        </p:grpSpPr>
        <p:sp>
          <p:nvSpPr>
            <p:cNvPr id="155" name="Google Shape;155;p9"/>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Google Shape;163;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64" name="Google Shape;164;p10"/>
          <p:cNvGrpSpPr/>
          <p:nvPr/>
        </p:nvGrpSpPr>
        <p:grpSpPr>
          <a:xfrm>
            <a:off x="6946842" y="4472723"/>
            <a:ext cx="2202830" cy="670795"/>
            <a:chOff x="5575242" y="4472723"/>
            <a:chExt cx="2202830" cy="670795"/>
          </a:xfrm>
        </p:grpSpPr>
        <p:sp>
          <p:nvSpPr>
            <p:cNvPr id="165" name="Google Shape;165;p10"/>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10"/>
            <p:cNvGrpSpPr/>
            <p:nvPr/>
          </p:nvGrpSpPr>
          <p:grpSpPr>
            <a:xfrm flipH="1">
              <a:off x="5734850" y="4472723"/>
              <a:ext cx="2040837" cy="670795"/>
              <a:chOff x="1297954" y="330075"/>
              <a:chExt cx="5169293" cy="1699506"/>
            </a:xfrm>
          </p:grpSpPr>
          <p:sp>
            <p:nvSpPr>
              <p:cNvPr id="167" name="Google Shape;167;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0"/>
            <p:cNvGrpSpPr/>
            <p:nvPr/>
          </p:nvGrpSpPr>
          <p:grpSpPr>
            <a:xfrm flipH="1">
              <a:off x="5578209" y="4646738"/>
              <a:ext cx="2199863" cy="304563"/>
              <a:chOff x="-5827153" y="330075"/>
              <a:chExt cx="12276019" cy="1699569"/>
            </a:xfrm>
          </p:grpSpPr>
          <p:sp>
            <p:nvSpPr>
              <p:cNvPr id="170" name="Google Shape;170;p10"/>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0"/>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 name="Google Shape;172;p10"/>
          <p:cNvGrpSpPr/>
          <p:nvPr/>
        </p:nvGrpSpPr>
        <p:grpSpPr>
          <a:xfrm rot="10800000">
            <a:off x="-8" y="-2"/>
            <a:ext cx="2202830" cy="670795"/>
            <a:chOff x="5575242" y="4472723"/>
            <a:chExt cx="2202830" cy="670795"/>
          </a:xfrm>
        </p:grpSpPr>
        <p:sp>
          <p:nvSpPr>
            <p:cNvPr id="173" name="Google Shape;173;p10"/>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10"/>
            <p:cNvGrpSpPr/>
            <p:nvPr/>
          </p:nvGrpSpPr>
          <p:grpSpPr>
            <a:xfrm flipH="1">
              <a:off x="5734850" y="4472723"/>
              <a:ext cx="2040837" cy="670795"/>
              <a:chOff x="1297954" y="330075"/>
              <a:chExt cx="5169293" cy="1699506"/>
            </a:xfrm>
          </p:grpSpPr>
          <p:sp>
            <p:nvSpPr>
              <p:cNvPr id="175" name="Google Shape;175;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0"/>
            <p:cNvGrpSpPr/>
            <p:nvPr/>
          </p:nvGrpSpPr>
          <p:grpSpPr>
            <a:xfrm flipH="1">
              <a:off x="5578209" y="4646738"/>
              <a:ext cx="2199863" cy="304563"/>
              <a:chOff x="-5827153" y="330075"/>
              <a:chExt cx="12276019" cy="1699569"/>
            </a:xfrm>
          </p:grpSpPr>
          <p:sp>
            <p:nvSpPr>
              <p:cNvPr id="178" name="Google Shape;178;p10"/>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rgbClr val="FFFFFF"/>
                </a:solidFill>
                <a:latin typeface="Roboto Condensed"/>
                <a:ea typeface="Roboto Condensed"/>
                <a:cs typeface="Roboto Condensed"/>
                <a:sym typeface="Roboto Condensed"/>
              </a:defRPr>
            </a:lvl1pPr>
            <a:lvl2pPr lvl="1" algn="r">
              <a:buNone/>
              <a:defRPr sz="1200" b="1">
                <a:solidFill>
                  <a:srgbClr val="FFFFFF"/>
                </a:solidFill>
                <a:latin typeface="Roboto Condensed"/>
                <a:ea typeface="Roboto Condensed"/>
                <a:cs typeface="Roboto Condensed"/>
                <a:sym typeface="Roboto Condensed"/>
              </a:defRPr>
            </a:lvl2pPr>
            <a:lvl3pPr lvl="2" algn="r">
              <a:buNone/>
              <a:defRPr sz="1200" b="1">
                <a:solidFill>
                  <a:srgbClr val="FFFFFF"/>
                </a:solidFill>
                <a:latin typeface="Roboto Condensed"/>
                <a:ea typeface="Roboto Condensed"/>
                <a:cs typeface="Roboto Condensed"/>
                <a:sym typeface="Roboto Condensed"/>
              </a:defRPr>
            </a:lvl3pPr>
            <a:lvl4pPr lvl="3" algn="r">
              <a:buNone/>
              <a:defRPr sz="1200" b="1">
                <a:solidFill>
                  <a:srgbClr val="FFFFFF"/>
                </a:solidFill>
                <a:latin typeface="Roboto Condensed"/>
                <a:ea typeface="Roboto Condensed"/>
                <a:cs typeface="Roboto Condensed"/>
                <a:sym typeface="Roboto Condensed"/>
              </a:defRPr>
            </a:lvl4pPr>
            <a:lvl5pPr lvl="4" algn="r">
              <a:buNone/>
              <a:defRPr sz="1200" b="1">
                <a:solidFill>
                  <a:srgbClr val="FFFFFF"/>
                </a:solidFill>
                <a:latin typeface="Roboto Condensed"/>
                <a:ea typeface="Roboto Condensed"/>
                <a:cs typeface="Roboto Condensed"/>
                <a:sym typeface="Roboto Condensed"/>
              </a:defRPr>
            </a:lvl5pPr>
            <a:lvl6pPr lvl="5" algn="r">
              <a:buNone/>
              <a:defRPr sz="1200" b="1">
                <a:solidFill>
                  <a:srgbClr val="FFFFFF"/>
                </a:solidFill>
                <a:latin typeface="Roboto Condensed"/>
                <a:ea typeface="Roboto Condensed"/>
                <a:cs typeface="Roboto Condensed"/>
                <a:sym typeface="Roboto Condensed"/>
              </a:defRPr>
            </a:lvl6pPr>
            <a:lvl7pPr lvl="6" algn="r">
              <a:buNone/>
              <a:defRPr sz="1200" b="1">
                <a:solidFill>
                  <a:srgbClr val="FFFFFF"/>
                </a:solidFill>
                <a:latin typeface="Roboto Condensed"/>
                <a:ea typeface="Roboto Condensed"/>
                <a:cs typeface="Roboto Condensed"/>
                <a:sym typeface="Roboto Condensed"/>
              </a:defRPr>
            </a:lvl7pPr>
            <a:lvl8pPr lvl="7" algn="r">
              <a:buNone/>
              <a:defRPr sz="1200" b="1">
                <a:solidFill>
                  <a:srgbClr val="FFFFFF"/>
                </a:solidFill>
                <a:latin typeface="Roboto Condensed"/>
                <a:ea typeface="Roboto Condensed"/>
                <a:cs typeface="Roboto Condensed"/>
                <a:sym typeface="Roboto Condensed"/>
              </a:defRPr>
            </a:lvl8pPr>
            <a:lvl9pPr lvl="8" algn="r">
              <a:buNone/>
              <a:defRPr sz="1200" b="1">
                <a:solidFill>
                  <a:srgbClr val="FFFFFF"/>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6"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685800" y="1090750"/>
            <a:ext cx="5672150" cy="2961900"/>
          </a:xfrm>
          <a:prstGeom prst="rect">
            <a:avLst/>
          </a:prstGeom>
        </p:spPr>
        <p:txBody>
          <a:bodyPr spcFirstLastPara="1" wrap="square" lIns="91425" tIns="91425" rIns="91425" bIns="91425" anchor="ctr" anchorCtr="0">
            <a:noAutofit/>
          </a:bodyPr>
          <a:lstStyle/>
          <a:p>
            <a:pPr lvl="0" algn="ctr"/>
            <a:r>
              <a:rPr lang="el-GR" sz="3200" dirty="0"/>
              <a:t>Η ΔΙΔΑΣΚΑΛΙΑ ΚΑΙ ΠΡΟΓΡΑΜΜΑΤΑ ΣΠΟΥΔΩΝ ΤΗΣ ΜΟΝΤΕΛΟΠΟΙΗΣΗΣ </a:t>
            </a:r>
          </a:p>
        </p:txBody>
      </p:sp>
      <p:sp>
        <p:nvSpPr>
          <p:cNvPr id="44033" name="Rectangle 1"/>
          <p:cNvSpPr>
            <a:spLocks noChangeArrowheads="1"/>
          </p:cNvSpPr>
          <p:nvPr/>
        </p:nvSpPr>
        <p:spPr bwMode="auto">
          <a:xfrm>
            <a:off x="0" y="0"/>
            <a:ext cx="8501090" cy="1354217"/>
          </a:xfrm>
          <a:prstGeom prst="rect">
            <a:avLst/>
          </a:prstGeom>
          <a:noFill/>
          <a:ln w="9525">
            <a:noFill/>
            <a:miter lim="800000"/>
            <a:headEnd/>
            <a:tailEnd/>
          </a:ln>
          <a:effectLst/>
        </p:spPr>
        <p:txBody>
          <a:bodyPr vert="horz" wrap="square" lIns="91440" tIns="45720" rIns="91440" bIns="45720" numCol="2"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a:ln>
                  <a:noFill/>
                </a:ln>
                <a:solidFill>
                  <a:srgbClr val="333399"/>
                </a:solidFill>
                <a:effectLst/>
                <a:latin typeface="Roboto Condensed Light" charset="0"/>
                <a:ea typeface="Roboto Condensed Light" charset="0"/>
                <a:cs typeface="Palatino Linotype" pitchFamily="18" charset="0"/>
              </a:rPr>
              <a:t>Χαράλαμπος Λεμονίδης </a:t>
            </a:r>
            <a:endParaRPr kumimoji="0" lang="el-GR" b="1" i="0" u="none" strike="noStrike" cap="none" normalizeH="0" baseline="0" dirty="0">
              <a:ln>
                <a:noFill/>
              </a:ln>
              <a:solidFill>
                <a:srgbClr val="333399"/>
              </a:solidFill>
              <a:effectLst/>
              <a:latin typeface="Roboto Condensed Light" charset="0"/>
              <a:ea typeface="Roboto Condensed Light"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a:ln>
                  <a:noFill/>
                </a:ln>
                <a:solidFill>
                  <a:srgbClr val="333399"/>
                </a:solidFill>
                <a:effectLst/>
                <a:latin typeface="Roboto Condensed Light" charset="0"/>
                <a:ea typeface="Roboto Condensed Light" charset="0"/>
                <a:cs typeface="Palatino Linotype" pitchFamily="18" charset="0"/>
              </a:rPr>
              <a:t>Καθηγητής Διδακτικής Μαθηματικών </a:t>
            </a:r>
            <a:endParaRPr kumimoji="0" lang="el-GR" b="1" i="0" u="none" strike="noStrike" cap="none" normalizeH="0" baseline="0" dirty="0">
              <a:ln>
                <a:noFill/>
              </a:ln>
              <a:solidFill>
                <a:srgbClr val="333399"/>
              </a:solidFill>
              <a:effectLst/>
              <a:latin typeface="Roboto Condensed Light" charset="0"/>
              <a:ea typeface="Roboto Condensed Light" charset="0"/>
              <a:cs typeface="Arial" pitchFamily="34" charset="0"/>
            </a:endParaRPr>
          </a:p>
          <a:p>
            <a:pPr algn="ctr"/>
            <a:r>
              <a:rPr kumimoji="0" lang="el-GR" b="1" i="0" u="none" strike="noStrike" cap="none" normalizeH="0" baseline="0" dirty="0">
                <a:ln>
                  <a:noFill/>
                </a:ln>
                <a:solidFill>
                  <a:srgbClr val="333399"/>
                </a:solidFill>
                <a:effectLst/>
                <a:latin typeface="Roboto Condensed Light" charset="0"/>
                <a:ea typeface="Roboto Condensed Light" charset="0"/>
                <a:cs typeface="Palatino Linotype" pitchFamily="18" charset="0"/>
              </a:rPr>
              <a:t>Πανεπιστήμιο Δυτικής Μακεδονίας </a:t>
            </a:r>
          </a:p>
          <a:p>
            <a:pPr algn="ctr"/>
            <a:endParaRPr lang="el-GR" sz="1000" b="1" dirty="0">
              <a:solidFill>
                <a:srgbClr val="333399"/>
              </a:solidFill>
              <a:latin typeface="Roboto Condensed Light" charset="0"/>
              <a:ea typeface="Roboto Condensed Light" charset="0"/>
            </a:endParaRPr>
          </a:p>
          <a:p>
            <a:pPr algn="ctr"/>
            <a:endParaRPr lang="el-GR" sz="1000" b="1" dirty="0">
              <a:solidFill>
                <a:srgbClr val="333399"/>
              </a:solidFill>
              <a:latin typeface="Roboto Condensed Light" charset="0"/>
              <a:ea typeface="Roboto Condensed Light" charset="0"/>
            </a:endParaRPr>
          </a:p>
          <a:p>
            <a:pPr algn="ctr"/>
            <a:endParaRPr lang="el-GR" sz="1000" b="1" dirty="0">
              <a:solidFill>
                <a:srgbClr val="333399"/>
              </a:solidFill>
              <a:latin typeface="Roboto Condensed Light" charset="0"/>
              <a:ea typeface="Roboto Condensed Light" charset="0"/>
            </a:endParaRPr>
          </a:p>
          <a:p>
            <a:pPr algn="ctr"/>
            <a:endParaRPr lang="el-GR" sz="1000" b="1" dirty="0">
              <a:solidFill>
                <a:srgbClr val="333399"/>
              </a:solidFill>
              <a:latin typeface="Roboto Condensed Light" charset="0"/>
              <a:ea typeface="Roboto Condensed Light"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761852"/>
            <a:ext cx="8568952" cy="4032448"/>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2000" dirty="0">
                <a:effectLst/>
                <a:latin typeface="Calibri" panose="020F0502020204030204" pitchFamily="34" charset="0"/>
                <a:ea typeface="Calibri" panose="020F0502020204030204" pitchFamily="34" charset="0"/>
                <a:cs typeface="Times New Roman" panose="02020603050405020304" pitchFamily="18" charset="0"/>
              </a:rPr>
              <a:t>5. </a:t>
            </a:r>
            <a:r>
              <a:rPr lang="el-GR" sz="2000" i="1" dirty="0">
                <a:effectLst/>
                <a:latin typeface="Calibri" panose="020F0502020204030204" pitchFamily="34" charset="0"/>
                <a:ea typeface="Calibri" panose="020F0502020204030204" pitchFamily="34" charset="0"/>
                <a:cs typeface="Times New Roman" panose="02020603050405020304" pitchFamily="18" charset="0"/>
              </a:rPr>
              <a:t>Το επιχείρημα «προώθηση της μάθησης των μαθηματικών» </a:t>
            </a:r>
            <a:r>
              <a:rPr lang="el-GR" sz="2000" dirty="0">
                <a:effectLst/>
                <a:latin typeface="Calibri" panose="020F0502020204030204" pitchFamily="34" charset="0"/>
                <a:ea typeface="Calibri" panose="020F0502020204030204" pitchFamily="34" charset="0"/>
                <a:cs typeface="Times New Roman" panose="02020603050405020304" pitchFamily="18" charset="0"/>
              </a:rPr>
              <a:t>υπογραμμίζει ότι η ενσωμάτωση της επίλυσης προβλήματος, εφαρμογών και πτυχών μοντελοποίησης στη διδασκαλία των μαθηματικών είναι κατάλληλη για να βοηθήσει τους μαθητές στην απόκτηση, μάθηση και διατήρηση μαθηματικών εννοιών, αντιλήψεων, μεθόδων και αποτελεσμάτων, παρέχοντας κίνητρα για τη σημασία των μαθηματικών σπουδών. Τέτοια εργασία συμβάλλει επίσης στην εκπαίδευση των μαθητών να σκέφτονται μαθηματικά και να επιλέγουν και να εκτελούν μαθηματικές τεχνικές εντός και εκτός των μαθηματικών. </a:t>
            </a:r>
          </a:p>
          <a:p>
            <a:pPr marL="76200" indent="0" algn="just">
              <a:lnSpc>
                <a:spcPct val="107000"/>
              </a:lnSpc>
              <a:spcAft>
                <a:spcPts val="800"/>
              </a:spcAft>
              <a:buNone/>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a:p>
        </p:txBody>
      </p:sp>
    </p:spTree>
    <p:extLst>
      <p:ext uri="{BB962C8B-B14F-4D97-AF65-F5344CB8AC3E}">
        <p14:creationId xmlns:p14="http://schemas.microsoft.com/office/powerpoint/2010/main" val="81083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761852"/>
            <a:ext cx="8568952" cy="4032448"/>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2000" b="1" dirty="0">
                <a:effectLst/>
                <a:latin typeface="Calibri" panose="020F0502020204030204" pitchFamily="34" charset="0"/>
                <a:ea typeface="Calibri" panose="020F0502020204030204" pitchFamily="34" charset="0"/>
                <a:cs typeface="Times New Roman" panose="02020603050405020304" pitchFamily="18" charset="0"/>
              </a:rPr>
              <a:t>Επισκόπηση των εμποδίων</a:t>
            </a:r>
          </a:p>
          <a:p>
            <a:pPr marL="76200" indent="0" algn="just">
              <a:lnSpc>
                <a:spcPct val="107000"/>
              </a:lnSpc>
              <a:spcAft>
                <a:spcPts val="800"/>
              </a:spcAft>
              <a:buNone/>
            </a:pPr>
            <a:r>
              <a:rPr lang="el-GR" sz="2000" dirty="0">
                <a:effectLst/>
                <a:latin typeface="Calibri" panose="020F0502020204030204" pitchFamily="34" charset="0"/>
                <a:ea typeface="Calibri" panose="020F0502020204030204" pitchFamily="34" charset="0"/>
                <a:cs typeface="Times New Roman" panose="02020603050405020304" pitchFamily="18" charset="0"/>
              </a:rPr>
              <a:t>Παρά όλα τα καλά επιχειρήματα υπέρ της επίλυσης προβλημάτων, της μοντελοποίησης, των εφαρμογών και των συνδέσεων της διδασκαλίας των μαθηματικών με άλλα θεματικά πεδία, αυτά τα αντικείμενα συχνά δεν παίζουν τόσο σημαντικό ρόλο, όσο τουλάχιστον θα θέλαμε στη γενική διδασκαλία των μαθηματικών στο σχολείο και το πανεπιστήμιο. Αυτό δεν οφείλεται στην κακή βούληση ή την ανικανότητα των εκπαιδευτικών, αλλά σε ορισμένα «αντικειμενικά» εμπόδια που πρέπει να ληφθούν πολύ σοβαρά υπόψιν. Τέτοια εμπόδια είναι γνωστά στους εκπαιδευτικούς των μαθηματικών για μεγάλο χρονικό διάστημα (βλέπε π.χ.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Pollak</a:t>
            </a:r>
            <a:r>
              <a:rPr lang="el-GR" sz="2000" dirty="0">
                <a:effectLst/>
                <a:latin typeface="Calibri" panose="020F0502020204030204" pitchFamily="34" charset="0"/>
                <a:ea typeface="Calibri" panose="020F0502020204030204" pitchFamily="34" charset="0"/>
                <a:cs typeface="Times New Roman" panose="02020603050405020304" pitchFamily="18" charset="0"/>
              </a:rPr>
              <a:t>, 1979;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Blum</a:t>
            </a:r>
            <a:r>
              <a:rPr lang="el-GR" sz="2000" dirty="0">
                <a:effectLst/>
                <a:latin typeface="Calibri" panose="020F0502020204030204" pitchFamily="34" charset="0"/>
                <a:ea typeface="Calibri" panose="020F0502020204030204" pitchFamily="34" charset="0"/>
                <a:cs typeface="Times New Roman" panose="02020603050405020304" pitchFamily="18" charset="0"/>
              </a:rPr>
              <a:t>, 1985;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Niss</a:t>
            </a:r>
            <a:r>
              <a:rPr lang="el-GR" sz="2000" dirty="0">
                <a:effectLst/>
                <a:latin typeface="Calibri" panose="020F0502020204030204" pitchFamily="34" charset="0"/>
                <a:ea typeface="Calibri" panose="020F0502020204030204" pitchFamily="34" charset="0"/>
                <a:cs typeface="Times New Roman" panose="02020603050405020304" pitchFamily="18" charset="0"/>
              </a:rPr>
              <a:t>, 1987), αλλά εξακολουθούν να υπάρχουν. Θα αναφερθούμε εν συντομία σε τρία είδη. </a:t>
            </a:r>
          </a:p>
          <a:p>
            <a:pPr marL="76200" indent="0" algn="just">
              <a:lnSpc>
                <a:spcPct val="107000"/>
              </a:lnSpc>
              <a:spcAft>
                <a:spcPts val="800"/>
              </a:spcAft>
              <a:buNone/>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a:p>
        </p:txBody>
      </p:sp>
    </p:spTree>
    <p:extLst>
      <p:ext uri="{BB962C8B-B14F-4D97-AF65-F5344CB8AC3E}">
        <p14:creationId xmlns:p14="http://schemas.microsoft.com/office/powerpoint/2010/main" val="2311920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761852"/>
            <a:ext cx="8568952" cy="4032448"/>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2000" b="1" dirty="0">
                <a:effectLst/>
                <a:latin typeface="Calibri" panose="020F0502020204030204" pitchFamily="34" charset="0"/>
                <a:ea typeface="Calibri" panose="020F0502020204030204" pitchFamily="34" charset="0"/>
                <a:cs typeface="Times New Roman" panose="02020603050405020304" pitchFamily="18" charset="0"/>
              </a:rPr>
              <a:t>Επισκόπηση των εμποδίων</a:t>
            </a:r>
          </a:p>
          <a:p>
            <a:pPr marL="76200" indent="0" algn="just">
              <a:lnSpc>
                <a:spcPct val="107000"/>
              </a:lnSpc>
              <a:spcAft>
                <a:spcPts val="800"/>
              </a:spcAft>
              <a:buNone/>
            </a:pPr>
            <a:r>
              <a:rPr lang="el-GR" sz="2000" dirty="0">
                <a:effectLst/>
                <a:latin typeface="Calibri" panose="020F0502020204030204" pitchFamily="34" charset="0"/>
                <a:ea typeface="Calibri" panose="020F0502020204030204" pitchFamily="34" charset="0"/>
                <a:cs typeface="Times New Roman" panose="02020603050405020304" pitchFamily="18" charset="0"/>
              </a:rPr>
              <a:t>(Α) </a:t>
            </a:r>
            <a:r>
              <a:rPr lang="el-GR" sz="2000" i="1" dirty="0">
                <a:effectLst/>
                <a:latin typeface="Calibri" panose="020F0502020204030204" pitchFamily="34" charset="0"/>
                <a:ea typeface="Calibri" panose="020F0502020204030204" pitchFamily="34" charset="0"/>
                <a:cs typeface="Times New Roman" panose="02020603050405020304" pitchFamily="18" charset="0"/>
              </a:rPr>
              <a:t>Εμπόδια από την οπτική γωνία της διδασκαλίας</a:t>
            </a:r>
            <a:r>
              <a:rPr lang="el-GR" sz="2000" dirty="0">
                <a:effectLst/>
                <a:latin typeface="Calibri" panose="020F0502020204030204" pitchFamily="34" charset="0"/>
                <a:ea typeface="Calibri" panose="020F0502020204030204" pitchFamily="34" charset="0"/>
                <a:cs typeface="Times New Roman" panose="02020603050405020304" pitchFamily="18" charset="0"/>
              </a:rPr>
              <a:t>. Πολλοί εκπαιδευτικοί των μαθηματικών, από το σχολείο έως στο πανεπιστήμιο, φοβούνται ότι δεν έχουν αρκετό χρόνο για να αντιμετωπίσουν την επίλυση προβλημάτων, τη μοντελοποίηση και τις εφαρμογές επιπλέον από τα υποχρεωτικά μαθηματικά που περιλαμβάνονται στο πρόγραμμα σπουδών. Αυτό ισχύει επίσης για τη διδασκαλία των μαθηματικών ως κύριο αντικείμενο. Επιπλέον, ορισμένοι εκπαιδευτικοί αμφισβητούν αν οι εφαρμογές και οι συνδέσεις με άλλα μαθήματα ανήκουν στη διδασκαλία των μαθηματικών, επειδή τέτοια στοιχεία τείνουν να στρεβλώνουν τη σαφήνεια, την αισθητική καθαρότητα, την ομορφιά και την καθολικότητα των μαθηματικών χωρίς πλαίσιο (τα οποία είναι η δύναμη των μαθηματικών κατά την άποψή τους).</a:t>
            </a:r>
          </a:p>
          <a:p>
            <a:pPr marL="76200" indent="0" algn="just">
              <a:lnSpc>
                <a:spcPct val="107000"/>
              </a:lnSpc>
              <a:spcAft>
                <a:spcPts val="800"/>
              </a:spcAft>
              <a:buNone/>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a:p>
        </p:txBody>
      </p:sp>
    </p:spTree>
    <p:extLst>
      <p:ext uri="{BB962C8B-B14F-4D97-AF65-F5344CB8AC3E}">
        <p14:creationId xmlns:p14="http://schemas.microsoft.com/office/powerpoint/2010/main" val="111630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761852"/>
            <a:ext cx="8568952" cy="4032448"/>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2000" b="1" dirty="0">
                <a:effectLst/>
                <a:latin typeface="Calibri" panose="020F0502020204030204" pitchFamily="34" charset="0"/>
                <a:ea typeface="Calibri" panose="020F0502020204030204" pitchFamily="34" charset="0"/>
                <a:cs typeface="Times New Roman" panose="02020603050405020304" pitchFamily="18" charset="0"/>
              </a:rPr>
              <a:t>Επισκόπηση των εμποδίων</a:t>
            </a:r>
          </a:p>
          <a:p>
            <a:pPr marL="76200" indent="0" algn="just">
              <a:lnSpc>
                <a:spcPct val="107000"/>
              </a:lnSpc>
              <a:spcAft>
                <a:spcPts val="800"/>
              </a:spcAft>
              <a:buNone/>
            </a:pPr>
            <a:r>
              <a:rPr lang="el-GR" sz="2000" dirty="0">
                <a:effectLst/>
                <a:latin typeface="Calibri" panose="020F0502020204030204" pitchFamily="34" charset="0"/>
                <a:ea typeface="Calibri" panose="020F0502020204030204" pitchFamily="34" charset="0"/>
                <a:cs typeface="Times New Roman" panose="02020603050405020304" pitchFamily="18" charset="0"/>
              </a:rPr>
              <a:t>(Β) </a:t>
            </a:r>
            <a:r>
              <a:rPr lang="el-GR" sz="2000" i="1" dirty="0">
                <a:effectLst/>
                <a:latin typeface="Calibri" panose="020F0502020204030204" pitchFamily="34" charset="0"/>
                <a:ea typeface="Calibri" panose="020F0502020204030204" pitchFamily="34" charset="0"/>
                <a:cs typeface="Times New Roman" panose="02020603050405020304" pitchFamily="18" charset="0"/>
              </a:rPr>
              <a:t>Εμπόδια από την πλευρά του μαθητή</a:t>
            </a:r>
            <a:r>
              <a:rPr lang="el-GR" sz="2000" dirty="0">
                <a:effectLst/>
                <a:latin typeface="Calibri" panose="020F0502020204030204" pitchFamily="34" charset="0"/>
                <a:ea typeface="Calibri" panose="020F0502020204030204" pitchFamily="34" charset="0"/>
                <a:cs typeface="Times New Roman" panose="02020603050405020304" pitchFamily="18" charset="0"/>
              </a:rPr>
              <a:t>. Η επίλυση προβλημάτων, η μοντελοποίηση και οι εφαρμογές σε άλλους κλάδους κάνουν τα μαθήματα των μαθηματικών αναμφίβολα πιο απαιτητικά και λιγότερο προβλέψιμα για τους μαθητές από τα παραδοσιακά μαθήματα των μαθηματικών. Οι μαθηματικές εργασίες ρουτίνας, όπως οι υπολογισμοί, είναι πιο δημοφιλείς σε πολλούς μαθητές, επειδή είναι πολύ πιο εύκολο να τις κατανοήσουν και συχνά μπορούν να τις λύνουν απλώς ακολουθώντας ορισμένες συνταγές, γεγονός που καθιστά ευκολότερο για τους μαθητές να αποκτήσουν καλούς βαθμούς στις εξετάσεις.</a:t>
            </a:r>
          </a:p>
          <a:p>
            <a:pPr marL="76200" indent="0" algn="just">
              <a:lnSpc>
                <a:spcPct val="107000"/>
              </a:lnSpc>
              <a:spcAft>
                <a:spcPts val="800"/>
              </a:spcAft>
              <a:buNone/>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a:p>
        </p:txBody>
      </p:sp>
    </p:spTree>
    <p:extLst>
      <p:ext uri="{BB962C8B-B14F-4D97-AF65-F5344CB8AC3E}">
        <p14:creationId xmlns:p14="http://schemas.microsoft.com/office/powerpoint/2010/main" val="2942111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761852"/>
            <a:ext cx="8568952" cy="4032448"/>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2000" b="1" dirty="0">
                <a:effectLst/>
                <a:latin typeface="Calibri" panose="020F0502020204030204" pitchFamily="34" charset="0"/>
                <a:ea typeface="Calibri" panose="020F0502020204030204" pitchFamily="34" charset="0"/>
                <a:cs typeface="Times New Roman" panose="02020603050405020304" pitchFamily="18" charset="0"/>
              </a:rPr>
              <a:t>Επισκόπηση των εμποδίων</a:t>
            </a:r>
          </a:p>
          <a:p>
            <a:pPr marL="76200" indent="0" algn="just">
              <a:lnSpc>
                <a:spcPct val="107000"/>
              </a:lnSpc>
              <a:spcAft>
                <a:spcPts val="800"/>
              </a:spcAft>
              <a:buNone/>
            </a:pPr>
            <a:r>
              <a:rPr lang="el-GR" sz="2000" dirty="0">
                <a:effectLst/>
                <a:latin typeface="Calibri" panose="020F0502020204030204" pitchFamily="34" charset="0"/>
                <a:ea typeface="Calibri" panose="020F0502020204030204" pitchFamily="34" charset="0"/>
                <a:cs typeface="Times New Roman" panose="02020603050405020304" pitchFamily="18" charset="0"/>
              </a:rPr>
              <a:t>(Γ) </a:t>
            </a:r>
            <a:r>
              <a:rPr lang="el-GR" sz="2000" i="1" dirty="0">
                <a:effectLst/>
                <a:latin typeface="Calibri" panose="020F0502020204030204" pitchFamily="34" charset="0"/>
                <a:ea typeface="Calibri" panose="020F0502020204030204" pitchFamily="34" charset="0"/>
                <a:cs typeface="Times New Roman" panose="02020603050405020304" pitchFamily="18" charset="0"/>
              </a:rPr>
              <a:t>Εμπόδια από την πλευρά του εκπαιδευτικού</a:t>
            </a:r>
            <a:r>
              <a:rPr lang="el-GR" sz="2000" dirty="0">
                <a:effectLst/>
                <a:latin typeface="Calibri" panose="020F0502020204030204" pitchFamily="34" charset="0"/>
                <a:ea typeface="Calibri" panose="020F0502020204030204" pitchFamily="34" charset="0"/>
                <a:cs typeface="Times New Roman" panose="02020603050405020304" pitchFamily="18" charset="0"/>
              </a:rPr>
              <a:t>. Η επίλυση προβλημάτων και οι αναφορές στον κόσμο εκτός των μαθηματικών καθιστούν την διδασκαλία πιο ανοιχτή και πιο απαιτητική για τους εκπαιδευτικούς, διότι απαιτούνται πρόσθετα "μη μαθηματικά" προσόντα και καθιστούν πιο δύσκολη την αξιολόγηση των επιδόσεων των μαθητών. Επιπλέον, πολλοί εκπαιδευτικοί δεν αισθάνονται ικανοί να αντιμετωπίσουν εφαρμοσμένα παραδείγματα που δεν λαμβάνονται από θέματα που έχουν μελετήσει οι ίδιοι. </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spTree>
    <p:extLst>
      <p:ext uri="{BB962C8B-B14F-4D97-AF65-F5344CB8AC3E}">
        <p14:creationId xmlns:p14="http://schemas.microsoft.com/office/powerpoint/2010/main" val="1541122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761852"/>
            <a:ext cx="8568952" cy="4032448"/>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2000" b="1" dirty="0">
                <a:effectLst/>
                <a:latin typeface="Calibri" panose="020F0502020204030204" pitchFamily="34" charset="0"/>
                <a:ea typeface="Calibri" panose="020F0502020204030204" pitchFamily="34" charset="0"/>
                <a:cs typeface="Times New Roman" panose="02020603050405020304" pitchFamily="18" charset="0"/>
              </a:rPr>
              <a:t>Επισκόπηση των εμποδίων</a:t>
            </a:r>
          </a:p>
          <a:p>
            <a:pPr marL="76200" indent="0" algn="just">
              <a:lnSpc>
                <a:spcPct val="107000"/>
              </a:lnSpc>
              <a:spcAft>
                <a:spcPts val="800"/>
              </a:spcAft>
              <a:buNone/>
            </a:pPr>
            <a:r>
              <a:rPr lang="el-GR" sz="2000" dirty="0">
                <a:effectLst/>
                <a:latin typeface="Calibri" panose="020F0502020204030204" pitchFamily="34" charset="0"/>
                <a:ea typeface="Calibri" panose="020F0502020204030204" pitchFamily="34" charset="0"/>
                <a:cs typeface="Times New Roman" panose="02020603050405020304" pitchFamily="18" charset="0"/>
              </a:rPr>
              <a:t>Και πολύ συχνά οι εκπαιδευτικοί είτε δεν γνωρίζουν αρκετά παραδείγματα εφαρμογών και μοντελοποίησης κατάλληλα για τη διδασκαλία, είτε δεν έχουν αρκετό χρόνο για να ενημερώσουν τα παραδείγματα, για να τα προσαρμόσουν στην πραγματική τάξη και να προετοιμάσουν λεπτομερώς τη διδασκαλία τους.</a:t>
            </a:r>
          </a:p>
          <a:p>
            <a:pPr marL="76200" indent="0" algn="just">
              <a:lnSpc>
                <a:spcPct val="107000"/>
              </a:lnSpc>
              <a:spcAft>
                <a:spcPts val="800"/>
              </a:spcAft>
              <a:buNone/>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a:p>
        </p:txBody>
      </p:sp>
    </p:spTree>
    <p:extLst>
      <p:ext uri="{BB962C8B-B14F-4D97-AF65-F5344CB8AC3E}">
        <p14:creationId xmlns:p14="http://schemas.microsoft.com/office/powerpoint/2010/main" val="3724355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43608" y="915566"/>
            <a:ext cx="7272808" cy="3528392"/>
          </a:xfrm>
          <a:prstGeom prst="rect">
            <a:avLst/>
          </a:prstGeom>
        </p:spPr>
        <p:txBody>
          <a:bodyPr spcFirstLastPara="1" wrap="square" lIns="91425" tIns="91425" rIns="91425" bIns="91425" anchor="ctr" anchorCtr="0">
            <a:noAutofit/>
          </a:bodyPr>
          <a:lstStyle/>
          <a:p>
            <a:pPr marL="76200" indent="0">
              <a:lnSpc>
                <a:spcPct val="107000"/>
              </a:lnSpc>
              <a:spcAft>
                <a:spcPts val="800"/>
              </a:spcAft>
              <a:buNone/>
            </a:pPr>
            <a:r>
              <a:rPr lang="el-GR" sz="2000" dirty="0">
                <a:latin typeface="Calibri" panose="020F0502020204030204" pitchFamily="34" charset="0"/>
                <a:ea typeface="Calibri" panose="020F0502020204030204" pitchFamily="34" charset="0"/>
                <a:cs typeface="Times New Roman" panose="02020603050405020304" pitchFamily="18" charset="0"/>
              </a:rPr>
              <a:t>Ο </a:t>
            </a:r>
            <a:r>
              <a:rPr lang="en-US" sz="2000" dirty="0">
                <a:latin typeface="Calibri" panose="020F0502020204030204" pitchFamily="34" charset="0"/>
                <a:ea typeface="Calibri" panose="020F0502020204030204" pitchFamily="34" charset="0"/>
                <a:cs typeface="Times New Roman" panose="02020603050405020304" pitchFamily="18" charset="0"/>
              </a:rPr>
              <a:t>Stillman</a:t>
            </a:r>
            <a:r>
              <a:rPr lang="el-GR" sz="2000" dirty="0">
                <a:latin typeface="Calibri" panose="020F0502020204030204" pitchFamily="34" charset="0"/>
                <a:ea typeface="Calibri" panose="020F0502020204030204" pitchFamily="34" charset="0"/>
                <a:cs typeface="Times New Roman" panose="02020603050405020304" pitchFamily="18" charset="0"/>
              </a:rPr>
              <a:t>, (2019, σελ. 4-5) παρουσιάζει στη συνέχεια τους στόχους του προγράμματος σπουδών για τη μοντελοποίηση και μέσα στην παρένθεση τις αντίστοιχες μελέτες έρευνας και αξιολόγησης που τους στηρίζουν. </a:t>
            </a:r>
          </a:p>
          <a:p>
            <a:pPr marL="76200" indent="0">
              <a:lnSpc>
                <a:spcPct val="107000"/>
              </a:lnSpc>
              <a:spcAft>
                <a:spcPts val="800"/>
              </a:spcAft>
              <a:buNone/>
            </a:pP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q"/>
            </a:pPr>
            <a:r>
              <a:rPr lang="el-GR" sz="2000" dirty="0">
                <a:latin typeface="Calibri" panose="020F0502020204030204" pitchFamily="34" charset="0"/>
                <a:ea typeface="Calibri" panose="020F0502020204030204" pitchFamily="34" charset="0"/>
                <a:cs typeface="Times New Roman" panose="02020603050405020304" pitchFamily="18" charset="0"/>
              </a:rPr>
              <a:t>Από </a:t>
            </a:r>
            <a:r>
              <a:rPr lang="el-GR" sz="2000" i="1" dirty="0">
                <a:latin typeface="Calibri" panose="020F0502020204030204" pitchFamily="34" charset="0"/>
                <a:ea typeface="Calibri" panose="020F0502020204030204" pitchFamily="34" charset="0"/>
                <a:cs typeface="Times New Roman" panose="02020603050405020304" pitchFamily="18" charset="0"/>
              </a:rPr>
              <a:t>μαθηματική άποψη</a:t>
            </a:r>
            <a:r>
              <a:rPr lang="el-GR" sz="2000" dirty="0">
                <a:latin typeface="Calibri" panose="020F0502020204030204" pitchFamily="34" charset="0"/>
                <a:ea typeface="Calibri" panose="020F0502020204030204" pitchFamily="34" charset="0"/>
                <a:cs typeface="Times New Roman" panose="02020603050405020304" pitchFamily="18" charset="0"/>
              </a:rPr>
              <a:t> οι στόχοι θα μπορούσαν να είναι: </a:t>
            </a:r>
          </a:p>
          <a:p>
            <a:pPr marL="342900" lvl="0" indent="-342900">
              <a:lnSpc>
                <a:spcPct val="107000"/>
              </a:lnSpc>
              <a:spcAft>
                <a:spcPts val="800"/>
              </a:spcAft>
              <a:buFont typeface="Symbol" panose="05050102010706020507" pitchFamily="18" charset="2"/>
              <a:buChar char=""/>
            </a:pPr>
            <a:r>
              <a:rPr lang="el-GR" sz="2000">
                <a:latin typeface="Calibri" panose="020F0502020204030204" pitchFamily="34" charset="0"/>
                <a:ea typeface="Calibri" panose="020F0502020204030204" pitchFamily="34" charset="0"/>
                <a:cs typeface="Times New Roman" panose="02020603050405020304" pitchFamily="18" charset="0"/>
              </a:rPr>
              <a:t>ένα </a:t>
            </a:r>
            <a:r>
              <a:rPr lang="el-GR" sz="2000" dirty="0">
                <a:latin typeface="Calibri" panose="020F0502020204030204" pitchFamily="34" charset="0"/>
                <a:ea typeface="Calibri" panose="020F0502020204030204" pitchFamily="34" charset="0"/>
                <a:cs typeface="Times New Roman" panose="02020603050405020304" pitchFamily="18" charset="0"/>
              </a:rPr>
              <a:t>μέσο για τη διδασκαλία μαθηματικών εννοιών και διαδικασιών (π.χ. </a:t>
            </a:r>
            <a:r>
              <a:rPr lang="el-GR" sz="2000" dirty="0" err="1">
                <a:latin typeface="Calibri" panose="020F0502020204030204" pitchFamily="34" charset="0"/>
                <a:ea typeface="Calibri" panose="020F0502020204030204" pitchFamily="34" charset="0"/>
                <a:cs typeface="Times New Roman" panose="02020603050405020304" pitchFamily="18" charset="0"/>
              </a:rPr>
              <a:t>Lamb</a:t>
            </a:r>
            <a:r>
              <a:rPr lang="el-GR" sz="2000" dirty="0">
                <a:latin typeface="Calibri" panose="020F0502020204030204" pitchFamily="34" charset="0"/>
                <a:ea typeface="Calibri" panose="020F0502020204030204" pitchFamily="34" charset="0"/>
                <a:cs typeface="Times New Roman" panose="02020603050405020304" pitchFamily="18" charset="0"/>
              </a:rPr>
              <a:t> and </a:t>
            </a:r>
            <a:r>
              <a:rPr lang="el-GR" sz="2000" dirty="0" err="1">
                <a:latin typeface="Calibri" panose="020F0502020204030204" pitchFamily="34" charset="0"/>
                <a:ea typeface="Calibri" panose="020F0502020204030204" pitchFamily="34" charset="0"/>
                <a:cs typeface="Times New Roman" panose="02020603050405020304" pitchFamily="18" charset="0"/>
              </a:rPr>
              <a:t>Visnovska</a:t>
            </a:r>
            <a:r>
              <a:rPr lang="el-GR" sz="2000" dirty="0">
                <a:latin typeface="Calibri" panose="020F0502020204030204" pitchFamily="34" charset="0"/>
                <a:ea typeface="Calibri" panose="020F0502020204030204" pitchFamily="34" charset="0"/>
                <a:cs typeface="Times New Roman" panose="02020603050405020304" pitchFamily="18" charset="0"/>
              </a:rPr>
              <a:t> 2015)·</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16</a:t>
            </a:fld>
            <a:endParaRPr/>
          </a:p>
        </p:txBody>
      </p:sp>
    </p:spTree>
    <p:extLst>
      <p:ext uri="{BB962C8B-B14F-4D97-AF65-F5344CB8AC3E}">
        <p14:creationId xmlns:p14="http://schemas.microsoft.com/office/powerpoint/2010/main" val="3160334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611560" y="555526"/>
            <a:ext cx="7632848" cy="4388402"/>
          </a:xfrm>
          <a:prstGeom prst="rect">
            <a:avLst/>
          </a:prstGeom>
        </p:spPr>
        <p:txBody>
          <a:bodyPr spcFirstLastPara="1" wrap="square" lIns="91425" tIns="91425" rIns="91425" bIns="91425" anchor="ctr" anchorCtr="0">
            <a:noAutofit/>
          </a:bodyPr>
          <a:lstStyle/>
          <a:p>
            <a:pPr marL="342900" lvl="0" indent="-342900">
              <a:lnSpc>
                <a:spcPct val="107000"/>
              </a:lnSpc>
              <a:spcAft>
                <a:spcPts val="800"/>
              </a:spcAft>
              <a:buFont typeface="Symbol" panose="05050102010706020507" pitchFamily="18" charset="2"/>
              <a:buChar char=""/>
            </a:pPr>
            <a:r>
              <a:rPr lang="el-GR" sz="2000" dirty="0">
                <a:latin typeface="Calibri" panose="020F0502020204030204" pitchFamily="34" charset="0"/>
                <a:ea typeface="Calibri" panose="020F0502020204030204" pitchFamily="34" charset="0"/>
                <a:cs typeface="Times New Roman" panose="02020603050405020304" pitchFamily="18" charset="0"/>
              </a:rPr>
              <a:t>Να διδάξει ως μαθηματικό περιεχόμενο, τη μαθηματική μοντελοποίηση και τους τρόπους εφαρμογής των μαθηματικών (δηλαδή ως ουσιαστικό μέρος των μαθηματικών) (π.χ. </a:t>
            </a:r>
            <a:r>
              <a:rPr lang="en-US" sz="2000" dirty="0" err="1">
                <a:latin typeface="Calibri" panose="020F0502020204030204" pitchFamily="34" charset="0"/>
                <a:ea typeface="Calibri" panose="020F0502020204030204" pitchFamily="34" charset="0"/>
                <a:cs typeface="Times New Roman" panose="02020603050405020304" pitchFamily="18" charset="0"/>
              </a:rPr>
              <a:t>Didis</a:t>
            </a:r>
            <a:r>
              <a:rPr lang="en-US" sz="2000" dirty="0">
                <a:latin typeface="Calibri" panose="020F0502020204030204" pitchFamily="34" charset="0"/>
                <a:ea typeface="Calibri" panose="020F0502020204030204" pitchFamily="34" charset="0"/>
                <a:cs typeface="Times New Roman" panose="02020603050405020304" pitchFamily="18" charset="0"/>
              </a:rPr>
              <a:t> et al</a:t>
            </a:r>
            <a:r>
              <a:rPr lang="el-GR" sz="2000" dirty="0">
                <a:latin typeface="Calibri" panose="020F0502020204030204" pitchFamily="34" charset="0"/>
                <a:ea typeface="Calibri" panose="020F0502020204030204" pitchFamily="34" charset="0"/>
                <a:cs typeface="Times New Roman" panose="02020603050405020304" pitchFamily="18" charset="0"/>
              </a:rPr>
              <a:t>. 2016; </a:t>
            </a:r>
            <a:r>
              <a:rPr lang="en-US" sz="2000" dirty="0" err="1">
                <a:latin typeface="Calibri" panose="020F0502020204030204" pitchFamily="34" charset="0"/>
                <a:ea typeface="Calibri" panose="020F0502020204030204" pitchFamily="34" charset="0"/>
                <a:cs typeface="Times New Roman" panose="02020603050405020304" pitchFamily="18" charset="0"/>
              </a:rPr>
              <a:t>Tekin</a:t>
            </a:r>
            <a:r>
              <a:rPr lang="en-US" sz="2000" dirty="0">
                <a:latin typeface="Calibri" panose="020F0502020204030204" pitchFamily="34" charset="0"/>
                <a:ea typeface="Calibri" panose="020F0502020204030204" pitchFamily="34" charset="0"/>
                <a:cs typeface="Times New Roman" panose="02020603050405020304" pitchFamily="18" charset="0"/>
              </a:rPr>
              <a:t> Dede </a:t>
            </a:r>
            <a:r>
              <a:rPr lang="el-GR" sz="2000" dirty="0">
                <a:latin typeface="Calibri" panose="020F0502020204030204" pitchFamily="34" charset="0"/>
                <a:ea typeface="Calibri" panose="020F0502020204030204" pitchFamily="34" charset="0"/>
                <a:cs typeface="Times New Roman" panose="02020603050405020304" pitchFamily="18" charset="0"/>
              </a:rPr>
              <a:t>2019; </a:t>
            </a:r>
            <a:r>
              <a:rPr lang="en-US" sz="2000" dirty="0" err="1">
                <a:latin typeface="Calibri" panose="020F0502020204030204" pitchFamily="34" charset="0"/>
                <a:ea typeface="Calibri" panose="020F0502020204030204" pitchFamily="34" charset="0"/>
                <a:cs typeface="Times New Roman" panose="02020603050405020304" pitchFamily="18" charset="0"/>
              </a:rPr>
              <a:t>Widjaja</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l-GR" sz="2000" dirty="0">
                <a:latin typeface="Calibri" panose="020F0502020204030204" pitchFamily="34" charset="0"/>
                <a:ea typeface="Calibri" panose="020F0502020204030204" pitchFamily="34" charset="0"/>
                <a:cs typeface="Times New Roman" panose="02020603050405020304" pitchFamily="18" charset="0"/>
              </a:rPr>
              <a:t>2013);</a:t>
            </a:r>
          </a:p>
          <a:p>
            <a:pPr marL="342900" lvl="0" indent="-342900">
              <a:lnSpc>
                <a:spcPct val="107000"/>
              </a:lnSpc>
              <a:spcAft>
                <a:spcPts val="800"/>
              </a:spcAft>
              <a:buFont typeface="Symbol" panose="05050102010706020507" pitchFamily="18" charset="2"/>
              <a:buChar char=""/>
            </a:pPr>
            <a:r>
              <a:rPr lang="el-GR" sz="2000" dirty="0">
                <a:latin typeface="Calibri" panose="020F0502020204030204" pitchFamily="34" charset="0"/>
                <a:ea typeface="Calibri" panose="020F0502020204030204" pitchFamily="34" charset="0"/>
                <a:cs typeface="Times New Roman" panose="02020603050405020304" pitchFamily="18" charset="0"/>
              </a:rPr>
              <a:t>Να προωθήσει τα μαθηματικά ως ανθρώπινη δραστηριότητα που απαντά σε προβλήματα διαφορετικής φύσης που δημιουργούν την εμφάνιση μαθηματικών περιεχομένων, εννοιών και διαδικασιών (π.χ. </a:t>
            </a:r>
            <a:r>
              <a:rPr lang="en-US" sz="2000" dirty="0" err="1">
                <a:latin typeface="Calibri" panose="020F0502020204030204" pitchFamily="34" charset="0"/>
                <a:ea typeface="Calibri" panose="020F0502020204030204" pitchFamily="34" charset="0"/>
                <a:cs typeface="Times New Roman" panose="02020603050405020304" pitchFamily="18" charset="0"/>
              </a:rPr>
              <a:t>Rodr</a:t>
            </a:r>
            <a:r>
              <a:rPr lang="el-GR" sz="2000" dirty="0">
                <a:latin typeface="Calibri" panose="020F0502020204030204" pitchFamily="34" charset="0"/>
                <a:ea typeface="Calibri" panose="020F0502020204030204" pitchFamily="34" charset="0"/>
                <a:cs typeface="Times New Roman" panose="02020603050405020304" pitchFamily="18" charset="0"/>
              </a:rPr>
              <a:t>í</a:t>
            </a:r>
            <a:r>
              <a:rPr lang="en-US" sz="2000" dirty="0" err="1">
                <a:latin typeface="Calibri" panose="020F0502020204030204" pitchFamily="34" charset="0"/>
                <a:ea typeface="Calibri" panose="020F0502020204030204" pitchFamily="34" charset="0"/>
                <a:cs typeface="Times New Roman" panose="02020603050405020304" pitchFamily="18" charset="0"/>
              </a:rPr>
              <a:t>guez</a:t>
            </a:r>
            <a:r>
              <a:rPr lang="en-US" sz="2000" dirty="0">
                <a:latin typeface="Calibri" panose="020F0502020204030204" pitchFamily="34" charset="0"/>
                <a:ea typeface="Calibri" panose="020F0502020204030204" pitchFamily="34" charset="0"/>
                <a:cs typeface="Times New Roman" panose="02020603050405020304" pitchFamily="18" charset="0"/>
              </a:rPr>
              <a:t> Gallegos </a:t>
            </a:r>
            <a:r>
              <a:rPr lang="el-GR" sz="2000" dirty="0">
                <a:latin typeface="Calibri" panose="020F0502020204030204" pitchFamily="34" charset="0"/>
                <a:ea typeface="Calibri" panose="020F0502020204030204" pitchFamily="34" charset="0"/>
                <a:cs typeface="Times New Roman" panose="02020603050405020304" pitchFamily="18" charset="0"/>
              </a:rPr>
              <a:t>2015).</a:t>
            </a:r>
          </a:p>
          <a:p>
            <a:pPr marL="0" lvl="0" indent="0" algn="just">
              <a:spcBef>
                <a:spcPts val="0"/>
              </a:spcBef>
              <a:buNone/>
            </a:pPr>
            <a:endParaRPr sz="2000" b="1" dirty="0"/>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17</a:t>
            </a:fld>
            <a:endParaRPr/>
          </a:p>
        </p:txBody>
      </p:sp>
    </p:spTree>
    <p:extLst>
      <p:ext uri="{BB962C8B-B14F-4D97-AF65-F5344CB8AC3E}">
        <p14:creationId xmlns:p14="http://schemas.microsoft.com/office/powerpoint/2010/main" val="2332184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683568" y="-164554"/>
            <a:ext cx="7632848" cy="4752528"/>
          </a:xfrm>
          <a:prstGeom prst="rect">
            <a:avLst/>
          </a:prstGeom>
        </p:spPr>
        <p:txBody>
          <a:bodyPr spcFirstLastPara="1" wrap="square" lIns="91425" tIns="91425" rIns="91425" bIns="91425" anchor="ctr" anchorCtr="0">
            <a:noAutofit/>
          </a:bodyPr>
          <a:lstStyle/>
          <a:p>
            <a:pPr marL="342900" lvl="0" indent="-342900" algn="just">
              <a:lnSpc>
                <a:spcPct val="107000"/>
              </a:lnSpc>
              <a:spcAft>
                <a:spcPts val="800"/>
              </a:spcAft>
              <a:buFont typeface="+mj-lt"/>
              <a:buAutoNum type="arabicPeriod"/>
            </a:pP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q"/>
            </a:pPr>
            <a:r>
              <a:rPr lang="el-GR" sz="1800" dirty="0">
                <a:latin typeface="Calibri" panose="020F0502020204030204" pitchFamily="34" charset="0"/>
                <a:ea typeface="Calibri" panose="020F0502020204030204" pitchFamily="34" charset="0"/>
                <a:cs typeface="Times New Roman" panose="02020603050405020304" pitchFamily="18" charset="0"/>
              </a:rPr>
              <a:t>Από μια </a:t>
            </a:r>
            <a:r>
              <a:rPr lang="el-GR" sz="1800" i="1" dirty="0">
                <a:latin typeface="Calibri" panose="020F0502020204030204" pitchFamily="34" charset="0"/>
                <a:ea typeface="Calibri" panose="020F0502020204030204" pitchFamily="34" charset="0"/>
                <a:cs typeface="Times New Roman" panose="02020603050405020304" pitchFamily="18" charset="0"/>
              </a:rPr>
              <a:t>προοπτική του ενημερωμένου πολίτη</a:t>
            </a:r>
            <a:r>
              <a:rPr lang="el-GR" sz="1800" dirty="0">
                <a:latin typeface="Calibri" panose="020F0502020204030204" pitchFamily="34" charset="0"/>
                <a:ea typeface="Calibri" panose="020F0502020204030204" pitchFamily="34" charset="0"/>
                <a:cs typeface="Times New Roman" panose="02020603050405020304" pitchFamily="18" charset="0"/>
              </a:rPr>
              <a:t>, οι στόχοι περιλαμβάνουν:</a:t>
            </a:r>
          </a:p>
          <a:p>
            <a:pPr marL="76200" indent="0">
              <a:lnSpc>
                <a:spcPct val="107000"/>
              </a:lnSpc>
              <a:spcAft>
                <a:spcPts val="800"/>
              </a:spcAft>
              <a:buNone/>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l-GR" sz="1800" dirty="0">
                <a:latin typeface="Calibri" panose="020F0502020204030204" pitchFamily="34" charset="0"/>
                <a:ea typeface="Calibri" panose="020F0502020204030204" pitchFamily="34" charset="0"/>
                <a:cs typeface="Times New Roman" panose="02020603050405020304" pitchFamily="18" charset="0"/>
              </a:rPr>
              <a:t>Να παρέχει εμπειρίες που συμβάλλουν στην εκπαίδευση για τη ζωή μετά το σχολείο, όπως η εξέταση κοινωνικών προβλημάτων (π.χ. </a:t>
            </a:r>
            <a:r>
              <a:rPr lang="en-US" sz="1800" dirty="0">
                <a:latin typeface="Calibri" panose="020F0502020204030204" pitchFamily="34" charset="0"/>
                <a:ea typeface="Calibri" panose="020F0502020204030204" pitchFamily="34" charset="0"/>
                <a:cs typeface="Times New Roman" panose="02020603050405020304" pitchFamily="18" charset="0"/>
              </a:rPr>
              <a:t>Yoshimura</a:t>
            </a:r>
            <a:r>
              <a:rPr lang="el-GR" sz="1800" dirty="0">
                <a:latin typeface="Calibri" panose="020F0502020204030204" pitchFamily="34" charset="0"/>
                <a:ea typeface="Calibri" panose="020F0502020204030204" pitchFamily="34" charset="0"/>
                <a:cs typeface="Times New Roman" panose="02020603050405020304" pitchFamily="18" charset="0"/>
              </a:rPr>
              <a:t> 2015)·</a:t>
            </a:r>
          </a:p>
          <a:p>
            <a:pPr marL="342900" lvl="0" indent="-342900">
              <a:lnSpc>
                <a:spcPct val="107000"/>
              </a:lnSpc>
              <a:spcAft>
                <a:spcPts val="800"/>
              </a:spcAft>
              <a:buFont typeface="Symbol" panose="05050102010706020507" pitchFamily="18" charset="2"/>
              <a:buChar char=""/>
            </a:pPr>
            <a:r>
              <a:rPr lang="el-GR" sz="1800" dirty="0">
                <a:latin typeface="Calibri" panose="020F0502020204030204" pitchFamily="34" charset="0"/>
                <a:ea typeface="Calibri" panose="020F0502020204030204" pitchFamily="34" charset="0"/>
                <a:cs typeface="Times New Roman" panose="02020603050405020304" pitchFamily="18" charset="0"/>
              </a:rPr>
              <a:t>Για την προώθηση αξιών της εκπαίδευσης (π.χ. </a:t>
            </a:r>
            <a:r>
              <a:rPr lang="en-US" sz="1800" dirty="0" err="1">
                <a:latin typeface="Calibri" panose="020F0502020204030204" pitchFamily="34" charset="0"/>
                <a:ea typeface="Calibri" panose="020F0502020204030204" pitchFamily="34" charset="0"/>
                <a:cs typeface="Times New Roman" panose="02020603050405020304" pitchFamily="18" charset="0"/>
              </a:rPr>
              <a:t>Doruk</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l-GR" sz="1800" dirty="0">
                <a:latin typeface="Calibri" panose="020F0502020204030204" pitchFamily="34" charset="0"/>
                <a:ea typeface="Calibri" panose="020F0502020204030204" pitchFamily="34" charset="0"/>
                <a:cs typeface="Times New Roman" panose="02020603050405020304" pitchFamily="18" charset="0"/>
              </a:rPr>
              <a:t>2012);</a:t>
            </a:r>
          </a:p>
          <a:p>
            <a:pPr marL="342900" lvl="0" indent="-342900">
              <a:lnSpc>
                <a:spcPct val="107000"/>
              </a:lnSpc>
              <a:spcAft>
                <a:spcPts val="800"/>
              </a:spcAft>
              <a:buFont typeface="Symbol" panose="05050102010706020507" pitchFamily="18" charset="2"/>
              <a:buChar char=""/>
            </a:pPr>
            <a:r>
              <a:rPr lang="el-GR" sz="1800" dirty="0">
                <a:latin typeface="Calibri" panose="020F0502020204030204" pitchFamily="34" charset="0"/>
                <a:ea typeface="Calibri" panose="020F0502020204030204" pitchFamily="34" charset="0"/>
                <a:cs typeface="Times New Roman" panose="02020603050405020304" pitchFamily="18" charset="0"/>
              </a:rPr>
              <a:t>Να εξετάσει το ρόλο των μαθηματικών μοντέλων στην κοινωνία και το περιβάλλον (π.χ. </a:t>
            </a:r>
            <a:r>
              <a:rPr lang="en-US" sz="1800" dirty="0" err="1">
                <a:latin typeface="Calibri" panose="020F0502020204030204" pitchFamily="34" charset="0"/>
                <a:ea typeface="Calibri" panose="020F0502020204030204" pitchFamily="34" charset="0"/>
                <a:cs typeface="Times New Roman" panose="02020603050405020304" pitchFamily="18" charset="0"/>
              </a:rPr>
              <a:t>Biembengut</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l-GR" sz="1800" dirty="0">
                <a:latin typeface="Calibri" panose="020F0502020204030204" pitchFamily="34" charset="0"/>
                <a:ea typeface="Calibri" panose="020F0502020204030204" pitchFamily="34" charset="0"/>
                <a:cs typeface="Times New Roman" panose="02020603050405020304" pitchFamily="18" charset="0"/>
              </a:rPr>
              <a:t>2013; </a:t>
            </a:r>
            <a:r>
              <a:rPr lang="en-US" sz="1800" dirty="0">
                <a:latin typeface="Calibri" panose="020F0502020204030204" pitchFamily="34" charset="0"/>
                <a:ea typeface="Calibri" panose="020F0502020204030204" pitchFamily="34" charset="0"/>
                <a:cs typeface="Times New Roman" panose="02020603050405020304" pitchFamily="18" charset="0"/>
              </a:rPr>
              <a:t>Ikeda </a:t>
            </a:r>
            <a:r>
              <a:rPr lang="el-GR" sz="1800" dirty="0">
                <a:latin typeface="Calibri" panose="020F0502020204030204" pitchFamily="34" charset="0"/>
                <a:ea typeface="Calibri" panose="020F0502020204030204" pitchFamily="34" charset="0"/>
                <a:cs typeface="Times New Roman" panose="02020603050405020304" pitchFamily="18" charset="0"/>
              </a:rPr>
              <a:t>2018);</a:t>
            </a:r>
          </a:p>
          <a:p>
            <a:pPr marL="0" lvl="0" indent="0" algn="just">
              <a:spcBef>
                <a:spcPts val="0"/>
              </a:spcBef>
              <a:buNone/>
            </a:pPr>
            <a:endParaRPr sz="2000" b="1" dirty="0"/>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18</a:t>
            </a:fld>
            <a:endParaRPr/>
          </a:p>
        </p:txBody>
      </p:sp>
    </p:spTree>
    <p:extLst>
      <p:ext uri="{BB962C8B-B14F-4D97-AF65-F5344CB8AC3E}">
        <p14:creationId xmlns:p14="http://schemas.microsoft.com/office/powerpoint/2010/main" val="2027976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683568" y="699542"/>
            <a:ext cx="7195984" cy="4032448"/>
          </a:xfrm>
          <a:prstGeom prst="rect">
            <a:avLst/>
          </a:prstGeom>
        </p:spPr>
        <p:txBody>
          <a:bodyPr spcFirstLastPara="1" wrap="square" lIns="91425" tIns="91425" rIns="91425" bIns="91425" anchor="ctr" anchorCtr="0">
            <a:noAutofit/>
          </a:bodyPr>
          <a:lstStyle/>
          <a:p>
            <a:pPr marL="342900" lvl="0" indent="-342900">
              <a:lnSpc>
                <a:spcPct val="107000"/>
              </a:lnSpc>
              <a:spcAft>
                <a:spcPts val="800"/>
              </a:spcAft>
              <a:buFont typeface="Symbol" panose="05050102010706020507" pitchFamily="18" charset="2"/>
              <a:buChar char=""/>
            </a:pPr>
            <a:r>
              <a:rPr lang="el-GR" sz="2000" dirty="0">
                <a:latin typeface="Calibri" panose="020F0502020204030204" pitchFamily="34" charset="0"/>
                <a:ea typeface="Calibri" panose="020F0502020204030204" pitchFamily="34" charset="0"/>
                <a:cs typeface="Times New Roman" panose="02020603050405020304" pitchFamily="18" charset="0"/>
              </a:rPr>
              <a:t>Να διασφαλίσει ή να προωθήσει «τη βιωσιμότητα της υγείας, της εκπαίδευσης και της περιβαλλοντικής ευημερίας και τη μείωση της φτώχειας και των μειονεκτημάτων» (</a:t>
            </a:r>
            <a:r>
              <a:rPr lang="en-US" sz="2000" dirty="0" err="1">
                <a:latin typeface="Calibri" panose="020F0502020204030204" pitchFamily="34" charset="0"/>
                <a:ea typeface="Calibri" panose="020F0502020204030204" pitchFamily="34" charset="0"/>
                <a:cs typeface="Times New Roman" panose="02020603050405020304" pitchFamily="18" charset="0"/>
              </a:rPr>
              <a:t>Niss</a:t>
            </a:r>
            <a:r>
              <a:rPr lang="en-US" sz="2000" dirty="0">
                <a:latin typeface="Calibri" panose="020F0502020204030204" pitchFamily="34" charset="0"/>
                <a:ea typeface="Calibri" panose="020F0502020204030204" pitchFamily="34" charset="0"/>
                <a:cs typeface="Times New Roman" panose="02020603050405020304" pitchFamily="18" charset="0"/>
              </a:rPr>
              <a:t> et al</a:t>
            </a:r>
            <a:r>
              <a:rPr lang="el-GR" sz="2000" dirty="0">
                <a:latin typeface="Calibri" panose="020F0502020204030204" pitchFamily="34" charset="0"/>
                <a:ea typeface="Calibri" panose="020F0502020204030204" pitchFamily="34" charset="0"/>
                <a:cs typeface="Times New Roman" panose="02020603050405020304" pitchFamily="18" charset="0"/>
              </a:rPr>
              <a:t>. 2007, </a:t>
            </a:r>
            <a:r>
              <a:rPr lang="en-US" sz="2000" dirty="0">
                <a:latin typeface="Calibri" panose="020F0502020204030204" pitchFamily="34" charset="0"/>
                <a:ea typeface="Calibri" panose="020F0502020204030204" pitchFamily="34" charset="0"/>
                <a:cs typeface="Times New Roman" panose="02020603050405020304" pitchFamily="18" charset="0"/>
              </a:rPr>
              <a:t>p</a:t>
            </a:r>
            <a:r>
              <a:rPr lang="el-GR" sz="2000" dirty="0">
                <a:latin typeface="Calibri" panose="020F0502020204030204" pitchFamily="34" charset="0"/>
                <a:ea typeface="Calibri" panose="020F0502020204030204" pitchFamily="34" charset="0"/>
                <a:cs typeface="Times New Roman" panose="02020603050405020304" pitchFamily="18" charset="0"/>
              </a:rPr>
              <a:t>. 18) (π.χ. </a:t>
            </a:r>
            <a:r>
              <a:rPr lang="en-US" sz="2000" dirty="0">
                <a:latin typeface="Calibri" panose="020F0502020204030204" pitchFamily="34" charset="0"/>
                <a:ea typeface="Calibri" panose="020F0502020204030204" pitchFamily="34" charset="0"/>
                <a:cs typeface="Times New Roman" panose="02020603050405020304" pitchFamily="18" charset="0"/>
              </a:rPr>
              <a:t>Luna et al</a:t>
            </a:r>
            <a:r>
              <a:rPr lang="el-GR" sz="2000" dirty="0">
                <a:latin typeface="Calibri" panose="020F0502020204030204" pitchFamily="34" charset="0"/>
                <a:ea typeface="Calibri" panose="020F0502020204030204" pitchFamily="34" charset="0"/>
                <a:cs typeface="Times New Roman" panose="02020603050405020304" pitchFamily="18" charset="0"/>
              </a:rPr>
              <a:t>. 2015; </a:t>
            </a:r>
            <a:r>
              <a:rPr lang="en-US" sz="2000" dirty="0">
                <a:latin typeface="Calibri" panose="020F0502020204030204" pitchFamily="34" charset="0"/>
                <a:ea typeface="Calibri" panose="020F0502020204030204" pitchFamily="34" charset="0"/>
                <a:cs typeface="Times New Roman" panose="02020603050405020304" pitchFamily="18" charset="0"/>
              </a:rPr>
              <a:t>Rosa and </a:t>
            </a:r>
            <a:r>
              <a:rPr lang="en-US" sz="2000" dirty="0" err="1">
                <a:latin typeface="Calibri" panose="020F0502020204030204" pitchFamily="34" charset="0"/>
                <a:ea typeface="Calibri" panose="020F0502020204030204" pitchFamily="34" charset="0"/>
                <a:cs typeface="Times New Roman" panose="02020603050405020304" pitchFamily="18" charset="0"/>
              </a:rPr>
              <a:t>Orey</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l-GR" sz="2000" dirty="0">
                <a:latin typeface="Calibri" panose="020F0502020204030204" pitchFamily="34" charset="0"/>
                <a:ea typeface="Calibri" panose="020F0502020204030204" pitchFamily="34" charset="0"/>
                <a:cs typeface="Times New Roman" panose="02020603050405020304" pitchFamily="18" charset="0"/>
              </a:rPr>
              <a:t>2015; </a:t>
            </a:r>
            <a:r>
              <a:rPr lang="en-US" sz="2000" dirty="0">
                <a:latin typeface="Calibri" panose="020F0502020204030204" pitchFamily="34" charset="0"/>
                <a:ea typeface="Calibri" panose="020F0502020204030204" pitchFamily="34" charset="0"/>
                <a:cs typeface="Times New Roman" panose="02020603050405020304" pitchFamily="18" charset="0"/>
              </a:rPr>
              <a:t>Villarreal et al</a:t>
            </a:r>
            <a:r>
              <a:rPr lang="el-GR" sz="2000" dirty="0">
                <a:latin typeface="Calibri" panose="020F0502020204030204" pitchFamily="34" charset="0"/>
                <a:ea typeface="Calibri" panose="020F0502020204030204" pitchFamily="34" charset="0"/>
                <a:cs typeface="Times New Roman" panose="02020603050405020304" pitchFamily="18" charset="0"/>
              </a:rPr>
              <a:t>. 2015).</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19</a:t>
            </a:fld>
            <a:endParaRPr/>
          </a:p>
        </p:txBody>
      </p:sp>
    </p:spTree>
    <p:extLst>
      <p:ext uri="{BB962C8B-B14F-4D97-AF65-F5344CB8AC3E}">
        <p14:creationId xmlns:p14="http://schemas.microsoft.com/office/powerpoint/2010/main" val="1997169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43608" y="915566"/>
            <a:ext cx="7272808" cy="3528392"/>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2000" dirty="0">
                <a:latin typeface="Calibri" panose="020F0502020204030204" pitchFamily="34" charset="0"/>
                <a:ea typeface="Calibri" panose="020F0502020204030204" pitchFamily="34" charset="0"/>
                <a:cs typeface="Times New Roman" panose="02020603050405020304" pitchFamily="18" charset="0"/>
              </a:rPr>
              <a:t>Η υιοθέτηση και η εφαρμογή των καταστάσεων του πραγματικού κόσμου και η μαθηματική μοντελοποίηση στα προγράμματα σπουδών στο σχολείο και το πανεπιστήμιο ποικίλλουν πολύ. Στο ICME-7 στο Κεμπέκ το 1992, ο </a:t>
            </a:r>
            <a:r>
              <a:rPr lang="el-GR" sz="2000" dirty="0" err="1">
                <a:latin typeface="Calibri" panose="020F0502020204030204" pitchFamily="34" charset="0"/>
                <a:ea typeface="Calibri" panose="020F0502020204030204" pitchFamily="34" charset="0"/>
                <a:cs typeface="Times New Roman" panose="02020603050405020304" pitchFamily="18" charset="0"/>
              </a:rPr>
              <a:t>Blum</a:t>
            </a:r>
            <a:r>
              <a:rPr lang="el-GR" sz="2000" dirty="0">
                <a:latin typeface="Calibri" panose="020F0502020204030204" pitchFamily="34" charset="0"/>
                <a:ea typeface="Calibri" panose="020F0502020204030204" pitchFamily="34" charset="0"/>
                <a:cs typeface="Times New Roman" panose="02020603050405020304" pitchFamily="18" charset="0"/>
              </a:rPr>
              <a:t> εκφράστηκε στην Ομάδα Εργασίας </a:t>
            </a:r>
            <a:r>
              <a:rPr lang="el-GR" sz="2000" i="1" dirty="0">
                <a:latin typeface="Calibri" panose="020F0502020204030204" pitchFamily="34" charset="0"/>
                <a:ea typeface="Calibri" panose="020F0502020204030204" pitchFamily="34" charset="0"/>
                <a:cs typeface="Times New Roman" panose="02020603050405020304" pitchFamily="18" charset="0"/>
              </a:rPr>
              <a:t>για τη Μαθηματική Μοντελοποίηση στην τάξη </a:t>
            </a:r>
            <a:r>
              <a:rPr lang="el-GR" sz="2000" dirty="0">
                <a:latin typeface="Calibri" panose="020F0502020204030204" pitchFamily="34" charset="0"/>
                <a:ea typeface="Calibri" panose="020F0502020204030204" pitchFamily="34" charset="0"/>
                <a:cs typeface="Times New Roman" panose="02020603050405020304" pitchFamily="18" charset="0"/>
              </a:rPr>
              <a:t>με τα παρακάτω όχι ευχάριστα λόγια,</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899592" y="699542"/>
            <a:ext cx="6979960" cy="4032448"/>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2000" dirty="0">
                <a:effectLst/>
                <a:latin typeface="Calibri" panose="020F0502020204030204" pitchFamily="34" charset="0"/>
                <a:ea typeface="Calibri" panose="020F0502020204030204" pitchFamily="34" charset="0"/>
                <a:cs typeface="Times New Roman" panose="02020603050405020304" pitchFamily="18" charset="0"/>
              </a:rPr>
              <a:t>Ο </a:t>
            </a:r>
            <a:r>
              <a:rPr lang="en-US" sz="2000" dirty="0">
                <a:effectLst/>
                <a:latin typeface="Calibri" panose="020F0502020204030204" pitchFamily="34" charset="0"/>
                <a:ea typeface="Calibri" panose="020F0502020204030204" pitchFamily="34" charset="0"/>
                <a:cs typeface="Times New Roman" panose="02020603050405020304" pitchFamily="18" charset="0"/>
              </a:rPr>
              <a:t>Smith</a:t>
            </a:r>
            <a:r>
              <a:rPr lang="el-GR" sz="2000" dirty="0">
                <a:effectLst/>
                <a:latin typeface="Calibri" panose="020F0502020204030204" pitchFamily="34" charset="0"/>
                <a:ea typeface="Calibri" panose="020F0502020204030204" pitchFamily="34" charset="0"/>
                <a:cs typeface="Times New Roman" panose="02020603050405020304" pitchFamily="18" charset="0"/>
              </a:rPr>
              <a:t> και ο </a:t>
            </a:r>
            <a:r>
              <a:rPr lang="en-US" sz="2000" dirty="0">
                <a:effectLst/>
                <a:latin typeface="Calibri" panose="020F0502020204030204" pitchFamily="34" charset="0"/>
                <a:ea typeface="Calibri" panose="020F0502020204030204" pitchFamily="34" charset="0"/>
                <a:cs typeface="Times New Roman" panose="02020603050405020304" pitchFamily="18" charset="0"/>
              </a:rPr>
              <a:t>Morgan</a:t>
            </a:r>
            <a:r>
              <a:rPr lang="el-GR" sz="2000" dirty="0">
                <a:effectLst/>
                <a:latin typeface="Calibri" panose="020F0502020204030204" pitchFamily="34" charset="0"/>
                <a:ea typeface="Calibri" panose="020F0502020204030204" pitchFamily="34" charset="0"/>
                <a:cs typeface="Times New Roman" panose="02020603050405020304" pitchFamily="18" charset="0"/>
              </a:rPr>
              <a:t> (2016) εξέτασαν τα προγράμματα σπουδών από 11 εκπαιδευτικές δικαιοδοσίες και εντόπισαν τρεις κύριες λογικές στους προσανατολισμούς των προγραμμάτων σπουδών σχετικά με τη χρήση των πλαισίων της πραγματικής ζωής στα μαθηματικά, δηλαδή:</a:t>
            </a:r>
          </a:p>
          <a:p>
            <a:pPr marL="76200" indent="0" algn="just">
              <a:lnSpc>
                <a:spcPct val="107000"/>
              </a:lnSpc>
              <a:spcAft>
                <a:spcPts val="800"/>
              </a:spcAft>
              <a:buNone/>
            </a:pPr>
            <a:r>
              <a:rPr lang="el-GR" sz="2000" dirty="0">
                <a:effectLst/>
                <a:latin typeface="Calibri" panose="020F0502020204030204" pitchFamily="34" charset="0"/>
                <a:ea typeface="Calibri" panose="020F0502020204030204" pitchFamily="34" charset="0"/>
                <a:cs typeface="Times New Roman" panose="02020603050405020304" pitchFamily="18" charset="0"/>
              </a:rPr>
              <a:t>(1) «τα μαθηματικά ως εργαλείο για την καθημερινή ζωή,</a:t>
            </a:r>
          </a:p>
          <a:p>
            <a:pPr marL="76200" indent="0" algn="just">
              <a:lnSpc>
                <a:spcPct val="107000"/>
              </a:lnSpc>
              <a:spcAft>
                <a:spcPts val="800"/>
              </a:spcAft>
              <a:buNone/>
            </a:pPr>
            <a:r>
              <a:rPr lang="el-GR" sz="2000" dirty="0">
                <a:effectLst/>
                <a:latin typeface="Calibri" panose="020F0502020204030204" pitchFamily="34" charset="0"/>
                <a:ea typeface="Calibri" panose="020F0502020204030204" pitchFamily="34" charset="0"/>
                <a:cs typeface="Times New Roman" panose="02020603050405020304" pitchFamily="18" charset="0"/>
              </a:rPr>
              <a:t>(2) ο πραγματικός κόσμος ως όχημα για την εκμάθηση μαθηματικών, και</a:t>
            </a:r>
          </a:p>
          <a:p>
            <a:pPr marL="76200" indent="0" algn="just">
              <a:lnSpc>
                <a:spcPct val="107000"/>
              </a:lnSpc>
              <a:spcAft>
                <a:spcPts val="800"/>
              </a:spcAft>
              <a:buNone/>
            </a:pPr>
            <a:r>
              <a:rPr lang="el-GR" sz="2000" dirty="0">
                <a:effectLst/>
                <a:latin typeface="Calibri" panose="020F0502020204030204" pitchFamily="34" charset="0"/>
                <a:ea typeface="Calibri" panose="020F0502020204030204" pitchFamily="34" charset="0"/>
                <a:cs typeface="Times New Roman" panose="02020603050405020304" pitchFamily="18" charset="0"/>
              </a:rPr>
              <a:t>(3) εμπλοκή με τον πραγματικό κόσμο ως κίνητρο για εκμάθηση μαθηματικών »(σελ. 40).</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20</a:t>
            </a:fld>
            <a:endParaRPr/>
          </a:p>
        </p:txBody>
      </p:sp>
    </p:spTree>
    <p:extLst>
      <p:ext uri="{BB962C8B-B14F-4D97-AF65-F5344CB8AC3E}">
        <p14:creationId xmlns:p14="http://schemas.microsoft.com/office/powerpoint/2010/main" val="296495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899592" y="699542"/>
            <a:ext cx="6979960" cy="4032448"/>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2000" dirty="0">
                <a:latin typeface="Calibri" panose="020F0502020204030204" pitchFamily="34" charset="0"/>
                <a:ea typeface="Calibri" panose="020F0502020204030204" pitchFamily="34" charset="0"/>
                <a:cs typeface="Times New Roman" panose="02020603050405020304" pitchFamily="18" charset="0"/>
              </a:rPr>
              <a:t>Στην Αυστραλία, εξέτασαν τα κρατικά προγράμματα σπουδών στο Κουίνσλαντ, όπου υπήρχε  η μαθηματική μοντελοποίηση και οι εφαρμογές στο πρόγραμμα σπουδών για τις ανώτερες σπουδές για πολλά χρόνια και στη Νέα Νότια Ουαλία όπου δεν υπάρχει μοντελοποίηση και ένα πολύ παραδοσιακό πρόγραμμα μαθηματικών. </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21</a:t>
            </a:fld>
            <a:endParaRPr/>
          </a:p>
        </p:txBody>
      </p:sp>
    </p:spTree>
    <p:extLst>
      <p:ext uri="{BB962C8B-B14F-4D97-AF65-F5344CB8AC3E}">
        <p14:creationId xmlns:p14="http://schemas.microsoft.com/office/powerpoint/2010/main" val="3935569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683568" y="699542"/>
            <a:ext cx="7195984" cy="4032448"/>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2000" dirty="0">
                <a:latin typeface="Calibri" panose="020F0502020204030204" pitchFamily="34" charset="0"/>
                <a:ea typeface="Calibri" panose="020F0502020204030204" pitchFamily="34" charset="0"/>
                <a:cs typeface="Times New Roman" panose="02020603050405020304" pitchFamily="18" charset="0"/>
              </a:rPr>
              <a:t>Στον Καναδά, εξέτασαν τα προγράμματα σπουδών στην Αλμπέρτα και το Οντάριο, όπου η μοντελοποίηση αναφέρθηκε στο τελευταίο ως «ενσωματωμένη και εστιασμένη σε ολόκληρο το σύστημα στη δευτεροβάθμια εκπαίδευση μαθηματικών» (</a:t>
            </a:r>
            <a:r>
              <a:rPr lang="en-US" sz="2000" dirty="0" err="1">
                <a:latin typeface="Calibri" panose="020F0502020204030204" pitchFamily="34" charset="0"/>
                <a:ea typeface="Calibri" panose="020F0502020204030204" pitchFamily="34" charset="0"/>
                <a:cs typeface="Times New Roman" panose="02020603050405020304" pitchFamily="18" charset="0"/>
              </a:rPr>
              <a:t>Suurtamm</a:t>
            </a:r>
            <a:r>
              <a:rPr lang="en-US" sz="2000" dirty="0">
                <a:latin typeface="Calibri" panose="020F0502020204030204" pitchFamily="34" charset="0"/>
                <a:ea typeface="Calibri" panose="020F0502020204030204" pitchFamily="34" charset="0"/>
                <a:cs typeface="Times New Roman" panose="02020603050405020304" pitchFamily="18" charset="0"/>
              </a:rPr>
              <a:t> and </a:t>
            </a:r>
            <a:r>
              <a:rPr lang="en-US" sz="2000" dirty="0" err="1">
                <a:latin typeface="Calibri" panose="020F0502020204030204" pitchFamily="34" charset="0"/>
                <a:ea typeface="Calibri" panose="020F0502020204030204" pitchFamily="34" charset="0"/>
                <a:cs typeface="Times New Roman" panose="02020603050405020304" pitchFamily="18" charset="0"/>
              </a:rPr>
              <a:t>Roulet</a:t>
            </a:r>
            <a:r>
              <a:rPr lang="el-GR" sz="2000" dirty="0">
                <a:latin typeface="Calibri" panose="020F0502020204030204" pitchFamily="34" charset="0"/>
                <a:ea typeface="Calibri" panose="020F0502020204030204" pitchFamily="34" charset="0"/>
                <a:cs typeface="Times New Roman" panose="02020603050405020304" pitchFamily="18" charset="0"/>
              </a:rPr>
              <a:t> 2007, σελ. 491). Άλλα προγράμματα σπουδών που εξετάστηκαν προήλθαν από τη Φινλανδία , Ιαπωνία, Σιγκαπούρη, Χονγκ Κονγκ, Σανγκάη και τις ΗΠΑ νότιες πολιτείες της Φλόριντα και Μισισιπή.</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22</a:t>
            </a:fld>
            <a:endParaRPr/>
          </a:p>
        </p:txBody>
      </p:sp>
    </p:spTree>
    <p:extLst>
      <p:ext uri="{BB962C8B-B14F-4D97-AF65-F5344CB8AC3E}">
        <p14:creationId xmlns:p14="http://schemas.microsoft.com/office/powerpoint/2010/main" val="4082881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683568" y="699542"/>
            <a:ext cx="7195984" cy="4032448"/>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2000" dirty="0">
                <a:latin typeface="Calibri" panose="020F0502020204030204" pitchFamily="34" charset="0"/>
                <a:ea typeface="Calibri" panose="020F0502020204030204" pitchFamily="34" charset="0"/>
                <a:cs typeface="Times New Roman" panose="02020603050405020304" pitchFamily="18" charset="0"/>
              </a:rPr>
              <a:t>Σε επτά από αυτές τις έντεκα εκπαιδευτικές δικαιοδοσίες, προσφέρθηκαν εναλλακτικά μονοπάτια, με περισσότερα [μαθηματικά] προηγμένα μονοπάτια τα οποία έδιναν λιγότερη έμφαση στα πραγματικά πλαίσια. Τέτοια ευρήματα εγείρουν ερωτήματα για εκείνους που είναι επιφορτισμένοι με την εποπτεία της εφαρμογής του προγράμματος σπουδών που πρέπει να εξετάσουν σε σχέση με τους υποστηριζόμενους στόχους της ενσωμάτωσης των προγραμμάτων σπουδών:</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23</a:t>
            </a:fld>
            <a:endParaRPr/>
          </a:p>
        </p:txBody>
      </p:sp>
    </p:spTree>
    <p:extLst>
      <p:ext uri="{BB962C8B-B14F-4D97-AF65-F5344CB8AC3E}">
        <p14:creationId xmlns:p14="http://schemas.microsoft.com/office/powerpoint/2010/main" val="3046749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683568" y="699542"/>
            <a:ext cx="7195984" cy="4032448"/>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2000" dirty="0">
                <a:latin typeface="Calibri" panose="020F0502020204030204" pitchFamily="34" charset="0"/>
                <a:ea typeface="Calibri" panose="020F0502020204030204" pitchFamily="34" charset="0"/>
                <a:cs typeface="Times New Roman" panose="02020603050405020304" pitchFamily="18" charset="0"/>
              </a:rPr>
              <a:t>• Εάν τα μαθηματικά θεωρούνται εργαλείο για την καθημερινή ζωή - γιατί δίνεται στον πραγματικό κόσμο λιγότερη έμφαση για τους μαθητές που σπουδάζουν πιο προηγμένα μαθηματικά;</a:t>
            </a:r>
          </a:p>
          <a:p>
            <a:pPr marL="76200" indent="0" algn="just">
              <a:lnSpc>
                <a:spcPct val="107000"/>
              </a:lnSpc>
              <a:spcAft>
                <a:spcPts val="800"/>
              </a:spcAft>
              <a:buNone/>
            </a:pP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l-GR" sz="2000" dirty="0">
                <a:latin typeface="Calibri" panose="020F0502020204030204" pitchFamily="34" charset="0"/>
                <a:ea typeface="Calibri" panose="020F0502020204030204" pitchFamily="34" charset="0"/>
                <a:cs typeface="Times New Roman" panose="02020603050405020304" pitchFamily="18" charset="0"/>
              </a:rPr>
              <a:t>• Εάν ο σκοπός ήταν μέσον για μάθηση ή κίνητρο, γιατί υπάρχει λιγότερη εστίαση στα πραγματικά πλαίσια κατά τα χρόνια της σχολικής εκπαίδευσης πριν από τις επιλογές ειδίκευσης;</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24</a:t>
            </a:fld>
            <a:endParaRPr/>
          </a:p>
        </p:txBody>
      </p:sp>
    </p:spTree>
    <p:extLst>
      <p:ext uri="{BB962C8B-B14F-4D97-AF65-F5344CB8AC3E}">
        <p14:creationId xmlns:p14="http://schemas.microsoft.com/office/powerpoint/2010/main" val="1631935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683568" y="699542"/>
            <a:ext cx="7195984" cy="4032448"/>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2000" dirty="0">
                <a:latin typeface="Calibri" panose="020F0502020204030204" pitchFamily="34" charset="0"/>
                <a:ea typeface="Calibri" panose="020F0502020204030204" pitchFamily="34" charset="0"/>
                <a:cs typeface="Times New Roman" panose="02020603050405020304" pitchFamily="18" charset="0"/>
              </a:rPr>
              <a:t>Η αλλαγή της έμφασης για διαφορετικά επίπεδα της εκπαίδευσης ή από τη φύση των μαθηματικών που μελετιούνται συγκρούονται με τις τρεις παραπάνω υιοθετημένες λογικές.</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25</a:t>
            </a:fld>
            <a:endParaRPr/>
          </a:p>
        </p:txBody>
      </p:sp>
    </p:spTree>
    <p:extLst>
      <p:ext uri="{BB962C8B-B14F-4D97-AF65-F5344CB8AC3E}">
        <p14:creationId xmlns:p14="http://schemas.microsoft.com/office/powerpoint/2010/main" val="120188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grpSp>
        <p:nvGrpSpPr>
          <p:cNvPr id="401" name="Google Shape;401;p26"/>
          <p:cNvGrpSpPr/>
          <p:nvPr/>
        </p:nvGrpSpPr>
        <p:grpSpPr>
          <a:xfrm>
            <a:off x="2050121" y="-57122"/>
            <a:ext cx="5043757" cy="907708"/>
            <a:chOff x="-1535283" y="1287960"/>
            <a:chExt cx="11486579" cy="2067200"/>
          </a:xfrm>
        </p:grpSpPr>
        <p:sp>
          <p:nvSpPr>
            <p:cNvPr id="402" name="Google Shape;402;p26"/>
            <p:cNvSpPr/>
            <p:nvPr/>
          </p:nvSpPr>
          <p:spPr>
            <a:xfrm>
              <a:off x="8699476" y="1287960"/>
              <a:ext cx="1243800" cy="414300"/>
            </a:xfrm>
            <a:prstGeom prst="triangle">
              <a:avLst>
                <a:gd name="adj" fmla="val 0"/>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3" name="Google Shape;403;p26"/>
            <p:cNvSpPr/>
            <p:nvPr/>
          </p:nvSpPr>
          <p:spPr>
            <a:xfrm rot="10800000" flipH="1">
              <a:off x="-308909" y="1697039"/>
              <a:ext cx="9030600" cy="12438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4" name="Google Shape;404;p26"/>
            <p:cNvSpPr/>
            <p:nvPr/>
          </p:nvSpPr>
          <p:spPr>
            <a:xfrm rot="10800000" flipH="1">
              <a:off x="8707496" y="1697043"/>
              <a:ext cx="1243800" cy="12438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5" name="Google Shape;405;p26"/>
            <p:cNvSpPr/>
            <p:nvPr/>
          </p:nvSpPr>
          <p:spPr>
            <a:xfrm flipH="1">
              <a:off x="-1535283" y="1697043"/>
              <a:ext cx="1243800" cy="12438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6" name="Google Shape;406;p26"/>
            <p:cNvSpPr/>
            <p:nvPr/>
          </p:nvSpPr>
          <p:spPr>
            <a:xfrm rot="10800000">
              <a:off x="-1535278" y="2940860"/>
              <a:ext cx="1243800" cy="414300"/>
            </a:xfrm>
            <a:prstGeom prst="triangle">
              <a:avLst>
                <a:gd name="adj" fmla="val 0"/>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407" name="Google Shape;407;p26"/>
          <p:cNvSpPr txBox="1">
            <a:spLocks noGrp="1"/>
          </p:cNvSpPr>
          <p:nvPr>
            <p:ph type="ctrTitle" idx="4294967295"/>
          </p:nvPr>
        </p:nvSpPr>
        <p:spPr>
          <a:xfrm>
            <a:off x="2588622" y="119636"/>
            <a:ext cx="3917100" cy="53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3000" dirty="0"/>
              <a:t>Βιβλιογραφία</a:t>
            </a:r>
            <a:endParaRPr sz="3000" dirty="0"/>
          </a:p>
        </p:txBody>
      </p:sp>
      <p:sp>
        <p:nvSpPr>
          <p:cNvPr id="408" name="Google Shape;408;p26"/>
          <p:cNvSpPr txBox="1">
            <a:spLocks noGrp="1"/>
          </p:cNvSpPr>
          <p:nvPr>
            <p:ph type="subTitle" idx="4294967295"/>
          </p:nvPr>
        </p:nvSpPr>
        <p:spPr>
          <a:xfrm>
            <a:off x="714348" y="1571618"/>
            <a:ext cx="8143932" cy="3143290"/>
          </a:xfrm>
          <a:prstGeom prst="rect">
            <a:avLst/>
          </a:prstGeom>
        </p:spPr>
        <p:txBody>
          <a:bodyPr spcFirstLastPara="1" wrap="square" lIns="91425" tIns="91425" rIns="91425" bIns="91425" anchor="ctr" anchorCtr="0">
            <a:noAutofit/>
          </a:bodyPr>
          <a:lstStyle/>
          <a:p>
            <a:pPr marL="76200" indent="0">
              <a:buNone/>
            </a:pPr>
            <a:endParaRPr lang="el-GR" sz="1800" dirty="0">
              <a:latin typeface="Arial" panose="020B0604020202020204" pitchFamily="34" charset="0"/>
              <a:ea typeface="Times New Roman" panose="02020603050405020304" pitchFamily="18" charset="0"/>
            </a:endParaRPr>
          </a:p>
          <a:p>
            <a:pPr marL="76200" indent="0">
              <a:buNone/>
            </a:pPr>
            <a:endParaRPr sz="1800" dirty="0">
              <a:solidFill>
                <a:srgbClr val="3F5378"/>
              </a:solidFill>
              <a:latin typeface="+mn-lt"/>
            </a:endParaRPr>
          </a:p>
        </p:txBody>
      </p:sp>
      <p:sp>
        <p:nvSpPr>
          <p:cNvPr id="413" name="Google Shape;413;p2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26</a:t>
            </a:fld>
            <a:endParaRPr/>
          </a:p>
        </p:txBody>
      </p:sp>
      <p:sp>
        <p:nvSpPr>
          <p:cNvPr id="2" name="Ορθογώνιο 1">
            <a:extLst>
              <a:ext uri="{FF2B5EF4-FFF2-40B4-BE49-F238E27FC236}">
                <a16:creationId xmlns:a16="http://schemas.microsoft.com/office/drawing/2014/main" id="{6E766270-3202-4C56-A4B9-D61D7F1C24EF}"/>
              </a:ext>
            </a:extLst>
          </p:cNvPr>
          <p:cNvSpPr/>
          <p:nvPr/>
        </p:nvSpPr>
        <p:spPr>
          <a:xfrm>
            <a:off x="296894" y="875238"/>
            <a:ext cx="7705172" cy="4536050"/>
          </a:xfrm>
          <a:prstGeom prst="rect">
            <a:avLst/>
          </a:prstGeom>
        </p:spPr>
        <p:txBody>
          <a:bodyPr wrap="square">
            <a:spAutoFit/>
          </a:bodyPr>
          <a:lstStyle/>
          <a:p>
            <a:pPr algn="just">
              <a:spcAft>
                <a:spcPts val="800"/>
              </a:spcAft>
            </a:pPr>
            <a:r>
              <a:rPr lang="el-GR"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Biembengut</a:t>
            </a:r>
            <a:r>
              <a:rPr lang="en-US" sz="1800" dirty="0">
                <a:latin typeface="Calibri" panose="020F0502020204030204" pitchFamily="34" charset="0"/>
                <a:ea typeface="Calibri" panose="020F0502020204030204" pitchFamily="34" charset="0"/>
                <a:cs typeface="Times New Roman" panose="02020603050405020304" pitchFamily="18" charset="0"/>
              </a:rPr>
              <a:t>, M. S. (2013). Modelling in Brazilian mathematics teacher education courses. In G. A. Stillman, G. Kaiser, W. Blum, &amp; J. P. Brown (Eds.), </a:t>
            </a:r>
            <a:r>
              <a:rPr lang="en-US" sz="1800" i="1" dirty="0">
                <a:latin typeface="Calibri" panose="020F0502020204030204" pitchFamily="34" charset="0"/>
                <a:ea typeface="Calibri" panose="020F0502020204030204" pitchFamily="34" charset="0"/>
                <a:cs typeface="Times New Roman" panose="02020603050405020304" pitchFamily="18" charset="0"/>
              </a:rPr>
              <a:t>Teaching mathematical modelling: Connecting to research and practice </a:t>
            </a:r>
            <a:r>
              <a:rPr lang="en-US" sz="1800" dirty="0">
                <a:latin typeface="Calibri" panose="020F0502020204030204" pitchFamily="34" charset="0"/>
                <a:ea typeface="Calibri" panose="020F0502020204030204" pitchFamily="34" charset="0"/>
                <a:cs typeface="Times New Roman" panose="02020603050405020304" pitchFamily="18" charset="0"/>
              </a:rPr>
              <a:t>(pp. 507–516). Dordrecht, The Netherlands: Springer.</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Blum,W</a:t>
            </a:r>
            <a:r>
              <a:rPr lang="en-US" sz="1800" dirty="0">
                <a:latin typeface="Calibri" panose="020F0502020204030204" pitchFamily="34" charset="0"/>
                <a:ea typeface="Calibri" panose="020F0502020204030204" pitchFamily="34" charset="0"/>
                <a:cs typeface="Times New Roman" panose="02020603050405020304" pitchFamily="18" charset="0"/>
              </a:rPr>
              <a:t>., &amp; </a:t>
            </a:r>
            <a:r>
              <a:rPr lang="en-US" sz="1800" dirty="0" err="1">
                <a:latin typeface="Calibri" panose="020F0502020204030204" pitchFamily="34" charset="0"/>
                <a:ea typeface="Calibri" panose="020F0502020204030204" pitchFamily="34" charset="0"/>
                <a:cs typeface="Times New Roman" panose="02020603050405020304" pitchFamily="18" charset="0"/>
              </a:rPr>
              <a:t>Niss</a:t>
            </a:r>
            <a:r>
              <a:rPr lang="en-US" sz="1800" dirty="0">
                <a:latin typeface="Calibri" panose="020F0502020204030204" pitchFamily="34" charset="0"/>
                <a:ea typeface="Calibri" panose="020F0502020204030204" pitchFamily="34" charset="0"/>
                <a:cs typeface="Times New Roman" panose="02020603050405020304" pitchFamily="18" charset="0"/>
              </a:rPr>
              <a:t>, M. (1991). Applied mathematical problem solving, modelling, applications, and links to other subjects—State, trends and issues in mathematics instruction. Educational Studies in Mathematics, 22(1), 37–68.</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Didis</a:t>
            </a:r>
            <a:r>
              <a:rPr lang="en-US" sz="1800" dirty="0">
                <a:latin typeface="Calibri" panose="020F0502020204030204" pitchFamily="34" charset="0"/>
                <a:ea typeface="Calibri" panose="020F0502020204030204" pitchFamily="34" charset="0"/>
                <a:cs typeface="Times New Roman" panose="02020603050405020304" pitchFamily="18" charset="0"/>
              </a:rPr>
              <a:t>, M. G., </a:t>
            </a:r>
            <a:r>
              <a:rPr lang="en-US" sz="1800" dirty="0" err="1">
                <a:latin typeface="Calibri" panose="020F0502020204030204" pitchFamily="34" charset="0"/>
                <a:ea typeface="Calibri" panose="020F0502020204030204" pitchFamily="34" charset="0"/>
                <a:cs typeface="Times New Roman" panose="02020603050405020304" pitchFamily="18" charset="0"/>
              </a:rPr>
              <a:t>Erbas</a:t>
            </a:r>
            <a:r>
              <a:rPr lang="en-US" sz="1800" dirty="0">
                <a:latin typeface="Calibri" panose="020F0502020204030204" pitchFamily="34" charset="0"/>
                <a:ea typeface="Calibri" panose="020F0502020204030204" pitchFamily="34" charset="0"/>
                <a:cs typeface="Times New Roman" panose="02020603050405020304" pitchFamily="18" charset="0"/>
              </a:rPr>
              <a:t>, A. K., Cetinkaya, B., </a:t>
            </a:r>
            <a:r>
              <a:rPr lang="en-US" sz="1800" dirty="0" err="1">
                <a:latin typeface="Calibri" panose="020F0502020204030204" pitchFamily="34" charset="0"/>
                <a:ea typeface="Calibri" panose="020F0502020204030204" pitchFamily="34" charset="0"/>
                <a:cs typeface="Times New Roman" panose="02020603050405020304" pitchFamily="18" charset="0"/>
              </a:rPr>
              <a:t>Cakiroglu</a:t>
            </a:r>
            <a:r>
              <a:rPr lang="en-US" sz="1800" dirty="0">
                <a:latin typeface="Calibri" panose="020F0502020204030204" pitchFamily="34" charset="0"/>
                <a:ea typeface="Calibri" panose="020F0502020204030204" pitchFamily="34" charset="0"/>
                <a:cs typeface="Times New Roman" panose="02020603050405020304" pitchFamily="18" charset="0"/>
              </a:rPr>
              <a:t>, E., &amp; </a:t>
            </a:r>
            <a:r>
              <a:rPr lang="en-US" sz="1800" dirty="0" err="1">
                <a:latin typeface="Calibri" panose="020F0502020204030204" pitchFamily="34" charset="0"/>
                <a:ea typeface="Calibri" panose="020F0502020204030204" pitchFamily="34" charset="0"/>
                <a:cs typeface="Times New Roman" panose="02020603050405020304" pitchFamily="18" charset="0"/>
              </a:rPr>
              <a:t>Alacaci</a:t>
            </a:r>
            <a:r>
              <a:rPr lang="en-US" sz="1800" dirty="0">
                <a:latin typeface="Calibri" panose="020F0502020204030204" pitchFamily="34" charset="0"/>
                <a:ea typeface="Calibri" panose="020F0502020204030204" pitchFamily="34" charset="0"/>
                <a:cs typeface="Times New Roman" panose="02020603050405020304" pitchFamily="18" charset="0"/>
              </a:rPr>
              <a:t>, C. (2016). Exploring prospective secondary mathematics teachers’ interpretation of student thinking through </a:t>
            </a:r>
            <a:r>
              <a:rPr lang="en-US" sz="1800" dirty="0" err="1">
                <a:latin typeface="Calibri" panose="020F0502020204030204" pitchFamily="34" charset="0"/>
                <a:ea typeface="Calibri" panose="020F0502020204030204" pitchFamily="34" charset="0"/>
                <a:cs typeface="Times New Roman" panose="02020603050405020304" pitchFamily="18" charset="0"/>
              </a:rPr>
              <a:t>analysing</a:t>
            </a:r>
            <a:r>
              <a:rPr lang="en-US" sz="1800" dirty="0">
                <a:latin typeface="Calibri" panose="020F0502020204030204" pitchFamily="34" charset="0"/>
                <a:ea typeface="Calibri" panose="020F0502020204030204" pitchFamily="34" charset="0"/>
                <a:cs typeface="Times New Roman" panose="02020603050405020304" pitchFamily="18" charset="0"/>
              </a:rPr>
              <a:t> students’ work in modelling. </a:t>
            </a:r>
            <a:r>
              <a:rPr lang="en-US" sz="1800" i="1" dirty="0">
                <a:latin typeface="Calibri" panose="020F0502020204030204" pitchFamily="34" charset="0"/>
                <a:ea typeface="Calibri" panose="020F0502020204030204" pitchFamily="34" charset="0"/>
                <a:cs typeface="Times New Roman" panose="02020603050405020304" pitchFamily="18" charset="0"/>
              </a:rPr>
              <a:t>Mathematics Education Research Journal, 28</a:t>
            </a:r>
            <a:r>
              <a:rPr lang="en-US" sz="1800" dirty="0">
                <a:latin typeface="Calibri" panose="020F0502020204030204" pitchFamily="34" charset="0"/>
                <a:ea typeface="Calibri" panose="020F0502020204030204" pitchFamily="34" charset="0"/>
                <a:cs typeface="Times New Roman" panose="02020603050405020304" pitchFamily="18" charset="0"/>
              </a:rPr>
              <a:t>(3), 349–378.</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Doruk</a:t>
            </a:r>
            <a:r>
              <a:rPr lang="en-US" sz="1800" dirty="0">
                <a:latin typeface="Calibri" panose="020F0502020204030204" pitchFamily="34" charset="0"/>
                <a:ea typeface="Calibri" panose="020F0502020204030204" pitchFamily="34" charset="0"/>
                <a:cs typeface="Times New Roman" panose="02020603050405020304" pitchFamily="18" charset="0"/>
              </a:rPr>
              <a:t>, B. K. (2012). Mathematical modelling activities as a useful tool for values education. </a:t>
            </a:r>
            <a:r>
              <a:rPr lang="en-US" sz="1800" i="1" dirty="0">
                <a:latin typeface="Calibri" panose="020F0502020204030204" pitchFamily="34" charset="0"/>
                <a:ea typeface="Calibri" panose="020F0502020204030204" pitchFamily="34" charset="0"/>
                <a:cs typeface="Times New Roman" panose="02020603050405020304" pitchFamily="18" charset="0"/>
              </a:rPr>
              <a:t>Educational Sciences Theory &amp; Practice, 12</a:t>
            </a:r>
            <a:r>
              <a:rPr lang="en-US" sz="1800" dirty="0">
                <a:latin typeface="Calibri" panose="020F0502020204030204" pitchFamily="34" charset="0"/>
                <a:ea typeface="Calibri" panose="020F0502020204030204" pitchFamily="34" charset="0"/>
                <a:cs typeface="Times New Roman" panose="02020603050405020304" pitchFamily="18" charset="0"/>
              </a:rPr>
              <a:t>(2) [supplementary Special Issue], 1667–1672.</a:t>
            </a:r>
            <a:endParaRPr lang="el-GR" sz="18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grpSp>
        <p:nvGrpSpPr>
          <p:cNvPr id="401" name="Google Shape;401;p26"/>
          <p:cNvGrpSpPr/>
          <p:nvPr/>
        </p:nvGrpSpPr>
        <p:grpSpPr>
          <a:xfrm>
            <a:off x="2053393" y="611571"/>
            <a:ext cx="5043757" cy="907708"/>
            <a:chOff x="-1535283" y="1287960"/>
            <a:chExt cx="11486579" cy="2067200"/>
          </a:xfrm>
        </p:grpSpPr>
        <p:sp>
          <p:nvSpPr>
            <p:cNvPr id="402" name="Google Shape;402;p26"/>
            <p:cNvSpPr/>
            <p:nvPr/>
          </p:nvSpPr>
          <p:spPr>
            <a:xfrm>
              <a:off x="8699476" y="1287960"/>
              <a:ext cx="1243800" cy="414300"/>
            </a:xfrm>
            <a:prstGeom prst="triangle">
              <a:avLst>
                <a:gd name="adj" fmla="val 0"/>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3" name="Google Shape;403;p26"/>
            <p:cNvSpPr/>
            <p:nvPr/>
          </p:nvSpPr>
          <p:spPr>
            <a:xfrm rot="10800000" flipH="1">
              <a:off x="-308909" y="1697039"/>
              <a:ext cx="9030600" cy="12438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4" name="Google Shape;404;p26"/>
            <p:cNvSpPr/>
            <p:nvPr/>
          </p:nvSpPr>
          <p:spPr>
            <a:xfrm rot="10800000" flipH="1">
              <a:off x="8707496" y="1697043"/>
              <a:ext cx="1243800" cy="12438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5" name="Google Shape;405;p26"/>
            <p:cNvSpPr/>
            <p:nvPr/>
          </p:nvSpPr>
          <p:spPr>
            <a:xfrm flipH="1">
              <a:off x="-1535283" y="1697043"/>
              <a:ext cx="1243800" cy="12438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6" name="Google Shape;406;p26"/>
            <p:cNvSpPr/>
            <p:nvPr/>
          </p:nvSpPr>
          <p:spPr>
            <a:xfrm rot="10800000">
              <a:off x="-1535278" y="2940860"/>
              <a:ext cx="1243800" cy="414300"/>
            </a:xfrm>
            <a:prstGeom prst="triangle">
              <a:avLst>
                <a:gd name="adj" fmla="val 0"/>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407" name="Google Shape;407;p26"/>
          <p:cNvSpPr txBox="1">
            <a:spLocks noGrp="1"/>
          </p:cNvSpPr>
          <p:nvPr>
            <p:ph type="ctrTitle" idx="4294967295"/>
          </p:nvPr>
        </p:nvSpPr>
        <p:spPr>
          <a:xfrm>
            <a:off x="2613475" y="800400"/>
            <a:ext cx="3917100" cy="53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3000" dirty="0"/>
              <a:t>Βιβλιογραφία</a:t>
            </a:r>
            <a:endParaRPr sz="3000"/>
          </a:p>
        </p:txBody>
      </p:sp>
      <p:sp>
        <p:nvSpPr>
          <p:cNvPr id="408" name="Google Shape;408;p26"/>
          <p:cNvSpPr txBox="1">
            <a:spLocks noGrp="1"/>
          </p:cNvSpPr>
          <p:nvPr>
            <p:ph type="subTitle" idx="4294967295"/>
          </p:nvPr>
        </p:nvSpPr>
        <p:spPr>
          <a:xfrm>
            <a:off x="714348" y="1571618"/>
            <a:ext cx="8143932" cy="3143290"/>
          </a:xfrm>
          <a:prstGeom prst="rect">
            <a:avLst/>
          </a:prstGeom>
        </p:spPr>
        <p:txBody>
          <a:bodyPr spcFirstLastPara="1" wrap="square" lIns="91425" tIns="91425" rIns="91425" bIns="91425" anchor="ctr" anchorCtr="0">
            <a:noAutofit/>
          </a:bodyPr>
          <a:lstStyle/>
          <a:p>
            <a:pPr marL="76200" indent="0">
              <a:buNone/>
            </a:pPr>
            <a:endParaRPr lang="el-GR" sz="1800" dirty="0">
              <a:latin typeface="Arial" panose="020B0604020202020204" pitchFamily="34" charset="0"/>
              <a:ea typeface="Times New Roman" panose="02020603050405020304" pitchFamily="18" charset="0"/>
            </a:endParaRPr>
          </a:p>
          <a:p>
            <a:pPr marL="76200" indent="0">
              <a:buNone/>
            </a:pPr>
            <a:endParaRPr sz="1800" dirty="0">
              <a:solidFill>
                <a:srgbClr val="3F5378"/>
              </a:solidFill>
              <a:latin typeface="+mn-lt"/>
            </a:endParaRPr>
          </a:p>
        </p:txBody>
      </p:sp>
      <p:sp>
        <p:nvSpPr>
          <p:cNvPr id="413" name="Google Shape;413;p2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27</a:t>
            </a:fld>
            <a:endParaRPr/>
          </a:p>
        </p:txBody>
      </p:sp>
      <p:sp>
        <p:nvSpPr>
          <p:cNvPr id="2" name="Ορθογώνιο 1">
            <a:extLst>
              <a:ext uri="{FF2B5EF4-FFF2-40B4-BE49-F238E27FC236}">
                <a16:creationId xmlns:a16="http://schemas.microsoft.com/office/drawing/2014/main" id="{6E766270-3202-4C56-A4B9-D61D7F1C24EF}"/>
              </a:ext>
            </a:extLst>
          </p:cNvPr>
          <p:cNvSpPr/>
          <p:nvPr/>
        </p:nvSpPr>
        <p:spPr>
          <a:xfrm>
            <a:off x="395536" y="1495274"/>
            <a:ext cx="7705172" cy="3544368"/>
          </a:xfrm>
          <a:prstGeom prst="rect">
            <a:avLst/>
          </a:prstGeom>
        </p:spPr>
        <p:txBody>
          <a:bodyPr wrap="square">
            <a:spAutoFit/>
          </a:bodyPr>
          <a:lstStyle/>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Ikeda, T. (2018). Evaluating student perceptions of the roles of mathematics in society following an experimental teaching program. </a:t>
            </a:r>
            <a:r>
              <a:rPr lang="en-US" sz="1800" i="1" dirty="0">
                <a:latin typeface="Calibri" panose="020F0502020204030204" pitchFamily="34" charset="0"/>
                <a:ea typeface="Calibri" panose="020F0502020204030204" pitchFamily="34" charset="0"/>
                <a:cs typeface="Times New Roman" panose="02020603050405020304" pitchFamily="18" charset="0"/>
              </a:rPr>
              <a:t>ZDM Mathematics Education, 50</a:t>
            </a:r>
            <a:r>
              <a:rPr lang="en-US" sz="1800" dirty="0">
                <a:latin typeface="Calibri" panose="020F0502020204030204" pitchFamily="34" charset="0"/>
                <a:ea typeface="Calibri" panose="020F0502020204030204" pitchFamily="34" charset="0"/>
                <a:cs typeface="Times New Roman" panose="02020603050405020304" pitchFamily="18" charset="0"/>
              </a:rPr>
              <a:t>(1–2), 259–271.</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Lamb, J., &amp; </a:t>
            </a:r>
            <a:r>
              <a:rPr lang="en-US" sz="1800" dirty="0" err="1">
                <a:latin typeface="Calibri" panose="020F0502020204030204" pitchFamily="34" charset="0"/>
                <a:ea typeface="Calibri" panose="020F0502020204030204" pitchFamily="34" charset="0"/>
                <a:cs typeface="Times New Roman" panose="02020603050405020304" pitchFamily="18" charset="0"/>
              </a:rPr>
              <a:t>Visnovska</a:t>
            </a:r>
            <a:r>
              <a:rPr lang="en-US" sz="1800" dirty="0">
                <a:latin typeface="Calibri" panose="020F0502020204030204" pitchFamily="34" charset="0"/>
                <a:ea typeface="Calibri" panose="020F0502020204030204" pitchFamily="34" charset="0"/>
                <a:cs typeface="Times New Roman" panose="02020603050405020304" pitchFamily="18" charset="0"/>
              </a:rPr>
              <a:t>, J. (2015). Developing statistical numeracy: The model must make sense. In G. A. Stillman, W. Blum, &amp; M. S. </a:t>
            </a:r>
            <a:r>
              <a:rPr lang="en-US" sz="1800" dirty="0" err="1">
                <a:latin typeface="Calibri" panose="020F0502020204030204" pitchFamily="34" charset="0"/>
                <a:ea typeface="Calibri" panose="020F0502020204030204" pitchFamily="34" charset="0"/>
                <a:cs typeface="Times New Roman" panose="02020603050405020304" pitchFamily="18" charset="0"/>
              </a:rPr>
              <a:t>Biembengut</a:t>
            </a:r>
            <a:r>
              <a:rPr lang="en-US" sz="1800" dirty="0">
                <a:latin typeface="Calibri" panose="020F0502020204030204" pitchFamily="34" charset="0"/>
                <a:ea typeface="Calibri" panose="020F0502020204030204" pitchFamily="34" charset="0"/>
                <a:cs typeface="Times New Roman" panose="02020603050405020304" pitchFamily="18" charset="0"/>
              </a:rPr>
              <a:t> (Eds.), </a:t>
            </a:r>
            <a:r>
              <a:rPr lang="en-US" sz="1800" i="1" dirty="0">
                <a:latin typeface="Calibri" panose="020F0502020204030204" pitchFamily="34" charset="0"/>
                <a:ea typeface="Calibri" panose="020F0502020204030204" pitchFamily="34" charset="0"/>
                <a:cs typeface="Times New Roman" panose="02020603050405020304" pitchFamily="18" charset="0"/>
              </a:rPr>
              <a:t>Mathematical modelling in education</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i="1" dirty="0">
                <a:latin typeface="Calibri" panose="020F0502020204030204" pitchFamily="34" charset="0"/>
                <a:ea typeface="Calibri" panose="020F0502020204030204" pitchFamily="34" charset="0"/>
                <a:cs typeface="Times New Roman" panose="02020603050405020304" pitchFamily="18" charset="0"/>
              </a:rPr>
              <a:t>research and practice: Cultural, social and cognitive influences </a:t>
            </a:r>
            <a:r>
              <a:rPr lang="en-US" sz="1800" dirty="0">
                <a:latin typeface="Calibri" panose="020F0502020204030204" pitchFamily="34" charset="0"/>
                <a:ea typeface="Calibri" panose="020F0502020204030204" pitchFamily="34" charset="0"/>
                <a:cs typeface="Times New Roman" panose="02020603050405020304" pitchFamily="18" charset="0"/>
              </a:rPr>
              <a:t>(pp. 363–373). Cham: Springer.</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Luna, A. V., Sousa, E. G., &amp; Lima, L. (2015). Mathematical texts in a mathematical modelling learning environment in primary school. In G. A. Stillman, W. Blum, &amp; M. S. </a:t>
            </a:r>
            <a:r>
              <a:rPr lang="en-US" sz="1800" dirty="0" err="1">
                <a:latin typeface="Calibri" panose="020F0502020204030204" pitchFamily="34" charset="0"/>
                <a:ea typeface="Calibri" panose="020F0502020204030204" pitchFamily="34" charset="0"/>
                <a:cs typeface="Times New Roman" panose="02020603050405020304" pitchFamily="18" charset="0"/>
              </a:rPr>
              <a:t>Biembengut</a:t>
            </a:r>
            <a:r>
              <a:rPr lang="en-US" sz="1800" dirty="0">
                <a:latin typeface="Calibri" panose="020F0502020204030204" pitchFamily="34" charset="0"/>
                <a:ea typeface="Calibri" panose="020F0502020204030204" pitchFamily="34" charset="0"/>
                <a:cs typeface="Times New Roman" panose="02020603050405020304" pitchFamily="18" charset="0"/>
              </a:rPr>
              <a:t> (Eds.), </a:t>
            </a:r>
            <a:r>
              <a:rPr lang="en-US" sz="1800" i="1" dirty="0">
                <a:latin typeface="Calibri" panose="020F0502020204030204" pitchFamily="34" charset="0"/>
                <a:ea typeface="Calibri" panose="020F0502020204030204" pitchFamily="34" charset="0"/>
                <a:cs typeface="Times New Roman" panose="02020603050405020304" pitchFamily="18" charset="0"/>
              </a:rPr>
              <a:t>Mathematical modelling in education research and practice: Cultural, social and cognitive influences </a:t>
            </a:r>
            <a:r>
              <a:rPr lang="en-US" sz="1800" dirty="0">
                <a:latin typeface="Calibri" panose="020F0502020204030204" pitchFamily="34" charset="0"/>
                <a:ea typeface="Calibri" panose="020F0502020204030204" pitchFamily="34" charset="0"/>
                <a:cs typeface="Times New Roman" panose="02020603050405020304" pitchFamily="18" charset="0"/>
              </a:rPr>
              <a:t>(pp. 535–543). Cham: Springer.</a:t>
            </a:r>
            <a:endParaRPr lang="el-GR"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6162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grpSp>
        <p:nvGrpSpPr>
          <p:cNvPr id="401" name="Google Shape;401;p26"/>
          <p:cNvGrpSpPr/>
          <p:nvPr/>
        </p:nvGrpSpPr>
        <p:grpSpPr>
          <a:xfrm>
            <a:off x="2053393" y="611571"/>
            <a:ext cx="5043757" cy="907708"/>
            <a:chOff x="-1535283" y="1287960"/>
            <a:chExt cx="11486579" cy="2067200"/>
          </a:xfrm>
        </p:grpSpPr>
        <p:sp>
          <p:nvSpPr>
            <p:cNvPr id="402" name="Google Shape;402;p26"/>
            <p:cNvSpPr/>
            <p:nvPr/>
          </p:nvSpPr>
          <p:spPr>
            <a:xfrm>
              <a:off x="8699476" y="1287960"/>
              <a:ext cx="1243800" cy="414300"/>
            </a:xfrm>
            <a:prstGeom prst="triangle">
              <a:avLst>
                <a:gd name="adj" fmla="val 0"/>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3" name="Google Shape;403;p26"/>
            <p:cNvSpPr/>
            <p:nvPr/>
          </p:nvSpPr>
          <p:spPr>
            <a:xfrm rot="10800000" flipH="1">
              <a:off x="-308909" y="1697039"/>
              <a:ext cx="9030600" cy="12438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4" name="Google Shape;404;p26"/>
            <p:cNvSpPr/>
            <p:nvPr/>
          </p:nvSpPr>
          <p:spPr>
            <a:xfrm rot="10800000" flipH="1">
              <a:off x="8707496" y="1697043"/>
              <a:ext cx="1243800" cy="12438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5" name="Google Shape;405;p26"/>
            <p:cNvSpPr/>
            <p:nvPr/>
          </p:nvSpPr>
          <p:spPr>
            <a:xfrm flipH="1">
              <a:off x="-1535283" y="1697043"/>
              <a:ext cx="1243800" cy="12438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6" name="Google Shape;406;p26"/>
            <p:cNvSpPr/>
            <p:nvPr/>
          </p:nvSpPr>
          <p:spPr>
            <a:xfrm rot="10800000">
              <a:off x="-1535278" y="2940860"/>
              <a:ext cx="1243800" cy="414300"/>
            </a:xfrm>
            <a:prstGeom prst="triangle">
              <a:avLst>
                <a:gd name="adj" fmla="val 0"/>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407" name="Google Shape;407;p26"/>
          <p:cNvSpPr txBox="1">
            <a:spLocks noGrp="1"/>
          </p:cNvSpPr>
          <p:nvPr>
            <p:ph type="ctrTitle" idx="4294967295"/>
          </p:nvPr>
        </p:nvSpPr>
        <p:spPr>
          <a:xfrm>
            <a:off x="2613475" y="800400"/>
            <a:ext cx="3917100" cy="53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3000" dirty="0"/>
              <a:t>Βιβλιογραφία</a:t>
            </a:r>
            <a:endParaRPr sz="3000"/>
          </a:p>
        </p:txBody>
      </p:sp>
      <p:sp>
        <p:nvSpPr>
          <p:cNvPr id="408" name="Google Shape;408;p26"/>
          <p:cNvSpPr txBox="1">
            <a:spLocks noGrp="1"/>
          </p:cNvSpPr>
          <p:nvPr>
            <p:ph type="subTitle" idx="4294967295"/>
          </p:nvPr>
        </p:nvSpPr>
        <p:spPr>
          <a:xfrm>
            <a:off x="714348" y="1571618"/>
            <a:ext cx="8143932" cy="3143290"/>
          </a:xfrm>
          <a:prstGeom prst="rect">
            <a:avLst/>
          </a:prstGeom>
        </p:spPr>
        <p:txBody>
          <a:bodyPr spcFirstLastPara="1" wrap="square" lIns="91425" tIns="91425" rIns="91425" bIns="91425" anchor="ctr" anchorCtr="0">
            <a:noAutofit/>
          </a:bodyPr>
          <a:lstStyle/>
          <a:p>
            <a:pPr marL="76200" indent="0">
              <a:buNone/>
            </a:pPr>
            <a:endParaRPr lang="el-GR" sz="1800" dirty="0">
              <a:latin typeface="Arial" panose="020B0604020202020204" pitchFamily="34" charset="0"/>
              <a:ea typeface="Times New Roman" panose="02020603050405020304" pitchFamily="18" charset="0"/>
            </a:endParaRPr>
          </a:p>
          <a:p>
            <a:pPr marL="76200" indent="0">
              <a:buNone/>
            </a:pPr>
            <a:endParaRPr sz="1800" dirty="0">
              <a:solidFill>
                <a:srgbClr val="3F5378"/>
              </a:solidFill>
              <a:latin typeface="+mn-lt"/>
            </a:endParaRPr>
          </a:p>
        </p:txBody>
      </p:sp>
      <p:sp>
        <p:nvSpPr>
          <p:cNvPr id="413" name="Google Shape;413;p2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28</a:t>
            </a:fld>
            <a:endParaRPr/>
          </a:p>
        </p:txBody>
      </p:sp>
      <p:sp>
        <p:nvSpPr>
          <p:cNvPr id="2" name="Ορθογώνιο 1">
            <a:extLst>
              <a:ext uri="{FF2B5EF4-FFF2-40B4-BE49-F238E27FC236}">
                <a16:creationId xmlns:a16="http://schemas.microsoft.com/office/drawing/2014/main" id="{6E766270-3202-4C56-A4B9-D61D7F1C24EF}"/>
              </a:ext>
            </a:extLst>
          </p:cNvPr>
          <p:cNvSpPr/>
          <p:nvPr/>
        </p:nvSpPr>
        <p:spPr>
          <a:xfrm>
            <a:off x="395536" y="1495274"/>
            <a:ext cx="7705172" cy="3544368"/>
          </a:xfrm>
          <a:prstGeom prst="rect">
            <a:avLst/>
          </a:prstGeom>
        </p:spPr>
        <p:txBody>
          <a:bodyPr wrap="square">
            <a:spAutoFit/>
          </a:bodyPr>
          <a:lstStyle/>
          <a:p>
            <a:pPr>
              <a:lnSpc>
                <a:spcPct val="107000"/>
              </a:lnSpc>
              <a:spcAft>
                <a:spcPts val="800"/>
              </a:spcAft>
            </a:pPr>
            <a:r>
              <a:rPr lang="en-US" sz="1800" dirty="0" err="1">
                <a:latin typeface="Calibri" panose="020F0502020204030204" pitchFamily="34" charset="0"/>
                <a:ea typeface="Calibri" panose="020F0502020204030204" pitchFamily="34" charset="0"/>
                <a:cs typeface="Times New Roman" panose="02020603050405020304" pitchFamily="18" charset="0"/>
              </a:rPr>
              <a:t>Niss</a:t>
            </a:r>
            <a:r>
              <a:rPr lang="en-US" sz="1800" dirty="0">
                <a:latin typeface="Calibri" panose="020F0502020204030204" pitchFamily="34" charset="0"/>
                <a:ea typeface="Calibri" panose="020F0502020204030204" pitchFamily="34" charset="0"/>
                <a:cs typeface="Times New Roman" panose="02020603050405020304" pitchFamily="18" charset="0"/>
              </a:rPr>
              <a:t>, M., </a:t>
            </a:r>
            <a:r>
              <a:rPr lang="en-US" sz="1800" dirty="0" err="1">
                <a:latin typeface="Calibri" panose="020F0502020204030204" pitchFamily="34" charset="0"/>
                <a:ea typeface="Calibri" panose="020F0502020204030204" pitchFamily="34" charset="0"/>
                <a:cs typeface="Times New Roman" panose="02020603050405020304" pitchFamily="18" charset="0"/>
              </a:rPr>
              <a:t>Blum,W</a:t>
            </a:r>
            <a:r>
              <a:rPr lang="en-US" sz="1800" dirty="0">
                <a:latin typeface="Calibri" panose="020F0502020204030204" pitchFamily="34" charset="0"/>
                <a:ea typeface="Calibri" panose="020F0502020204030204" pitchFamily="34" charset="0"/>
                <a:cs typeface="Times New Roman" panose="02020603050405020304" pitchFamily="18" charset="0"/>
              </a:rPr>
              <a:t>., &amp; Galbraith, P. (2007). Introduction. In W. Blum, P. L. Galbraith, H.-W. Henn, &amp;M. </a:t>
            </a:r>
            <a:r>
              <a:rPr lang="en-US" sz="1800" dirty="0" err="1">
                <a:latin typeface="Calibri" panose="020F0502020204030204" pitchFamily="34" charset="0"/>
                <a:ea typeface="Calibri" panose="020F0502020204030204" pitchFamily="34" charset="0"/>
                <a:cs typeface="Times New Roman" panose="02020603050405020304" pitchFamily="18" charset="0"/>
              </a:rPr>
              <a:t>Niss</a:t>
            </a:r>
            <a:r>
              <a:rPr lang="en-US" sz="1800" dirty="0">
                <a:latin typeface="Calibri" panose="020F0502020204030204" pitchFamily="34" charset="0"/>
                <a:ea typeface="Calibri" panose="020F0502020204030204" pitchFamily="34" charset="0"/>
                <a:cs typeface="Times New Roman" panose="02020603050405020304" pitchFamily="18" charset="0"/>
              </a:rPr>
              <a:t> (Eds.), </a:t>
            </a:r>
            <a:r>
              <a:rPr lang="en-US" sz="1800" i="1" dirty="0">
                <a:latin typeface="Calibri" panose="020F0502020204030204" pitchFamily="34" charset="0"/>
                <a:ea typeface="Calibri" panose="020F0502020204030204" pitchFamily="34" charset="0"/>
                <a:cs typeface="Times New Roman" panose="02020603050405020304" pitchFamily="18" charset="0"/>
              </a:rPr>
              <a:t>Modelling and applications in mathematics education </a:t>
            </a:r>
            <a:r>
              <a:rPr lang="en-US" sz="1800" dirty="0">
                <a:latin typeface="Calibri" panose="020F0502020204030204" pitchFamily="34" charset="0"/>
                <a:ea typeface="Calibri" panose="020F0502020204030204" pitchFamily="34" charset="0"/>
                <a:cs typeface="Times New Roman" panose="02020603050405020304" pitchFamily="18" charset="0"/>
              </a:rPr>
              <a:t>(pp. 3–32). New York, NY: Springer.</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Rodríguez Gallegos, R. (2015). A differential equations course for engineers through modelling and technology. In G. A. Stillman, W. Blum, &amp; M. S. </a:t>
            </a:r>
            <a:r>
              <a:rPr lang="en-US" sz="1800" dirty="0" err="1">
                <a:latin typeface="Calibri" panose="020F0502020204030204" pitchFamily="34" charset="0"/>
                <a:ea typeface="Calibri" panose="020F0502020204030204" pitchFamily="34" charset="0"/>
                <a:cs typeface="Times New Roman" panose="02020603050405020304" pitchFamily="18" charset="0"/>
              </a:rPr>
              <a:t>Biembengut</a:t>
            </a:r>
            <a:r>
              <a:rPr lang="en-US" sz="1800" dirty="0">
                <a:latin typeface="Calibri" panose="020F0502020204030204" pitchFamily="34" charset="0"/>
                <a:ea typeface="Calibri" panose="020F0502020204030204" pitchFamily="34" charset="0"/>
                <a:cs typeface="Times New Roman" panose="02020603050405020304" pitchFamily="18" charset="0"/>
              </a:rPr>
              <a:t> (Eds.), </a:t>
            </a:r>
            <a:r>
              <a:rPr lang="en-US" sz="1800" i="1" dirty="0">
                <a:latin typeface="Calibri" panose="020F0502020204030204" pitchFamily="34" charset="0"/>
                <a:ea typeface="Calibri" panose="020F0502020204030204" pitchFamily="34" charset="0"/>
                <a:cs typeface="Times New Roman" panose="02020603050405020304" pitchFamily="18" charset="0"/>
              </a:rPr>
              <a:t>Mathematical modelling in education research and practice: Cultural, social and cognitive influences </a:t>
            </a:r>
            <a:r>
              <a:rPr lang="en-US" sz="1800" dirty="0">
                <a:latin typeface="Calibri" panose="020F0502020204030204" pitchFamily="34" charset="0"/>
                <a:ea typeface="Calibri" panose="020F0502020204030204" pitchFamily="34" charset="0"/>
                <a:cs typeface="Times New Roman" panose="02020603050405020304" pitchFamily="18" charset="0"/>
              </a:rPr>
              <a:t>(pp. 545–555). Cham: Springer.</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Rosa, M., &amp; </a:t>
            </a:r>
            <a:r>
              <a:rPr lang="en-US" sz="1800" dirty="0" err="1">
                <a:latin typeface="Calibri" panose="020F0502020204030204" pitchFamily="34" charset="0"/>
                <a:ea typeface="Calibri" panose="020F0502020204030204" pitchFamily="34" charset="0"/>
                <a:cs typeface="Times New Roman" panose="02020603050405020304" pitchFamily="18" charset="0"/>
              </a:rPr>
              <a:t>Orey</a:t>
            </a:r>
            <a:r>
              <a:rPr lang="en-US" sz="1800" dirty="0">
                <a:latin typeface="Calibri" panose="020F0502020204030204" pitchFamily="34" charset="0"/>
                <a:ea typeface="Calibri" panose="020F0502020204030204" pitchFamily="34" charset="0"/>
                <a:cs typeface="Times New Roman" panose="02020603050405020304" pitchFamily="18" charset="0"/>
              </a:rPr>
              <a:t>, D. (2015). Social-critical dimension of mathematical modelling. In G. A. Stillman, W. Blum, &amp; M. S. </a:t>
            </a:r>
            <a:r>
              <a:rPr lang="en-US" sz="1800" dirty="0" err="1">
                <a:latin typeface="Calibri" panose="020F0502020204030204" pitchFamily="34" charset="0"/>
                <a:ea typeface="Calibri" panose="020F0502020204030204" pitchFamily="34" charset="0"/>
                <a:cs typeface="Times New Roman" panose="02020603050405020304" pitchFamily="18" charset="0"/>
              </a:rPr>
              <a:t>Biembengut</a:t>
            </a:r>
            <a:r>
              <a:rPr lang="en-US" sz="1800" dirty="0">
                <a:latin typeface="Calibri" panose="020F0502020204030204" pitchFamily="34" charset="0"/>
                <a:ea typeface="Calibri" panose="020F0502020204030204" pitchFamily="34" charset="0"/>
                <a:cs typeface="Times New Roman" panose="02020603050405020304" pitchFamily="18" charset="0"/>
              </a:rPr>
              <a:t> (Eds.), </a:t>
            </a:r>
            <a:r>
              <a:rPr lang="en-US" sz="1800" i="1" dirty="0">
                <a:latin typeface="Calibri" panose="020F0502020204030204" pitchFamily="34" charset="0"/>
                <a:ea typeface="Calibri" panose="020F0502020204030204" pitchFamily="34" charset="0"/>
                <a:cs typeface="Times New Roman" panose="02020603050405020304" pitchFamily="18" charset="0"/>
              </a:rPr>
              <a:t>Mathematical modelling in education research and practice: Cultural, social and cognitive influences </a:t>
            </a:r>
            <a:r>
              <a:rPr lang="en-US" sz="1800" dirty="0">
                <a:latin typeface="Calibri" panose="020F0502020204030204" pitchFamily="34" charset="0"/>
                <a:ea typeface="Calibri" panose="020F0502020204030204" pitchFamily="34" charset="0"/>
                <a:cs typeface="Times New Roman" panose="02020603050405020304" pitchFamily="18" charset="0"/>
              </a:rPr>
              <a:t>(pp. 385–395). Cham: Springer.</a:t>
            </a:r>
            <a:endParaRPr lang="el-GR"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3702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grpSp>
        <p:nvGrpSpPr>
          <p:cNvPr id="401" name="Google Shape;401;p26"/>
          <p:cNvGrpSpPr/>
          <p:nvPr/>
        </p:nvGrpSpPr>
        <p:grpSpPr>
          <a:xfrm>
            <a:off x="2053393" y="611571"/>
            <a:ext cx="5043757" cy="907708"/>
            <a:chOff x="-1535283" y="1287960"/>
            <a:chExt cx="11486579" cy="2067200"/>
          </a:xfrm>
        </p:grpSpPr>
        <p:sp>
          <p:nvSpPr>
            <p:cNvPr id="402" name="Google Shape;402;p26"/>
            <p:cNvSpPr/>
            <p:nvPr/>
          </p:nvSpPr>
          <p:spPr>
            <a:xfrm>
              <a:off x="8699476" y="1287960"/>
              <a:ext cx="1243800" cy="414300"/>
            </a:xfrm>
            <a:prstGeom prst="triangle">
              <a:avLst>
                <a:gd name="adj" fmla="val 0"/>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3" name="Google Shape;403;p26"/>
            <p:cNvSpPr/>
            <p:nvPr/>
          </p:nvSpPr>
          <p:spPr>
            <a:xfrm rot="10800000" flipH="1">
              <a:off x="-308909" y="1697039"/>
              <a:ext cx="9030600" cy="12438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4" name="Google Shape;404;p26"/>
            <p:cNvSpPr/>
            <p:nvPr/>
          </p:nvSpPr>
          <p:spPr>
            <a:xfrm rot="10800000" flipH="1">
              <a:off x="8707496" y="1697043"/>
              <a:ext cx="1243800" cy="12438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5" name="Google Shape;405;p26"/>
            <p:cNvSpPr/>
            <p:nvPr/>
          </p:nvSpPr>
          <p:spPr>
            <a:xfrm flipH="1">
              <a:off x="-1535283" y="1697043"/>
              <a:ext cx="1243800" cy="12438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6" name="Google Shape;406;p26"/>
            <p:cNvSpPr/>
            <p:nvPr/>
          </p:nvSpPr>
          <p:spPr>
            <a:xfrm rot="10800000">
              <a:off x="-1535278" y="2940860"/>
              <a:ext cx="1243800" cy="414300"/>
            </a:xfrm>
            <a:prstGeom prst="triangle">
              <a:avLst>
                <a:gd name="adj" fmla="val 0"/>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407" name="Google Shape;407;p26"/>
          <p:cNvSpPr txBox="1">
            <a:spLocks noGrp="1"/>
          </p:cNvSpPr>
          <p:nvPr>
            <p:ph type="ctrTitle" idx="4294967295"/>
          </p:nvPr>
        </p:nvSpPr>
        <p:spPr>
          <a:xfrm>
            <a:off x="2613475" y="800400"/>
            <a:ext cx="3917100" cy="53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3000" dirty="0"/>
              <a:t>Βιβλιογραφία</a:t>
            </a:r>
            <a:endParaRPr sz="3000"/>
          </a:p>
        </p:txBody>
      </p:sp>
      <p:sp>
        <p:nvSpPr>
          <p:cNvPr id="408" name="Google Shape;408;p26"/>
          <p:cNvSpPr txBox="1">
            <a:spLocks noGrp="1"/>
          </p:cNvSpPr>
          <p:nvPr>
            <p:ph type="subTitle" idx="4294967295"/>
          </p:nvPr>
        </p:nvSpPr>
        <p:spPr>
          <a:xfrm>
            <a:off x="714348" y="1571618"/>
            <a:ext cx="8143932" cy="3143290"/>
          </a:xfrm>
          <a:prstGeom prst="rect">
            <a:avLst/>
          </a:prstGeom>
        </p:spPr>
        <p:txBody>
          <a:bodyPr spcFirstLastPara="1" wrap="square" lIns="91425" tIns="91425" rIns="91425" bIns="91425" anchor="ctr" anchorCtr="0">
            <a:noAutofit/>
          </a:bodyPr>
          <a:lstStyle/>
          <a:p>
            <a:pPr marL="76200" indent="0">
              <a:buNone/>
            </a:pPr>
            <a:endParaRPr lang="el-GR" sz="1800" dirty="0">
              <a:latin typeface="Arial" panose="020B0604020202020204" pitchFamily="34" charset="0"/>
              <a:ea typeface="Times New Roman" panose="02020603050405020304" pitchFamily="18" charset="0"/>
            </a:endParaRPr>
          </a:p>
          <a:p>
            <a:pPr marL="76200" indent="0">
              <a:buNone/>
            </a:pPr>
            <a:endParaRPr sz="1800" dirty="0">
              <a:solidFill>
                <a:srgbClr val="3F5378"/>
              </a:solidFill>
              <a:latin typeface="+mn-lt"/>
            </a:endParaRPr>
          </a:p>
        </p:txBody>
      </p:sp>
      <p:sp>
        <p:nvSpPr>
          <p:cNvPr id="413" name="Google Shape;413;p2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29</a:t>
            </a:fld>
            <a:endParaRPr/>
          </a:p>
        </p:txBody>
      </p:sp>
      <p:sp>
        <p:nvSpPr>
          <p:cNvPr id="2" name="Ορθογώνιο 1">
            <a:extLst>
              <a:ext uri="{FF2B5EF4-FFF2-40B4-BE49-F238E27FC236}">
                <a16:creationId xmlns:a16="http://schemas.microsoft.com/office/drawing/2014/main" id="{6E766270-3202-4C56-A4B9-D61D7F1C24EF}"/>
              </a:ext>
            </a:extLst>
          </p:cNvPr>
          <p:cNvSpPr/>
          <p:nvPr/>
        </p:nvSpPr>
        <p:spPr>
          <a:xfrm>
            <a:off x="395536" y="1495274"/>
            <a:ext cx="7705172" cy="3248005"/>
          </a:xfrm>
          <a:prstGeom prst="rect">
            <a:avLst/>
          </a:prstGeom>
        </p:spPr>
        <p:txBody>
          <a:bodyPr wrap="square">
            <a:spAutoFit/>
          </a:bodyPr>
          <a:lstStyle/>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Stillman, G. A. (2019). State of the art on modelling in mathematics education—Lines of inquiry. In Stillman, G. A., &amp; Brown, J. P. (Eds.) </a:t>
            </a:r>
            <a:r>
              <a:rPr lang="en-US" sz="1800" i="1" dirty="0">
                <a:latin typeface="Calibri" panose="020F0502020204030204" pitchFamily="34" charset="0"/>
                <a:ea typeface="Calibri" panose="020F0502020204030204" pitchFamily="34" charset="0"/>
                <a:cs typeface="Times New Roman" panose="02020603050405020304" pitchFamily="18" charset="0"/>
              </a:rPr>
              <a:t>Lines of inquiry in mathematical modelling research in education</a:t>
            </a:r>
            <a:r>
              <a:rPr lang="en-US" sz="1800" dirty="0">
                <a:latin typeface="Calibri" panose="020F0502020204030204" pitchFamily="34" charset="0"/>
                <a:ea typeface="Calibri" panose="020F0502020204030204" pitchFamily="34" charset="0"/>
                <a:cs typeface="Times New Roman" panose="02020603050405020304" pitchFamily="18" charset="0"/>
              </a:rPr>
              <a:t> (pp. 1-20). Springer, Cham.</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latin typeface="Calibri" panose="020F0502020204030204" pitchFamily="34" charset="0"/>
                <a:ea typeface="Calibri" panose="020F0502020204030204" pitchFamily="34" charset="0"/>
                <a:cs typeface="Times New Roman" panose="02020603050405020304" pitchFamily="18" charset="0"/>
              </a:rPr>
              <a:t>Suurtamm</a:t>
            </a:r>
            <a:r>
              <a:rPr lang="en-US" sz="1800" dirty="0">
                <a:latin typeface="Calibri" panose="020F0502020204030204" pitchFamily="34" charset="0"/>
                <a:ea typeface="Calibri" panose="020F0502020204030204" pitchFamily="34" charset="0"/>
                <a:cs typeface="Times New Roman" panose="02020603050405020304" pitchFamily="18" charset="0"/>
              </a:rPr>
              <a:t>, C., &amp; </a:t>
            </a:r>
            <a:r>
              <a:rPr lang="en-US" sz="1800" dirty="0" err="1">
                <a:latin typeface="Calibri" panose="020F0502020204030204" pitchFamily="34" charset="0"/>
                <a:ea typeface="Calibri" panose="020F0502020204030204" pitchFamily="34" charset="0"/>
                <a:cs typeface="Times New Roman" panose="02020603050405020304" pitchFamily="18" charset="0"/>
              </a:rPr>
              <a:t>Roulet</a:t>
            </a:r>
            <a:r>
              <a:rPr lang="en-US" sz="1800" dirty="0">
                <a:latin typeface="Calibri" panose="020F0502020204030204" pitchFamily="34" charset="0"/>
                <a:ea typeface="Calibri" panose="020F0502020204030204" pitchFamily="34" charset="0"/>
                <a:cs typeface="Times New Roman" panose="02020603050405020304" pitchFamily="18" charset="0"/>
              </a:rPr>
              <a:t>, G. (2007). Modelling in Ontario: Success in moving along the continuum. In W. Blum, P. L. Galbraith, H.-W. Henn, &amp; M. </a:t>
            </a:r>
            <a:r>
              <a:rPr lang="en-US" sz="1800" dirty="0" err="1">
                <a:latin typeface="Calibri" panose="020F0502020204030204" pitchFamily="34" charset="0"/>
                <a:ea typeface="Calibri" panose="020F0502020204030204" pitchFamily="34" charset="0"/>
                <a:cs typeface="Times New Roman" panose="02020603050405020304" pitchFamily="18" charset="0"/>
              </a:rPr>
              <a:t>Niss</a:t>
            </a:r>
            <a:r>
              <a:rPr lang="en-US" sz="1800" dirty="0">
                <a:latin typeface="Calibri" panose="020F0502020204030204" pitchFamily="34" charset="0"/>
                <a:ea typeface="Calibri" panose="020F0502020204030204" pitchFamily="34" charset="0"/>
                <a:cs typeface="Times New Roman" panose="02020603050405020304" pitchFamily="18" charset="0"/>
              </a:rPr>
              <a:t> (Eds.), </a:t>
            </a:r>
            <a:r>
              <a:rPr lang="en-US" sz="1800" i="1" dirty="0">
                <a:latin typeface="Calibri" panose="020F0502020204030204" pitchFamily="34" charset="0"/>
                <a:ea typeface="Calibri" panose="020F0502020204030204" pitchFamily="34" charset="0"/>
                <a:cs typeface="Times New Roman" panose="02020603050405020304" pitchFamily="18" charset="0"/>
              </a:rPr>
              <a:t>Modelling and applications in mathematics education </a:t>
            </a:r>
            <a:r>
              <a:rPr lang="en-US" sz="1800" dirty="0">
                <a:latin typeface="Calibri" panose="020F0502020204030204" pitchFamily="34" charset="0"/>
                <a:ea typeface="Calibri" panose="020F0502020204030204" pitchFamily="34" charset="0"/>
                <a:cs typeface="Times New Roman" panose="02020603050405020304" pitchFamily="18" charset="0"/>
              </a:rPr>
              <a:t>(pp. 491–496). New York, NY: Springer.</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latin typeface="Calibri" panose="020F0502020204030204" pitchFamily="34" charset="0"/>
                <a:ea typeface="Calibri" panose="020F0502020204030204" pitchFamily="34" charset="0"/>
                <a:cs typeface="Times New Roman" panose="02020603050405020304" pitchFamily="18" charset="0"/>
              </a:rPr>
              <a:t>Tekin</a:t>
            </a:r>
            <a:r>
              <a:rPr lang="en-US" sz="1800" dirty="0">
                <a:latin typeface="Calibri" panose="020F0502020204030204" pitchFamily="34" charset="0"/>
                <a:ea typeface="Calibri" panose="020F0502020204030204" pitchFamily="34" charset="0"/>
                <a:cs typeface="Times New Roman" panose="02020603050405020304" pitchFamily="18" charset="0"/>
              </a:rPr>
              <a:t> Dede, A. (2019). Arguments constructed within the mathematical modelling cycle. </a:t>
            </a:r>
            <a:r>
              <a:rPr lang="en-US" sz="1800" i="1" dirty="0">
                <a:latin typeface="Calibri" panose="020F0502020204030204" pitchFamily="34" charset="0"/>
                <a:ea typeface="Calibri" panose="020F0502020204030204" pitchFamily="34" charset="0"/>
                <a:cs typeface="Times New Roman" panose="02020603050405020304" pitchFamily="18" charset="0"/>
              </a:rPr>
              <a:t>International Journal of Mathematical Education in Science and Technology, 50</a:t>
            </a:r>
            <a:r>
              <a:rPr lang="en-US" sz="1800" dirty="0">
                <a:latin typeface="Calibri" panose="020F0502020204030204" pitchFamily="34" charset="0"/>
                <a:ea typeface="Calibri" panose="020F0502020204030204" pitchFamily="34" charset="0"/>
                <a:cs typeface="Times New Roman" panose="02020603050405020304" pitchFamily="18" charset="0"/>
              </a:rPr>
              <a:t>(2), 292–314. https:// doi.org/10.1080/0020739x.2018.1501825.</a:t>
            </a:r>
            <a:endParaRPr lang="el-GR"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8585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755576" y="915566"/>
            <a:ext cx="7560840" cy="3528392"/>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2000" dirty="0">
                <a:latin typeface="Calibri" panose="020F0502020204030204" pitchFamily="34" charset="0"/>
                <a:ea typeface="Calibri" panose="020F0502020204030204" pitchFamily="34" charset="0"/>
                <a:cs typeface="Times New Roman" panose="02020603050405020304" pitchFamily="18" charset="0"/>
              </a:rPr>
              <a:t>Υπάρχει ακόμη ένα σημαντικό χάσμα μεταξύ της πρώτης γραμμής της έρευνας και ανάπτυξης στην εκπαίδευση των μαθηματικών, από τη μία πλευρά, και της γενικής τάξης της διδασκαλίας των μαθηματικών, από την άλλη πλευρά. Στις περισσότερες χώρες, η μοντελοποίηση (σε γενικές γραμμές και, ακόμη περισσότερο, με την αυστηρή έννοια) εξακολουθεί να παίζει ελάχιστο ρόλο στην καθημερινή πρακτική διδασκαλίας στο σχολείο και στο πανεπιστήμιο. (1993, σελ. 7)</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a:t>
            </a:fld>
            <a:endParaRPr/>
          </a:p>
        </p:txBody>
      </p:sp>
    </p:spTree>
    <p:extLst>
      <p:ext uri="{BB962C8B-B14F-4D97-AF65-F5344CB8AC3E}">
        <p14:creationId xmlns:p14="http://schemas.microsoft.com/office/powerpoint/2010/main" val="1313723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grpSp>
        <p:nvGrpSpPr>
          <p:cNvPr id="401" name="Google Shape;401;p26"/>
          <p:cNvGrpSpPr/>
          <p:nvPr/>
        </p:nvGrpSpPr>
        <p:grpSpPr>
          <a:xfrm>
            <a:off x="2053393" y="611571"/>
            <a:ext cx="5043757" cy="907708"/>
            <a:chOff x="-1535283" y="1287960"/>
            <a:chExt cx="11486579" cy="2067200"/>
          </a:xfrm>
        </p:grpSpPr>
        <p:sp>
          <p:nvSpPr>
            <p:cNvPr id="402" name="Google Shape;402;p26"/>
            <p:cNvSpPr/>
            <p:nvPr/>
          </p:nvSpPr>
          <p:spPr>
            <a:xfrm>
              <a:off x="8699476" y="1287960"/>
              <a:ext cx="1243800" cy="414300"/>
            </a:xfrm>
            <a:prstGeom prst="triangle">
              <a:avLst>
                <a:gd name="adj" fmla="val 0"/>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3" name="Google Shape;403;p26"/>
            <p:cNvSpPr/>
            <p:nvPr/>
          </p:nvSpPr>
          <p:spPr>
            <a:xfrm rot="10800000" flipH="1">
              <a:off x="-308909" y="1697039"/>
              <a:ext cx="9030600" cy="12438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4" name="Google Shape;404;p26"/>
            <p:cNvSpPr/>
            <p:nvPr/>
          </p:nvSpPr>
          <p:spPr>
            <a:xfrm rot="10800000" flipH="1">
              <a:off x="8707496" y="1697043"/>
              <a:ext cx="1243800" cy="12438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5" name="Google Shape;405;p26"/>
            <p:cNvSpPr/>
            <p:nvPr/>
          </p:nvSpPr>
          <p:spPr>
            <a:xfrm flipH="1">
              <a:off x="-1535283" y="1697043"/>
              <a:ext cx="1243800" cy="12438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6" name="Google Shape;406;p26"/>
            <p:cNvSpPr/>
            <p:nvPr/>
          </p:nvSpPr>
          <p:spPr>
            <a:xfrm rot="10800000">
              <a:off x="-1535278" y="2940860"/>
              <a:ext cx="1243800" cy="414300"/>
            </a:xfrm>
            <a:prstGeom prst="triangle">
              <a:avLst>
                <a:gd name="adj" fmla="val 0"/>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407" name="Google Shape;407;p26"/>
          <p:cNvSpPr txBox="1">
            <a:spLocks noGrp="1"/>
          </p:cNvSpPr>
          <p:nvPr>
            <p:ph type="ctrTitle" idx="4294967295"/>
          </p:nvPr>
        </p:nvSpPr>
        <p:spPr>
          <a:xfrm>
            <a:off x="2613475" y="800400"/>
            <a:ext cx="3917100" cy="53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3000" dirty="0"/>
              <a:t>Βιβλιογραφία</a:t>
            </a:r>
            <a:endParaRPr sz="3000"/>
          </a:p>
        </p:txBody>
      </p:sp>
      <p:sp>
        <p:nvSpPr>
          <p:cNvPr id="408" name="Google Shape;408;p26"/>
          <p:cNvSpPr txBox="1">
            <a:spLocks noGrp="1"/>
          </p:cNvSpPr>
          <p:nvPr>
            <p:ph type="subTitle" idx="4294967295"/>
          </p:nvPr>
        </p:nvSpPr>
        <p:spPr>
          <a:xfrm>
            <a:off x="714348" y="1571618"/>
            <a:ext cx="8143932" cy="3143290"/>
          </a:xfrm>
          <a:prstGeom prst="rect">
            <a:avLst/>
          </a:prstGeom>
        </p:spPr>
        <p:txBody>
          <a:bodyPr spcFirstLastPara="1" wrap="square" lIns="91425" tIns="91425" rIns="91425" bIns="91425" anchor="ctr" anchorCtr="0">
            <a:noAutofit/>
          </a:bodyPr>
          <a:lstStyle/>
          <a:p>
            <a:pPr marL="76200" indent="0">
              <a:buNone/>
            </a:pPr>
            <a:endParaRPr lang="el-GR" sz="1800" dirty="0">
              <a:latin typeface="Arial" panose="020B0604020202020204" pitchFamily="34" charset="0"/>
              <a:ea typeface="Times New Roman" panose="02020603050405020304" pitchFamily="18" charset="0"/>
            </a:endParaRPr>
          </a:p>
          <a:p>
            <a:pPr marL="76200" indent="0">
              <a:buNone/>
            </a:pPr>
            <a:endParaRPr sz="1800" dirty="0">
              <a:solidFill>
                <a:srgbClr val="3F5378"/>
              </a:solidFill>
              <a:latin typeface="+mn-lt"/>
            </a:endParaRPr>
          </a:p>
        </p:txBody>
      </p:sp>
      <p:sp>
        <p:nvSpPr>
          <p:cNvPr id="413" name="Google Shape;413;p2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30</a:t>
            </a:fld>
            <a:endParaRPr/>
          </a:p>
        </p:txBody>
      </p:sp>
      <p:sp>
        <p:nvSpPr>
          <p:cNvPr id="2" name="Ορθογώνιο 1">
            <a:extLst>
              <a:ext uri="{FF2B5EF4-FFF2-40B4-BE49-F238E27FC236}">
                <a16:creationId xmlns:a16="http://schemas.microsoft.com/office/drawing/2014/main" id="{6E766270-3202-4C56-A4B9-D61D7F1C24EF}"/>
              </a:ext>
            </a:extLst>
          </p:cNvPr>
          <p:cNvSpPr/>
          <p:nvPr/>
        </p:nvSpPr>
        <p:spPr>
          <a:xfrm>
            <a:off x="395536" y="1495274"/>
            <a:ext cx="7705172" cy="2849050"/>
          </a:xfrm>
          <a:prstGeom prst="rect">
            <a:avLst/>
          </a:prstGeom>
        </p:spPr>
        <p:txBody>
          <a:bodyPr wrap="square">
            <a:spAutoFit/>
          </a:bodyPr>
          <a:lstStyle/>
          <a:p>
            <a:pPr algn="just">
              <a:lnSpc>
                <a:spcPct val="107000"/>
              </a:lnSpc>
              <a:spcAft>
                <a:spcPts val="800"/>
              </a:spcAft>
            </a:pPr>
            <a:r>
              <a:rPr lang="en-US" sz="1800" dirty="0" err="1">
                <a:latin typeface="Calibri" panose="020F0502020204030204" pitchFamily="34" charset="0"/>
                <a:ea typeface="Calibri" panose="020F0502020204030204" pitchFamily="34" charset="0"/>
                <a:cs typeface="Times New Roman" panose="02020603050405020304" pitchFamily="18" charset="0"/>
              </a:rPr>
              <a:t>Villarreal,M</a:t>
            </a:r>
            <a:r>
              <a:rPr lang="en-US" sz="1800" dirty="0">
                <a:latin typeface="Calibri" panose="020F0502020204030204" pitchFamily="34" charset="0"/>
                <a:ea typeface="Calibri" panose="020F0502020204030204" pitchFamily="34" charset="0"/>
                <a:cs typeface="Times New Roman" panose="02020603050405020304" pitchFamily="18" charset="0"/>
              </a:rPr>
              <a:t>. E., </a:t>
            </a:r>
            <a:r>
              <a:rPr lang="en-US" sz="1800" dirty="0" err="1">
                <a:latin typeface="Calibri" panose="020F0502020204030204" pitchFamily="34" charset="0"/>
                <a:ea typeface="Calibri" panose="020F0502020204030204" pitchFamily="34" charset="0"/>
                <a:cs typeface="Times New Roman" panose="02020603050405020304" pitchFamily="18" charset="0"/>
              </a:rPr>
              <a:t>Esteley</a:t>
            </a:r>
            <a:r>
              <a:rPr lang="en-US" sz="1800" dirty="0">
                <a:latin typeface="Calibri" panose="020F0502020204030204" pitchFamily="34" charset="0"/>
                <a:ea typeface="Calibri" panose="020F0502020204030204" pitchFamily="34" charset="0"/>
                <a:cs typeface="Times New Roman" panose="02020603050405020304" pitchFamily="18" charset="0"/>
              </a:rPr>
              <a:t>, C. B., &amp; Smith, S. (2015). Pre-service mathematics teachers’ experiences in modelling projects enriched from a socio-critical modelling perspective. In G. A. Stillman, W. Blum, &amp; M. S. </a:t>
            </a:r>
            <a:r>
              <a:rPr lang="en-US" sz="1800" dirty="0" err="1">
                <a:latin typeface="Calibri" panose="020F0502020204030204" pitchFamily="34" charset="0"/>
                <a:ea typeface="Calibri" panose="020F0502020204030204" pitchFamily="34" charset="0"/>
                <a:cs typeface="Times New Roman" panose="02020603050405020304" pitchFamily="18" charset="0"/>
              </a:rPr>
              <a:t>Biembengut</a:t>
            </a:r>
            <a:r>
              <a:rPr lang="en-US" sz="1800" dirty="0">
                <a:latin typeface="Calibri" panose="020F0502020204030204" pitchFamily="34" charset="0"/>
                <a:ea typeface="Calibri" panose="020F0502020204030204" pitchFamily="34" charset="0"/>
                <a:cs typeface="Times New Roman" panose="02020603050405020304" pitchFamily="18" charset="0"/>
              </a:rPr>
              <a:t> (Eds.), </a:t>
            </a:r>
            <a:r>
              <a:rPr lang="en-US" sz="1800" i="1" dirty="0">
                <a:latin typeface="Calibri" panose="020F0502020204030204" pitchFamily="34" charset="0"/>
                <a:ea typeface="Calibri" panose="020F0502020204030204" pitchFamily="34" charset="0"/>
                <a:cs typeface="Times New Roman" panose="02020603050405020304" pitchFamily="18" charset="0"/>
              </a:rPr>
              <a:t>Mathematical modelling in education research and practice: Cultural, social and cognitive influences </a:t>
            </a:r>
            <a:r>
              <a:rPr lang="en-US" sz="1800" dirty="0">
                <a:latin typeface="Calibri" panose="020F0502020204030204" pitchFamily="34" charset="0"/>
                <a:ea typeface="Calibri" panose="020F0502020204030204" pitchFamily="34" charset="0"/>
                <a:cs typeface="Times New Roman" panose="02020603050405020304" pitchFamily="18" charset="0"/>
              </a:rPr>
              <a:t>(pp. 567–578). Cham: Springer.</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latin typeface="Calibri" panose="020F0502020204030204" pitchFamily="34" charset="0"/>
                <a:ea typeface="Calibri" panose="020F0502020204030204" pitchFamily="34" charset="0"/>
                <a:cs typeface="Times New Roman" panose="02020603050405020304" pitchFamily="18" charset="0"/>
              </a:rPr>
              <a:t>Widjaja</a:t>
            </a:r>
            <a:r>
              <a:rPr lang="en-US" sz="1800" dirty="0">
                <a:latin typeface="Calibri" panose="020F0502020204030204" pitchFamily="34" charset="0"/>
                <a:ea typeface="Calibri" panose="020F0502020204030204" pitchFamily="34" charset="0"/>
                <a:cs typeface="Times New Roman" panose="02020603050405020304" pitchFamily="18" charset="0"/>
              </a:rPr>
              <a:t>, W. (2013). Building awareness of mathematical modelling in teacher education: A case study in Indonesia. In G. A. Stillman, G. Kaiser, W. Blum, &amp; J. P. Brown (Eds.), </a:t>
            </a:r>
            <a:r>
              <a:rPr lang="en-US" sz="1800" i="1" dirty="0">
                <a:latin typeface="Calibri" panose="020F0502020204030204" pitchFamily="34" charset="0"/>
                <a:ea typeface="Calibri" panose="020F0502020204030204" pitchFamily="34" charset="0"/>
                <a:cs typeface="Times New Roman" panose="02020603050405020304" pitchFamily="18" charset="0"/>
              </a:rPr>
              <a:t>Teaching mathematical modelling: Connecting to research and practice</a:t>
            </a:r>
            <a:r>
              <a:rPr lang="en-US" sz="1800" dirty="0">
                <a:latin typeface="Calibri" panose="020F0502020204030204" pitchFamily="34" charset="0"/>
                <a:ea typeface="Calibri" panose="020F0502020204030204" pitchFamily="34" charset="0"/>
                <a:cs typeface="Times New Roman" panose="02020603050405020304" pitchFamily="18" charset="0"/>
              </a:rPr>
              <a:t> (pp. 583–593). Dordrecht, The Netherlands: Springer.</a:t>
            </a:r>
            <a:endParaRPr lang="el-GR"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4218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grpSp>
        <p:nvGrpSpPr>
          <p:cNvPr id="401" name="Google Shape;401;p26"/>
          <p:cNvGrpSpPr/>
          <p:nvPr/>
        </p:nvGrpSpPr>
        <p:grpSpPr>
          <a:xfrm>
            <a:off x="2053393" y="611571"/>
            <a:ext cx="5043757" cy="907708"/>
            <a:chOff x="-1535283" y="1287960"/>
            <a:chExt cx="11486579" cy="2067200"/>
          </a:xfrm>
        </p:grpSpPr>
        <p:sp>
          <p:nvSpPr>
            <p:cNvPr id="402" name="Google Shape;402;p26"/>
            <p:cNvSpPr/>
            <p:nvPr/>
          </p:nvSpPr>
          <p:spPr>
            <a:xfrm>
              <a:off x="8699476" y="1287960"/>
              <a:ext cx="1243800" cy="414300"/>
            </a:xfrm>
            <a:prstGeom prst="triangle">
              <a:avLst>
                <a:gd name="adj" fmla="val 0"/>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3" name="Google Shape;403;p26"/>
            <p:cNvSpPr/>
            <p:nvPr/>
          </p:nvSpPr>
          <p:spPr>
            <a:xfrm rot="10800000" flipH="1">
              <a:off x="-308909" y="1697039"/>
              <a:ext cx="9030600" cy="12438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4" name="Google Shape;404;p26"/>
            <p:cNvSpPr/>
            <p:nvPr/>
          </p:nvSpPr>
          <p:spPr>
            <a:xfrm rot="10800000" flipH="1">
              <a:off x="8707496" y="1697043"/>
              <a:ext cx="1243800" cy="12438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5" name="Google Shape;405;p26"/>
            <p:cNvSpPr/>
            <p:nvPr/>
          </p:nvSpPr>
          <p:spPr>
            <a:xfrm flipH="1">
              <a:off x="-1535283" y="1697043"/>
              <a:ext cx="1243800" cy="12438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6" name="Google Shape;406;p26"/>
            <p:cNvSpPr/>
            <p:nvPr/>
          </p:nvSpPr>
          <p:spPr>
            <a:xfrm rot="10800000">
              <a:off x="-1535278" y="2940860"/>
              <a:ext cx="1243800" cy="414300"/>
            </a:xfrm>
            <a:prstGeom prst="triangle">
              <a:avLst>
                <a:gd name="adj" fmla="val 0"/>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407" name="Google Shape;407;p26"/>
          <p:cNvSpPr txBox="1">
            <a:spLocks noGrp="1"/>
          </p:cNvSpPr>
          <p:nvPr>
            <p:ph type="ctrTitle" idx="4294967295"/>
          </p:nvPr>
        </p:nvSpPr>
        <p:spPr>
          <a:xfrm>
            <a:off x="2613475" y="800400"/>
            <a:ext cx="3917100" cy="53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3000" dirty="0"/>
              <a:t>Βιβλιογραφία</a:t>
            </a:r>
            <a:endParaRPr sz="3000"/>
          </a:p>
        </p:txBody>
      </p:sp>
      <p:sp>
        <p:nvSpPr>
          <p:cNvPr id="408" name="Google Shape;408;p26"/>
          <p:cNvSpPr txBox="1">
            <a:spLocks noGrp="1"/>
          </p:cNvSpPr>
          <p:nvPr>
            <p:ph type="subTitle" idx="4294967295"/>
          </p:nvPr>
        </p:nvSpPr>
        <p:spPr>
          <a:xfrm>
            <a:off x="714348" y="1571618"/>
            <a:ext cx="8143932" cy="3143290"/>
          </a:xfrm>
          <a:prstGeom prst="rect">
            <a:avLst/>
          </a:prstGeom>
        </p:spPr>
        <p:txBody>
          <a:bodyPr spcFirstLastPara="1" wrap="square" lIns="91425" tIns="91425" rIns="91425" bIns="91425" anchor="ctr" anchorCtr="0">
            <a:noAutofit/>
          </a:bodyPr>
          <a:lstStyle/>
          <a:p>
            <a:pPr marL="76200" indent="0">
              <a:buNone/>
            </a:pPr>
            <a:endParaRPr lang="el-GR" sz="1800" dirty="0">
              <a:latin typeface="Arial" panose="020B0604020202020204" pitchFamily="34" charset="0"/>
              <a:ea typeface="Times New Roman" panose="02020603050405020304" pitchFamily="18" charset="0"/>
            </a:endParaRPr>
          </a:p>
          <a:p>
            <a:pPr marL="76200" indent="0">
              <a:buNone/>
            </a:pPr>
            <a:endParaRPr sz="1800" dirty="0">
              <a:solidFill>
                <a:srgbClr val="3F5378"/>
              </a:solidFill>
              <a:latin typeface="+mn-lt"/>
            </a:endParaRPr>
          </a:p>
        </p:txBody>
      </p:sp>
      <p:sp>
        <p:nvSpPr>
          <p:cNvPr id="413" name="Google Shape;413;p2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31</a:t>
            </a:fld>
            <a:endParaRPr/>
          </a:p>
        </p:txBody>
      </p:sp>
      <p:sp>
        <p:nvSpPr>
          <p:cNvPr id="2" name="Ορθογώνιο 1">
            <a:extLst>
              <a:ext uri="{FF2B5EF4-FFF2-40B4-BE49-F238E27FC236}">
                <a16:creationId xmlns:a16="http://schemas.microsoft.com/office/drawing/2014/main" id="{6E766270-3202-4C56-A4B9-D61D7F1C24EF}"/>
              </a:ext>
            </a:extLst>
          </p:cNvPr>
          <p:cNvSpPr/>
          <p:nvPr/>
        </p:nvSpPr>
        <p:spPr>
          <a:xfrm>
            <a:off x="395536" y="1495274"/>
            <a:ext cx="7705172" cy="1561005"/>
          </a:xfrm>
          <a:prstGeom prst="rect">
            <a:avLst/>
          </a:prstGeom>
        </p:spPr>
        <p:txBody>
          <a:bodyPr wrap="square">
            <a:spAutoFit/>
          </a:bodyPr>
          <a:lstStyle/>
          <a:p>
            <a:pPr lvl="0">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Yoshimura, N. (2015). Mathematical modelling of s social problem in Japan: The income and expenditure of an electric power company. In G. A. Stillman, W. Blum, &amp; M. S. </a:t>
            </a:r>
            <a:r>
              <a:rPr lang="en-US" sz="1800" dirty="0" err="1">
                <a:latin typeface="Calibri" panose="020F0502020204030204" pitchFamily="34" charset="0"/>
                <a:ea typeface="Calibri" panose="020F0502020204030204" pitchFamily="34" charset="0"/>
                <a:cs typeface="Times New Roman" panose="02020603050405020304" pitchFamily="18" charset="0"/>
              </a:rPr>
              <a:t>Biembengut</a:t>
            </a:r>
            <a:r>
              <a:rPr lang="en-US" sz="1800" dirty="0">
                <a:latin typeface="Calibri" panose="020F0502020204030204" pitchFamily="34" charset="0"/>
                <a:ea typeface="Calibri" panose="020F0502020204030204" pitchFamily="34" charset="0"/>
                <a:cs typeface="Times New Roman" panose="02020603050405020304" pitchFamily="18" charset="0"/>
              </a:rPr>
              <a:t> (Eds.), </a:t>
            </a:r>
            <a:r>
              <a:rPr lang="en-US" sz="1800" i="1" dirty="0">
                <a:latin typeface="Calibri" panose="020F0502020204030204" pitchFamily="34" charset="0"/>
                <a:ea typeface="Calibri" panose="020F0502020204030204" pitchFamily="34" charset="0"/>
                <a:cs typeface="Times New Roman" panose="02020603050405020304" pitchFamily="18" charset="0"/>
              </a:rPr>
              <a:t>Mathematical modelling in education research and practice: Cultural, social and cognitive influences </a:t>
            </a:r>
            <a:r>
              <a:rPr lang="en-US" sz="1800" dirty="0">
                <a:latin typeface="Calibri" panose="020F0502020204030204" pitchFamily="34" charset="0"/>
                <a:ea typeface="Calibri" panose="020F0502020204030204" pitchFamily="34" charset="0"/>
                <a:cs typeface="Times New Roman" panose="02020603050405020304" pitchFamily="18" charset="0"/>
              </a:rPr>
              <a:t>(pp. 251–261). Cham: Springer.</a:t>
            </a:r>
            <a:endParaRPr lang="el-GR"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2475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3"/>
        <p:cNvGrpSpPr/>
        <p:nvPr/>
      </p:nvGrpSpPr>
      <p:grpSpPr>
        <a:xfrm>
          <a:off x="0" y="0"/>
          <a:ext cx="0" cy="0"/>
          <a:chOff x="0" y="0"/>
          <a:chExt cx="0" cy="0"/>
        </a:xfrm>
      </p:grpSpPr>
      <p:sp>
        <p:nvSpPr>
          <p:cNvPr id="314" name="Google Shape;314;p21"/>
          <p:cNvSpPr txBox="1">
            <a:spLocks noGrp="1"/>
          </p:cNvSpPr>
          <p:nvPr>
            <p:ph type="title" idx="4294967295"/>
          </p:nvPr>
        </p:nvSpPr>
        <p:spPr>
          <a:xfrm>
            <a:off x="2118750" y="1576950"/>
            <a:ext cx="4754100" cy="138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4000" dirty="0"/>
              <a:t>Ευχαριστούμε για την προσοχή σας</a:t>
            </a:r>
            <a:endParaRPr sz="4000"/>
          </a:p>
        </p:txBody>
      </p:sp>
      <p:sp>
        <p:nvSpPr>
          <p:cNvPr id="315" name="Google Shape;315;p2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32</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539552" y="930980"/>
            <a:ext cx="7920880" cy="4032448"/>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2000" dirty="0">
                <a:latin typeface="Calibri" panose="020F0502020204030204" pitchFamily="34" charset="0"/>
                <a:ea typeface="Calibri" panose="020F0502020204030204" pitchFamily="34" charset="0"/>
                <a:cs typeface="Times New Roman" panose="02020603050405020304" pitchFamily="18" charset="0"/>
              </a:rPr>
              <a:t>Ευτυχώς, υπήρξε κάποια αλλαγή στα χρόνια που μεσολάβησαν με τον Maaß (2016) να σημειώνει στο ICME-13 στο Αμβούργο τα εξής:</a:t>
            </a:r>
          </a:p>
          <a:p>
            <a:pPr marL="76200" indent="0" algn="just">
              <a:lnSpc>
                <a:spcPct val="107000"/>
              </a:lnSpc>
              <a:spcAft>
                <a:spcPts val="800"/>
              </a:spcAft>
              <a:buNone/>
            </a:pPr>
            <a:r>
              <a:rPr lang="el-GR" sz="2000" dirty="0">
                <a:latin typeface="Calibri" panose="020F0502020204030204" pitchFamily="34" charset="0"/>
                <a:ea typeface="Calibri" panose="020F0502020204030204" pitchFamily="34" charset="0"/>
                <a:cs typeface="Times New Roman" panose="02020603050405020304" pitchFamily="18" charset="0"/>
              </a:rPr>
              <a:t>Σήμερα στη Γερμανία, η Μαθηματική Μοντελοποίηση αποτελεί μέρος των εθνικών προτύπων της μαθηματικής εκπαίδευσης και, κατά συνέπεια, αποτελεί μέρος πολλών μαθημάτων επαγγελματικής ανάπτυξης, που ασχολούνται επίσης με θέματα όπως η διαφοροποίηση και η αξιολόγηση κατά τη μοντελοποίηση. Τα σχολικά βιβλία περιλαμβάνουν εργασίες μοντελοποίησης (σε διαφορετικό βαθμό) και πολλοί εκπαιδευτικοί (αν και ίσως όχι η πλειοψηφία) πραγματοποιούν τη μοντελοποίηση στις τάξεις των μαθηματικών. Φυσικά, αυτό δεν συνέβαινε πάντα.</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a:t>
            </a:fld>
            <a:endParaRPr/>
          </a:p>
        </p:txBody>
      </p:sp>
    </p:spTree>
    <p:extLst>
      <p:ext uri="{BB962C8B-B14F-4D97-AF65-F5344CB8AC3E}">
        <p14:creationId xmlns:p14="http://schemas.microsoft.com/office/powerpoint/2010/main" val="2926093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539552" y="930980"/>
            <a:ext cx="7920880" cy="4032448"/>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2000" dirty="0">
                <a:effectLst/>
                <a:latin typeface="Calibri" panose="020F0502020204030204" pitchFamily="34" charset="0"/>
                <a:ea typeface="Calibri" panose="020F0502020204030204" pitchFamily="34" charset="0"/>
                <a:cs typeface="Times New Roman" panose="02020603050405020304" pitchFamily="18" charset="0"/>
              </a:rPr>
              <a:t>Οι </a:t>
            </a:r>
            <a:r>
              <a:rPr lang="en-US" sz="2000" dirty="0">
                <a:effectLst/>
                <a:latin typeface="Calibri" panose="020F0502020204030204" pitchFamily="34" charset="0"/>
                <a:ea typeface="Calibri" panose="020F0502020204030204" pitchFamily="34" charset="0"/>
                <a:cs typeface="Times New Roman" panose="02020603050405020304" pitchFamily="18" charset="0"/>
              </a:rPr>
              <a:t>Blum </a:t>
            </a:r>
            <a:r>
              <a:rPr lang="el-GR" sz="2000" dirty="0">
                <a:effectLst/>
                <a:latin typeface="Calibri" panose="020F0502020204030204" pitchFamily="34" charset="0"/>
                <a:ea typeface="Calibri" panose="020F0502020204030204" pitchFamily="34" charset="0"/>
                <a:cs typeface="Times New Roman" panose="02020603050405020304" pitchFamily="18" charset="0"/>
              </a:rPr>
              <a:t>&amp;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Niss</a:t>
            </a:r>
            <a:r>
              <a:rPr lang="el-GR" sz="2000" dirty="0">
                <a:effectLst/>
                <a:latin typeface="Calibri" panose="020F0502020204030204" pitchFamily="34" charset="0"/>
                <a:ea typeface="Calibri" panose="020F0502020204030204" pitchFamily="34" charset="0"/>
                <a:cs typeface="Times New Roman" panose="02020603050405020304" pitchFamily="18" charset="0"/>
              </a:rPr>
              <a:t>, (1991) διατύπωσαν τα παρακάτω πέντε επιχειρήματα για την ενσωμάτωση της μοντελοποίησης στα προγράμματα σπουδών της γενικής, της τεχνικής και επαγγελματικής εκπαίδευσης.  </a:t>
            </a:r>
          </a:p>
          <a:p>
            <a:pPr marL="76200" indent="0" algn="just">
              <a:lnSpc>
                <a:spcPct val="107000"/>
              </a:lnSpc>
              <a:spcAft>
                <a:spcPts val="800"/>
              </a:spcAft>
              <a:buNone/>
            </a:pPr>
            <a:r>
              <a:rPr lang="el-GR" sz="2000" dirty="0">
                <a:effectLst/>
                <a:latin typeface="Calibri" panose="020F0502020204030204" pitchFamily="34" charset="0"/>
                <a:ea typeface="Calibri" panose="020F0502020204030204" pitchFamily="34" charset="0"/>
                <a:cs typeface="Times New Roman" panose="02020603050405020304" pitchFamily="18" charset="0"/>
              </a:rPr>
              <a:t>1. </a:t>
            </a:r>
            <a:r>
              <a:rPr lang="el-GR" sz="2000" i="1" dirty="0">
                <a:effectLst/>
                <a:latin typeface="Calibri" panose="020F0502020204030204" pitchFamily="34" charset="0"/>
                <a:ea typeface="Calibri" panose="020F0502020204030204" pitchFamily="34" charset="0"/>
                <a:cs typeface="Times New Roman" panose="02020603050405020304" pitchFamily="18" charset="0"/>
              </a:rPr>
              <a:t>Το μορφωτικό επιχείρημα </a:t>
            </a:r>
            <a:r>
              <a:rPr lang="el-GR" sz="2000" dirty="0">
                <a:effectLst/>
                <a:latin typeface="Calibri" panose="020F0502020204030204" pitchFamily="34" charset="0"/>
                <a:ea typeface="Calibri" panose="020F0502020204030204" pitchFamily="34" charset="0"/>
                <a:cs typeface="Times New Roman" panose="02020603050405020304" pitchFamily="18" charset="0"/>
              </a:rPr>
              <a:t>δίνει έμφαση στην εφαρμογή των μαθηματικών και στην εκτέλεση μαθηματικών μοντέλων και επίλυση προβλημάτων ως κατάλληλου μέσου για την ανάπτυξη γενικών ικανοτήτων και στάσεων στους μαθητές. Ειδικότερα προσανατολίζεται στην προώθηση γενικά ικανοτήτων εξερεύνησης, δημιουργικότητας και επίλυσης προβλήματος (όπως στάσεις, στρατηγικές,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ευρετικές</a:t>
            </a:r>
            <a:r>
              <a:rPr lang="el-GR" sz="2000" dirty="0">
                <a:effectLst/>
                <a:latin typeface="Calibri" panose="020F0502020204030204" pitchFamily="34" charset="0"/>
                <a:ea typeface="Calibri" panose="020F0502020204030204" pitchFamily="34" charset="0"/>
                <a:cs typeface="Times New Roman" panose="02020603050405020304" pitchFamily="18" charset="0"/>
              </a:rPr>
              <a:t>, τεχνικές κ.λπ.), καθώς και να καταστούν ανοιχτόμυαλοι, με αυτοπεποίθηση και εμπιστοσύνη στις δικές τους δυνάμεις.</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a:t>
            </a:fld>
            <a:endParaRPr/>
          </a:p>
        </p:txBody>
      </p:sp>
    </p:spTree>
    <p:extLst>
      <p:ext uri="{BB962C8B-B14F-4D97-AF65-F5344CB8AC3E}">
        <p14:creationId xmlns:p14="http://schemas.microsoft.com/office/powerpoint/2010/main" val="587772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539552" y="930980"/>
            <a:ext cx="7920880" cy="4032448"/>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2000" dirty="0">
                <a:effectLst/>
                <a:latin typeface="Calibri" panose="020F0502020204030204" pitchFamily="34" charset="0"/>
                <a:ea typeface="Calibri" panose="020F0502020204030204" pitchFamily="34" charset="0"/>
                <a:cs typeface="Times New Roman" panose="02020603050405020304" pitchFamily="18" charset="0"/>
              </a:rPr>
              <a:t>2. </a:t>
            </a:r>
            <a:r>
              <a:rPr lang="el-GR" sz="2000" i="1" dirty="0">
                <a:effectLst/>
                <a:latin typeface="Calibri" panose="020F0502020204030204" pitchFamily="34" charset="0"/>
                <a:ea typeface="Calibri" panose="020F0502020204030204" pitchFamily="34" charset="0"/>
                <a:cs typeface="Times New Roman" panose="02020603050405020304" pitchFamily="18" charset="0"/>
              </a:rPr>
              <a:t>Το επιχείρημα «κριτικής ικανότητας» </a:t>
            </a:r>
            <a:r>
              <a:rPr lang="el-GR" sz="2000" dirty="0">
                <a:effectLst/>
                <a:latin typeface="Calibri" panose="020F0502020204030204" pitchFamily="34" charset="0"/>
                <a:ea typeface="Calibri" panose="020F0502020204030204" pitchFamily="34" charset="0"/>
                <a:cs typeface="Times New Roman" panose="02020603050405020304" pitchFamily="18" charset="0"/>
              </a:rPr>
              <a:t>επικεντρώνεται στην προετοιμασία των μαθητών να ζουν και να ενεργούν με ακεραιότητα ως ιδιώτες και κοινωνικοί πολίτες, έχοντας μια κριτική ικανότητα σε μια κοινωνία της οποίας το σχήμα και η λειτουργία επηρεάζονται όλο και περισσότερο από τη χρήση των μαθηματικών μέσω των εφαρμογών και της μοντελοποίησης. Ο στόχος μιας τέτοιας κριτικής ικανότητας είναι να επιτρέψει στους μαθητές να «βλέπουν και να κρίνουν» ανεξάρτητα, να αναγνωρίζουν, να κατανοούν, να αναλύουν και να αξιολογούν αντιπροσωπευτικά παραδείγματα από τη χρήση των μαθηματικών σε πραγματικές καταστάσεις, καθώς και σε λύσεις σε σημαντικά κοινωνικά προβλήματα.</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a:t>
            </a:fld>
            <a:endParaRPr/>
          </a:p>
        </p:txBody>
      </p:sp>
    </p:spTree>
    <p:extLst>
      <p:ext uri="{BB962C8B-B14F-4D97-AF65-F5344CB8AC3E}">
        <p14:creationId xmlns:p14="http://schemas.microsoft.com/office/powerpoint/2010/main" val="3070490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761852"/>
            <a:ext cx="8568952" cy="4032448"/>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2000" dirty="0">
                <a:effectLst/>
                <a:latin typeface="Calibri" panose="020F0502020204030204" pitchFamily="34" charset="0"/>
                <a:ea typeface="Calibri" panose="020F0502020204030204" pitchFamily="34" charset="0"/>
                <a:cs typeface="Times New Roman" panose="02020603050405020304" pitchFamily="18" charset="0"/>
              </a:rPr>
              <a:t>3. </a:t>
            </a:r>
            <a:r>
              <a:rPr lang="el-GR" sz="2000" i="1" dirty="0">
                <a:effectLst/>
                <a:latin typeface="Calibri" panose="020F0502020204030204" pitchFamily="34" charset="0"/>
                <a:ea typeface="Calibri" panose="020F0502020204030204" pitchFamily="34" charset="0"/>
                <a:cs typeface="Times New Roman" panose="02020603050405020304" pitchFamily="18" charset="0"/>
              </a:rPr>
              <a:t>Το επιχείρημα της χρησιμότητας </a:t>
            </a:r>
            <a:r>
              <a:rPr lang="el-GR" sz="2000" dirty="0">
                <a:effectLst/>
                <a:latin typeface="Calibri" panose="020F0502020204030204" pitchFamily="34" charset="0"/>
                <a:ea typeface="Calibri" panose="020F0502020204030204" pitchFamily="34" charset="0"/>
                <a:cs typeface="Times New Roman" panose="02020603050405020304" pitchFamily="18" charset="0"/>
              </a:rPr>
              <a:t>υπογραμμίζει ότι η διδασκαλία των μαθηματικών πρέπει να προετοιμάσει τους μαθητές να χρησιμοποιήσουν τα μαθηματικά για την επίλυση προβλημάτων μέσα στο πεδίο των μαθηματικών ή την περιγραφή πτυχών συγκεκριμένων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εξω</a:t>
            </a:r>
            <a:r>
              <a:rPr lang="el-GR" sz="2000" dirty="0">
                <a:effectLst/>
                <a:latin typeface="Calibri" panose="020F0502020204030204" pitchFamily="34" charset="0"/>
                <a:ea typeface="Calibri" panose="020F0502020204030204" pitchFamily="34" charset="0"/>
                <a:cs typeface="Times New Roman" panose="02020603050405020304" pitchFamily="18" charset="0"/>
              </a:rPr>
              <a:t>-μαθηματικών περιοχών και καταστάσεων, οι οποίες είτε αναφέρονται σε άλλα μαθήματα είτε σε επαγγελματικά περιβάλλοντα ("μαθηματικά ως μάθημα υπηρεσίας") ή την πραγματική ή μελλοντική καθημερινή ζωή των μαθητών. Με άλλα λόγια, η διδασκαλία των μαθηματικών θα πρέπει να επιτρέπει στους μαθητές να εξασκούν εφαρμογές και μοντελοποίηση σε διάφορα περιβάλλοντα όπου τα μαθηματικά προσφέρουν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εργαλειακές</a:t>
            </a:r>
            <a:r>
              <a:rPr lang="el-GR" sz="2000" dirty="0">
                <a:effectLst/>
                <a:latin typeface="Calibri" panose="020F0502020204030204" pitchFamily="34" charset="0"/>
                <a:ea typeface="Calibri" panose="020F0502020204030204" pitchFamily="34" charset="0"/>
                <a:cs typeface="Times New Roman" panose="02020603050405020304" pitchFamily="18" charset="0"/>
              </a:rPr>
              <a:t> υπηρεσίες χωρίς να καταλαμβάνουν από μόνα τους το επίκεντρο του ενδιαφέροντος.</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a:p>
        </p:txBody>
      </p:sp>
    </p:spTree>
    <p:extLst>
      <p:ext uri="{BB962C8B-B14F-4D97-AF65-F5344CB8AC3E}">
        <p14:creationId xmlns:p14="http://schemas.microsoft.com/office/powerpoint/2010/main" val="2362995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761852"/>
            <a:ext cx="8568952" cy="4032448"/>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2000" dirty="0">
                <a:effectLst/>
                <a:latin typeface="Calibri" panose="020F0502020204030204" pitchFamily="34" charset="0"/>
                <a:ea typeface="Calibri" panose="020F0502020204030204" pitchFamily="34" charset="0"/>
                <a:cs typeface="Times New Roman" panose="02020603050405020304" pitchFamily="18" charset="0"/>
              </a:rPr>
              <a:t>4. </a:t>
            </a:r>
            <a:r>
              <a:rPr lang="el-GR" sz="2000" i="1" dirty="0">
                <a:effectLst/>
                <a:latin typeface="Calibri" panose="020F0502020204030204" pitchFamily="34" charset="0"/>
                <a:ea typeface="Calibri" panose="020F0502020204030204" pitchFamily="34" charset="0"/>
                <a:cs typeface="Times New Roman" panose="02020603050405020304" pitchFamily="18" charset="0"/>
              </a:rPr>
              <a:t>Το επιχείρημα «εικόνα των μαθηματικών» </a:t>
            </a:r>
            <a:r>
              <a:rPr lang="el-GR" sz="2000" dirty="0">
                <a:effectLst/>
                <a:latin typeface="Calibri" panose="020F0502020204030204" pitchFamily="34" charset="0"/>
                <a:ea typeface="Calibri" panose="020F0502020204030204" pitchFamily="34" charset="0"/>
                <a:cs typeface="Times New Roman" panose="02020603050405020304" pitchFamily="18" charset="0"/>
              </a:rPr>
              <a:t>επιμένει ότι είναι σημαντικό έργο της εκπαίδευσης των μαθηματικών να καθιερώσει στους μαθητές μια πλούσια και περιεκτική εικόνα των μαθηματικών με όλες τις πτυχές τους, ως επιστήμη, ως πεδίο δραστηριότητας στην κοινωνία και τον πολιτισμό. Δεδομένου ότι η μοντελοποίηση και οι εφαρμογές αποτελούν βασικό συστατικό σε μια τέτοια εικόνα, αυτό το στοιχείο θα πρέπει να έχει την κατάλληλη θέση στα προγράμματα των μαθηματικών. </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8</a:t>
            </a:fld>
            <a:endParaRPr/>
          </a:p>
        </p:txBody>
      </p:sp>
    </p:spTree>
    <p:extLst>
      <p:ext uri="{BB962C8B-B14F-4D97-AF65-F5344CB8AC3E}">
        <p14:creationId xmlns:p14="http://schemas.microsoft.com/office/powerpoint/2010/main" val="3610285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761852"/>
            <a:ext cx="8568952" cy="4032448"/>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2000" dirty="0">
                <a:effectLst/>
                <a:latin typeface="Calibri" panose="020F0502020204030204" pitchFamily="34" charset="0"/>
                <a:ea typeface="Calibri" panose="020F0502020204030204" pitchFamily="34" charset="0"/>
                <a:cs typeface="Times New Roman" panose="02020603050405020304" pitchFamily="18" charset="0"/>
              </a:rPr>
              <a:t>Το ίδιο ισχύει και για την επίλυση προβλημάτων και τη δημιουργία προβλημάτων που αποτελούν θεμελιώδη κατηγορία σε όλες τις δημιουργικές μαθηματικές διαδικασίες, είτε οδηγούν σε μαθηματικά που είναι πρωτότυπα και νέα στην κοινότητα των μαθηματικών είτε μόνο στην επίλυση προβλημάτων, είτε σε νέες χρήσεις των καθιερωμένων μαθηματικών.</a:t>
            </a:r>
          </a:p>
          <a:p>
            <a:pPr marL="76200" indent="0" algn="just">
              <a:lnSpc>
                <a:spcPct val="107000"/>
              </a:lnSpc>
              <a:spcAft>
                <a:spcPts val="800"/>
              </a:spcAft>
              <a:buNone/>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9</a:t>
            </a:fld>
            <a:endParaRPr/>
          </a:p>
        </p:txBody>
      </p:sp>
    </p:spTree>
    <p:extLst>
      <p:ext uri="{BB962C8B-B14F-4D97-AF65-F5344CB8AC3E}">
        <p14:creationId xmlns:p14="http://schemas.microsoft.com/office/powerpoint/2010/main" val="2580807027"/>
      </p:ext>
    </p:extLst>
  </p:cSld>
  <p:clrMapOvr>
    <a:masterClrMapping/>
  </p:clrMapOvr>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2303</TotalTime>
  <Words>2831</Words>
  <Application>Microsoft Office PowerPoint</Application>
  <PresentationFormat>Προβολή στην οθόνη (16:9)</PresentationFormat>
  <Paragraphs>107</Paragraphs>
  <Slides>32</Slides>
  <Notes>32</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32</vt:i4>
      </vt:variant>
    </vt:vector>
  </HeadingPairs>
  <TitlesOfParts>
    <vt:vector size="40" baseType="lpstr">
      <vt:lpstr>Wingdings</vt:lpstr>
      <vt:lpstr>Symbol</vt:lpstr>
      <vt:lpstr>Roboto Condensed Light</vt:lpstr>
      <vt:lpstr>Arvo</vt:lpstr>
      <vt:lpstr>Arial</vt:lpstr>
      <vt:lpstr>Roboto Condensed</vt:lpstr>
      <vt:lpstr>Calibri</vt:lpstr>
      <vt:lpstr>Salerio template</vt:lpstr>
      <vt:lpstr>Η ΔΙΔΑΣΚΑΛΙΑ ΚΑΙ ΠΡΟΓΡΑΜΜΑΤΑ ΣΠΟΥΔΩΝ ΤΗΣ ΜΟΝΤΕΛΟΠΟΙΗΣΗΣ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Βιβλιογραφία</vt:lpstr>
      <vt:lpstr>Βιβλιογραφία</vt:lpstr>
      <vt:lpstr>Βιβλιογραφία</vt:lpstr>
      <vt:lpstr>Βιβλιογραφία</vt:lpstr>
      <vt:lpstr>Βιβλιογραφία</vt:lpstr>
      <vt:lpstr>Βιβλιογραφία</vt:lpstr>
      <vt:lpstr>Ευχαριστούμε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δυνητικό και το πραγματικό άπειρο στην ιστορία των μαθηματικών και η κατανόηση τους από τον άνθρωπο</dc:title>
  <dc:creator>Δημήτρης Καραγιάννης</dc:creator>
  <cp:lastModifiedBy>ΛΕΜΟΝΙΔΗΣ ΧΑΡΑΛΑΜΠΟΣ</cp:lastModifiedBy>
  <cp:revision>296</cp:revision>
  <dcterms:modified xsi:type="dcterms:W3CDTF">2023-06-16T15:24:57Z</dcterms:modified>
</cp:coreProperties>
</file>