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80" r:id="rId2"/>
    <p:sldId id="433" r:id="rId3"/>
    <p:sldId id="434" r:id="rId4"/>
    <p:sldId id="487" r:id="rId5"/>
    <p:sldId id="489" r:id="rId6"/>
    <p:sldId id="490" r:id="rId7"/>
    <p:sldId id="491" r:id="rId8"/>
    <p:sldId id="492" r:id="rId9"/>
    <p:sldId id="494" r:id="rId10"/>
    <p:sldId id="493" r:id="rId11"/>
    <p:sldId id="520" r:id="rId12"/>
    <p:sldId id="496" r:id="rId13"/>
    <p:sldId id="497" r:id="rId14"/>
    <p:sldId id="498" r:id="rId15"/>
    <p:sldId id="499" r:id="rId16"/>
    <p:sldId id="495" r:id="rId17"/>
    <p:sldId id="500" r:id="rId18"/>
    <p:sldId id="501" r:id="rId19"/>
    <p:sldId id="502" r:id="rId20"/>
    <p:sldId id="503" r:id="rId21"/>
    <p:sldId id="504" r:id="rId22"/>
    <p:sldId id="505" r:id="rId23"/>
    <p:sldId id="506" r:id="rId24"/>
    <p:sldId id="507" r:id="rId25"/>
    <p:sldId id="508" r:id="rId26"/>
    <p:sldId id="509" r:id="rId27"/>
    <p:sldId id="510" r:id="rId28"/>
    <p:sldId id="511" r:id="rId29"/>
    <p:sldId id="512" r:id="rId30"/>
    <p:sldId id="513" r:id="rId31"/>
    <p:sldId id="514" r:id="rId32"/>
    <p:sldId id="515" r:id="rId33"/>
    <p:sldId id="517" r:id="rId34"/>
    <p:sldId id="519" r:id="rId3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00FF"/>
    <a:srgbClr val="FFCF89"/>
    <a:srgbClr val="FFCCCC"/>
    <a:srgbClr val="E6821E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103" autoAdjust="0"/>
    <p:restoredTop sz="99283" autoAdjust="0"/>
  </p:normalViewPr>
  <p:slideViewPr>
    <p:cSldViewPr>
      <p:cViewPr>
        <p:scale>
          <a:sx n="70" d="100"/>
          <a:sy n="70" d="100"/>
        </p:scale>
        <p:origin x="-1158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0" y="359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2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93E75-9518-4565-AEEF-485C916E550B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36221-DC34-4DC4-88AA-BBDBB5D1E8A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</a:t>
            </a:fld>
            <a:endParaRPr lang="el-G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33</a:t>
            </a:fld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FD748-5434-47C2-BC83-1906F29F35F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8610B-AB15-40BD-BAEC-E6DF52835C4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59808-4998-4177-A6FA-78ADE339812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B45D5-DB39-4CA5-8CB7-487036B74DE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12773-6BE5-490D-AE4F-1A2D11F64C8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F9094-BF39-4350-850F-9F4915352AE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34706-2F1C-4B7A-B360-AB27766B1CD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3F2BD-FCC4-4B84-8B4C-1392E205E2A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BCEA1-5A79-4AF9-A8A7-2E716C1A85C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A7B9F-1830-4D1B-9567-E3D07D8C48B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5D74D-9DC3-40F3-90BC-7022524DE38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FFCF89"/>
            </a:gs>
            <a:gs pos="100000">
              <a:srgbClr val="FFFFCC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E97748-7C6E-4EDD-84BE-7B6EFA99C60B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85728"/>
            <a:ext cx="7772400" cy="857256"/>
          </a:xfrm>
        </p:spPr>
        <p:txBody>
          <a:bodyPr/>
          <a:lstStyle/>
          <a:p>
            <a:r>
              <a:rPr lang="el-GR" sz="2000" b="1" dirty="0" smtClean="0">
                <a:solidFill>
                  <a:srgbClr val="000000"/>
                </a:solidFill>
              </a:rPr>
              <a:t/>
            </a:r>
            <a:br>
              <a:rPr lang="el-GR" sz="2000" b="1" dirty="0" smtClean="0">
                <a:solidFill>
                  <a:srgbClr val="000000"/>
                </a:solidFill>
              </a:rPr>
            </a:br>
            <a:r>
              <a:rPr lang="el-GR" sz="2000" b="1" dirty="0" smtClean="0"/>
              <a:t> </a:t>
            </a:r>
            <a:br>
              <a:rPr lang="el-GR" sz="2000" b="1" dirty="0" smtClean="0"/>
            </a:br>
            <a:r>
              <a:rPr lang="el-GR" sz="2000" b="1" dirty="0" smtClean="0">
                <a:solidFill>
                  <a:srgbClr val="000000"/>
                </a:solidFill>
              </a:rPr>
              <a:t> ΠΑΝΕΠΙΣΤΗΜΙΟ ΔΥΤΙΚΗΣ ΜΑΚΕΔΟΝΙΑΣ </a:t>
            </a:r>
            <a:br>
              <a:rPr lang="el-GR" sz="2000" b="1" dirty="0" smtClean="0">
                <a:solidFill>
                  <a:srgbClr val="000000"/>
                </a:solidFill>
              </a:rPr>
            </a:br>
            <a:r>
              <a:rPr lang="el-GR" sz="2000" b="1" dirty="0" smtClean="0">
                <a:solidFill>
                  <a:srgbClr val="000000"/>
                </a:solidFill>
              </a:rPr>
              <a:t>ΠΑΙΔΑΓΩΓΙΚΟ ΤΜΗΜΑ ΝΗΠΙΑΓΩΓΩΝ </a:t>
            </a:r>
            <a:r>
              <a:rPr lang="el-GR" sz="2000" b="1" dirty="0" smtClean="0"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l-GR" sz="2000" b="1" dirty="0" smtClean="0">
                <a:ea typeface="Arial Unicode MS" pitchFamily="34" charset="-128"/>
                <a:cs typeface="Arial Unicode MS" pitchFamily="34" charset="-128"/>
              </a:rPr>
            </a:br>
            <a:r>
              <a:rPr lang="el-GR" sz="2000" b="1" dirty="0" smtClean="0"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l-GR" sz="2000" b="1" dirty="0" smtClean="0">
                <a:ea typeface="Arial Unicode MS" pitchFamily="34" charset="-128"/>
                <a:cs typeface="Arial Unicode MS" pitchFamily="34" charset="-128"/>
              </a:rPr>
            </a:b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5256584"/>
          </a:xfrm>
          <a:noFill/>
        </p:spPr>
        <p:txBody>
          <a:bodyPr/>
          <a:lstStyle/>
          <a:p>
            <a:pPr algn="ctr">
              <a:buNone/>
            </a:pPr>
            <a:r>
              <a:rPr lang="el-GR" sz="2000" b="1" dirty="0" smtClean="0">
                <a:latin typeface="+mj-lt"/>
                <a:cs typeface="Times New Roman" pitchFamily="16" charset="0"/>
              </a:rPr>
              <a:t>	</a:t>
            </a:r>
            <a:r>
              <a:rPr lang="el-GR" sz="2000" b="1" dirty="0" smtClean="0"/>
              <a:t/>
            </a:r>
            <a:br>
              <a:rPr lang="el-GR" sz="2000" b="1" dirty="0" smtClean="0"/>
            </a:br>
            <a:endParaRPr lang="el-GR" sz="2000" b="1" dirty="0" smtClean="0"/>
          </a:p>
          <a:p>
            <a:pPr algn="ctr">
              <a:buNone/>
            </a:pPr>
            <a:endParaRPr lang="el-GR" sz="2400" b="1" dirty="0" smtClean="0"/>
          </a:p>
          <a:p>
            <a:pPr algn="ctr">
              <a:buNone/>
            </a:pPr>
            <a:r>
              <a:rPr lang="el-GR" sz="2400" b="1" i="1" dirty="0" smtClean="0"/>
              <a:t>«Πρακτική Άσκηση:  Διερεύνηση, Σχεδιασμός, Ανάπτυξη Εκπαιδευτικού Έργου».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sz="2000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el-GR" sz="2000" b="1" dirty="0" smtClean="0"/>
          </a:p>
          <a:p>
            <a:pPr>
              <a:lnSpc>
                <a:spcPct val="90000"/>
              </a:lnSpc>
              <a:buFontTx/>
              <a:buNone/>
            </a:pPr>
            <a:endParaRPr lang="el-GR" sz="20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l-GR" sz="2000" b="1" dirty="0" smtClean="0"/>
              <a:t>Εξάμηνο σπουδών: Ζ &amp; Η΄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l-GR" sz="2000" b="1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l-GR" sz="2000" b="1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l-GR" sz="20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el-GR" sz="2000" b="1" dirty="0" smtClean="0"/>
              <a:t>Φλώρινα, 20</a:t>
            </a:r>
            <a:r>
              <a:rPr lang="en-US" sz="2000" b="1" dirty="0" smtClean="0"/>
              <a:t>2</a:t>
            </a:r>
            <a:r>
              <a:rPr lang="el-GR" sz="2000" b="1" dirty="0" smtClean="0"/>
              <a:t>4</a:t>
            </a:r>
            <a:r>
              <a:rPr lang="en-US" sz="2000" b="1" dirty="0" smtClean="0"/>
              <a:t>- 202</a:t>
            </a:r>
            <a:r>
              <a:rPr lang="el-GR" sz="2000" b="1" dirty="0" smtClean="0"/>
              <a:t>5</a:t>
            </a:r>
          </a:p>
          <a:p>
            <a:pPr>
              <a:buNone/>
            </a:pPr>
            <a:r>
              <a:rPr lang="el-GR" sz="2000" b="1" dirty="0" smtClean="0"/>
              <a:t/>
            </a:r>
            <a:br>
              <a:rPr lang="el-GR" sz="2000" b="1" dirty="0" smtClean="0"/>
            </a:br>
            <a:endParaRPr lang="el-GR" sz="2000" b="1" dirty="0" smtClean="0">
              <a:latin typeface="+mj-lt"/>
              <a:cs typeface="Times New Roman" pitchFamily="16" charset="0"/>
            </a:endParaRPr>
          </a:p>
          <a:p>
            <a:pPr>
              <a:buNone/>
            </a:pPr>
            <a:endParaRPr lang="el-GR" sz="2000" b="1" i="1" dirty="0" smtClean="0"/>
          </a:p>
          <a:p>
            <a:pPr>
              <a:buNone/>
            </a:pPr>
            <a:endParaRPr lang="el-GR" sz="2000" dirty="0" smtClean="0"/>
          </a:p>
          <a:p>
            <a:pPr algn="ctr">
              <a:buNone/>
            </a:pPr>
            <a:endParaRPr lang="el-GR" sz="2000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Περιεχόμενο και Θεματικά Πεδία  (8)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endParaRPr lang="el-GR" sz="1800" b="1" dirty="0" smtClean="0"/>
          </a:p>
          <a:p>
            <a:r>
              <a:rPr lang="el-GR" sz="1800" b="1" u="sng" dirty="0" smtClean="0"/>
              <a:t>Α΄ Θεματικό Πεδίο: Παιδί και Επικοινωνία</a:t>
            </a:r>
            <a:r>
              <a:rPr lang="el-GR" sz="1800" u="sng" dirty="0" smtClean="0"/>
              <a:t> ......</a:t>
            </a:r>
            <a:r>
              <a:rPr lang="el-GR" sz="1800" b="1" u="sng" dirty="0" smtClean="0"/>
              <a:t>27-43</a:t>
            </a:r>
            <a:r>
              <a:rPr lang="el-GR" sz="1800" u="sng" dirty="0" smtClean="0"/>
              <a:t> </a:t>
            </a:r>
          </a:p>
          <a:p>
            <a:r>
              <a:rPr lang="el-GR" sz="1800" i="1" dirty="0" smtClean="0"/>
              <a:t>Α.1 </a:t>
            </a:r>
            <a:r>
              <a:rPr lang="el-GR" sz="1800" i="1" dirty="0" smtClean="0">
                <a:solidFill>
                  <a:srgbClr val="FF0000"/>
                </a:solidFill>
              </a:rPr>
              <a:t>Γλώσσα</a:t>
            </a:r>
            <a:r>
              <a:rPr lang="el-GR" sz="1800" i="1" dirty="0" smtClean="0"/>
              <a:t> ... </a:t>
            </a:r>
            <a:r>
              <a:rPr lang="el-GR" sz="1800" dirty="0" smtClean="0"/>
              <a:t>27  ( Προφορική Επικοινωνία  .2 Γραπτή Επικοινωνία 3 </a:t>
            </a:r>
            <a:r>
              <a:rPr lang="el-GR" sz="1800" dirty="0" err="1" smtClean="0"/>
              <a:t>Πολυγλωσσική</a:t>
            </a:r>
            <a:r>
              <a:rPr lang="el-GR" sz="1800" dirty="0" smtClean="0"/>
              <a:t> Επικοινωνία)</a:t>
            </a:r>
          </a:p>
          <a:p>
            <a:pPr lvl="1"/>
            <a:endParaRPr lang="el-GR" sz="1800" i="1" dirty="0" smtClean="0"/>
          </a:p>
          <a:p>
            <a:r>
              <a:rPr lang="el-GR" sz="1800" i="1" dirty="0" smtClean="0"/>
              <a:t>Α.2 </a:t>
            </a:r>
            <a:r>
              <a:rPr lang="el-GR" sz="1800" i="1" dirty="0" smtClean="0">
                <a:solidFill>
                  <a:srgbClr val="FF0000"/>
                </a:solidFill>
              </a:rPr>
              <a:t>Τεχνολογίες της Πληροφορίας και των Επικοινωνιών </a:t>
            </a:r>
            <a:r>
              <a:rPr lang="el-GR" sz="1800" i="1" dirty="0" smtClean="0"/>
              <a:t>(ΤΠΕ) ... 36  (</a:t>
            </a:r>
            <a:r>
              <a:rPr lang="el-GR" sz="1800" dirty="0" smtClean="0"/>
              <a:t>Γνωριμία και Επικοινωνία με τις ΤΠΕ . 2 Ανακάλυψη, Προγραμματισμός και Ψηφιακό Παιχνίδι, 3 Επεξεργασία της Πληροφορίας και Ψηφιακή Δημιουργία)</a:t>
            </a:r>
          </a:p>
          <a:p>
            <a:pPr lvl="1"/>
            <a:endParaRPr lang="el-GR" sz="1800" i="1" dirty="0" smtClean="0"/>
          </a:p>
          <a:p>
            <a:pPr lvl="1"/>
            <a:endParaRPr lang="el-GR" sz="1800" dirty="0" smtClean="0"/>
          </a:p>
          <a:p>
            <a:r>
              <a:rPr lang="el-GR" sz="1800" b="1" u="sng" dirty="0" smtClean="0"/>
              <a:t>Β΄ Θεματικό Πεδίο: Παιδί, Εαυτός και Κοινωνία</a:t>
            </a:r>
            <a:r>
              <a:rPr lang="el-GR" sz="1800" u="sng" dirty="0" smtClean="0"/>
              <a:t> ..</a:t>
            </a:r>
            <a:r>
              <a:rPr lang="el-GR" sz="1800" b="1" u="sng" dirty="0" smtClean="0"/>
              <a:t>44-60</a:t>
            </a:r>
            <a:r>
              <a:rPr lang="el-GR" sz="1800" u="sng" dirty="0" smtClean="0"/>
              <a:t> </a:t>
            </a:r>
          </a:p>
          <a:p>
            <a:r>
              <a:rPr lang="el-GR" sz="1800" i="1" dirty="0" smtClean="0"/>
              <a:t>B.1 </a:t>
            </a:r>
            <a:r>
              <a:rPr lang="el-GR" sz="1800" i="1" dirty="0" smtClean="0">
                <a:solidFill>
                  <a:schemeClr val="accent6"/>
                </a:solidFill>
              </a:rPr>
              <a:t>Προσωπική και </a:t>
            </a:r>
            <a:r>
              <a:rPr lang="el-GR" sz="1800" i="1" dirty="0" err="1" smtClean="0">
                <a:solidFill>
                  <a:schemeClr val="accent6"/>
                </a:solidFill>
              </a:rPr>
              <a:t>Κοινωνικοσυναισθηματική</a:t>
            </a:r>
            <a:r>
              <a:rPr lang="el-GR" sz="1800" i="1" dirty="0" smtClean="0">
                <a:solidFill>
                  <a:schemeClr val="accent6"/>
                </a:solidFill>
              </a:rPr>
              <a:t> Ανάπτυξη.</a:t>
            </a:r>
            <a:r>
              <a:rPr lang="el-GR" sz="1800" i="1" dirty="0" smtClean="0"/>
              <a:t>. 44 (</a:t>
            </a:r>
            <a:r>
              <a:rPr lang="el-GR" sz="1800" dirty="0" smtClean="0"/>
              <a:t>Αίσθηση του Εαυτού,  2 Συναισθηματική Επίγνωση, 3 Διαπροσωπικές Σχέσεις)</a:t>
            </a:r>
          </a:p>
          <a:p>
            <a:pPr lvl="1"/>
            <a:endParaRPr lang="el-GR" sz="1800" i="1" dirty="0" smtClean="0"/>
          </a:p>
          <a:p>
            <a:r>
              <a:rPr lang="el-GR" sz="1800" i="1" dirty="0" smtClean="0"/>
              <a:t>B.2 </a:t>
            </a:r>
            <a:r>
              <a:rPr lang="el-GR" sz="1800" i="1" dirty="0" smtClean="0">
                <a:solidFill>
                  <a:schemeClr val="accent6"/>
                </a:solidFill>
              </a:rPr>
              <a:t>Κοινωνικές Επιστήμες </a:t>
            </a:r>
            <a:r>
              <a:rPr lang="el-GR" sz="1800" i="1" dirty="0" smtClean="0"/>
              <a:t>... 52   (1.</a:t>
            </a:r>
            <a:r>
              <a:rPr lang="el-GR" sz="1800" dirty="0" smtClean="0"/>
              <a:t>Ιστορία και Πολιτισμός, .2 Σχέση με το φυσικό και δομημένο περιβάλλον, 3 Κοινωνική και οικονομική ζωή)</a:t>
            </a:r>
          </a:p>
          <a:p>
            <a:pPr lvl="1"/>
            <a:endParaRPr lang="el-GR" sz="1800" i="1" dirty="0" smtClean="0"/>
          </a:p>
          <a:p>
            <a:endParaRPr lang="el-GR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Περιεχόμενο και Θεματικά Πεδία  (8)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endParaRPr lang="el-GR" sz="1800" u="sng" smtClean="0"/>
          </a:p>
          <a:p>
            <a:r>
              <a:rPr lang="el-GR" sz="1800" u="sng" dirty="0" smtClean="0"/>
              <a:t> </a:t>
            </a:r>
            <a:r>
              <a:rPr lang="el-GR" sz="1800" b="1" u="sng" dirty="0" smtClean="0"/>
              <a:t>Γ΄ Θεματικό Πεδίο: Παιδί και Θετικές Επιστήμες 61-90 </a:t>
            </a:r>
            <a:endParaRPr lang="el-GR" sz="1800" u="sng" dirty="0" smtClean="0"/>
          </a:p>
          <a:p>
            <a:pPr lvl="1"/>
            <a:r>
              <a:rPr lang="el-GR" sz="1800" i="1" dirty="0" smtClean="0"/>
              <a:t>Γ.1 </a:t>
            </a:r>
            <a:r>
              <a:rPr lang="el-GR" sz="1800" i="1" dirty="0" smtClean="0">
                <a:solidFill>
                  <a:srgbClr val="C00000"/>
                </a:solidFill>
              </a:rPr>
              <a:t>Μαθηματικά </a:t>
            </a:r>
            <a:r>
              <a:rPr lang="el-GR" sz="1800" i="1" dirty="0" smtClean="0"/>
              <a:t>.. </a:t>
            </a:r>
            <a:r>
              <a:rPr lang="el-GR" sz="1800" dirty="0" smtClean="0"/>
              <a:t>61 (1. Γεωμετρία και Μετρήσεις 2 Αριθμοί- Πράξεις και Άλγεβρα 3 Στοχαστικά Μαθηματικά)</a:t>
            </a:r>
          </a:p>
          <a:p>
            <a:pPr lvl="1"/>
            <a:endParaRPr lang="el-GR" sz="1800" i="1" dirty="0" smtClean="0"/>
          </a:p>
          <a:p>
            <a:pPr lvl="1"/>
            <a:r>
              <a:rPr lang="el-GR" sz="1800" i="1" dirty="0" smtClean="0"/>
              <a:t>Γ.2 </a:t>
            </a:r>
            <a:r>
              <a:rPr lang="el-GR" sz="1800" i="1" dirty="0" smtClean="0">
                <a:solidFill>
                  <a:srgbClr val="C00000"/>
                </a:solidFill>
              </a:rPr>
              <a:t>Φυσικές Επιστήμες </a:t>
            </a:r>
            <a:r>
              <a:rPr lang="el-GR" sz="1800" i="1" dirty="0" smtClean="0"/>
              <a:t>...  (</a:t>
            </a:r>
            <a:r>
              <a:rPr lang="el-GR" sz="1800" dirty="0" smtClean="0"/>
              <a:t>1.Ζωντανοί Οργανισμοί   2  Ύλη και Φαινόμενα .3 Γη-Πλανητικό Σύστημα και Διάστημα)</a:t>
            </a:r>
          </a:p>
          <a:p>
            <a:pPr lvl="1"/>
            <a:endParaRPr lang="el-GR" sz="1800" i="1" dirty="0" smtClean="0"/>
          </a:p>
          <a:p>
            <a:pPr lvl="1"/>
            <a:r>
              <a:rPr lang="el-GR" sz="1800" i="1" dirty="0" smtClean="0"/>
              <a:t>Γ.3 </a:t>
            </a:r>
            <a:r>
              <a:rPr lang="el-GR" sz="1800" i="1" dirty="0" smtClean="0">
                <a:solidFill>
                  <a:srgbClr val="C00000"/>
                </a:solidFill>
              </a:rPr>
              <a:t>Τεχνολογία Κατασκευών</a:t>
            </a:r>
            <a:r>
              <a:rPr lang="el-GR" sz="1800" i="1" dirty="0" smtClean="0"/>
              <a:t> .... 86  (1. </a:t>
            </a:r>
            <a:r>
              <a:rPr lang="el-GR" sz="1800" dirty="0" smtClean="0"/>
              <a:t>Παραδοσιακά και Σύγχρονα Τεχνολογικά Εργαλεία/Εξοπλισμός και Συσκευές,  2 Τεχνολογία των Κατασκευών ως Εργαλείο στην Καθημερινή Ζωή)</a:t>
            </a:r>
          </a:p>
          <a:p>
            <a:pPr lvl="1"/>
            <a:endParaRPr lang="el-GR" sz="1800" i="1" dirty="0" smtClean="0"/>
          </a:p>
          <a:p>
            <a:pPr lvl="1"/>
            <a:r>
              <a:rPr lang="el-GR" sz="1800" b="1" u="sng" dirty="0" smtClean="0"/>
              <a:t>Δ΄ </a:t>
            </a:r>
            <a:r>
              <a:rPr lang="el-GR" sz="1800" b="1" u="sng" dirty="0" err="1" smtClean="0"/>
              <a:t>Θεμ</a:t>
            </a:r>
            <a:r>
              <a:rPr lang="el-GR" sz="1800" b="1" u="sng" dirty="0" smtClean="0"/>
              <a:t>/</a:t>
            </a:r>
            <a:r>
              <a:rPr lang="el-GR" sz="1800" b="1" u="sng" dirty="0" err="1" smtClean="0"/>
              <a:t>κό</a:t>
            </a:r>
            <a:r>
              <a:rPr lang="el-GR" sz="1800" b="1" u="sng" dirty="0" smtClean="0"/>
              <a:t> Πεδίο: Παιδί, Σώμα, Δημιουργία &amp; Έκφραση </a:t>
            </a:r>
            <a:r>
              <a:rPr lang="el-GR" sz="1800" u="sng" dirty="0" smtClean="0"/>
              <a:t> </a:t>
            </a:r>
            <a:r>
              <a:rPr lang="el-GR" sz="1800" b="1" u="sng" dirty="0" smtClean="0"/>
              <a:t>91-109 </a:t>
            </a:r>
            <a:endParaRPr lang="el-GR" sz="1800" u="sng" dirty="0" smtClean="0"/>
          </a:p>
          <a:p>
            <a:pPr lvl="1"/>
            <a:endParaRPr lang="el-GR" sz="1800" dirty="0" smtClean="0"/>
          </a:p>
          <a:p>
            <a:pPr lvl="1"/>
            <a:r>
              <a:rPr lang="el-GR" sz="1800" i="1" dirty="0" smtClean="0"/>
              <a:t>Δ.1 </a:t>
            </a:r>
            <a:r>
              <a:rPr lang="el-GR" sz="1800" i="1" dirty="0" smtClean="0">
                <a:solidFill>
                  <a:srgbClr val="00B050"/>
                </a:solidFill>
              </a:rPr>
              <a:t>Κινητική Αγωγή </a:t>
            </a:r>
            <a:r>
              <a:rPr lang="el-GR" sz="1800" i="1" dirty="0" smtClean="0"/>
              <a:t>....... 91          </a:t>
            </a:r>
          </a:p>
          <a:p>
            <a:pPr lvl="1"/>
            <a:r>
              <a:rPr lang="el-GR" sz="1800" i="1" dirty="0" smtClean="0"/>
              <a:t>Δ.2 </a:t>
            </a:r>
            <a:r>
              <a:rPr lang="el-GR" sz="1800" i="1" dirty="0" smtClean="0">
                <a:solidFill>
                  <a:srgbClr val="00B050"/>
                </a:solidFill>
              </a:rPr>
              <a:t>Τέχνες </a:t>
            </a:r>
            <a:r>
              <a:rPr lang="el-GR" sz="1800" i="1" dirty="0" smtClean="0"/>
              <a:t>..................... 100 (1. </a:t>
            </a:r>
            <a:r>
              <a:rPr lang="el-GR" sz="1800" dirty="0" smtClean="0"/>
              <a:t>Εικαστικές Τέχνες, 2. Θεατρική Τέχνη, 3. Μουσική)</a:t>
            </a:r>
          </a:p>
          <a:p>
            <a:pPr>
              <a:buNone/>
            </a:pPr>
            <a:endParaRPr lang="el-GR" sz="1800" dirty="0" smtClean="0"/>
          </a:p>
          <a:p>
            <a:endParaRPr lang="el-GR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Περιεχόμενο και Θεματικά Πεδία  (9)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l-GR" sz="1800" b="1" dirty="0" smtClean="0"/>
              <a:t>Α΄ Θεματικό Πεδίο: Παιδί και Επικοινωνία</a:t>
            </a:r>
            <a:r>
              <a:rPr lang="el-GR" sz="1800" dirty="0" smtClean="0"/>
              <a:t> ......</a:t>
            </a:r>
            <a:r>
              <a:rPr lang="el-GR" sz="1800" b="1" dirty="0" smtClean="0"/>
              <a:t>27-43</a:t>
            </a:r>
            <a:r>
              <a:rPr lang="el-GR" sz="1800" dirty="0" smtClean="0"/>
              <a:t> </a:t>
            </a:r>
          </a:p>
          <a:p>
            <a:pPr lvl="1"/>
            <a:r>
              <a:rPr lang="el-GR" sz="1800" i="1" dirty="0" smtClean="0"/>
              <a:t>Α.1 </a:t>
            </a:r>
            <a:r>
              <a:rPr lang="el-GR" sz="1800" i="1" dirty="0" smtClean="0">
                <a:solidFill>
                  <a:srgbClr val="FF0000"/>
                </a:solidFill>
              </a:rPr>
              <a:t>Γλώσσα</a:t>
            </a:r>
            <a:r>
              <a:rPr lang="el-GR" sz="1800" i="1" dirty="0" smtClean="0"/>
              <a:t> ... 27 </a:t>
            </a:r>
          </a:p>
          <a:p>
            <a:pPr lvl="1"/>
            <a:r>
              <a:rPr lang="el-GR" sz="1800" i="1" dirty="0" smtClean="0"/>
              <a:t>Α.2 </a:t>
            </a:r>
            <a:r>
              <a:rPr lang="el-GR" sz="1800" i="1" dirty="0" smtClean="0">
                <a:solidFill>
                  <a:srgbClr val="FF0000"/>
                </a:solidFill>
              </a:rPr>
              <a:t>Τεχνολογίες της Πληροφορίας και των Επικοινωνιών </a:t>
            </a:r>
            <a:r>
              <a:rPr lang="el-GR" sz="1800" i="1" dirty="0" smtClean="0"/>
              <a:t>(ΤΠΕ) ... 36 </a:t>
            </a:r>
          </a:p>
          <a:p>
            <a:pPr lvl="1"/>
            <a:endParaRPr lang="el-GR" sz="1800" dirty="0" smtClean="0"/>
          </a:p>
          <a:p>
            <a:endParaRPr lang="el-GR" sz="1800" dirty="0" smtClean="0">
              <a:solidFill>
                <a:srgbClr val="FF0000"/>
              </a:solidFill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16050"/>
            <a:ext cx="8643998" cy="4170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Περιεχόμενο και Θεματικά Πεδία  (10)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l-GR" sz="1800" b="1" dirty="0" smtClean="0"/>
              <a:t>Β΄ Θεματικό Πεδίο: Παιδί, Εαυτός και Κοινωνία</a:t>
            </a:r>
            <a:r>
              <a:rPr lang="el-GR" sz="1800" dirty="0" smtClean="0"/>
              <a:t> ..</a:t>
            </a:r>
            <a:r>
              <a:rPr lang="el-GR" sz="1800" b="1" dirty="0" smtClean="0"/>
              <a:t>44-60</a:t>
            </a:r>
            <a:r>
              <a:rPr lang="el-GR" sz="1800" dirty="0" smtClean="0"/>
              <a:t> </a:t>
            </a:r>
          </a:p>
          <a:p>
            <a:pPr lvl="1"/>
            <a:r>
              <a:rPr lang="el-GR" sz="1800" i="1" dirty="0" smtClean="0"/>
              <a:t>B.1 </a:t>
            </a:r>
            <a:r>
              <a:rPr lang="el-GR" sz="1800" i="1" dirty="0" smtClean="0">
                <a:solidFill>
                  <a:schemeClr val="accent6"/>
                </a:solidFill>
              </a:rPr>
              <a:t>Προσωπική και </a:t>
            </a:r>
            <a:r>
              <a:rPr lang="el-GR" sz="1800" i="1" dirty="0" err="1" smtClean="0">
                <a:solidFill>
                  <a:schemeClr val="accent6"/>
                </a:solidFill>
              </a:rPr>
              <a:t>Κοινωνικοσυναισθηματική</a:t>
            </a:r>
            <a:r>
              <a:rPr lang="el-GR" sz="1800" i="1" dirty="0" smtClean="0">
                <a:solidFill>
                  <a:schemeClr val="accent6"/>
                </a:solidFill>
              </a:rPr>
              <a:t> Ανάπτυξη.</a:t>
            </a:r>
            <a:r>
              <a:rPr lang="el-GR" sz="1800" i="1" dirty="0" smtClean="0"/>
              <a:t>. 44 </a:t>
            </a:r>
          </a:p>
          <a:p>
            <a:pPr lvl="1"/>
            <a:r>
              <a:rPr lang="el-GR" sz="1800" i="1" dirty="0" smtClean="0"/>
              <a:t>B.2 </a:t>
            </a:r>
            <a:r>
              <a:rPr lang="el-GR" sz="1800" i="1" dirty="0" smtClean="0">
                <a:solidFill>
                  <a:schemeClr val="accent6"/>
                </a:solidFill>
              </a:rPr>
              <a:t>Κοινωνικές Επιστήμες </a:t>
            </a:r>
            <a:r>
              <a:rPr lang="el-GR" sz="1800" i="1" dirty="0" smtClean="0"/>
              <a:t>... 52 </a:t>
            </a:r>
          </a:p>
          <a:p>
            <a:pPr lvl="1"/>
            <a:endParaRPr lang="el-GR" sz="1800" dirty="0" smtClean="0"/>
          </a:p>
          <a:p>
            <a:pPr>
              <a:buNone/>
            </a:pPr>
            <a:endParaRPr lang="el-GR" sz="1800" dirty="0" smtClean="0"/>
          </a:p>
          <a:p>
            <a:endParaRPr lang="el-GR" sz="1800" dirty="0" smtClean="0">
              <a:solidFill>
                <a:srgbClr val="FF0000"/>
              </a:solidFill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000240"/>
            <a:ext cx="8358246" cy="485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Περιεχόμενο και Θεματικά Πεδία  (11)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l-GR" sz="1800" dirty="0" smtClean="0"/>
              <a:t> </a:t>
            </a:r>
            <a:r>
              <a:rPr lang="el-GR" sz="1800" b="1" dirty="0" smtClean="0"/>
              <a:t>Γ΄ Θεματικό Πεδίο: Παιδί και Θετικές Επιστήμες 61-90 </a:t>
            </a:r>
            <a:endParaRPr lang="el-GR" sz="1800" dirty="0" smtClean="0"/>
          </a:p>
          <a:p>
            <a:pPr lvl="1"/>
            <a:r>
              <a:rPr lang="el-GR" sz="1800" i="1" dirty="0" smtClean="0"/>
              <a:t>Γ.1 </a:t>
            </a:r>
            <a:r>
              <a:rPr lang="el-GR" sz="1800" i="1" dirty="0" smtClean="0">
                <a:solidFill>
                  <a:srgbClr val="C00000"/>
                </a:solidFill>
              </a:rPr>
              <a:t>Μαθηματικά </a:t>
            </a:r>
            <a:r>
              <a:rPr lang="el-GR" sz="1800" i="1" dirty="0" smtClean="0"/>
              <a:t>.. 61 </a:t>
            </a:r>
          </a:p>
          <a:p>
            <a:pPr lvl="1"/>
            <a:r>
              <a:rPr lang="el-GR" sz="1800" i="1" dirty="0" smtClean="0"/>
              <a:t>Γ.2 </a:t>
            </a:r>
            <a:r>
              <a:rPr lang="el-GR" sz="1800" i="1" dirty="0" smtClean="0">
                <a:solidFill>
                  <a:srgbClr val="C00000"/>
                </a:solidFill>
              </a:rPr>
              <a:t>Φυσικές Επιστήμες </a:t>
            </a:r>
            <a:r>
              <a:rPr lang="el-GR" sz="1800" i="1" dirty="0" smtClean="0"/>
              <a:t>... 72 </a:t>
            </a:r>
          </a:p>
          <a:p>
            <a:pPr lvl="1"/>
            <a:r>
              <a:rPr lang="el-GR" sz="1800" i="1" dirty="0" smtClean="0"/>
              <a:t>Γ.3 </a:t>
            </a:r>
            <a:r>
              <a:rPr lang="el-GR" sz="1800" i="1" dirty="0" smtClean="0">
                <a:solidFill>
                  <a:srgbClr val="C00000"/>
                </a:solidFill>
              </a:rPr>
              <a:t>Τεχνολογία Κατασκευών</a:t>
            </a:r>
            <a:r>
              <a:rPr lang="el-GR" sz="1800" i="1" dirty="0" smtClean="0"/>
              <a:t> .... 86 </a:t>
            </a:r>
          </a:p>
          <a:p>
            <a:pPr lvl="1"/>
            <a:endParaRPr lang="el-GR" sz="1800" dirty="0" smtClean="0"/>
          </a:p>
          <a:p>
            <a:pPr>
              <a:buNone/>
            </a:pPr>
            <a:endParaRPr lang="el-GR" sz="1800" dirty="0" smtClean="0"/>
          </a:p>
          <a:p>
            <a:endParaRPr lang="el-GR" sz="1800" dirty="0" smtClean="0">
              <a:solidFill>
                <a:srgbClr val="FF0000"/>
              </a:solidFill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359543"/>
            <a:ext cx="8715436" cy="428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Περιεχόμενο και Θεματικά Πεδία  (12)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l-GR" sz="1800" b="1" dirty="0" smtClean="0"/>
              <a:t>Δ΄ </a:t>
            </a:r>
            <a:r>
              <a:rPr lang="el-GR" sz="1800" b="1" dirty="0" err="1" smtClean="0"/>
              <a:t>Θεμ</a:t>
            </a:r>
            <a:r>
              <a:rPr lang="el-GR" sz="1800" b="1" dirty="0" smtClean="0"/>
              <a:t>/</a:t>
            </a:r>
            <a:r>
              <a:rPr lang="el-GR" sz="1800" b="1" dirty="0" err="1" smtClean="0"/>
              <a:t>κό</a:t>
            </a:r>
            <a:r>
              <a:rPr lang="el-GR" sz="1800" b="1" dirty="0" smtClean="0"/>
              <a:t> Πεδίο: Παιδί, Σώμα, Δημιουργία &amp; Έκφραση </a:t>
            </a:r>
            <a:r>
              <a:rPr lang="el-GR" sz="1800" dirty="0" smtClean="0"/>
              <a:t> </a:t>
            </a:r>
            <a:r>
              <a:rPr lang="el-GR" sz="1800" b="1" dirty="0" smtClean="0"/>
              <a:t>91-109 </a:t>
            </a:r>
            <a:endParaRPr lang="el-GR" sz="1800" dirty="0" smtClean="0"/>
          </a:p>
          <a:p>
            <a:pPr lvl="1"/>
            <a:r>
              <a:rPr lang="el-GR" sz="1800" i="1" dirty="0" smtClean="0"/>
              <a:t>Δ.1 </a:t>
            </a:r>
            <a:r>
              <a:rPr lang="el-GR" sz="1800" i="1" dirty="0" smtClean="0">
                <a:solidFill>
                  <a:srgbClr val="00B050"/>
                </a:solidFill>
              </a:rPr>
              <a:t>Κινητική Αγωγή </a:t>
            </a:r>
            <a:r>
              <a:rPr lang="el-GR" sz="1800" i="1" dirty="0" smtClean="0"/>
              <a:t>....... 91          </a:t>
            </a:r>
          </a:p>
          <a:p>
            <a:pPr lvl="1"/>
            <a:r>
              <a:rPr lang="el-GR" sz="1800" i="1" dirty="0" smtClean="0"/>
              <a:t>Δ.2 </a:t>
            </a:r>
            <a:r>
              <a:rPr lang="el-GR" sz="1800" i="1" dirty="0" smtClean="0">
                <a:solidFill>
                  <a:srgbClr val="00B050"/>
                </a:solidFill>
              </a:rPr>
              <a:t>Τέχνες </a:t>
            </a:r>
            <a:r>
              <a:rPr lang="el-GR" sz="1800" i="1" dirty="0" smtClean="0"/>
              <a:t>..................... 100</a:t>
            </a:r>
          </a:p>
          <a:p>
            <a:pPr>
              <a:buNone/>
            </a:pPr>
            <a:endParaRPr lang="el-GR" sz="1800" dirty="0" smtClean="0"/>
          </a:p>
          <a:p>
            <a:endParaRPr lang="el-GR" sz="1800" dirty="0" smtClean="0">
              <a:solidFill>
                <a:srgbClr val="FF0000"/>
              </a:solidFill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214554"/>
            <a:ext cx="800105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Διαδικασίες μάθησης στο νηπιαγωγείο  (13)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l-GR" sz="1800" b="1" dirty="0" smtClean="0"/>
              <a:t>Οι νηπιαγωγοί </a:t>
            </a:r>
            <a:r>
              <a:rPr lang="el-GR" sz="1800" dirty="0" smtClean="0"/>
              <a:t>καλούνται να συνδυάσουν αρμονικά τη </a:t>
            </a:r>
            <a:r>
              <a:rPr lang="el-GR" sz="1800" dirty="0" smtClean="0">
                <a:solidFill>
                  <a:srgbClr val="FF0000"/>
                </a:solidFill>
              </a:rPr>
              <a:t>θεωρία με την πράξη</a:t>
            </a:r>
            <a:r>
              <a:rPr lang="el-GR" sz="1800" dirty="0" smtClean="0"/>
              <a:t>, ώστε οι </a:t>
            </a:r>
            <a:r>
              <a:rPr lang="el-GR" sz="1800" dirty="0" smtClean="0">
                <a:solidFill>
                  <a:srgbClr val="FF0000"/>
                </a:solidFill>
              </a:rPr>
              <a:t>διδακτικοί σχεδιασμοί </a:t>
            </a:r>
            <a:r>
              <a:rPr lang="el-GR" sz="1800" dirty="0" smtClean="0"/>
              <a:t>και οι μαθησιακές καταστάσεις που οργανώνουν </a:t>
            </a:r>
          </a:p>
          <a:p>
            <a:pPr lvl="1"/>
            <a:r>
              <a:rPr lang="el-GR" sz="1800" dirty="0" smtClean="0"/>
              <a:t>να είναι </a:t>
            </a:r>
            <a:r>
              <a:rPr lang="el-GR" sz="1800" dirty="0" smtClean="0">
                <a:solidFill>
                  <a:srgbClr val="FF0000"/>
                </a:solidFill>
              </a:rPr>
              <a:t>υψηλής ποιότητας </a:t>
            </a:r>
            <a:r>
              <a:rPr lang="el-GR" sz="1800" dirty="0" smtClean="0"/>
              <a:t>και </a:t>
            </a:r>
          </a:p>
          <a:p>
            <a:pPr lvl="1"/>
            <a:r>
              <a:rPr lang="el-GR" sz="1800" dirty="0" smtClean="0"/>
              <a:t>να ανταποκρίνονται στις ανάγκες και τις δυνατότητες των παιδιών του νηπιαγωγείου. </a:t>
            </a:r>
          </a:p>
          <a:p>
            <a:endParaRPr lang="el-GR" sz="1800" dirty="0" smtClean="0"/>
          </a:p>
          <a:p>
            <a:r>
              <a:rPr lang="el-GR" sz="1800" dirty="0" smtClean="0"/>
              <a:t>Επισημαίνεται ότι </a:t>
            </a:r>
            <a:r>
              <a:rPr lang="el-GR" sz="1800" b="1" dirty="0" smtClean="0"/>
              <a:t>η διδακτική πλαισίωση </a:t>
            </a:r>
            <a:r>
              <a:rPr lang="el-GR" sz="1800" dirty="0" smtClean="0"/>
              <a:t>στο νηπιαγωγείο </a:t>
            </a:r>
            <a:r>
              <a:rPr lang="el-GR" sz="1800" dirty="0" smtClean="0">
                <a:solidFill>
                  <a:srgbClr val="FF0000"/>
                </a:solidFill>
              </a:rPr>
              <a:t>δεν ταυτίζεται με τη στενή χρήση του όρου διδασκαλία</a:t>
            </a:r>
            <a:r>
              <a:rPr lang="el-GR" sz="1800" dirty="0" smtClean="0"/>
              <a:t>, όπως εφαρμόζεται σε άλλες βαθμίδες της εκπαίδευσης. </a:t>
            </a:r>
          </a:p>
          <a:p>
            <a:endParaRPr lang="el-GR" sz="1800" dirty="0" smtClean="0"/>
          </a:p>
          <a:p>
            <a:r>
              <a:rPr lang="el-GR" sz="1800" dirty="0" smtClean="0"/>
              <a:t>Αναφέρεται στη συστηματική διαδικασία </a:t>
            </a:r>
            <a:r>
              <a:rPr lang="el-GR" sz="1800" b="1" dirty="0" smtClean="0"/>
              <a:t>σχεδιασμού, υλοποίησης και αξιολόγησης δραστηριοτήτων</a:t>
            </a:r>
          </a:p>
          <a:p>
            <a:pPr lvl="1"/>
            <a:r>
              <a:rPr lang="el-GR" sz="1800" dirty="0" smtClean="0"/>
              <a:t> που είναι </a:t>
            </a:r>
            <a:r>
              <a:rPr lang="el-GR" sz="1800" b="1" dirty="0" smtClean="0"/>
              <a:t>αναπτυξιακά κατάλληλες </a:t>
            </a:r>
            <a:r>
              <a:rPr lang="el-GR" sz="1600" dirty="0" smtClean="0"/>
              <a:t>(λαμβάνουν υπόψη τον </a:t>
            </a:r>
            <a:r>
              <a:rPr lang="el-GR" sz="1600" dirty="0" smtClean="0">
                <a:solidFill>
                  <a:srgbClr val="FF0000"/>
                </a:solidFill>
              </a:rPr>
              <a:t>ρυθμό ανάπτυξης </a:t>
            </a:r>
            <a:r>
              <a:rPr lang="el-GR" sz="1600" dirty="0" smtClean="0"/>
              <a:t>κάθε παιδιού, ενισχύουν την </a:t>
            </a:r>
            <a:r>
              <a:rPr lang="el-GR" sz="1600" dirty="0" smtClean="0">
                <a:solidFill>
                  <a:srgbClr val="FF0000"/>
                </a:solidFill>
              </a:rPr>
              <a:t>πρωτοβουλία </a:t>
            </a:r>
            <a:r>
              <a:rPr lang="el-GR" sz="1600" dirty="0" smtClean="0"/>
              <a:t>του, έχουν την απαιτούμενη διάρκεια και </a:t>
            </a:r>
            <a:r>
              <a:rPr lang="el-GR" sz="1600" dirty="0" smtClean="0">
                <a:solidFill>
                  <a:srgbClr val="FF0000"/>
                </a:solidFill>
              </a:rPr>
              <a:t>επαναλαμβάνουν τις έννοιες, ενσωματώνοντας κάθε φορά </a:t>
            </a:r>
            <a:r>
              <a:rPr lang="el-GR" sz="1600" dirty="0" smtClean="0"/>
              <a:t>το βέλτιστο στάδιο δυσκολίας, ώστε να οδηγούν σε </a:t>
            </a:r>
            <a:r>
              <a:rPr lang="el-GR" sz="1600" dirty="0" smtClean="0">
                <a:solidFill>
                  <a:srgbClr val="FF0000"/>
                </a:solidFill>
              </a:rPr>
              <a:t>διαρκή βελτίωση και αλλαγή)</a:t>
            </a:r>
          </a:p>
          <a:p>
            <a:pPr lvl="1"/>
            <a:r>
              <a:rPr lang="el-GR" sz="1800" u="sng" dirty="0" smtClean="0"/>
              <a:t>βασίζονται</a:t>
            </a:r>
            <a:r>
              <a:rPr lang="el-GR" sz="1800" dirty="0" smtClean="0"/>
              <a:t> στη </a:t>
            </a:r>
            <a:r>
              <a:rPr lang="el-GR" sz="1800" b="1" dirty="0" smtClean="0"/>
              <a:t>διερεύνηση</a:t>
            </a:r>
            <a:r>
              <a:rPr lang="el-GR" sz="1800" dirty="0" smtClean="0"/>
              <a:t> και στο </a:t>
            </a:r>
            <a:r>
              <a:rPr lang="el-GR" sz="1800" b="1" dirty="0" smtClean="0"/>
              <a:t>παιχνίδι,</a:t>
            </a:r>
            <a:r>
              <a:rPr lang="el-GR" sz="1800" dirty="0" smtClean="0"/>
              <a:t> </a:t>
            </a:r>
          </a:p>
          <a:p>
            <a:pPr lvl="1"/>
            <a:r>
              <a:rPr lang="el-GR" sz="1800" dirty="0" smtClean="0"/>
              <a:t>προάγουν τη </a:t>
            </a:r>
            <a:r>
              <a:rPr lang="el-GR" sz="1800" b="1" dirty="0" smtClean="0"/>
              <a:t>συνεργασία</a:t>
            </a:r>
            <a:r>
              <a:rPr lang="el-GR" sz="1800" dirty="0" smtClean="0"/>
              <a:t> και </a:t>
            </a:r>
          </a:p>
          <a:p>
            <a:pPr lvl="1"/>
            <a:r>
              <a:rPr lang="el-GR" sz="1800" dirty="0" smtClean="0"/>
              <a:t>λαμβάνουν υπόψη το </a:t>
            </a:r>
            <a:r>
              <a:rPr lang="el-GR" sz="1800" b="1" dirty="0" err="1" smtClean="0"/>
              <a:t>κοινωνικοπολιτισμικό</a:t>
            </a:r>
            <a:r>
              <a:rPr lang="el-GR" sz="1800" b="1" dirty="0" smtClean="0"/>
              <a:t> υπόβαθρο</a:t>
            </a:r>
            <a:r>
              <a:rPr lang="el-GR" sz="1800" dirty="0" smtClean="0"/>
              <a:t> και τις </a:t>
            </a:r>
            <a:r>
              <a:rPr lang="el-GR" sz="1800" b="1" dirty="0" smtClean="0"/>
              <a:t>διαφοροποιημένες ανάγκες</a:t>
            </a:r>
            <a:r>
              <a:rPr lang="el-GR" sz="1800" dirty="0" smtClean="0"/>
              <a:t> των παιδιών στο πλαίσιο της ενταξιακής εκπαίδευσης.</a:t>
            </a:r>
          </a:p>
          <a:p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Διαδικασίες μάθησης στο νηπιαγωγείο  (14)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pPr algn="ctr">
              <a:buNone/>
            </a:pPr>
            <a:r>
              <a:rPr lang="el-GR" sz="1800" b="1" u="sng" dirty="0" smtClean="0">
                <a:solidFill>
                  <a:srgbClr val="FF0000"/>
                </a:solidFill>
              </a:rPr>
              <a:t>1. Διερευνητική μάθηση</a:t>
            </a:r>
            <a:endParaRPr lang="el-GR" sz="1800" u="sng" dirty="0" smtClean="0">
              <a:solidFill>
                <a:srgbClr val="FF0000"/>
              </a:solidFill>
            </a:endParaRPr>
          </a:p>
          <a:p>
            <a:r>
              <a:rPr lang="el-GR" sz="1800" dirty="0" smtClean="0"/>
              <a:t>Η διερευνητική μάθηση αναφέρεται </a:t>
            </a:r>
          </a:p>
          <a:p>
            <a:pPr lvl="1"/>
            <a:r>
              <a:rPr lang="el-GR" sz="1600" dirty="0" smtClean="0"/>
              <a:t>στη </a:t>
            </a:r>
            <a:r>
              <a:rPr lang="el-GR" sz="1600" b="1" dirty="0" smtClean="0"/>
              <a:t>μελέτη ή και επίλυση θεμάτων, ερωτημάτων ή προβλημάτων</a:t>
            </a:r>
            <a:r>
              <a:rPr lang="el-GR" sz="1600" dirty="0" smtClean="0"/>
              <a:t> που αναδύονται από το πλαίσιο του φυσικού και κοινωνικού περιβάλλοντος και </a:t>
            </a:r>
          </a:p>
          <a:p>
            <a:pPr lvl="1"/>
            <a:r>
              <a:rPr lang="el-GR" sz="1600" dirty="0" smtClean="0"/>
              <a:t>εμπίπτουν στα </a:t>
            </a:r>
            <a:r>
              <a:rPr lang="el-GR" sz="1600" b="1" dirty="0" smtClean="0"/>
              <a:t>ενδιαφέροντα</a:t>
            </a:r>
            <a:r>
              <a:rPr lang="el-GR" sz="1600" dirty="0" smtClean="0"/>
              <a:t> των παιδιών, συνιστώντας γνωστική πρόκληση για αυτά. </a:t>
            </a:r>
          </a:p>
          <a:p>
            <a:endParaRPr lang="el-GR" sz="1800" u="sng" dirty="0" smtClean="0"/>
          </a:p>
          <a:p>
            <a:r>
              <a:rPr lang="el-GR" sz="1800" b="1" u="sng" dirty="0" smtClean="0">
                <a:solidFill>
                  <a:srgbClr val="FF0000"/>
                </a:solidFill>
              </a:rPr>
              <a:t>Οι νηπιαγωγοί </a:t>
            </a:r>
            <a:r>
              <a:rPr lang="el-GR" sz="1800" b="1" u="sng" dirty="0" smtClean="0"/>
              <a:t>προάγουν</a:t>
            </a:r>
            <a:r>
              <a:rPr lang="el-GR" sz="1800" u="sng" dirty="0" smtClean="0"/>
              <a:t> τη διερευνητική μάθηση όταν:</a:t>
            </a:r>
            <a:endParaRPr lang="el-GR" sz="1800" dirty="0" smtClean="0"/>
          </a:p>
          <a:p>
            <a:pPr lvl="1"/>
            <a:r>
              <a:rPr lang="el-GR" sz="1600" b="1" dirty="0" smtClean="0"/>
              <a:t>Υποστηρίζουν </a:t>
            </a:r>
            <a:r>
              <a:rPr lang="el-GR" sz="1600" dirty="0" smtClean="0"/>
              <a:t>τις προσπάθειες των παιδιών </a:t>
            </a:r>
            <a:r>
              <a:rPr lang="el-GR" sz="1600" b="1" dirty="0" smtClean="0"/>
              <a:t>να αντιμετωπίζουν</a:t>
            </a:r>
            <a:r>
              <a:rPr lang="el-GR" sz="1600" dirty="0" smtClean="0"/>
              <a:t> ζητήματα ή και </a:t>
            </a:r>
            <a:r>
              <a:rPr lang="el-GR" sz="1600" dirty="0" smtClean="0">
                <a:solidFill>
                  <a:srgbClr val="FF0000"/>
                </a:solidFill>
              </a:rPr>
              <a:t>προβλήματα που συνδέονται </a:t>
            </a:r>
            <a:r>
              <a:rPr lang="el-GR" sz="1600" dirty="0" smtClean="0"/>
              <a:t>με τον πραγματικό κόσμο και τις </a:t>
            </a:r>
            <a:r>
              <a:rPr lang="el-GR" sz="1600" b="1" dirty="0" smtClean="0"/>
              <a:t>άμεσες εμπειρίε</a:t>
            </a:r>
            <a:r>
              <a:rPr lang="el-GR" sz="1600" dirty="0" smtClean="0"/>
              <a:t>ς τους μέσα από μαθησιακές διαδικασίες που έχουν </a:t>
            </a:r>
            <a:r>
              <a:rPr lang="el-GR" sz="1600" b="1" dirty="0" smtClean="0"/>
              <a:t>νόημα</a:t>
            </a:r>
            <a:r>
              <a:rPr lang="el-GR" sz="1600" dirty="0" smtClean="0"/>
              <a:t> για αυτά.</a:t>
            </a:r>
          </a:p>
          <a:p>
            <a:pPr lvl="1"/>
            <a:endParaRPr lang="el-GR" sz="1600" dirty="0" smtClean="0"/>
          </a:p>
          <a:p>
            <a:pPr lvl="1"/>
            <a:r>
              <a:rPr lang="el-GR" sz="1600" b="1" dirty="0" smtClean="0"/>
              <a:t>Παρέχουν ευκαιρίες για ενεργό συμμετοχή σε διερευνήσεις </a:t>
            </a:r>
            <a:r>
              <a:rPr lang="el-GR" sz="1600" dirty="0" smtClean="0"/>
              <a:t>που βοηθούν τα παιδιά να κατακτήσουν γνώσεις, να διαμορφώσουν νέες έννοιες και να αναπτύξουν δεξιότητες μέσα από το βίωμα και την επενέργεια στο περιβάλλον.</a:t>
            </a:r>
          </a:p>
          <a:p>
            <a:pPr lvl="1"/>
            <a:endParaRPr lang="el-GR" sz="1600" dirty="0" smtClean="0"/>
          </a:p>
          <a:p>
            <a:pPr lvl="1"/>
            <a:r>
              <a:rPr lang="el-GR" sz="1600" b="1" dirty="0" smtClean="0"/>
              <a:t>Προωθούν</a:t>
            </a:r>
            <a:r>
              <a:rPr lang="el-GR" sz="1600" dirty="0" smtClean="0"/>
              <a:t> ως βασικό πλαίσιο για την υλοποίηση των διερευνήσεων τις </a:t>
            </a:r>
            <a:r>
              <a:rPr lang="el-GR" sz="1600" b="1" dirty="0" smtClean="0"/>
              <a:t>κοινωνικές ανταλλαγές ιδεών, γνώσεων και εμπειριών </a:t>
            </a:r>
            <a:r>
              <a:rPr lang="el-GR" sz="1600" dirty="0" smtClean="0"/>
              <a:t>μεταξύ των παιδιών και ανάμεσα στα παιδιά και σε άλλους έμπειρους κοινωνικούς εταίρους, όπως για παράδειγμα γονείς, ειδικούς σε έναν τομέα και άλλους επαγγελματίες.</a:t>
            </a:r>
          </a:p>
          <a:p>
            <a:pPr lvl="1"/>
            <a:r>
              <a:rPr lang="el-GR" sz="1600" b="1" dirty="0" smtClean="0"/>
              <a:t>Οργανώνουν μαθησιακές εμπειρίες στη Ζώνη της Επικείμενης Ανάπτυξης </a:t>
            </a:r>
            <a:r>
              <a:rPr lang="el-GR" sz="1600" dirty="0" smtClean="0"/>
              <a:t>των παιδιών βοηθώντας τα να κατακτήσουν μέσα από τις διερευνήσεις τους ολοένα και πιο υψηλούς αναπτυξιακούς και μαθησιακούς στόχους.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Διαδικασίες μάθησης στο νηπιαγωγείο  (15)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pPr algn="ctr">
              <a:buNone/>
            </a:pPr>
            <a:r>
              <a:rPr lang="el-GR" sz="1800" b="1" u="sng" dirty="0" smtClean="0">
                <a:solidFill>
                  <a:srgbClr val="FF0000"/>
                </a:solidFill>
              </a:rPr>
              <a:t>2. Παιγνιώδης μάθηση</a:t>
            </a:r>
            <a:endParaRPr lang="el-GR" sz="1800" u="sng" dirty="0" smtClean="0">
              <a:solidFill>
                <a:srgbClr val="FF0000"/>
              </a:solidFill>
            </a:endParaRPr>
          </a:p>
          <a:p>
            <a:r>
              <a:rPr lang="el-GR" sz="1800" b="1" dirty="0" smtClean="0"/>
              <a:t>Τα παιδιά </a:t>
            </a:r>
            <a:r>
              <a:rPr lang="el-GR" sz="1800" dirty="0" smtClean="0">
                <a:solidFill>
                  <a:srgbClr val="FF0000"/>
                </a:solidFill>
              </a:rPr>
              <a:t>αναπτύσσουν εσωτερικά κίνητρα </a:t>
            </a:r>
            <a:r>
              <a:rPr lang="el-GR" sz="1800" dirty="0" smtClean="0"/>
              <a:t>για τη μάθηση και </a:t>
            </a:r>
            <a:r>
              <a:rPr lang="el-GR" sz="1800" dirty="0" smtClean="0">
                <a:solidFill>
                  <a:srgbClr val="FF0000"/>
                </a:solidFill>
              </a:rPr>
              <a:t>εμπλέκονται ενεργά </a:t>
            </a:r>
            <a:r>
              <a:rPr lang="el-GR" sz="1800" dirty="0" smtClean="0"/>
              <a:t>στις δραστηριότητες, </a:t>
            </a:r>
            <a:r>
              <a:rPr lang="el-GR" sz="1800" b="1" dirty="0" smtClean="0"/>
              <a:t>όταν</a:t>
            </a:r>
            <a:r>
              <a:rPr lang="el-GR" sz="1800" dirty="0" smtClean="0"/>
              <a:t> αυτές εμπεριέχουν </a:t>
            </a:r>
            <a:r>
              <a:rPr lang="el-GR" sz="1800" b="1" dirty="0" smtClean="0"/>
              <a:t>παιγνιώδη χαρακτηριστικά </a:t>
            </a:r>
            <a:r>
              <a:rPr lang="el-GR" sz="1800" dirty="0" smtClean="0"/>
              <a:t>ή έχουν παιγνιώδη διάθεση. </a:t>
            </a:r>
          </a:p>
          <a:p>
            <a:r>
              <a:rPr lang="el-GR" sz="1800" b="1" dirty="0" smtClean="0"/>
              <a:t>Οι νηπιαγωγοί οργανώνουν </a:t>
            </a:r>
            <a:r>
              <a:rPr lang="el-GR" sz="1800" dirty="0" smtClean="0"/>
              <a:t>κατάλληλες μαθησιακές καταστάσεις λαμβάνοντας υπόψη 6 βασικά </a:t>
            </a:r>
            <a:r>
              <a:rPr lang="el-GR" sz="1800" dirty="0" smtClean="0">
                <a:solidFill>
                  <a:srgbClr val="FF0000"/>
                </a:solidFill>
              </a:rPr>
              <a:t>χαρακτηριστικά του παιχνιδιού</a:t>
            </a:r>
            <a:r>
              <a:rPr lang="el-GR" sz="1800" dirty="0" smtClean="0"/>
              <a:t>, που προσδίδουν στη μαθησιακή διαδικασία παιγνιώδη διάθεση:</a:t>
            </a:r>
          </a:p>
          <a:p>
            <a:pPr lvl="1"/>
            <a:r>
              <a:rPr lang="el-GR" sz="1800" dirty="0" smtClean="0"/>
              <a:t>α) εστίαση </a:t>
            </a:r>
            <a:r>
              <a:rPr lang="el-GR" sz="1800" dirty="0" smtClean="0">
                <a:solidFill>
                  <a:srgbClr val="FF0000"/>
                </a:solidFill>
              </a:rPr>
              <a:t>στη διαδικασία </a:t>
            </a:r>
            <a:r>
              <a:rPr lang="el-GR" sz="1800" dirty="0" smtClean="0"/>
              <a:t>και όχι στο αποτέλεσμα,</a:t>
            </a:r>
          </a:p>
          <a:p>
            <a:pPr lvl="1">
              <a:buNone/>
            </a:pPr>
            <a:r>
              <a:rPr lang="el-GR" sz="1800" dirty="0" smtClean="0"/>
              <a:t> </a:t>
            </a:r>
            <a:endParaRPr lang="el-GR" sz="800" dirty="0" smtClean="0"/>
          </a:p>
          <a:p>
            <a:pPr lvl="1"/>
            <a:r>
              <a:rPr lang="el-GR" sz="1800" dirty="0" smtClean="0"/>
              <a:t>β) εσωτερικά κίνητρα, όπου η </a:t>
            </a:r>
            <a:r>
              <a:rPr lang="el-GR" sz="1800" dirty="0" smtClean="0">
                <a:solidFill>
                  <a:srgbClr val="FF0000"/>
                </a:solidFill>
              </a:rPr>
              <a:t>χαρά και η απόλαυση του παιχνιδιού </a:t>
            </a:r>
            <a:r>
              <a:rPr lang="el-GR" sz="1800" dirty="0" smtClean="0"/>
              <a:t>είναι οι κύριοι παράγοντες συμμετοχής του παιδιού σε μια μαθησιακή συνθήκη,</a:t>
            </a:r>
          </a:p>
          <a:p>
            <a:pPr lvl="1"/>
            <a:endParaRPr lang="el-GR" sz="900" dirty="0" smtClean="0"/>
          </a:p>
          <a:p>
            <a:pPr lvl="1"/>
            <a:r>
              <a:rPr lang="el-GR" sz="1800" dirty="0" smtClean="0"/>
              <a:t>γ) μεταφορικές ιδιότητες, όπου </a:t>
            </a:r>
            <a:r>
              <a:rPr lang="el-GR" sz="1800" dirty="0" smtClean="0">
                <a:solidFill>
                  <a:srgbClr val="FF0000"/>
                </a:solidFill>
              </a:rPr>
              <a:t>η πραγματική σημασία και λειτουργία των πραγμάτων μπορεί να αλλοιωθεί,</a:t>
            </a:r>
          </a:p>
          <a:p>
            <a:pPr lvl="1"/>
            <a:endParaRPr lang="el-GR" sz="800" dirty="0" smtClean="0"/>
          </a:p>
          <a:p>
            <a:pPr lvl="1"/>
            <a:r>
              <a:rPr lang="el-GR" sz="1800" dirty="0" smtClean="0"/>
              <a:t>δ</a:t>
            </a:r>
            <a:r>
              <a:rPr lang="el-GR" sz="1800" dirty="0" smtClean="0">
                <a:solidFill>
                  <a:srgbClr val="FF0000"/>
                </a:solidFill>
              </a:rPr>
              <a:t>) κίνηση, </a:t>
            </a:r>
            <a:r>
              <a:rPr lang="el-GR" sz="1800" dirty="0" smtClean="0"/>
              <a:t>η οποία παρέχει στα παιδιά το κίνητρο για την πραγματοποίηση εναλλακτικών τρόπων δράσης,</a:t>
            </a:r>
          </a:p>
          <a:p>
            <a:pPr lvl="1"/>
            <a:endParaRPr lang="el-GR" sz="800" dirty="0" smtClean="0"/>
          </a:p>
          <a:p>
            <a:pPr lvl="1"/>
            <a:r>
              <a:rPr lang="el-GR" sz="1800" dirty="0" smtClean="0"/>
              <a:t>ε) </a:t>
            </a:r>
            <a:r>
              <a:rPr lang="el-GR" sz="1800" dirty="0" smtClean="0">
                <a:solidFill>
                  <a:srgbClr val="FF0000"/>
                </a:solidFill>
              </a:rPr>
              <a:t>κανόνες</a:t>
            </a:r>
            <a:r>
              <a:rPr lang="el-GR" sz="1800" dirty="0" smtClean="0"/>
              <a:t> που λαμβάνουν υπόψη τις γνώσεις, το πολιτισμικό υπόβαθρο και την εμπειρία των παιδιών, είναι </a:t>
            </a:r>
            <a:r>
              <a:rPr lang="el-GR" sz="1800" dirty="0" smtClean="0">
                <a:solidFill>
                  <a:srgbClr val="FF0000"/>
                </a:solidFill>
              </a:rPr>
              <a:t>ευέλικτοι</a:t>
            </a:r>
            <a:r>
              <a:rPr lang="el-GR" sz="1800" dirty="0" smtClean="0"/>
              <a:t>, για να τους</a:t>
            </a:r>
            <a:r>
              <a:rPr lang="el-GR" sz="1800" dirty="0" smtClean="0">
                <a:solidFill>
                  <a:srgbClr val="FF0000"/>
                </a:solidFill>
              </a:rPr>
              <a:t> διαπραγματευτούν </a:t>
            </a:r>
            <a:r>
              <a:rPr lang="el-GR" sz="1800" dirty="0" smtClean="0"/>
              <a:t>τα ίδια τα παιδιά, </a:t>
            </a:r>
          </a:p>
          <a:p>
            <a:pPr lvl="1"/>
            <a:r>
              <a:rPr lang="el-GR" sz="1800" dirty="0" smtClean="0"/>
              <a:t>στ) δυνατότητες για </a:t>
            </a:r>
            <a:r>
              <a:rPr lang="el-GR" sz="1800" dirty="0" smtClean="0">
                <a:solidFill>
                  <a:srgbClr val="FF0000"/>
                </a:solidFill>
              </a:rPr>
              <a:t>εξερεύνηση και πειραματισμό</a:t>
            </a:r>
            <a:r>
              <a:rPr lang="el-GR" sz="1800" dirty="0" smtClean="0"/>
              <a:t>, διεγείροντας υψηλά επίπεδα πνευματικής δραστηριότητας.</a:t>
            </a:r>
          </a:p>
          <a:p>
            <a:endParaRPr lang="el-GR" sz="1600" dirty="0" smtClean="0"/>
          </a:p>
          <a:p>
            <a:pPr>
              <a:buNone/>
            </a:pPr>
            <a:r>
              <a:rPr lang="el-GR" sz="1600" b="1" dirty="0" smtClean="0"/>
              <a:t> </a:t>
            </a:r>
            <a:endParaRPr lang="el-GR" sz="1600" dirty="0" smtClean="0"/>
          </a:p>
          <a:p>
            <a:pPr>
              <a:buAutoNum type="arabicPeriod"/>
            </a:pPr>
            <a:endParaRPr lang="el-GR" sz="1800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Διαδικασίες μάθησης στο νηπιαγωγείο  (16)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pPr algn="ctr">
              <a:buNone/>
            </a:pPr>
            <a:r>
              <a:rPr lang="el-GR" sz="1800" b="1" u="sng" dirty="0" smtClean="0">
                <a:solidFill>
                  <a:srgbClr val="FF0000"/>
                </a:solidFill>
              </a:rPr>
              <a:t>3. Συνεργατική μάθηση</a:t>
            </a:r>
            <a:endParaRPr lang="el-GR" sz="1800" u="sng" dirty="0" smtClean="0">
              <a:solidFill>
                <a:srgbClr val="FF0000"/>
              </a:solidFill>
            </a:endParaRPr>
          </a:p>
          <a:p>
            <a:r>
              <a:rPr lang="el-GR" sz="1800" dirty="0" smtClean="0"/>
              <a:t> Η συνεργατική μάθηση αναφέρεται σε μια διαδικασία κατά την οποία οι μαθητές και οι μαθήτριες </a:t>
            </a:r>
            <a:r>
              <a:rPr lang="el-GR" sz="1800" b="1" dirty="0" smtClean="0"/>
              <a:t>αλληλεπιδρούν</a:t>
            </a:r>
            <a:r>
              <a:rPr lang="el-GR" sz="1800" dirty="0" smtClean="0"/>
              <a:t> σε ομάδες, επιδεικνύοντας </a:t>
            </a:r>
            <a:r>
              <a:rPr lang="el-GR" sz="1800" b="1" dirty="0" smtClean="0"/>
              <a:t>υπευθυνότητα </a:t>
            </a:r>
            <a:r>
              <a:rPr lang="el-GR" sz="1800" dirty="0" smtClean="0"/>
              <a:t>απέναντι στη δική τους μάθηση αλλά και των μελών της ομάδας. </a:t>
            </a:r>
          </a:p>
          <a:p>
            <a:r>
              <a:rPr lang="el-GR" sz="1800" b="1" dirty="0" smtClean="0"/>
              <a:t>Βασικά στοιχεία</a:t>
            </a:r>
            <a:r>
              <a:rPr lang="el-GR" sz="1800" dirty="0" smtClean="0"/>
              <a:t> για την οργάνωση και την αποτελεσματικότητα </a:t>
            </a:r>
            <a:r>
              <a:rPr lang="el-GR" sz="1800" b="1" dirty="0" smtClean="0"/>
              <a:t>της συνεργατικής μάθησης</a:t>
            </a:r>
            <a:r>
              <a:rPr lang="el-GR" sz="1800" dirty="0" smtClean="0"/>
              <a:t> στο νηπιαγωγείο αποτελούν:</a:t>
            </a:r>
          </a:p>
          <a:p>
            <a:pPr lvl="1"/>
            <a:r>
              <a:rPr lang="el-GR" sz="1800" dirty="0" smtClean="0"/>
              <a:t>α) </a:t>
            </a:r>
            <a:r>
              <a:rPr lang="el-GR" sz="1800" dirty="0" smtClean="0">
                <a:solidFill>
                  <a:srgbClr val="FF0000"/>
                </a:solidFill>
              </a:rPr>
              <a:t>η συγκρότηση των ομάδων </a:t>
            </a:r>
            <a:r>
              <a:rPr lang="el-GR" sz="1800" dirty="0" smtClean="0"/>
              <a:t>(κριτήρια του χωρισμού των παιδιών σε ομάδες),</a:t>
            </a:r>
          </a:p>
          <a:p>
            <a:pPr lvl="1"/>
            <a:r>
              <a:rPr lang="el-GR" sz="1800" dirty="0" smtClean="0"/>
              <a:t>β) η υποστήριξη του </a:t>
            </a:r>
            <a:r>
              <a:rPr lang="el-GR" sz="1800" dirty="0" smtClean="0">
                <a:solidFill>
                  <a:srgbClr val="FF0000"/>
                </a:solidFill>
              </a:rPr>
              <a:t>καταμερισμού εργασίας </a:t>
            </a:r>
            <a:r>
              <a:rPr lang="el-GR" sz="1800" dirty="0" smtClean="0"/>
              <a:t>και η </a:t>
            </a:r>
            <a:r>
              <a:rPr lang="el-GR" sz="1800" dirty="0" smtClean="0">
                <a:solidFill>
                  <a:srgbClr val="FF0000"/>
                </a:solidFill>
              </a:rPr>
              <a:t>ανάληψη ρόλων </a:t>
            </a:r>
            <a:r>
              <a:rPr lang="el-GR" sz="1800" dirty="0" smtClean="0"/>
              <a:t>από τα παιδιά (πώς θα βοηθήσουν στο έργο της ομάδας, τι ρόλο θα αναλάβουν),</a:t>
            </a:r>
          </a:p>
          <a:p>
            <a:pPr lvl="1"/>
            <a:r>
              <a:rPr lang="el-GR" sz="1800" dirty="0" smtClean="0"/>
              <a:t>γ) η </a:t>
            </a:r>
            <a:r>
              <a:rPr lang="el-GR" sz="1800" dirty="0" smtClean="0">
                <a:solidFill>
                  <a:srgbClr val="FF0000"/>
                </a:solidFill>
              </a:rPr>
              <a:t>ανάπτυξη αλληλεπιδράσεων και σχέσεων </a:t>
            </a:r>
            <a:r>
              <a:rPr lang="el-GR" sz="1800" dirty="0" smtClean="0"/>
              <a:t>(ποιο το επίπεδο των αλληλεπιδράσεων και η ποιότητα των σχέσεων) και</a:t>
            </a:r>
          </a:p>
          <a:p>
            <a:pPr lvl="1"/>
            <a:r>
              <a:rPr lang="el-GR" sz="1800" dirty="0" smtClean="0"/>
              <a:t>δ) η </a:t>
            </a:r>
            <a:r>
              <a:rPr lang="el-GR" sz="1800" dirty="0" smtClean="0">
                <a:solidFill>
                  <a:srgbClr val="FF0000"/>
                </a:solidFill>
              </a:rPr>
              <a:t>παρουσίαση, αξιολόγηση και ανατροφοδότηση </a:t>
            </a:r>
            <a:r>
              <a:rPr lang="el-GR" sz="1800" dirty="0" smtClean="0"/>
              <a:t>(πώς τα παιδιά συνθέτουν, παρουσιάζουν και αξιολογούν τη δράση τους σε σχέση με το κοινό έργο αλλά και την ίδια τη συνεργασία).</a:t>
            </a:r>
          </a:p>
          <a:p>
            <a:endParaRPr lang="el-GR" sz="1800" b="1" dirty="0" smtClean="0"/>
          </a:p>
          <a:p>
            <a:r>
              <a:rPr lang="el-GR" sz="1800" b="1" dirty="0" smtClean="0"/>
              <a:t>Ο ρόλος της/του νηπιαγωγού είναι</a:t>
            </a:r>
            <a:r>
              <a:rPr lang="el-GR" sz="1800" dirty="0" smtClean="0"/>
              <a:t> </a:t>
            </a:r>
            <a:r>
              <a:rPr lang="el-GR" sz="1800" dirty="0" err="1" smtClean="0"/>
              <a:t>διευκολυντικός</a:t>
            </a:r>
            <a:r>
              <a:rPr lang="el-GR" sz="1800" dirty="0" smtClean="0"/>
              <a:t>, καθώς υποστηρίζει τα παιδιά στο πέρασμα από διάφορες μορφές συνεργατικής αλληλεπίδρασης. </a:t>
            </a:r>
            <a:endParaRPr lang="el-GR" sz="1800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0"/>
            <a:ext cx="8643998" cy="6858000"/>
          </a:xfrm>
        </p:spPr>
        <p:txBody>
          <a:bodyPr/>
          <a:lstStyle/>
          <a:p>
            <a:pPr>
              <a:buNone/>
            </a:pPr>
            <a:endParaRPr lang="el-GR" sz="2000" b="1" smtClean="0"/>
          </a:p>
          <a:p>
            <a:pPr>
              <a:buNone/>
            </a:pPr>
            <a:endParaRPr lang="el-GR" sz="2000" b="1" dirty="0" smtClean="0"/>
          </a:p>
          <a:p>
            <a:r>
              <a:rPr lang="el-GR" sz="2000" b="1" dirty="0" smtClean="0"/>
              <a:t>1. Νέο Αναλυτικό Πρόγραμμα Σπουδών για το Νηπιαγωγείο (2021): </a:t>
            </a:r>
            <a:r>
              <a:rPr lang="el-GR" sz="2000" i="1" dirty="0" smtClean="0"/>
              <a:t>Βασικές αρχές.</a:t>
            </a:r>
          </a:p>
          <a:p>
            <a:endParaRPr lang="el-GR" sz="2000" i="1" dirty="0" smtClean="0"/>
          </a:p>
          <a:p>
            <a:r>
              <a:rPr lang="el-GR" sz="2000" b="1" dirty="0" smtClean="0"/>
              <a:t>2</a:t>
            </a:r>
            <a:r>
              <a:rPr lang="el-GR" sz="2000" dirty="0" smtClean="0"/>
              <a:t>. </a:t>
            </a:r>
            <a:r>
              <a:rPr lang="el-GR" sz="2000" b="1" dirty="0" smtClean="0"/>
              <a:t>Σκοπός και στόχοι του νηπιαγωγείου .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3. Περιεχόμενο και Θεματικά Πεδία  του Π.Σ.Ν 2021. 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4. Διαδικασίες μάθησης στο νηπιαγωγείο</a:t>
            </a:r>
          </a:p>
          <a:p>
            <a:endParaRPr lang="el-GR" sz="2000" dirty="0" smtClean="0"/>
          </a:p>
          <a:p>
            <a:r>
              <a:rPr lang="el-GR" sz="2000" b="1" dirty="0" smtClean="0"/>
              <a:t>5. Οργάνωση της μάθησης στο νηπιαγωγείο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6. Το περιβάλλον του νηπιαγωγείου</a:t>
            </a:r>
          </a:p>
          <a:p>
            <a:endParaRPr lang="el-GR" sz="2000" b="1" dirty="0" smtClean="0"/>
          </a:p>
          <a:p>
            <a:r>
              <a:rPr lang="el-GR" sz="2000" b="1" dirty="0" smtClean="0"/>
              <a:t>7. Η αξιολόγηση στο νηπιαγωγείο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Διαδικασίες μάθησης στο νηπιαγωγείο  (17)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pPr algn="ctr">
              <a:buNone/>
            </a:pPr>
            <a:r>
              <a:rPr lang="el-GR" sz="1800" b="1" u="sng" dirty="0" smtClean="0">
                <a:solidFill>
                  <a:srgbClr val="FF0000"/>
                </a:solidFill>
              </a:rPr>
              <a:t>4. Μάθηση για όλους</a:t>
            </a:r>
          </a:p>
          <a:p>
            <a:endParaRPr lang="el-GR" sz="1800" b="1" dirty="0" smtClean="0"/>
          </a:p>
          <a:p>
            <a:r>
              <a:rPr lang="el-GR" sz="1800" b="1" dirty="0" smtClean="0"/>
              <a:t>Η ενταξιακή εκπαίδευση </a:t>
            </a:r>
            <a:r>
              <a:rPr lang="el-GR" sz="1800" dirty="0" smtClean="0"/>
              <a:t>στο νηπιαγωγείο αποτελεί μια έμπρακτη </a:t>
            </a:r>
            <a:r>
              <a:rPr lang="el-GR" sz="1800" dirty="0" smtClean="0">
                <a:solidFill>
                  <a:srgbClr val="FF0000"/>
                </a:solidFill>
              </a:rPr>
              <a:t>αντιμετώπιση της διαφορετικότητας </a:t>
            </a:r>
            <a:r>
              <a:rPr lang="el-GR" sz="1800" dirty="0" smtClean="0"/>
              <a:t>ως στοιχείο που ενοποιεί και εμπλουτίζει τη μαθησιακή εμπειρία. </a:t>
            </a:r>
          </a:p>
          <a:p>
            <a:endParaRPr lang="el-GR" sz="1800" b="1" dirty="0" smtClean="0"/>
          </a:p>
          <a:p>
            <a:r>
              <a:rPr lang="el-GR" sz="1800" b="1" u="sng" dirty="0" smtClean="0"/>
              <a:t>1. Η διαφοροποιημένη διδασκαλία</a:t>
            </a:r>
            <a:r>
              <a:rPr lang="el-GR" sz="1800" b="1" dirty="0" smtClean="0"/>
              <a:t> </a:t>
            </a:r>
            <a:r>
              <a:rPr lang="el-GR" sz="1800" dirty="0" smtClean="0"/>
              <a:t>αποτελεί ένα σύστημα στρατηγικών που έχουν στόχο να </a:t>
            </a:r>
            <a:r>
              <a:rPr lang="el-GR" sz="1800" dirty="0" smtClean="0">
                <a:solidFill>
                  <a:srgbClr val="FF0000"/>
                </a:solidFill>
              </a:rPr>
              <a:t>προσαρμόσουν </a:t>
            </a:r>
            <a:r>
              <a:rPr lang="el-GR" sz="1800" dirty="0" smtClean="0"/>
              <a:t>το Πρόγραμμα Σπουδών </a:t>
            </a:r>
            <a:r>
              <a:rPr lang="el-GR" sz="1800" dirty="0" smtClean="0">
                <a:solidFill>
                  <a:srgbClr val="FF0000"/>
                </a:solidFill>
              </a:rPr>
              <a:t>στις ανάγκες και τις δυνατότητες </a:t>
            </a:r>
            <a:r>
              <a:rPr lang="el-GR" sz="1800" dirty="0" smtClean="0"/>
              <a:t>των παιδιών της τάξης. Οι προσαρμογές αφορούν τέσσερα επίπεδα: </a:t>
            </a:r>
          </a:p>
          <a:p>
            <a:endParaRPr lang="el-GR" sz="1800" dirty="0" smtClean="0"/>
          </a:p>
          <a:p>
            <a:pPr lvl="1"/>
            <a:r>
              <a:rPr lang="el-GR" sz="1800" dirty="0" smtClean="0"/>
              <a:t>α) τις μαθησιακές επιδιώξεις (</a:t>
            </a:r>
            <a:r>
              <a:rPr lang="el-GR" sz="1800" b="1" dirty="0" smtClean="0"/>
              <a:t>περιεχόμενο</a:t>
            </a:r>
            <a:r>
              <a:rPr lang="el-GR" sz="1800" dirty="0" smtClean="0"/>
              <a:t>),</a:t>
            </a:r>
          </a:p>
          <a:p>
            <a:pPr lvl="1"/>
            <a:r>
              <a:rPr lang="el-GR" sz="1800" dirty="0" smtClean="0"/>
              <a:t>β) το επίπεδο δυσκολίας, τα μέσα και τα υλικά (</a:t>
            </a:r>
            <a:r>
              <a:rPr lang="el-GR" sz="1800" b="1" dirty="0" smtClean="0"/>
              <a:t>διαδικασία</a:t>
            </a:r>
            <a:r>
              <a:rPr lang="el-GR" sz="1800" dirty="0" smtClean="0"/>
              <a:t>), </a:t>
            </a:r>
          </a:p>
          <a:p>
            <a:pPr lvl="1"/>
            <a:r>
              <a:rPr lang="el-GR" sz="1800" dirty="0" smtClean="0"/>
              <a:t>γ) την οργάνωση του «χώρου» και τη διαχείριση των σχέσεων (</a:t>
            </a:r>
            <a:r>
              <a:rPr lang="el-GR" sz="1800" b="1" dirty="0" smtClean="0"/>
              <a:t>μαθησιακό περιβάλλον</a:t>
            </a:r>
            <a:r>
              <a:rPr lang="el-GR" sz="1800" dirty="0" smtClean="0"/>
              <a:t>) και </a:t>
            </a:r>
          </a:p>
          <a:p>
            <a:pPr lvl="1"/>
            <a:r>
              <a:rPr lang="el-GR" sz="1800" dirty="0" smtClean="0"/>
              <a:t>δ) την καταγραφή της μαθησιακής πορείας (</a:t>
            </a:r>
            <a:r>
              <a:rPr lang="el-GR" sz="1800" b="1" dirty="0" smtClean="0"/>
              <a:t>το αποτέλεσμα</a:t>
            </a:r>
            <a:r>
              <a:rPr lang="el-GR" sz="1800" dirty="0" smtClean="0"/>
              <a:t>) με στόχο τη μεγιστοποίηση της ποιότητας της υποκειμενικής μαθησιακής εμπειρίας.</a:t>
            </a:r>
          </a:p>
          <a:p>
            <a:pPr>
              <a:buNone/>
            </a:pPr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Διαδικασίες μάθησης στο νηπιαγωγείο  (18)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pPr algn="ctr">
              <a:buNone/>
            </a:pPr>
            <a:r>
              <a:rPr lang="el-GR" sz="1800" b="1" u="sng" dirty="0" smtClean="0">
                <a:solidFill>
                  <a:srgbClr val="FF0000"/>
                </a:solidFill>
              </a:rPr>
              <a:t>4. Μάθηση για όλους</a:t>
            </a:r>
          </a:p>
          <a:p>
            <a:endParaRPr lang="el-GR" sz="1800" dirty="0" smtClean="0"/>
          </a:p>
          <a:p>
            <a:r>
              <a:rPr lang="el-GR" sz="1800" b="1" u="sng" dirty="0" smtClean="0"/>
              <a:t>2. Η πολιτισμικά ευαίσθητη διδασκαλία </a:t>
            </a:r>
            <a:r>
              <a:rPr lang="el-GR" sz="1800" dirty="0" smtClean="0"/>
              <a:t>αναφέρεται </a:t>
            </a:r>
          </a:p>
          <a:p>
            <a:pPr lvl="1"/>
            <a:r>
              <a:rPr lang="el-GR" sz="1800" dirty="0" smtClean="0"/>
              <a:t>στην ανάγκη </a:t>
            </a:r>
            <a:r>
              <a:rPr lang="el-GR" sz="1800" b="1" dirty="0" smtClean="0">
                <a:solidFill>
                  <a:srgbClr val="FF0000"/>
                </a:solidFill>
              </a:rPr>
              <a:t>διαχείρισης </a:t>
            </a:r>
            <a:r>
              <a:rPr lang="el-GR" sz="1800" dirty="0" smtClean="0"/>
              <a:t>των </a:t>
            </a:r>
            <a:r>
              <a:rPr lang="el-GR" sz="1800" dirty="0" smtClean="0">
                <a:solidFill>
                  <a:srgbClr val="FF0000"/>
                </a:solidFill>
              </a:rPr>
              <a:t>κοινωνικών ταυτοτήτων </a:t>
            </a:r>
            <a:r>
              <a:rPr lang="el-GR" sz="1800" dirty="0" smtClean="0"/>
              <a:t>για την καταπολέμηση κάθε μορφής διακρίσεων και αποκλεισμού.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Προϋποθέτει την </a:t>
            </a:r>
            <a:r>
              <a:rPr lang="el-GR" sz="1800" dirty="0" smtClean="0">
                <a:solidFill>
                  <a:srgbClr val="FF0000"/>
                </a:solidFill>
              </a:rPr>
              <a:t>ενσωμάτωση</a:t>
            </a:r>
            <a:r>
              <a:rPr lang="el-GR" sz="1800" dirty="0" smtClean="0"/>
              <a:t> των γνώσεων για τα πολιτισμικά </a:t>
            </a:r>
            <a:r>
              <a:rPr lang="el-GR" sz="1800" dirty="0" smtClean="0">
                <a:solidFill>
                  <a:srgbClr val="FF0000"/>
                </a:solidFill>
              </a:rPr>
              <a:t>χαρακτηριστικά </a:t>
            </a:r>
            <a:r>
              <a:rPr lang="el-GR" sz="1800" dirty="0" smtClean="0"/>
              <a:t>και τα επιτεύγματα των διαφόρων </a:t>
            </a:r>
            <a:r>
              <a:rPr lang="el-GR" sz="1800" dirty="0" err="1" smtClean="0">
                <a:solidFill>
                  <a:srgbClr val="FF0000"/>
                </a:solidFill>
              </a:rPr>
              <a:t>κοινωνικοπολιτισμικών</a:t>
            </a:r>
            <a:r>
              <a:rPr lang="el-GR" sz="1800" dirty="0" smtClean="0">
                <a:solidFill>
                  <a:srgbClr val="FF0000"/>
                </a:solidFill>
              </a:rPr>
              <a:t> ομάδων </a:t>
            </a:r>
            <a:r>
              <a:rPr lang="el-GR" sz="1800" dirty="0" smtClean="0"/>
              <a:t>στο πρόγραμμα του νηπιαγωγείου.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Οι νηπιαγωγοί δημιουργούν </a:t>
            </a:r>
            <a:r>
              <a:rPr lang="el-GR" sz="1800" b="1" dirty="0" smtClean="0"/>
              <a:t>ευκαιρίες για διαπολιτισμική επικοινωνία </a:t>
            </a:r>
          </a:p>
          <a:p>
            <a:pPr lvl="1"/>
            <a:r>
              <a:rPr lang="el-GR" sz="1800" dirty="0" smtClean="0"/>
              <a:t>μέσω </a:t>
            </a:r>
            <a:r>
              <a:rPr lang="el-GR" sz="1800" dirty="0" smtClean="0">
                <a:solidFill>
                  <a:srgbClr val="FF0000"/>
                </a:solidFill>
              </a:rPr>
              <a:t>διασύνδεσης ιδεών, συνηθειών και πολιτισμικών προϊόντων</a:t>
            </a:r>
            <a:r>
              <a:rPr lang="el-GR" sz="1800" dirty="0" smtClean="0"/>
              <a:t>, </a:t>
            </a:r>
          </a:p>
          <a:p>
            <a:pPr lvl="1"/>
            <a:r>
              <a:rPr lang="el-GR" sz="1800" dirty="0" smtClean="0"/>
              <a:t>δίνοντας τη δυνατότητα σε όλα τα παιδιά </a:t>
            </a:r>
            <a:r>
              <a:rPr lang="el-GR" sz="1800" dirty="0" smtClean="0">
                <a:solidFill>
                  <a:srgbClr val="FF0000"/>
                </a:solidFill>
              </a:rPr>
              <a:t>να νιώσουν υπερήφανα </a:t>
            </a:r>
            <a:r>
              <a:rPr lang="el-GR" sz="1800" dirty="0" smtClean="0"/>
              <a:t>για το πολιτισμικό και οικογενειακό τους κεφάλαιο και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να αναπτύξουν </a:t>
            </a:r>
            <a:r>
              <a:rPr lang="el-GR" sz="1800" dirty="0" smtClean="0"/>
              <a:t>πολυπολιτισμική και </a:t>
            </a:r>
            <a:r>
              <a:rPr lang="el-GR" sz="1800" dirty="0" err="1" smtClean="0"/>
              <a:t>πολυγλωσσική</a:t>
            </a:r>
            <a:r>
              <a:rPr lang="el-GR" sz="1800" dirty="0" smtClean="0"/>
              <a:t> </a:t>
            </a:r>
            <a:r>
              <a:rPr lang="el-GR" sz="1800" dirty="0" smtClean="0">
                <a:solidFill>
                  <a:srgbClr val="FF0000"/>
                </a:solidFill>
              </a:rPr>
              <a:t>επίγνωση,</a:t>
            </a:r>
            <a:r>
              <a:rPr lang="el-GR" sz="1800" dirty="0" smtClean="0"/>
              <a:t> ενώ παράλληλα γίνονται κοινωνοί της κουλτούρας του σχολείου.</a:t>
            </a:r>
          </a:p>
          <a:p>
            <a:pPr>
              <a:buNone/>
            </a:pPr>
            <a:r>
              <a:rPr lang="el-GR" sz="1800" dirty="0" smtClean="0"/>
              <a:t> 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Διαδικασίες μάθησης στο νηπιαγωγείο  (19)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pPr algn="ctr">
              <a:buNone/>
            </a:pPr>
            <a:r>
              <a:rPr lang="el-GR" sz="1800" b="1" u="sng" dirty="0" smtClean="0">
                <a:solidFill>
                  <a:srgbClr val="FF0000"/>
                </a:solidFill>
              </a:rPr>
              <a:t>4. Μάθηση για όλους</a:t>
            </a:r>
          </a:p>
          <a:p>
            <a:endParaRPr lang="el-GR" sz="1800" dirty="0" smtClean="0"/>
          </a:p>
          <a:p>
            <a:r>
              <a:rPr lang="el-GR" sz="1800" b="1" u="sng" dirty="0" smtClean="0"/>
              <a:t>3.Η εκπαίδευση των μαθητών και μαθητριών με αναπηρία ή και με ειδικές εκπαιδευτικές ανάγκες </a:t>
            </a:r>
            <a:r>
              <a:rPr lang="el-GR" sz="1800" dirty="0" smtClean="0"/>
              <a:t>στο γενικό σχολείο υιοθετεί ενταξιακές πρακτικές που στοχεύουν:</a:t>
            </a:r>
          </a:p>
          <a:p>
            <a:pPr lvl="1"/>
            <a:r>
              <a:rPr lang="el-GR" sz="1800" dirty="0" smtClean="0"/>
              <a:t> </a:t>
            </a:r>
          </a:p>
          <a:p>
            <a:pPr lvl="1"/>
            <a:r>
              <a:rPr lang="el-GR" sz="1800" dirty="0" smtClean="0"/>
              <a:t>α) στην προαγωγή της </a:t>
            </a:r>
            <a:r>
              <a:rPr lang="el-GR" sz="1800" dirty="0" smtClean="0">
                <a:solidFill>
                  <a:srgbClr val="FF0000"/>
                </a:solidFill>
              </a:rPr>
              <a:t>ευαισθητοποίησης</a:t>
            </a:r>
            <a:r>
              <a:rPr lang="el-GR" sz="1800" dirty="0" smtClean="0"/>
              <a:t> για τα άτομα με αναπηρία ή και ειδικές εκπαιδευτικές ανάγκες,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β) στην </a:t>
            </a:r>
            <a:r>
              <a:rPr lang="el-GR" sz="1800" dirty="0" smtClean="0">
                <a:solidFill>
                  <a:srgbClr val="FF0000"/>
                </a:solidFill>
              </a:rPr>
              <a:t>κατανόηση των ιδιαίτερων αναγκών </a:t>
            </a:r>
            <a:r>
              <a:rPr lang="el-GR" sz="1800" dirty="0" smtClean="0"/>
              <a:t>των ατόμων αυτών και στην καλλιέργεια </a:t>
            </a:r>
            <a:r>
              <a:rPr lang="el-GR" sz="1800" dirty="0" err="1" smtClean="0"/>
              <a:t>ενσυναίσθησης</a:t>
            </a:r>
            <a:r>
              <a:rPr lang="el-GR" sz="1800" dirty="0" smtClean="0"/>
              <a:t> και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γ) στην </a:t>
            </a:r>
            <a:r>
              <a:rPr lang="el-GR" sz="1800" dirty="0" smtClean="0">
                <a:solidFill>
                  <a:srgbClr val="FF0000"/>
                </a:solidFill>
              </a:rPr>
              <a:t>ενίσχυση της αίσθησης του «</a:t>
            </a:r>
            <a:r>
              <a:rPr lang="el-GR" sz="1800" dirty="0" err="1" smtClean="0">
                <a:solidFill>
                  <a:srgbClr val="FF0000"/>
                </a:solidFill>
              </a:rPr>
              <a:t>ανήκειν</a:t>
            </a:r>
            <a:r>
              <a:rPr lang="el-GR" sz="1800" dirty="0" smtClean="0">
                <a:solidFill>
                  <a:srgbClr val="FF0000"/>
                </a:solidFill>
              </a:rPr>
              <a:t>» </a:t>
            </a:r>
            <a:r>
              <a:rPr lang="el-GR" sz="1800" dirty="0" smtClean="0"/>
              <a:t>για όλα τα παιδιά και τους ενήλικες στο σχολικό περιβάλλον.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Οργάνωση της μάθησης στο νηπιαγωγείο  (20)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endParaRPr lang="el-GR" sz="1800" b="1" dirty="0" smtClean="0"/>
          </a:p>
          <a:p>
            <a:r>
              <a:rPr lang="el-GR" sz="1800" b="1" dirty="0" smtClean="0"/>
              <a:t>Οι νηπιαγωγοί </a:t>
            </a:r>
          </a:p>
          <a:p>
            <a:pPr lvl="1"/>
            <a:r>
              <a:rPr lang="el-GR" sz="1800" b="1" dirty="0" smtClean="0"/>
              <a:t>σχεδιάζουν και υλοποιούν </a:t>
            </a:r>
            <a:r>
              <a:rPr lang="el-GR" sz="1800" dirty="0" smtClean="0"/>
              <a:t>διδακτικές παρεμβάσεις </a:t>
            </a:r>
            <a:r>
              <a:rPr lang="el-GR" sz="1800" dirty="0" smtClean="0">
                <a:solidFill>
                  <a:srgbClr val="FF0000"/>
                </a:solidFill>
              </a:rPr>
              <a:t>αξιοποιώντας τα μαθησιακά πλαίσια </a:t>
            </a:r>
            <a:r>
              <a:rPr lang="el-GR" sz="1800" dirty="0" smtClean="0"/>
              <a:t>στο νηπιαγωγείο και </a:t>
            </a:r>
          </a:p>
          <a:p>
            <a:pPr lvl="1"/>
            <a:r>
              <a:rPr lang="el-GR" sz="1800" b="1" dirty="0" smtClean="0"/>
              <a:t>οργανώνουν </a:t>
            </a:r>
            <a:r>
              <a:rPr lang="el-GR" sz="1800" dirty="0" smtClean="0"/>
              <a:t>το φυσικό, ψηφιακό και κοινωνικό περιβάλλον, ώστε να διαμορφώσουν ένα </a:t>
            </a:r>
            <a:r>
              <a:rPr lang="el-GR" sz="1800" dirty="0" smtClean="0">
                <a:solidFill>
                  <a:srgbClr val="FF0000"/>
                </a:solidFill>
              </a:rPr>
              <a:t>πλούσιο σε ερεθίσματα </a:t>
            </a:r>
            <a:r>
              <a:rPr lang="el-GR" sz="1800" dirty="0" smtClean="0"/>
              <a:t>και «γνωστικά προκλητικό» μαθησιακό </a:t>
            </a:r>
            <a:r>
              <a:rPr lang="el-GR" sz="1800" dirty="0" smtClean="0">
                <a:solidFill>
                  <a:srgbClr val="FF0000"/>
                </a:solidFill>
              </a:rPr>
              <a:t>περιβάλλον. </a:t>
            </a:r>
          </a:p>
          <a:p>
            <a:endParaRPr lang="el-GR" sz="1800" dirty="0" smtClean="0"/>
          </a:p>
          <a:p>
            <a:endParaRPr lang="el-GR" sz="1800" dirty="0" smtClean="0"/>
          </a:p>
          <a:p>
            <a:r>
              <a:rPr lang="el-GR" sz="1800" b="1" dirty="0" smtClean="0"/>
              <a:t>Ο ρόλος των νηπιαγωγών:</a:t>
            </a:r>
            <a:r>
              <a:rPr lang="el-GR" sz="1800" dirty="0" smtClean="0"/>
              <a:t> </a:t>
            </a:r>
            <a:r>
              <a:rPr lang="el-GR" sz="1800" dirty="0" err="1" smtClean="0"/>
              <a:t>πολυεπίπεδος</a:t>
            </a:r>
            <a:r>
              <a:rPr lang="el-GR" sz="1800" dirty="0" smtClean="0"/>
              <a:t> και σύνθετος,. </a:t>
            </a:r>
          </a:p>
          <a:p>
            <a:endParaRPr lang="el-GR" sz="1800" dirty="0" smtClean="0"/>
          </a:p>
          <a:p>
            <a:r>
              <a:rPr lang="el-GR" sz="1800" b="1" u="sng" dirty="0" smtClean="0"/>
              <a:t>Τα μαθησιακά πλαίσια στο νηπιαγωγείο</a:t>
            </a:r>
            <a:endParaRPr lang="el-GR" sz="1800" dirty="0" smtClean="0"/>
          </a:p>
          <a:p>
            <a:pPr lvl="1"/>
            <a:r>
              <a:rPr lang="el-GR" sz="1800" dirty="0" smtClean="0"/>
              <a:t>Τα μαθησιακά πλαίσια </a:t>
            </a:r>
            <a:r>
              <a:rPr lang="el-GR" sz="1800" dirty="0" smtClean="0">
                <a:solidFill>
                  <a:srgbClr val="FF0000"/>
                </a:solidFill>
              </a:rPr>
              <a:t>αποτελούν τη βάση</a:t>
            </a:r>
            <a:r>
              <a:rPr lang="el-GR" sz="1800" dirty="0" smtClean="0"/>
              <a:t> για την οργάνωση του ημερήσιου προγράμματος του νηπιαγωγείου.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Τα μαθησιακά πλαίσια, τα οποία </a:t>
            </a:r>
            <a:r>
              <a:rPr lang="el-GR" sz="1800" dirty="0" smtClean="0">
                <a:solidFill>
                  <a:srgbClr val="FF0000"/>
                </a:solidFill>
              </a:rPr>
              <a:t>λειτουργούν </a:t>
            </a:r>
            <a:r>
              <a:rPr lang="el-GR" sz="1800" dirty="0" err="1" smtClean="0">
                <a:solidFill>
                  <a:srgbClr val="FF0000"/>
                </a:solidFill>
              </a:rPr>
              <a:t>αλληλοσυμπληρωματικά</a:t>
            </a:r>
            <a:r>
              <a:rPr lang="el-GR" sz="1800" dirty="0" smtClean="0">
                <a:solidFill>
                  <a:srgbClr val="FF0000"/>
                </a:solidFill>
              </a:rPr>
              <a:t> </a:t>
            </a:r>
            <a:r>
              <a:rPr lang="el-GR" sz="1800" dirty="0" smtClean="0"/>
              <a:t>στον σχεδιασμό και την υλοποίηση του εκπαιδευτικού προγράμματος, είναι τα ακόλουθα:</a:t>
            </a:r>
          </a:p>
          <a:p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Τα μαθησιακά πλαίσια στο νηπιαγωγείο (21)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endParaRPr lang="el-GR" sz="1800" b="1" dirty="0" smtClean="0"/>
          </a:p>
          <a:p>
            <a:r>
              <a:rPr lang="el-GR" sz="1800" b="1" u="sng" dirty="0" smtClean="0"/>
              <a:t>1) Παιχνίδι, ελεύθερο και οργανωμένο</a:t>
            </a:r>
          </a:p>
          <a:p>
            <a:endParaRPr lang="el-GR" sz="1800" b="1" dirty="0" smtClean="0"/>
          </a:p>
          <a:p>
            <a:r>
              <a:rPr lang="el-GR" sz="1800" b="1" u="sng" dirty="0" smtClean="0"/>
              <a:t>2) Οι διερευνήσεις</a:t>
            </a:r>
            <a:r>
              <a:rPr lang="el-GR" sz="1800" dirty="0" smtClean="0"/>
              <a:t>: Αποτελούν μαθησιακές δράσεις που φέρουν σε επαφή τα παιδιά με τα </a:t>
            </a:r>
            <a:r>
              <a:rPr lang="el-GR" sz="1800" dirty="0" smtClean="0">
                <a:solidFill>
                  <a:srgbClr val="FF0000"/>
                </a:solidFill>
              </a:rPr>
              <a:t>στάδια μιας ερευνητικής διαδικασίας </a:t>
            </a:r>
            <a:r>
              <a:rPr lang="el-GR" sz="1800" dirty="0" smtClean="0"/>
              <a:t>και δίνουν έμφαση στην </a:t>
            </a:r>
            <a:r>
              <a:rPr lang="el-GR" sz="1800" dirty="0" smtClean="0">
                <a:solidFill>
                  <a:srgbClr val="FF0000"/>
                </a:solidFill>
              </a:rPr>
              <a:t>ενεργό εμπλοκή </a:t>
            </a:r>
            <a:r>
              <a:rPr lang="el-GR" sz="1800" dirty="0" smtClean="0"/>
              <a:t>τους και στην </a:t>
            </a:r>
            <a:r>
              <a:rPr lang="el-GR" sz="1800" dirty="0" smtClean="0">
                <a:solidFill>
                  <a:srgbClr val="FF0000"/>
                </a:solidFill>
              </a:rPr>
              <a:t>ανακάλυψη νέων γνώσεων</a:t>
            </a:r>
            <a:r>
              <a:rPr lang="el-GR" sz="1800" dirty="0" smtClean="0"/>
              <a:t>. Προτείνονται </a:t>
            </a:r>
            <a:r>
              <a:rPr lang="el-GR" sz="1800" u="sng" dirty="0" smtClean="0"/>
              <a:t>τρεις (3) τύποι διερευνητικών προσεγγίσεων</a:t>
            </a:r>
            <a:r>
              <a:rPr lang="el-GR" sz="1800" dirty="0" smtClean="0"/>
              <a:t>, στους οποίους υιοθετείται η παιδοκεντρική προσέγγιση:</a:t>
            </a:r>
          </a:p>
          <a:p>
            <a:endParaRPr lang="el-GR" sz="1800" dirty="0" smtClean="0"/>
          </a:p>
          <a:p>
            <a:r>
              <a:rPr lang="el-GR" sz="1800" b="1" u="sng" dirty="0" smtClean="0"/>
              <a:t> (2Α) Οι διερευνήσεις για την επίλυση προβλήματος</a:t>
            </a:r>
            <a:r>
              <a:rPr lang="el-GR" sz="1800" dirty="0" smtClean="0"/>
              <a:t>, που στοχεύουν στην επίλυση πραγματικών προβλημάτων που πηγάζουν από το πλαίσιο της άμεσης εμπειρίας και δραστηριοποίησης των παιδιών. </a:t>
            </a:r>
          </a:p>
          <a:p>
            <a:r>
              <a:rPr lang="el-GR" sz="1800" dirty="0" smtClean="0"/>
              <a:t>Ακολουθούν μια διαδικασία </a:t>
            </a:r>
            <a:r>
              <a:rPr lang="el-GR" sz="1800" b="1" dirty="0" smtClean="0"/>
              <a:t>τεσσάρων σταδίων: </a:t>
            </a:r>
          </a:p>
          <a:p>
            <a:pPr lvl="1"/>
            <a:r>
              <a:rPr lang="el-GR" sz="1800" dirty="0" smtClean="0"/>
              <a:t>i. </a:t>
            </a:r>
            <a:r>
              <a:rPr lang="el-GR" sz="1800" dirty="0" smtClean="0">
                <a:solidFill>
                  <a:srgbClr val="FF0000"/>
                </a:solidFill>
              </a:rPr>
              <a:t>ανάδυση προβλήματος </a:t>
            </a:r>
            <a:r>
              <a:rPr lang="el-GR" sz="1800" dirty="0" smtClean="0"/>
              <a:t>και προσδιορισμός βασικών του διαστάσεων, </a:t>
            </a:r>
          </a:p>
          <a:p>
            <a:pPr lvl="1"/>
            <a:r>
              <a:rPr lang="el-GR" sz="1800" dirty="0" smtClean="0"/>
              <a:t>ii. </a:t>
            </a:r>
            <a:r>
              <a:rPr lang="el-GR" sz="1800" dirty="0" smtClean="0">
                <a:solidFill>
                  <a:srgbClr val="FF0000"/>
                </a:solidFill>
              </a:rPr>
              <a:t>Συλλογή πληροφοριών </a:t>
            </a:r>
            <a:r>
              <a:rPr lang="el-GR" sz="1800" dirty="0" smtClean="0"/>
              <a:t>και διατύπωση </a:t>
            </a:r>
            <a:r>
              <a:rPr lang="el-GR" sz="1800" dirty="0" smtClean="0">
                <a:solidFill>
                  <a:srgbClr val="FF0000"/>
                </a:solidFill>
              </a:rPr>
              <a:t>υποθέσεων,</a:t>
            </a:r>
            <a:r>
              <a:rPr lang="el-GR" sz="1800" dirty="0" smtClean="0"/>
              <a:t> </a:t>
            </a:r>
          </a:p>
          <a:p>
            <a:pPr lvl="1"/>
            <a:r>
              <a:rPr lang="el-GR" sz="1800" dirty="0" smtClean="0"/>
              <a:t>iii. </a:t>
            </a:r>
            <a:r>
              <a:rPr lang="el-GR" sz="1800" dirty="0" smtClean="0">
                <a:solidFill>
                  <a:srgbClr val="FF0000"/>
                </a:solidFill>
              </a:rPr>
              <a:t>Οργάνωση τ</a:t>
            </a:r>
            <a:r>
              <a:rPr lang="el-GR" sz="1800" dirty="0" smtClean="0"/>
              <a:t>ου μαθησιακού περιβάλλοντος για τη σταδιακή δόμηση των υποθέσεων και </a:t>
            </a:r>
            <a:r>
              <a:rPr lang="el-GR" sz="1800" dirty="0" smtClean="0">
                <a:solidFill>
                  <a:srgbClr val="FF0000"/>
                </a:solidFill>
              </a:rPr>
              <a:t>αξιολόγηση </a:t>
            </a:r>
            <a:r>
              <a:rPr lang="el-GR" sz="1800" dirty="0" smtClean="0"/>
              <a:t>του αποτελέσματος και </a:t>
            </a:r>
          </a:p>
          <a:p>
            <a:pPr lvl="1"/>
            <a:r>
              <a:rPr lang="el-GR" sz="1800" dirty="0" err="1" smtClean="0"/>
              <a:t>iv</a:t>
            </a:r>
            <a:r>
              <a:rPr lang="el-GR" sz="1800" dirty="0" smtClean="0"/>
              <a:t>. Διαμόρφωση </a:t>
            </a:r>
            <a:r>
              <a:rPr lang="el-GR" sz="1800" dirty="0" smtClean="0">
                <a:solidFill>
                  <a:srgbClr val="FF0000"/>
                </a:solidFill>
              </a:rPr>
              <a:t>συμπεράσματος </a:t>
            </a:r>
            <a:r>
              <a:rPr lang="el-GR" sz="1800" dirty="0" smtClean="0"/>
              <a:t>για την πιο κατάλληλη λύση του προβλήματος.</a:t>
            </a:r>
          </a:p>
          <a:p>
            <a:pPr>
              <a:buNone/>
            </a:pPr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Τα μαθησιακά πλαίσια στο νηπιαγωγείο (22)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endParaRPr lang="el-GR" sz="1800" b="1" dirty="0" smtClean="0"/>
          </a:p>
          <a:p>
            <a:r>
              <a:rPr lang="el-GR" sz="1800" b="1" u="sng" dirty="0" smtClean="0"/>
              <a:t>(2Β) Οι θεματικές προσεγγίσεις / σχέδια εργασίας </a:t>
            </a:r>
            <a:r>
              <a:rPr lang="el-GR" sz="1800" dirty="0" smtClean="0"/>
              <a:t>, όπου η μαθησιακή διαδικασία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οργανώνεται γύρω από ένα θέμα </a:t>
            </a:r>
            <a:r>
              <a:rPr lang="el-GR" sz="1800" dirty="0" smtClean="0"/>
              <a:t>που είτε έχει </a:t>
            </a:r>
            <a:r>
              <a:rPr lang="el-GR" sz="1800" dirty="0" smtClean="0">
                <a:solidFill>
                  <a:srgbClr val="FF0000"/>
                </a:solidFill>
              </a:rPr>
              <a:t>επιλέξει η/ο νηπιαγωγός με βάση τα ενδιαφέροντα </a:t>
            </a:r>
            <a:r>
              <a:rPr lang="el-GR" sz="1800" dirty="0" smtClean="0"/>
              <a:t>των παιδιών και έχει </a:t>
            </a:r>
            <a:r>
              <a:rPr lang="el-GR" sz="1800" dirty="0" smtClean="0">
                <a:solidFill>
                  <a:srgbClr val="FF0000"/>
                </a:solidFill>
              </a:rPr>
              <a:t>συναποφασιστεί </a:t>
            </a:r>
            <a:r>
              <a:rPr lang="el-GR" sz="1800" dirty="0" smtClean="0"/>
              <a:t>με τα παιδιά, είτε </a:t>
            </a:r>
            <a:r>
              <a:rPr lang="el-GR" sz="1800" dirty="0" smtClean="0">
                <a:solidFill>
                  <a:srgbClr val="FF0000"/>
                </a:solidFill>
              </a:rPr>
              <a:t>προκύπτει από τις δικές τους ιδέες </a:t>
            </a:r>
            <a:r>
              <a:rPr lang="el-GR" sz="1800" dirty="0" smtClean="0"/>
              <a:t>και προτάσεις.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b="1" dirty="0" smtClean="0"/>
              <a:t>Η ανάλυση του θέματος</a:t>
            </a:r>
            <a:r>
              <a:rPr lang="el-GR" sz="1800" dirty="0" smtClean="0"/>
              <a:t>, ως αποτέλεσμα της </a:t>
            </a:r>
            <a:r>
              <a:rPr lang="el-GR" sz="1800" dirty="0" smtClean="0">
                <a:solidFill>
                  <a:srgbClr val="FF0000"/>
                </a:solidFill>
              </a:rPr>
              <a:t>συνεργασίας</a:t>
            </a:r>
            <a:r>
              <a:rPr lang="el-GR" sz="1800" dirty="0" smtClean="0"/>
              <a:t> εκπαιδευτικού και παιδιών, συνεχίζεται και ολοκληρώνεται με τον προσδιορισμό των </a:t>
            </a:r>
            <a:r>
              <a:rPr lang="el-GR" sz="1800" dirty="0" smtClean="0">
                <a:solidFill>
                  <a:srgbClr val="FF0000"/>
                </a:solidFill>
              </a:rPr>
              <a:t>επιμέρους θεματικών </a:t>
            </a:r>
            <a:r>
              <a:rPr lang="el-GR" sz="1800" dirty="0" smtClean="0"/>
              <a:t>κατηγοριών, τον σ</a:t>
            </a:r>
            <a:r>
              <a:rPr lang="el-GR" sz="1800" dirty="0" smtClean="0">
                <a:solidFill>
                  <a:srgbClr val="FF0000"/>
                </a:solidFill>
              </a:rPr>
              <a:t>χεδιασμό </a:t>
            </a:r>
            <a:r>
              <a:rPr lang="el-GR" sz="1800" dirty="0" smtClean="0"/>
              <a:t>των κατάλληλων διεπιστημονικών </a:t>
            </a:r>
            <a:r>
              <a:rPr lang="el-GR" sz="1800" dirty="0" smtClean="0">
                <a:solidFill>
                  <a:srgbClr val="FF0000"/>
                </a:solidFill>
              </a:rPr>
              <a:t>δραστηριοτήτων</a:t>
            </a:r>
            <a:r>
              <a:rPr lang="el-GR" sz="1800" dirty="0" smtClean="0"/>
              <a:t> για τη μελέτη του θέματος και </a:t>
            </a:r>
            <a:r>
              <a:rPr lang="el-GR" sz="1800" dirty="0" smtClean="0">
                <a:solidFill>
                  <a:srgbClr val="FF0000"/>
                </a:solidFill>
              </a:rPr>
              <a:t>την παρουσίαση και αξιολόγηση </a:t>
            </a:r>
            <a:r>
              <a:rPr lang="el-GR" sz="1800" dirty="0" smtClean="0"/>
              <a:t>των ευρημάτων.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b="1" dirty="0" smtClean="0"/>
              <a:t>Η αποτύπωση </a:t>
            </a:r>
            <a:r>
              <a:rPr lang="el-GR" sz="1800" dirty="0" smtClean="0"/>
              <a:t>του θέματος </a:t>
            </a:r>
            <a:r>
              <a:rPr lang="el-GR" sz="1800" b="1" dirty="0" smtClean="0"/>
              <a:t>σε ένα ιστόγραμμα </a:t>
            </a:r>
            <a:r>
              <a:rPr lang="el-GR" sz="1800" dirty="0" smtClean="0"/>
              <a:t>αποτελεί βασική παράμετρο για την </a:t>
            </a:r>
            <a:r>
              <a:rPr lang="el-GR" sz="1800" dirty="0" smtClean="0">
                <a:solidFill>
                  <a:srgbClr val="FF0000"/>
                </a:solidFill>
              </a:rPr>
              <a:t>παρακολούθηση και την οργάνωση της πορείας </a:t>
            </a:r>
            <a:r>
              <a:rPr lang="el-GR" sz="1800" dirty="0" smtClean="0"/>
              <a:t>της μαθησιακής διαδικασίας από τα ίδια τα παιδιά, τις/τους νηπιαγωγούς, αλλά και τους γονείς.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Η συμμετοχή των παιδιών σε κάθε φάση οργάνωσης και εξέλιξης του προγράμματος είναι σημαντική.</a:t>
            </a:r>
          </a:p>
          <a:p>
            <a:endParaRPr lang="el-GR" sz="1800" dirty="0" smtClean="0"/>
          </a:p>
          <a:p>
            <a:pPr algn="ctr">
              <a:buNone/>
            </a:pPr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Τα μαθησιακά πλαίσια στο νηπιαγωγείο (23)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endParaRPr lang="el-GR" sz="1800" b="1" dirty="0" smtClean="0"/>
          </a:p>
          <a:p>
            <a:r>
              <a:rPr lang="el-GR" sz="1800" b="1" dirty="0" smtClean="0"/>
              <a:t>3) Οι καθημερινές αλλά και ευκαιριακές καταστάσεις </a:t>
            </a:r>
            <a:r>
              <a:rPr lang="el-GR" sz="1800" dirty="0" smtClean="0"/>
              <a:t>(όπως εορτασμοί, πολιτισμικά δρώμενα και οικογενειακές συνήθειες): </a:t>
            </a:r>
          </a:p>
          <a:p>
            <a:r>
              <a:rPr lang="el-GR" sz="1800" dirty="0" smtClean="0"/>
              <a:t>Μπορούν να εξελιχθούν </a:t>
            </a:r>
            <a:r>
              <a:rPr lang="el-GR" sz="1800" dirty="0" smtClean="0">
                <a:solidFill>
                  <a:srgbClr val="FF0000"/>
                </a:solidFill>
              </a:rPr>
              <a:t>σε μια πλούσια μαθησιακή εμπειρία,</a:t>
            </a:r>
          </a:p>
          <a:p>
            <a:pPr lvl="1"/>
            <a:r>
              <a:rPr lang="el-GR" sz="1800" dirty="0" smtClean="0"/>
              <a:t>δημιουργούν </a:t>
            </a:r>
            <a:r>
              <a:rPr lang="el-GR" sz="1800" dirty="0" smtClean="0">
                <a:solidFill>
                  <a:srgbClr val="FF0000"/>
                </a:solidFill>
              </a:rPr>
              <a:t>συνθήκες για συνεργασία με τις οικογένειες και τους φορείς </a:t>
            </a:r>
            <a:r>
              <a:rPr lang="el-GR" sz="1800" dirty="0" smtClean="0"/>
              <a:t>στην ευρύτερη κοινότητα,</a:t>
            </a:r>
          </a:p>
          <a:p>
            <a:pPr lvl="1"/>
            <a:r>
              <a:rPr lang="el-GR" sz="1800" dirty="0" smtClean="0"/>
              <a:t> προάγουν </a:t>
            </a:r>
            <a:r>
              <a:rPr lang="el-GR" sz="1800" dirty="0" smtClean="0">
                <a:solidFill>
                  <a:srgbClr val="FF0000"/>
                </a:solidFill>
              </a:rPr>
              <a:t>την ενεργητική συμμετοχή </a:t>
            </a:r>
            <a:r>
              <a:rPr lang="el-GR" sz="1800" dirty="0" smtClean="0"/>
              <a:t>των παιδιών  </a:t>
            </a:r>
          </a:p>
          <a:p>
            <a:pPr lvl="1"/>
            <a:r>
              <a:rPr lang="el-GR" sz="1800" dirty="0" smtClean="0"/>
              <a:t>δίνουν την </a:t>
            </a:r>
            <a:r>
              <a:rPr lang="el-GR" sz="1800" dirty="0" smtClean="0">
                <a:solidFill>
                  <a:srgbClr val="FF0000"/>
                </a:solidFill>
              </a:rPr>
              <a:t>ευκαιρία για διαπολιτισμική επικοινωνία.</a:t>
            </a:r>
          </a:p>
          <a:p>
            <a:pPr lvl="1"/>
            <a:r>
              <a:rPr lang="el-GR" sz="1800" dirty="0" smtClean="0"/>
              <a:t>προσφέρουν ευκαιρίες στα παιδιά </a:t>
            </a:r>
            <a:r>
              <a:rPr lang="el-GR" sz="1800" dirty="0" smtClean="0">
                <a:solidFill>
                  <a:srgbClr val="FF0000"/>
                </a:solidFill>
              </a:rPr>
              <a:t>να εκφραστούν με δημιουργικό </a:t>
            </a:r>
            <a:r>
              <a:rPr lang="el-GR" sz="1800" dirty="0" smtClean="0"/>
              <a:t>τρόπο, να αναπτύξουν γνώσεις και δεξιότητες </a:t>
            </a:r>
            <a:r>
              <a:rPr lang="el-GR" sz="1800" dirty="0" smtClean="0">
                <a:solidFill>
                  <a:srgbClr val="FF0000"/>
                </a:solidFill>
              </a:rPr>
              <a:t>σε συνθήκες μη τυπικής εκπαίδευσης.</a:t>
            </a:r>
          </a:p>
          <a:p>
            <a:endParaRPr lang="el-GR" sz="1800" dirty="0" smtClean="0"/>
          </a:p>
          <a:p>
            <a:pPr>
              <a:buNone/>
            </a:pPr>
            <a:endParaRPr lang="el-GR" sz="1800" b="1" dirty="0" smtClean="0"/>
          </a:p>
          <a:p>
            <a:r>
              <a:rPr lang="el-GR" sz="1800" b="1" dirty="0" smtClean="0"/>
              <a:t>4) Οι υποστηρικτικές δραστηριότητες:</a:t>
            </a:r>
            <a:r>
              <a:rPr lang="el-GR" sz="1800" dirty="0" smtClean="0"/>
              <a:t> Αναφέρονται </a:t>
            </a:r>
            <a:r>
              <a:rPr lang="el-GR" sz="1800" dirty="0" smtClean="0">
                <a:solidFill>
                  <a:srgbClr val="FF0000"/>
                </a:solidFill>
              </a:rPr>
              <a:t>σε μεμονωμένες δραστηριότητες, δράσεις ή προγράμματα </a:t>
            </a:r>
          </a:p>
          <a:p>
            <a:pPr lvl="1"/>
            <a:r>
              <a:rPr lang="el-GR" sz="1800" dirty="0" smtClean="0"/>
              <a:t>που στοχεύουν στην </a:t>
            </a:r>
            <a:r>
              <a:rPr lang="el-GR" sz="1800" dirty="0" smtClean="0">
                <a:solidFill>
                  <a:srgbClr val="FF0000"/>
                </a:solidFill>
              </a:rPr>
              <a:t>υποστήριξη της μάθησης κάποιων παιδιών </a:t>
            </a:r>
            <a:r>
              <a:rPr lang="el-GR" sz="1800" dirty="0" smtClean="0"/>
              <a:t>ή/και όλων των παιδιών της τάξης </a:t>
            </a:r>
          </a:p>
          <a:p>
            <a:pPr lvl="1"/>
            <a:r>
              <a:rPr lang="el-GR" sz="1800" dirty="0" smtClean="0"/>
              <a:t>στο πλαίσιο εκπαιδευτικών, </a:t>
            </a:r>
            <a:r>
              <a:rPr lang="el-GR" sz="1800" dirty="0" smtClean="0">
                <a:solidFill>
                  <a:srgbClr val="FF0000"/>
                </a:solidFill>
              </a:rPr>
              <a:t>προληπτικών ή παρεμβατικών προσεγγίσεων </a:t>
            </a:r>
            <a:r>
              <a:rPr lang="el-GR" sz="1800" dirty="0" smtClean="0"/>
              <a:t>ή για θέματα που χρήζουν ειδικής διαχείρισης. </a:t>
            </a:r>
          </a:p>
          <a:p>
            <a:pPr>
              <a:buNone/>
            </a:pPr>
            <a:endParaRPr lang="el-GR" sz="1800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Τα μαθησιακά πλαίσια στο νηπιαγωγείο (24)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endParaRPr lang="el-GR" sz="1800" b="1" dirty="0" smtClean="0"/>
          </a:p>
          <a:p>
            <a:r>
              <a:rPr lang="el-GR" sz="1800" b="1" u="sng" dirty="0" smtClean="0"/>
              <a:t>5) Οι ρουτίνες της τάξης</a:t>
            </a:r>
            <a:r>
              <a:rPr lang="el-GR" sz="1800" b="1" dirty="0" smtClean="0"/>
              <a:t>: </a:t>
            </a:r>
            <a:r>
              <a:rPr lang="el-GR" sz="1800" dirty="0" smtClean="0"/>
              <a:t>Αποτελούν ένα σημαντικό </a:t>
            </a:r>
            <a:r>
              <a:rPr lang="el-GR" sz="1800" dirty="0" smtClean="0">
                <a:solidFill>
                  <a:srgbClr val="FF0000"/>
                </a:solidFill>
              </a:rPr>
              <a:t>πλαίσιο αναφοράς και ασφάλειας </a:t>
            </a:r>
            <a:r>
              <a:rPr lang="el-GR" sz="1800" dirty="0" smtClean="0"/>
              <a:t>για τα παιδιά, </a:t>
            </a:r>
          </a:p>
          <a:p>
            <a:pPr lvl="1"/>
            <a:r>
              <a:rPr lang="el-GR" sz="1800" dirty="0" smtClean="0"/>
              <a:t>δίνουν τη δυνατότητα </a:t>
            </a:r>
            <a:r>
              <a:rPr lang="el-GR" sz="1800" dirty="0" smtClean="0">
                <a:solidFill>
                  <a:srgbClr val="FF0000"/>
                </a:solidFill>
              </a:rPr>
              <a:t>λειτουργικής επικοινωνίας </a:t>
            </a:r>
          </a:p>
          <a:p>
            <a:pPr lvl="1"/>
            <a:r>
              <a:rPr lang="el-GR" sz="1800" dirty="0" smtClean="0"/>
              <a:t>λειτουργούν ιδιαίτερα υποστηρικτικά ως προς την </a:t>
            </a:r>
            <a:r>
              <a:rPr lang="el-GR" sz="1800" dirty="0" smtClean="0">
                <a:solidFill>
                  <a:srgbClr val="FF0000"/>
                </a:solidFill>
              </a:rPr>
              <a:t>ένταξη των παιδιών με ειδικές μαθησιακές ανάγκες </a:t>
            </a:r>
            <a:r>
              <a:rPr lang="el-GR" sz="1800" dirty="0" smtClean="0"/>
              <a:t>ή δυσκολίες στο πρόγραμμα του νηπιαγωγείου(π.χ. φαγητό, ντύσιμο, συζήτηση για την ημερομηνία και τον καιρό κτλ. )</a:t>
            </a:r>
          </a:p>
          <a:p>
            <a:endParaRPr lang="el-GR" sz="1800" dirty="0" smtClean="0"/>
          </a:p>
          <a:p>
            <a:r>
              <a:rPr lang="el-GR" sz="1800" dirty="0" smtClean="0"/>
              <a:t>Οι ρουτίνες διέπονται από ένα </a:t>
            </a:r>
            <a:r>
              <a:rPr lang="el-GR" sz="1800" dirty="0" smtClean="0">
                <a:solidFill>
                  <a:srgbClr val="FF0000"/>
                </a:solidFill>
              </a:rPr>
              <a:t>κανονιστικό πλαίσιο</a:t>
            </a:r>
            <a:r>
              <a:rPr lang="el-GR" sz="1800" dirty="0" smtClean="0"/>
              <a:t>, το οποίο είναι σημαντικό να διαμορφώνεται σε συνεργασία με τα παιδιά και να </a:t>
            </a:r>
            <a:r>
              <a:rPr lang="el-GR" sz="1800" dirty="0" smtClean="0">
                <a:solidFill>
                  <a:srgbClr val="FF0000"/>
                </a:solidFill>
              </a:rPr>
              <a:t>τονίζεται ο κοινωνικός του χαρακτήρας.</a:t>
            </a:r>
          </a:p>
          <a:p>
            <a:endParaRPr lang="el-GR" sz="1800" dirty="0" smtClean="0"/>
          </a:p>
          <a:p>
            <a:r>
              <a:rPr lang="el-GR" sz="1800" b="1" u="sng" dirty="0" smtClean="0"/>
              <a:t>6) Το διάλειμμα: </a:t>
            </a:r>
            <a:r>
              <a:rPr lang="el-GR" sz="1800" dirty="0" smtClean="0"/>
              <a:t>Είναι απαραίτητο στοιχείο του εκπαιδευτικού προγράμματος,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Τα παιδιά αποφορτίζονται  από την ενδεχόμενη </a:t>
            </a:r>
            <a:r>
              <a:rPr lang="el-GR" sz="1800" dirty="0" smtClean="0"/>
              <a:t>πίεση της συγκέντρωσης, της προσοχής και της προσπάθειας.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Η εμπλοκή </a:t>
            </a:r>
            <a:r>
              <a:rPr lang="el-GR" sz="1800" dirty="0" smtClean="0"/>
              <a:t>των παιδιών στη μαθησιακή διαδικασία και η ικανότητα </a:t>
            </a:r>
            <a:r>
              <a:rPr lang="el-GR" sz="1800" dirty="0" smtClean="0">
                <a:solidFill>
                  <a:srgbClr val="FF0000"/>
                </a:solidFill>
              </a:rPr>
              <a:t>διατήρησης της προσοχής </a:t>
            </a:r>
            <a:r>
              <a:rPr lang="el-GR" sz="1800" b="1" dirty="0" smtClean="0"/>
              <a:t>ενισχύονται σημαντικά μετά το παιχνίδι </a:t>
            </a:r>
            <a:r>
              <a:rPr lang="el-GR" sz="1800" dirty="0" smtClean="0"/>
              <a:t>στην αυλή, συγκριτικά με το διάλειμμα στην τάξη. </a:t>
            </a:r>
          </a:p>
          <a:p>
            <a:pPr lvl="1"/>
            <a:r>
              <a:rPr lang="el-GR" sz="1800" dirty="0" smtClean="0"/>
              <a:t>Το διάλειμμα αποτελεί </a:t>
            </a:r>
            <a:r>
              <a:rPr lang="el-GR" sz="1800" dirty="0" smtClean="0">
                <a:solidFill>
                  <a:srgbClr val="FF0000"/>
                </a:solidFill>
              </a:rPr>
              <a:t>ιδανικό πλαίσιο για την ενίσχυση των αλληλεπιδράσεων </a:t>
            </a:r>
            <a:r>
              <a:rPr lang="el-GR" sz="1800" dirty="0" smtClean="0"/>
              <a:t>μεταξύ των παιδιών και την ανάπτυξη κοινωνικών δεξιοτήτων.</a:t>
            </a:r>
          </a:p>
          <a:p>
            <a:pPr>
              <a:buNone/>
            </a:pPr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endParaRPr lang="el-GR" sz="1800" dirty="0" smtClean="0"/>
          </a:p>
          <a:p>
            <a:pPr algn="ctr">
              <a:buNone/>
            </a:pPr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Το περιβάλλον του νηπιαγωγείου (25)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endParaRPr lang="el-GR" sz="1800" dirty="0" smtClean="0"/>
          </a:p>
          <a:p>
            <a:r>
              <a:rPr lang="el-GR" sz="1800" b="1" dirty="0" smtClean="0">
                <a:solidFill>
                  <a:srgbClr val="FF0000"/>
                </a:solidFill>
              </a:rPr>
              <a:t>Η οργάνωση </a:t>
            </a:r>
            <a:r>
              <a:rPr lang="el-GR" sz="1800" dirty="0" smtClean="0">
                <a:solidFill>
                  <a:srgbClr val="FF0000"/>
                </a:solidFill>
              </a:rPr>
              <a:t>και </a:t>
            </a:r>
            <a:r>
              <a:rPr lang="el-GR" sz="1800" b="1" dirty="0" smtClean="0">
                <a:solidFill>
                  <a:srgbClr val="FF0000"/>
                </a:solidFill>
              </a:rPr>
              <a:t>παιδαγωγική αξιοποίηση </a:t>
            </a:r>
            <a:r>
              <a:rPr lang="el-GR" sz="1800" dirty="0" smtClean="0">
                <a:solidFill>
                  <a:srgbClr val="FF0000"/>
                </a:solidFill>
              </a:rPr>
              <a:t>του περιβάλλοντος </a:t>
            </a:r>
            <a:r>
              <a:rPr lang="el-GR" sz="1800" dirty="0" smtClean="0"/>
              <a:t>του νηπιαγωγείου </a:t>
            </a:r>
          </a:p>
          <a:p>
            <a:r>
              <a:rPr lang="el-GR" sz="1800" dirty="0" smtClean="0"/>
              <a:t>αποτελεί </a:t>
            </a:r>
            <a:r>
              <a:rPr lang="el-GR" sz="1800" b="1" dirty="0" smtClean="0"/>
              <a:t>σημαντική παράμετρο </a:t>
            </a:r>
            <a:r>
              <a:rPr lang="el-GR" sz="1800" dirty="0" smtClean="0"/>
              <a:t>της μαθησιακής διαδικασίας και </a:t>
            </a:r>
          </a:p>
          <a:p>
            <a:r>
              <a:rPr lang="el-GR" sz="1800" b="1" dirty="0" smtClean="0"/>
              <a:t>επηρεάζει την ποιότητα </a:t>
            </a:r>
            <a:r>
              <a:rPr lang="el-GR" sz="1800" dirty="0" smtClean="0"/>
              <a:t>του εκπαιδευτικού έργου. </a:t>
            </a:r>
          </a:p>
          <a:p>
            <a:endParaRPr lang="el-GR" sz="1800" dirty="0" smtClean="0"/>
          </a:p>
          <a:p>
            <a:r>
              <a:rPr lang="el-GR" sz="1800" dirty="0" smtClean="0"/>
              <a:t>Οι νηπιαγωγοί λαμβάνουν υπόψη και τις τρεις διαστάσεις του περιβάλλοντος: </a:t>
            </a:r>
          </a:p>
          <a:p>
            <a:pPr lvl="1"/>
            <a:r>
              <a:rPr lang="el-GR" sz="1800" dirty="0" smtClean="0"/>
              <a:t>(α) φυσικό, </a:t>
            </a:r>
          </a:p>
          <a:p>
            <a:pPr lvl="1"/>
            <a:r>
              <a:rPr lang="el-GR" sz="1800" dirty="0" smtClean="0"/>
              <a:t>(β) κοινωνικό και </a:t>
            </a:r>
          </a:p>
          <a:p>
            <a:pPr lvl="1"/>
            <a:r>
              <a:rPr lang="el-GR" sz="1800" dirty="0" smtClean="0"/>
              <a:t>(γ) ψηφιακό,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b="1" dirty="0" smtClean="0"/>
              <a:t>ώστε να εφαρμόσουν στρατηγικές </a:t>
            </a:r>
            <a:r>
              <a:rPr lang="el-GR" sz="1800" dirty="0" smtClean="0"/>
              <a:t>που ενισχύουν τις </a:t>
            </a:r>
            <a:r>
              <a:rPr lang="el-GR" sz="1800" dirty="0" smtClean="0">
                <a:solidFill>
                  <a:srgbClr val="FF0000"/>
                </a:solidFill>
              </a:rPr>
              <a:t>θετικές αλληλεπιδράσεις </a:t>
            </a:r>
            <a:r>
              <a:rPr lang="el-GR" sz="1800" dirty="0" smtClean="0"/>
              <a:t>του παιδιού και την ποιότητα της μαθησιακής εμπειρίας.</a:t>
            </a:r>
          </a:p>
          <a:p>
            <a:pPr lvl="1"/>
            <a:endParaRPr lang="el-GR" sz="1800" dirty="0" smtClean="0"/>
          </a:p>
          <a:p>
            <a:endParaRPr lang="el-GR" sz="1800" dirty="0" smtClean="0"/>
          </a:p>
          <a:p>
            <a:pPr algn="ctr">
              <a:buNone/>
            </a:pPr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Το περιβάλλον του νηπιαγωγείου (26)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r>
              <a:rPr lang="el-GR" sz="1800" b="1" dirty="0" smtClean="0"/>
              <a:t>1. Το φυσικό περιβάλλον</a:t>
            </a:r>
            <a:endParaRPr lang="el-GR" sz="1800" dirty="0" smtClean="0"/>
          </a:p>
          <a:p>
            <a:r>
              <a:rPr lang="el-GR" sz="1800" dirty="0" smtClean="0"/>
              <a:t>Η υψηλή ποιότητα του φυσικού περιβάλλοντος συνδέεται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με θετικά μαθησιακά αποτελέσματα</a:t>
            </a:r>
            <a:endParaRPr lang="el-GR" sz="1800" dirty="0" smtClean="0"/>
          </a:p>
          <a:p>
            <a:pPr lvl="1"/>
            <a:r>
              <a:rPr lang="el-GR" sz="1800" dirty="0" smtClean="0"/>
              <a:t>ο σχεδιασμός και η οργάνωση του </a:t>
            </a:r>
            <a:r>
              <a:rPr lang="el-GR" sz="1800" b="1" dirty="0" smtClean="0"/>
              <a:t>εσωτερικού χώρου </a:t>
            </a:r>
            <a:r>
              <a:rPr lang="el-GR" sz="1800" dirty="0" smtClean="0"/>
              <a:t>(π.χ. μέγεθος, έπιπλα, φωτισμός, θόρυβος κτλ.) όσο και </a:t>
            </a:r>
            <a:r>
              <a:rPr lang="el-GR" sz="1800" b="1" dirty="0" smtClean="0"/>
              <a:t>του εξωτερικού </a:t>
            </a:r>
            <a:r>
              <a:rPr lang="el-GR" sz="1800" dirty="0" smtClean="0"/>
              <a:t>(π.χ. μέγεθος αυλής, φυσικά υλικά και παιχνίδια κτλ.)  μπορούν να προάγουν την ολόπλευρη ανάπτυξη και μάθηση. </a:t>
            </a:r>
          </a:p>
          <a:p>
            <a:endParaRPr lang="el-GR" sz="1800" dirty="0" smtClean="0"/>
          </a:p>
          <a:p>
            <a:r>
              <a:rPr lang="el-GR" sz="1800" b="1" dirty="0" smtClean="0"/>
              <a:t>Βασικά κριτήρια που αφορούν τη λειτουργία του χώρου:</a:t>
            </a:r>
            <a:endParaRPr lang="el-GR" sz="1800" dirty="0" smtClean="0"/>
          </a:p>
          <a:p>
            <a:pPr lvl="1"/>
            <a:r>
              <a:rPr lang="el-GR" sz="1800" dirty="0" smtClean="0"/>
              <a:t>είναι </a:t>
            </a:r>
            <a:r>
              <a:rPr lang="el-GR" sz="1800" dirty="0" smtClean="0">
                <a:solidFill>
                  <a:srgbClr val="FF0000"/>
                </a:solidFill>
              </a:rPr>
              <a:t>ασφαλής και </a:t>
            </a:r>
            <a:r>
              <a:rPr lang="el-GR" sz="1800" dirty="0" err="1" smtClean="0">
                <a:solidFill>
                  <a:srgbClr val="FF0000"/>
                </a:solidFill>
              </a:rPr>
              <a:t>προσβάσιμος</a:t>
            </a:r>
            <a:r>
              <a:rPr lang="el-GR" sz="1800" dirty="0" smtClean="0"/>
              <a:t>,</a:t>
            </a:r>
          </a:p>
          <a:p>
            <a:pPr lvl="1"/>
            <a:r>
              <a:rPr lang="el-GR" sz="1800" dirty="0" smtClean="0"/>
              <a:t>είναι οικείος στα παιδιά και ενισχύει την </a:t>
            </a:r>
            <a:r>
              <a:rPr lang="el-GR" sz="1800" dirty="0" smtClean="0">
                <a:solidFill>
                  <a:srgbClr val="FF0000"/>
                </a:solidFill>
              </a:rPr>
              <a:t>αίσθηση του «</a:t>
            </a:r>
            <a:r>
              <a:rPr lang="el-GR" sz="1800" dirty="0" err="1" smtClean="0">
                <a:solidFill>
                  <a:srgbClr val="FF0000"/>
                </a:solidFill>
              </a:rPr>
              <a:t>ανήκειν</a:t>
            </a:r>
            <a:r>
              <a:rPr lang="el-GR" sz="1800" dirty="0" smtClean="0">
                <a:solidFill>
                  <a:srgbClr val="FF0000"/>
                </a:solidFill>
              </a:rPr>
              <a:t>»,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αντανακλά </a:t>
            </a:r>
            <a:r>
              <a:rPr lang="el-GR" sz="1800" dirty="0" smtClean="0"/>
              <a:t>τις κατακτήσεις και τις επιθυμίες τους,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διευκολύνει </a:t>
            </a:r>
            <a:r>
              <a:rPr lang="el-GR" sz="1800" dirty="0" smtClean="0"/>
              <a:t>τις αλληλεπιδράσεις και τον </a:t>
            </a:r>
            <a:r>
              <a:rPr lang="el-GR" sz="1800" dirty="0" err="1" smtClean="0"/>
              <a:t>αναστοχασμό</a:t>
            </a:r>
            <a:r>
              <a:rPr lang="el-GR" sz="1800" dirty="0" smtClean="0"/>
              <a:t>,</a:t>
            </a:r>
          </a:p>
          <a:p>
            <a:pPr lvl="1"/>
            <a:r>
              <a:rPr lang="el-GR" sz="1800" dirty="0" smtClean="0"/>
              <a:t>βοηθά τα παιδιά </a:t>
            </a:r>
            <a:r>
              <a:rPr lang="el-GR" sz="1800" dirty="0" smtClean="0">
                <a:solidFill>
                  <a:srgbClr val="FF0000"/>
                </a:solidFill>
              </a:rPr>
              <a:t>να αποκτούν τον έλεγχο </a:t>
            </a:r>
            <a:r>
              <a:rPr lang="el-GR" sz="1800" dirty="0" smtClean="0"/>
              <a:t>της προσωπικής και συλλογικής τους μάθησης.</a:t>
            </a:r>
          </a:p>
          <a:p>
            <a:endParaRPr lang="el-GR" sz="1800" dirty="0" smtClean="0"/>
          </a:p>
          <a:p>
            <a:r>
              <a:rPr lang="el-GR" sz="1800" dirty="0" smtClean="0"/>
              <a:t>Βασικές ενότητες χώρου στην τάξη αποτελούν: (α) η είσοδος, (β) ο προσωπικός χώρος του κάθε παιδιού, (γ) ο χώρος του/της νηπιαγωγού, (δ) τα κέντρα μάθησης, (ε) οι περιοχές παιχνιδιού και (στ) ο χώρος της συζήτησης.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Το Νέο Αναλυτικό Πρόγραμμα (2021) για το Νηπιαγωγείο (1)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l-GR" sz="1800" b="1" dirty="0" smtClean="0"/>
              <a:t>Το Πρόγραμμα Σπουδών του νηπιαγωγείου</a:t>
            </a:r>
            <a:r>
              <a:rPr lang="el-GR" sz="1800" dirty="0" smtClean="0"/>
              <a:t>, αποτελεί ένα </a:t>
            </a:r>
            <a:r>
              <a:rPr lang="el-GR" sz="1800" dirty="0" smtClean="0">
                <a:solidFill>
                  <a:srgbClr val="FF0000"/>
                </a:solidFill>
              </a:rPr>
              <a:t>ολοκληρωμένο σύστημα εργασίας</a:t>
            </a:r>
            <a:r>
              <a:rPr lang="el-GR" sz="1800" dirty="0" smtClean="0"/>
              <a:t> (α)  προσδιορίζει  τον </a:t>
            </a:r>
            <a:r>
              <a:rPr lang="el-GR" sz="1800" dirty="0" smtClean="0">
                <a:solidFill>
                  <a:srgbClr val="FF0000"/>
                </a:solidFill>
              </a:rPr>
              <a:t>προσανατολισμό της εκπαίδευσης </a:t>
            </a:r>
            <a:r>
              <a:rPr lang="el-GR" sz="1800" dirty="0" smtClean="0"/>
              <a:t>στο νηπιαγωγείο, (β) λαμβάνει υπόψη τις νέες κοινωνικές </a:t>
            </a:r>
            <a:r>
              <a:rPr lang="el-GR" sz="1800" dirty="0" smtClean="0">
                <a:solidFill>
                  <a:srgbClr val="FF0000"/>
                </a:solidFill>
              </a:rPr>
              <a:t>συνθήκες </a:t>
            </a:r>
            <a:r>
              <a:rPr lang="el-GR" sz="1800" dirty="0" smtClean="0"/>
              <a:t>και τις επιστημονικές </a:t>
            </a:r>
            <a:r>
              <a:rPr lang="el-GR" sz="1800" dirty="0" smtClean="0">
                <a:solidFill>
                  <a:srgbClr val="FF0000"/>
                </a:solidFill>
              </a:rPr>
              <a:t>εξελίξεις</a:t>
            </a:r>
            <a:r>
              <a:rPr lang="el-GR" sz="1800" dirty="0" smtClean="0"/>
              <a:t> :</a:t>
            </a:r>
          </a:p>
          <a:p>
            <a:pPr lvl="1"/>
            <a:r>
              <a:rPr lang="el-GR" sz="1700" b="1" dirty="0" smtClean="0"/>
              <a:t>στηρίζεται σε σύγχρονες θεωρητικές προσεγγίσεις</a:t>
            </a:r>
            <a:r>
              <a:rPr lang="el-GR" sz="1700" dirty="0" smtClean="0"/>
              <a:t> για την ανάπτυξη και τη μάθηση των παιδιών,</a:t>
            </a:r>
          </a:p>
          <a:p>
            <a:endParaRPr lang="el-GR" sz="1700" dirty="0" smtClean="0"/>
          </a:p>
          <a:p>
            <a:pPr lvl="1"/>
            <a:r>
              <a:rPr lang="el-GR" sz="1700" b="1" dirty="0" smtClean="0"/>
              <a:t>λαμβάνει υπόψη τις οδηγίες διεθνών οργανισμών,</a:t>
            </a:r>
            <a:r>
              <a:rPr lang="el-GR" sz="1700" dirty="0" smtClean="0"/>
              <a:t> καθώς και τα </a:t>
            </a:r>
            <a:r>
              <a:rPr lang="el-GR" sz="1700" b="1" dirty="0" smtClean="0"/>
              <a:t>πορίσματα εμπειρικών ερευνών</a:t>
            </a:r>
            <a:r>
              <a:rPr lang="el-GR" sz="1700" dirty="0" smtClean="0"/>
              <a:t> για την προσχολική εκπαίδευση,</a:t>
            </a:r>
          </a:p>
          <a:p>
            <a:endParaRPr lang="el-GR" sz="1700" dirty="0" smtClean="0"/>
          </a:p>
          <a:p>
            <a:pPr lvl="1"/>
            <a:r>
              <a:rPr lang="el-GR" sz="1700" b="1" dirty="0" smtClean="0"/>
              <a:t>ανταποκρίνεται </a:t>
            </a:r>
            <a:r>
              <a:rPr lang="el-GR" sz="1700" dirty="0" smtClean="0"/>
              <a:t>στις συνθήκες που διαμορφώνει η σύγχρονη </a:t>
            </a:r>
            <a:r>
              <a:rPr lang="el-GR" sz="1700" b="1" dirty="0" smtClean="0"/>
              <a:t>ελληνική </a:t>
            </a:r>
            <a:r>
              <a:rPr lang="el-GR" sz="1700" dirty="0" smtClean="0"/>
              <a:t>κοινωνική και εκπαιδευτική </a:t>
            </a:r>
            <a:r>
              <a:rPr lang="el-GR" sz="1700" b="1" dirty="0" smtClean="0"/>
              <a:t>πραγματικότητα,</a:t>
            </a:r>
            <a:r>
              <a:rPr lang="el-GR" sz="1700" dirty="0" smtClean="0"/>
              <a:t> στο πλαίσιο της ευρωπαϊκής προοπτικής της,</a:t>
            </a:r>
          </a:p>
          <a:p>
            <a:endParaRPr lang="el-GR" sz="1700" dirty="0" smtClean="0"/>
          </a:p>
          <a:p>
            <a:pPr lvl="1"/>
            <a:r>
              <a:rPr lang="el-GR" sz="1700" b="1" dirty="0" smtClean="0"/>
              <a:t>αντανακλά τις εθνικές προτεραιότητες</a:t>
            </a:r>
            <a:r>
              <a:rPr lang="el-GR" sz="1700" dirty="0" smtClean="0"/>
              <a:t> και στόχους για την προσχολική εκπαίδευση,</a:t>
            </a:r>
          </a:p>
          <a:p>
            <a:endParaRPr lang="el-GR" sz="1700" dirty="0" smtClean="0"/>
          </a:p>
          <a:p>
            <a:pPr lvl="1"/>
            <a:r>
              <a:rPr lang="el-GR" sz="1700" b="1" dirty="0" smtClean="0"/>
              <a:t>αξιοποιεί </a:t>
            </a:r>
            <a:r>
              <a:rPr lang="el-GR" sz="1700" dirty="0" smtClean="0"/>
              <a:t>λειτουργικά, εξελίσσει και συμπληρώνει </a:t>
            </a:r>
            <a:r>
              <a:rPr lang="el-GR" sz="1700" b="1" dirty="0" smtClean="0"/>
              <a:t>τα προηγούμενα </a:t>
            </a:r>
            <a:r>
              <a:rPr lang="el-GR" sz="1700" dirty="0" smtClean="0"/>
              <a:t>Προγράμματα Σπουδών του νηπιαγωγείου διασφαλίζοντας την απαιτούμενη συνέχεια,</a:t>
            </a:r>
          </a:p>
          <a:p>
            <a:endParaRPr lang="el-GR" sz="1700" dirty="0" smtClean="0"/>
          </a:p>
          <a:p>
            <a:pPr lvl="1"/>
            <a:r>
              <a:rPr lang="el-GR" sz="1700" b="1" dirty="0" smtClean="0"/>
              <a:t>υπόκειται σε διαμορφωτικές διαδικασίες</a:t>
            </a:r>
            <a:r>
              <a:rPr lang="el-GR" sz="1700" dirty="0" smtClean="0"/>
              <a:t>, καθώς εμπλουτίζεται και </a:t>
            </a:r>
            <a:r>
              <a:rPr lang="el-GR" sz="1700" dirty="0" err="1" smtClean="0"/>
              <a:t>επικαιροποιείται</a:t>
            </a:r>
            <a:endParaRPr lang="el-GR" sz="1700" dirty="0" smtClean="0"/>
          </a:p>
          <a:p>
            <a:pPr lvl="1"/>
            <a:r>
              <a:rPr lang="el-GR" sz="1700" b="1" dirty="0" smtClean="0"/>
              <a:t>έχει υψηλές αλλά και ρεαλιστικές προσδοκίες</a:t>
            </a:r>
            <a:r>
              <a:rPr lang="el-GR" sz="1700" dirty="0" smtClean="0"/>
              <a:t> για όλα τα παιδιά και δίνει έμφαση στον κομβικό </a:t>
            </a:r>
            <a:r>
              <a:rPr lang="el-GR" sz="1700" b="1" dirty="0" smtClean="0"/>
              <a:t>ρόλο των νηπιαγωγών.</a:t>
            </a:r>
            <a:endParaRPr lang="el-GR" sz="1700" i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Το περιβάλλον του νηπιαγωγείου (27)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r>
              <a:rPr lang="el-GR" sz="1800" b="1" dirty="0" smtClean="0"/>
              <a:t>2. Το ψηφιακό περιβάλλον </a:t>
            </a:r>
            <a:r>
              <a:rPr lang="el-GR" sz="1800" dirty="0" smtClean="0"/>
              <a:t>του νηπιαγωγείου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Η ενσωμάτωση των ψηφιακών τεχνολογιών </a:t>
            </a:r>
            <a:r>
              <a:rPr lang="el-GR" sz="1800" dirty="0" smtClean="0"/>
              <a:t>στο νηπιαγωγείο αποτελεί σημαντική παράμετρο για (α) την μαθησιακή διαδικασία, (β) ην επικοινωνία και συνεργασία με τις οικογένειες και  ην ευρύτερη κοινότητα .</a:t>
            </a:r>
          </a:p>
          <a:p>
            <a:pPr lvl="1">
              <a:buNone/>
            </a:pPr>
            <a:endParaRPr lang="el-GR" sz="1800" dirty="0" smtClean="0"/>
          </a:p>
          <a:p>
            <a:r>
              <a:rPr lang="el-GR" sz="1800" b="1" dirty="0" smtClean="0"/>
              <a:t>3. Το κοινωνικό περιβάλλον</a:t>
            </a:r>
            <a:endParaRPr lang="el-GR" sz="1800" dirty="0" smtClean="0"/>
          </a:p>
          <a:p>
            <a:pPr lvl="1"/>
            <a:r>
              <a:rPr lang="el-GR" sz="1800" dirty="0" smtClean="0"/>
              <a:t>Οι νηπιαγωγοί διαμορφώνουν τις κατάλληλες συνθήκες για την προαγωγή ενός </a:t>
            </a:r>
            <a:r>
              <a:rPr lang="el-GR" sz="1800" dirty="0" smtClean="0">
                <a:solidFill>
                  <a:srgbClr val="FF0000"/>
                </a:solidFill>
              </a:rPr>
              <a:t>ασφαλούς, θετικού και ευεργετικού </a:t>
            </a:r>
            <a:r>
              <a:rPr lang="el-GR" sz="1800" dirty="0" smtClean="0"/>
              <a:t>σχολικού κλίματος, για όλους τους εμπλεκομένους στη μαθησιακή διαδικασία, όταν αναπτύσσουν:</a:t>
            </a:r>
          </a:p>
          <a:p>
            <a:pPr>
              <a:buNone/>
            </a:pPr>
            <a:endParaRPr lang="el-GR" sz="1800" dirty="0" smtClean="0"/>
          </a:p>
          <a:p>
            <a:pPr lvl="1"/>
            <a:r>
              <a:rPr lang="el-GR" sz="1800" dirty="0" smtClean="0"/>
              <a:t>ευκαιρίες για την </a:t>
            </a:r>
            <a:r>
              <a:rPr lang="el-GR" sz="1800" dirty="0" smtClean="0">
                <a:solidFill>
                  <a:srgbClr val="FF0000"/>
                </a:solidFill>
              </a:rPr>
              <a:t>αρμονική αλληλεπίδραση </a:t>
            </a:r>
            <a:r>
              <a:rPr lang="el-GR" sz="1800" dirty="0" smtClean="0"/>
              <a:t>και συνεργασία ανάμεσα στα παιδιά, προάγοντας την ανάπτυξη σεβασμού και αποδοχής της διαφορετικότητας.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ζεστή και υποστηρικτική σχέση </a:t>
            </a:r>
            <a:r>
              <a:rPr lang="el-GR" sz="1800" dirty="0" smtClean="0"/>
              <a:t>με το κάθε παιδί ξεχωριστά, </a:t>
            </a:r>
            <a:r>
              <a:rPr lang="el-GR" sz="1800" dirty="0" smtClean="0">
                <a:solidFill>
                  <a:srgbClr val="FF0000"/>
                </a:solidFill>
              </a:rPr>
              <a:t>διαθεσιμότητα, ανταπόκριση </a:t>
            </a:r>
            <a:r>
              <a:rPr lang="el-GR" sz="1800" dirty="0" smtClean="0"/>
              <a:t>στις ανάγκες και τα ενδιαφέροντα των παιδιών.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δίκτυα συνεργασίας </a:t>
            </a:r>
            <a:r>
              <a:rPr lang="el-GR" sz="1800" dirty="0" smtClean="0"/>
              <a:t>μεταξύ των εκπαιδευτικών.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συνεργάζονται με τις οικογένειες </a:t>
            </a:r>
            <a:r>
              <a:rPr lang="el-GR" sz="1800" dirty="0" smtClean="0"/>
              <a:t>των μαθητών και την ευρύτερη κοινότητα. </a:t>
            </a:r>
          </a:p>
          <a:p>
            <a:pPr lvl="1">
              <a:buNone/>
            </a:pPr>
            <a:endParaRPr lang="el-GR" sz="1800" dirty="0" smtClean="0"/>
          </a:p>
          <a:p>
            <a:pPr lvl="1"/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Ο ρόλος της/του νηπιαγωγού  (28)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r>
              <a:rPr lang="el-GR" sz="1800" dirty="0" smtClean="0"/>
              <a:t>Πολυδιάστατος ,  κομβικής σημασίας για την επίτευξη του σκοπού και την επιτυχία της αποστολής του νηπιαγωγείου. </a:t>
            </a:r>
          </a:p>
          <a:p>
            <a:endParaRPr lang="el-GR" sz="1800" b="1" dirty="0" smtClean="0"/>
          </a:p>
          <a:p>
            <a:r>
              <a:rPr lang="el-GR" sz="1800" b="1" dirty="0" smtClean="0"/>
              <a:t>1) ως ενορχηστρωτής της μαθησιακής εμπειρίας:</a:t>
            </a:r>
            <a:r>
              <a:rPr lang="el-GR" sz="1800" dirty="0" smtClean="0"/>
              <a:t>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Σε συνδυασμό </a:t>
            </a:r>
            <a:r>
              <a:rPr lang="el-GR" sz="1800" dirty="0" smtClean="0"/>
              <a:t>με τη γνώση για τα παιδιά και τις </a:t>
            </a:r>
            <a:r>
              <a:rPr lang="el-GR" sz="1800" dirty="0" smtClean="0">
                <a:solidFill>
                  <a:srgbClr val="FF0000"/>
                </a:solidFill>
              </a:rPr>
              <a:t>ανάγκες &amp; </a:t>
            </a:r>
            <a:r>
              <a:rPr lang="el-GR" sz="1800" dirty="0" smtClean="0"/>
              <a:t>τις δ</a:t>
            </a:r>
            <a:r>
              <a:rPr lang="el-GR" sz="1800" dirty="0" smtClean="0">
                <a:solidFill>
                  <a:srgbClr val="FF0000"/>
                </a:solidFill>
              </a:rPr>
              <a:t>υνατότητες , </a:t>
            </a:r>
            <a:r>
              <a:rPr lang="el-GR" sz="1800" dirty="0" smtClean="0"/>
              <a:t>και τους περιορισμούς που υφίστανται στο σχολικό και ευρύτερο περιβάλλον, </a:t>
            </a:r>
          </a:p>
          <a:p>
            <a:pPr lvl="1"/>
            <a:r>
              <a:rPr lang="el-GR" sz="1800" b="1" dirty="0" smtClean="0"/>
              <a:t>διαμορφώνει </a:t>
            </a:r>
            <a:r>
              <a:rPr lang="el-GR" sz="1800" dirty="0" smtClean="0"/>
              <a:t>ένα μοναδικό μείγμα </a:t>
            </a:r>
            <a:r>
              <a:rPr lang="el-GR" sz="1800" dirty="0" smtClean="0">
                <a:solidFill>
                  <a:srgbClr val="FF0000"/>
                </a:solidFill>
              </a:rPr>
              <a:t>εκπαιδευτικών πρακτικών και μαθησιακών εμπειριών </a:t>
            </a:r>
            <a:r>
              <a:rPr lang="el-GR" sz="1800" dirty="0" smtClean="0"/>
              <a:t>στο σχολείο,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διασφαλίζοντας ισορροπία </a:t>
            </a:r>
            <a:r>
              <a:rPr lang="el-GR" sz="1800" dirty="0" smtClean="0"/>
              <a:t>ανάμεσα στις μαθησιακές εμπειρίες  και μεγιστοποίηση των  μαθησιακών  αποτελεσμάτων. </a:t>
            </a:r>
          </a:p>
          <a:p>
            <a:endParaRPr lang="el-GR" sz="1800" b="1" dirty="0" smtClean="0"/>
          </a:p>
          <a:p>
            <a:r>
              <a:rPr lang="el-GR" sz="1800" b="1" dirty="0" smtClean="0"/>
              <a:t>2) ως κοινωνικός παιδαγωγός</a:t>
            </a:r>
            <a:r>
              <a:rPr lang="el-GR" sz="1800" dirty="0" smtClean="0"/>
              <a:t>:</a:t>
            </a:r>
          </a:p>
          <a:p>
            <a:pPr lvl="1"/>
            <a:r>
              <a:rPr lang="el-GR" sz="1800" u="sng" dirty="0" smtClean="0"/>
              <a:t>Επενδύει </a:t>
            </a:r>
            <a:r>
              <a:rPr lang="el-GR" sz="1800" dirty="0" smtClean="0"/>
              <a:t>στις θετικές σχέσεις δείχνοντας </a:t>
            </a:r>
            <a:r>
              <a:rPr lang="el-GR" sz="1800" dirty="0" smtClean="0">
                <a:solidFill>
                  <a:srgbClr val="FF0000"/>
                </a:solidFill>
              </a:rPr>
              <a:t>κατανόηση, σεβασμό και </a:t>
            </a:r>
            <a:r>
              <a:rPr lang="el-GR" sz="1800" dirty="0" err="1" smtClean="0">
                <a:solidFill>
                  <a:srgbClr val="FF0000"/>
                </a:solidFill>
              </a:rPr>
              <a:t>ενσυναίσθηση</a:t>
            </a:r>
            <a:r>
              <a:rPr lang="el-GR" sz="1800" dirty="0" smtClean="0"/>
              <a:t>, λειτουργώντας </a:t>
            </a:r>
            <a:r>
              <a:rPr lang="el-GR" sz="1800" dirty="0" smtClean="0">
                <a:solidFill>
                  <a:srgbClr val="FF0000"/>
                </a:solidFill>
              </a:rPr>
              <a:t>ως πρότυπο μάθησης και συμπεριφοράς</a:t>
            </a:r>
            <a:r>
              <a:rPr lang="el-GR" sz="1800" dirty="0" smtClean="0"/>
              <a:t>,.</a:t>
            </a:r>
          </a:p>
          <a:p>
            <a:pPr lvl="1"/>
            <a:r>
              <a:rPr lang="el-GR" sz="1800" u="sng" dirty="0" smtClean="0"/>
              <a:t>Δίνει έμφαση στην </a:t>
            </a:r>
            <a:r>
              <a:rPr lang="el-GR" sz="1800" u="sng" dirty="0" smtClean="0">
                <a:solidFill>
                  <a:srgbClr val="FF0000"/>
                </a:solidFill>
              </a:rPr>
              <a:t>πρόληψη αλλά και την παρέμβαση</a:t>
            </a:r>
            <a:r>
              <a:rPr lang="el-GR" sz="1800" dirty="0" smtClean="0"/>
              <a:t>, εντοπίζοντας, αξιολογώντας και υποστηρίζοντας τις ανάγκες των παιδιών και των οικογενειών.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Ο ρόλος της/του νηπιαγωγού  (29)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r>
              <a:rPr lang="el-GR" sz="1800" b="1" dirty="0" smtClean="0"/>
              <a:t>3) ως ερευνητής</a:t>
            </a:r>
            <a:r>
              <a:rPr lang="el-GR" sz="1800" dirty="0" smtClean="0"/>
              <a:t>: </a:t>
            </a:r>
          </a:p>
          <a:p>
            <a:pPr lvl="1"/>
            <a:r>
              <a:rPr lang="el-GR" sz="1800" dirty="0" smtClean="0"/>
              <a:t>Χρειάζεται να </a:t>
            </a:r>
            <a:r>
              <a:rPr lang="el-GR" sz="1800" dirty="0" smtClean="0">
                <a:solidFill>
                  <a:srgbClr val="FF0000"/>
                </a:solidFill>
              </a:rPr>
              <a:t>βελτιώνει και να εμπλουτίζει </a:t>
            </a:r>
            <a:r>
              <a:rPr lang="el-GR" sz="1800" dirty="0" smtClean="0"/>
              <a:t>τις εκπαιδευτικές πρακτικές της/του, να </a:t>
            </a:r>
            <a:r>
              <a:rPr lang="el-GR" sz="1800" dirty="0" smtClean="0">
                <a:solidFill>
                  <a:srgbClr val="FF0000"/>
                </a:solidFill>
              </a:rPr>
              <a:t>ανανεώνει και να επικαιροποιεί </a:t>
            </a:r>
            <a:r>
              <a:rPr lang="el-GR" sz="1800" dirty="0" smtClean="0"/>
              <a:t>τις γνώσεις της/ του (διά βίου επαγγελματική μάθηση,  διερευνητικές πρακτικές, συνεχής βελτίωση του εκπαιδευτικού τους έργου). </a:t>
            </a:r>
          </a:p>
          <a:p>
            <a:endParaRPr lang="el-GR" sz="1800" dirty="0" smtClean="0"/>
          </a:p>
          <a:p>
            <a:endParaRPr lang="el-GR" sz="1800" dirty="0" smtClean="0"/>
          </a:p>
          <a:p>
            <a:r>
              <a:rPr lang="el-GR" sz="1800" b="1" dirty="0" smtClean="0"/>
              <a:t>4) ως κριτικός φίλος</a:t>
            </a:r>
            <a:r>
              <a:rPr lang="el-GR" sz="1800" dirty="0" smtClean="0"/>
              <a:t>: </a:t>
            </a:r>
          </a:p>
          <a:p>
            <a:pPr lvl="1"/>
            <a:r>
              <a:rPr lang="el-GR" sz="1800" dirty="0" smtClean="0"/>
              <a:t>Νέες προοπτικές στην αντιμετώπιση των προβλημάτων  με κριτική ματιά. </a:t>
            </a:r>
          </a:p>
          <a:p>
            <a:endParaRPr lang="el-GR" sz="1800" dirty="0" smtClean="0"/>
          </a:p>
          <a:p>
            <a:endParaRPr lang="el-GR" sz="1800" dirty="0" smtClean="0"/>
          </a:p>
          <a:p>
            <a:r>
              <a:rPr lang="el-GR" sz="1800" b="1" dirty="0" smtClean="0"/>
              <a:t>5) ως στοχαζόμενος επαγγελματίας</a:t>
            </a:r>
            <a:r>
              <a:rPr lang="el-GR" sz="1800" dirty="0" smtClean="0"/>
              <a:t>: </a:t>
            </a:r>
          </a:p>
          <a:p>
            <a:pPr lvl="1"/>
            <a:r>
              <a:rPr lang="el-GR" sz="1800" dirty="0" smtClean="0"/>
              <a:t>Ο </a:t>
            </a:r>
            <a:r>
              <a:rPr lang="el-GR" sz="1800" dirty="0" err="1" smtClean="0"/>
              <a:t>αναστοχασμός</a:t>
            </a:r>
            <a:r>
              <a:rPr lang="el-GR" sz="1800" dirty="0" smtClean="0"/>
              <a:t> </a:t>
            </a:r>
            <a:r>
              <a:rPr lang="el-GR" sz="1800" dirty="0" smtClean="0">
                <a:solidFill>
                  <a:srgbClr val="FF0000"/>
                </a:solidFill>
              </a:rPr>
              <a:t>ανατρέπει παγιωμένες αντιλήψεις και πρακτικές</a:t>
            </a:r>
            <a:r>
              <a:rPr lang="el-GR" sz="1800" dirty="0" smtClean="0"/>
              <a:t>, καθώς ε</a:t>
            </a:r>
            <a:r>
              <a:rPr lang="el-GR" sz="1800" dirty="0" smtClean="0">
                <a:solidFill>
                  <a:srgbClr val="FF0000"/>
                </a:solidFill>
              </a:rPr>
              <a:t>μπλέκει </a:t>
            </a:r>
            <a:r>
              <a:rPr lang="el-GR" sz="1800" dirty="0" smtClean="0"/>
              <a:t>τις/τους νηπιαγωγούς σε έναν κύκλο </a:t>
            </a:r>
            <a:r>
              <a:rPr lang="el-GR" sz="1800" dirty="0" smtClean="0">
                <a:solidFill>
                  <a:srgbClr val="FF0000"/>
                </a:solidFill>
              </a:rPr>
              <a:t>δράσης που διευρύνει </a:t>
            </a:r>
            <a:r>
              <a:rPr lang="el-GR" sz="1800" dirty="0" smtClean="0"/>
              <a:t>τις επιλογές και το ρεπερτόριο των στρατηγικών και πρακτικών που εφαρμόζουν.</a:t>
            </a:r>
          </a:p>
          <a:p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Ο ρόλος της/του νηπιαγωγού  (30)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r>
              <a:rPr lang="el-GR" sz="1800" b="1" dirty="0" smtClean="0"/>
              <a:t>6) ως διαμεσολαβητής</a:t>
            </a:r>
            <a:r>
              <a:rPr lang="el-GR" sz="1800" dirty="0" smtClean="0"/>
              <a:t>: </a:t>
            </a:r>
          </a:p>
          <a:p>
            <a:pPr lvl="1"/>
            <a:r>
              <a:rPr lang="el-GR" sz="1800" dirty="0" smtClean="0"/>
              <a:t>Η/Ο νηπιαγωγός λειτουργεί ως </a:t>
            </a:r>
            <a:r>
              <a:rPr lang="el-GR" sz="1800" dirty="0" smtClean="0">
                <a:solidFill>
                  <a:srgbClr val="FF0000"/>
                </a:solidFill>
              </a:rPr>
              <a:t>ενδιάμεσος κρίκος </a:t>
            </a:r>
            <a:r>
              <a:rPr lang="el-GR" sz="1800" dirty="0" smtClean="0"/>
              <a:t>ανάμεσα στο παιδί και τον κόσμο γύρω του.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Καταγράφει, ερμηνεύει, επικοινωνεί και υποστηρίζει τις </a:t>
            </a:r>
            <a:r>
              <a:rPr lang="el-GR" sz="1800" dirty="0" smtClean="0"/>
              <a:t>ιδέες, τις ανάγκες και τα επιτεύγματα των παιδιών στο σχολείο, αλλά και στα άλλα πλαίσια της καθημερινής εμπειρία τους,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συντονίζοντας όλους τους εταίρους </a:t>
            </a:r>
            <a:r>
              <a:rPr lang="el-GR" sz="1800" dirty="0" smtClean="0"/>
              <a:t>με στόχο την προάσπιση των δικαιωμάτων των παιδιών για την ανάπτυξη, την εκπαίδευση και την ευημερία τους. </a:t>
            </a:r>
          </a:p>
          <a:p>
            <a:pPr>
              <a:buNone/>
            </a:pPr>
            <a:r>
              <a:rPr lang="el-GR" sz="1800" dirty="0" smtClean="0"/>
              <a:t> </a:t>
            </a:r>
          </a:p>
          <a:p>
            <a:r>
              <a:rPr lang="el-GR" sz="1800" b="1" dirty="0" smtClean="0"/>
              <a:t>7) ως ηγέτης:</a:t>
            </a:r>
            <a:r>
              <a:rPr lang="el-GR" sz="1800" dirty="0" smtClean="0"/>
              <a:t> </a:t>
            </a:r>
          </a:p>
          <a:p>
            <a:pPr lvl="1"/>
            <a:r>
              <a:rPr lang="el-GR" sz="1800" dirty="0" smtClean="0"/>
              <a:t>Μπορεί να συμβάλει στην </a:t>
            </a:r>
            <a:r>
              <a:rPr lang="el-GR" sz="1800" dirty="0" smtClean="0">
                <a:solidFill>
                  <a:srgbClr val="FF0000"/>
                </a:solidFill>
              </a:rPr>
              <a:t>προαγωγή της ποιότητας </a:t>
            </a:r>
            <a:r>
              <a:rPr lang="el-GR" sz="1800" dirty="0" smtClean="0"/>
              <a:t>του εκπαιδευτικού έργου και </a:t>
            </a:r>
          </a:p>
          <a:p>
            <a:pPr lvl="1"/>
            <a:r>
              <a:rPr lang="el-GR" sz="1800" dirty="0" smtClean="0"/>
              <a:t>στη δημιουργία ενός </a:t>
            </a:r>
            <a:r>
              <a:rPr lang="el-GR" sz="1800" dirty="0" smtClean="0">
                <a:solidFill>
                  <a:srgbClr val="FF0000"/>
                </a:solidFill>
              </a:rPr>
              <a:t>εργασιακού περιβάλλοντος </a:t>
            </a:r>
          </a:p>
          <a:p>
            <a:pPr lvl="1"/>
            <a:r>
              <a:rPr lang="el-GR" sz="1800" dirty="0" smtClean="0"/>
              <a:t>που </a:t>
            </a:r>
            <a:r>
              <a:rPr lang="el-GR" sz="1800" dirty="0" smtClean="0">
                <a:solidFill>
                  <a:srgbClr val="FF0000"/>
                </a:solidFill>
              </a:rPr>
              <a:t>ενθαρρύνει </a:t>
            </a:r>
            <a:r>
              <a:rPr lang="el-GR" sz="1800" dirty="0" smtClean="0"/>
              <a:t>τους/τις εκπαιδευτικούς να </a:t>
            </a:r>
            <a:r>
              <a:rPr lang="el-GR" sz="1800" dirty="0" smtClean="0">
                <a:solidFill>
                  <a:srgbClr val="FF0000"/>
                </a:solidFill>
              </a:rPr>
              <a:t>αξιοποιήσουν και να εξελίξουν </a:t>
            </a:r>
            <a:r>
              <a:rPr lang="el-GR" sz="1800" dirty="0" smtClean="0"/>
              <a:t>στον μέγιστο βαθμό τις γνώσεις και τις δεξιότητές τους,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</a:rPr>
              <a:t>να συμμετέχουν </a:t>
            </a:r>
            <a:r>
              <a:rPr lang="el-GR" sz="1800" dirty="0" smtClean="0"/>
              <a:t>σε συνεργατικές διαδικασίες λήψης αποφάσεων.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Η αξιολόγηση στο νηπιαγωγείο  (31)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r>
              <a:rPr lang="el-GR" sz="1800" b="1" dirty="0" smtClean="0"/>
              <a:t>Αναπόσπαστο κομμάτι </a:t>
            </a:r>
            <a:r>
              <a:rPr lang="el-GR" sz="1800" dirty="0" smtClean="0"/>
              <a:t>της μαθησιακής διαδικασίας. </a:t>
            </a:r>
          </a:p>
          <a:p>
            <a:r>
              <a:rPr lang="el-GR" sz="1800" dirty="0" smtClean="0"/>
              <a:t>Σκοπός είναι </a:t>
            </a:r>
            <a:r>
              <a:rPr lang="el-GR" sz="1800" dirty="0" smtClean="0">
                <a:solidFill>
                  <a:srgbClr val="FF0000"/>
                </a:solidFill>
              </a:rPr>
              <a:t>η ενδυνάμωση </a:t>
            </a:r>
            <a:r>
              <a:rPr lang="el-GR" sz="1800" dirty="0" smtClean="0"/>
              <a:t>της μάθησης.</a:t>
            </a:r>
          </a:p>
          <a:p>
            <a:r>
              <a:rPr lang="el-GR" sz="1800" dirty="0" smtClean="0"/>
              <a:t>Έχει </a:t>
            </a:r>
            <a:r>
              <a:rPr lang="el-GR" sz="1800" dirty="0" smtClean="0">
                <a:solidFill>
                  <a:srgbClr val="FF0000"/>
                </a:solidFill>
              </a:rPr>
              <a:t>διαμορφωτικό χαρακτήρα</a:t>
            </a:r>
            <a:r>
              <a:rPr lang="el-GR" sz="1800" dirty="0" smtClean="0"/>
              <a:t>, </a:t>
            </a:r>
          </a:p>
          <a:p>
            <a:pPr lvl="1"/>
            <a:r>
              <a:rPr lang="el-GR" sz="1800" dirty="0" smtClean="0"/>
              <a:t>στοχεύοντας στο να παράσχει τα κατάλληλα εργαλεία,</a:t>
            </a:r>
          </a:p>
          <a:p>
            <a:pPr lvl="1"/>
            <a:r>
              <a:rPr lang="el-GR" sz="1800" dirty="0" smtClean="0"/>
              <a:t> ώστε όλοι όσοι εμπλέκονται στη μαθησιακή διαδικασία </a:t>
            </a:r>
            <a:r>
              <a:rPr lang="el-GR" sz="1800" dirty="0" smtClean="0">
                <a:solidFill>
                  <a:srgbClr val="FF0000"/>
                </a:solidFill>
              </a:rPr>
              <a:t>να αποκτούν σαφή εικόνα </a:t>
            </a:r>
            <a:r>
              <a:rPr lang="el-GR" sz="1800" dirty="0" smtClean="0"/>
              <a:t>αναφορικά </a:t>
            </a:r>
            <a:r>
              <a:rPr lang="el-GR" sz="1800" dirty="0" smtClean="0">
                <a:solidFill>
                  <a:srgbClr val="FF0000"/>
                </a:solidFill>
              </a:rPr>
              <a:t>με το σημείο στο οποίο βρίσκεται η μαθησιακή πορεία</a:t>
            </a:r>
            <a:r>
              <a:rPr lang="el-GR" sz="1800" dirty="0" smtClean="0"/>
              <a:t>, σε σχέση με τις εκάστοτε μαθησιακές επιδιώξεις. </a:t>
            </a:r>
          </a:p>
          <a:p>
            <a:pPr lvl="1"/>
            <a:endParaRPr lang="el-GR" sz="1800" dirty="0" smtClean="0"/>
          </a:p>
          <a:p>
            <a:r>
              <a:rPr lang="el-GR" sz="1800" b="1" dirty="0" smtClean="0"/>
              <a:t>Αξιοποιεί την Παρατήρηση </a:t>
            </a:r>
            <a:r>
              <a:rPr lang="el-GR" sz="1800" dirty="0" smtClean="0"/>
              <a:t>συμπληρωματικά με τον </a:t>
            </a:r>
            <a:r>
              <a:rPr lang="el-GR" sz="1800" b="1" dirty="0" smtClean="0"/>
              <a:t>Ατομικό Φάκελο Προόδου</a:t>
            </a:r>
            <a:r>
              <a:rPr lang="el-GR" sz="1800" dirty="0" smtClean="0"/>
              <a:t>, </a:t>
            </a:r>
            <a:r>
              <a:rPr lang="el-GR" sz="1800" dirty="0" smtClean="0">
                <a:solidFill>
                  <a:srgbClr val="FF0000"/>
                </a:solidFill>
              </a:rPr>
              <a:t>καταγράφοντας την πορεία μάθησης </a:t>
            </a:r>
            <a:r>
              <a:rPr lang="el-GR" sz="1800" dirty="0" smtClean="0"/>
              <a:t>και ανάπτυξης του παιδιού, υπό το πρίσμα της κατάλληλης παιδαγωγικής τεκμηρίωσης. </a:t>
            </a:r>
          </a:p>
          <a:p>
            <a:endParaRPr lang="el-GR" sz="1800" dirty="0" smtClean="0"/>
          </a:p>
          <a:p>
            <a:r>
              <a:rPr lang="el-GR" sz="1800" dirty="0" smtClean="0"/>
              <a:t>Οι νηπιαγωγοί, μέσω της Παρατήρησης, </a:t>
            </a:r>
            <a:r>
              <a:rPr lang="el-GR" sz="1800" dirty="0" smtClean="0">
                <a:solidFill>
                  <a:srgbClr val="FF0000"/>
                </a:solidFill>
              </a:rPr>
              <a:t>συλλέγουν δείγματα </a:t>
            </a:r>
            <a:r>
              <a:rPr lang="el-GR" sz="1800" dirty="0" smtClean="0"/>
              <a:t>από την εμπλοκή και πορεία κάθε παιδιού στη μάθηση και από τις αλληλεπιδράσεις μεταξύ των παιδιών. </a:t>
            </a:r>
          </a:p>
          <a:p>
            <a:r>
              <a:rPr lang="el-GR" sz="1800" dirty="0" smtClean="0">
                <a:solidFill>
                  <a:srgbClr val="FF0000"/>
                </a:solidFill>
              </a:rPr>
              <a:t>Το υλικό αυτό αναλύεται και ερμηνεύεται </a:t>
            </a:r>
            <a:r>
              <a:rPr lang="el-GR" sz="1800" dirty="0" smtClean="0"/>
              <a:t>σε σχέση με τη μαθησιακή τους πρόοδο, αντλώντας παράλληλα χρήσιμες πληροφορίες για την αποτελεσματικότητα του εκπαιδευτικού προγράμματος. </a:t>
            </a:r>
          </a:p>
          <a:p>
            <a:r>
              <a:rPr lang="el-GR" sz="1800" dirty="0" smtClean="0">
                <a:solidFill>
                  <a:srgbClr val="FF0000"/>
                </a:solidFill>
              </a:rPr>
              <a:t>Συνδυάζονται οι πληροφορίες από πολλαπλές πηγές, </a:t>
            </a:r>
            <a:r>
              <a:rPr lang="el-GR" sz="1800" dirty="0" smtClean="0"/>
              <a:t>δίνοντας μια ολοκληρωμένη εικόνα για τη μάθηση και την ανάπτυξη. </a:t>
            </a:r>
          </a:p>
          <a:p>
            <a:r>
              <a:rPr lang="el-GR" sz="1800" dirty="0" smtClean="0"/>
              <a:t>Αξιολόγηση από τα παιδιά και μαζί με τα παιδιά.</a:t>
            </a:r>
          </a:p>
          <a:p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286808" cy="785794"/>
          </a:xfrm>
        </p:spPr>
        <p:txBody>
          <a:bodyPr/>
          <a:lstStyle/>
          <a:p>
            <a:r>
              <a:rPr lang="el-GR" sz="2400" b="1" dirty="0" smtClean="0"/>
              <a:t>Το Νέο Αναλυτικό Πρόγραμμα (2021) για το Νηπιαγωγείο (2)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l-GR" sz="1800" dirty="0" smtClean="0"/>
              <a:t>Το Πρόγραμμα Σπουδών του νηπιαγωγείου, οργανώνει την μάθηση με βάση τις ακόλουθες αρχές:</a:t>
            </a:r>
          </a:p>
          <a:p>
            <a:pPr lvl="1"/>
            <a:r>
              <a:rPr lang="el-GR" sz="1800" b="1" dirty="0" smtClean="0"/>
              <a:t>Το νηπιαγωγείο θέτει τα θεμέλια</a:t>
            </a:r>
            <a:r>
              <a:rPr lang="el-GR" sz="1800" dirty="0" smtClean="0"/>
              <a:t> για την </a:t>
            </a:r>
            <a:r>
              <a:rPr lang="el-GR" sz="1800" dirty="0" smtClean="0">
                <a:solidFill>
                  <a:srgbClr val="FF0000"/>
                </a:solidFill>
              </a:rPr>
              <a:t>ανάπτυξη των ικανοτήτων  </a:t>
            </a:r>
            <a:r>
              <a:rPr lang="el-GR" sz="1800" dirty="0" smtClean="0"/>
              <a:t>του παιδιού στην σύγχρονη κοινωνική ζωή ως </a:t>
            </a:r>
            <a:r>
              <a:rPr lang="el-GR" sz="1800" dirty="0" smtClean="0">
                <a:solidFill>
                  <a:srgbClr val="FF0000"/>
                </a:solidFill>
              </a:rPr>
              <a:t>ενεργού πολίτη.</a:t>
            </a:r>
          </a:p>
          <a:p>
            <a:pPr lvl="1"/>
            <a:endParaRPr lang="el-GR" sz="1800" dirty="0" smtClean="0">
              <a:solidFill>
                <a:srgbClr val="FF0000"/>
              </a:solidFill>
            </a:endParaRPr>
          </a:p>
          <a:p>
            <a:pPr lvl="1"/>
            <a:r>
              <a:rPr lang="el-GR" sz="1800" b="1" dirty="0" smtClean="0"/>
              <a:t>Δίνει έμφαση στην/στο</a:t>
            </a:r>
          </a:p>
          <a:p>
            <a:pPr lvl="2"/>
            <a:r>
              <a:rPr lang="el-GR" sz="1800" dirty="0" smtClean="0"/>
              <a:t>(α) καλή γνώση των </a:t>
            </a:r>
            <a:r>
              <a:rPr lang="el-GR" sz="1800" dirty="0" smtClean="0">
                <a:solidFill>
                  <a:srgbClr val="FF0000"/>
                </a:solidFill>
              </a:rPr>
              <a:t>αναπτυξιακών χαρακτηριστικών των παιδιών </a:t>
            </a:r>
            <a:r>
              <a:rPr lang="el-GR" sz="1800" dirty="0" smtClean="0"/>
              <a:t>προσχολικής ηλικίας. </a:t>
            </a:r>
          </a:p>
          <a:p>
            <a:pPr lvl="2"/>
            <a:r>
              <a:rPr lang="el-GR" sz="1800" dirty="0" smtClean="0"/>
              <a:t>(β) διαμόρφωση πλούσιων </a:t>
            </a:r>
            <a:r>
              <a:rPr lang="el-GR" sz="1800" dirty="0" smtClean="0">
                <a:solidFill>
                  <a:srgbClr val="FF0000"/>
                </a:solidFill>
              </a:rPr>
              <a:t>μαθησιακών περιβαλλόντων </a:t>
            </a:r>
            <a:r>
              <a:rPr lang="el-GR" sz="1800" dirty="0" smtClean="0"/>
              <a:t>που σέβονται τον ρυθμό και τον τρόπο που μαθαίνει κάθε παιδί.</a:t>
            </a:r>
          </a:p>
          <a:p>
            <a:pPr lvl="2"/>
            <a:r>
              <a:rPr lang="el-GR" sz="1800" dirty="0" smtClean="0"/>
              <a:t>(γ) </a:t>
            </a:r>
            <a:r>
              <a:rPr lang="el-GR" sz="1800" dirty="0" smtClean="0">
                <a:solidFill>
                  <a:srgbClr val="FF0000"/>
                </a:solidFill>
              </a:rPr>
              <a:t>το παιδί βρίσκεται στο επίκεντρο της μαθησιακής διαδικασίας (</a:t>
            </a:r>
            <a:r>
              <a:rPr lang="el-GR" sz="1800" dirty="0" smtClean="0"/>
              <a:t>ενεργή συμμετοχή,  χωρίς διακρίσεις, ενταξιακή εκπαίδευση).</a:t>
            </a:r>
          </a:p>
          <a:p>
            <a:pPr lvl="2"/>
            <a:r>
              <a:rPr lang="el-GR" sz="1800" dirty="0" smtClean="0"/>
              <a:t>(δ) </a:t>
            </a:r>
            <a:r>
              <a:rPr lang="el-GR" sz="1800" dirty="0" smtClean="0">
                <a:solidFill>
                  <a:srgbClr val="FF0000"/>
                </a:solidFill>
              </a:rPr>
              <a:t>το παιδί μαθαίνει </a:t>
            </a:r>
            <a:r>
              <a:rPr lang="el-GR" sz="1800" dirty="0" smtClean="0"/>
              <a:t>και αναπτύσσεται καθώς έρχεται </a:t>
            </a:r>
            <a:r>
              <a:rPr lang="el-GR" sz="1800" dirty="0" smtClean="0">
                <a:solidFill>
                  <a:srgbClr val="FF0000"/>
                </a:solidFill>
              </a:rPr>
              <a:t>σε επαφή / αλληλεπίδραση  </a:t>
            </a:r>
            <a:r>
              <a:rPr lang="el-GR" sz="1800" dirty="0" smtClean="0"/>
              <a:t>με το περιβάλλον, τα αντικείμενα, τις καταστάσεις και αλληλεπιδρά με τους σημαντικούς άλλους.</a:t>
            </a:r>
          </a:p>
          <a:p>
            <a:pPr lvl="2"/>
            <a:endParaRPr lang="el-GR" sz="1800" dirty="0" smtClean="0"/>
          </a:p>
          <a:p>
            <a:pPr lvl="1"/>
            <a:r>
              <a:rPr lang="el-GR" sz="1800" b="1" dirty="0" smtClean="0"/>
              <a:t>Οι θετικές και υποστηρικτικές σχέσεις </a:t>
            </a:r>
            <a:r>
              <a:rPr lang="el-GR" sz="1800" dirty="0" smtClean="0"/>
              <a:t>αποτελούν τον βασικό μοχλό σε αυτήν τη διαδικασία, καθώς αναγνωρίζεται </a:t>
            </a:r>
            <a:r>
              <a:rPr lang="el-GR" sz="1800" dirty="0" smtClean="0">
                <a:solidFill>
                  <a:srgbClr val="FF0000"/>
                </a:solidFill>
              </a:rPr>
              <a:t>ο κοινωνικός χαρακτήρας της μάθησης.</a:t>
            </a:r>
          </a:p>
          <a:p>
            <a:pPr lvl="1"/>
            <a:endParaRPr lang="el-GR" sz="1800" dirty="0" smtClean="0"/>
          </a:p>
          <a:p>
            <a:endParaRPr lang="el-GR" sz="1600" i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Το Νέο Αναλυτικό Πρόγραμμα (2021) για το Νηπιαγωγείο (3)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l-GR" sz="1800" dirty="0" smtClean="0"/>
              <a:t>Το Πρόγραμμα Σπουδών του νηπιαγωγείου, οργανώνει την μάθηση με βάση τις ακόλουθες αρχές:</a:t>
            </a:r>
          </a:p>
          <a:p>
            <a:pPr lvl="1"/>
            <a:r>
              <a:rPr lang="el-GR" sz="1800" b="1" dirty="0" smtClean="0"/>
              <a:t>Η προσέγγιση </a:t>
            </a:r>
            <a:r>
              <a:rPr lang="el-GR" sz="1800" b="1" u="sng" dirty="0" smtClean="0"/>
              <a:t>της μάθησης γίνεται με ολιστικό τρόπο</a:t>
            </a:r>
            <a:r>
              <a:rPr lang="el-GR" sz="1800" u="sng" dirty="0" smtClean="0"/>
              <a:t> </a:t>
            </a:r>
            <a:r>
              <a:rPr lang="el-GR" sz="1800" dirty="0" smtClean="0"/>
              <a:t>προσφέροντας ποικίλα </a:t>
            </a:r>
            <a:r>
              <a:rPr lang="el-GR" sz="1800" dirty="0" smtClean="0">
                <a:solidFill>
                  <a:srgbClr val="FF0000"/>
                </a:solidFill>
              </a:rPr>
              <a:t>ερεθίσματα που έχουν νόημα για τα παιδιά </a:t>
            </a:r>
            <a:r>
              <a:rPr lang="el-GR" sz="1800" dirty="0" smtClean="0"/>
              <a:t>και δημιουργώντας </a:t>
            </a:r>
            <a:r>
              <a:rPr lang="el-GR" sz="1800" dirty="0" smtClean="0">
                <a:solidFill>
                  <a:srgbClr val="FF0000"/>
                </a:solidFill>
              </a:rPr>
              <a:t>συνδέσεις </a:t>
            </a:r>
            <a:r>
              <a:rPr lang="el-GR" sz="1800" dirty="0" smtClean="0"/>
              <a:t>με τη σύγχρονη καθημερινή </a:t>
            </a:r>
            <a:r>
              <a:rPr lang="el-GR" sz="1800" dirty="0" smtClean="0">
                <a:solidFill>
                  <a:srgbClr val="FF0000"/>
                </a:solidFill>
              </a:rPr>
              <a:t>ζωή </a:t>
            </a:r>
            <a:r>
              <a:rPr lang="el-GR" sz="1800" dirty="0" smtClean="0"/>
              <a:t>και την τοπική και ευρύτερη κοινότητα.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b="1" u="sng" dirty="0" smtClean="0"/>
              <a:t>Η φυσική περιέργεια </a:t>
            </a:r>
            <a:r>
              <a:rPr lang="el-GR" sz="1800" b="1" dirty="0" smtClean="0"/>
              <a:t>των παιδιών</a:t>
            </a:r>
            <a:r>
              <a:rPr lang="el-GR" sz="1800" dirty="0" smtClean="0"/>
              <a:t> να ανακαλύψουν και να κατανοήσουν τον κόσμο γύρω τους </a:t>
            </a:r>
            <a:r>
              <a:rPr lang="el-GR" sz="1800" b="1" u="sng" dirty="0" smtClean="0"/>
              <a:t>και το παιχνίδι </a:t>
            </a:r>
            <a:r>
              <a:rPr lang="el-GR" sz="1800" dirty="0" smtClean="0"/>
              <a:t>αποτελούν τη </a:t>
            </a:r>
            <a:r>
              <a:rPr lang="el-GR" sz="1800" dirty="0" smtClean="0">
                <a:solidFill>
                  <a:srgbClr val="FF0000"/>
                </a:solidFill>
              </a:rPr>
              <a:t>βάση για την οργάνωση μαθησιακών καταστάσεων </a:t>
            </a:r>
            <a:r>
              <a:rPr lang="el-GR" sz="1600" dirty="0" smtClean="0">
                <a:solidFill>
                  <a:srgbClr val="FF0000"/>
                </a:solidFill>
              </a:rPr>
              <a:t>(</a:t>
            </a:r>
            <a:r>
              <a:rPr lang="el-GR" sz="1600" dirty="0" smtClean="0"/>
              <a:t>διερευνήσεις που προάγουν </a:t>
            </a:r>
            <a:r>
              <a:rPr lang="el-GR" sz="1600" dirty="0" err="1" smtClean="0"/>
              <a:t>μεταγνωστικές</a:t>
            </a:r>
            <a:r>
              <a:rPr lang="el-GR" sz="1600" dirty="0" smtClean="0"/>
              <a:t> δεξιότητες).</a:t>
            </a:r>
          </a:p>
          <a:p>
            <a:pPr lvl="1"/>
            <a:endParaRPr lang="el-GR" sz="1800" b="1" dirty="0" smtClean="0"/>
          </a:p>
          <a:p>
            <a:pPr lvl="1"/>
            <a:r>
              <a:rPr lang="el-GR" sz="1800" b="1" u="sng" dirty="0" smtClean="0"/>
              <a:t>Ο συντονισμός των προσπαθειών και η συνεργασία</a:t>
            </a:r>
            <a:r>
              <a:rPr lang="el-GR" sz="1800" u="sng" dirty="0" smtClean="0"/>
              <a:t> </a:t>
            </a:r>
            <a:r>
              <a:rPr lang="el-GR" sz="1800" dirty="0" smtClean="0"/>
              <a:t>όλων των εμπλεκόμενων φορέων στην εκπαίδευση του παιδιού αποτελούν </a:t>
            </a:r>
            <a:r>
              <a:rPr lang="el-GR" sz="1800" dirty="0" smtClean="0">
                <a:solidFill>
                  <a:srgbClr val="FF0000"/>
                </a:solidFill>
              </a:rPr>
              <a:t>σημαντική προτεραιότητα </a:t>
            </a:r>
            <a:r>
              <a:rPr lang="el-GR" sz="1800" dirty="0" smtClean="0"/>
              <a:t>του νηπιαγωγείου.</a:t>
            </a:r>
          </a:p>
          <a:p>
            <a:pPr lvl="1"/>
            <a:endParaRPr lang="el-GR" sz="1800" b="1" dirty="0" smtClean="0"/>
          </a:p>
          <a:p>
            <a:pPr lvl="1"/>
            <a:r>
              <a:rPr lang="el-GR" sz="1800" b="1" dirty="0" smtClean="0"/>
              <a:t>Οι νηπιαγωγοί προσφέρουν </a:t>
            </a:r>
            <a:r>
              <a:rPr lang="el-GR" sz="1800" b="1" u="sng" dirty="0" smtClean="0"/>
              <a:t>κατάλληλες ευκαιρίες</a:t>
            </a:r>
            <a:r>
              <a:rPr lang="el-GR" sz="1800" dirty="0" smtClean="0"/>
              <a:t>, ώστε τα παιδιά </a:t>
            </a:r>
            <a:r>
              <a:rPr lang="el-GR" sz="1800" dirty="0" smtClean="0">
                <a:solidFill>
                  <a:srgbClr val="FF0000"/>
                </a:solidFill>
              </a:rPr>
              <a:t>να επικοινωνούν με ποικίλους τρόπους </a:t>
            </a:r>
            <a:r>
              <a:rPr lang="el-GR" sz="1800" dirty="0" smtClean="0"/>
              <a:t>αυτά που σκέφτονται, γνωρίζουν και μπορούν να κάνουν, </a:t>
            </a:r>
            <a:r>
              <a:rPr lang="el-GR" sz="1800" dirty="0" smtClean="0">
                <a:solidFill>
                  <a:srgbClr val="FF0000"/>
                </a:solidFill>
              </a:rPr>
              <a:t>αξιολογώντας και ανατροφοδοτώντας τ</a:t>
            </a:r>
            <a:r>
              <a:rPr lang="el-GR" sz="1800" dirty="0" smtClean="0"/>
              <a:t>η δράση τους (στόχος: προαγωγή της μάθησης  &amp; αναδιαμόρφωση του εκπαιδευτικού προγράμματος).</a:t>
            </a:r>
          </a:p>
          <a:p>
            <a:pPr lvl="1"/>
            <a:endParaRPr lang="el-GR" sz="1800" b="1" u="sng" dirty="0" smtClean="0"/>
          </a:p>
          <a:p>
            <a:pPr lvl="1"/>
            <a:r>
              <a:rPr lang="el-GR" sz="1800" b="1" u="sng" dirty="0" smtClean="0"/>
              <a:t>Η/Ο κάθε νηπιαγωγός</a:t>
            </a:r>
            <a:r>
              <a:rPr lang="el-GR" sz="1800" dirty="0" smtClean="0"/>
              <a:t>, αποτελεί </a:t>
            </a:r>
            <a:r>
              <a:rPr lang="el-GR" sz="1800" dirty="0" smtClean="0">
                <a:solidFill>
                  <a:srgbClr val="FF0000"/>
                </a:solidFill>
              </a:rPr>
              <a:t>το κλειδί για τη διασφάλιση της ποιότητας της εκπαίδευσης </a:t>
            </a:r>
            <a:r>
              <a:rPr lang="el-GR" sz="1800" dirty="0" smtClean="0"/>
              <a:t>στο νηπιαγωγείο στο πλαίσιο ενός κοινού οράματος.</a:t>
            </a:r>
          </a:p>
          <a:p>
            <a:endParaRPr lang="el-GR" sz="1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Σκοπός και στόχοι του νηπιαγωγείου  (4)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l-GR" sz="1800" b="1" dirty="0" smtClean="0"/>
              <a:t> Η ολόπλευρη </a:t>
            </a:r>
            <a:r>
              <a:rPr lang="el-GR" sz="1800" dirty="0" smtClean="0"/>
              <a:t>(σωματική, κοινωνική, συναισθηματική και γνωστική) </a:t>
            </a:r>
            <a:r>
              <a:rPr lang="el-GR" sz="1800" dirty="0" smtClean="0">
                <a:solidFill>
                  <a:srgbClr val="FF0000"/>
                </a:solidFill>
              </a:rPr>
              <a:t>ανάπτυξη </a:t>
            </a:r>
            <a:r>
              <a:rPr lang="el-GR" sz="1800" dirty="0" smtClean="0"/>
              <a:t>του παιδιού, </a:t>
            </a:r>
            <a:r>
              <a:rPr lang="el-GR" sz="1800" dirty="0" smtClean="0">
                <a:solidFill>
                  <a:srgbClr val="FF0000"/>
                </a:solidFill>
              </a:rPr>
              <a:t>η ευημερία </a:t>
            </a:r>
            <a:r>
              <a:rPr lang="el-GR" sz="1800" dirty="0" smtClean="0"/>
              <a:t>του και η διαμόρφωση της </a:t>
            </a:r>
            <a:r>
              <a:rPr lang="el-GR" sz="1800" dirty="0" smtClean="0">
                <a:solidFill>
                  <a:srgbClr val="FF0000"/>
                </a:solidFill>
              </a:rPr>
              <a:t>ταυτότητας του δημοκρατικού πολίτη.</a:t>
            </a:r>
          </a:p>
          <a:p>
            <a:endParaRPr lang="el-GR" sz="1800" b="1" dirty="0" smtClean="0"/>
          </a:p>
          <a:p>
            <a:r>
              <a:rPr lang="el-GR" sz="1800" b="1" dirty="0" smtClean="0"/>
              <a:t>Η ομαλή μετάβαση </a:t>
            </a:r>
            <a:r>
              <a:rPr lang="el-GR" sz="1800" dirty="0" smtClean="0"/>
              <a:t>των παιδιών από το σπίτι ή τον παιδικό σταθμό στο νηπιαγωγείο και από το νηπιαγωγείο στο δημοτικό σχολείο. </a:t>
            </a:r>
          </a:p>
          <a:p>
            <a:endParaRPr lang="el-GR" sz="1800" b="1" dirty="0" smtClean="0"/>
          </a:p>
          <a:p>
            <a:r>
              <a:rPr lang="el-GR" sz="1800" b="1" dirty="0" smtClean="0"/>
              <a:t>Η διασφάλιση των συνθηκών </a:t>
            </a:r>
            <a:r>
              <a:rPr lang="el-GR" sz="1800" dirty="0" smtClean="0"/>
              <a:t>για την επιτυχημένη πορεία κάθε παιδιού. Κάθε παιδί αντιμετωπίζεται ως </a:t>
            </a:r>
            <a:r>
              <a:rPr lang="el-GR" sz="1800" dirty="0" smtClean="0">
                <a:solidFill>
                  <a:srgbClr val="FF0000"/>
                </a:solidFill>
              </a:rPr>
              <a:t>ξεχωριστή οντότητα</a:t>
            </a:r>
            <a:r>
              <a:rPr lang="el-GR" sz="1800" dirty="0" smtClean="0"/>
              <a:t>, με μοναδικά </a:t>
            </a:r>
            <a:r>
              <a:rPr lang="el-GR" sz="1800" dirty="0" smtClean="0">
                <a:solidFill>
                  <a:srgbClr val="FF0000"/>
                </a:solidFill>
              </a:rPr>
              <a:t>χαρακτηριστικά </a:t>
            </a:r>
            <a:r>
              <a:rPr lang="el-GR" sz="1800" dirty="0" smtClean="0"/>
              <a:t>και ατομικούς </a:t>
            </a:r>
            <a:r>
              <a:rPr lang="el-GR" sz="1800" dirty="0" smtClean="0">
                <a:solidFill>
                  <a:srgbClr val="FF0000"/>
                </a:solidFill>
              </a:rPr>
              <a:t>ρυθμούς μάθησης</a:t>
            </a:r>
            <a:r>
              <a:rPr lang="el-GR" sz="1800" dirty="0" smtClean="0"/>
              <a:t>. Η </a:t>
            </a:r>
            <a:r>
              <a:rPr lang="el-GR" sz="1800" dirty="0" smtClean="0">
                <a:solidFill>
                  <a:srgbClr val="FF0000"/>
                </a:solidFill>
              </a:rPr>
              <a:t>βιογραφία </a:t>
            </a:r>
            <a:r>
              <a:rPr lang="el-GR" sz="1800" dirty="0" smtClean="0"/>
              <a:t>κάθε παιδιού, τα </a:t>
            </a:r>
            <a:r>
              <a:rPr lang="el-GR" sz="1800" dirty="0" smtClean="0">
                <a:solidFill>
                  <a:srgbClr val="FF0000"/>
                </a:solidFill>
              </a:rPr>
              <a:t>γνωστικά του αποθέματα </a:t>
            </a:r>
            <a:r>
              <a:rPr lang="el-GR" sz="1800" dirty="0" smtClean="0"/>
              <a:t>και το </a:t>
            </a:r>
            <a:r>
              <a:rPr lang="el-GR" sz="1800" dirty="0" smtClean="0">
                <a:solidFill>
                  <a:srgbClr val="FF0000"/>
                </a:solidFill>
              </a:rPr>
              <a:t>πολιτισμικό του κεφάλαιο</a:t>
            </a:r>
            <a:r>
              <a:rPr lang="el-GR" sz="1800" dirty="0" smtClean="0"/>
              <a:t>, οι ικανότητες, τα ε</a:t>
            </a:r>
            <a:r>
              <a:rPr lang="el-GR" sz="1800" dirty="0" smtClean="0">
                <a:solidFill>
                  <a:srgbClr val="FF0000"/>
                </a:solidFill>
              </a:rPr>
              <a:t>νδιαφέροντα </a:t>
            </a:r>
            <a:r>
              <a:rPr lang="el-GR" sz="1800" dirty="0" smtClean="0"/>
              <a:t>και οι ανάγκες του αποτελούν το </a:t>
            </a:r>
            <a:r>
              <a:rPr lang="el-GR" sz="1800" b="1" dirty="0" smtClean="0"/>
              <a:t>σημείο εκκίνησης </a:t>
            </a:r>
            <a:r>
              <a:rPr lang="el-GR" sz="1800" dirty="0" smtClean="0"/>
              <a:t>για τα βήματα και τις επιλογές των νηπιαγωγών, ώστε το κάθε παιδί ξεχωριστά </a:t>
            </a:r>
            <a:r>
              <a:rPr lang="el-GR" sz="1800" dirty="0" smtClean="0">
                <a:solidFill>
                  <a:srgbClr val="FF0000"/>
                </a:solidFill>
              </a:rPr>
              <a:t>να φτάσει στο μέγιστο των δυνατοτήτων </a:t>
            </a:r>
            <a:r>
              <a:rPr lang="el-GR" sz="1800" dirty="0" smtClean="0"/>
              <a:t>του, να νιώσει χαρά, ικανοποίηση, αυτοπεποίθηση και πληρότητα.</a:t>
            </a:r>
          </a:p>
          <a:p>
            <a:endParaRPr lang="el-GR" sz="1800" dirty="0" smtClean="0"/>
          </a:p>
          <a:p>
            <a:r>
              <a:rPr lang="el-GR" sz="1800" b="1" dirty="0" smtClean="0"/>
              <a:t>Η διασφάλιση των συνθηκών </a:t>
            </a:r>
            <a:r>
              <a:rPr lang="el-GR" sz="1800" dirty="0" smtClean="0"/>
              <a:t>για την επιτυχημένη </a:t>
            </a:r>
            <a:r>
              <a:rPr lang="el-GR" sz="1800" dirty="0" smtClean="0">
                <a:solidFill>
                  <a:srgbClr val="FF0000"/>
                </a:solidFill>
              </a:rPr>
              <a:t>συμμετοχή κάθε εκπαιδευτικού </a:t>
            </a:r>
            <a:r>
              <a:rPr lang="el-GR" sz="1800" dirty="0" smtClean="0"/>
              <a:t>και κάθε ενήλικα στην εκπαίδευση των παιδιών (αρμονική συνεργασία). </a:t>
            </a:r>
          </a:p>
          <a:p>
            <a:pPr>
              <a:buNone/>
            </a:pPr>
            <a:endParaRPr lang="el-GR" sz="1800" dirty="0" smtClean="0"/>
          </a:p>
          <a:p>
            <a:r>
              <a:rPr lang="el-GR" sz="1800" dirty="0" smtClean="0"/>
              <a:t>Η λειτουργία του νηπιαγωγείου ως </a:t>
            </a:r>
            <a:r>
              <a:rPr lang="el-GR" sz="1800" b="1" dirty="0" smtClean="0"/>
              <a:t>κοινότητα μάθησης.</a:t>
            </a:r>
            <a:endParaRPr lang="el-GR" sz="1800" dirty="0" smtClean="0"/>
          </a:p>
          <a:p>
            <a:r>
              <a:rPr lang="el-GR" sz="1800" b="1" dirty="0" smtClean="0"/>
              <a:t>Η δημοκρατική ηγεσία (</a:t>
            </a:r>
            <a:r>
              <a:rPr lang="el-GR" sz="1800" dirty="0" smtClean="0"/>
              <a:t>πλαίσιο για ανάπτυξη </a:t>
            </a:r>
            <a:r>
              <a:rPr lang="el-GR" sz="1800" dirty="0" smtClean="0">
                <a:solidFill>
                  <a:srgbClr val="FF0000"/>
                </a:solidFill>
              </a:rPr>
              <a:t>κοινών στόχων και συνεργασίας </a:t>
            </a:r>
            <a:r>
              <a:rPr lang="el-GR" sz="1800" dirty="0" smtClean="0"/>
              <a:t>μεταξύ όλων των εμπλεκομένων στην εκπαιδευτική διαδικασία).</a:t>
            </a:r>
          </a:p>
          <a:p>
            <a:endParaRPr lang="el-GR" sz="1800" b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Περιεχόμενο και Θεματικά Πεδία  (5)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l-GR" sz="1800" b="1" u="sng" dirty="0" smtClean="0"/>
              <a:t>Το περιεχόμενο </a:t>
            </a:r>
            <a:r>
              <a:rPr lang="el-GR" sz="1800" dirty="0" smtClean="0"/>
              <a:t>της μάθησης στο νηπιαγωγείο </a:t>
            </a:r>
            <a:r>
              <a:rPr lang="el-GR" sz="1800" u="sng" dirty="0" smtClean="0"/>
              <a:t>οργανώνεται </a:t>
            </a:r>
            <a:r>
              <a:rPr lang="el-GR" sz="1800" b="1" dirty="0" smtClean="0"/>
              <a:t>σε τέσσερα (4) Θεματικά Πεδία </a:t>
            </a:r>
          </a:p>
          <a:p>
            <a:pPr lvl="1"/>
            <a:r>
              <a:rPr lang="el-GR" sz="1800" dirty="0" smtClean="0"/>
              <a:t>στη βάση της ολιστικής προσέγγισης της μάθησης,</a:t>
            </a:r>
          </a:p>
          <a:p>
            <a:pPr lvl="1"/>
            <a:r>
              <a:rPr lang="el-GR" sz="1800" dirty="0" smtClean="0"/>
              <a:t> με στόχο την ανάδειξη των </a:t>
            </a:r>
            <a:r>
              <a:rPr lang="el-GR" sz="1800" dirty="0" smtClean="0">
                <a:solidFill>
                  <a:srgbClr val="FF0000"/>
                </a:solidFill>
              </a:rPr>
              <a:t>διεπιστημονικών συνδέσεων </a:t>
            </a:r>
            <a:r>
              <a:rPr lang="el-GR" sz="1800" dirty="0" smtClean="0"/>
              <a:t>και την </a:t>
            </a:r>
            <a:r>
              <a:rPr lang="el-GR" sz="1800" dirty="0" smtClean="0">
                <a:solidFill>
                  <a:srgbClr val="FF0000"/>
                </a:solidFill>
              </a:rPr>
              <a:t>ενίσχυση της </a:t>
            </a:r>
            <a:r>
              <a:rPr lang="el-GR" sz="1800" dirty="0" err="1" smtClean="0">
                <a:solidFill>
                  <a:srgbClr val="FF0000"/>
                </a:solidFill>
              </a:rPr>
              <a:t>διαθεματικότητας</a:t>
            </a:r>
            <a:r>
              <a:rPr lang="el-GR" sz="1800" dirty="0" smtClean="0">
                <a:solidFill>
                  <a:srgbClr val="FF0000"/>
                </a:solidFill>
              </a:rPr>
              <a:t>. </a:t>
            </a:r>
          </a:p>
          <a:p>
            <a:endParaRPr lang="el-GR" sz="1800" dirty="0" smtClean="0">
              <a:solidFill>
                <a:srgbClr val="FF0000"/>
              </a:solidFill>
            </a:endParaRPr>
          </a:p>
          <a:p>
            <a:r>
              <a:rPr lang="el-GR" sz="1800" b="1" dirty="0" smtClean="0"/>
              <a:t>Οι ικανότητες του 21ου αιώνα </a:t>
            </a:r>
            <a:r>
              <a:rPr lang="el-GR" sz="1800" dirty="0" smtClean="0"/>
              <a:t>βρίσκονται </a:t>
            </a:r>
            <a:r>
              <a:rPr lang="el-GR" sz="1800" dirty="0" smtClean="0">
                <a:solidFill>
                  <a:srgbClr val="FF0000"/>
                </a:solidFill>
              </a:rPr>
              <a:t>στον πυρήνα </a:t>
            </a:r>
            <a:r>
              <a:rPr lang="el-GR" sz="1800" dirty="0" smtClean="0"/>
              <a:t>του Προγράμματος Σπουδών του νηπιαγωγείου και </a:t>
            </a:r>
            <a:r>
              <a:rPr lang="el-GR" sz="1800" dirty="0" smtClean="0">
                <a:solidFill>
                  <a:srgbClr val="FF0000"/>
                </a:solidFill>
              </a:rPr>
              <a:t>διατρέχουν όλα τα Θεματικά Πεδία </a:t>
            </a:r>
            <a:r>
              <a:rPr lang="el-GR" sz="1800" dirty="0" smtClean="0"/>
              <a:t>και τις Θεματικές Ενότητές του.</a:t>
            </a:r>
          </a:p>
          <a:p>
            <a:endParaRPr lang="el-GR" sz="1800" dirty="0" smtClean="0">
              <a:solidFill>
                <a:srgbClr val="FF0000"/>
              </a:solidFill>
            </a:endParaRPr>
          </a:p>
          <a:p>
            <a:r>
              <a:rPr lang="el-GR" sz="1800" b="1" dirty="0" smtClean="0"/>
              <a:t>Η έννοια της ικανότητας </a:t>
            </a:r>
            <a:r>
              <a:rPr lang="el-GR" sz="1800" dirty="0" smtClean="0"/>
              <a:t>στο Πρόγραμμα Σπουδών του νηπιαγωγείου </a:t>
            </a:r>
          </a:p>
          <a:p>
            <a:pPr lvl="1"/>
            <a:r>
              <a:rPr lang="el-GR" sz="1800" dirty="0" smtClean="0"/>
              <a:t>χρησιμοποιείται ταυτόσημα με την </a:t>
            </a:r>
            <a:r>
              <a:rPr lang="el-GR" sz="1800" dirty="0" smtClean="0">
                <a:solidFill>
                  <a:srgbClr val="FF0000"/>
                </a:solidFill>
              </a:rPr>
              <a:t>έννοια της επάρκειας </a:t>
            </a:r>
          </a:p>
          <a:p>
            <a:pPr lvl="1"/>
            <a:r>
              <a:rPr lang="el-GR" sz="1800" dirty="0" smtClean="0"/>
              <a:t>αντιμετωπίζεται ως μία </a:t>
            </a:r>
            <a:r>
              <a:rPr lang="el-GR" sz="1800" dirty="0" smtClean="0">
                <a:solidFill>
                  <a:srgbClr val="FF0000"/>
                </a:solidFill>
              </a:rPr>
              <a:t>δυναμική διαδικασία</a:t>
            </a:r>
            <a:r>
              <a:rPr lang="el-GR" sz="1800" dirty="0" smtClean="0"/>
              <a:t>, </a:t>
            </a:r>
          </a:p>
          <a:p>
            <a:pPr lvl="1"/>
            <a:r>
              <a:rPr lang="el-GR" sz="1800" b="1" dirty="0" smtClean="0"/>
              <a:t>η οποία περιλαμβάνει </a:t>
            </a:r>
            <a:r>
              <a:rPr lang="el-GR" sz="1800" dirty="0" smtClean="0"/>
              <a:t>την </a:t>
            </a:r>
            <a:r>
              <a:rPr lang="el-GR" sz="1800" u="sng" dirty="0" smtClean="0"/>
              <a:t>επιλογή, την ενεργοποίηση και τον συντονισμό </a:t>
            </a:r>
            <a:r>
              <a:rPr lang="el-GR" sz="1800" dirty="0" smtClean="0"/>
              <a:t>ενός </a:t>
            </a:r>
            <a:r>
              <a:rPr lang="el-GR" sz="1800" dirty="0" smtClean="0">
                <a:solidFill>
                  <a:srgbClr val="FF0000"/>
                </a:solidFill>
              </a:rPr>
              <a:t>συνδυασμού γνώσεων, στάσεων και δεξιοτήτων, </a:t>
            </a:r>
            <a:r>
              <a:rPr lang="el-GR" sz="1800" dirty="0" smtClean="0"/>
              <a:t>που απαιτούνται προκειμένου τα παιδιά να ανταποκρίνονται αποτελεσματικά στις μαθησιακές προκλήσεις. </a:t>
            </a:r>
          </a:p>
          <a:p>
            <a:pPr lvl="1"/>
            <a:r>
              <a:rPr lang="el-GR" sz="1800" dirty="0" smtClean="0"/>
              <a:t>Συγκεκριμένα:</a:t>
            </a:r>
          </a:p>
          <a:p>
            <a:pPr>
              <a:buNone/>
            </a:pPr>
            <a:endParaRPr lang="el-GR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Περιεχόμενο και Θεματικά Πεδία  (6)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endParaRPr lang="el-GR" sz="1800" b="1" dirty="0" smtClean="0"/>
          </a:p>
          <a:p>
            <a:r>
              <a:rPr lang="el-GR" sz="1800" b="1" dirty="0" smtClean="0"/>
              <a:t>α) Οι γνώσεις </a:t>
            </a:r>
            <a:r>
              <a:rPr lang="el-GR" sz="1800" dirty="0" smtClean="0">
                <a:solidFill>
                  <a:srgbClr val="FF0000"/>
                </a:solidFill>
              </a:rPr>
              <a:t>περιγράφουν το </a:t>
            </a:r>
            <a:r>
              <a:rPr lang="el-GR" sz="1800" b="1" dirty="0" smtClean="0">
                <a:solidFill>
                  <a:srgbClr val="FF0000"/>
                </a:solidFill>
              </a:rPr>
              <a:t>«τι» </a:t>
            </a:r>
            <a:r>
              <a:rPr lang="el-GR" sz="1800" dirty="0" smtClean="0">
                <a:solidFill>
                  <a:srgbClr val="FF0000"/>
                </a:solidFill>
              </a:rPr>
              <a:t>της μάθησης </a:t>
            </a:r>
            <a:r>
              <a:rPr lang="el-GR" sz="1800" dirty="0" smtClean="0"/>
              <a:t>και προσδιορίζονται </a:t>
            </a:r>
          </a:p>
          <a:p>
            <a:pPr lvl="1"/>
            <a:r>
              <a:rPr lang="el-GR" sz="1800" dirty="0" smtClean="0"/>
              <a:t>ως μία σειρά εδραιωμένων γενικότερων και ειδικότερων γνωστικών στοιχείων, </a:t>
            </a:r>
            <a:r>
              <a:rPr lang="el-GR" sz="1800" u="sng" dirty="0" smtClean="0"/>
              <a:t>ιδεών, εννοιών, θεωριών, σχημάτων, γεγονότων, δεδομένων και πληροφοριών</a:t>
            </a:r>
            <a:r>
              <a:rPr lang="el-GR" sz="1800" dirty="0" smtClean="0"/>
              <a:t>, </a:t>
            </a:r>
          </a:p>
          <a:p>
            <a:pPr lvl="1"/>
            <a:r>
              <a:rPr lang="el-GR" sz="1800" dirty="0" smtClean="0"/>
              <a:t>που πρέπει </a:t>
            </a:r>
            <a:r>
              <a:rPr lang="el-GR" sz="1800" dirty="0" smtClean="0">
                <a:solidFill>
                  <a:srgbClr val="FF0000"/>
                </a:solidFill>
              </a:rPr>
              <a:t>να οικοδομηθούν και να κατακτηθούν </a:t>
            </a:r>
            <a:r>
              <a:rPr lang="el-GR" sz="1800" dirty="0" smtClean="0"/>
              <a:t>προκειμένου τα παιδιά να αναγνωρίζουν και </a:t>
            </a:r>
            <a:r>
              <a:rPr lang="el-GR" sz="1800" dirty="0" smtClean="0">
                <a:solidFill>
                  <a:srgbClr val="FF0000"/>
                </a:solidFill>
              </a:rPr>
              <a:t>να αντιλαμβάνονται </a:t>
            </a:r>
            <a:r>
              <a:rPr lang="el-GR" sz="1800" dirty="0" smtClean="0"/>
              <a:t>μία συγκεκριμένη περίσταση, ένα αντικείμενο ή μία κατάσταση.</a:t>
            </a:r>
          </a:p>
          <a:p>
            <a:endParaRPr lang="el-GR" sz="1800" dirty="0" smtClean="0"/>
          </a:p>
          <a:p>
            <a:r>
              <a:rPr lang="el-GR" sz="1800" b="1" dirty="0" smtClean="0"/>
              <a:t>β) Οι δεξιότητες</a:t>
            </a:r>
            <a:r>
              <a:rPr lang="el-GR" sz="1800" dirty="0" smtClean="0"/>
              <a:t> </a:t>
            </a:r>
            <a:r>
              <a:rPr lang="el-GR" sz="1800" dirty="0" smtClean="0">
                <a:solidFill>
                  <a:srgbClr val="FF0000"/>
                </a:solidFill>
              </a:rPr>
              <a:t>περιγράφουν το </a:t>
            </a:r>
            <a:r>
              <a:rPr lang="el-GR" sz="1800" b="1" dirty="0" smtClean="0">
                <a:solidFill>
                  <a:srgbClr val="FF0000"/>
                </a:solidFill>
              </a:rPr>
              <a:t>«πώς» </a:t>
            </a:r>
            <a:r>
              <a:rPr lang="el-GR" sz="1800" dirty="0" smtClean="0">
                <a:solidFill>
                  <a:srgbClr val="FF0000"/>
                </a:solidFill>
              </a:rPr>
              <a:t>της μάθησης </a:t>
            </a:r>
            <a:r>
              <a:rPr lang="el-GR" sz="1800" dirty="0" smtClean="0"/>
              <a:t>και αποτελούν </a:t>
            </a:r>
          </a:p>
          <a:p>
            <a:pPr lvl="1"/>
            <a:r>
              <a:rPr lang="el-GR" sz="1800" dirty="0" smtClean="0"/>
              <a:t>ένα σύνολο επιμέρους διακριτών μονάδων </a:t>
            </a:r>
            <a:r>
              <a:rPr lang="el-GR" sz="1800" dirty="0" smtClean="0">
                <a:solidFill>
                  <a:srgbClr val="FF0000"/>
                </a:solidFill>
              </a:rPr>
              <a:t>ενέργειας ή συμπεριφοράς </a:t>
            </a:r>
            <a:r>
              <a:rPr lang="el-GR" sz="1800" dirty="0" smtClean="0"/>
              <a:t>που συνάγονται από τις αντίστοιχες γνώσεις και </a:t>
            </a:r>
            <a:r>
              <a:rPr lang="el-GR" sz="1800" u="sng" dirty="0" smtClean="0"/>
              <a:t>εφαρμόζονται με έναν οργανωμένο και δυναμικό τρόπο </a:t>
            </a:r>
            <a:r>
              <a:rPr lang="el-GR" sz="1800" dirty="0" smtClean="0"/>
              <a:t>σε κάθε συνθήκη.</a:t>
            </a:r>
          </a:p>
          <a:p>
            <a:endParaRPr lang="el-GR" sz="1800" dirty="0" smtClean="0"/>
          </a:p>
          <a:p>
            <a:r>
              <a:rPr lang="el-GR" sz="1800" b="1" dirty="0" smtClean="0"/>
              <a:t>γ) Οι </a:t>
            </a:r>
            <a:r>
              <a:rPr lang="el-GR" sz="1800" b="1" dirty="0" smtClean="0">
                <a:solidFill>
                  <a:srgbClr val="FF0000"/>
                </a:solidFill>
              </a:rPr>
              <a:t>στάσεις</a:t>
            </a:r>
            <a:r>
              <a:rPr lang="el-GR" sz="1800" dirty="0" smtClean="0">
                <a:solidFill>
                  <a:srgbClr val="FF0000"/>
                </a:solidFill>
              </a:rPr>
              <a:t> περιγράφουν το </a:t>
            </a:r>
            <a:r>
              <a:rPr lang="el-GR" sz="1800" b="1" dirty="0" smtClean="0">
                <a:solidFill>
                  <a:srgbClr val="FF0000"/>
                </a:solidFill>
              </a:rPr>
              <a:t>«γιατί» </a:t>
            </a:r>
            <a:r>
              <a:rPr lang="el-GR" sz="1800" dirty="0" smtClean="0">
                <a:solidFill>
                  <a:srgbClr val="FF0000"/>
                </a:solidFill>
              </a:rPr>
              <a:t>της μάθησης </a:t>
            </a:r>
            <a:r>
              <a:rPr lang="el-GR" sz="1800" dirty="0" smtClean="0"/>
              <a:t>και αντιστοιχούν </a:t>
            </a:r>
          </a:p>
          <a:p>
            <a:pPr lvl="1"/>
            <a:r>
              <a:rPr lang="el-GR" sz="1800" dirty="0" smtClean="0"/>
              <a:t>σε </a:t>
            </a:r>
            <a:r>
              <a:rPr lang="el-GR" sz="1800" u="sng" dirty="0" smtClean="0"/>
              <a:t>προδιαθέσεις, τάσεις, συναισθήματα, αξίες, νοητικές συνήθειες, νοοτροπίες </a:t>
            </a:r>
            <a:r>
              <a:rPr lang="el-GR" sz="1800" dirty="0" smtClean="0"/>
              <a:t>και μορφές συμπεριφοράς που </a:t>
            </a:r>
            <a:r>
              <a:rPr lang="el-GR" sz="1800" dirty="0" smtClean="0">
                <a:solidFill>
                  <a:srgbClr val="FF0000"/>
                </a:solidFill>
              </a:rPr>
              <a:t>απαιτούν χρόνο και συστηματικότητα </a:t>
            </a:r>
            <a:r>
              <a:rPr lang="el-GR" sz="1800" dirty="0" smtClean="0"/>
              <a:t>προκειμένου να εδραιωθούν και να διαμορφώσουν τον συνολικό προσανατολισμό και την ανταπόκριση των παιδιών σε διαφορετικά πλαίσια και καταστάσεις.</a:t>
            </a:r>
          </a:p>
          <a:p>
            <a:pPr>
              <a:buNone/>
            </a:pPr>
            <a:endParaRPr lang="el-GR" sz="1800" dirty="0" smtClean="0"/>
          </a:p>
          <a:p>
            <a:endParaRPr lang="el-GR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358246" cy="785794"/>
          </a:xfrm>
        </p:spPr>
        <p:txBody>
          <a:bodyPr/>
          <a:lstStyle/>
          <a:p>
            <a:r>
              <a:rPr lang="el-GR" sz="2400" b="1" dirty="0" smtClean="0"/>
              <a:t>Περιεχόμενο και Θεματικά Πεδία  (7)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57232"/>
            <a:ext cx="9144000" cy="6000768"/>
          </a:xfrm>
        </p:spPr>
        <p:txBody>
          <a:bodyPr/>
          <a:lstStyle/>
          <a:p>
            <a:r>
              <a:rPr lang="el-GR" sz="1800" dirty="0" smtClean="0"/>
              <a:t>Στο μοντέλο που υιοθετείται στο Πρόγραμμα Σπουδών </a:t>
            </a:r>
            <a:r>
              <a:rPr lang="el-GR" sz="1800" b="1" u="sng" dirty="0" smtClean="0"/>
              <a:t>προτείνεται μια εργαλειοθήκη </a:t>
            </a:r>
            <a:r>
              <a:rPr lang="el-GR" sz="1800" dirty="0" smtClean="0"/>
              <a:t>τεσσάρων (4) υποδοχών, σε καθεμία από τις οποίες </a:t>
            </a:r>
            <a:r>
              <a:rPr lang="el-GR" sz="1800" b="1" dirty="0" smtClean="0"/>
              <a:t>εμπεριέχονται </a:t>
            </a:r>
            <a:r>
              <a:rPr lang="el-GR" sz="1800" dirty="0" smtClean="0"/>
              <a:t>τρεις (3) κατηγορίες βασικών </a:t>
            </a:r>
            <a:r>
              <a:rPr lang="el-GR" sz="1800" b="1" dirty="0" smtClean="0"/>
              <a:t>ικανοτήτων. </a:t>
            </a:r>
          </a:p>
          <a:p>
            <a:endParaRPr lang="el-GR" sz="1800" b="1" dirty="0" smtClean="0"/>
          </a:p>
          <a:p>
            <a:r>
              <a:rPr lang="el-GR" sz="1800" b="1" dirty="0" smtClean="0"/>
              <a:t>α) εργαλεία σκέψης</a:t>
            </a:r>
            <a:r>
              <a:rPr lang="el-GR" sz="1800" dirty="0" smtClean="0"/>
              <a:t>: 1. </a:t>
            </a:r>
            <a:r>
              <a:rPr lang="el-GR" sz="1800" dirty="0" smtClean="0">
                <a:solidFill>
                  <a:srgbClr val="FF0000"/>
                </a:solidFill>
              </a:rPr>
              <a:t>κριτική σκέψη</a:t>
            </a:r>
            <a:r>
              <a:rPr lang="el-GR" sz="1800" dirty="0" smtClean="0"/>
              <a:t>, 2. </a:t>
            </a:r>
            <a:r>
              <a:rPr lang="el-GR" sz="1800" dirty="0" smtClean="0">
                <a:solidFill>
                  <a:srgbClr val="FF0000"/>
                </a:solidFill>
              </a:rPr>
              <a:t>δημιουργικότητα</a:t>
            </a:r>
            <a:r>
              <a:rPr lang="el-GR" sz="1800" dirty="0" smtClean="0"/>
              <a:t>, 3. </a:t>
            </a:r>
            <a:r>
              <a:rPr lang="el-GR" sz="1800" dirty="0" smtClean="0">
                <a:solidFill>
                  <a:srgbClr val="FF0000"/>
                </a:solidFill>
              </a:rPr>
              <a:t>επίλυση προβλήματος </a:t>
            </a:r>
            <a:r>
              <a:rPr lang="el-GR" sz="1800" dirty="0" smtClean="0"/>
              <a:t>και στοχαστική </a:t>
            </a:r>
            <a:r>
              <a:rPr lang="el-GR" sz="1800" dirty="0" smtClean="0">
                <a:solidFill>
                  <a:srgbClr val="FF0000"/>
                </a:solidFill>
              </a:rPr>
              <a:t>λήψη αποφάσεων</a:t>
            </a:r>
            <a:r>
              <a:rPr lang="el-GR" sz="1800" dirty="0" smtClean="0"/>
              <a:t>.</a:t>
            </a:r>
          </a:p>
          <a:p>
            <a:endParaRPr lang="el-GR" sz="1800" dirty="0" smtClean="0"/>
          </a:p>
          <a:p>
            <a:r>
              <a:rPr lang="el-GR" sz="1800" b="1" dirty="0" smtClean="0"/>
              <a:t>β) εργαλεία επιστήμης και τεχνολογίας:</a:t>
            </a:r>
            <a:r>
              <a:rPr lang="el-GR" sz="1800" dirty="0" smtClean="0"/>
              <a:t> 1. </a:t>
            </a:r>
            <a:r>
              <a:rPr lang="el-GR" sz="1800" dirty="0" smtClean="0">
                <a:solidFill>
                  <a:srgbClr val="FF0000"/>
                </a:solidFill>
              </a:rPr>
              <a:t>καινοτομία</a:t>
            </a:r>
            <a:r>
              <a:rPr lang="el-GR" sz="1800" dirty="0" smtClean="0"/>
              <a:t>, 2. </a:t>
            </a:r>
            <a:r>
              <a:rPr lang="el-GR" sz="1800" dirty="0" smtClean="0">
                <a:solidFill>
                  <a:srgbClr val="FF0000"/>
                </a:solidFill>
              </a:rPr>
              <a:t>υπολογιστική σκέψη</a:t>
            </a:r>
            <a:r>
              <a:rPr lang="el-GR" sz="1800" dirty="0" smtClean="0"/>
              <a:t>, 3. </a:t>
            </a:r>
            <a:r>
              <a:rPr lang="el-GR" sz="1800" dirty="0" smtClean="0">
                <a:solidFill>
                  <a:srgbClr val="FF0000"/>
                </a:solidFill>
              </a:rPr>
              <a:t>σχεδιαστική </a:t>
            </a:r>
            <a:r>
              <a:rPr lang="el-GR" sz="1800" dirty="0" smtClean="0"/>
              <a:t>και </a:t>
            </a:r>
            <a:r>
              <a:rPr lang="el-GR" sz="1800" dirty="0" smtClean="0">
                <a:solidFill>
                  <a:srgbClr val="FF0000"/>
                </a:solidFill>
              </a:rPr>
              <a:t>κατασκευαστική ικανότητα</a:t>
            </a:r>
            <a:r>
              <a:rPr lang="el-GR" sz="1800" dirty="0" smtClean="0"/>
              <a:t>.</a:t>
            </a:r>
          </a:p>
          <a:p>
            <a:endParaRPr lang="el-GR" sz="1800" dirty="0" smtClean="0"/>
          </a:p>
          <a:p>
            <a:r>
              <a:rPr lang="el-GR" sz="1800" b="1" dirty="0" smtClean="0"/>
              <a:t>γ) εργαλεία ζωής:</a:t>
            </a:r>
            <a:r>
              <a:rPr lang="el-GR" sz="1800" dirty="0" smtClean="0"/>
              <a:t> 1. </a:t>
            </a:r>
            <a:r>
              <a:rPr lang="el-GR" sz="1800" dirty="0" smtClean="0">
                <a:solidFill>
                  <a:srgbClr val="FF0000"/>
                </a:solidFill>
              </a:rPr>
              <a:t>προσωπική ενδυνάμωση και κοινωνική ευθύνη</a:t>
            </a:r>
            <a:r>
              <a:rPr lang="el-GR" sz="1800" dirty="0" smtClean="0"/>
              <a:t>, 2. ιδιότητα του </a:t>
            </a:r>
            <a:r>
              <a:rPr lang="el-GR" sz="1800" dirty="0" smtClean="0">
                <a:solidFill>
                  <a:srgbClr val="FF0000"/>
                </a:solidFill>
              </a:rPr>
              <a:t>πολίτη</a:t>
            </a:r>
            <a:r>
              <a:rPr lang="el-GR" sz="1800" dirty="0" smtClean="0"/>
              <a:t>, 3. </a:t>
            </a:r>
            <a:r>
              <a:rPr lang="el-GR" sz="1800" dirty="0" smtClean="0">
                <a:solidFill>
                  <a:srgbClr val="FF0000"/>
                </a:solidFill>
              </a:rPr>
              <a:t>ευελιξία</a:t>
            </a:r>
            <a:r>
              <a:rPr lang="el-GR" sz="1800" dirty="0" smtClean="0"/>
              <a:t>, προσαρμοστικότητα και ανθεκτικότητα.</a:t>
            </a:r>
          </a:p>
          <a:p>
            <a:endParaRPr lang="el-GR" sz="1800" dirty="0" smtClean="0"/>
          </a:p>
          <a:p>
            <a:r>
              <a:rPr lang="el-GR" sz="1800" b="1" dirty="0" smtClean="0"/>
              <a:t>δ) εργαλεία μάθησης:</a:t>
            </a:r>
            <a:r>
              <a:rPr lang="el-GR" sz="1800" dirty="0" smtClean="0"/>
              <a:t> 1. </a:t>
            </a:r>
            <a:r>
              <a:rPr lang="el-GR" sz="1800" dirty="0" smtClean="0">
                <a:solidFill>
                  <a:srgbClr val="FF0000"/>
                </a:solidFill>
              </a:rPr>
              <a:t>επικοινωνία</a:t>
            </a:r>
            <a:r>
              <a:rPr lang="el-GR" sz="1800" dirty="0" smtClean="0"/>
              <a:t>, 2. </a:t>
            </a:r>
            <a:r>
              <a:rPr lang="el-GR" sz="1800" dirty="0" smtClean="0">
                <a:solidFill>
                  <a:srgbClr val="FF0000"/>
                </a:solidFill>
              </a:rPr>
              <a:t>συνεργασία</a:t>
            </a:r>
            <a:r>
              <a:rPr lang="el-GR" sz="1800" dirty="0" smtClean="0"/>
              <a:t>,3. μαθαίνω πώς να μαθαίνω – </a:t>
            </a:r>
            <a:r>
              <a:rPr lang="el-GR" sz="1800" dirty="0" err="1" smtClean="0"/>
              <a:t>μ</a:t>
            </a:r>
            <a:r>
              <a:rPr lang="el-GR" sz="1800" dirty="0" err="1" smtClean="0">
                <a:solidFill>
                  <a:srgbClr val="FF0000"/>
                </a:solidFill>
              </a:rPr>
              <a:t>εταγνώση</a:t>
            </a:r>
            <a:r>
              <a:rPr lang="el-GR" sz="180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l-GR" sz="1800" dirty="0" smtClean="0"/>
              <a:t> </a:t>
            </a:r>
          </a:p>
          <a:p>
            <a:r>
              <a:rPr lang="el-GR" sz="1800" dirty="0" smtClean="0"/>
              <a:t>Οι ικανότητες που εμπεριέχονται στην εργαλειοθήκη είναι </a:t>
            </a:r>
            <a:r>
              <a:rPr lang="el-GR" sz="1800" dirty="0" err="1" smtClean="0"/>
              <a:t>διαθεματικές</a:t>
            </a:r>
            <a:r>
              <a:rPr lang="el-GR" sz="1800" dirty="0" smtClean="0"/>
              <a:t>, αναπτύσσονται σε όλα τα μαθησιακά πλαίσια και λειτουργούν συμπληρωματικά.</a:t>
            </a:r>
          </a:p>
          <a:p>
            <a:endParaRPr lang="el-GR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5458</TotalTime>
  <Words>3887</Words>
  <Application>Microsoft Office PowerPoint</Application>
  <PresentationFormat>Προβολή στην οθόνη (4:3)</PresentationFormat>
  <Paragraphs>421</Paragraphs>
  <Slides>34</Slides>
  <Notes>34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34</vt:i4>
      </vt:variant>
    </vt:vector>
  </HeadingPairs>
  <TitlesOfParts>
    <vt:vector size="35" baseType="lpstr">
      <vt:lpstr>Προεπιλεγμένη σχεδίαση</vt:lpstr>
      <vt:lpstr>    ΠΑΝΕΠΙΣΤΗΜΙΟ ΔΥΤΙΚΗΣ ΜΑΚΕΔΟΝΙΑΣ  ΠΑΙΔΑΓΩΓΙΚΟ ΤΜΗΜΑ ΝΗΠΙΑΓΩΓΩΝ   </vt:lpstr>
      <vt:lpstr>Διαφάνεια 2</vt:lpstr>
      <vt:lpstr>Το Νέο Αναλυτικό Πρόγραμμα (2021) για το Νηπιαγωγείο (1)</vt:lpstr>
      <vt:lpstr>Το Νέο Αναλυτικό Πρόγραμμα (2021) για το Νηπιαγωγείο (2)</vt:lpstr>
      <vt:lpstr>Το Νέο Αναλυτικό Πρόγραμμα (2021) για το Νηπιαγωγείο (3)</vt:lpstr>
      <vt:lpstr>Σκοπός και στόχοι του νηπιαγωγείου  (4)</vt:lpstr>
      <vt:lpstr>Περιεχόμενο και Θεματικά Πεδία  (5)</vt:lpstr>
      <vt:lpstr>Περιεχόμενο και Θεματικά Πεδία  (6)</vt:lpstr>
      <vt:lpstr>Περιεχόμενο και Θεματικά Πεδία  (7)</vt:lpstr>
      <vt:lpstr>Περιεχόμενο και Θεματικά Πεδία  (8)</vt:lpstr>
      <vt:lpstr>Περιεχόμενο και Θεματικά Πεδία  (8)</vt:lpstr>
      <vt:lpstr>Περιεχόμενο και Θεματικά Πεδία  (9)</vt:lpstr>
      <vt:lpstr>Περιεχόμενο και Θεματικά Πεδία  (10)</vt:lpstr>
      <vt:lpstr>Περιεχόμενο και Θεματικά Πεδία  (11)</vt:lpstr>
      <vt:lpstr>Περιεχόμενο και Θεματικά Πεδία  (12)</vt:lpstr>
      <vt:lpstr>Διαδικασίες μάθησης στο νηπιαγωγείο  (13)</vt:lpstr>
      <vt:lpstr>Διαδικασίες μάθησης στο νηπιαγωγείο  (14)</vt:lpstr>
      <vt:lpstr>Διαδικασίες μάθησης στο νηπιαγωγείο  (15)</vt:lpstr>
      <vt:lpstr>Διαδικασίες μάθησης στο νηπιαγωγείο  (16)</vt:lpstr>
      <vt:lpstr>Διαδικασίες μάθησης στο νηπιαγωγείο  (17)</vt:lpstr>
      <vt:lpstr>Διαδικασίες μάθησης στο νηπιαγωγείο  (18)</vt:lpstr>
      <vt:lpstr>Διαδικασίες μάθησης στο νηπιαγωγείο  (19)</vt:lpstr>
      <vt:lpstr>Οργάνωση της μάθησης στο νηπιαγωγείο  (20)</vt:lpstr>
      <vt:lpstr>Τα μαθησιακά πλαίσια στο νηπιαγωγείο (21)</vt:lpstr>
      <vt:lpstr>Τα μαθησιακά πλαίσια στο νηπιαγωγείο (22)</vt:lpstr>
      <vt:lpstr>Τα μαθησιακά πλαίσια στο νηπιαγωγείο (23)</vt:lpstr>
      <vt:lpstr>Τα μαθησιακά πλαίσια στο νηπιαγωγείο (24)</vt:lpstr>
      <vt:lpstr>Το περιβάλλον του νηπιαγωγείου (25)</vt:lpstr>
      <vt:lpstr>Το περιβάλλον του νηπιαγωγείου (26)</vt:lpstr>
      <vt:lpstr>Το περιβάλλον του νηπιαγωγείου (27)</vt:lpstr>
      <vt:lpstr>Ο ρόλος της/του νηπιαγωγού  (28)</vt:lpstr>
      <vt:lpstr>Ο ρόλος της/του νηπιαγωγού  (29)</vt:lpstr>
      <vt:lpstr>Ο ρόλος της/του νηπιαγωγού  (30)</vt:lpstr>
      <vt:lpstr>Η αξιολόγηση στο νηπιαγωγείο  (31)</vt:lpstr>
    </vt:vector>
  </TitlesOfParts>
  <Company>Nikos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sonia</dc:creator>
  <cp:lastModifiedBy>pc</cp:lastModifiedBy>
  <cp:revision>404</cp:revision>
  <dcterms:created xsi:type="dcterms:W3CDTF">2012-05-04T21:25:24Z</dcterms:created>
  <dcterms:modified xsi:type="dcterms:W3CDTF">2024-10-07T09:27:48Z</dcterms:modified>
</cp:coreProperties>
</file>