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1" r:id="rId1"/>
  </p:sldMasterIdLst>
  <p:notesMasterIdLst>
    <p:notesMasterId r:id="rId30"/>
  </p:notesMasterIdLst>
  <p:handoutMasterIdLst>
    <p:handoutMasterId r:id="rId31"/>
  </p:handoutMasterIdLst>
  <p:sldIdLst>
    <p:sldId id="464" r:id="rId2"/>
    <p:sldId id="334" r:id="rId3"/>
    <p:sldId id="427" r:id="rId4"/>
    <p:sldId id="392" r:id="rId5"/>
    <p:sldId id="435" r:id="rId6"/>
    <p:sldId id="436" r:id="rId7"/>
    <p:sldId id="442" r:id="rId8"/>
    <p:sldId id="443" r:id="rId9"/>
    <p:sldId id="444" r:id="rId10"/>
    <p:sldId id="445" r:id="rId11"/>
    <p:sldId id="446" r:id="rId12"/>
    <p:sldId id="447" r:id="rId13"/>
    <p:sldId id="448" r:id="rId14"/>
    <p:sldId id="449" r:id="rId15"/>
    <p:sldId id="450" r:id="rId16"/>
    <p:sldId id="452" r:id="rId17"/>
    <p:sldId id="451" r:id="rId18"/>
    <p:sldId id="453" r:id="rId19"/>
    <p:sldId id="454" r:id="rId20"/>
    <p:sldId id="455" r:id="rId21"/>
    <p:sldId id="456" r:id="rId22"/>
    <p:sldId id="457" r:id="rId23"/>
    <p:sldId id="458" r:id="rId24"/>
    <p:sldId id="459" r:id="rId25"/>
    <p:sldId id="460" r:id="rId26"/>
    <p:sldId id="461" r:id="rId27"/>
    <p:sldId id="462" r:id="rId28"/>
    <p:sldId id="463" r:id="rId2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9900"/>
    <a:srgbClr val="FF3300"/>
    <a:srgbClr val="0000FF"/>
    <a:srgbClr val="FFFF66"/>
    <a:srgbClr val="008000"/>
    <a:srgbClr val="0066FF"/>
    <a:srgbClr val="00008A"/>
    <a:srgbClr val="006600"/>
    <a:srgbClr val="C4C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0" autoAdjust="0"/>
    <p:restoredTop sz="94634" autoAdjust="0"/>
  </p:normalViewPr>
  <p:slideViewPr>
    <p:cSldViewPr snapToObjects="1">
      <p:cViewPr varScale="1">
        <p:scale>
          <a:sx n="115" d="100"/>
          <a:sy n="115" d="100"/>
        </p:scale>
        <p:origin x="1656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800B4-C93A-487A-A474-50F37ACCF563}" type="datetimeFigureOut">
              <a:rPr lang="el-GR" smtClean="0"/>
              <a:pPr/>
              <a:t>5/12/2017</a:t>
            </a:fld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05CBD-CFD2-4A40-8BDB-1E0F9471D60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69335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88903-A407-4678-A8AB-BE3629C4F92D}" type="datetimeFigureOut">
              <a:rPr lang="el-GR" smtClean="0"/>
              <a:pPr/>
              <a:t>5/12/2017</a:t>
            </a:fld>
            <a:endParaRPr lang="el-G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C19FC-52CA-4396-8583-15F71D49AFE5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37285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E11C-F9D4-4DD3-BD0A-121DF0F0B6A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20771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F434-1828-41A6-88D0-B8E994CBB8A0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34553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A08D-3B26-49AF-8DC4-E3A2FAD1F3C6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21146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1"/>
            <a:ext cx="8229600" cy="5727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3BB902-333A-4986-8206-E1A2B0C29A97}" type="slidenum">
              <a:rPr lang="el-GR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251093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CBF3-0A1C-45F4-B351-D20D60ECA68A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96965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E4C9-23EE-45E1-B559-295C2C22FA87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94528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E380-978C-4031-801D-BFBFE891B237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7986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8DE7-BBF2-46E3-9A87-D2821CF833FE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093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CFCB-0840-46EE-BA45-94DF7455C297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44439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198B5-D054-4615-972A-8CF0C61CA94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93930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7555-A916-4418-81BE-37F9AC1CA60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03707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A275-539C-47A9-8788-7265088A52C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50620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A7B9C-3090-4C08-B3D1-AD5B7D44D5A3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1840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  <p:sldLayoutId id="2147484003" r:id="rId1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pPr marL="0" indent="0">
              <a:buNone/>
            </a:pPr>
            <a:r>
              <a:rPr lang="el-GR" dirty="0"/>
              <a:t> </a:t>
            </a:r>
            <a:r>
              <a:rPr lang="el-GR" dirty="0" smtClean="0"/>
              <a:t>    </a:t>
            </a:r>
          </a:p>
          <a:p>
            <a:pPr marL="0" indent="0">
              <a:buNone/>
            </a:pPr>
            <a:r>
              <a:rPr lang="el-GR" dirty="0"/>
              <a:t> </a:t>
            </a:r>
            <a:r>
              <a:rPr lang="el-GR" dirty="0" smtClean="0"/>
              <a:t>                  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/>
              <a:t> </a:t>
            </a:r>
            <a:r>
              <a:rPr lang="el-GR" dirty="0" smtClean="0"/>
              <a:t>                             </a:t>
            </a:r>
            <a:r>
              <a:rPr lang="el-GR" sz="3200" dirty="0" smtClean="0">
                <a:solidFill>
                  <a:schemeClr val="bg2">
                    <a:lumMod val="10000"/>
                  </a:schemeClr>
                </a:solidFill>
              </a:rPr>
              <a:t>Απλός Κινούμενος Μέσος Όρος</a:t>
            </a: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B902-333A-4986-8206-E1A2B0C29A97}" type="slidenum">
              <a:rPr lang="el-GR" smtClean="0"/>
              <a:pPr/>
              <a:t>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07579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10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0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Κινούμενος μέσος όρος Ν=2 [περιόδων].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458976"/>
              </p:ext>
            </p:extLst>
          </p:nvPr>
        </p:nvGraphicFramePr>
        <p:xfrm>
          <a:off x="215516" y="1304764"/>
          <a:ext cx="3721100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68,5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285,3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-16,8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157648" y="639068"/>
                <a:ext cx="3529107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den>
                      </m:f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7648" y="639068"/>
                <a:ext cx="3529107" cy="61093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175956" y="2227571"/>
                <a:ext cx="1794915" cy="5533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r>
                        <a:rPr lang="el-GR" sz="1600" b="1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sz="1600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  <m:r>
                            <a:rPr lang="el-GR" sz="1600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sz="1600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sz="1600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956" y="2227571"/>
                <a:ext cx="1794915" cy="5533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175956" y="1340392"/>
            <a:ext cx="49642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π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.χ. η δεύτερη πρόβλεψη που μπορώ να κάνω είναι για τη χρονική στιγμή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4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ή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t=200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3</a:t>
            </a:r>
            <a:endParaRPr lang="en-US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4211960" y="2780928"/>
                <a:ext cx="2847896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𝟐𝟎𝟎</m:t>
                          </m:r>
                          <m: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b="1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𝟐𝟎𝟎</m:t>
                              </m:r>
                              <m:r>
                                <a:rPr lang="el-GR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𝟐𝟎𝟎</m:t>
                              </m:r>
                              <m:r>
                                <a:rPr lang="el-GR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2780928"/>
                <a:ext cx="2847896" cy="61093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7123" y="3429000"/>
            <a:ext cx="5207385" cy="314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80434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11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0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Κινούμενος μέσος όρος Ν=2 [περιόδων].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827775"/>
              </p:ext>
            </p:extLst>
          </p:nvPr>
        </p:nvGraphicFramePr>
        <p:xfrm>
          <a:off x="215516" y="1304764"/>
          <a:ext cx="3721100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68,5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285,3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-16,8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157648" y="639068"/>
                <a:ext cx="3529107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den>
                      </m:f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7648" y="639068"/>
                <a:ext cx="3529107" cy="61093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175956" y="2227571"/>
                <a:ext cx="4564326" cy="5533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r>
                        <a:rPr lang="el-GR" sz="1600" b="1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sz="1600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  <m:r>
                            <a:rPr lang="el-GR" sz="1600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sz="1600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  <m:r>
                        <a:rPr lang="en-US" sz="1600" b="0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b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l-GR" sz="1600" b="1" i="0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𝟔𝟖</m:t>
                          </m:r>
                          <m:r>
                            <a:rPr lang="el-GR" sz="1600" b="1" i="0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l-GR" sz="1600" b="1" i="0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l-GR" sz="1600" b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𝟖𝟎</m:t>
                          </m:r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  <m:r>
                        <a:rPr lang="el-GR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𝟐𝟕𝟒</m:t>
                      </m:r>
                      <m:r>
                        <a:rPr lang="el-GR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l-GR" sz="1600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956" y="2227571"/>
                <a:ext cx="4564326" cy="5533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175956" y="1340392"/>
            <a:ext cx="4964226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π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.χ. η πρώτη πρόβλεψη που μπορώ να κάνω είναι για τη χρονική στιγμή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t=3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ή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t=2002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4211960" y="2780928"/>
                <a:ext cx="2847896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𝟐𝟎𝟎</m:t>
                          </m:r>
                          <m: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b="1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𝟐𝟎𝟎</m:t>
                              </m:r>
                              <m:r>
                                <a:rPr lang="el-GR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𝟐𝟎𝟎</m:t>
                              </m:r>
                              <m:r>
                                <a:rPr lang="el-GR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2780928"/>
                <a:ext cx="2847896" cy="61093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0865" y="3446256"/>
            <a:ext cx="5177985" cy="3124078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 bwMode="auto">
          <a:xfrm>
            <a:off x="1439652" y="2348880"/>
            <a:ext cx="756084" cy="936104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8689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616" y="3497090"/>
            <a:ext cx="5186963" cy="3184777"/>
          </a:xfrm>
          <a:prstGeom prst="rect">
            <a:avLst/>
          </a:prstGeom>
        </p:spPr>
      </p:pic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12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0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Κινούμενος μέσος όρος Ν=2 [περιόδων].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392651"/>
              </p:ext>
            </p:extLst>
          </p:nvPr>
        </p:nvGraphicFramePr>
        <p:xfrm>
          <a:off x="215516" y="1304764"/>
          <a:ext cx="3721100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68,5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285,3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-16,8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257,3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175956" y="1124744"/>
            <a:ext cx="49642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Όταν φτάσω στην περίοδο 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4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ή 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t=200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3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,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η πραγματική ζήτηση γίνεται γνωστή. Συνεπώς, έχω: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Πραγματική ζήτηση </a:t>
            </a:r>
            <a:r>
              <a:rPr lang="en-US" sz="1600" b="1" dirty="0" smtClean="0">
                <a:solidFill>
                  <a:srgbClr val="000099"/>
                </a:solidFill>
              </a:rPr>
              <a:t>D</a:t>
            </a:r>
            <a:r>
              <a:rPr lang="el-GR" sz="1600" b="1" baseline="-25000" dirty="0" smtClean="0">
                <a:solidFill>
                  <a:srgbClr val="000099"/>
                </a:solidFill>
              </a:rPr>
              <a:t>3</a:t>
            </a:r>
            <a:r>
              <a:rPr lang="el-GR" sz="1600" b="1" dirty="0" smtClean="0">
                <a:solidFill>
                  <a:srgbClr val="000099"/>
                </a:solidFill>
              </a:rPr>
              <a:t>=257,3.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Πρόβλεψη ζήτησης </a:t>
            </a:r>
            <a:r>
              <a:rPr lang="en-US" sz="1600" b="1" dirty="0" smtClean="0">
                <a:solidFill>
                  <a:srgbClr val="009900"/>
                </a:solidFill>
              </a:rPr>
              <a:t>F</a:t>
            </a:r>
            <a:r>
              <a:rPr lang="el-GR" sz="1600" b="1" baseline="-25000" dirty="0" smtClean="0">
                <a:solidFill>
                  <a:srgbClr val="009900"/>
                </a:solidFill>
              </a:rPr>
              <a:t>3</a:t>
            </a:r>
            <a:r>
              <a:rPr lang="el-GR" sz="1600" b="1" dirty="0" smtClean="0">
                <a:solidFill>
                  <a:srgbClr val="009900"/>
                </a:solidFill>
              </a:rPr>
              <a:t>=274,4.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Το σφάλμα στην πρόβλεψη είναι: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l-GR" sz="1600" b="1" baseline="-25000" dirty="0" smtClean="0">
                <a:solidFill>
                  <a:srgbClr val="FF0000"/>
                </a:solidFill>
                <a:latin typeface="Calibri" pitchFamily="34" charset="0"/>
              </a:rPr>
              <a:t>4 </a:t>
            </a:r>
            <a:r>
              <a:rPr lang="el-GR" sz="1600" b="1" dirty="0">
                <a:solidFill>
                  <a:srgbClr val="FF0000"/>
                </a:solidFill>
                <a:latin typeface="Calibri" pitchFamily="34" charset="0"/>
              </a:rPr>
              <a:t>=</a:t>
            </a:r>
            <a:r>
              <a:rPr lang="el-GR" sz="1600" b="1" dirty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n-US" sz="1600" b="1" dirty="0" smtClean="0">
                <a:solidFill>
                  <a:srgbClr val="000099"/>
                </a:solidFill>
                <a:latin typeface="Calibri" pitchFamily="34" charset="0"/>
              </a:rPr>
              <a:t>D</a:t>
            </a:r>
            <a:r>
              <a:rPr lang="el-GR" sz="1600" b="1" baseline="-25000" dirty="0" smtClean="0">
                <a:solidFill>
                  <a:srgbClr val="000099"/>
                </a:solidFill>
                <a:latin typeface="Calibri" pitchFamily="34" charset="0"/>
              </a:rPr>
              <a:t>4 </a:t>
            </a:r>
            <a:r>
              <a:rPr lang="el-GR" sz="1600" b="1" dirty="0" smtClean="0">
                <a:solidFill>
                  <a:srgbClr val="000099"/>
                </a:solidFill>
                <a:latin typeface="Calibri" pitchFamily="34" charset="0"/>
              </a:rPr>
              <a:t>– </a:t>
            </a:r>
            <a:r>
              <a:rPr lang="en-US" sz="1600" b="1" dirty="0" smtClean="0">
                <a:solidFill>
                  <a:srgbClr val="009900"/>
                </a:solidFill>
                <a:latin typeface="Calibri" pitchFamily="34" charset="0"/>
              </a:rPr>
              <a:t>F</a:t>
            </a:r>
            <a:r>
              <a:rPr lang="el-GR" sz="1600" b="1" baseline="-25000" dirty="0" smtClean="0">
                <a:solidFill>
                  <a:srgbClr val="009900"/>
                </a:solidFill>
                <a:latin typeface="Calibri" pitchFamily="34" charset="0"/>
              </a:rPr>
              <a:t>4</a:t>
            </a:r>
            <a:endParaRPr lang="el-GR" sz="1600" b="1" dirty="0" smtClean="0">
              <a:solidFill>
                <a:srgbClr val="009900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175956" y="3059668"/>
                <a:ext cx="44324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l-GR" b="1" i="0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r>
                        <a:rPr lang="el-GR" b="1" i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FF33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FF33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l-GR" b="1">
                                  <a:solidFill>
                                    <a:srgbClr val="FF33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0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r>
                        <a:rPr lang="el-GR" b="1" i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0" smtClean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𝟐𝟓𝟕</m:t>
                      </m:r>
                      <m:r>
                        <a:rPr lang="el-GR" b="1" i="0" smtClean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0" smtClean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b="1" i="0" smtClean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b="1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𝟐𝟕𝟒</m:t>
                      </m:r>
                      <m:r>
                        <a:rPr lang="el-GR" b="1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l-GR" b="1" i="0" smtClean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0" smtClean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b="1" i="0" smtClean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𝟏𝟕</m:t>
                      </m:r>
                      <m:r>
                        <a:rPr lang="el-GR" b="1" i="0" smtClean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0" smtClean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l-GR" b="1" dirty="0">
                  <a:solidFill>
                    <a:srgbClr val="FF330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956" y="3059668"/>
                <a:ext cx="443243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/>
          <p:cNvCxnSpPr/>
          <p:nvPr/>
        </p:nvCxnSpPr>
        <p:spPr bwMode="auto">
          <a:xfrm flipV="1">
            <a:off x="6426119" y="4464879"/>
            <a:ext cx="0" cy="4505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135503" y="4031841"/>
                <a:ext cx="5068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l-GR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5503" y="4031841"/>
                <a:ext cx="506805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179585" y="4904812"/>
                <a:ext cx="5324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l-GR" b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l-GR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585" y="4904812"/>
                <a:ext cx="532453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413294" y="4501435"/>
                <a:ext cx="4859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l-GR" b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3294" y="4501435"/>
                <a:ext cx="485967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/>
          <p:cNvSpPr/>
          <p:nvPr/>
        </p:nvSpPr>
        <p:spPr bwMode="auto">
          <a:xfrm>
            <a:off x="5652120" y="4113076"/>
            <a:ext cx="252028" cy="18002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24691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auto">
          <a:xfrm>
            <a:off x="5472100" y="3933056"/>
            <a:ext cx="3214655" cy="1332148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13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0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Κινούμενος μέσος όρος Ν=2 [περιόδων].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769363"/>
              </p:ext>
            </p:extLst>
          </p:nvPr>
        </p:nvGraphicFramePr>
        <p:xfrm>
          <a:off x="215516" y="1304764"/>
          <a:ext cx="3721100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68,5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285,3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-16,8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257,3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289,8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262,9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26,9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269,7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273,6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3,9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267,7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279,8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279,8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268,7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257,2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273,8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16,6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175956" y="1362263"/>
            <a:ext cx="49642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Συνεχίζω ομοίως για τις υπόλοιπες περιόδους.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616" y="3667728"/>
            <a:ext cx="5056533" cy="281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95206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14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Αξιολόγηση του προτεινόμενου μοντέλου (κινούμενος μέσος όρος, Ν=2).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467189"/>
              </p:ext>
            </p:extLst>
          </p:nvPr>
        </p:nvGraphicFramePr>
        <p:xfrm>
          <a:off x="467544" y="1245388"/>
          <a:ext cx="6336000" cy="51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MSE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MAPE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68,5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285,3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-16,8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16,8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280,6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0,062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257,3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74,4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292,4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0,066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289,8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262,9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26,9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26,9</a:t>
                      </a: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723,6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0,093</a:t>
                      </a: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269,7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273,6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3,9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3,9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14,8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0,014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267,7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279,8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145,2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0,045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279,8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268,7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123,2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0,040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257,2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273,8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16,6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16,6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273,9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0,064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104,5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1853,7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0,384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434386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15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Αξιολόγηση του προτεινόμενου μοντέλου (κινούμενος μέσος όρος, Ν=2).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317516"/>
              </p:ext>
            </p:extLst>
          </p:nvPr>
        </p:nvGraphicFramePr>
        <p:xfrm>
          <a:off x="251520" y="1245388"/>
          <a:ext cx="3600400" cy="51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1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92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16,8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 smtClean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26,9</a:t>
                      </a: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3,9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16,6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104,5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826207" y="3767581"/>
                <a:ext cx="5317793" cy="19617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𝐌𝐀𝐃</m:t>
                      </m:r>
                      <m:r>
                        <a:rPr lang="el-GR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l-GR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l-GR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el-GR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sub>
                          </m:sSub>
                        </m:sub>
                        <m:sup>
                          <m:r>
                            <m:rPr>
                              <m:sty m:val="p"/>
                            </m:rPr>
                            <a:rPr lang="el-GR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l-GR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l-GR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l-GR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d>
                        <m:dPr>
                          <m:ctrlPr>
                            <a:rPr lang="el-GR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a:rPr lang="el-GR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  <m:r>
                            <a:rPr lang="el-GR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a:rPr lang="el-GR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d>
                          <m:r>
                            <a:rPr lang="el-GR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a:rPr lang="el-GR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l-GR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l-GR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l-GR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d>
                        <m:dPr>
                          <m:ctrlPr>
                            <a:rPr lang="el-GR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16,8+17,1+…+16,6</m:t>
                          </m:r>
                        </m:e>
                      </m:d>
                      <m:r>
                        <a:rPr lang="el-GR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104,5</m:t>
                          </m:r>
                        </m:num>
                        <m:den>
                          <m:r>
                            <a:rPr lang="en-US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el-GR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l-GR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𝐌𝐀𝐃</m:t>
                      </m:r>
                      <m:r>
                        <a:rPr lang="el-GR" b="1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𝟏𝟒</m:t>
                      </m:r>
                      <m:r>
                        <a:rPr lang="el-GR" b="1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𝟗𝟑</m:t>
                      </m:r>
                    </m:oMath>
                  </m:oMathPara>
                </a14:m>
                <a:endParaRPr lang="el-GR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6207" y="3767581"/>
                <a:ext cx="5317793" cy="196175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4878267" y="5792919"/>
            <a:ext cx="319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b="1" dirty="0" smtClean="0">
                <a:solidFill>
                  <a:srgbClr val="009900"/>
                </a:solidFill>
                <a:latin typeface="Calibri" pitchFamily="34" charset="0"/>
              </a:rPr>
              <a:t>Ερμηνεία;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826207" y="1268760"/>
                <a:ext cx="5317793" cy="9707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𝑴𝑨𝑫</m:t>
                      </m:r>
                      <m:r>
                        <a:rPr lang="el-GR" sz="20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20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l-GR" sz="2000" b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𝒐</m:t>
                              </m:r>
                            </m:sub>
                          </m:sSub>
                        </m:sub>
                        <m:sup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20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2000" b="1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2000" b="1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b>
                                  <m:r>
                                    <a:rPr lang="el-GR" sz="2000" b="1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sz="20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6207" y="1268760"/>
                <a:ext cx="5317793" cy="97071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826207" y="2303929"/>
                <a:ext cx="5313975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l-GR" sz="16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  <m:r>
                            <a:rPr lang="en-US" sz="160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=−3,9</m:t>
                      </m:r>
                    </m:oMath>
                  </m:oMathPara>
                </a14:m>
                <a:endParaRPr lang="el-GR" sz="16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6207" y="2303929"/>
                <a:ext cx="5313975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3851920" y="2794883"/>
                <a:ext cx="528826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6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</m:e>
                      </m:d>
                      <m:r>
                        <a:rPr lang="el-GR" sz="16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−3,9</m:t>
                          </m:r>
                        </m:e>
                      </m:d>
                      <m:r>
                        <a:rPr lang="en-US" sz="16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=3,9</m:t>
                      </m:r>
                    </m:oMath>
                  </m:oMathPara>
                </a14:m>
                <a:endParaRPr lang="el-GR" sz="16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2794883"/>
                <a:ext cx="5288262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668409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16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Αξιολόγηση του προτεινόμενου μοντέλου (κινούμενος μέσος όρος, Ν=2).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289154"/>
              </p:ext>
            </p:extLst>
          </p:nvPr>
        </p:nvGraphicFramePr>
        <p:xfrm>
          <a:off x="251520" y="1245388"/>
          <a:ext cx="3600400" cy="51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1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92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MSE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280,6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 smtClean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292,4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723,6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14,8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145,2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123,2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273,9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1853,7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4880988" y="6147878"/>
            <a:ext cx="319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b="1" dirty="0" smtClean="0">
                <a:solidFill>
                  <a:srgbClr val="009900"/>
                </a:solidFill>
                <a:latin typeface="Calibri" pitchFamily="34" charset="0"/>
              </a:rPr>
              <a:t>Ερμηνεία;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995936" y="3609020"/>
                <a:ext cx="5144246" cy="24756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𝐌𝐒𝐄</m:t>
                      </m:r>
                      <m:r>
                        <a:rPr lang="el-GR" b="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l-GR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sub>
                          </m:sSub>
                        </m:sub>
                        <m:sup>
                          <m:r>
                            <m:rPr>
                              <m:sty m:val="p"/>
                            </m:rP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sup>
                        <m:e>
                          <m:sSubSup>
                            <m:sSubSupPr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  <m:r>
                        <a:rPr lang="el-GR" b="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d>
                        <m:dPr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  <m:sup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sSubSup>
                            <m:sSubSupPr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sub>
                            <m:sup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l-GR" b="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l-GR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d>
                        <m:dPr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16,8</m:t>
                              </m:r>
                            </m:e>
                            <m:sup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17,1</m:t>
                              </m:r>
                            </m:e>
                            <m:sup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sSup>
                            <m:sSupPr>
                              <m:ctrlPr>
                                <a:rPr lang="el-GR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16,6</m:t>
                              </m:r>
                            </m:e>
                            <m:sup>
                              <m:r>
                                <a:rPr lang="el-GR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l-GR" b="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l-GR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d>
                        <m:dPr>
                          <m:ctrlPr>
                            <a:rPr lang="el-GR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280,6+292,4+…+273,9</m:t>
                          </m:r>
                        </m:e>
                      </m:d>
                      <m:r>
                        <a:rPr lang="el-GR" b="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l-GR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𝐌𝐒𝐄</m:t>
                      </m:r>
                      <m:r>
                        <a:rPr lang="el-GR" b="1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𝟐𝟔𝟒</m:t>
                      </m:r>
                      <m:r>
                        <a:rPr lang="el-GR" b="1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𝟖𝟏</m:t>
                      </m:r>
                    </m:oMath>
                  </m:oMathPara>
                </a14:m>
                <a:endParaRPr lang="el-GR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3609020"/>
                <a:ext cx="5144246" cy="247561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851920" y="1268760"/>
                <a:ext cx="5292080" cy="10293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𝑺𝑬</m:t>
                      </m:r>
                      <m:r>
                        <a:rPr lang="el-GR" sz="24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𝒐</m:t>
                              </m:r>
                            </m:sub>
                          </m:sSub>
                        </m:sub>
                        <m:sup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  <m:e>
                          <m:sSubSup>
                            <m:sSubSupPr>
                              <m:ctrlP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  <m:sup>
                              <m: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l-GR" sz="2000" b="1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1268760"/>
                <a:ext cx="5292080" cy="102932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367906" y="2303929"/>
                <a:ext cx="233663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en-US" sz="16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l-GR" sz="16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sz="16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a:rPr lang="en-US" sz="16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=−26,9</m:t>
                      </m:r>
                    </m:oMath>
                  </m:oMathPara>
                </a14:m>
                <a:endParaRPr lang="el-GR" sz="16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7906" y="2303929"/>
                <a:ext cx="2336638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364088" y="2794883"/>
                <a:ext cx="2484276" cy="3592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6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en-US" sz="16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en-US" sz="16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l-GR" sz="16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l-GR" sz="16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−26,9</m:t>
                              </m:r>
                            </m:e>
                          </m:d>
                        </m:e>
                        <m:sup>
                          <m:r>
                            <a:rPr lang="en-US" sz="1600" b="0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=723,6</m:t>
                      </m:r>
                    </m:oMath>
                  </m:oMathPara>
                </a14:m>
                <a:endParaRPr lang="el-GR" sz="16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2794883"/>
                <a:ext cx="2484276" cy="35926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66249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17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Αξιολόγηση του προτεινόμενου μοντέλου (κινούμενος μέσος όρος, Ν=2).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089682"/>
              </p:ext>
            </p:extLst>
          </p:nvPr>
        </p:nvGraphicFramePr>
        <p:xfrm>
          <a:off x="251520" y="1245388"/>
          <a:ext cx="3600400" cy="51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1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92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MAPE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0,062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 smtClean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0,066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0,093</a:t>
                      </a:r>
                      <a:endParaRPr lang="el-GR" sz="1100" b="1" u="none" strike="noStrike" kern="1200" dirty="0" smtClean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0,014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0,045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0,040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0,064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0,384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4880988" y="6099683"/>
            <a:ext cx="319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b="1" dirty="0" smtClean="0">
                <a:solidFill>
                  <a:srgbClr val="009900"/>
                </a:solidFill>
                <a:latin typeface="Calibri" pitchFamily="34" charset="0"/>
              </a:rPr>
              <a:t>Ερμηνεία;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851920" y="3513292"/>
                <a:ext cx="5292080" cy="23639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𝐌𝐀𝐏𝐄</m:t>
                      </m:r>
                      <m:r>
                        <a:rPr lang="el-GR" sz="160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60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sub>
                          </m:sSub>
                        </m:sub>
                        <m:sup>
                          <m:r>
                            <m:rPr>
                              <m:sty m:val="p"/>
                            </m:rP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sup>
                        <m:e>
                          <m:f>
                            <m:f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6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600" i="1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0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e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l-GR" sz="1600" i="0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l-GR" sz="16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l-GR" sz="160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l-GR" sz="160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d>
                        <m:d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6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600" i="1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0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e</m:t>
                                      </m:r>
                                    </m:e>
                                    <m:sub>
                                      <m:r>
                                        <a:rPr lang="el-GR" sz="1600" i="0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l-GR" sz="16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el-GR" sz="160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den>
                          </m:f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6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600" i="1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0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e</m:t>
                                      </m:r>
                                    </m:e>
                                    <m:sub>
                                      <m:r>
                                        <a:rPr lang="el-GR" sz="1600" i="0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l-GR" sz="16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el-GR" sz="160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den>
                          </m:f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f>
                            <m:f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6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600" i="1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0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e</m:t>
                                      </m:r>
                                    </m:e>
                                    <m:sub>
                                      <m:r>
                                        <a:rPr lang="el-GR" sz="1600" i="0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l-GR" sz="16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el-GR" sz="160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l-GR" sz="160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l-GR" sz="1600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d>
                        <m:d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60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16,8</m:t>
                              </m:r>
                            </m:num>
                            <m:den>
                              <m:r>
                                <a:rPr lang="el-GR" sz="160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268,5</m:t>
                              </m:r>
                            </m:den>
                          </m:f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60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17,1</m:t>
                              </m:r>
                            </m:num>
                            <m:den>
                              <m:r>
                                <a:rPr lang="el-GR" sz="160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257,3</m:t>
                              </m:r>
                            </m:den>
                          </m:f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f>
                            <m:f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60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16,6</m:t>
                              </m:r>
                            </m:num>
                            <m:den>
                              <m:r>
                                <a:rPr lang="el-GR" sz="160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257,2</m:t>
                              </m:r>
                            </m:den>
                          </m:f>
                        </m:e>
                      </m:d>
                      <m:r>
                        <a:rPr lang="el-GR" sz="160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l-GR" sz="1600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d>
                        <m:d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0,06+0,07+…+0,06</m:t>
                          </m:r>
                        </m:e>
                      </m:d>
                      <m:r>
                        <a:rPr lang="el-GR" sz="160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0,38</m:t>
                          </m:r>
                        </m:num>
                        <m:den>
                          <m:r>
                            <a:rPr lang="el-GR" sz="160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el-GR" sz="160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l-GR" sz="1600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 algn="ctr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600" b="1" i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𝐌𝐀𝐏𝐄</m:t>
                    </m:r>
                    <m:r>
                      <a:rPr lang="el-GR" sz="1600" b="1" i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600" b="1" i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l-GR" sz="1600" b="1" i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l-GR" sz="1600" b="1" i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𝟎𝟓𝟒𝟗</m:t>
                    </m:r>
                  </m:oMath>
                </a14:m>
                <a:r>
                  <a:rPr lang="en-US" sz="1600" b="1" dirty="0" smtClean="0">
                    <a:solidFill>
                      <a:schemeClr val="bg2"/>
                    </a:solidFill>
                  </a:rPr>
                  <a:t> </a:t>
                </a:r>
                <a:r>
                  <a:rPr lang="el-GR" sz="1600" b="1" dirty="0" smtClean="0">
                    <a:solidFill>
                      <a:schemeClr val="bg2"/>
                    </a:solidFill>
                  </a:rPr>
                  <a:t>ή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1600" b="1" i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𝐌𝐀𝐏𝐄</m:t>
                    </m:r>
                    <m:r>
                      <a:rPr lang="el-GR" sz="1600" b="1" i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600" b="1" i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el-GR" sz="1600" b="1" i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l-GR" sz="1600" b="1" i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𝟒𝟗</m:t>
                    </m:r>
                  </m:oMath>
                </a14:m>
                <a:r>
                  <a:rPr lang="el-GR" sz="1600" b="1" dirty="0" smtClean="0">
                    <a:solidFill>
                      <a:schemeClr val="bg2"/>
                    </a:solidFill>
                  </a:rPr>
                  <a:t> %</a:t>
                </a:r>
                <a:endParaRPr lang="el-GR" sz="16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513292"/>
                <a:ext cx="5292080" cy="2363980"/>
              </a:xfrm>
              <a:prstGeom prst="rect">
                <a:avLst/>
              </a:prstGeom>
              <a:blipFill rotWithShape="0">
                <a:blip r:embed="rId2"/>
                <a:stretch>
                  <a:fillRect b="-232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851920" y="1268760"/>
                <a:ext cx="5288262" cy="1088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l-GR" sz="28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8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𝑨𝑷𝑬</m:t>
                      </m:r>
                      <m:r>
                        <a:rPr lang="el-GR" sz="28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𝒐</m:t>
                              </m:r>
                            </m:sub>
                          </m:sSub>
                        </m:sub>
                        <m:sup>
                          <m:r>
                            <a:rPr lang="el-GR" sz="2000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  <m:e>
                          <m:f>
                            <m:fPr>
                              <m:ctrlPr>
                                <a:rPr lang="el-GR" sz="2000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2000" b="1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2000" b="1" i="1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2000" b="1" i="1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𝒆</m:t>
                                      </m:r>
                                    </m:e>
                                    <m:sub>
                                      <m:r>
                                        <a:rPr lang="el-GR" sz="2000" b="1" i="1">
                                          <a:solidFill>
                                            <a:schemeClr val="bg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l-GR" sz="2000" b="1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2000" b="1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el-GR" sz="2000" b="1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l-GR" sz="2000" b="1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1268760"/>
                <a:ext cx="5288262" cy="108805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3851920" y="2422724"/>
                <a:ext cx="5288262" cy="6102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60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6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600" b="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a:rPr lang="en-US" sz="1600" b="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e>
                            <m:sub>
                              <m:r>
                                <a:rPr lang="en-US" sz="1600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den>
                      </m:f>
                      <m:r>
                        <a:rPr lang="el-GR" sz="1600" b="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6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F</m:t>
                                  </m:r>
                                </m:e>
                                <m:sub>
                                  <m:r>
                                    <a:rPr lang="en-US" sz="1600" b="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l-GR" sz="1600" i="1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 b="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en-US" sz="1600" b="0" i="0">
                                      <a:solidFill>
                                        <a:schemeClr val="bg2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e>
                            <m:sub>
                              <m:r>
                                <a:rPr lang="en-US" sz="1600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den>
                      </m:f>
                      <m:r>
                        <a:rPr lang="en-US" sz="1600" b="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l-GR" sz="1600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−26,9</m:t>
                              </m:r>
                            </m:e>
                          </m:d>
                        </m:num>
                        <m:den>
                          <m:r>
                            <a:rPr lang="en-US" sz="1600" b="0" i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289,8</m:t>
                          </m:r>
                        </m:den>
                      </m:f>
                      <m:r>
                        <a:rPr lang="en-US" sz="1600" b="0" i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=0,093</m:t>
                      </m:r>
                      <m:r>
                        <a:rPr lang="en-US" sz="16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6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ή</m:t>
                      </m:r>
                      <m:r>
                        <a:rPr lang="el-GR" sz="1600" b="0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9,3%</m:t>
                      </m:r>
                    </m:oMath>
                  </m:oMathPara>
                </a14:m>
                <a:endParaRPr lang="el-GR" sz="1600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2422724"/>
                <a:ext cx="5288262" cy="6102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919492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18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1501" y="620688"/>
            <a:ext cx="9001000" cy="349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Αξιολόγηση του προτεινόμενου μοντέλου (κινούμενος μέσος όρος, Ν=2).</a:t>
            </a:r>
            <a:endParaRPr lang="en-US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Οι τρεις δείκτες αξιολόγησης μας δίνουν μια ποσοτική πληροφορία </a:t>
            </a:r>
          </a:p>
          <a:p>
            <a:pPr marL="800100" lvl="1" indent="-342900" algn="just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για την </a:t>
            </a:r>
            <a:r>
              <a:rPr lang="el-GR" b="1" dirty="0" smtClean="0">
                <a:solidFill>
                  <a:srgbClr val="000099"/>
                </a:solidFill>
                <a:latin typeface="Calibri" pitchFamily="34" charset="0"/>
              </a:rPr>
              <a:t>καλή προσαρμογή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goodness-of-fit)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του προτεινόμενου μοντέλου στη χρονοσειρά, στην περίπτωση που τα χρησιμοποιώ κατά τη φάση της «ανάπτυξης και ελέγχου» του μοντέλου. </a:t>
            </a:r>
          </a:p>
          <a:p>
            <a:pPr marL="800100" lvl="1" indent="-342900" algn="just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για την </a:t>
            </a:r>
            <a:r>
              <a:rPr lang="el-GR" b="1" dirty="0" smtClean="0">
                <a:solidFill>
                  <a:srgbClr val="000099"/>
                </a:solidFill>
                <a:latin typeface="Calibri" pitchFamily="34" charset="0"/>
              </a:rPr>
              <a:t>προβλεπτική ικανότητα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predictive capability)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του 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προτεινόμενου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μοντέλου, 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στην περίπτωση που τα χρησιμοποιώ κατά τη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φάση της διενέργειας προβλέψεων μέσω του μοντέλου.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7682" y="4005064"/>
            <a:ext cx="90010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Συγκρίσεις με εναλλακτικά μοντέλα.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Για παράδειγμα με ένα μοντέλο Κινούμενου Μέσου Όρου Ν=3 περιόδων.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Για το μοντέλο των Ν=2 περιόδων: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MAD=14,93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MSE=264,81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MAPE=5,49%</a:t>
            </a:r>
            <a:endParaRPr lang="el-GR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03310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auto">
          <a:xfrm>
            <a:off x="6120172" y="3933056"/>
            <a:ext cx="2566583" cy="1332148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940" y="3609020"/>
            <a:ext cx="5056533" cy="2921354"/>
          </a:xfrm>
          <a:prstGeom prst="rect">
            <a:avLst/>
          </a:prstGeom>
        </p:spPr>
      </p:pic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19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Κινούμενος μέσος όρος Ν=3 [περιόδων].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378739"/>
              </p:ext>
            </p:extLst>
          </p:nvPr>
        </p:nvGraphicFramePr>
        <p:xfrm>
          <a:off x="215516" y="1304764"/>
          <a:ext cx="3721100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68,5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257,3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-22,4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289,8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268,7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+21,1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269,7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271,9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-2,2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267,7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272,3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-4,6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279,8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275,7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+4,1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257,2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272,4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-15,2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175956" y="1362263"/>
            <a:ext cx="49642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Συνεχίζω ομοίως για τις υπόλοιπες περιόδους.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2267744" y="2816932"/>
            <a:ext cx="1668872" cy="468052"/>
          </a:xfrm>
          <a:prstGeom prst="roundRect">
            <a:avLst/>
          </a:prstGeom>
          <a:solidFill>
            <a:schemeClr val="bg1">
              <a:lumMod val="60000"/>
              <a:lumOff val="40000"/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ahoma" pitchFamily="34" charset="0"/>
              </a:rPr>
              <a:t>Χρειάζομαι</a:t>
            </a:r>
            <a:r>
              <a:rPr kumimoji="0" lang="el-GR" sz="120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Tahoma" pitchFamily="34" charset="0"/>
              </a:rPr>
              <a:t> άλλη μία περίοδο.</a:t>
            </a:r>
            <a:endParaRPr kumimoji="0" lang="el-GR" sz="12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ahoma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439652" y="1916832"/>
            <a:ext cx="756084" cy="1368152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96043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52400" y="666750"/>
            <a:ext cx="88392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2400" b="1" dirty="0" smtClean="0">
                <a:solidFill>
                  <a:srgbClr val="000099"/>
                </a:solidFill>
                <a:latin typeface="Calibri" pitchFamily="34" charset="0"/>
              </a:rPr>
              <a:t>Αντικειμενικές μέθοδοι πρόβλεψης (ανάλυση δεδομένων)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Ανάλυση </a:t>
            </a:r>
            <a:r>
              <a:rPr lang="el-GR" sz="2400" b="1" dirty="0">
                <a:solidFill>
                  <a:srgbClr val="FF0000"/>
                </a:solidFill>
                <a:latin typeface="Calibri" pitchFamily="34" charset="0"/>
              </a:rPr>
              <a:t>χ</a:t>
            </a: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ρονοσειρών </a:t>
            </a:r>
            <a:r>
              <a:rPr lang="el-GR" sz="2400" dirty="0" smtClean="0">
                <a:solidFill>
                  <a:srgbClr val="FF0000"/>
                </a:solidFill>
                <a:latin typeface="Calibri" pitchFamily="34" charset="0"/>
              </a:rPr>
              <a:t>(</a:t>
            </a:r>
            <a:r>
              <a:rPr lang="el-GR" sz="2400" dirty="0" err="1" smtClean="0">
                <a:solidFill>
                  <a:srgbClr val="FF0000"/>
                </a:solidFill>
                <a:latin typeface="Calibri" pitchFamily="34" charset="0"/>
              </a:rPr>
              <a:t>time-series</a:t>
            </a:r>
            <a:r>
              <a:rPr lang="el-GR" sz="24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l-GR" sz="2400" dirty="0" err="1" smtClean="0">
                <a:solidFill>
                  <a:srgbClr val="FF0000"/>
                </a:solidFill>
                <a:latin typeface="Calibri" pitchFamily="34" charset="0"/>
              </a:rPr>
              <a:t>analysis</a:t>
            </a:r>
            <a:r>
              <a:rPr lang="el-GR" sz="2400" dirty="0" smtClean="0">
                <a:solidFill>
                  <a:srgbClr val="FF0000"/>
                </a:solidFill>
                <a:latin typeface="Calibri" pitchFamily="34" charset="0"/>
              </a:rPr>
              <a:t>)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l-GR" sz="2000" dirty="0" smtClean="0">
                <a:solidFill>
                  <a:srgbClr val="00008A"/>
                </a:solidFill>
                <a:latin typeface="Calibri" pitchFamily="34" charset="0"/>
              </a:rPr>
              <a:t>Χρήση παρελθοντικών τιμών της μεταβλητής που θέλουμε να προβλέψουμε.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l-GR" sz="2000" dirty="0" smtClean="0">
                <a:solidFill>
                  <a:srgbClr val="00008A"/>
                </a:solidFill>
                <a:latin typeface="Calibri" pitchFamily="34" charset="0"/>
              </a:rPr>
              <a:t>Το «παρελθόν» προβλέπει το «μέλλον».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l-GR" sz="2000" dirty="0" smtClean="0">
                <a:solidFill>
                  <a:srgbClr val="00008A"/>
                </a:solidFill>
                <a:latin typeface="Calibri" pitchFamily="34" charset="0"/>
              </a:rPr>
              <a:t>Η μεταβλητή «αυτό-προβλέπεται»!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Αιτιολογικά μοντέλα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(causal models)</a:t>
            </a:r>
            <a:endParaRPr lang="el-GR" sz="24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l-GR" sz="2000" dirty="0" smtClean="0">
                <a:solidFill>
                  <a:srgbClr val="00008A"/>
                </a:solidFill>
                <a:latin typeface="Calibri" pitchFamily="34" charset="0"/>
              </a:rPr>
              <a:t>Δεδομένα από άλλες πηγές και όχι τις χρονοσειρές που έχουν ήδη προβλεφθεί.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l-GR" sz="2000" dirty="0" smtClean="0">
                <a:solidFill>
                  <a:srgbClr val="00008A"/>
                </a:solidFill>
                <a:latin typeface="Calibri" pitchFamily="34" charset="0"/>
              </a:rPr>
              <a:t>Όχι τιμές ζήτησης, αλλά τιμές άλλων μεταβλητών που σχετίζονται με κάποιο τρόπο με αυτό που θέλουμε να προβλέψουμε. </a:t>
            </a:r>
            <a:r>
              <a:rPr lang="el-GR" sz="1600" dirty="0" smtClean="0">
                <a:solidFill>
                  <a:srgbClr val="00008A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Τεχνικές προβλέψεων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152400" y="1268760"/>
            <a:ext cx="8839200" cy="2448272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20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Αξιολόγηση του προτεινόμενου μοντέλου (κινούμενος μέσος όρος, Ν=2).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984111"/>
              </p:ext>
            </p:extLst>
          </p:nvPr>
        </p:nvGraphicFramePr>
        <p:xfrm>
          <a:off x="467544" y="1245388"/>
          <a:ext cx="6336000" cy="51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MSE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MAPE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68,5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257,3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-22,4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500,3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0,087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289,8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268,7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+21,1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445,2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0,073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269,7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271,9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-2,2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267,7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272,3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-4,6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20,9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279,8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275,7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+4,1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257,2</a:t>
                      </a: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272,4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-15,2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231,0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0,059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69,5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1218,6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0,258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803544" y="1268760"/>
                <a:ext cx="2340456" cy="12464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𝑴𝑨𝑫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𝟏𝟏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𝟓𝟖</m:t>
                      </m:r>
                    </m:oMath>
                  </m:oMathPara>
                </a14:m>
                <a:endParaRPr lang="el-GR" sz="2000" b="1" i="1" dirty="0" smtClean="0">
                  <a:solidFill>
                    <a:schemeClr val="bg2"/>
                  </a:solidFill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𝑺𝑬</m:t>
                      </m:r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𝟐𝟎𝟑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en-US" sz="2000" b="1" i="1" dirty="0" smtClean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𝑨𝑷𝑬</m:t>
                      </m:r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𝟎𝟒𝟑𝟏</m:t>
                      </m:r>
                    </m:oMath>
                  </m:oMathPara>
                </a14:m>
                <a:endParaRPr lang="el-GR" sz="2000" b="1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544" y="1268760"/>
                <a:ext cx="2340456" cy="124649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28746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21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Σύγκριση της ικανότητας πρόβλεψης των δύο μοντέλων.</a:t>
            </a:r>
            <a:endParaRPr lang="en-US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Χρησιμοποιώ τον ίδιο αριθμό προβλέψεων, εδώ για Ν=2 έχω 7 και για Ν=3 έχω 6, οπότε συγκρίνω για τις 6 τελευταίες προβλέψεις.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755429"/>
              </p:ext>
            </p:extLst>
          </p:nvPr>
        </p:nvGraphicFramePr>
        <p:xfrm>
          <a:off x="1546243" y="2237724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Calibri" panose="020F0502020204030204" pitchFamily="34" charset="0"/>
                        </a:rPr>
                        <a:t>Δείκτης αξιολόγησης</a:t>
                      </a:r>
                      <a:endParaRPr lang="el-GR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Calibri" panose="020F0502020204030204" pitchFamily="34" charset="0"/>
                        </a:rPr>
                        <a:t>Ν=2</a:t>
                      </a:r>
                      <a:endParaRPr lang="el-GR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Calibri" panose="020F0502020204030204" pitchFamily="34" charset="0"/>
                        </a:rPr>
                        <a:t>Ν=3</a:t>
                      </a:r>
                      <a:endParaRPr lang="el-GR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MAD</a:t>
                      </a:r>
                      <a:endParaRPr lang="el-GR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14,59</a:t>
                      </a:r>
                      <a:endParaRPr lang="el-GR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11,58</a:t>
                      </a:r>
                      <a:endParaRPr lang="el-GR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MSE</a:t>
                      </a:r>
                      <a:endParaRPr lang="el-GR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262,19</a:t>
                      </a:r>
                      <a:endParaRPr lang="el-GR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203,10</a:t>
                      </a:r>
                      <a:endParaRPr lang="el-GR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MAPE</a:t>
                      </a:r>
                      <a:endParaRPr lang="el-GR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5,38%</a:t>
                      </a:r>
                      <a:endParaRPr lang="el-GR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4,31%</a:t>
                      </a:r>
                      <a:endParaRPr lang="el-GR" sz="1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Rounded Rectangle 16"/>
          <p:cNvSpPr/>
          <p:nvPr/>
        </p:nvSpPr>
        <p:spPr bwMode="auto">
          <a:xfrm>
            <a:off x="6182164" y="2636912"/>
            <a:ext cx="828236" cy="36004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6182164" y="2996952"/>
            <a:ext cx="828236" cy="36004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6182164" y="3356992"/>
            <a:ext cx="828236" cy="36004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58" y="3724339"/>
            <a:ext cx="5745586" cy="2895536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5621530" y="4449226"/>
            <a:ext cx="31962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b="1" dirty="0" err="1" smtClean="0">
                <a:solidFill>
                  <a:srgbClr val="009900"/>
                </a:solidFill>
                <a:latin typeface="Calibri" pitchFamily="34" charset="0"/>
              </a:rPr>
              <a:t>Ποιό</a:t>
            </a:r>
            <a:r>
              <a:rPr lang="el-GR" sz="1600" b="1" dirty="0" smtClean="0">
                <a:solidFill>
                  <a:srgbClr val="009900"/>
                </a:solidFill>
                <a:latin typeface="Calibri" pitchFamily="34" charset="0"/>
              </a:rPr>
              <a:t> μοντέλο φαίνεται να προβλέπει καλύτερα τη χρονοσειρά;</a:t>
            </a:r>
          </a:p>
        </p:txBody>
      </p:sp>
    </p:spTree>
    <p:extLst>
      <p:ext uri="{BB962C8B-B14F-4D97-AF65-F5344CB8AC3E}">
        <p14:creationId xmlns:p14="http://schemas.microsoft.com/office/powerpoint/2010/main" val="93717023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22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Παρατηρήσεις</a:t>
            </a:r>
            <a:endParaRPr lang="en-US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Καλή προσαρμογή σε στάσιμες χρονοσειρές.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Αύξηση των περιόδων Ν οδηγεί σε μείωση της διακύμανσης των προβλέψεων.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Ίση βαρύτητα σε κάθε μια από τις ιστορικές τιμές της ζήτησης (παλαιότερες και νεότερες).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700" y="3378983"/>
            <a:ext cx="6003856" cy="3106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56004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23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Παρατηρήσεις</a:t>
            </a:r>
            <a:endParaRPr lang="en-US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Αύξηση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των περιόδων Ν οδηγεί σε μείωση της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ικανότητας προσαρμογής σε χρονοσειρές με τάση (καθυστερημένη «αντίληψη» της αλλαγής).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566" y="2176025"/>
            <a:ext cx="6175783" cy="430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37317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24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916164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Παρατηρήσεις</a:t>
            </a:r>
            <a:endParaRPr lang="en-US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Μπορούμε να ελαφρύνουμε το φορτίο των πράξεων από βήμα σε βήμα μέσω της σχέσης:</a:t>
            </a:r>
            <a:endParaRPr lang="el-GR" sz="2000" dirty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>
              <a:solidFill>
                <a:srgbClr val="000099"/>
              </a:solidFill>
              <a:latin typeface="Calibri" pitchFamily="34" charset="0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Παρόλα αυτά, θα πρέπει και στην περίπτωση αυτή να διατηρούμε ένα αρχείο με όλες τις παρελθοντικές Ν.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275856" y="2204864"/>
                <a:ext cx="2465483" cy="568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b>
                          </m:sSub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sub>
                          </m:sSub>
                        </m:num>
                        <m:den>
                          <m: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𝜨</m:t>
                          </m:r>
                        </m:den>
                      </m:f>
                    </m:oMath>
                  </m:oMathPara>
                </a14:m>
                <a:endParaRPr lang="el-GR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2204864"/>
                <a:ext cx="2465483" cy="56887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745515" y="2926385"/>
                <a:ext cx="7526163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  <m:r>
                        <a:rPr lang="el-GR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r>
                        <a:rPr lang="el-GR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𝟐𝟕𝟗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l-GR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l-GR" b="1" i="1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𝟐𝟓𝟕</m:t>
                          </m:r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𝟐𝟗𝟎</m:t>
                          </m:r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l-GR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l-GR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𝟐𝟕𝟗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𝟏𝟏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𝟐𝟔𝟖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el-GR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515" y="2926385"/>
                <a:ext cx="7526163" cy="61831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7831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3818" y="6589082"/>
            <a:ext cx="9144000" cy="261610"/>
          </a:xfrm>
          <a:prstGeom prst="rect">
            <a:avLst/>
          </a:prstGeom>
          <a:gradFill>
            <a:gsLst>
              <a:gs pos="0">
                <a:srgbClr val="002060"/>
              </a:gs>
              <a:gs pos="5000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el-GR" sz="1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Διαχείριση Αποθεμάτων και Πρόβλεψη Ζήτησης, Τμήμα Διοίκησης </a:t>
            </a:r>
            <a:r>
              <a:rPr lang="el-GR" sz="1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</a:t>
            </a:r>
            <a:r>
              <a:rPr lang="el-GR" sz="1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υστημάτων Εφοδιασμού, 201</a:t>
            </a:r>
            <a:r>
              <a:rPr lang="en-US" sz="1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l-GR" sz="1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-201</a:t>
            </a:r>
            <a:r>
              <a:rPr lang="en-US" sz="1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l-GR" sz="1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Κατερίνη, Ελλάδα</a:t>
            </a:r>
            <a:endParaRPr lang="el-GR" sz="11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25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916164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Επιλογή μοντέλου</a:t>
            </a:r>
            <a:endParaRPr lang="en-US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Κριτήριο απόδοσης: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Ελαχιστοποίηση του 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MAPE.</a:t>
            </a: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>
              <a:solidFill>
                <a:srgbClr val="000099"/>
              </a:solidFill>
              <a:latin typeface="Calibri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427684"/>
              </p:ext>
            </p:extLst>
          </p:nvPr>
        </p:nvGraphicFramePr>
        <p:xfrm>
          <a:off x="3073400" y="2168860"/>
          <a:ext cx="2997200" cy="15659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 u="none" strike="noStrike" dirty="0">
                          <a:effectLst/>
                        </a:rPr>
                        <a:t>N=2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N=3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N=4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N=5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0,0141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0,0078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>
                          <a:effectLst/>
                        </a:rPr>
                        <a:t>0,0157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>
                          <a:effectLst/>
                        </a:rPr>
                        <a:t>0,0277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>
                          <a:effectLst/>
                        </a:rPr>
                        <a:t>0,0450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0,0170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0,0135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>
                          <a:effectLst/>
                        </a:rPr>
                        <a:t>0,0202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>
                          <a:effectLst/>
                        </a:rPr>
                        <a:t>-0,0396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>
                          <a:effectLst/>
                        </a:rPr>
                        <a:t>-0,0145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-0,0310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>
                          <a:effectLst/>
                        </a:rPr>
                        <a:t>-0,0329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>
                          <a:effectLst/>
                        </a:rPr>
                        <a:t>0,0642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>
                          <a:effectLst/>
                        </a:rPr>
                        <a:t>0,0590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0,0758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0,0607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b="1" u="none" strike="noStrike" dirty="0">
                          <a:effectLst/>
                        </a:rPr>
                        <a:t>2,09%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b="1" u="none" strike="noStrike" dirty="0">
                          <a:effectLst/>
                        </a:rPr>
                        <a:t>1,73%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b="1" u="none" strike="noStrike" dirty="0">
                          <a:effectLst/>
                        </a:rPr>
                        <a:t>1,85%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100" b="1" u="none" strike="noStrike" dirty="0">
                          <a:effectLst/>
                        </a:rPr>
                        <a:t>1,89%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05694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26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916164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Άσκηση</a:t>
            </a:r>
            <a:endParaRPr lang="en-US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Στον παρακάτω Πίνακα παρουσιάζονται οι πωλήσεις (</a:t>
            </a:r>
            <a:r>
              <a:rPr lang="el-GR" sz="2000" dirty="0" err="1">
                <a:solidFill>
                  <a:srgbClr val="000099"/>
                </a:solidFill>
                <a:latin typeface="Calibri" pitchFamily="34" charset="0"/>
              </a:rPr>
              <a:t>tn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) για δώδεκα μήνες του προϊόντος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Χ.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Χρησιμοποιείστε κινούμενο μέσο όρο (α) 3 μηνών, (β)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4 μηνών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και (γ) 6 μηνών για να κάνετε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προβλέψεις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υπολογίζοντας ταυτόχρονα και τα σχετικά σφάλματα.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>
              <a:solidFill>
                <a:srgbClr val="000099"/>
              </a:solidFill>
              <a:latin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729533"/>
              </p:ext>
            </p:extLst>
          </p:nvPr>
        </p:nvGraphicFramePr>
        <p:xfrm>
          <a:off x="827584" y="3104964"/>
          <a:ext cx="2123440" cy="3294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9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4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11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l-GR" sz="1200" dirty="0">
                          <a:effectLst/>
                        </a:rPr>
                        <a:t>Μήνας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l-GR" sz="1200">
                          <a:effectLst/>
                        </a:rPr>
                        <a:t>Πωλήσεις (</a:t>
                      </a:r>
                      <a:r>
                        <a:rPr lang="en-US" sz="1200">
                          <a:effectLst/>
                        </a:rPr>
                        <a:t>tn)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8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1848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11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13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15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19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20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22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1200" dirty="0">
                          <a:effectLst/>
                        </a:rPr>
                        <a:t>24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313" y="3104964"/>
            <a:ext cx="5482907" cy="34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39260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27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9161640" cy="1429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Άσκηση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>
              <a:solidFill>
                <a:srgbClr val="000099"/>
              </a:solidFill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71762"/>
              </p:ext>
            </p:extLst>
          </p:nvPr>
        </p:nvGraphicFramePr>
        <p:xfrm>
          <a:off x="179512" y="1268760"/>
          <a:ext cx="8784971" cy="34203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6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16763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203818"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MAD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MAD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MAD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MSE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MSE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MSE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MAPE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MAPE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MAPE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818"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N=3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N=4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N=6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N=3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N=4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N=6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N=3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N=4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N=6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N=3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N=4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N=6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N=3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N=4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N=6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0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t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D(t)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F(t)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F(t)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F(t)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e(t)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>
                          <a:effectLst/>
                        </a:rPr>
                        <a:t>e(t)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e(t)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</a:rPr>
                        <a:t> </a:t>
                      </a:r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>
                          <a:effectLst/>
                        </a:rPr>
                        <a:t> </a:t>
                      </a:r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</a:rPr>
                        <a:t> </a:t>
                      </a:r>
                      <a:endParaRPr lang="el-G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5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1</a:t>
                      </a:r>
                      <a:endParaRPr lang="el-GR" sz="1000" b="1" i="0" u="none" strike="noStrike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2</a:t>
                      </a:r>
                      <a:endParaRPr lang="el-GR" sz="1000" b="1" i="0" u="none" strike="noStrike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2</a:t>
                      </a:r>
                      <a:endParaRPr lang="el-GR" sz="1000" b="1" i="0" u="none" strike="noStrike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4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5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3</a:t>
                      </a:r>
                      <a:endParaRPr lang="el-GR" sz="1000" b="1" i="0" u="none" strike="noStrike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6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 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5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4</a:t>
                      </a:r>
                      <a:endParaRPr lang="el-GR" sz="1000" b="1" i="0" u="none" strike="noStrike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8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4,00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+4,00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5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5</a:t>
                      </a:r>
                      <a:endParaRPr lang="el-GR" sz="1000" b="1" i="0" u="none" strike="noStrike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10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6,00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5,00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+4,00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+5,00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5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6</a:t>
                      </a:r>
                      <a:endParaRPr lang="el-GR" sz="1000" b="1" i="0" u="none" strike="noStrike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11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8,00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7,00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+3,00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+4,00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 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5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7</a:t>
                      </a:r>
                      <a:endParaRPr lang="el-GR" sz="1000" b="1" i="0" u="none" strike="noStrike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13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9,67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8,75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6,83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+3,33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+4,25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+6,17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3,33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4,25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6,17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11,11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18,06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38,03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0,26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0,33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0,47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5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8</a:t>
                      </a:r>
                      <a:endParaRPr lang="el-GR" sz="1000" b="1" i="0" u="none" strike="noStrike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15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11,33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10,50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8,67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+3,67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+4,50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+6,33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3,67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4,50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6,33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13,44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20,25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40,11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0,24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0,30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0,42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5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9</a:t>
                      </a:r>
                      <a:endParaRPr lang="el-GR" sz="1000" b="1" i="0" u="none" strike="noStrike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19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13,00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12,25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10,50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+6,00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+6,75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+8,50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6,00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6,75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8,50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36,00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45,56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72,25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0,32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0,36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0,45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5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10</a:t>
                      </a:r>
                      <a:endParaRPr lang="el-GR" sz="1000" b="1" i="0" u="none" strike="noStrike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20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15,67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14,50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12,67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+4,33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+5,50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+7,33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4,33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5,50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7,33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18,78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30,25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53,78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0,22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0,28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0,37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5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11</a:t>
                      </a:r>
                      <a:endParaRPr lang="el-GR" sz="1000" b="1" i="0" u="none" strike="noStrike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>
                          <a:effectLst/>
                        </a:rPr>
                        <a:t>22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18,00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16,75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14,67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+4,00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+5,25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+7,33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4,00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5,25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7,33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16,00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27,56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53,78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0,18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0,24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0,33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5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 dirty="0">
                          <a:effectLst/>
                        </a:rPr>
                        <a:t>12</a:t>
                      </a:r>
                      <a:endParaRPr lang="el-GR" sz="1000" b="1" i="0" u="none" strike="noStrike" dirty="0"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000" u="none" strike="noStrike" dirty="0">
                          <a:effectLst/>
                        </a:rPr>
                        <a:t>24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564" marR="7564" marT="75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20,33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19,00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16,67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+3,67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+5,00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+7,33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3,67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5,00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7,33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13,44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25,00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53,78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0,15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0,21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0,31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3818"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4,17</a:t>
                      </a:r>
                      <a:endParaRPr lang="el-GR" sz="9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>
                          <a:solidFill>
                            <a:srgbClr val="009900"/>
                          </a:solidFill>
                          <a:effectLst/>
                        </a:rPr>
                        <a:t>5,21</a:t>
                      </a:r>
                      <a:endParaRPr lang="el-GR" sz="900" b="1" i="0" u="none" strike="noStrike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7,17</a:t>
                      </a:r>
                      <a:endParaRPr lang="el-GR" sz="9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18,13</a:t>
                      </a:r>
                      <a:endParaRPr lang="el-GR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27,78</a:t>
                      </a:r>
                      <a:endParaRPr lang="el-GR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51,95</a:t>
                      </a:r>
                      <a:endParaRPr lang="el-GR" sz="9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0,23</a:t>
                      </a:r>
                      <a:endParaRPr lang="el-GR" sz="9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0,28</a:t>
                      </a:r>
                      <a:endParaRPr lang="el-GR" sz="9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0,39</a:t>
                      </a:r>
                      <a:endParaRPr lang="el-GR" sz="9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61105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28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9161640" cy="1429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Άσκηση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>
              <a:solidFill>
                <a:srgbClr val="000099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861" y="1604181"/>
            <a:ext cx="6712278" cy="423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557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3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468725"/>
              </p:ext>
            </p:extLst>
          </p:nvPr>
        </p:nvGraphicFramePr>
        <p:xfrm>
          <a:off x="50" y="1051586"/>
          <a:ext cx="9143951" cy="4206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16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6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46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538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0826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l-GR" sz="1800" b="1" dirty="0" smtClean="0">
                          <a:latin typeface="Calibri" panose="020F0502020204030204" pitchFamily="34" charset="0"/>
                        </a:rPr>
                        <a:t>Χωρίς εποχικότητα</a:t>
                      </a:r>
                      <a:endParaRPr lang="en-US" sz="1800" b="1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Calibri" panose="020F0502020204030204" pitchFamily="34" charset="0"/>
                        </a:rPr>
                        <a:t>Με Εποχικότητα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6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Calibri" panose="020F0502020204030204" pitchFamily="34" charset="0"/>
                        </a:rPr>
                        <a:t>Χωρίς</a:t>
                      </a:r>
                      <a:r>
                        <a:rPr lang="el-GR" sz="1800" b="1" baseline="0" dirty="0" smtClean="0">
                          <a:latin typeface="Calibri" panose="020F0502020204030204" pitchFamily="34" charset="0"/>
                        </a:rPr>
                        <a:t> τάση</a:t>
                      </a:r>
                      <a:endParaRPr lang="en-US" sz="1800" b="1" dirty="0" smtClean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Απλός Κινούμενος Μέσος Όρος</a:t>
                      </a: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Απλή Εκθετική Εξομάλυνση</a:t>
                      </a: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Εποχικότητα προσθετική</a:t>
                      </a:r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Εποχικότητα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πολλαπλασιαστική</a:t>
                      </a:r>
                      <a:endParaRPr lang="en-US" sz="1800" b="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26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Calibri" panose="020F0502020204030204" pitchFamily="34" charset="0"/>
                        </a:rPr>
                        <a:t>Με Τάση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Διπλός</a:t>
                      </a:r>
                      <a:r>
                        <a:rPr lang="el-GR" sz="1800" b="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Κινούμενος Μέσος Όρος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 smtClean="0">
                          <a:latin typeface="Calibri" panose="020F0502020204030204" pitchFamily="34" charset="0"/>
                        </a:rPr>
                        <a:t>Διπλή Εκθετική Εξομάλυνση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Holt</a:t>
                      </a:r>
                      <a:r>
                        <a:rPr lang="en-US" sz="1800" b="0" baseline="0" dirty="0" smtClean="0">
                          <a:latin typeface="Calibri" panose="020F0502020204030204" pitchFamily="34" charset="0"/>
                        </a:rPr>
                        <a:t> Winters’ </a:t>
                      </a:r>
                      <a:r>
                        <a:rPr lang="el-GR" sz="1800" b="0" baseline="0" dirty="0" smtClean="0">
                          <a:latin typeface="Calibri" panose="020F0502020204030204" pitchFamily="34" charset="0"/>
                        </a:rPr>
                        <a:t>προσθετική</a:t>
                      </a:r>
                      <a:endParaRPr lang="el-GR" sz="1800" b="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Holt</a:t>
                      </a:r>
                      <a:r>
                        <a:rPr lang="en-US" sz="1800" b="0" baseline="0" dirty="0" smtClean="0">
                          <a:latin typeface="Calibri" panose="020F0502020204030204" pitchFamily="34" charset="0"/>
                        </a:rPr>
                        <a:t> Winters’ </a:t>
                      </a:r>
                      <a:endParaRPr lang="el-GR" sz="1800" b="0" baseline="0" dirty="0" smtClean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baseline="0" dirty="0" smtClean="0">
                          <a:latin typeface="Calibri" panose="020F0502020204030204" pitchFamily="34" charset="0"/>
                        </a:rPr>
                        <a:t>πολλαπλασιαστική</a:t>
                      </a:r>
                      <a:endParaRPr lang="el-GR" sz="1800" b="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Τεχνικές προβλέψεων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555776" y="1592796"/>
            <a:ext cx="2772308" cy="1800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555776" y="1160748"/>
            <a:ext cx="2772308" cy="324036"/>
          </a:xfrm>
          <a:prstGeom prst="roundRect">
            <a:avLst/>
          </a:prstGeom>
          <a:solidFill>
            <a:schemeClr val="tx1">
              <a:alpha val="30000"/>
            </a:scheme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31540" y="2348880"/>
            <a:ext cx="1548172" cy="324036"/>
          </a:xfrm>
          <a:prstGeom prst="roundRect">
            <a:avLst/>
          </a:prstGeom>
          <a:solidFill>
            <a:schemeClr val="tx1">
              <a:alpha val="30000"/>
            </a:scheme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5" name="Straight Arrow Connector 14"/>
          <p:cNvCxnSpPr>
            <a:endCxn id="14" idx="3"/>
          </p:cNvCxnSpPr>
          <p:nvPr/>
        </p:nvCxnSpPr>
        <p:spPr bwMode="auto">
          <a:xfrm flipH="1">
            <a:off x="1979712" y="2420888"/>
            <a:ext cx="576065" cy="900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3959932" y="1484784"/>
            <a:ext cx="0" cy="2160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494631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4.bp.blogspot.com/_b9YJo4RAhSY/S-VCU4RpRNI/AAAAAAAAAc8/ztbs7V31gzA/s1600/TimeSeri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67" y="2788928"/>
            <a:ext cx="8553300" cy="379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52400" y="666750"/>
            <a:ext cx="8839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2400" i="1" dirty="0" smtClean="0">
                <a:solidFill>
                  <a:srgbClr val="FF0000"/>
                </a:solidFill>
                <a:latin typeface="Calibri" pitchFamily="34" charset="0"/>
              </a:rPr>
              <a:t>Μοντέλα Χρονοσειρών</a:t>
            </a:r>
            <a:endParaRPr lang="el-GR" sz="2400" i="1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b="1" i="1" dirty="0" smtClean="0">
                <a:solidFill>
                  <a:srgbClr val="000099"/>
                </a:solidFill>
                <a:latin typeface="Calibri" pitchFamily="34" charset="0"/>
              </a:rPr>
              <a:t>Επίπεδο</a:t>
            </a:r>
            <a:r>
              <a:rPr lang="el-GR" sz="2400" i="1" dirty="0" smtClean="0">
                <a:solidFill>
                  <a:srgbClr val="000099"/>
                </a:solidFill>
                <a:latin typeface="Calibri" pitchFamily="34" charset="0"/>
              </a:rPr>
              <a:t>: η χρονοσειρά εμφανίζει μια σταθερή τιμή και μια διακύμανση γύρω από </a:t>
            </a:r>
            <a:r>
              <a:rPr lang="el-GR" sz="2400" i="1" dirty="0">
                <a:solidFill>
                  <a:srgbClr val="000099"/>
                </a:solidFill>
                <a:latin typeface="Calibri" pitchFamily="34" charset="0"/>
              </a:rPr>
              <a:t>αυτή. </a:t>
            </a:r>
            <a:r>
              <a:rPr lang="el-GR" sz="2400" i="1" dirty="0" smtClean="0">
                <a:solidFill>
                  <a:srgbClr val="000099"/>
                </a:solidFill>
                <a:latin typeface="Calibri" pitchFamily="34" charset="0"/>
              </a:rPr>
              <a:t>Οι </a:t>
            </a:r>
            <a:r>
              <a:rPr lang="el-GR" sz="2400" i="1" dirty="0">
                <a:solidFill>
                  <a:srgbClr val="000099"/>
                </a:solidFill>
                <a:latin typeface="Calibri" pitchFamily="34" charset="0"/>
              </a:rPr>
              <a:t>τιμές της χρονοσειράς κυμαίνονται γύρω από μια σταθερή τιμή. </a:t>
            </a:r>
            <a:r>
              <a:rPr lang="el-GR" sz="2400" i="1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8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4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4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2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Τεχνικές προβλέψεων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261480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5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9021950" cy="337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dirty="0" smtClean="0">
                <a:solidFill>
                  <a:srgbClr val="000099"/>
                </a:solidFill>
                <a:latin typeface="Calibri" pitchFamily="34" charset="0"/>
              </a:rPr>
              <a:t>Συμβολισμός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 err="1" smtClean="0">
                <a:solidFill>
                  <a:srgbClr val="000099"/>
                </a:solidFill>
                <a:latin typeface="Calibri" pitchFamily="34" charset="0"/>
              </a:rPr>
              <a:t>D</a:t>
            </a:r>
            <a:r>
              <a:rPr lang="en-US" sz="2000" b="1" baseline="-25000" dirty="0" err="1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n-US" sz="2000" baseline="-25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είναι η 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πραγματική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ζήτηση</a:t>
            </a:r>
            <a:r>
              <a:rPr lang="el-GR" sz="2000" b="1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που εκδηλώνεται την περίοδο 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  <a:endParaRPr lang="en-US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009900"/>
                </a:solidFill>
                <a:latin typeface="Calibri" pitchFamily="34" charset="0"/>
              </a:rPr>
              <a:t>F</a:t>
            </a:r>
            <a:r>
              <a:rPr lang="en-US" sz="2000" b="1" baseline="-25000" dirty="0" smtClean="0">
                <a:solidFill>
                  <a:srgbClr val="009900"/>
                </a:solidFill>
                <a:latin typeface="Calibri" pitchFamily="34" charset="0"/>
              </a:rPr>
              <a:t>t</a:t>
            </a:r>
            <a:r>
              <a:rPr lang="en-US" sz="2000" baseline="-25000" dirty="0" smtClean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είναι η </a:t>
            </a:r>
            <a:r>
              <a:rPr lang="el-GR" sz="2000" b="1" dirty="0" smtClean="0">
                <a:solidFill>
                  <a:srgbClr val="009900"/>
                </a:solidFill>
                <a:latin typeface="Calibri" pitchFamily="34" charset="0"/>
              </a:rPr>
              <a:t>πρόβλεψη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για τη ζήτηση που θα εκδηλωθεί την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περίοδο </a:t>
            </a:r>
            <a:r>
              <a:rPr lang="en-US" sz="2000" dirty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1714500" lvl="3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Σημείωση: </a:t>
            </a:r>
            <a:r>
              <a:rPr lang="el-GR" i="1" dirty="0" smtClean="0">
                <a:solidFill>
                  <a:srgbClr val="0000FF"/>
                </a:solidFill>
                <a:latin typeface="Calibri" pitchFamily="34" charset="0"/>
              </a:rPr>
              <a:t>Η πρόβλεψη έλαβε χώρα κάποια προγενέστερη περίοδο, π.χ. </a:t>
            </a:r>
            <a:r>
              <a:rPr lang="en-US" i="1" dirty="0" smtClean="0">
                <a:solidFill>
                  <a:srgbClr val="0000FF"/>
                </a:solidFill>
                <a:latin typeface="Calibri" pitchFamily="34" charset="0"/>
              </a:rPr>
              <a:t>t-1.</a:t>
            </a:r>
            <a:endParaRPr lang="en-US" i="1" dirty="0">
              <a:solidFill>
                <a:srgbClr val="0000FF"/>
              </a:solidFill>
              <a:latin typeface="Calibri" pitchFamily="34" charset="0"/>
            </a:endParaRP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2000" b="1" baseline="-25000" dirty="0" smtClean="0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000" baseline="-25000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είναι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το </a:t>
            </a:r>
            <a:r>
              <a:rPr lang="el-GR" sz="2000" b="1" dirty="0" smtClean="0">
                <a:solidFill>
                  <a:srgbClr val="FF0000"/>
                </a:solidFill>
                <a:latin typeface="Calibri" pitchFamily="34" charset="0"/>
              </a:rPr>
              <a:t>σφάλμα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εκτίμησης της πραγματικής ζήτησης, δηλαδή η διαφορά ανάμεσα στην τιμή της πρόβλεψης και στην πραγματική ζήτηση για μια περίοδο 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 (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2000" b="1" baseline="-25000" dirty="0" smtClean="0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l-GR" sz="2000" b="1" baseline="-25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l-GR" sz="2000" b="1" dirty="0" smtClean="0">
                <a:solidFill>
                  <a:srgbClr val="FF0000"/>
                </a:solidFill>
                <a:latin typeface="Calibri" pitchFamily="34" charset="0"/>
              </a:rPr>
              <a:t>=</a:t>
            </a:r>
            <a:r>
              <a:rPr lang="el-GR" sz="2000" b="1" dirty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n-US" sz="2000" b="1" dirty="0" smtClean="0">
                <a:solidFill>
                  <a:srgbClr val="000099"/>
                </a:solidFill>
                <a:latin typeface="Calibri" pitchFamily="34" charset="0"/>
              </a:rPr>
              <a:t>D</a:t>
            </a:r>
            <a:r>
              <a:rPr lang="en-US" sz="2000" b="1" baseline="-25000" dirty="0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 - </a:t>
            </a:r>
            <a:r>
              <a:rPr lang="en-US" sz="2000" b="1" dirty="0" smtClean="0">
                <a:solidFill>
                  <a:srgbClr val="009900"/>
                </a:solidFill>
                <a:latin typeface="Calibri" pitchFamily="34" charset="0"/>
              </a:rPr>
              <a:t>F</a:t>
            </a:r>
            <a:r>
              <a:rPr lang="en-US" sz="2000" b="1" baseline="-25000" dirty="0" smtClean="0">
                <a:solidFill>
                  <a:srgbClr val="009900"/>
                </a:solidFill>
                <a:latin typeface="Calibri" pitchFamily="34" charset="0"/>
              </a:rPr>
              <a:t>t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).</a:t>
            </a:r>
            <a:endParaRPr lang="en-US" sz="2000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43708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6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Στατική </a:t>
            </a: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χρονοσειρά</a:t>
            </a:r>
            <a:r>
              <a:rPr lang="en-US" sz="2000" dirty="0" smtClean="0">
                <a:solidFill>
                  <a:srgbClr val="000099"/>
                </a:solidFill>
                <a:latin typeface="Calibri" pitchFamily="34" charset="0"/>
              </a:rPr>
              <a:t> (stationary time-series)</a:t>
            </a:r>
            <a:endParaRPr lang="el-GR" sz="2000" dirty="0" smtClean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Οι 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τιμές της χρονοσειράς είναι άθροισμα ενός σταθερού επιπέδου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level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και 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μιας τυχαίας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διακύμανσης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 (variance/random effect)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.</a:t>
            </a:r>
            <a:endParaRPr lang="el-GR" dirty="0">
              <a:solidFill>
                <a:srgbClr val="000099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272" y="1992610"/>
            <a:ext cx="7693819" cy="4627265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 flipV="1">
            <a:off x="2051720" y="2878243"/>
            <a:ext cx="0" cy="52936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2735796" y="3214794"/>
            <a:ext cx="0" cy="19281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V="1">
            <a:off x="4752020" y="2924944"/>
            <a:ext cx="0" cy="48266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6804248" y="3248980"/>
            <a:ext cx="0" cy="15862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4067944" y="3429000"/>
            <a:ext cx="0" cy="51706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7488324" y="3407606"/>
            <a:ext cx="0" cy="51706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3383868" y="3426270"/>
            <a:ext cx="0" cy="12808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5436096" y="3407607"/>
            <a:ext cx="0" cy="10136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>
            <a:off x="6120172" y="3429000"/>
            <a:ext cx="0" cy="12808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5" name="Rectangle 44"/>
          <p:cNvSpPr/>
          <p:nvPr/>
        </p:nvSpPr>
        <p:spPr>
          <a:xfrm>
            <a:off x="7320376" y="2982480"/>
            <a:ext cx="21121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b="1" dirty="0" smtClean="0">
                <a:solidFill>
                  <a:srgbClr val="000099"/>
                </a:solidFill>
                <a:latin typeface="Calibri" pitchFamily="34" charset="0"/>
              </a:rPr>
              <a:t>Επίπεδο (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</a:rPr>
              <a:t>level)</a:t>
            </a:r>
          </a:p>
          <a:p>
            <a:pPr marL="0" lvl="1" algn="ctr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n-US" b="1" dirty="0" smtClean="0">
                <a:solidFill>
                  <a:srgbClr val="000099"/>
                </a:solidFill>
                <a:latin typeface="Calibri" pitchFamily="34" charset="0"/>
              </a:rPr>
              <a:t>D=273,4</a:t>
            </a:r>
            <a:endParaRPr lang="el-GR" b="1" dirty="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955780" y="4536678"/>
            <a:ext cx="24722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b="1" dirty="0" smtClean="0">
                <a:solidFill>
                  <a:srgbClr val="000099"/>
                </a:solidFill>
                <a:latin typeface="Calibri" pitchFamily="34" charset="0"/>
              </a:rPr>
              <a:t>Τυχαία διακύμανση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</a:rPr>
              <a:t> (</a:t>
            </a:r>
            <a:r>
              <a:rPr lang="el-GR" b="1" dirty="0" smtClean="0">
                <a:solidFill>
                  <a:srgbClr val="000099"/>
                </a:solidFill>
                <a:latin typeface="Calibri" pitchFamily="34" charset="0"/>
              </a:rPr>
              <a:t>ε</a:t>
            </a:r>
            <a:r>
              <a:rPr lang="en-US" b="1" baseline="-25000" dirty="0" smtClean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n-US" b="1" dirty="0" smtClean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48" name="Rounded Rectangular Callout 47"/>
          <p:cNvSpPr/>
          <p:nvPr/>
        </p:nvSpPr>
        <p:spPr bwMode="auto">
          <a:xfrm>
            <a:off x="1367644" y="2473503"/>
            <a:ext cx="1377489" cy="1035472"/>
          </a:xfrm>
          <a:prstGeom prst="wedgeRoundRectCallout">
            <a:avLst>
              <a:gd name="adj1" fmla="val 49442"/>
              <a:gd name="adj2" fmla="val 158250"/>
              <a:gd name="adj3" fmla="val 16667"/>
            </a:avLst>
          </a:prstGeom>
          <a:noFill/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ahoma" pitchFamily="34" charset="0"/>
              </a:rPr>
              <a:t>273,4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ahoma" pitchFamily="34" charset="0"/>
              </a:rPr>
              <a:t>+1</a:t>
            </a:r>
            <a:r>
              <a:rPr kumimoji="0" lang="el-GR" sz="1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ahoma" pitchFamily="34" charset="0"/>
              </a:rPr>
              <a:t>6,8</a:t>
            </a:r>
          </a:p>
        </p:txBody>
      </p:sp>
      <p:sp>
        <p:nvSpPr>
          <p:cNvPr id="49" name="Rounded Rectangular Callout 48"/>
          <p:cNvSpPr/>
          <p:nvPr/>
        </p:nvSpPr>
        <p:spPr bwMode="auto">
          <a:xfrm>
            <a:off x="3406519" y="2853832"/>
            <a:ext cx="1309497" cy="1367256"/>
          </a:xfrm>
          <a:prstGeom prst="wedgeRoundRectCallout">
            <a:avLst>
              <a:gd name="adj1" fmla="val -45526"/>
              <a:gd name="adj2" fmla="val 79102"/>
              <a:gd name="adj3" fmla="val 16667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</a:rPr>
              <a:t>273,4</a:t>
            </a:r>
            <a:r>
              <a:rPr lang="en-US" sz="1400" b="1" dirty="0" smtClean="0">
                <a:solidFill>
                  <a:srgbClr val="FF0000"/>
                </a:solidFill>
                <a:latin typeface="Tahoma" pitchFamily="34" charset="0"/>
              </a:rPr>
              <a:t>-16,1</a:t>
            </a:r>
            <a:endParaRPr lang="el-GR" sz="1400" b="1" dirty="0">
              <a:solidFill>
                <a:srgbClr val="FF0000"/>
              </a:solidFill>
              <a:latin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5364088" y="4473116"/>
                <a:ext cx="219568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0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𝐃</m:t>
                          </m:r>
                        </m:e>
                        <m:sub>
                          <m:r>
                            <a:rPr lang="el-GR" sz="2800" b="1" i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</m:sub>
                      </m:sSub>
                      <m:r>
                        <a:rPr lang="en-US" sz="2800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𝐃</m:t>
                      </m:r>
                      <m:r>
                        <a:rPr lang="en-US" sz="2800" b="1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sz="28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l-GR" sz="2800" b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</m:sub>
                      </m:sSub>
                    </m:oMath>
                  </m:oMathPara>
                </a14:m>
                <a:endParaRPr lang="el-GR" sz="2800" b="1" dirty="0">
                  <a:solidFill>
                    <a:srgbClr val="000099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4473116"/>
                <a:ext cx="2195685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971243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7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0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Κινούμενος μέσος όρος Ν=2 [περιόδων].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045968"/>
              </p:ext>
            </p:extLst>
          </p:nvPr>
        </p:nvGraphicFramePr>
        <p:xfrm>
          <a:off x="215516" y="1304764"/>
          <a:ext cx="3721100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157648" y="639068"/>
                <a:ext cx="3650935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den>
                      </m:f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7648" y="639068"/>
                <a:ext cx="3650935" cy="61093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175956" y="2227571"/>
                <a:ext cx="1794915" cy="5533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sz="1600" b="1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sz="1600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l-GR" sz="1600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sz="1600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sz="1600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956" y="2227571"/>
                <a:ext cx="1794915" cy="5533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175956" y="1340392"/>
            <a:ext cx="4964226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π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.χ. η πρώτη πρόβλεψη που μπορώ να κάνω είναι για τη χρονική στιγμή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t=3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ή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t=2002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4211960" y="2780928"/>
                <a:ext cx="2847896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𝟐𝟎𝟎𝟐</m:t>
                          </m:r>
                        </m:sub>
                      </m:sSub>
                      <m:r>
                        <a:rPr lang="el-GR" b="1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𝟐𝟎𝟎𝟏</m:t>
                              </m:r>
                            </m:sub>
                          </m:sSub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𝟐𝟎𝟎𝟎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2780928"/>
                <a:ext cx="2847896" cy="61093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6617" y="3447358"/>
            <a:ext cx="5207384" cy="314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5497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8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0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Κινούμενος μέσος όρος Ν=2 [περιόδων].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864074"/>
              </p:ext>
            </p:extLst>
          </p:nvPr>
        </p:nvGraphicFramePr>
        <p:xfrm>
          <a:off x="215516" y="1304764"/>
          <a:ext cx="3721100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285,3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157648" y="639068"/>
                <a:ext cx="3529107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den>
                      </m:f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l-GR" b="1" i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7648" y="639068"/>
                <a:ext cx="3529107" cy="61093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175956" y="2227571"/>
                <a:ext cx="4612417" cy="5533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sz="1600" b="1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sz="1600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l-GR" sz="1600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600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l-GR" sz="1600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en-US" sz="1600" b="0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b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𝟐𝟖𝟎</m:t>
                          </m:r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l-GR" sz="1600" b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𝟐𝟗𝟎</m:t>
                          </m:r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𝟐𝟖𝟓</m:t>
                      </m:r>
                      <m:r>
                        <a:rPr lang="en-US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l-GR" sz="1600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956" y="2227571"/>
                <a:ext cx="4612417" cy="5533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175956" y="1340392"/>
            <a:ext cx="4964226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π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.χ. η πρώτη πρόβλεψη που μπορώ να κάνω είναι για τη χρονική στιγμή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t=3 </a:t>
            </a:r>
            <a:r>
              <a:rPr lang="el-GR" dirty="0" smtClean="0">
                <a:solidFill>
                  <a:srgbClr val="000099"/>
                </a:solidFill>
                <a:latin typeface="Calibri" pitchFamily="34" charset="0"/>
              </a:rPr>
              <a:t>ή </a:t>
            </a:r>
            <a:r>
              <a:rPr lang="en-US" dirty="0" smtClean="0">
                <a:solidFill>
                  <a:srgbClr val="000099"/>
                </a:solidFill>
                <a:latin typeface="Calibri" pitchFamily="34" charset="0"/>
              </a:rPr>
              <a:t>t=2002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4211960" y="2780928"/>
                <a:ext cx="2847896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𝟐𝟎𝟎𝟐</m:t>
                          </m:r>
                        </m:sub>
                      </m:sSub>
                      <m:r>
                        <a:rPr lang="el-GR" b="1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𝟐𝟎𝟎𝟏</m:t>
                              </m:r>
                            </m:sub>
                          </m:sSub>
                          <m:r>
                            <a:rPr lang="el-GR" b="1" i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𝟐𝟎𝟎𝟎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2780928"/>
                <a:ext cx="2847896" cy="61093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0942" y="3470242"/>
            <a:ext cx="5203566" cy="312711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 bwMode="auto">
          <a:xfrm>
            <a:off x="1439652" y="1880828"/>
            <a:ext cx="756084" cy="936104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34244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9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0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 smtClean="0">
                <a:solidFill>
                  <a:srgbClr val="000099"/>
                </a:solidFill>
                <a:latin typeface="Calibri" pitchFamily="34" charset="0"/>
              </a:rPr>
              <a:t>Κινούμενος μέσος όρος Ν=2 [περιόδων].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277765"/>
              </p:ext>
            </p:extLst>
          </p:nvPr>
        </p:nvGraphicFramePr>
        <p:xfrm>
          <a:off x="215516" y="1304764"/>
          <a:ext cx="3721100" cy="4860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8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2</a:t>
                      </a:r>
                      <a:r>
                        <a:rPr lang="en-US" sz="1100" b="1" u="none" strike="noStrike" dirty="0" smtClean="0">
                          <a:solidFill>
                            <a:srgbClr val="000099"/>
                          </a:solidFill>
                          <a:effectLst/>
                        </a:rPr>
                        <a:t>68,5</a:t>
                      </a:r>
                      <a:endParaRPr lang="el-GR" sz="1100" b="1" i="0" u="none" strike="noStrike" dirty="0" smtClean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285,3</a:t>
                      </a:r>
                      <a:endParaRPr lang="el-GR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 smtClean="0">
                          <a:solidFill>
                            <a:srgbClr val="FF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-16,8</a:t>
                      </a:r>
                      <a:endParaRPr lang="el-GR" sz="1100" b="1" u="none" strike="noStrike" kern="1200" dirty="0">
                        <a:solidFill>
                          <a:srgbClr val="FF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24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175956" y="1124744"/>
            <a:ext cx="49642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Όταν φτάσω στην περίοδο 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t=3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ή </a:t>
            </a:r>
            <a:r>
              <a:rPr lang="en-US" sz="1600" dirty="0" smtClean="0">
                <a:solidFill>
                  <a:srgbClr val="000099"/>
                </a:solidFill>
                <a:latin typeface="Calibri" pitchFamily="34" charset="0"/>
              </a:rPr>
              <a:t>t=2002, </a:t>
            </a: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η πραγματική ζήτηση γίνεται γνωστή. Συνεπώς, έχω: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1600" dirty="0" smtClean="0">
                <a:solidFill>
                  <a:srgbClr val="000099"/>
                </a:solidFill>
                <a:latin typeface="Calibri" pitchFamily="34" charset="0"/>
              </a:rPr>
              <a:t>Πραγματική ζήτηση </a:t>
            </a:r>
            <a:r>
              <a:rPr lang="en-US" sz="1600" b="1" dirty="0" smtClean="0">
                <a:solidFill>
                  <a:srgbClr val="000099"/>
                </a:solidFill>
              </a:rPr>
              <a:t>D</a:t>
            </a:r>
            <a:r>
              <a:rPr lang="el-GR" sz="1600" b="1" baseline="-25000" dirty="0" smtClean="0">
                <a:solidFill>
                  <a:srgbClr val="000099"/>
                </a:solidFill>
              </a:rPr>
              <a:t>3</a:t>
            </a:r>
            <a:r>
              <a:rPr lang="el-GR" sz="1600" b="1" dirty="0" smtClean="0">
                <a:solidFill>
                  <a:srgbClr val="000099"/>
                </a:solidFill>
              </a:rPr>
              <a:t>=268,5.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Πρόβλεψη ζήτησης </a:t>
            </a:r>
            <a:r>
              <a:rPr lang="en-US" sz="1600" b="1" dirty="0" smtClean="0">
                <a:solidFill>
                  <a:srgbClr val="009900"/>
                </a:solidFill>
              </a:rPr>
              <a:t>F</a:t>
            </a:r>
            <a:r>
              <a:rPr lang="el-GR" sz="1600" b="1" baseline="-25000" dirty="0" smtClean="0">
                <a:solidFill>
                  <a:srgbClr val="009900"/>
                </a:solidFill>
              </a:rPr>
              <a:t>3</a:t>
            </a:r>
            <a:r>
              <a:rPr lang="el-GR" sz="1600" b="1" dirty="0" smtClean="0">
                <a:solidFill>
                  <a:srgbClr val="009900"/>
                </a:solidFill>
              </a:rPr>
              <a:t>=285,3.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Το σφάλμα στην πρόβλεψη είναι: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l-GR" sz="1600" b="1" baseline="-25000" dirty="0" smtClean="0">
                <a:solidFill>
                  <a:srgbClr val="FF0000"/>
                </a:solidFill>
                <a:latin typeface="Calibri" pitchFamily="34" charset="0"/>
              </a:rPr>
              <a:t>3 </a:t>
            </a:r>
            <a:r>
              <a:rPr lang="el-GR" sz="1600" b="1" dirty="0">
                <a:solidFill>
                  <a:srgbClr val="FF0000"/>
                </a:solidFill>
                <a:latin typeface="Calibri" pitchFamily="34" charset="0"/>
              </a:rPr>
              <a:t>=</a:t>
            </a:r>
            <a:r>
              <a:rPr lang="el-GR" sz="1600" b="1" dirty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n-US" sz="1600" b="1" dirty="0">
                <a:solidFill>
                  <a:srgbClr val="000099"/>
                </a:solidFill>
                <a:latin typeface="Calibri" pitchFamily="34" charset="0"/>
              </a:rPr>
              <a:t>D</a:t>
            </a:r>
            <a:r>
              <a:rPr lang="el-GR" sz="1600" b="1" baseline="-25000" dirty="0">
                <a:solidFill>
                  <a:srgbClr val="000099"/>
                </a:solidFill>
                <a:latin typeface="Calibri" pitchFamily="34" charset="0"/>
              </a:rPr>
              <a:t>3 </a:t>
            </a:r>
            <a:r>
              <a:rPr lang="el-GR" sz="1600" b="1" dirty="0">
                <a:solidFill>
                  <a:srgbClr val="000099"/>
                </a:solidFill>
                <a:latin typeface="Calibri" pitchFamily="34" charset="0"/>
              </a:rPr>
              <a:t>– </a:t>
            </a:r>
            <a:r>
              <a:rPr lang="en-US" sz="1600" b="1" dirty="0" smtClean="0">
                <a:solidFill>
                  <a:srgbClr val="009900"/>
                </a:solidFill>
                <a:latin typeface="Calibri" pitchFamily="34" charset="0"/>
              </a:rPr>
              <a:t>F</a:t>
            </a:r>
            <a:r>
              <a:rPr lang="el-GR" sz="1600" b="1" baseline="-25000" dirty="0" smtClean="0">
                <a:solidFill>
                  <a:srgbClr val="009900"/>
                </a:solidFill>
                <a:latin typeface="Calibri" pitchFamily="34" charset="0"/>
              </a:rPr>
              <a:t>3</a:t>
            </a:r>
            <a:endParaRPr lang="el-GR" sz="1600" b="1" dirty="0" smtClean="0">
              <a:solidFill>
                <a:srgbClr val="009900"/>
              </a:solidFill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3465004"/>
            <a:ext cx="5203058" cy="31124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175956" y="3059668"/>
                <a:ext cx="44324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l-GR" b="1" i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b="1" i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b="1" i="1">
                                  <a:solidFill>
                                    <a:srgbClr val="FF33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solidFill>
                                    <a:srgbClr val="FF33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l-GR" b="1">
                                  <a:solidFill>
                                    <a:srgbClr val="FF330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  <m:r>
                            <a:rPr lang="el-GR" b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 i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b="1" i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𝟐𝟔𝟖</m:t>
                      </m:r>
                      <m:r>
                        <a:rPr lang="el-GR" b="1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l-GR" b="1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b="1" i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𝟐𝟖𝟓</m:t>
                      </m:r>
                      <m:r>
                        <a:rPr lang="el-GR" b="1" i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l-GR" b="1" i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l-GR" b="1" i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el-GR" b="1" i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b="1" i="0">
                          <a:solidFill>
                            <a:srgbClr val="FF33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el-GR" b="1" dirty="0">
                  <a:solidFill>
                    <a:srgbClr val="FF330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956" y="3059668"/>
                <a:ext cx="443243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/>
          <p:cNvCxnSpPr/>
          <p:nvPr/>
        </p:nvCxnSpPr>
        <p:spPr bwMode="auto">
          <a:xfrm>
            <a:off x="5927327" y="4139204"/>
            <a:ext cx="0" cy="39727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686749" y="3725252"/>
                <a:ext cx="5068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b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l-GR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6749" y="3725252"/>
                <a:ext cx="506805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661101" y="4588435"/>
                <a:ext cx="5324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l-GR" b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l-GR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1101" y="4588435"/>
                <a:ext cx="532453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927327" y="4167144"/>
                <a:ext cx="4859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1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l-GR" b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7327" y="4167144"/>
                <a:ext cx="485967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015183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6894</TotalTime>
  <Words>1944</Words>
  <Application>Microsoft Office PowerPoint</Application>
  <PresentationFormat>On-screen Show (4:3)</PresentationFormat>
  <Paragraphs>962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ＭＳ Ｐゴシック</vt:lpstr>
      <vt:lpstr>Arial</vt:lpstr>
      <vt:lpstr>Calibri</vt:lpstr>
      <vt:lpstr>Calibri Light</vt:lpstr>
      <vt:lpstr>Cambria Math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Christos</dc:creator>
  <cp:lastModifiedBy>Crazy</cp:lastModifiedBy>
  <cp:revision>812</cp:revision>
  <dcterms:created xsi:type="dcterms:W3CDTF">2008-07-07T16:29:50Z</dcterms:created>
  <dcterms:modified xsi:type="dcterms:W3CDTF">2017-12-05T10:47:39Z</dcterms:modified>
</cp:coreProperties>
</file>