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</p:sldMasterIdLst>
  <p:notesMasterIdLst>
    <p:notesMasterId r:id="rId23"/>
  </p:notesMasterIdLst>
  <p:handoutMasterIdLst>
    <p:handoutMasterId r:id="rId24"/>
  </p:handoutMasterIdLst>
  <p:sldIdLst>
    <p:sldId id="493" r:id="rId2"/>
    <p:sldId id="464" r:id="rId3"/>
    <p:sldId id="427" r:id="rId4"/>
    <p:sldId id="479" r:id="rId5"/>
    <p:sldId id="477" r:id="rId6"/>
    <p:sldId id="480" r:id="rId7"/>
    <p:sldId id="481" r:id="rId8"/>
    <p:sldId id="476" r:id="rId9"/>
    <p:sldId id="482" r:id="rId10"/>
    <p:sldId id="491" r:id="rId11"/>
    <p:sldId id="492" r:id="rId12"/>
    <p:sldId id="483" r:id="rId13"/>
    <p:sldId id="484" r:id="rId14"/>
    <p:sldId id="474" r:id="rId15"/>
    <p:sldId id="475" r:id="rId16"/>
    <p:sldId id="485" r:id="rId17"/>
    <p:sldId id="487" r:id="rId18"/>
    <p:sldId id="486" r:id="rId19"/>
    <p:sldId id="488" r:id="rId20"/>
    <p:sldId id="489" r:id="rId21"/>
    <p:sldId id="490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66"/>
    <a:srgbClr val="000066"/>
    <a:srgbClr val="009900"/>
    <a:srgbClr val="000099"/>
    <a:srgbClr val="FF9900"/>
    <a:srgbClr val="FF3300"/>
    <a:srgbClr val="0000FF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34" autoAdjust="0"/>
  </p:normalViewPr>
  <p:slideViewPr>
    <p:cSldViewPr snapToObjects="1">
      <p:cViewPr varScale="1">
        <p:scale>
          <a:sx n="114" d="100"/>
          <a:sy n="114" d="100"/>
        </p:scale>
        <p:origin x="150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00B4-C93A-487A-A474-50F37ACCF563}" type="datetimeFigureOut">
              <a:rPr lang="el-GR" smtClean="0"/>
              <a:pPr/>
              <a:t>17/3/2022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5CBD-CFD2-4A40-8BDB-1E0F9471D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335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8903-A407-4678-A8AB-BE3629C4F92D}" type="datetimeFigureOut">
              <a:rPr lang="el-GR" smtClean="0"/>
              <a:pPr/>
              <a:t>17/3/2022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C19FC-52CA-4396-8583-15F71D49AFE5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728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E11C-F9D4-4DD3-BD0A-121DF0F0B6A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8640074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F434-1828-41A6-88D0-B8E994CBB8A0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9308370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CA08D-3B26-49AF-8DC4-E3A2FAD1F3C6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8118255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1"/>
            <a:ext cx="8229600" cy="572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3BB902-333A-4986-8206-E1A2B0C29A97}" type="slidenum">
              <a:rPr lang="el-GR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3139962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CBF3-0A1C-45F4-B351-D20D60ECA68A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9820694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E4C9-23EE-45E1-B559-295C2C22FA8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0563814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E380-978C-4031-801D-BFBFE891B23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55887958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98DE7-BBF2-46E3-9A87-D2821CF833FE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02261392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CFCB-0840-46EE-BA45-94DF7455C297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7246588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198B5-D054-4615-972A-8CF0C61CA94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4649395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7555-A916-4418-81BE-37F9AC1CA60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78451872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A275-539C-47A9-8788-7265088A52C1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8262763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1st Olympus International Conference on supply chains, 1 -2 October, katerini, Greece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7B9C-3090-4C08-B3D1-AD5B7D44D5A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23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Relationship Id="rId9" Type="http://schemas.openxmlformats.org/officeDocument/2006/relationships/image" Target="../media/image2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0.png"/><Relationship Id="rId10" Type="http://schemas.openxmlformats.org/officeDocument/2006/relationships/image" Target="../media/image29.png"/><Relationship Id="rId4" Type="http://schemas.openxmlformats.org/officeDocument/2006/relationships/image" Target="../media/image230.png"/><Relationship Id="rId9" Type="http://schemas.openxmlformats.org/officeDocument/2006/relationships/image" Target="../media/image28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endParaRPr lang="el-GR" b="1" dirty="0">
              <a:latin typeface="Calibri" pitchFamily="34" charset="0"/>
            </a:endParaRPr>
          </a:p>
          <a:p>
            <a:pPr marL="0" indent="0" algn="ctr">
              <a:buNone/>
            </a:pPr>
            <a:endParaRPr lang="el-GR" b="1" dirty="0">
              <a:latin typeface="Calibri" pitchFamily="34" charset="0"/>
            </a:endParaRPr>
          </a:p>
          <a:p>
            <a:pPr marL="0" indent="0" algn="ctr">
              <a:buNone/>
            </a:pPr>
            <a:endParaRPr lang="el-GR" b="1" dirty="0">
              <a:latin typeface="Calibri" pitchFamily="34" charset="0"/>
            </a:endParaRPr>
          </a:p>
          <a:p>
            <a:pPr marL="0" indent="0" algn="ctr">
              <a:buNone/>
            </a:pPr>
            <a:endParaRPr lang="el-GR" b="1" dirty="0">
              <a:latin typeface="Calibri" pitchFamily="34" charset="0"/>
            </a:endParaRPr>
          </a:p>
          <a:p>
            <a:pPr marL="0" indent="0" algn="ctr">
              <a:buNone/>
            </a:pPr>
            <a:r>
              <a:rPr lang="el-GR" sz="5400" b="1" dirty="0">
                <a:latin typeface="Calibri" pitchFamily="34" charset="0"/>
              </a:rPr>
              <a:t>Πρόβλεψη ζήτησης</a:t>
            </a:r>
            <a:endParaRPr lang="en-US" sz="5400" b="1" dirty="0">
              <a:solidFill>
                <a:srgbClr val="FFFF66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el-GR" sz="4400" b="1" dirty="0">
                <a:latin typeface="Calibri" pitchFamily="34" charset="0"/>
              </a:rPr>
              <a:t>Απλή Εκθετική Εξομάλυνση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B902-333A-4986-8206-E1A2B0C29A97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54553049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 (Τρόπος 1)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Εκθετική εξομάλυνση, α=0,4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67544" y="1245388"/>
          <a:ext cx="4104456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644517" y="1252695"/>
            <a:ext cx="4427984" cy="144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να εκκινήσει η τεχνική απαιτείται μια </a:t>
            </a:r>
            <a:r>
              <a:rPr lang="el-GR" sz="1500" dirty="0">
                <a:solidFill>
                  <a:srgbClr val="009900"/>
                </a:solidFill>
                <a:latin typeface="Calibri" pitchFamily="34" charset="0"/>
              </a:rPr>
              <a:t>αρχική πρόβλεψη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(με οποιοδήποτε τρόπο):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π.χ. ΚΜΟ τελευταίων περιόδων.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π.χ. Η πρώτη τιμή της ζήτησης.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02614" y="782693"/>
                <a:ext cx="294728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614" y="782693"/>
                <a:ext cx="2947281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040052" y="2708920"/>
                <a:ext cx="3384377" cy="422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sz="1500" dirty="0">
                    <a:solidFill>
                      <a:srgbClr val="000099"/>
                    </a:solidFill>
                    <a:latin typeface="Calibri" pitchFamily="34" charset="0"/>
                  </a:rPr>
                  <a:t>Εδώ, έστω ότι: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sz="1600" b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0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290,2</m:t>
                    </m:r>
                  </m:oMath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52" y="2708920"/>
                <a:ext cx="3384377" cy="422808"/>
              </a:xfrm>
              <a:prstGeom prst="rect">
                <a:avLst/>
              </a:prstGeom>
              <a:blipFill rotWithShape="0">
                <a:blip r:embed="rId3"/>
                <a:stretch>
                  <a:fillRect l="-721" b="-142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666891" y="3176972"/>
            <a:ext cx="4405607" cy="402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32040" y="3609891"/>
                <a:ext cx="269567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609891"/>
                <a:ext cx="2695673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968044" y="3959768"/>
                <a:ext cx="356572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0,4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044" y="3959768"/>
                <a:ext cx="3565720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32040" y="4293096"/>
                <a:ext cx="128182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4293096"/>
                <a:ext cx="1281826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51820" y="1813997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51820" y="2303294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59732" y="2282939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99"/>
                </a:solidFill>
                <a:latin typeface="+mn-lt"/>
              </a:rPr>
              <a:t>280,3</a:t>
            </a:r>
            <a:endParaRPr lang="el-GR" sz="11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516" y="4761148"/>
            <a:ext cx="4416635" cy="769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32040" y="5142674"/>
                <a:ext cx="13042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=280,3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142674"/>
                <a:ext cx="1304267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30887" y="5547125"/>
            <a:ext cx="4549625" cy="74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32040" y="5903984"/>
                <a:ext cx="29994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=280,3</m:t>
                      </m:r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903984"/>
                <a:ext cx="2999475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80130" y="6249845"/>
                <a:ext cx="11856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9,9</m:t>
                      </m:r>
                    </m:oMath>
                  </m:oMathPara>
                </a14:m>
                <a:endParaRPr lang="el-GR" sz="1600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130" y="6249845"/>
                <a:ext cx="1185645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771719" y="2300460"/>
            <a:ext cx="4700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sz="1100" b="1" dirty="0">
                <a:solidFill>
                  <a:srgbClr val="FF0000"/>
                </a:solidFill>
                <a:latin typeface="+mn-lt"/>
              </a:rPr>
              <a:t>9,9</a:t>
            </a:r>
            <a:endParaRPr lang="el-GR" sz="11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38878" y="1819990"/>
            <a:ext cx="4090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FF0000"/>
                </a:solidFill>
                <a:latin typeface="+mn-lt"/>
              </a:rPr>
              <a:t>0,0</a:t>
            </a:r>
          </a:p>
        </p:txBody>
      </p:sp>
    </p:spTree>
    <p:extLst>
      <p:ext uri="{BB962C8B-B14F-4D97-AF65-F5344CB8AC3E}">
        <p14:creationId xmlns:p14="http://schemas.microsoft.com/office/powerpoint/2010/main" val="327965051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20" grpId="0"/>
      <p:bldP spid="6" grpId="0"/>
      <p:bldP spid="22" grpId="0"/>
      <p:bldP spid="25" grpId="0"/>
      <p:bldP spid="26" grpId="0"/>
      <p:bldP spid="27" grpId="0"/>
      <p:bldP spid="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 (Τρόπος 1)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Εκθετική εξομάλυνση, α=0,4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14034"/>
              </p:ext>
            </p:extLst>
          </p:nvPr>
        </p:nvGraphicFramePr>
        <p:xfrm>
          <a:off x="467544" y="1245388"/>
          <a:ext cx="4104456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290,2</a:t>
                      </a:r>
                      <a:endParaRPr lang="en-US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-9,9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02614" y="782693"/>
                <a:ext cx="2947281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614" y="782693"/>
                <a:ext cx="2947281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654090" y="1335023"/>
                <a:ext cx="3626322" cy="822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1500" dirty="0">
                    <a:solidFill>
                      <a:srgbClr val="000099"/>
                    </a:solidFill>
                    <a:latin typeface="Calibri" pitchFamily="34" charset="0"/>
                  </a:rPr>
                  <a:t>Υπολογίσαμε στο πρώτο βήμα: </a:t>
                </a:r>
              </a:p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090" y="1335023"/>
                <a:ext cx="3626322" cy="822533"/>
              </a:xfrm>
              <a:prstGeom prst="rect">
                <a:avLst/>
              </a:prstGeom>
              <a:blipFill rotWithShape="0">
                <a:blip r:embed="rId3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654089" y="2069801"/>
            <a:ext cx="4405607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19238" y="2502720"/>
                <a:ext cx="270516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2502720"/>
                <a:ext cx="2705164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912011" y="2852597"/>
                <a:ext cx="356572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0,4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l-GR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80,3</m:t>
                      </m:r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011" y="2852597"/>
                <a:ext cx="3565720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19238" y="3185925"/>
                <a:ext cx="13299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286,2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3185925"/>
                <a:ext cx="1329915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51820" y="1813997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39261" y="2760305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009900"/>
                </a:solidFill>
                <a:latin typeface="+mn-lt"/>
              </a:rPr>
              <a:t>286,2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170716" y="2765870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000099"/>
                </a:solidFill>
                <a:latin typeface="+mn-lt"/>
              </a:rPr>
              <a:t>268,5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631714" y="3653977"/>
            <a:ext cx="4416635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19238" y="4035503"/>
                <a:ext cx="130426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=268,5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4035503"/>
                <a:ext cx="130426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18085" y="4439954"/>
            <a:ext cx="4549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19238" y="4796813"/>
                <a:ext cx="28512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268,5</m:t>
                      </m:r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−286,2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4796813"/>
                <a:ext cx="2851293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67328" y="5142674"/>
                <a:ext cx="13058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−17,7</m:t>
                      </m:r>
                    </m:oMath>
                  </m:oMathPara>
                </a14:m>
                <a:endParaRPr lang="el-GR" sz="1600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328" y="5142674"/>
                <a:ext cx="1305870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759465" y="2768962"/>
            <a:ext cx="559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FF0000"/>
                </a:solidFill>
                <a:latin typeface="+mn-lt"/>
              </a:rPr>
              <a:t>-17,7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38878" y="1819990"/>
            <a:ext cx="4090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FF0000"/>
                </a:solidFill>
                <a:latin typeface="+mn-lt"/>
              </a:rPr>
              <a:t>0,0</a:t>
            </a:r>
          </a:p>
        </p:txBody>
      </p:sp>
    </p:spTree>
    <p:extLst>
      <p:ext uri="{BB962C8B-B14F-4D97-AF65-F5344CB8AC3E}">
        <p14:creationId xmlns:p14="http://schemas.microsoft.com/office/powerpoint/2010/main" val="406493270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0" grpId="0"/>
      <p:bldP spid="22" grpId="0"/>
      <p:bldP spid="25" grpId="0"/>
      <p:bldP spid="26" grpId="0"/>
      <p:bldP spid="27" grpId="0"/>
      <p:bldP spid="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 (Τρόπος 2)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Εκθετική εξομάλυνση, α=0,4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535107"/>
              </p:ext>
            </p:extLst>
          </p:nvPr>
        </p:nvGraphicFramePr>
        <p:xfrm>
          <a:off x="467544" y="1245388"/>
          <a:ext cx="4104456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4644517" y="1252695"/>
            <a:ext cx="4427984" cy="144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να εκκινήσει η τεχνική απαιτείται μια </a:t>
            </a:r>
            <a:r>
              <a:rPr lang="el-GR" sz="1500" dirty="0">
                <a:solidFill>
                  <a:srgbClr val="009900"/>
                </a:solidFill>
                <a:latin typeface="Calibri" pitchFamily="34" charset="0"/>
              </a:rPr>
              <a:t>αρχική πρόβλεψη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(με οποιοδήποτε τρόπο):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π.χ. ΚΜΟ τελευταίων περιόδων.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π.χ. Η πρώτη τιμή της ζήτησης.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402614" y="782693"/>
                <a:ext cx="2040751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l-GR" b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l-GR" b="1" dirty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b="1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614" y="782693"/>
                <a:ext cx="2040751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040052" y="2708920"/>
                <a:ext cx="3384377" cy="422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sz="1500" dirty="0">
                    <a:solidFill>
                      <a:srgbClr val="000099"/>
                    </a:solidFill>
                    <a:latin typeface="Calibri" pitchFamily="34" charset="0"/>
                  </a:rPr>
                  <a:t>Εδώ, έστω ότι: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l-GR" sz="1600" b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b="0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290,2</m:t>
                    </m:r>
                  </m:oMath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052" y="2708920"/>
                <a:ext cx="3384377" cy="422808"/>
              </a:xfrm>
              <a:prstGeom prst="rect">
                <a:avLst/>
              </a:prstGeom>
              <a:blipFill rotWithShape="0">
                <a:blip r:embed="rId3"/>
                <a:stretch>
                  <a:fillRect l="-721" b="-142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666891" y="3176972"/>
            <a:ext cx="4405607" cy="402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32040" y="3609891"/>
                <a:ext cx="17656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609891"/>
                <a:ext cx="1765675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932040" y="3959768"/>
                <a:ext cx="247285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  <m:r>
                        <a:rPr lang="el-GR" sz="1600" b="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0,4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0,0</m:t>
                          </m:r>
                        </m:e>
                      </m:d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959768"/>
                <a:ext cx="2472856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32040" y="4293096"/>
                <a:ext cx="128182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4293096"/>
                <a:ext cx="1281826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51820" y="1813997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51820" y="2303294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b="1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59732" y="2282939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0099"/>
                </a:solidFill>
                <a:latin typeface="+mn-lt"/>
              </a:rPr>
              <a:t>280,3</a:t>
            </a:r>
            <a:endParaRPr lang="el-GR" sz="11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4516" y="4761148"/>
            <a:ext cx="4416635" cy="769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32040" y="5142674"/>
                <a:ext cx="13042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=280,3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142674"/>
                <a:ext cx="1304267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30887" y="5547125"/>
            <a:ext cx="4549625" cy="74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t=2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32040" y="5903984"/>
                <a:ext cx="334837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280,3−290,2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5903984"/>
                <a:ext cx="3348372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5114391" y="6249845"/>
                <a:ext cx="11856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−9,9</m:t>
                      </m:r>
                    </m:oMath>
                  </m:oMathPara>
                </a14:m>
                <a:endParaRPr lang="el-GR" sz="1600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391" y="6249845"/>
                <a:ext cx="1185645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771719" y="2300460"/>
            <a:ext cx="4700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  <a:latin typeface="+mn-lt"/>
              </a:rPr>
              <a:t>-9,9</a:t>
            </a:r>
            <a:endParaRPr lang="el-GR" sz="11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67924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20" grpId="0"/>
      <p:bldP spid="6" grpId="0"/>
      <p:bldP spid="22" grpId="0"/>
      <p:bldP spid="25" grpId="0"/>
      <p:bldP spid="26" grpId="0"/>
      <p:bldP spid="27" grpId="0"/>
      <p:bldP spid="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Παράδειγμα εφαρμογής (Τρόπος 2)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Εκθετική εξομάλυνση, α=0,4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551771"/>
              </p:ext>
            </p:extLst>
          </p:nvPr>
        </p:nvGraphicFramePr>
        <p:xfrm>
          <a:off x="467544" y="1245388"/>
          <a:ext cx="4104456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chemeClr val="bg1">
                            <a:lumMod val="40000"/>
                            <a:lumOff val="6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290,2</a:t>
                      </a:r>
                      <a:endParaRPr lang="en-US" sz="1100" b="1" u="none" strike="noStrike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9,9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654090" y="1335023"/>
                <a:ext cx="3626322" cy="822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1500" dirty="0">
                    <a:solidFill>
                      <a:srgbClr val="000099"/>
                    </a:solidFill>
                    <a:latin typeface="Calibri" pitchFamily="34" charset="0"/>
                  </a:rPr>
                  <a:t>Υπολογίσαμε στο πρώτο βήμα: </a:t>
                </a:r>
              </a:p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090" y="1335023"/>
                <a:ext cx="3626322" cy="822533"/>
              </a:xfrm>
              <a:prstGeom prst="rect">
                <a:avLst/>
              </a:prstGeom>
              <a:blipFill rotWithShape="0">
                <a:blip r:embed="rId3"/>
                <a:stretch>
                  <a:fillRect l="-50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654089" y="2069801"/>
            <a:ext cx="4405607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 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19238" y="2502720"/>
                <a:ext cx="17751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6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2502720"/>
                <a:ext cx="1775166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910133" y="2835933"/>
                <a:ext cx="26267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290,2+0,4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−9,9</m:t>
                          </m:r>
                        </m:e>
                      </m:d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0133" y="2835933"/>
                <a:ext cx="262674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19238" y="3185925"/>
                <a:ext cx="13299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286,2</m:t>
                      </m:r>
                    </m:oMath>
                  </m:oMathPara>
                </a14:m>
                <a:endParaRPr lang="el-GR" sz="16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3185925"/>
                <a:ext cx="1329915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51820" y="1813997"/>
            <a:ext cx="5357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9900"/>
                </a:solidFill>
                <a:latin typeface="+mn-lt"/>
              </a:rPr>
              <a:t>290,2</a:t>
            </a:r>
            <a:endParaRPr lang="el-GR" sz="1100" dirty="0">
              <a:solidFill>
                <a:srgbClr val="009900"/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39261" y="2760305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009900"/>
                </a:solidFill>
                <a:latin typeface="+mn-lt"/>
              </a:rPr>
              <a:t>286,2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170716" y="2765870"/>
            <a:ext cx="5886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b="1" dirty="0">
                <a:solidFill>
                  <a:srgbClr val="000099"/>
                </a:solidFill>
                <a:latin typeface="+mn-lt"/>
              </a:rPr>
              <a:t>268,5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631714" y="3653977"/>
            <a:ext cx="4416635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Η </a:t>
            </a:r>
            <a:r>
              <a:rPr lang="el-GR" sz="1500" b="1" dirty="0">
                <a:solidFill>
                  <a:srgbClr val="000099"/>
                </a:solidFill>
                <a:latin typeface="Calibri" pitchFamily="34" charset="0"/>
              </a:rPr>
              <a:t>πραγματική ζήτηση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6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19238" y="4035503"/>
                <a:ext cx="130426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=268,5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4035503"/>
                <a:ext cx="130426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18085" y="4439954"/>
            <a:ext cx="4549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 </a:t>
            </a:r>
            <a:r>
              <a:rPr lang="el-GR" sz="1500" b="1" dirty="0">
                <a:solidFill>
                  <a:srgbClr val="FF0000"/>
                </a:solidFill>
                <a:latin typeface="Calibri" pitchFamily="34" charset="0"/>
              </a:rPr>
              <a:t>σφάλμα πρόβλεψης 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περίοδο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t=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3: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endParaRPr lang="en-US" sz="1500" dirty="0">
              <a:solidFill>
                <a:srgbClr val="000099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919238" y="4796813"/>
                <a:ext cx="299947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268,5</m:t>
                      </m:r>
                      <m:r>
                        <a:rPr lang="en-US" sz="1600" b="0" i="0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</a:rPr>
                        <m:t>286,2</m:t>
                      </m:r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238" y="4796813"/>
                <a:ext cx="2999475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967328" y="5142674"/>
                <a:ext cx="13058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l-GR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sz="1600" b="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17,7</m:t>
                      </m:r>
                    </m:oMath>
                  </m:oMathPara>
                </a14:m>
                <a:endParaRPr lang="el-GR" sz="1600" i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328" y="5142674"/>
                <a:ext cx="1305870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759465" y="2768962"/>
            <a:ext cx="5597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l-GR" sz="1100" b="1" dirty="0">
                <a:solidFill>
                  <a:srgbClr val="FF0000"/>
                </a:solidFill>
                <a:latin typeface="+mn-lt"/>
              </a:rPr>
              <a:t>17,7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5402614" y="782693"/>
                <a:ext cx="2040751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l-GR" b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l-GR" b="1" dirty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b="1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sSub>
                      <m:sSubPr>
                        <m:ctrlPr>
                          <a:rPr lang="el-GR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b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614" y="782693"/>
                <a:ext cx="2040751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727080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0" grpId="0"/>
      <p:bldP spid="22" grpId="0"/>
      <p:bldP spid="25" grpId="0"/>
      <p:bldP spid="26" grpId="0"/>
      <p:bldP spid="27" grpId="0"/>
      <p:bldP spid="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Απλή Εκθετική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Αξιολόγηση του προτεινόμενου μοντέλου (εκθετική εξομάλυνση, α=0,4).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55237"/>
              </p:ext>
            </p:extLst>
          </p:nvPr>
        </p:nvGraphicFramePr>
        <p:xfrm>
          <a:off x="467544" y="1245388"/>
          <a:ext cx="6336000" cy="51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6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73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α/α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Έτος</a:t>
                      </a:r>
                      <a:endParaRPr lang="el-GR" sz="11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solidFill>
                            <a:srgbClr val="000099"/>
                          </a:solidFill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solidFill>
                            <a:srgbClr val="000099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Πρόβλεψη [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F</a:t>
                      </a:r>
                      <a:r>
                        <a:rPr lang="en-US" sz="1100" b="1" u="none" strike="noStrike" baseline="-25000" dirty="0">
                          <a:solidFill>
                            <a:srgbClr val="0099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099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99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Σφάλμα [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</a:t>
                      </a:r>
                      <a:r>
                        <a:rPr lang="en-US" sz="1100" b="1" u="none" strike="noStrike" baseline="-25000" dirty="0">
                          <a:solidFill>
                            <a:srgbClr val="FF0000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MSE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MAPE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2000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290,2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290,2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u="none" strike="noStrike" dirty="0">
                          <a:effectLst/>
                        </a:rPr>
                        <a:t>2001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280,3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0,0353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2002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</a:t>
                      </a:r>
                      <a:r>
                        <a:rPr lang="en-US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68,5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314,7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0,0661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2003</a:t>
                      </a:r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dirty="0">
                          <a:solidFill>
                            <a:srgbClr val="000099"/>
                          </a:solidFill>
                          <a:effectLst/>
                        </a:rPr>
                        <a:t>257,3</a:t>
                      </a:r>
                      <a:endParaRPr lang="el-G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477,2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0,0849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19,4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376,1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0,0669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8,5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0,0264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0,0281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u="none" strike="noStrike" kern="1200" dirty="0">
                          <a:solidFill>
                            <a:srgbClr val="00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275,1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320,0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0,0695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Σύνολο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b="1" u="none" strike="noStrike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00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110,2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1769,4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l-GR" sz="11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0,4086</a:t>
                      </a:r>
                      <a:endParaRPr lang="en-US" sz="11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03544" y="1268760"/>
                <a:ext cx="2340456" cy="12464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𝟕𝟕</m:t>
                      </m:r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𝟐𝟐𝟏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</m:oMath>
                  </m:oMathPara>
                </a14:m>
                <a:endParaRPr lang="en-US" sz="20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20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20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𝟎𝟓𝟏𝟏</m:t>
                      </m:r>
                    </m:oMath>
                  </m:oMathPara>
                </a14:m>
                <a:endParaRPr lang="el-GR" sz="20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544" y="1268760"/>
                <a:ext cx="2340456" cy="124649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7519273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Απλή Εκθετική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Πραγματικές τιμές και προβλέψεις ζήτησης (εκθετική εξομάλυνση, α=0,4).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3" y="1436123"/>
            <a:ext cx="8931414" cy="462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74424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Επιλογή συντελεστή εξομάλυνσης (α)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459345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Αξιολόγηση εναλλακτικών μοντέλων εκθετικής εξομάλυνσης</a:t>
            </a:r>
            <a:endParaRPr lang="en-US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Επιλογή διαφορετικών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τιμών (α)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- Διενέργεια προβλέψεων με τα εναλλακτικά μοντέλα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Επιλογή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κριτηρίου αξιολόγησης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MAD, MSE, MAPE).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Σύγκριση μοντέλων - Επιλογή του μοντέλου (α) που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ελαχιστοποιεί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το επιλεγμένο κριτήριο.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85538"/>
              </p:ext>
            </p:extLst>
          </p:nvPr>
        </p:nvGraphicFramePr>
        <p:xfrm>
          <a:off x="5120190" y="1340768"/>
          <a:ext cx="378042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/>
                        <a:t>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MAD</a:t>
                      </a:r>
                      <a:endParaRPr lang="el-G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MSE</a:t>
                      </a:r>
                      <a:endParaRPr lang="el-GR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MAPE</a:t>
                      </a:r>
                      <a:endParaRPr lang="el-GR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 bwMode="auto">
          <a:xfrm>
            <a:off x="7699158" y="3145525"/>
            <a:ext cx="1121314" cy="432048"/>
          </a:xfrm>
          <a:prstGeom prst="roundRect">
            <a:avLst/>
          </a:prstGeom>
          <a:solidFill>
            <a:srgbClr val="0099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014265" y="3148159"/>
            <a:ext cx="529843" cy="432048"/>
          </a:xfrm>
          <a:prstGeom prst="roundRect">
            <a:avLst/>
          </a:prstGeom>
          <a:solidFill>
            <a:srgbClr val="0099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5400000">
            <a:off x="6384011" y="2291699"/>
            <a:ext cx="475242" cy="2155050"/>
          </a:xfrm>
          <a:prstGeom prst="downArrow">
            <a:avLst/>
          </a:prstGeom>
          <a:solidFill>
            <a:srgbClr val="0099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26637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Εξθετική εξομάλυνση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Παράμετρος μοντέλου: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Συντελεστής εκθετικής εξομάλυνσης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(α).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Καλή προσαρμογή σε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στάσιμες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χρονοσειρές.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Διαφορετική βαρύτητα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εκθετική μείωση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) σε κάθε μια από τις ιστορικές τιμές της ζήτησης.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Χρησιμοποιεί το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σύνολο των ιστορικών στοιχείων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(θεωρητικά άπειρα).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Αύξηση της τιμής του (α) οδηγεί στην καλύτερη προσαρμογή του μοντέλου σε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χρονοσειρές με τάση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Μείωση της τιμής του (α) οδηγεί σε μείωση αύξηση της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διακύμανσης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των προβλέψεων και το αντίστροφο.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l-GR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47120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Απλός κινούμενος μέσος όρος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883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Παρατηρήσεις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Αύξηση του συντελεστή (α) οδηγεί σε αύξηση της ικανότητας προσαρμογής σε χρονοσειρές με τάση (ταχύτερη «αντίληψη» της αλλαγής).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724" y="2307159"/>
            <a:ext cx="5235938" cy="405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421215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19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19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Σχέση παραμέτρων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71500" y="691390"/>
                <a:ext cx="8746242" cy="57266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:r>
                  <a:rPr lang="el-GR" dirty="0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Σχέση μοντέλων</a:t>
                </a:r>
              </a:p>
              <a:p>
                <a:pPr marL="342900" indent="-3429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Μέση ηλικία δεδομένων (ιστορικών στοιχείων) </a:t>
                </a: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sz="1600" b="1" dirty="0">
                    <a:solidFill>
                      <a:srgbClr val="000099"/>
                    </a:solidFill>
                    <a:latin typeface="Calibri" pitchFamily="34" charset="0"/>
                  </a:rPr>
                  <a:t>Κινούμενος μέσος όρος (Ν) περιόδων</a:t>
                </a:r>
              </a:p>
              <a:p>
                <a:pPr marL="1074738" lvl="2" indent="-3556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Ηλικία δεδομένων: 1, 2, 3, …, Ν</a:t>
                </a:r>
                <a:r>
                  <a:rPr lang="en-US" sz="1600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1074738" lvl="2" indent="-3556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Μέση ηλικία δεδομένων (αριθμητική πρόοδος):</a:t>
                </a:r>
              </a:p>
              <a:p>
                <a:pPr lvl="1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𝑲𝑴𝑶</m:t>
                          </m:r>
                        </m:sub>
                      </m:sSub>
                      <m:r>
                        <a:rPr lang="el-GR" sz="160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1+2+3+…+</m:t>
                          </m:r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</m:e>
                      </m:d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𝜅𝛼𝜄</m:t>
                          </m:r>
                          <m:r>
                            <a:rPr lang="el-GR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𝑲𝑴𝑶</m:t>
                          </m:r>
                        </m:sub>
                      </m:sSub>
                      <m:r>
                        <a:rPr lang="el-GR" sz="160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sz="1600" b="1" dirty="0">
                    <a:solidFill>
                      <a:srgbClr val="000099"/>
                    </a:solidFill>
                    <a:latin typeface="Calibri" pitchFamily="34" charset="0"/>
                  </a:rPr>
                  <a:t>Εκθετική εξομάλυνση (α)</a:t>
                </a:r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1074738" lvl="2" indent="-3556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Ηλικία δεδομένων: α, α(1-α), α(1-α)</a:t>
                </a:r>
                <a:r>
                  <a:rPr lang="el-GR" sz="1600" baseline="30000" dirty="0">
                    <a:solidFill>
                      <a:srgbClr val="000099"/>
                    </a:solidFill>
                    <a:latin typeface="Calibri" pitchFamily="34" charset="0"/>
                  </a:rPr>
                  <a:t>2</a:t>
                </a: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, έως το άπειρο</a:t>
                </a:r>
              </a:p>
              <a:p>
                <a:pPr marL="1074738" lvl="2" indent="-3556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Μέση ηλικία δεδομένων:</a:t>
                </a:r>
                <a:endParaRPr lang="el-GR" sz="1600" b="1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719138" lvl="2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l-GR" sz="1600" b="1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𝚬𝚬</m:t>
                          </m:r>
                        </m:sub>
                      </m:sSub>
                      <m:r>
                        <a:rPr lang="el-GR" sz="160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l-GR" sz="1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</m:t>
                          </m:r>
                        </m:sup>
                        <m:e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𝑖𝑎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sz="16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600" b="1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l-GR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𝜅𝛼𝜄</m:t>
                          </m:r>
                          <m:r>
                            <a:rPr lang="el-GR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𝑬𝑬</m:t>
                          </m:r>
                        </m:sub>
                      </m:sSub>
                      <m:r>
                        <a:rPr lang="el-GR" sz="160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600" b="0" i="0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</m:oMath>
                  </m:oMathPara>
                </a14:m>
                <a:endParaRPr lang="el-GR" sz="16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:r>
                  <a:rPr lang="el-GR" sz="1600" b="1" dirty="0">
                    <a:solidFill>
                      <a:srgbClr val="000099"/>
                    </a:solidFill>
                    <a:latin typeface="Calibri" pitchFamily="34" charset="0"/>
                  </a:rPr>
                  <a:t>Εξίσωση: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el-GR" sz="160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16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sz="160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1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sz="1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den>
                    </m:f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𝜅𝛼𝜄</m:t>
                    </m:r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l-GR" sz="1600" b="1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el-GR" sz="1600" b="1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l-GR" sz="1600" b="1" i="0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𝚴</m:t>
                        </m:r>
                        <m:r>
                          <a:rPr lang="el-GR" sz="1600" b="1" i="0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1600" b="1" i="0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𝜅𝛼𝜄</m:t>
                    </m:r>
                    <m:r>
                      <a:rPr lang="el-GR" sz="16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l-GR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𝚴</m:t>
                    </m:r>
                    <m:r>
                      <a:rPr lang="el-GR" sz="1600" b="1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l-GR" sz="16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den>
                    </m:f>
                    <m:r>
                      <a:rPr lang="el-GR" sz="1600" b="1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600" b="1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l-GR" sz="1600" b="1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0"/>
                  </a:spcBef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l-GR" sz="1600" dirty="0">
                    <a:solidFill>
                      <a:srgbClr val="000099"/>
                    </a:solidFill>
                    <a:latin typeface="Calibri" pitchFamily="34" charset="0"/>
                  </a:rPr>
                  <a:t>π.χ. για Ν=3 υπολογίζεται το ισοδύναμο α=0,5.</a:t>
                </a: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00" y="691390"/>
                <a:ext cx="8746242" cy="5726632"/>
              </a:xfrm>
              <a:prstGeom prst="rect">
                <a:avLst/>
              </a:prstGeom>
              <a:blipFill rotWithShape="0">
                <a:blip r:embed="rId2"/>
                <a:stretch>
                  <a:fillRect l="-69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ounded Rectangle 1"/>
          <p:cNvSpPr/>
          <p:nvPr/>
        </p:nvSpPr>
        <p:spPr bwMode="auto">
          <a:xfrm>
            <a:off x="2211677" y="2668311"/>
            <a:ext cx="1784259" cy="324036"/>
          </a:xfrm>
          <a:prstGeom prst="round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355976" y="2653515"/>
            <a:ext cx="936104" cy="631469"/>
          </a:xfrm>
          <a:prstGeom prst="round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6049" y="914869"/>
            <a:ext cx="450431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>
                <a:solidFill>
                  <a:srgbClr val="FF0000"/>
                </a:solidFill>
                <a:latin typeface="Calibri" pitchFamily="34" charset="0"/>
              </a:rPr>
              <a:t>ΠΡΟΣΟΧΗ!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dirty="0">
                <a:solidFill>
                  <a:srgbClr val="000099"/>
                </a:solidFill>
                <a:latin typeface="Calibri" pitchFamily="34" charset="0"/>
              </a:rPr>
              <a:t>Η ισότητα αφορά την ηλικία των δεδομένων.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Οι προβλέψεις θα είναι διαφορετικές!!!</a:t>
            </a:r>
          </a:p>
        </p:txBody>
      </p:sp>
    </p:spTree>
    <p:extLst>
      <p:ext uri="{BB962C8B-B14F-4D97-AF65-F5344CB8AC3E}">
        <p14:creationId xmlns:p14="http://schemas.microsoft.com/office/powerpoint/2010/main" val="375005414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7564" y="660169"/>
            <a:ext cx="9001000" cy="556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2400" b="1" dirty="0">
                <a:solidFill>
                  <a:srgbClr val="000099"/>
                </a:solidFill>
                <a:latin typeface="Calibri" pitchFamily="34" charset="0"/>
              </a:rPr>
              <a:t>Αντικειμενικές μέθοδοι πρόβλεψης (ανάλυση δεδομένων)</a:t>
            </a:r>
          </a:p>
          <a:p>
            <a:pPr marL="342900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Μεθοδολογία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πρόβλεψης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Ανάλυση χρονοσειρών 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analysis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Αιτιολογικά μοντέλα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(causal models)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Χρονοσειρά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Στάσιμη ή Επίπεδο (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stationary or level 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Τάση 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trend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Εποχικότητα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seasonality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Κύκλος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(</a:t>
            </a:r>
            <a:r>
              <a:rPr lang="el-GR" dirty="0" err="1">
                <a:solidFill>
                  <a:srgbClr val="000099"/>
                </a:solidFill>
                <a:latin typeface="Calibri" pitchFamily="34" charset="0"/>
              </a:rPr>
              <a:t>time-series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with cycles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Τεχνική πρόβλεψης</a:t>
            </a: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Απλός κινούμενος μέσος όρος (ΚΜΟ,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Single Moving Average - SMA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)</a:t>
            </a: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Σταθμισμένος απλός κινούμενος μέσος όρος (ΣΚΜΟ,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Weighted SMA)</a:t>
            </a: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800100" lvl="1" indent="-342900" algn="just">
              <a:lnSpc>
                <a:spcPct val="13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Απλή εκθετική εξομάλυνση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ΕΕ, </a:t>
            </a:r>
            <a:r>
              <a:rPr lang="en-US" dirty="0">
                <a:solidFill>
                  <a:srgbClr val="000099"/>
                </a:solidFill>
                <a:latin typeface="Calibri" pitchFamily="34" charset="0"/>
              </a:rPr>
              <a:t>Single Exponential Smoothing - SES)</a:t>
            </a: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Στο προηγούμενο μάθημα…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1497213" y="1700808"/>
            <a:ext cx="4284476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475656" y="3032956"/>
            <a:ext cx="4860540" cy="35993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1475656" y="5805265"/>
            <a:ext cx="6430086" cy="360039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631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20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20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Άσκηση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91390"/>
            <a:ext cx="8746242" cy="320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Έστω ότι η ζήτηση ενός προϊόντος για τα έξι (6) τελευταία έτη είναι αυτή που παρουσιάζεται στον πίνακα που ακολουθεί. 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Διενεργείστε τις κατάλληλες προβλέψεις για τις περιόδους 4, 5, και 6, χρησιμοποιώντας την τεχνική: </a:t>
            </a:r>
          </a:p>
          <a:p>
            <a:pPr marL="627063" lvl="1" indent="-2714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romanLcPeriod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του Απλού Κινούμενου Μέσου Όρου για Ν=3 περιόδους.</a:t>
            </a:r>
          </a:p>
          <a:p>
            <a:pPr marL="627063" lvl="1" indent="-2714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romanLcPeriod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του Σταθμισμένου Απλού Κινούμενου Μέσου Όρου για Ν=3 περιόδους με βάρη 0,5-0,3-0,2.</a:t>
            </a:r>
          </a:p>
          <a:p>
            <a:pPr marL="627063" lvl="1" indent="-271463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romanLcPeriod"/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της απλής εκθετικής εξομάλυνσης με α=0,2 (για την πρόβλεψη της τρίτης περιόδου χρησιμοποιήστε τον μέσο όρο των δύο πρώτων περιόδων).</a:t>
            </a:r>
          </a:p>
          <a:p>
            <a:pPr marL="400050" indent="-40005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+mj-lt"/>
              <a:buAutoNum type="arabicParenR"/>
            </a:pPr>
            <a:r>
              <a:rPr lang="el-GR" sz="1500" dirty="0" err="1">
                <a:solidFill>
                  <a:srgbClr val="000099"/>
                </a:solidFill>
                <a:latin typeface="Calibri" pitchFamily="34" charset="0"/>
              </a:rPr>
              <a:t>Ποιό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 μοντέλο προβλέπει καλύτερα τη χρονοσειρά βάσει του κριτηρίου </a:t>
            </a:r>
            <a:r>
              <a:rPr lang="en-US" sz="1500" dirty="0">
                <a:solidFill>
                  <a:srgbClr val="000099"/>
                </a:solidFill>
                <a:latin typeface="Calibri" pitchFamily="34" charset="0"/>
              </a:rPr>
              <a:t>MAPE; (</a:t>
            </a: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Για την απάντηση στο ερώτημα να χρησιμοποιήσετε τις προβλέψεις των περιόδων 4, 5, και 6).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391223"/>
              </p:ext>
            </p:extLst>
          </p:nvPr>
        </p:nvGraphicFramePr>
        <p:xfrm>
          <a:off x="3817167" y="3897052"/>
          <a:ext cx="1570037" cy="19566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b="1" u="none" strike="noStrike" dirty="0">
                          <a:effectLst/>
                        </a:rPr>
                        <a:t>Περίοδος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b="1" u="none" strike="noStrike" dirty="0"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1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3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2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4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3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2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4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6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5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1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>
                          <a:effectLst/>
                        </a:rPr>
                        <a:t>6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l-GR" sz="1100" u="none" strike="noStrike" dirty="0">
                          <a:effectLst/>
                        </a:rPr>
                        <a:t>2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225335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21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21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Λύση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91390"/>
            <a:ext cx="8746242" cy="40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Απλός Κινούμενος Μέσος Όρος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449556"/>
              </p:ext>
            </p:extLst>
          </p:nvPr>
        </p:nvGraphicFramePr>
        <p:xfrm>
          <a:off x="3817167" y="691390"/>
          <a:ext cx="5356226" cy="1562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Περίοδος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Πρόβλεψη [</a:t>
                      </a:r>
                      <a:r>
                        <a:rPr lang="en-US" sz="1100" b="1" u="none" strike="noStrike">
                          <a:effectLst/>
                        </a:rPr>
                        <a:t>F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Σφάλμα [</a:t>
                      </a:r>
                      <a:r>
                        <a:rPr lang="en-US" sz="1100" b="1" u="none" strike="noStrike">
                          <a:effectLst/>
                        </a:rPr>
                        <a:t>e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MAD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MAPE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87524" y="1101420"/>
                <a:ext cx="2700300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𝟔𝟕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𝟔𝟕</m:t>
                      </m:r>
                    </m:oMath>
                  </m:oMathPara>
                </a14:m>
                <a:endParaRPr lang="en-US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𝟐𝟓𝟎𝟎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𝟎𝟎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24" y="1101420"/>
                <a:ext cx="2700300" cy="10618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8377" y="2705688"/>
            <a:ext cx="8746242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Σταθμισμένος Απλός Κινούμενος Μέσος Όρος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43187"/>
              </p:ext>
            </p:extLst>
          </p:nvPr>
        </p:nvGraphicFramePr>
        <p:xfrm>
          <a:off x="3784044" y="2705688"/>
          <a:ext cx="5356226" cy="1562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Περίοδος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Πρόβλεψη [</a:t>
                      </a:r>
                      <a:r>
                        <a:rPr lang="en-US" sz="1100" b="1" u="none" strike="noStrike">
                          <a:effectLst/>
                        </a:rPr>
                        <a:t>F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Σφάλμα [</a:t>
                      </a:r>
                      <a:r>
                        <a:rPr lang="en-US" sz="1100" b="1" u="none" strike="noStrike">
                          <a:effectLst/>
                        </a:rPr>
                        <a:t>e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MAD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MAPE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0,0333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0,5833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54400" y="3115718"/>
                <a:ext cx="2661415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𝟓𝟑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𝟑𝟖</m:t>
                      </m:r>
                    </m:oMath>
                  </m:oMathPara>
                </a14:m>
                <a:endParaRPr lang="en-US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𝟏𝟗𝟒𝟒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𝟏𝟗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𝟒𝟒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400" y="3115718"/>
                <a:ext cx="2661415" cy="10618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0289" y="4653136"/>
            <a:ext cx="8746242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</a:pPr>
            <a:r>
              <a:rPr lang="el-GR" sz="1500" dirty="0">
                <a:solidFill>
                  <a:srgbClr val="000099"/>
                </a:solidFill>
                <a:latin typeface="Calibri" pitchFamily="34" charset="0"/>
              </a:rPr>
              <a:t>Απλή Εκθετική Εξομάλυνση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736309"/>
              </p:ext>
            </p:extLst>
          </p:nvPr>
        </p:nvGraphicFramePr>
        <p:xfrm>
          <a:off x="3629222" y="4642832"/>
          <a:ext cx="5356226" cy="1562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Περίοδος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 dirty="0">
                          <a:effectLst/>
                        </a:rPr>
                        <a:t>Ζήτηση [</a:t>
                      </a:r>
                      <a:r>
                        <a:rPr lang="en-US" sz="1100" b="1" u="none" strike="noStrike" dirty="0" err="1">
                          <a:effectLst/>
                        </a:rPr>
                        <a:t>D</a:t>
                      </a:r>
                      <a:r>
                        <a:rPr lang="en-US" sz="1100" b="1" u="none" strike="noStrike" baseline="-25000" dirty="0" err="1"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effectLst/>
                        </a:rPr>
                        <a:t>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Πρόβλεψη [</a:t>
                      </a:r>
                      <a:r>
                        <a:rPr lang="en-US" sz="1100" b="1" u="none" strike="noStrike">
                          <a:effectLst/>
                        </a:rPr>
                        <a:t>F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1" u="none" strike="noStrike">
                          <a:effectLst/>
                        </a:rPr>
                        <a:t>Σφάλμα [</a:t>
                      </a:r>
                      <a:r>
                        <a:rPr lang="en-US" sz="1100" b="1" u="none" strike="noStrike">
                          <a:effectLst/>
                        </a:rPr>
                        <a:t>e</a:t>
                      </a:r>
                      <a:r>
                        <a:rPr lang="en-US" sz="1100" b="1" u="none" strike="noStrike" baseline="-25000">
                          <a:effectLst/>
                        </a:rPr>
                        <a:t>t</a:t>
                      </a:r>
                      <a:r>
                        <a:rPr lang="en-US" sz="1100" b="1" u="none" strike="noStrike">
                          <a:effectLst/>
                        </a:rPr>
                        <a:t>]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MAD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MSE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MAPE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0,166667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+0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0,7056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3,328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1,328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1,328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1,763584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0,664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l-GR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2,668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2,719184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1,040667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56313" y="5063166"/>
                <a:ext cx="2700300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𝑴𝑨𝑫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𝟖𝟗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𝑺𝑬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𝟗𝟏</m:t>
                      </m:r>
                    </m:oMath>
                  </m:oMathPara>
                </a14:m>
                <a:endParaRPr lang="en-US" sz="1600" b="1" i="1" dirty="0">
                  <a:solidFill>
                    <a:schemeClr val="bg2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𝑨𝑷𝑬</m:t>
                      </m:r>
                      <m:r>
                        <a:rPr lang="el-GR" sz="1600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𝟑𝟒𝟔𝟗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𝟑𝟒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𝟔𝟗</m:t>
                      </m:r>
                      <m:r>
                        <a:rPr lang="en-US" sz="1600" b="1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l-GR" sz="1600" b="1" i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13" y="5063166"/>
                <a:ext cx="2700300" cy="10618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own Arrow 2"/>
          <p:cNvSpPr/>
          <p:nvPr/>
        </p:nvSpPr>
        <p:spPr bwMode="auto">
          <a:xfrm rot="5400000">
            <a:off x="2895747" y="3678109"/>
            <a:ext cx="580196" cy="540060"/>
          </a:xfrm>
          <a:prstGeom prst="downArrow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23093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22680"/>
              </p:ext>
            </p:extLst>
          </p:nvPr>
        </p:nvGraphicFramePr>
        <p:xfrm>
          <a:off x="50" y="1051586"/>
          <a:ext cx="9143951" cy="420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3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826"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1800" b="1" dirty="0">
                          <a:latin typeface="Calibri" panose="020F0502020204030204" pitchFamily="34" charset="0"/>
                        </a:rPr>
                        <a:t>Χωρίς εποχικότητα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latin typeface="Calibri" panose="020F0502020204030204" pitchFamily="34" charset="0"/>
                        </a:rPr>
                        <a:t>Με Εποχικότητα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latin typeface="Calibri" panose="020F0502020204030204" pitchFamily="34" charset="0"/>
                        </a:rPr>
                        <a:t>Χωρίς</a:t>
                      </a:r>
                      <a:r>
                        <a:rPr lang="el-GR" sz="1800" b="1" baseline="0" dirty="0">
                          <a:latin typeface="Calibri" panose="020F0502020204030204" pitchFamily="34" charset="0"/>
                        </a:rPr>
                        <a:t> τάση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Απλός Κινούμενος Μέσος Όρος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Απλή Εκθετική Εξομάλυνση</a:t>
                      </a: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dirty="0">
                          <a:latin typeface="Calibri" panose="020F0502020204030204" pitchFamily="34" charset="0"/>
                        </a:rPr>
                        <a:t>Εποχικότητα προσθετική</a:t>
                      </a:r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Εποχικότητα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n-US" sz="1800" b="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26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>
                          <a:latin typeface="Calibri" panose="020F0502020204030204" pitchFamily="34" charset="0"/>
                        </a:rPr>
                        <a:t>Με Τάση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Διπλός</a:t>
                      </a:r>
                      <a:r>
                        <a:rPr lang="el-GR" sz="1800" b="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Κινούμενος Μέσος Όρος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dirty="0">
                          <a:latin typeface="Calibri" panose="020F0502020204030204" pitchFamily="34" charset="0"/>
                        </a:rPr>
                        <a:t>Διπλή Εκθετική Εξομάλυνση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>
                          <a:latin typeface="Calibri" panose="020F0502020204030204" pitchFamily="34" charset="0"/>
                        </a:rPr>
                        <a:t> Winters’ </a:t>
                      </a:r>
                      <a:r>
                        <a:rPr lang="el-GR" sz="1800" b="0" baseline="0" dirty="0">
                          <a:latin typeface="Calibri" panose="020F0502020204030204" pitchFamily="34" charset="0"/>
                        </a:rPr>
                        <a:t>προσθετική</a:t>
                      </a:r>
                      <a:endParaRPr lang="el-GR" sz="1800" b="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Calibri" panose="020F0502020204030204" pitchFamily="34" charset="0"/>
                        </a:rPr>
                        <a:t>Holt</a:t>
                      </a:r>
                      <a:r>
                        <a:rPr lang="en-US" sz="1800" b="0" baseline="0" dirty="0">
                          <a:latin typeface="Calibri" panose="020F0502020204030204" pitchFamily="34" charset="0"/>
                        </a:rPr>
                        <a:t> Winters’ </a:t>
                      </a:r>
                      <a:endParaRPr lang="el-GR" sz="1800" b="0" baseline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baseline="0" dirty="0">
                          <a:latin typeface="Calibri" panose="020F0502020204030204" pitchFamily="34" charset="0"/>
                        </a:rPr>
                        <a:t>πολλαπλασιαστική</a:t>
                      </a:r>
                      <a:endParaRPr lang="el-GR" sz="1800" b="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1800" b="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3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3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Βασικά μοντέλα προβλέψεων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42457" y="1628800"/>
            <a:ext cx="2772308" cy="1800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555776" y="1160748"/>
            <a:ext cx="2772308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31540" y="2348880"/>
            <a:ext cx="1548172" cy="324036"/>
          </a:xfrm>
          <a:prstGeom prst="roundRect">
            <a:avLst/>
          </a:prstGeom>
          <a:solidFill>
            <a:schemeClr val="tx1">
              <a:alpha val="30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5" name="Straight Arrow Connector 14"/>
          <p:cNvCxnSpPr>
            <a:endCxn id="14" idx="3"/>
          </p:cNvCxnSpPr>
          <p:nvPr/>
        </p:nvCxnSpPr>
        <p:spPr bwMode="auto">
          <a:xfrm flipH="1">
            <a:off x="1979712" y="2420888"/>
            <a:ext cx="576065" cy="90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959932" y="1484784"/>
            <a:ext cx="0" cy="2160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494631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4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4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Μοντέλα πρόβλεψης στάσιμων χρονοσειρών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504" y="691390"/>
            <a:ext cx="8892988" cy="50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27063" lvl="2" indent="-449263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Χαρακτηριστικά των τεχνικών πρόβλεψης στάσιμων χρονοσειρών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332551"/>
            <a:ext cx="8765426" cy="504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35330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71500" y="684746"/>
                <a:ext cx="9001000" cy="5755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2400" b="1" dirty="0">
                    <a:solidFill>
                      <a:srgbClr val="000099"/>
                    </a:solidFill>
                    <a:latin typeface="Calibri" pitchFamily="34" charset="0"/>
                  </a:rPr>
                  <a:t>Γενική σχέση</a:t>
                </a: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2400" b="1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n-US" sz="2400" b="1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l-GR" sz="2000" b="1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l-GR" sz="2000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είναι η βαρύτητα της παρατήρησης</a:t>
                </a:r>
                <a:r>
                  <a:rPr lang="el-GR" sz="2000" b="1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endParaRPr lang="el-GR" sz="2000" b="1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endParaRPr lang="en-US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endParaRPr lang="en-US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b>
                    </m:sSub>
                  </m:oMath>
                </a14:m>
                <a:endParaRPr lang="en-US" b="0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009900"/>
                  </a:solidFill>
                  <a:latin typeface="Calibri" pitchFamily="34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…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έως το άπειρο (θεωρητικά).</a:t>
                </a:r>
              </a:p>
              <a:p>
                <a:pPr lvl="2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10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lvl="2" indent="-9144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r>
                  <a:rPr lang="el-GR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Προσοχή!!!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Το άθροισμα των σταθμίσεων είναι </a:t>
                </a:r>
                <a:r>
                  <a:rPr lang="el-GR" b="1" dirty="0">
                    <a:solidFill>
                      <a:srgbClr val="000099"/>
                    </a:solidFill>
                    <a:latin typeface="Calibri" pitchFamily="34" charset="0"/>
                  </a:rPr>
                  <a:t>1,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δηλαδή </a:t>
                </a:r>
                <a14:m>
                  <m:oMath xmlns:m="http://schemas.openxmlformats.org/officeDocument/2006/math"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700" dirty="0">
                    <a:solidFill>
                      <a:srgbClr val="FF0000"/>
                    </a:solidFill>
                    <a:latin typeface="Calibri" pitchFamily="34" charset="0"/>
                  </a:rPr>
                  <a:t>+… = 1</a:t>
                </a:r>
                <a:r>
                  <a:rPr lang="el-GR" dirty="0">
                    <a:solidFill>
                      <a:srgbClr val="000066"/>
                    </a:solidFill>
                    <a:latin typeface="Calibri" pitchFamily="34" charset="0"/>
                  </a:rPr>
                  <a:t>.</a:t>
                </a:r>
                <a:endParaRPr lang="el-GR" sz="1600" dirty="0">
                  <a:solidFill>
                    <a:srgbClr val="000066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00" y="684746"/>
                <a:ext cx="9001000" cy="5755422"/>
              </a:xfrm>
              <a:prstGeom prst="rect">
                <a:avLst/>
              </a:prstGeom>
              <a:blipFill rotWithShape="0">
                <a:blip r:embed="rId2"/>
                <a:stretch>
                  <a:fillRect l="-949" b="-63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5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Γενική σχέση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59532" y="1336702"/>
                <a:ext cx="493254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1336702"/>
                <a:ext cx="4932548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15516" y="1970693"/>
                <a:ext cx="585821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1970693"/>
                <a:ext cx="5858213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0392340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71500" y="684746"/>
                <a:ext cx="9001000" cy="5755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ü"/>
                </a:pPr>
                <a:r>
                  <a:rPr lang="el-GR" sz="2400" b="1" dirty="0">
                    <a:solidFill>
                      <a:srgbClr val="000099"/>
                    </a:solidFill>
                    <a:latin typeface="Calibri" pitchFamily="34" charset="0"/>
                  </a:rPr>
                  <a:t>Γενική σχέση</a:t>
                </a: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2400" b="1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r>
                  <a:rPr lang="el-GR" sz="2400" b="1" dirty="0">
                    <a:solidFill>
                      <a:srgbClr val="000099"/>
                    </a:solidFill>
                    <a:latin typeface="Calibri" pitchFamily="34" charset="0"/>
                  </a:rPr>
                  <a:t>Παράδειγμα:</a:t>
                </a:r>
                <a:r>
                  <a:rPr lang="el-GR" sz="2400" dirty="0">
                    <a:solidFill>
                      <a:srgbClr val="000099"/>
                    </a:solidFill>
                    <a:latin typeface="Calibri" pitchFamily="34" charset="0"/>
                  </a:rPr>
                  <a:t> για α=0,4 ή 40%</a:t>
                </a:r>
                <a:endParaRPr lang="en-US" sz="24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marL="800100" lvl="1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l-GR" sz="2000" b="1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l-GR" sz="2000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είναι η βαρύτητα της παρατήρησης</a:t>
                </a:r>
                <a:r>
                  <a:rPr lang="el-GR" sz="2000" b="1" dirty="0">
                    <a:solidFill>
                      <a:srgbClr val="000099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endParaRPr lang="el-GR" sz="2000" b="1" dirty="0">
                  <a:solidFill>
                    <a:srgbClr val="000099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=0,4000</m:t>
                    </m:r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endParaRPr lang="en-US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l-GR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=0,4</m:t>
                    </m:r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l-GR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0,4</m:t>
                        </m:r>
                      </m:e>
                    </m:d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=0,2400</m:t>
                    </m:r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endParaRPr lang="en-US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l-GR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=0,4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b="0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0,4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=0,1440</m:t>
                    </m:r>
                  </m:oMath>
                </a14:m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b>
                    </m:sSub>
                  </m:oMath>
                </a14:m>
                <a:endParaRPr lang="en-US" b="0" i="1" dirty="0">
                  <a:solidFill>
                    <a:srgbClr val="00990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b>
                    </m:sSub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=0,4</m:t>
                    </m:r>
                    <m:sSup>
                      <m:sSup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b="0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0,4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l-GR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=0,0864</m:t>
                    </m:r>
                  </m:oMath>
                </a14:m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009900"/>
                  </a:solidFill>
                  <a:latin typeface="Calibri" pitchFamily="34" charset="0"/>
                </a:endParaRPr>
              </a:p>
              <a:p>
                <a:pPr marL="1257300" lvl="2" indent="-3429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99"/>
                    </a:solidFill>
                    <a:latin typeface="Calibri" pitchFamily="34" charset="0"/>
                  </a:rPr>
                  <a:t>…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έως το άπειρο (θεωρητικά).</a:t>
                </a:r>
              </a:p>
              <a:p>
                <a:pPr lvl="2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endParaRPr lang="el-GR" sz="1000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lvl="2" indent="-914400" algn="just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99"/>
                  </a:buClr>
                </a:pPr>
                <a:r>
                  <a:rPr lang="el-GR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Προσοχή!!!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Το άθροισμα των σταθμίσεων είναι </a:t>
                </a:r>
                <a:r>
                  <a:rPr lang="el-GR" b="1" dirty="0">
                    <a:solidFill>
                      <a:srgbClr val="000099"/>
                    </a:solidFill>
                    <a:latin typeface="Calibri" pitchFamily="34" charset="0"/>
                  </a:rPr>
                  <a:t>1,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δηλαδή </a:t>
                </a:r>
                <a14:m>
                  <m:oMath xmlns:m="http://schemas.openxmlformats.org/officeDocument/2006/math"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l-GR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l-GR" sz="17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700" dirty="0">
                    <a:solidFill>
                      <a:srgbClr val="FF0000"/>
                    </a:solidFill>
                    <a:latin typeface="Calibri" pitchFamily="34" charset="0"/>
                  </a:rPr>
                  <a:t>+… = 1</a:t>
                </a:r>
                <a:r>
                  <a:rPr lang="el-GR" dirty="0">
                    <a:solidFill>
                      <a:srgbClr val="000066"/>
                    </a:solidFill>
                    <a:latin typeface="Calibri" pitchFamily="34" charset="0"/>
                  </a:rPr>
                  <a:t>.</a:t>
                </a:r>
                <a:endParaRPr lang="el-GR" sz="1600" dirty="0">
                  <a:solidFill>
                    <a:srgbClr val="000066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00" y="684746"/>
                <a:ext cx="9001000" cy="5755422"/>
              </a:xfrm>
              <a:prstGeom prst="rect">
                <a:avLst/>
              </a:prstGeom>
              <a:blipFill rotWithShape="0">
                <a:blip r:embed="rId2"/>
                <a:stretch>
                  <a:fillRect l="-1084" b="-63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6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Βάρος παρατηρήσεων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15516" y="1340768"/>
                <a:ext cx="585821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16" y="1340768"/>
                <a:ext cx="5858213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9452644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500" y="684746"/>
            <a:ext cx="9001000" cy="468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r>
              <a:rPr lang="el-GR" sz="2400" b="1" dirty="0">
                <a:solidFill>
                  <a:srgbClr val="000099"/>
                </a:solidFill>
                <a:latin typeface="Calibri" pitchFamily="34" charset="0"/>
              </a:rPr>
              <a:t>Παράδειγμα:</a:t>
            </a:r>
            <a:r>
              <a:rPr lang="el-GR" sz="2400" dirty="0">
                <a:solidFill>
                  <a:srgbClr val="000099"/>
                </a:solidFill>
                <a:latin typeface="Calibri" pitchFamily="34" charset="0"/>
              </a:rPr>
              <a:t> για α=0,4 ή 40%</a:t>
            </a:r>
            <a:endParaRPr lang="el-GR" sz="2000" b="1" dirty="0">
              <a:solidFill>
                <a:srgbClr val="00009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7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7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Βάρος παρατηρήσεων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435258"/>
              </p:ext>
            </p:extLst>
          </p:nvPr>
        </p:nvGraphicFramePr>
        <p:xfrm>
          <a:off x="503548" y="1276190"/>
          <a:ext cx="2066681" cy="6003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1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828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Χρόνος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Βαρύτητα παρατήρησης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40,00%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2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24,00%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3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14,40%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4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8,64%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5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5,18%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6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3,11%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7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1,87%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8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1,12%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9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0,67%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10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0,40%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11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0,24%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12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0,15%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13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0,09%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14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0,05%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15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0,03%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16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0,02%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17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0,01%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18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0,01%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19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1349"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u="none" strike="noStrike">
                          <a:effectLst/>
                        </a:rPr>
                        <a:t>20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21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l-GR" sz="1000" b="1" u="none" strike="noStrike" dirty="0">
                          <a:effectLst/>
                        </a:rPr>
                        <a:t>0,00%</a:t>
                      </a:r>
                      <a:endParaRPr lang="el-G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7" marR="9067" marT="9067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699792" y="5036983"/>
                <a:ext cx="6444208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lvl="2" algn="ctr">
                  <a:lnSpc>
                    <a:spcPct val="200000"/>
                  </a:lnSpc>
                  <a:spcBef>
                    <a:spcPts val="600"/>
                  </a:spcBef>
                  <a:spcAft>
                    <a:spcPts val="600"/>
                  </a:spcAft>
                  <a:buClr>
                    <a:srgbClr val="000099"/>
                  </a:buClr>
                </a:pPr>
                <a:r>
                  <a:rPr lang="el-GR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Προσοχή!!!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Το άθροισμα των σταθμίσεων είναι </a:t>
                </a:r>
                <a:r>
                  <a:rPr lang="el-GR" b="1" dirty="0">
                    <a:solidFill>
                      <a:srgbClr val="000099"/>
                    </a:solidFill>
                    <a:latin typeface="Calibri" pitchFamily="34" charset="0"/>
                  </a:rPr>
                  <a:t>1, </a:t>
                </a:r>
                <a:r>
                  <a:rPr lang="el-GR" dirty="0">
                    <a:solidFill>
                      <a:srgbClr val="000099"/>
                    </a:solidFill>
                    <a:latin typeface="Calibri" pitchFamily="34" charset="0"/>
                  </a:rPr>
                  <a:t>δηλαδή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0,400</m:t>
                    </m:r>
                    <m:r>
                      <a:rPr lang="el-GR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l-GR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+0,2400+0,1440+</m:t>
                    </m:r>
                    <m:r>
                      <a:rPr lang="el-GR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0,0864</m:t>
                    </m:r>
                    <m:r>
                      <a:rPr lang="el-GR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0,0518+0,0311+…</m:t>
                    </m:r>
                  </m:oMath>
                </a14:m>
                <a:r>
                  <a:rPr lang="el-GR" sz="1600" dirty="0">
                    <a:solidFill>
                      <a:srgbClr val="FF0000"/>
                    </a:solidFill>
                    <a:latin typeface="Calibri" pitchFamily="34" charset="0"/>
                  </a:rPr>
                  <a:t> = 1</a:t>
                </a:r>
                <a:r>
                  <a:rPr lang="el-GR" sz="1600" dirty="0">
                    <a:solidFill>
                      <a:srgbClr val="000066"/>
                    </a:solidFill>
                    <a:latin typeface="Calibri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5036983"/>
                <a:ext cx="6444208" cy="12003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828" y="1382107"/>
            <a:ext cx="5742930" cy="364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56913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9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8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 bwMode="auto">
          <a:xfrm>
            <a:off x="8686755" y="6581775"/>
            <a:ext cx="45724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30C58E6-98C0-4072-8B26-9045EAD48514}" type="slidenum">
              <a:rPr lang="el-GR" sz="1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l-GR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Συμβολισμός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21458" y="691390"/>
            <a:ext cx="902195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l-GR" sz="2400" dirty="0">
                <a:solidFill>
                  <a:srgbClr val="000099"/>
                </a:solidFill>
                <a:latin typeface="Calibri" pitchFamily="34" charset="0"/>
              </a:rPr>
              <a:t>Συμβολισμός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0099"/>
                </a:solidFill>
                <a:latin typeface="Calibri" pitchFamily="34" charset="0"/>
              </a:rPr>
              <a:t>D</a:t>
            </a:r>
            <a:r>
              <a:rPr lang="en-US" sz="2000" b="1" baseline="-25000" dirty="0" err="1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n-US" sz="2000" baseline="-25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πραγματική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ζήτηση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που εκδηλώνεται την 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chemeClr val="bg2"/>
                </a:solidFill>
                <a:latin typeface="Calibri" pitchFamily="34" charset="0"/>
              </a:rPr>
              <a:t>w</a:t>
            </a:r>
            <a:r>
              <a:rPr lang="en-US" sz="2000" b="1" baseline="-25000" dirty="0" err="1">
                <a:solidFill>
                  <a:schemeClr val="bg2"/>
                </a:solidFill>
                <a:latin typeface="Calibri" pitchFamily="34" charset="0"/>
              </a:rPr>
              <a:t>t</a:t>
            </a:r>
            <a:r>
              <a:rPr lang="en-US" sz="2000" baseline="-25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>
                <a:solidFill>
                  <a:schemeClr val="bg2"/>
                </a:solidFill>
                <a:latin typeface="Calibri" pitchFamily="34" charset="0"/>
              </a:rPr>
              <a:t>βαρύτητα (στάθμιση)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κάθε πραγματικής τιμής της ζήτησης της περιόδου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l-GR" sz="2000" b="1" dirty="0">
                <a:solidFill>
                  <a:srgbClr val="FF9900"/>
                </a:solidFill>
                <a:latin typeface="Calibri" pitchFamily="34" charset="0"/>
              </a:rPr>
              <a:t>α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είναι ο </a:t>
            </a:r>
            <a:r>
              <a:rPr lang="el-GR" sz="2000" b="1" dirty="0">
                <a:solidFill>
                  <a:srgbClr val="FF9900"/>
                </a:solidFill>
                <a:latin typeface="Calibri" pitchFamily="34" charset="0"/>
              </a:rPr>
              <a:t>συντελεστής της εκθετικής εξομάλυνσης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n-US" sz="2000" baseline="-25000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η </a:t>
            </a:r>
            <a:r>
              <a:rPr lang="el-GR" sz="2000" b="1" dirty="0">
                <a:solidFill>
                  <a:srgbClr val="009900"/>
                </a:solidFill>
                <a:latin typeface="Calibri" pitchFamily="34" charset="0"/>
              </a:rPr>
              <a:t>πρόβλεψη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για τη ζήτηση που θα εκδηλωθεί την 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.</a:t>
            </a:r>
          </a:p>
          <a:p>
            <a:pPr marL="1714500" lvl="3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Arial" panose="020B0604020202020204" pitchFamily="34" charset="0"/>
              <a:buChar char="•"/>
            </a:pPr>
            <a:r>
              <a:rPr lang="el-GR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Σημείωση: </a:t>
            </a:r>
            <a:r>
              <a:rPr lang="el-GR" i="1" dirty="0">
                <a:solidFill>
                  <a:srgbClr val="0000FF"/>
                </a:solidFill>
                <a:latin typeface="Calibri" pitchFamily="34" charset="0"/>
              </a:rPr>
              <a:t>Η πρόβλεψη έλαβε χώρα κάποια προγενέστερη περίοδο, π.χ. </a:t>
            </a:r>
            <a:r>
              <a:rPr lang="en-US" i="1" dirty="0">
                <a:solidFill>
                  <a:srgbClr val="0000FF"/>
                </a:solidFill>
                <a:latin typeface="Calibri" pitchFamily="34" charset="0"/>
              </a:rPr>
              <a:t>t-1.</a:t>
            </a:r>
          </a:p>
          <a:p>
            <a:pPr marL="1257300" lvl="2" indent="-342900" algn="just">
              <a:lnSpc>
                <a:spcPct val="150000"/>
              </a:lnSpc>
              <a:spcBef>
                <a:spcPts val="0"/>
              </a:spcBef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000" baseline="-250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είναι το </a:t>
            </a:r>
            <a:r>
              <a:rPr lang="el-GR" sz="2000" b="1" dirty="0">
                <a:solidFill>
                  <a:srgbClr val="FF0000"/>
                </a:solidFill>
                <a:latin typeface="Calibri" pitchFamily="34" charset="0"/>
              </a:rPr>
              <a:t>σφάλμα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εκτίμησης της πραγματικής ζήτησης, δηλαδή η διαφορά ανάμεσα στην τιμή της πρόβλεψης και στην πραγματική ζήτηση για μια περίοδο </a:t>
            </a:r>
            <a:r>
              <a:rPr lang="en-US" sz="2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 (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000" b="1" baseline="-25000" dirty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l-GR" sz="2000" b="1" baseline="-25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000" b="1" dirty="0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n-US" sz="2000" b="1" dirty="0">
                <a:solidFill>
                  <a:srgbClr val="000099"/>
                </a:solidFill>
                <a:latin typeface="Calibri" pitchFamily="34" charset="0"/>
              </a:rPr>
              <a:t> D</a:t>
            </a:r>
            <a:r>
              <a:rPr lang="en-US" sz="2000" b="1" baseline="-25000" dirty="0">
                <a:solidFill>
                  <a:srgbClr val="000099"/>
                </a:solidFill>
                <a:latin typeface="Calibri" pitchFamily="34" charset="0"/>
              </a:rPr>
              <a:t>t</a:t>
            </a:r>
            <a:r>
              <a:rPr lang="el-GR" sz="20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- </a:t>
            </a:r>
            <a:r>
              <a:rPr lang="en-US" sz="2000" b="1" dirty="0">
                <a:solidFill>
                  <a:srgbClr val="009900"/>
                </a:solidFill>
                <a:latin typeface="Calibri" pitchFamily="34" charset="0"/>
              </a:rPr>
              <a:t>F</a:t>
            </a:r>
            <a:r>
              <a:rPr lang="en-US" sz="2000" b="1" baseline="-25000" dirty="0">
                <a:solidFill>
                  <a:srgbClr val="009900"/>
                </a:solidFill>
                <a:latin typeface="Calibri" pitchFamily="34" charset="0"/>
              </a:rPr>
              <a:t>t</a:t>
            </a:r>
            <a:r>
              <a:rPr lang="el-GR" sz="2000" dirty="0">
                <a:solidFill>
                  <a:srgbClr val="000099"/>
                </a:solidFill>
                <a:latin typeface="Calibri" pitchFamily="34" charset="0"/>
              </a:rPr>
              <a:t>).</a:t>
            </a:r>
            <a:endParaRPr lang="en-US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90240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354CBF3-0A1C-45F4-B351-D20D60ECA68A}" type="slidenum">
              <a:rPr lang="el-GR" smtClean="0">
                <a:solidFill>
                  <a:srgbClr val="003399"/>
                </a:solidFill>
              </a:rPr>
              <a:pPr/>
              <a:t>9</a:t>
            </a:fld>
            <a:endParaRPr lang="el-GR" dirty="0">
              <a:solidFill>
                <a:srgbClr val="003399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2473" y="778636"/>
            <a:ext cx="9001000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ü"/>
            </a:pPr>
            <a:r>
              <a:rPr lang="el-GR" sz="2400" b="1" dirty="0">
                <a:solidFill>
                  <a:srgbClr val="000099"/>
                </a:solidFill>
                <a:latin typeface="Calibri" pitchFamily="34" charset="0"/>
              </a:rPr>
              <a:t>Γενική σχέση (απλοποίηση)</a:t>
            </a: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2400" b="1" dirty="0">
              <a:solidFill>
                <a:srgbClr val="000099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n-US" sz="2400" b="1" dirty="0">
              <a:solidFill>
                <a:srgbClr val="000099"/>
              </a:solidFill>
              <a:latin typeface="Calibri" pitchFamily="34" charset="0"/>
            </a:endParaRP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Στην πρώτη σχέση κρατάμε την πρώτη παρατήρησης ως έχει και βγάζουμε κοινό παράγοντα από τους υπόλοιπους όρους το (1-α), οπότε:</a:t>
            </a: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n-US" dirty="0">
              <a:solidFill>
                <a:srgbClr val="000099"/>
              </a:solidFill>
              <a:latin typeface="Calibri" pitchFamily="34" charset="0"/>
            </a:endParaRP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r>
              <a:rPr lang="el-GR" dirty="0">
                <a:solidFill>
                  <a:srgbClr val="000099"/>
                </a:solidFill>
                <a:latin typeface="Calibri" pitchFamily="34" charset="0"/>
              </a:rPr>
              <a:t>Εναλλακτικά, έχουμε ότι: </a:t>
            </a:r>
          </a:p>
          <a:p>
            <a:pPr lvl="2" indent="-55880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dirty="0">
              <a:solidFill>
                <a:srgbClr val="000099"/>
              </a:solidFill>
              <a:latin typeface="Calibri" pitchFamily="34" charset="0"/>
            </a:endParaRPr>
          </a:p>
          <a:p>
            <a:pPr marL="0"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r>
              <a:rPr lang="el-GR" sz="2000" b="1" dirty="0">
                <a:solidFill>
                  <a:srgbClr val="000099"/>
                </a:solidFill>
                <a:latin typeface="Calibri" pitchFamily="34" charset="0"/>
              </a:rPr>
              <a:t>Τρόπος 2:</a:t>
            </a: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  <a:p>
            <a:pPr lvl="2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endParaRPr lang="el-GR" sz="1000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10" name="Rektangel 32"/>
          <p:cNvSpPr>
            <a:spLocks noChangeArrowheads="1"/>
          </p:cNvSpPr>
          <p:nvPr/>
        </p:nvSpPr>
        <p:spPr bwMode="auto">
          <a:xfrm>
            <a:off x="-3818" y="0"/>
            <a:ext cx="9147818" cy="548680"/>
          </a:xfrm>
          <a:prstGeom prst="rect">
            <a:avLst/>
          </a:prstGeom>
          <a:gradFill>
            <a:gsLst>
              <a:gs pos="0">
                <a:srgbClr val="002060"/>
              </a:gs>
              <a:gs pos="0">
                <a:srgbClr val="000099">
                  <a:alpha val="50000"/>
                </a:srgbClr>
              </a:gs>
              <a:gs pos="100000">
                <a:srgbClr val="002060"/>
              </a:gs>
            </a:gsLst>
            <a:lin ang="16200000" scaled="0"/>
          </a:gra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b="1" kern="0" noProof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rgbClr val="000099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ea typeface="ＭＳ Ｐゴシック" pitchFamily="-97" charset="-128"/>
              </a:rPr>
              <a:t>Απλοποημένη γενική σχέση</a:t>
            </a:r>
            <a:endParaRPr lang="da-DK" sz="1600" b="1" kern="0" noProof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srgbClr val="000099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ea typeface="ＭＳ Ｐゴシック" pitchFamily="-97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59532" y="1408710"/>
                <a:ext cx="56526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sSup>
                            <m:sSup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20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20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l-GR" sz="20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1408710"/>
                <a:ext cx="5652628" cy="400110"/>
              </a:xfrm>
              <a:prstGeom prst="rect">
                <a:avLst/>
              </a:prstGeom>
              <a:blipFill rotWithShape="0">
                <a:blip r:embed="rId2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69971" y="2020778"/>
                <a:ext cx="585821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b>
                      </m:sSub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000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71" y="2020778"/>
                <a:ext cx="5858213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9406" y="3336720"/>
                <a:ext cx="8928991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l-GR" sz="2000" b="0" i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2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b>
                          </m:sSub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sz="2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b>
                          </m:sSub>
                          <m:r>
                            <a:rPr lang="el-GR" sz="2000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el-GR" sz="20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2000" i="1">
                                          <a:solidFill>
                                            <a:srgbClr val="0099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2000" i="1">
                                          <a:solidFill>
                                            <a:srgbClr val="0099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l-GR" sz="2000" i="1">
                                          <a:solidFill>
                                            <a:srgbClr val="0099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b>
                          </m:sSub>
                        </m:e>
                      </m:d>
                      <m:r>
                        <a:rPr lang="el-GR" sz="2000" b="0" i="1" smtClean="0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l-GR" sz="2000" dirty="0">
                  <a:solidFill>
                    <a:srgbClr val="009900"/>
                  </a:solidFill>
                </a:endParaRPr>
              </a:p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2000" b="1" i="0" dirty="0" smtClean="0">
                          <a:solidFill>
                            <a:srgbClr val="000099"/>
                          </a:solidFill>
                          <a:latin typeface="Calibri" pitchFamily="34" charset="0"/>
                        </a:rPr>
                        <m:t>Τρόπος</m:t>
                      </m:r>
                      <m:r>
                        <m:rPr>
                          <m:nor/>
                        </m:rPr>
                        <a:rPr lang="el-GR" sz="2000" b="1" i="0" dirty="0" smtClean="0">
                          <a:solidFill>
                            <a:srgbClr val="000099"/>
                          </a:solidFill>
                          <a:latin typeface="Calibri" pitchFamily="34" charset="0"/>
                        </a:rPr>
                        <m:t> 1:</m:t>
                      </m:r>
                    </m:oMath>
                  </m:oMathPara>
                </a14:m>
                <a:endParaRPr lang="el-GR" sz="2000" b="1" dirty="0">
                  <a:solidFill>
                    <a:srgbClr val="000099"/>
                  </a:solidFill>
                  <a:latin typeface="Calibri" pitchFamily="34" charset="0"/>
                </a:endParaRPr>
              </a:p>
              <a:p>
                <a:pPr algn="just">
                  <a:lnSpc>
                    <a:spcPct val="200000"/>
                  </a:lnSpc>
                </a:pPr>
                <a:endParaRPr lang="el-GR" sz="2000" b="1" dirty="0">
                  <a:solidFill>
                    <a:srgbClr val="009900"/>
                  </a:solidFill>
                </a:endParaRPr>
              </a:p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r>
                      <a:rPr lang="el-GR" sz="2000" b="0" i="0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           </m:t>
                    </m:r>
                    <m:r>
                      <a:rPr lang="el-GR" sz="200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2000" i="1" smtClean="0">
                            <a:solidFill>
                              <a:srgbClr val="0099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0" i="1">
                            <a:solidFill>
                              <a:srgbClr val="0099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0099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l-GR" sz="2000" b="0">
                        <a:solidFill>
                          <a:srgbClr val="009900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20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l-GR" sz="2000" i="1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l-GR" sz="20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000" b="0" i="1">
                        <a:solidFill>
                          <a:srgbClr val="009900"/>
                        </a:solidFill>
                        <a:effectLst/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l-GR" sz="2000" i="1">
                            <a:solidFill>
                              <a:srgbClr val="0099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l-GR" sz="2000" b="0" i="1">
                            <a:solidFill>
                              <a:srgbClr val="0099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l-GR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l-GR" sz="2000" i="1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2000" dirty="0">
                    <a:solidFill>
                      <a:srgbClr val="009900"/>
                    </a:solidFill>
                  </a:rPr>
                  <a:t> ή</a:t>
                </a:r>
                <a:endParaRPr lang="el-GR" sz="2000" b="1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6" y="3336720"/>
                <a:ext cx="8928991" cy="25545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 bwMode="auto">
          <a:xfrm>
            <a:off x="1399678" y="3573016"/>
            <a:ext cx="7024750" cy="468052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3923928" y="2556954"/>
            <a:ext cx="1800200" cy="9440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Rounded Rectangle 23"/>
          <p:cNvSpPr/>
          <p:nvPr/>
        </p:nvSpPr>
        <p:spPr bwMode="auto">
          <a:xfrm>
            <a:off x="1223628" y="2018498"/>
            <a:ext cx="5184576" cy="468052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23928" y="4613993"/>
            <a:ext cx="5151883" cy="507831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2" indent="-73342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Clr>
                <a:srgbClr val="000099"/>
              </a:buClr>
            </a:pPr>
            <a:r>
              <a:rPr lang="el-GR" b="1" dirty="0">
                <a:solidFill>
                  <a:srgbClr val="FF0000"/>
                </a:solidFill>
                <a:latin typeface="Calibri" pitchFamily="34" charset="0"/>
              </a:rPr>
              <a:t>Ποια η πρακτική ερμηνεία των σχέσεων αυτών;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25946" y="5942541"/>
                <a:ext cx="3146759" cy="523220"/>
              </a:xfrm>
              <a:prstGeom prst="rect">
                <a:avLst/>
              </a:prstGeom>
              <a:solidFill>
                <a:srgbClr val="FFCC66"/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sz="2800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sz="28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28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5946" y="5942541"/>
                <a:ext cx="3146759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99678" y="4205511"/>
                <a:ext cx="3798797" cy="46166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l-GR" sz="2400" b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4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𝜶</m:t>
                      </m:r>
                      <m:sSub>
                        <m:sSubPr>
                          <m:ctrlP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l-GR" sz="2400" b="1" i="1">
                          <a:solidFill>
                            <a:srgbClr val="0099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sSub>
                        <m:sSubPr>
                          <m:ctrlP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2400" b="1" i="1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78" y="4205511"/>
                <a:ext cx="3798797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79935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4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7172</TotalTime>
  <Words>2170</Words>
  <Application>Microsoft Office PowerPoint</Application>
  <PresentationFormat>Προβολή στην οθόνη (4:3)</PresentationFormat>
  <Paragraphs>719</Paragraphs>
  <Slides>21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Tahoma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Christos</dc:creator>
  <cp:lastModifiedBy>Ioannis Mallidis</cp:lastModifiedBy>
  <cp:revision>897</cp:revision>
  <dcterms:created xsi:type="dcterms:W3CDTF">2008-07-07T16:29:50Z</dcterms:created>
  <dcterms:modified xsi:type="dcterms:W3CDTF">2022-03-17T13:51:08Z</dcterms:modified>
</cp:coreProperties>
</file>