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6/8/2022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6/8/2022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6/8/2022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6/8/2022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6/8/2022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6/8/2022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6/8/2022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p>
            <a:fld id="{1CF131DD-A141-4471-BCF9-C6073EDD7E20}" type="datetimeFigureOut">
              <a:rPr lang="en-US" dirty="0"/>
              <a:t>6/8/2022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6/8/2022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6/8/2022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4E8032-85A0-639C-9515-A5D15E504DE9}"/>
              </a:ext>
            </a:extLst>
          </p:cNvPr>
          <p:cNvSpPr>
            <a:spLocks noGrp="1"/>
          </p:cNvSpPr>
          <p:nvPr>
            <p:ph type="ctrTitle"/>
          </p:nvPr>
        </p:nvSpPr>
        <p:spPr/>
        <p:txBody>
          <a:bodyPr/>
          <a:lstStyle/>
          <a:p>
            <a:r>
              <a:rPr lang="el-GR" dirty="0" err="1"/>
              <a:t>Λοατκι</a:t>
            </a:r>
            <a:r>
              <a:rPr lang="el-GR" dirty="0"/>
              <a:t> </a:t>
            </a:r>
            <a:r>
              <a:rPr lang="el-GR" dirty="0" err="1"/>
              <a:t>Κοινοτητα</a:t>
            </a:r>
            <a:r>
              <a:rPr lang="el-GR" dirty="0"/>
              <a:t> και ΜΜΕ </a:t>
            </a:r>
          </a:p>
        </p:txBody>
      </p:sp>
      <p:sp>
        <p:nvSpPr>
          <p:cNvPr id="3" name="Υπότιτλος 2">
            <a:extLst>
              <a:ext uri="{FF2B5EF4-FFF2-40B4-BE49-F238E27FC236}">
                <a16:creationId xmlns:a16="http://schemas.microsoft.com/office/drawing/2014/main" id="{B14A032D-C084-6FCA-C7A8-C523E73C13DC}"/>
              </a:ext>
            </a:extLst>
          </p:cNvPr>
          <p:cNvSpPr>
            <a:spLocks noGrp="1"/>
          </p:cNvSpPr>
          <p:nvPr>
            <p:ph type="subTitle" idx="1"/>
          </p:nvPr>
        </p:nvSpPr>
        <p:spPr/>
        <p:txBody>
          <a:bodyPr/>
          <a:lstStyle/>
          <a:p>
            <a:r>
              <a:rPr lang="el-GR" dirty="0"/>
              <a:t>Μέρος ΄Γ</a:t>
            </a:r>
          </a:p>
        </p:txBody>
      </p:sp>
    </p:spTree>
    <p:extLst>
      <p:ext uri="{BB962C8B-B14F-4D97-AF65-F5344CB8AC3E}">
        <p14:creationId xmlns:p14="http://schemas.microsoft.com/office/powerpoint/2010/main" val="3220546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E5C7A1-0FFB-7F53-BB49-0F80EAD0B35D}"/>
              </a:ext>
            </a:extLst>
          </p:cNvPr>
          <p:cNvSpPr>
            <a:spLocks noGrp="1"/>
          </p:cNvSpPr>
          <p:nvPr>
            <p:ph type="title"/>
          </p:nvPr>
        </p:nvSpPr>
        <p:spPr/>
        <p:txBody>
          <a:bodyPr/>
          <a:lstStyle/>
          <a:p>
            <a:r>
              <a:rPr kumimoji="0" lang="el-GR" sz="43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n-ea"/>
                <a:cs typeface="+mn-cs"/>
              </a:rPr>
              <a:t>ΛΟΑΤ άτομα και θέματα στα ελληνικά μέσα ενημέρωσης</a:t>
            </a:r>
            <a:endParaRPr lang="el-GR" dirty="0"/>
          </a:p>
        </p:txBody>
      </p:sp>
      <p:sp>
        <p:nvSpPr>
          <p:cNvPr id="3" name="Θέση περιεχομένου 2">
            <a:extLst>
              <a:ext uri="{FF2B5EF4-FFF2-40B4-BE49-F238E27FC236}">
                <a16:creationId xmlns:a16="http://schemas.microsoft.com/office/drawing/2014/main" id="{3423414D-45E8-31EB-E49A-16A6FFAB38B6}"/>
              </a:ext>
            </a:extLst>
          </p:cNvPr>
          <p:cNvSpPr>
            <a:spLocks noGrp="1"/>
          </p:cNvSpPr>
          <p:nvPr>
            <p:ph idx="1"/>
          </p:nvPr>
        </p:nvSpPr>
        <p:spPr/>
        <p:txBody>
          <a:bodyPr/>
          <a:lstStyle/>
          <a:p>
            <a:pPr algn="just"/>
            <a:r>
              <a:rPr lang="el-GR" dirty="0"/>
              <a:t>Δυστυχώς, υπάρχει και μια σκοτεινή πλευρά. Υπάρχουν πολλά μέσα ενημέρωσης – κυρίως εφημερίδες και </a:t>
            </a:r>
            <a:r>
              <a:rPr lang="el-GR" dirty="0" err="1"/>
              <a:t>ιστότοποι</a:t>
            </a:r>
            <a:r>
              <a:rPr lang="el-GR" dirty="0"/>
              <a:t> – που ελέγχονται ή είναι φιλικά προς ακροδεξιά ή πολύ συντηρητικά κόμματα και τέτοιες ιδέες γενικά. Εκτός από αυτούς τους “ορατούς” εχθρούς της ισότητας και των ανθρωπίνων δικαιωμάτων, σε πολυάριθμες περιπτώσεις, οι επαγγελματίες των μέσων ενημέρωσης ή οι φιλοξενούμενοι-</a:t>
            </a:r>
            <a:r>
              <a:rPr lang="el-GR" dirty="0" err="1"/>
              <a:t>ες</a:t>
            </a:r>
            <a:r>
              <a:rPr lang="el-GR" dirty="0"/>
              <a:t> δημοφιλών μέσων ενημέρωσης εξέφρασαν ανοιχτά </a:t>
            </a:r>
            <a:r>
              <a:rPr lang="el-GR" dirty="0" err="1"/>
              <a:t>ομοφοβικές</a:t>
            </a:r>
            <a:r>
              <a:rPr lang="el-GR" dirty="0"/>
              <a:t>, </a:t>
            </a:r>
            <a:r>
              <a:rPr lang="el-GR" dirty="0" err="1"/>
              <a:t>τρανσφοβικές</a:t>
            </a:r>
            <a:r>
              <a:rPr lang="el-GR" dirty="0"/>
              <a:t>, </a:t>
            </a:r>
            <a:r>
              <a:rPr lang="el-GR" dirty="0" err="1"/>
              <a:t>αμφιφοβικές</a:t>
            </a:r>
            <a:r>
              <a:rPr lang="el-GR" dirty="0"/>
              <a:t> απόψεις και σε ορισμένες περιπτώσεις ακόμη και ρητορική μίσους κατά των ΛΟΑΤ. Σε όλες σχεδόν τις περιπτώσεις αυτές, κανείς δεν τιμωρήθηκε από το Εθνικό Συμβούλιο Ραδιοτηλεόρασης (ΕΣΡ) ή/και το ελληνικό δικαστικό σύστημα.</a:t>
            </a:r>
          </a:p>
        </p:txBody>
      </p:sp>
    </p:spTree>
    <p:extLst>
      <p:ext uri="{BB962C8B-B14F-4D97-AF65-F5344CB8AC3E}">
        <p14:creationId xmlns:p14="http://schemas.microsoft.com/office/powerpoint/2010/main" val="2619931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0CF9CE-5780-E6BC-C99B-AC2B40FBAF9C}"/>
              </a:ext>
            </a:extLst>
          </p:cNvPr>
          <p:cNvSpPr>
            <a:spLocks noGrp="1"/>
          </p:cNvSpPr>
          <p:nvPr>
            <p:ph type="title"/>
          </p:nvPr>
        </p:nvSpPr>
        <p:spPr/>
        <p:txBody>
          <a:bodyPr/>
          <a:lstStyle/>
          <a:p>
            <a:r>
              <a:rPr kumimoji="0" lang="el-GR" sz="43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n-ea"/>
                <a:cs typeface="+mn-cs"/>
              </a:rPr>
              <a:t>ΛΟΑΤ άτομα και θέματα στα ελληνικά μέσα ενημέρωσης</a:t>
            </a:r>
            <a:endParaRPr lang="el-GR" dirty="0"/>
          </a:p>
        </p:txBody>
      </p:sp>
      <p:sp>
        <p:nvSpPr>
          <p:cNvPr id="3" name="Θέση περιεχομένου 2">
            <a:extLst>
              <a:ext uri="{FF2B5EF4-FFF2-40B4-BE49-F238E27FC236}">
                <a16:creationId xmlns:a16="http://schemas.microsoft.com/office/drawing/2014/main" id="{663958D6-CE3B-B2F8-38C4-94EAC6EAA5DF}"/>
              </a:ext>
            </a:extLst>
          </p:cNvPr>
          <p:cNvSpPr>
            <a:spLocks noGrp="1"/>
          </p:cNvSpPr>
          <p:nvPr>
            <p:ph idx="1"/>
          </p:nvPr>
        </p:nvSpPr>
        <p:spPr/>
        <p:txBody>
          <a:bodyPr/>
          <a:lstStyle/>
          <a:p>
            <a:r>
              <a:rPr lang="el-GR" dirty="0"/>
              <a:t>Μία από τις λίγες εξαιρέσεις ήταν η περίπτωση του Πλεύρη/ Ζαφειρόπουλου το 2011, όταν ο συγγραφέας - γνωστός για τις ακροδεξιές απόψεις και πολιτικές του δραστηριότητες - Κώστας Πλεύρης μαζί με το πρώην μέλος του νεοναζιστικού κόμματος της Χρυσής Αυγής και εκδότη Δημήτρη Ζαφειρόπουλο, οδηγήθηκαν στη Δικαιοσύνη λόγω ενός </a:t>
            </a:r>
            <a:r>
              <a:rPr lang="el-GR" dirty="0" err="1"/>
              <a:t>ομοφοβικού</a:t>
            </a:r>
            <a:r>
              <a:rPr lang="el-GR" dirty="0"/>
              <a:t> υπομνήματος που ονομαζόταν “Η ομοφυλοφιλία είναι διαστροφή”. Τ</a:t>
            </a:r>
          </a:p>
        </p:txBody>
      </p:sp>
    </p:spTree>
    <p:extLst>
      <p:ext uri="{BB962C8B-B14F-4D97-AF65-F5344CB8AC3E}">
        <p14:creationId xmlns:p14="http://schemas.microsoft.com/office/powerpoint/2010/main" val="271292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322EA9-1B8F-B6CF-9DF3-5048C63753A5}"/>
              </a:ext>
            </a:extLst>
          </p:cNvPr>
          <p:cNvSpPr>
            <a:spLocks noGrp="1"/>
          </p:cNvSpPr>
          <p:nvPr>
            <p:ph type="title"/>
          </p:nvPr>
        </p:nvSpPr>
        <p:spPr/>
        <p:txBody>
          <a:bodyPr/>
          <a:lstStyle/>
          <a:p>
            <a:r>
              <a:rPr kumimoji="0" lang="el-GR" sz="43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n-ea"/>
                <a:cs typeface="+mn-cs"/>
              </a:rPr>
              <a:t>ΛΟΑΤ άτομα και θέματα στα ελληνικά μέσα ενημέρωσης</a:t>
            </a:r>
            <a:endParaRPr lang="el-GR" dirty="0"/>
          </a:p>
        </p:txBody>
      </p:sp>
      <p:sp>
        <p:nvSpPr>
          <p:cNvPr id="3" name="Θέση περιεχομένου 2">
            <a:extLst>
              <a:ext uri="{FF2B5EF4-FFF2-40B4-BE49-F238E27FC236}">
                <a16:creationId xmlns:a16="http://schemas.microsoft.com/office/drawing/2014/main" id="{A6CAB373-5A2D-1E64-7692-43CB9A930947}"/>
              </a:ext>
            </a:extLst>
          </p:cNvPr>
          <p:cNvSpPr>
            <a:spLocks noGrp="1"/>
          </p:cNvSpPr>
          <p:nvPr>
            <p:ph idx="1"/>
          </p:nvPr>
        </p:nvSpPr>
        <p:spPr/>
        <p:txBody>
          <a:bodyPr>
            <a:normAutofit fontScale="92500"/>
          </a:bodyPr>
          <a:lstStyle/>
          <a:p>
            <a:pPr algn="just"/>
            <a:r>
              <a:rPr lang="el-GR" dirty="0"/>
              <a:t>Το 2018, ο Δήμος </a:t>
            </a:r>
            <a:r>
              <a:rPr lang="el-GR" dirty="0" err="1"/>
              <a:t>Βερύκιος</a:t>
            </a:r>
            <a:r>
              <a:rPr lang="el-GR" dirty="0"/>
              <a:t>, ένας γνωστός δημοσιογράφος που εργαζόταν σε ένα από τα μεγαλύτερα δίκτυα μέσων ενημέρωσης στην Ελλάδα, καταδικάστηκε για προσβολή της προσωπικότητας του συγγραφέα – ανοιχτά γκέι- Αύγουστου </a:t>
            </a:r>
            <a:r>
              <a:rPr lang="el-GR" dirty="0" err="1"/>
              <a:t>Κορτώ</a:t>
            </a:r>
            <a:r>
              <a:rPr lang="el-GR" dirty="0"/>
              <a:t>, αφού έκανε </a:t>
            </a:r>
            <a:r>
              <a:rPr lang="el-GR" dirty="0" err="1"/>
              <a:t>ομοφοβικά</a:t>
            </a:r>
            <a:r>
              <a:rPr lang="el-GR" dirty="0"/>
              <a:t> σχόλια εναντίον του το 2014, κατά τη διάρκεια της ραδιοφωνικής εκπομπής του εκπομπή στον σταθμό Άλφα 98, 9 (</a:t>
            </a:r>
            <a:r>
              <a:rPr lang="el-GR" dirty="0" err="1"/>
              <a:t>Huffington</a:t>
            </a:r>
            <a:r>
              <a:rPr lang="el-GR" dirty="0"/>
              <a:t> Post 2018 Απρίλιος 3; Σωτηρόπουλος 2018 Απρίλιος 4)</a:t>
            </a:r>
          </a:p>
          <a:p>
            <a:pPr marL="0" indent="0" algn="just">
              <a:buNone/>
            </a:pPr>
            <a:endParaRPr lang="el-GR" dirty="0"/>
          </a:p>
          <a:p>
            <a:pPr algn="just"/>
            <a:endParaRPr lang="el-GR" dirty="0"/>
          </a:p>
          <a:p>
            <a:pPr algn="just"/>
            <a:r>
              <a:rPr lang="el-GR" dirty="0"/>
              <a:t>Σε καμία από τις δύο προαναφερθείσες περιπτώσεις δεν εφαρμόστηκε ο νόμος για τα ρατσιστικά εγκλήματα και το ρατσιστικό λόγο.</a:t>
            </a:r>
          </a:p>
          <a:p>
            <a:pPr algn="just"/>
            <a:r>
              <a:rPr lang="el-GR" dirty="0"/>
              <a:t>Θα πρέπει, ωστόσο, να τονιστεί ότι, </a:t>
            </a:r>
            <a:r>
              <a:rPr lang="el-GR" dirty="0" err="1"/>
              <a:t>στηναπόφαση</a:t>
            </a:r>
            <a:r>
              <a:rPr lang="el-GR" dirty="0"/>
              <a:t> του Δικαστηρίου για την υπόθεση “</a:t>
            </a:r>
            <a:r>
              <a:rPr lang="el-GR" dirty="0" err="1"/>
              <a:t>Βερύκιος</a:t>
            </a:r>
            <a:r>
              <a:rPr lang="el-GR" dirty="0"/>
              <a:t>/</a:t>
            </a:r>
            <a:r>
              <a:rPr lang="el-GR" dirty="0" err="1"/>
              <a:t>Κορτώ</a:t>
            </a:r>
            <a:r>
              <a:rPr lang="el-GR" dirty="0"/>
              <a:t>”, αναφέρθηκε ότι ο ενάγων ήταν μέλος μιας “κοινωνικής ομάδας” της οποίας οι “ερωτικές επιλογές” είναι “απολύτως σεβαστές” στο πλαίσιο του Ελληνικού Συντάγματος (Σωτηρόπουλος 2018 Απρίλιος 4).</a:t>
            </a:r>
          </a:p>
        </p:txBody>
      </p:sp>
    </p:spTree>
    <p:extLst>
      <p:ext uri="{BB962C8B-B14F-4D97-AF65-F5344CB8AC3E}">
        <p14:creationId xmlns:p14="http://schemas.microsoft.com/office/powerpoint/2010/main" val="2997001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062432-DBA2-C966-1DFD-E002EF8CE8D4}"/>
              </a:ext>
            </a:extLst>
          </p:cNvPr>
          <p:cNvSpPr>
            <a:spLocks noGrp="1"/>
          </p:cNvSpPr>
          <p:nvPr>
            <p:ph type="title"/>
          </p:nvPr>
        </p:nvSpPr>
        <p:spPr/>
        <p:txBody>
          <a:bodyPr/>
          <a:lstStyle/>
          <a:p>
            <a:r>
              <a:rPr kumimoji="0" lang="el-GR" sz="43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n-ea"/>
                <a:cs typeface="+mn-cs"/>
              </a:rPr>
              <a:t>ΛΟΑΤ άτομα και θέματα στα ελληνικά μέσα ενημέρωσης</a:t>
            </a:r>
            <a:endParaRPr lang="el-GR" dirty="0"/>
          </a:p>
        </p:txBody>
      </p:sp>
      <p:sp>
        <p:nvSpPr>
          <p:cNvPr id="3" name="Θέση περιεχομένου 2">
            <a:extLst>
              <a:ext uri="{FF2B5EF4-FFF2-40B4-BE49-F238E27FC236}">
                <a16:creationId xmlns:a16="http://schemas.microsoft.com/office/drawing/2014/main" id="{0B43DE3F-2CC3-0A5B-B386-976FC6F03227}"/>
              </a:ext>
            </a:extLst>
          </p:cNvPr>
          <p:cNvSpPr>
            <a:spLocks noGrp="1"/>
          </p:cNvSpPr>
          <p:nvPr>
            <p:ph idx="1"/>
          </p:nvPr>
        </p:nvSpPr>
        <p:spPr/>
        <p:txBody>
          <a:bodyPr>
            <a:normAutofit lnSpcReduction="10000"/>
          </a:bodyPr>
          <a:lstStyle/>
          <a:p>
            <a:pPr algn="just"/>
            <a:r>
              <a:rPr lang="el-GR" dirty="0"/>
              <a:t>Τέλος, το 2018, ένας επαγγελματίας ΜΜΕ αναγκάστηκε να καταβάλει αποζημίωση σε έναν ηθοποιό – και ανοιχτά γκέι – επειδή τον πρόσβαλλε για τον σεξουαλικό προσανατολισμό του, κατά τη διάρκεια ραδιοφωνικής εκπομπής. Συγκεκριμένα, τον Δεκέμβριο του 2017, ο γνωστός δημοσιογράφος, τηλεπαρουσιαστής και ραδιοφωνικός παραγωγός Γιώργος </a:t>
            </a:r>
            <a:r>
              <a:rPr lang="el-GR" dirty="0" err="1"/>
              <a:t>Λιάγκας</a:t>
            </a:r>
            <a:r>
              <a:rPr lang="el-GR" dirty="0"/>
              <a:t>, κατά τη διάρκεια της ραδιοφωνικής εκπομπής του, έκανε μια τηλεφωνική φάρσα σε έναν ανύποπτο άνδρα, παριστάνοντας ότι είναι γκέι, με έναν στερεοτυπικό και προσβλητικό τρόπο (Θεοδώρου 2017 Δεκέμβριος 20; Lifo.gr 2017 Δεκέμβριος 20; </a:t>
            </a:r>
            <a:r>
              <a:rPr lang="el-GR" dirty="0" err="1"/>
              <a:t>Ξυνόπουλος</a:t>
            </a:r>
            <a:r>
              <a:rPr lang="el-GR" dirty="0"/>
              <a:t> 2017 Δεκέμβριος 29). Όταν ο άνδρας ρώτησε τον </a:t>
            </a:r>
            <a:r>
              <a:rPr lang="el-GR" dirty="0" err="1"/>
              <a:t>Λιάγκα</a:t>
            </a:r>
            <a:r>
              <a:rPr lang="el-GR" dirty="0"/>
              <a:t> να του πει το όνομά του, ο </a:t>
            </a:r>
            <a:r>
              <a:rPr lang="el-GR" dirty="0" err="1"/>
              <a:t>Λιάγκας</a:t>
            </a:r>
            <a:r>
              <a:rPr lang="el-GR" dirty="0"/>
              <a:t> συστήθηκε ως Σπύρος Μπιμπίλας, ο οποίος είναι ένας γνωστός Έλληνας ηθοποιός και ανοιχτά γκέι (Θεοδώρου 2017 Δεκέμβριος 20; Lifo.gr 2017 Δεκέμβριος 20; </a:t>
            </a:r>
            <a:r>
              <a:rPr lang="el-GR" dirty="0" err="1"/>
              <a:t>Ξυνόπουλος</a:t>
            </a:r>
            <a:r>
              <a:rPr lang="el-GR" dirty="0"/>
              <a:t> 2017 Δεκέμβριος 29). Ο Μπιμπίλας ένιωσε προσβεβλημένος και κατέθεσε αγωγή κατά του </a:t>
            </a:r>
            <a:r>
              <a:rPr lang="el-GR" dirty="0" err="1"/>
              <a:t>Λιάγκα</a:t>
            </a:r>
            <a:r>
              <a:rPr lang="el-GR" dirty="0"/>
              <a:t> (Θεοδώρου 2017 Δεκέμβριος 20; </a:t>
            </a:r>
            <a:r>
              <a:rPr lang="el-GR" dirty="0" err="1"/>
              <a:t>Ξυνόπουλος</a:t>
            </a:r>
            <a:r>
              <a:rPr lang="el-GR" dirty="0"/>
              <a:t> 2017 Δεκέμβριος 29). Τελικά ο </a:t>
            </a:r>
            <a:r>
              <a:rPr lang="el-GR" dirty="0" err="1"/>
              <a:t>Λιάγκας</a:t>
            </a:r>
            <a:r>
              <a:rPr lang="el-GR" dirty="0"/>
              <a:t> αναγκάστηκε να αποζημιώσει τον Μπιμπίλα με το ποσό των 27000 ευρώ για «ηθική βλάβη» (</a:t>
            </a:r>
            <a:r>
              <a:rPr lang="el-GR" dirty="0" err="1"/>
              <a:t>Βαμβακούλα</a:t>
            </a:r>
            <a:r>
              <a:rPr lang="el-GR" dirty="0"/>
              <a:t> 2018 Φεβρουάριος 13)</a:t>
            </a:r>
          </a:p>
        </p:txBody>
      </p:sp>
    </p:spTree>
    <p:extLst>
      <p:ext uri="{BB962C8B-B14F-4D97-AF65-F5344CB8AC3E}">
        <p14:creationId xmlns:p14="http://schemas.microsoft.com/office/powerpoint/2010/main" val="3575287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E3953F-6F97-C55F-AD92-4B8A76E267AE}"/>
              </a:ext>
            </a:extLst>
          </p:cNvPr>
          <p:cNvSpPr>
            <a:spLocks noGrp="1"/>
          </p:cNvSpPr>
          <p:nvPr>
            <p:ph type="title"/>
          </p:nvPr>
        </p:nvSpPr>
        <p:spPr>
          <a:xfrm>
            <a:off x="1066800" y="261257"/>
            <a:ext cx="10058400" cy="1138335"/>
          </a:xfrm>
        </p:spPr>
        <p:txBody>
          <a:bodyPr/>
          <a:lstStyle/>
          <a:p>
            <a:r>
              <a:rPr lang="el-GR" dirty="0"/>
              <a:t>Ο ρόλος του κράτους </a:t>
            </a:r>
          </a:p>
        </p:txBody>
      </p:sp>
      <p:sp>
        <p:nvSpPr>
          <p:cNvPr id="3" name="Θέση περιεχομένου 2">
            <a:extLst>
              <a:ext uri="{FF2B5EF4-FFF2-40B4-BE49-F238E27FC236}">
                <a16:creationId xmlns:a16="http://schemas.microsoft.com/office/drawing/2014/main" id="{19C7C6E7-CC4A-B144-3636-9CBD45BFBD72}"/>
              </a:ext>
            </a:extLst>
          </p:cNvPr>
          <p:cNvSpPr>
            <a:spLocks noGrp="1"/>
          </p:cNvSpPr>
          <p:nvPr>
            <p:ph idx="1"/>
          </p:nvPr>
        </p:nvSpPr>
        <p:spPr>
          <a:xfrm>
            <a:off x="1066800" y="1642188"/>
            <a:ext cx="10058400" cy="4392852"/>
          </a:xfrm>
        </p:spPr>
        <p:txBody>
          <a:bodyPr>
            <a:normAutofit fontScale="92500"/>
          </a:bodyPr>
          <a:lstStyle/>
          <a:p>
            <a:pPr marL="0" indent="0" algn="just">
              <a:buNone/>
            </a:pPr>
            <a:r>
              <a:rPr lang="el-GR" dirty="0"/>
              <a:t>Κατά τη διάρκεια της τελευταίας δεκαετίας, το ελληνικό κράτος έχει κάνει κάποια θετικά βήματα - αλλά και βήματα προς τα πίσω - αναφορικά με την προώθηση ενός περιβάλλοντος μέσων ενημέρωσης χωρίς αποκλεισμούς και χωρίς διακρίσεις. Ορισμένες από τις κύριες “καλές” και “κακές” στιγμές παρατίθενται παρακάτω </a:t>
            </a:r>
          </a:p>
          <a:p>
            <a:pPr algn="just"/>
            <a:r>
              <a:rPr lang="el-GR" dirty="0"/>
              <a:t>Το 2003, το ΕΣΡ αποφάσισε να επιβάλει πρόστιμο 100000 ευρώ στον τηλεοπτικό σταθμό </a:t>
            </a:r>
            <a:r>
              <a:rPr lang="el-GR" dirty="0" err="1"/>
              <a:t>Mega</a:t>
            </a:r>
            <a:r>
              <a:rPr lang="el-GR" dirty="0"/>
              <a:t> </a:t>
            </a:r>
            <a:r>
              <a:rPr lang="el-GR" dirty="0" err="1"/>
              <a:t>Channel</a:t>
            </a:r>
            <a:r>
              <a:rPr lang="el-GR" dirty="0"/>
              <a:t>, διότι κατά τη διάρκεια τηλεοπτικής σειράς δύο άντρες φιλήθηκαν, με αποτέλεσμα το κανάλι να παραβιάζει τον κώδικα δεοντολογίας (In.gr 2006 Νοέμβριος 28). </a:t>
            </a:r>
          </a:p>
          <a:p>
            <a:pPr algn="just"/>
            <a:r>
              <a:rPr lang="el-GR" dirty="0"/>
              <a:t>Το 2006, το Συμβούλιο Επικρατείας ακύρωσε το πρόστιμο, επειδή, σύμφωνα με την απόφασή του, δεν υπήρχε πορνογραφία ή αισχρολογία κατά τη διάρκεια της σκηνής και οι τηλεοπτικοί χαρακτήρες εξέφρασαν μόνο τον σεξουαλικό τους προσανατολισμό, ο οποίος είναι απόλυτα σεβαστός – καθώς και η έκφρασή του μέσω της τέχνης – σύμφωνα με το Σύνταγμα (In.gr 2006 Νοέμβριος 28). Επίσης, το Συμβούλιο Επικρατείας δήλωσε ότι κατά τη διάρκεια της σκηνής έγινε παρουσίαση “μίας υπαρκτής κοινωνικής πραγματικότητας” που “σχετίζεται με μία κοινωνική ομάδα” της οποίας οι “ερωτικές επιλογές” είναι “απολύτως σεβαστές” στο πλαίσιο του ελληνικού Συντάγματος (Σωτηρόπουλος 2018 Απρίλιος 4)</a:t>
            </a:r>
          </a:p>
        </p:txBody>
      </p:sp>
    </p:spTree>
    <p:extLst>
      <p:ext uri="{BB962C8B-B14F-4D97-AF65-F5344CB8AC3E}">
        <p14:creationId xmlns:p14="http://schemas.microsoft.com/office/powerpoint/2010/main" val="3335534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282710-2D85-C9E5-9847-4316DF03160A}"/>
              </a:ext>
            </a:extLst>
          </p:cNvPr>
          <p:cNvSpPr>
            <a:spLocks noGrp="1"/>
          </p:cNvSpPr>
          <p:nvPr>
            <p:ph type="title"/>
          </p:nvPr>
        </p:nvSpPr>
        <p:spPr>
          <a:xfrm>
            <a:off x="1160106" y="199675"/>
            <a:ext cx="10058400" cy="1371600"/>
          </a:xfrm>
        </p:spPr>
        <p:txBody>
          <a:bodyPr/>
          <a:lstStyle/>
          <a:p>
            <a:r>
              <a:rPr lang="el-GR" dirty="0"/>
              <a:t>Ο ρόλος του κράτους </a:t>
            </a:r>
          </a:p>
        </p:txBody>
      </p:sp>
      <p:sp>
        <p:nvSpPr>
          <p:cNvPr id="3" name="Θέση περιεχομένου 2">
            <a:extLst>
              <a:ext uri="{FF2B5EF4-FFF2-40B4-BE49-F238E27FC236}">
                <a16:creationId xmlns:a16="http://schemas.microsoft.com/office/drawing/2014/main" id="{00D1295D-151B-7343-DBB4-1F006F49DCE2}"/>
              </a:ext>
            </a:extLst>
          </p:cNvPr>
          <p:cNvSpPr>
            <a:spLocks noGrp="1"/>
          </p:cNvSpPr>
          <p:nvPr>
            <p:ph idx="1"/>
          </p:nvPr>
        </p:nvSpPr>
        <p:spPr>
          <a:xfrm>
            <a:off x="1066800" y="1571275"/>
            <a:ext cx="10058400" cy="4381656"/>
          </a:xfrm>
        </p:spPr>
        <p:txBody>
          <a:bodyPr/>
          <a:lstStyle/>
          <a:p>
            <a:pPr algn="just"/>
            <a:r>
              <a:rPr lang="el-GR" dirty="0"/>
              <a:t>Το 2010, το ΕΣΡ επέβαλε πρόστιμο 20000 ευρώ στο τηλεοπτικό σταθμό </a:t>
            </a:r>
            <a:r>
              <a:rPr lang="el-GR" dirty="0" err="1"/>
              <a:t>Star</a:t>
            </a:r>
            <a:r>
              <a:rPr lang="el-GR" dirty="0"/>
              <a:t> </a:t>
            </a:r>
            <a:r>
              <a:rPr lang="el-GR" dirty="0" err="1"/>
              <a:t>Channel</a:t>
            </a:r>
            <a:r>
              <a:rPr lang="el-GR" dirty="0"/>
              <a:t>, για την μη αλλαγή της – σύμφωνα με το Συμβούλιο – εσφαλμένης σήμανσης “είναι επιθυμητή η γονική συναίνεση” από το τηλεοπτικό σόου “Φώτης &amp; Μαρία Live”, ενώ φιλοξενούσε την </a:t>
            </a:r>
            <a:r>
              <a:rPr lang="el-GR" dirty="0" err="1"/>
              <a:t>τρανς</a:t>
            </a:r>
            <a:r>
              <a:rPr lang="el-GR" dirty="0"/>
              <a:t> ακτιβίστρια, ηθοποιό και συγγραφέα </a:t>
            </a:r>
            <a:r>
              <a:rPr lang="el-GR" dirty="0" err="1"/>
              <a:t>Μπέττυ</a:t>
            </a:r>
            <a:r>
              <a:rPr lang="el-GR" dirty="0"/>
              <a:t> </a:t>
            </a:r>
            <a:r>
              <a:rPr lang="el-GR" dirty="0" err="1"/>
              <a:t>Βακαλίδου</a:t>
            </a:r>
            <a:r>
              <a:rPr lang="el-GR" dirty="0"/>
              <a:t> (enet.gr 2010 Απρίλιος 27). Ο Πάνος Κούτρας – σκηνοθέτης των διεθνώς επιτυχημένων ταινιών “</a:t>
            </a:r>
            <a:r>
              <a:rPr lang="el-GR" dirty="0" err="1"/>
              <a:t>Στρέλλα</a:t>
            </a:r>
            <a:r>
              <a:rPr lang="el-GR" dirty="0"/>
              <a:t>” και “</a:t>
            </a:r>
            <a:r>
              <a:rPr lang="el-GR" dirty="0" err="1"/>
              <a:t>Straight</a:t>
            </a:r>
            <a:r>
              <a:rPr lang="el-GR" dirty="0"/>
              <a:t> </a:t>
            </a:r>
            <a:r>
              <a:rPr lang="el-GR" dirty="0" err="1"/>
              <a:t>Story</a:t>
            </a:r>
            <a:r>
              <a:rPr lang="el-GR" dirty="0"/>
              <a:t>”, στους οποίους οι κύριοι χαρακτήρες είναι οι ΛΟΑΤ – καταδίκασε το Συμβούλιο για την υιοθέτηση μιας </a:t>
            </a:r>
            <a:r>
              <a:rPr lang="el-GR" dirty="0" err="1"/>
              <a:t>ομοφοβικής</a:t>
            </a:r>
            <a:r>
              <a:rPr lang="el-GR" dirty="0"/>
              <a:t> και </a:t>
            </a:r>
            <a:r>
              <a:rPr lang="el-GR" dirty="0" err="1"/>
              <a:t>τρανσφοβικής</a:t>
            </a:r>
            <a:r>
              <a:rPr lang="el-GR" dirty="0"/>
              <a:t> στάσης και την παραβίαση των ανθρωπίνων δικαιωμάτων (Tvxs.gr 2010 Απρίλιος 28)</a:t>
            </a:r>
          </a:p>
          <a:p>
            <a:pPr algn="just"/>
            <a:r>
              <a:rPr lang="el-GR" dirty="0"/>
              <a:t>Το 2012, ύστερα από σχετικό αίτημα του Διευθυντή Προγράμματος της ΕΡΤ, αφαιρέθηκε από την ξένη παραγωγή “</a:t>
            </a:r>
            <a:r>
              <a:rPr lang="el-GR" dirty="0" err="1"/>
              <a:t>Downton</a:t>
            </a:r>
            <a:r>
              <a:rPr lang="el-GR" dirty="0"/>
              <a:t> </a:t>
            </a:r>
            <a:r>
              <a:rPr lang="el-GR" dirty="0" err="1"/>
              <a:t>Abbey</a:t>
            </a:r>
            <a:r>
              <a:rPr lang="el-GR" dirty="0"/>
              <a:t>” μια σκηνή όπου δύο άντρες φιλιούνται (iefimerida.gr 2012 Οκτώβριος 16; TA NEA 2012 Οκτώβριος 16). Σύμφωνα με τον διευθυντή του προγράμματος Κώστα Σπυρόπουλο, η σκηνή αφαιρέθηκε λόγω της (πρώιμης) ώρας που προβλήθηκε η τηλεοπτική σειρά, αλλά θα συμπεριλαμβάνονταν όταν το επεισόδιο θα προβαλλόταν σε μια πιο κατάλληλη ζώνη ώρας τη νύχτα (iefimerida.gr 2012 Οκτώβριος 16; TA NEA 2012 Οκτώβριος 16)</a:t>
            </a:r>
          </a:p>
          <a:p>
            <a:pPr algn="just"/>
            <a:endParaRPr lang="el-GR" dirty="0"/>
          </a:p>
          <a:p>
            <a:pPr algn="just"/>
            <a:endParaRPr lang="el-GR" dirty="0"/>
          </a:p>
        </p:txBody>
      </p:sp>
    </p:spTree>
    <p:extLst>
      <p:ext uri="{BB962C8B-B14F-4D97-AF65-F5344CB8AC3E}">
        <p14:creationId xmlns:p14="http://schemas.microsoft.com/office/powerpoint/2010/main" val="4157131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8413BF-5487-2220-6DB2-75831741D633}"/>
              </a:ext>
            </a:extLst>
          </p:cNvPr>
          <p:cNvSpPr>
            <a:spLocks noGrp="1"/>
          </p:cNvSpPr>
          <p:nvPr>
            <p:ph type="title"/>
          </p:nvPr>
        </p:nvSpPr>
        <p:spPr>
          <a:xfrm>
            <a:off x="1066800" y="260039"/>
            <a:ext cx="10058400" cy="1371600"/>
          </a:xfrm>
        </p:spPr>
        <p:txBody>
          <a:bodyPr/>
          <a:lstStyle/>
          <a:p>
            <a:r>
              <a:rPr lang="el-GR" dirty="0"/>
              <a:t>Ο ρόλος του κράτους </a:t>
            </a:r>
          </a:p>
        </p:txBody>
      </p:sp>
      <p:sp>
        <p:nvSpPr>
          <p:cNvPr id="3" name="Θέση περιεχομένου 2">
            <a:extLst>
              <a:ext uri="{FF2B5EF4-FFF2-40B4-BE49-F238E27FC236}">
                <a16:creationId xmlns:a16="http://schemas.microsoft.com/office/drawing/2014/main" id="{9B37F6FA-1857-5F0D-78E3-83E65C245BA6}"/>
              </a:ext>
            </a:extLst>
          </p:cNvPr>
          <p:cNvSpPr>
            <a:spLocks noGrp="1"/>
          </p:cNvSpPr>
          <p:nvPr>
            <p:ph idx="1"/>
          </p:nvPr>
        </p:nvSpPr>
        <p:spPr>
          <a:xfrm>
            <a:off x="1160106" y="1804539"/>
            <a:ext cx="10058400" cy="4456301"/>
          </a:xfrm>
        </p:spPr>
        <p:txBody>
          <a:bodyPr/>
          <a:lstStyle/>
          <a:p>
            <a:pPr algn="just"/>
            <a:r>
              <a:rPr lang="el-GR" dirty="0"/>
              <a:t>Το 2016, το ΕΣΡ αποφάσισε να μην επιτρέψει στα τηλεοπτικά κανάλια εθνικής εμβέλειας να μεταδώσουν το τηλεοπτικό σποτ της γραμμής ψυχολογικής υποστήριξης για ΛΟΑΤΚΙ + άτομα 11528 (11528-Δίπλα σου 2016 Ιούνιος 6). Το Συμβούλιο δήλωσε ότι το ζήτημα αυτό θα συζητηθεί και θα ληφθεί οριστική απόφαση τον Οκτώβριο του 2016 (11528-Δίπλα σου 2016 Ιούνιος 6). Σύμφωνα με τις ΜΚΟ που είναι υπεύθυνες για το έργο – ΟΛΚΕ, Θετική Φωνή, </a:t>
            </a:r>
            <a:r>
              <a:rPr lang="el-GR" dirty="0" err="1"/>
              <a:t>Athens</a:t>
            </a:r>
            <a:r>
              <a:rPr lang="el-GR" dirty="0"/>
              <a:t> </a:t>
            </a:r>
            <a:r>
              <a:rPr lang="el-GR" dirty="0" err="1"/>
              <a:t>Pride</a:t>
            </a:r>
            <a:r>
              <a:rPr lang="el-GR" dirty="0"/>
              <a:t>, </a:t>
            </a:r>
            <a:r>
              <a:rPr lang="el-GR" dirty="0" err="1"/>
              <a:t>Thessaloniki</a:t>
            </a:r>
            <a:r>
              <a:rPr lang="el-GR" dirty="0"/>
              <a:t> </a:t>
            </a:r>
            <a:r>
              <a:rPr lang="el-GR" dirty="0" err="1"/>
              <a:t>Pride</a:t>
            </a:r>
            <a:r>
              <a:rPr lang="el-GR" dirty="0"/>
              <a:t> – “το σποτ δεν έχει ακατάλληλα χαρακτηριστικά, είναι το ίδιο το θέμα που ενοχλεί” (11528-Δίπλα σου 2016 Ιούνιος 6)</a:t>
            </a:r>
          </a:p>
          <a:p>
            <a:pPr algn="just"/>
            <a:r>
              <a:rPr lang="el-GR" dirty="0"/>
              <a:t>Το 2016, η ΕΡΤ αποφάσισε να χορηγήσει το </a:t>
            </a:r>
            <a:r>
              <a:rPr lang="el-GR" dirty="0" err="1"/>
              <a:t>Athens</a:t>
            </a:r>
            <a:r>
              <a:rPr lang="el-GR" dirty="0"/>
              <a:t> </a:t>
            </a:r>
            <a:r>
              <a:rPr lang="el-GR" dirty="0" err="1"/>
              <a:t>Pride</a:t>
            </a:r>
            <a:r>
              <a:rPr lang="el-GR" dirty="0"/>
              <a:t>, το </a:t>
            </a:r>
            <a:r>
              <a:rPr lang="el-GR" dirty="0" err="1"/>
              <a:t>Thessaloniki</a:t>
            </a:r>
            <a:r>
              <a:rPr lang="el-GR" dirty="0"/>
              <a:t> </a:t>
            </a:r>
            <a:r>
              <a:rPr lang="el-GR" dirty="0" err="1"/>
              <a:t>Pride</a:t>
            </a:r>
            <a:r>
              <a:rPr lang="el-GR" dirty="0"/>
              <a:t> καθώς και την γραμμή υποστήριξης “11528-Δίπλα σου” (</a:t>
            </a:r>
            <a:r>
              <a:rPr lang="el-GR" dirty="0" err="1"/>
              <a:t>Antivirus</a:t>
            </a:r>
            <a:r>
              <a:rPr lang="el-GR" dirty="0"/>
              <a:t> </a:t>
            </a:r>
            <a:r>
              <a:rPr lang="el-GR" dirty="0" err="1"/>
              <a:t>Magazine</a:t>
            </a:r>
            <a:r>
              <a:rPr lang="el-GR" dirty="0"/>
              <a:t> 2016 Μάιος 27).</a:t>
            </a:r>
          </a:p>
          <a:p>
            <a:pPr algn="just"/>
            <a:r>
              <a:rPr lang="el-GR" dirty="0"/>
              <a:t>Το 2018, σύμφωνα με την Κοινή Υπουργική Απόφαση του Υπουργείου Ψηφιακής Πολιτικής, Τηλεπικοινωνιών και Μέσων Μαζικής Ενημέρωσης και του Υπουργείου Υγείας, τα κριτήρια έγκρισης σποτ με κοινωνικά μηνύματα διευρύνθηκαν ώστε να συμπεριλαμβάνονται τα μηνύματα ισότητας και μη διάκρισης με βάση τον σεξουαλικό προσανατολισμό, την ταυτότητα φύλου και τα χαρακτηριστικά φύλου (ΟΛΚΕ Ομοφυλοφιλική Λεσβιακή Κοινότητα Ελλάδας κ.ά. 2018 Ιούνιος 7).</a:t>
            </a:r>
          </a:p>
          <a:p>
            <a:pPr algn="just"/>
            <a:endParaRPr lang="el-GR" dirty="0"/>
          </a:p>
        </p:txBody>
      </p:sp>
    </p:spTree>
    <p:extLst>
      <p:ext uri="{BB962C8B-B14F-4D97-AF65-F5344CB8AC3E}">
        <p14:creationId xmlns:p14="http://schemas.microsoft.com/office/powerpoint/2010/main" val="1108793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2D9003-F133-AD71-DF2C-1E5E2CE044C2}"/>
              </a:ext>
            </a:extLst>
          </p:cNvPr>
          <p:cNvSpPr>
            <a:spLocks noGrp="1"/>
          </p:cNvSpPr>
          <p:nvPr>
            <p:ph type="title"/>
          </p:nvPr>
        </p:nvSpPr>
        <p:spPr>
          <a:xfrm>
            <a:off x="982824" y="261257"/>
            <a:ext cx="10058400" cy="1184988"/>
          </a:xfrm>
        </p:spPr>
        <p:txBody>
          <a:bodyPr/>
          <a:lstStyle/>
          <a:p>
            <a:r>
              <a:rPr lang="el-GR" dirty="0"/>
              <a:t>Ο ρόλος του κράτους </a:t>
            </a:r>
          </a:p>
        </p:txBody>
      </p:sp>
      <p:sp>
        <p:nvSpPr>
          <p:cNvPr id="3" name="Θέση περιεχομένου 2">
            <a:extLst>
              <a:ext uri="{FF2B5EF4-FFF2-40B4-BE49-F238E27FC236}">
                <a16:creationId xmlns:a16="http://schemas.microsoft.com/office/drawing/2014/main" id="{E115A72E-0196-E446-7376-C150B046D86B}"/>
              </a:ext>
            </a:extLst>
          </p:cNvPr>
          <p:cNvSpPr>
            <a:spLocks noGrp="1"/>
          </p:cNvSpPr>
          <p:nvPr>
            <p:ph idx="1"/>
          </p:nvPr>
        </p:nvSpPr>
        <p:spPr>
          <a:xfrm>
            <a:off x="1066800" y="1259633"/>
            <a:ext cx="10058400" cy="4775407"/>
          </a:xfrm>
        </p:spPr>
        <p:txBody>
          <a:bodyPr/>
          <a:lstStyle/>
          <a:p>
            <a:pPr algn="just"/>
            <a:r>
              <a:rPr lang="el-GR" dirty="0"/>
              <a:t>Το 2018, ο τηλεοπτικός σταθμός ΑΡΤ παραπέμφθηκε στο ΕΣΡ για παραβίαση διατάξεων του νόμου ραδιοτηλεόρασης και των ανθρωπίνων δικαιωμάτων. Ο παρουσιαστής της εν λόγω εκπομπής, Γιώργος Καρατζαφέρης, ξεκίνησε μια δημοσκόπηση για τους θεατές: “Είστε υπέρ της </a:t>
            </a:r>
            <a:r>
              <a:rPr lang="el-GR" dirty="0" err="1"/>
              <a:t>ηρωποιήσεως</a:t>
            </a:r>
            <a:r>
              <a:rPr lang="el-GR" dirty="0"/>
              <a:t> του επίδοξου ληστή, ομοφυλόφιλου και οροθετικού” αναφερόμενος στη βίαιη δολοφονία του Ζακ Κωστόπουλου, </a:t>
            </a:r>
            <a:r>
              <a:rPr lang="el-GR" dirty="0" err="1"/>
              <a:t>κουήρ</a:t>
            </a:r>
            <a:r>
              <a:rPr lang="el-GR" dirty="0"/>
              <a:t> ακτιβιστή, HIV θετικό και υπερασπιστή των ανθρωπίνων δικαιωμάτων, στο κέντρο της Αθήνας. Ο παρουσιαστής χρησιμοποίησε επίσης ρατσιστικό λόγο κατά των ΛΟΑΤ κατά τη διάρκεια της εκπομπής (e-</a:t>
            </a:r>
            <a:r>
              <a:rPr lang="el-GR" dirty="0" err="1"/>
              <a:t>tetradio</a:t>
            </a:r>
            <a:r>
              <a:rPr lang="el-GR" dirty="0"/>
              <a:t> 2018 Οκτώβριος 18). Ένα μήνα αργότερα, το ΕΣΡ επέβαλε πρόστιμο 150000 ευρώ στο κανάλι ΑΡΤ για αυτή τη “δημοσκόπηση” και απαίτησε επίσης τη δημοσίευση αυτής της απόφασης από το ίδιο το κανάλι (</a:t>
            </a:r>
            <a:r>
              <a:rPr lang="el-GR" dirty="0" err="1"/>
              <a:t>Protagon</a:t>
            </a:r>
            <a:r>
              <a:rPr lang="el-GR" dirty="0"/>
              <a:t> </a:t>
            </a:r>
            <a:r>
              <a:rPr lang="el-GR" dirty="0" err="1"/>
              <a:t>Team</a:t>
            </a:r>
            <a:r>
              <a:rPr lang="el-GR" dirty="0"/>
              <a:t> 2018 Νοέμβριος 29)</a:t>
            </a:r>
          </a:p>
        </p:txBody>
      </p:sp>
    </p:spTree>
    <p:extLst>
      <p:ext uri="{BB962C8B-B14F-4D97-AF65-F5344CB8AC3E}">
        <p14:creationId xmlns:p14="http://schemas.microsoft.com/office/powerpoint/2010/main" val="848349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BFD70C-C761-2C7A-D9D3-D6A4148821BF}"/>
              </a:ext>
            </a:extLst>
          </p:cNvPr>
          <p:cNvSpPr>
            <a:spLocks noGrp="1"/>
          </p:cNvSpPr>
          <p:nvPr>
            <p:ph type="title"/>
          </p:nvPr>
        </p:nvSpPr>
        <p:spPr/>
        <p:txBody>
          <a:bodyPr/>
          <a:lstStyle/>
          <a:p>
            <a:r>
              <a:rPr lang="el-GR"/>
              <a:t>Βιβλιογραφία </a:t>
            </a:r>
          </a:p>
        </p:txBody>
      </p:sp>
      <p:sp>
        <p:nvSpPr>
          <p:cNvPr id="3" name="Θέση περιεχομένου 2">
            <a:extLst>
              <a:ext uri="{FF2B5EF4-FFF2-40B4-BE49-F238E27FC236}">
                <a16:creationId xmlns:a16="http://schemas.microsoft.com/office/drawing/2014/main" id="{4593E08A-4037-182E-53BC-8E9D6F5A3F36}"/>
              </a:ext>
            </a:extLst>
          </p:cNvPr>
          <p:cNvSpPr>
            <a:spLocks noGrp="1"/>
          </p:cNvSpPr>
          <p:nvPr>
            <p:ph idx="1"/>
          </p:nvPr>
        </p:nvSpPr>
        <p:spPr/>
        <p:txBody>
          <a:bodyPr/>
          <a:lstStyle/>
          <a:p>
            <a:pPr marL="182880" marR="0" lvl="0" indent="-182880" algn="l" defTabSz="914400" rtl="0" eaLnBrk="1" fontAlgn="auto" latinLnBrk="0" hangingPunct="1">
              <a:lnSpc>
                <a:spcPct val="100000"/>
              </a:lnSpc>
              <a:spcBef>
                <a:spcPts val="900"/>
              </a:spcBef>
              <a:spcAft>
                <a:spcPts val="0"/>
              </a:spcAft>
              <a:buClr>
                <a:prstClr val="black">
                  <a:lumMod val="85000"/>
                  <a:lumOff val="15000"/>
                </a:prstClr>
              </a:buClr>
              <a:buSzTx/>
              <a:buFont typeface="Garamond" pitchFamily="18" charset="0"/>
              <a:buChar char="◦"/>
              <a:tabLst/>
              <a:defRPr/>
            </a:pPr>
            <a:r>
              <a:rPr kumimoji="0" lang="el-GR" sz="1800" b="0" i="0" u="none" strike="noStrike" kern="1200" cap="none" spc="0" normalizeH="0" baseline="0" noProof="0" dirty="0" err="1">
                <a:ln>
                  <a:noFill/>
                </a:ln>
                <a:solidFill>
                  <a:prstClr val="black"/>
                </a:solidFill>
                <a:effectLst/>
                <a:uLnTx/>
                <a:uFillTx/>
                <a:latin typeface="Garamond" panose="02020404030301010803"/>
                <a:ea typeface="+mn-ea"/>
                <a:cs typeface="+mn-cs"/>
              </a:rPr>
              <a:t>Θεοφιλόπουλος</a:t>
            </a:r>
            <a:r>
              <a:rPr kumimoji="0" lang="el-GR" sz="1800" b="0" i="0" u="none" strike="noStrike" kern="1200" cap="none" spc="0" normalizeH="0" baseline="0" noProof="0" dirty="0">
                <a:ln>
                  <a:noFill/>
                </a:ln>
                <a:solidFill>
                  <a:prstClr val="black"/>
                </a:solidFill>
                <a:effectLst/>
                <a:uLnTx/>
                <a:uFillTx/>
                <a:latin typeface="Garamond" panose="02020404030301010803"/>
                <a:ea typeface="+mn-ea"/>
                <a:cs typeface="+mn-cs"/>
              </a:rPr>
              <a:t>, Θ., </a:t>
            </a:r>
            <a:r>
              <a:rPr kumimoji="0" lang="el-GR" sz="1800" b="0" i="0" u="none" strike="noStrike" kern="1200" cap="none" spc="0" normalizeH="0" baseline="0" noProof="0" dirty="0" err="1">
                <a:ln>
                  <a:noFill/>
                </a:ln>
                <a:solidFill>
                  <a:prstClr val="black"/>
                </a:solidFill>
                <a:effectLst/>
                <a:uLnTx/>
                <a:uFillTx/>
                <a:latin typeface="Garamond" panose="02020404030301010803"/>
                <a:ea typeface="+mn-ea"/>
                <a:cs typeface="+mn-cs"/>
              </a:rPr>
              <a:t>Παγάνης</a:t>
            </a:r>
            <a:r>
              <a:rPr kumimoji="0" lang="el-GR" sz="1800" b="0" i="0" u="none" strike="noStrike" kern="1200" cap="none" spc="0" normalizeH="0" baseline="0" noProof="0" dirty="0">
                <a:ln>
                  <a:noFill/>
                </a:ln>
                <a:solidFill>
                  <a:prstClr val="black"/>
                </a:solidFill>
                <a:effectLst/>
                <a:uLnTx/>
                <a:uFillTx/>
                <a:latin typeface="Garamond" panose="02020404030301010803"/>
                <a:ea typeface="+mn-ea"/>
                <a:cs typeface="+mn-cs"/>
              </a:rPr>
              <a:t>, Φ.(2019). Η ΛΟΑΤ κοινότητα και τα μέσα ενημέρωσης, οδηγός για τα επαγγελματίες ΜΜΕ. ΚΜΟΠ Κέντρο Κοινωνικής Δράσης και Καινοτομίας &amp; </a:t>
            </a:r>
            <a:r>
              <a:rPr kumimoji="0" lang="el-GR" sz="1800" b="0" i="0" u="none" strike="noStrike" kern="1200" cap="none" spc="0" normalizeH="0" baseline="0" noProof="0" dirty="0" err="1">
                <a:ln>
                  <a:noFill/>
                </a:ln>
                <a:solidFill>
                  <a:prstClr val="black"/>
                </a:solidFill>
                <a:effectLst/>
                <a:uLnTx/>
                <a:uFillTx/>
                <a:latin typeface="Garamond" panose="02020404030301010803"/>
                <a:ea typeface="+mn-ea"/>
                <a:cs typeface="+mn-cs"/>
              </a:rPr>
              <a:t>Colour</a:t>
            </a:r>
            <a:r>
              <a:rPr kumimoji="0" lang="el-GR" sz="1800" b="0" i="0" u="none" strike="noStrike" kern="1200" cap="none" spc="0" normalizeH="0" baseline="0" noProof="0" dirty="0">
                <a:ln>
                  <a:noFill/>
                </a:ln>
                <a:solidFill>
                  <a:prstClr val="black"/>
                </a:solidFill>
                <a:effectLst/>
                <a:uLnTx/>
                <a:uFillTx/>
                <a:latin typeface="Garamond" panose="02020404030301010803"/>
                <a:ea typeface="+mn-ea"/>
                <a:cs typeface="+mn-cs"/>
              </a:rPr>
              <a:t> </a:t>
            </a:r>
            <a:r>
              <a:rPr kumimoji="0" lang="el-GR" sz="1800" b="0" i="0" u="none" strike="noStrike" kern="1200" cap="none" spc="0" normalizeH="0" baseline="0" noProof="0" dirty="0" err="1">
                <a:ln>
                  <a:noFill/>
                </a:ln>
                <a:solidFill>
                  <a:prstClr val="black"/>
                </a:solidFill>
                <a:effectLst/>
                <a:uLnTx/>
                <a:uFillTx/>
                <a:latin typeface="Garamond" panose="02020404030301010803"/>
                <a:ea typeface="+mn-ea"/>
                <a:cs typeface="+mn-cs"/>
              </a:rPr>
              <a:t>Youth</a:t>
            </a:r>
            <a:r>
              <a:rPr kumimoji="0" lang="el-GR" sz="1800" b="0" i="0" u="none" strike="noStrike" kern="1200" cap="none" spc="0" normalizeH="0" baseline="0" noProof="0" dirty="0">
                <a:ln>
                  <a:noFill/>
                </a:ln>
                <a:solidFill>
                  <a:prstClr val="black"/>
                </a:solidFill>
                <a:effectLst/>
                <a:uLnTx/>
                <a:uFillTx/>
                <a:latin typeface="Garamond" panose="02020404030301010803"/>
                <a:ea typeface="+mn-ea"/>
                <a:cs typeface="+mn-cs"/>
              </a:rPr>
              <a:t> Κοινότητα LGBTQ Νέων Αθήνας. Αθήνα</a:t>
            </a:r>
          </a:p>
          <a:p>
            <a:endParaRPr lang="el-GR" dirty="0"/>
          </a:p>
        </p:txBody>
      </p:sp>
    </p:spTree>
    <p:extLst>
      <p:ext uri="{BB962C8B-B14F-4D97-AF65-F5344CB8AC3E}">
        <p14:creationId xmlns:p14="http://schemas.microsoft.com/office/powerpoint/2010/main" val="2992762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FB69F7-DB76-CA3A-B71F-E531F19A39F0}"/>
              </a:ext>
            </a:extLst>
          </p:cNvPr>
          <p:cNvSpPr>
            <a:spLocks noGrp="1"/>
          </p:cNvSpPr>
          <p:nvPr>
            <p:ph type="title"/>
          </p:nvPr>
        </p:nvSpPr>
        <p:spPr/>
        <p:txBody>
          <a:bodyPr/>
          <a:lstStyle/>
          <a:p>
            <a:r>
              <a:rPr lang="el-GR" dirty="0"/>
              <a:t>Η περίπτωση της Ελλάδας </a:t>
            </a:r>
          </a:p>
        </p:txBody>
      </p:sp>
      <p:sp>
        <p:nvSpPr>
          <p:cNvPr id="3" name="Θέση περιεχομένου 2">
            <a:extLst>
              <a:ext uri="{FF2B5EF4-FFF2-40B4-BE49-F238E27FC236}">
                <a16:creationId xmlns:a16="http://schemas.microsoft.com/office/drawing/2014/main" id="{92C95637-B527-82E5-7AC9-0ADDF9E314FB}"/>
              </a:ext>
            </a:extLst>
          </p:cNvPr>
          <p:cNvSpPr>
            <a:spLocks noGrp="1"/>
          </p:cNvSpPr>
          <p:nvPr>
            <p:ph idx="1"/>
          </p:nvPr>
        </p:nvSpPr>
        <p:spPr/>
        <p:txBody>
          <a:bodyPr/>
          <a:lstStyle/>
          <a:p>
            <a:pPr algn="just"/>
            <a:r>
              <a:rPr lang="el-GR" b="1" i="1" dirty="0"/>
              <a:t>Ελλάδα: “</a:t>
            </a:r>
            <a:r>
              <a:rPr lang="el-GR" b="1" i="1" dirty="0" err="1"/>
              <a:t>Μιντιακή</a:t>
            </a:r>
            <a:r>
              <a:rPr lang="el-GR" b="1" i="1" dirty="0"/>
              <a:t> αναπαράσταση δύο ταχυτήτων για τους ΛΟΑΤ ανθρώπους: αυξανόμενη ορατότητα αλλά οι προκαταλήψεις παραμένουν”. Θανάσης </a:t>
            </a:r>
            <a:r>
              <a:rPr lang="el-GR" b="1" i="1" dirty="0" err="1"/>
              <a:t>Θεοφιλόπουλος</a:t>
            </a:r>
            <a:r>
              <a:rPr lang="el-GR" b="1" i="1" dirty="0"/>
              <a:t> &amp; Φίλιππος </a:t>
            </a:r>
            <a:r>
              <a:rPr lang="el-GR" b="1" i="1" dirty="0" err="1"/>
              <a:t>Παγάνης</a:t>
            </a:r>
            <a:endParaRPr lang="el-GR" b="1" i="1" dirty="0"/>
          </a:p>
          <a:p>
            <a:pPr marL="0" indent="0" algn="just">
              <a:buNone/>
            </a:pPr>
            <a:endParaRPr lang="el-GR" b="1" i="1" dirty="0"/>
          </a:p>
          <a:p>
            <a:pPr marL="0" marR="0" lvl="0" indent="0" algn="just" defTabSz="914400" rtl="0" eaLnBrk="1" fontAlgn="auto" latinLnBrk="0" hangingPunct="1">
              <a:lnSpc>
                <a:spcPct val="100000"/>
              </a:lnSpc>
              <a:spcBef>
                <a:spcPts val="900"/>
              </a:spcBef>
              <a:spcAft>
                <a:spcPts val="0"/>
              </a:spcAft>
              <a:buClr>
                <a:prstClr val="black">
                  <a:lumMod val="85000"/>
                  <a:lumOff val="15000"/>
                </a:prstClr>
              </a:buClr>
              <a:buSzTx/>
              <a:buNone/>
              <a:tabLst/>
              <a:defRPr/>
            </a:pPr>
            <a:r>
              <a:rPr kumimoji="0" lang="el-GR" sz="1800" b="0" i="0" u="none" strike="noStrike" kern="1200" cap="none" spc="0" normalizeH="0" baseline="0" noProof="0" dirty="0">
                <a:ln>
                  <a:noFill/>
                </a:ln>
                <a:solidFill>
                  <a:prstClr val="black"/>
                </a:solidFill>
                <a:effectLst/>
                <a:uLnTx/>
                <a:uFillTx/>
                <a:latin typeface="Century Gothic" panose="020B0502020202020204"/>
                <a:ea typeface="+mn-ea"/>
                <a:cs typeface="+mn-cs"/>
              </a:rPr>
              <a:t>Η κατάσταση των ΛΟΑΤ ατόμων στην Ελλάδα Μόνο στο πολύ πρόσφατο παρελθόν υπήρξε κάποια πρόοδος στην αναγνώριση και προστασία των ανθρωπίνων δικαιωμάτων των ΛΟΑΤ στην Ελλάδα, μέσω της θέσπισης σχετικής νομοθεσίας, συμπεριλαμβανομένης της επέκτασης του συμφώνου συμβίωσης στα ομόφυλα ζευγάρια, την νομική αναγνώριση της ταυτότητας φύλου και την αναγνώριση του δικαιώματος αναδοχής σε ομόφυλα ζευγάρια.</a:t>
            </a:r>
          </a:p>
          <a:p>
            <a:pPr marL="0" indent="0" algn="just">
              <a:buNone/>
            </a:pPr>
            <a:endParaRPr lang="el-GR" b="1" i="1" dirty="0"/>
          </a:p>
        </p:txBody>
      </p:sp>
    </p:spTree>
    <p:extLst>
      <p:ext uri="{BB962C8B-B14F-4D97-AF65-F5344CB8AC3E}">
        <p14:creationId xmlns:p14="http://schemas.microsoft.com/office/powerpoint/2010/main" val="2292491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37F8D48-D15F-FF1A-045A-F292D2DFE1B5}"/>
              </a:ext>
            </a:extLst>
          </p:cNvPr>
          <p:cNvSpPr>
            <a:spLocks noGrp="1"/>
          </p:cNvSpPr>
          <p:nvPr>
            <p:ph idx="1"/>
          </p:nvPr>
        </p:nvSpPr>
        <p:spPr>
          <a:xfrm>
            <a:off x="1066800" y="811763"/>
            <a:ext cx="10058400" cy="5223277"/>
          </a:xfrm>
        </p:spPr>
        <p:txBody>
          <a:bodyPr/>
          <a:lstStyle/>
          <a:p>
            <a:pPr algn="just"/>
            <a:r>
              <a:rPr lang="el-GR" b="1" dirty="0"/>
              <a:t>Επέκταση του Συμφώνου Συμβίωσης (N. 4356/2015): </a:t>
            </a:r>
          </a:p>
          <a:p>
            <a:pPr marL="0" indent="0" algn="just">
              <a:buNone/>
            </a:pPr>
            <a:r>
              <a:rPr lang="el-GR" dirty="0"/>
              <a:t>Τον Δεκέμβριο του 2015 ο νόμος για το σύμφωνο συμβίωσης επεκτάθηκε για να καλύψει τα ομόφυλα ζευγάρια. Σύμφωνα με το νέο νόμο, τα ομόφυλα ζευγάρια μπορούν να συνάψουν ένα σύμφωνο για τη ρύθμιση της συμβίωσης τους. Τα ομόφυλα ζευγάρια έχουν ίσα δικαιώματα με τα ζευγάρια διαφορετικού φύλου όσον αφορά την απασχόληση, τα θέματα δημόσιας ασφάλισης και κληρονομιάς. Το δικαίωμα γονικής μέριμνας και υιοθεσίας δεν προβλέπεται για ζευγάρια του ιδίου φύλου, σε αντίθεση με τα ζευγάρια διαφορετικού φύλου. Το σύμφωνο συμβίωσης είναι η μόνη μορφή νομικής αναγνώρισης για τα ζευγάρια του ιδίου φύλου, δεδομένου ότι η Πολιτεία δεν αναγνωρίζει με κανέναν τρόπο το γάμο μεταξύ των ομόφυλων ζευγαριών. Το δικαίωμα στην υιοθεσία ή στην απόκτηση παιδιών μέσω παρένθετης μητρότητας/υποβοηθούμενης αναπαραγωγικής διαδικασίας δεν έχει κατοχυρωθεί για τα ομόφυλα ζευγάρια.</a:t>
            </a:r>
          </a:p>
        </p:txBody>
      </p:sp>
    </p:spTree>
    <p:extLst>
      <p:ext uri="{BB962C8B-B14F-4D97-AF65-F5344CB8AC3E}">
        <p14:creationId xmlns:p14="http://schemas.microsoft.com/office/powerpoint/2010/main" val="3869321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BE724BB-9B2E-72A5-944D-F007AD68B7A1}"/>
              </a:ext>
            </a:extLst>
          </p:cNvPr>
          <p:cNvSpPr>
            <a:spLocks noGrp="1"/>
          </p:cNvSpPr>
          <p:nvPr>
            <p:ph idx="1"/>
          </p:nvPr>
        </p:nvSpPr>
        <p:spPr>
          <a:xfrm>
            <a:off x="1066800" y="839755"/>
            <a:ext cx="10058400" cy="5195285"/>
          </a:xfrm>
        </p:spPr>
        <p:txBody>
          <a:bodyPr/>
          <a:lstStyle/>
          <a:p>
            <a:r>
              <a:rPr lang="el-GR" b="1" dirty="0"/>
              <a:t>Νομική Αναγνώριση Ταυτότητας Φύλου (Ν. 4491/2017): </a:t>
            </a:r>
          </a:p>
          <a:p>
            <a:pPr marL="0" indent="0" algn="just">
              <a:buNone/>
            </a:pPr>
            <a:r>
              <a:rPr lang="el-GR" dirty="0"/>
              <a:t>Τον Οκτώβριο 2017 η Ελλάδα ψήφισε έναν νέο νόμο για την νομική αναγνώριση της ταυτότητας φύλου. Με αυτόν τον νόμο, τα </a:t>
            </a:r>
            <a:r>
              <a:rPr lang="el-GR" dirty="0" err="1"/>
              <a:t>τρανς</a:t>
            </a:r>
            <a:r>
              <a:rPr lang="el-GR" dirty="0"/>
              <a:t> άτομα άνω των 17 ετών μπορούν να αλλάξουν τα νομικά τους έγγραφα χωρίς την προϋπόθεση μιας ψυχιατρικής διάγνωσης ή άλλων ιατρικών επεμβάσεων. Οι ανήλικοι (15-16 ετών) χρειάζονται τη συγκατάθεση των γονέων/νομικών κηδεμόνων τους και τη θετική γνωμοδότηση από μια διεπιστημονική επιτροπή. Ο νόμος περιλαμβάνει επίσης διάταξη για την διασφάλιση της </a:t>
            </a:r>
            <a:r>
              <a:rPr lang="el-GR" dirty="0" err="1"/>
              <a:t>ιδιωτικότητας</a:t>
            </a:r>
            <a:r>
              <a:rPr lang="el-GR" dirty="0"/>
              <a:t> του ατόμου. Ωστόσο, υπάρχουν αρκετές ελλείψεις.</a:t>
            </a:r>
          </a:p>
          <a:p>
            <a:pPr marL="0" indent="0" algn="just">
              <a:buNone/>
            </a:pPr>
            <a:r>
              <a:rPr lang="el-GR" dirty="0"/>
              <a:t>Η διαδικασία είναι δικαστική, γεγονός που την καθιστά χρονοβόρα και δαπανηρή, και δεν περιλαμβάνει επιλογές πέραν του </a:t>
            </a:r>
            <a:r>
              <a:rPr lang="el-GR" dirty="0" err="1"/>
              <a:t>έμφυλου</a:t>
            </a:r>
            <a:r>
              <a:rPr lang="el-GR" dirty="0"/>
              <a:t> </a:t>
            </a:r>
            <a:r>
              <a:rPr lang="el-GR" dirty="0" err="1"/>
              <a:t>διπόλου</a:t>
            </a:r>
            <a:r>
              <a:rPr lang="el-GR" dirty="0"/>
              <a:t>. Το όνομα και το φύλο του ατόμου δεν μπορούν να αλλάξουν στα πιστοποιητικά γέννησης των παιδιών τους (για παιδιά που γεννήθηκαν πριν από τη νόμιμη αναγνώριση φύλου). Επιπλέον, απαιτείται το άτομο να μην είναι έγγαμο και η πρόσβαση στη διαδικασία περιορίζεται σε άτομα που έχουν εκδώσει το πιστοποιητικό γέννησής τους στην Ελλάδα, εξαιρώντας έτσι τους </a:t>
            </a:r>
            <a:r>
              <a:rPr lang="el-GR" dirty="0" err="1"/>
              <a:t>τρανς</a:t>
            </a:r>
            <a:r>
              <a:rPr lang="el-GR" dirty="0"/>
              <a:t> πρόσφυγες, τους μετανάστες και τους Έλληνες πολίτες που γεννήθηκαν σε άλλη χώρα</a:t>
            </a:r>
          </a:p>
        </p:txBody>
      </p:sp>
    </p:spTree>
    <p:extLst>
      <p:ext uri="{BB962C8B-B14F-4D97-AF65-F5344CB8AC3E}">
        <p14:creationId xmlns:p14="http://schemas.microsoft.com/office/powerpoint/2010/main" val="96682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1B0B805-D543-3856-0FDE-720B17D44E63}"/>
              </a:ext>
            </a:extLst>
          </p:cNvPr>
          <p:cNvSpPr>
            <a:spLocks noGrp="1"/>
          </p:cNvSpPr>
          <p:nvPr>
            <p:ph idx="1"/>
          </p:nvPr>
        </p:nvSpPr>
        <p:spPr>
          <a:xfrm>
            <a:off x="917510" y="1142067"/>
            <a:ext cx="10058400" cy="3931920"/>
          </a:xfrm>
        </p:spPr>
        <p:txBody>
          <a:bodyPr/>
          <a:lstStyle/>
          <a:p>
            <a:pPr algn="just"/>
            <a:r>
              <a:rPr lang="el-GR" dirty="0"/>
              <a:t>Το 2018 η Νατάσα, μια </a:t>
            </a:r>
            <a:r>
              <a:rPr lang="el-GR" dirty="0" err="1"/>
              <a:t>διεμφυλική</a:t>
            </a:r>
            <a:r>
              <a:rPr lang="el-GR" dirty="0"/>
              <a:t> γυναίκα και αναγνωρισμένη πρόσφυγας στην Ελλάδα, με την υποστήριξη της δικηγόρου Αικατερίνης Γεωργιάδου (από την Ελληνική Ένωση για τα Δικαιώματα του Ανθρώπου), κατάφερε να αλλάξει το όνομά της και το φύλο στα χαρτιά της. Η απόφαση του ελληνικού δικαστηρίου για τη Νατάσα θεωρήθηκε «πρωτοποριακή» και με πιθανό αντίκτυπο σε διεθνές επίπεδο. Σύμφωνα με τη δικηγόρο της Νατάσας: «Αυτή η νόμιμη απόφαση του ελληνικού πρωτοβάθμιου δικαστηρίου ερμήνευσε τον ελληνικό νόμο υπό το πρίσμα της Σύμβασης της Γενεύης, της Διεθνούς Σύμβασης για τα Ατομικά και Πολιτικά Δικαιώματα και του Ελληνικού Συντάγματος. Παρόλο που δεν υπάρχει καμία απόφαση από το Ευρωπαϊκό Δικαστήριο Ανθρωπίνων Δικαιωμάτων ένα τόσο σοβαρό ανθρώπινο δικαίωμα, η απόφαση αυτή διαμορφώνει τη διεθνή και ευρωπαϊκή πραγματικότητα και τη νομική μας κουλτούρα» (στο </a:t>
            </a:r>
            <a:r>
              <a:rPr lang="el-GR" dirty="0" err="1"/>
              <a:t>Karakoulaki</a:t>
            </a:r>
            <a:r>
              <a:rPr lang="el-GR" dirty="0"/>
              <a:t>, M. and </a:t>
            </a:r>
            <a:r>
              <a:rPr lang="el-GR" dirty="0" err="1"/>
              <a:t>Tosidis</a:t>
            </a:r>
            <a:r>
              <a:rPr lang="el-GR" dirty="0"/>
              <a:t>, D. 2018 Ιούλιος 8. “</a:t>
            </a:r>
            <a:r>
              <a:rPr lang="el-GR" dirty="0" err="1"/>
              <a:t>Transgender</a:t>
            </a:r>
            <a:r>
              <a:rPr lang="el-GR" dirty="0"/>
              <a:t> </a:t>
            </a:r>
            <a:r>
              <a:rPr lang="el-GR" dirty="0" err="1"/>
              <a:t>refugees</a:t>
            </a:r>
            <a:r>
              <a:rPr lang="el-GR" dirty="0"/>
              <a:t> in Greece </a:t>
            </a:r>
            <a:r>
              <a:rPr lang="el-GR" dirty="0" err="1"/>
              <a:t>reclaim</a:t>
            </a:r>
            <a:r>
              <a:rPr lang="el-GR" dirty="0"/>
              <a:t> </a:t>
            </a:r>
            <a:r>
              <a:rPr lang="el-GR" dirty="0" err="1"/>
              <a:t>their</a:t>
            </a:r>
            <a:r>
              <a:rPr lang="el-GR" dirty="0"/>
              <a:t> </a:t>
            </a:r>
            <a:r>
              <a:rPr lang="el-GR" dirty="0" err="1"/>
              <a:t>dignity</a:t>
            </a:r>
            <a:r>
              <a:rPr lang="el-GR" dirty="0"/>
              <a:t>”. </a:t>
            </a:r>
            <a:r>
              <a:rPr lang="el-GR" dirty="0" err="1"/>
              <a:t>Deutsche</a:t>
            </a:r>
            <a:r>
              <a:rPr lang="el-GR" dirty="0"/>
              <a:t> </a:t>
            </a:r>
            <a:r>
              <a:rPr lang="el-GR" dirty="0" err="1"/>
              <a:t>Welle</a:t>
            </a:r>
            <a:r>
              <a:rPr lang="el-GR" dirty="0"/>
              <a:t>. Ανακτήθηκε από: https://www.dw.com/en/transgender-refugees-in-greece-reclaim-their-dignity/a-44551880 )</a:t>
            </a:r>
          </a:p>
        </p:txBody>
      </p:sp>
    </p:spTree>
    <p:extLst>
      <p:ext uri="{BB962C8B-B14F-4D97-AF65-F5344CB8AC3E}">
        <p14:creationId xmlns:p14="http://schemas.microsoft.com/office/powerpoint/2010/main" val="1721310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4">
            <a:extLst>
              <a:ext uri="{FF2B5EF4-FFF2-40B4-BE49-F238E27FC236}">
                <a16:creationId xmlns:a16="http://schemas.microsoft.com/office/drawing/2014/main" id="{F15B10C7-8A0A-90CD-F2EA-52025AA4EFDB}"/>
              </a:ext>
            </a:extLst>
          </p:cNvPr>
          <p:cNvGraphicFramePr>
            <a:graphicFrameLocks noGrp="1"/>
          </p:cNvGraphicFramePr>
          <p:nvPr>
            <p:ph idx="1"/>
            <p:extLst>
              <p:ext uri="{D42A27DB-BD31-4B8C-83A1-F6EECF244321}">
                <p14:modId xmlns:p14="http://schemas.microsoft.com/office/powerpoint/2010/main" val="1721474567"/>
              </p:ext>
            </p:extLst>
          </p:nvPr>
        </p:nvGraphicFramePr>
        <p:xfrm>
          <a:off x="914400" y="1151715"/>
          <a:ext cx="10089502" cy="4559877"/>
        </p:xfrm>
        <a:graphic>
          <a:graphicData uri="http://schemas.openxmlformats.org/drawingml/2006/table">
            <a:tbl>
              <a:tblPr firstRow="1" bandRow="1">
                <a:tableStyleId>{5C22544A-7EE6-4342-B048-85BDC9FD1C3A}</a:tableStyleId>
              </a:tblPr>
              <a:tblGrid>
                <a:gridCol w="2566573">
                  <a:extLst>
                    <a:ext uri="{9D8B030D-6E8A-4147-A177-3AD203B41FA5}">
                      <a16:colId xmlns:a16="http://schemas.microsoft.com/office/drawing/2014/main" val="4216358835"/>
                    </a:ext>
                  </a:extLst>
                </a:gridCol>
                <a:gridCol w="2507643">
                  <a:extLst>
                    <a:ext uri="{9D8B030D-6E8A-4147-A177-3AD203B41FA5}">
                      <a16:colId xmlns:a16="http://schemas.microsoft.com/office/drawing/2014/main" val="3490552760"/>
                    </a:ext>
                  </a:extLst>
                </a:gridCol>
                <a:gridCol w="2507643">
                  <a:extLst>
                    <a:ext uri="{9D8B030D-6E8A-4147-A177-3AD203B41FA5}">
                      <a16:colId xmlns:a16="http://schemas.microsoft.com/office/drawing/2014/main" val="3841588656"/>
                    </a:ext>
                  </a:extLst>
                </a:gridCol>
                <a:gridCol w="2507643">
                  <a:extLst>
                    <a:ext uri="{9D8B030D-6E8A-4147-A177-3AD203B41FA5}">
                      <a16:colId xmlns:a16="http://schemas.microsoft.com/office/drawing/2014/main" val="2298411783"/>
                    </a:ext>
                  </a:extLst>
                </a:gridCol>
              </a:tblGrid>
              <a:tr h="729045">
                <a:tc gridSpan="4">
                  <a:txBody>
                    <a:bodyPr/>
                    <a:lstStyle/>
                    <a:p>
                      <a:pPr algn="ctr"/>
                      <a:r>
                        <a:rPr lang="el-GR" dirty="0"/>
                        <a:t>Εγκλήματα μίσους κατά της ΛΟΑΤ κοινότητας στην Ελλάδα </a:t>
                      </a:r>
                    </a:p>
                  </a:txBody>
                  <a:tcPr/>
                </a:tc>
                <a:tc hMerge="1">
                  <a:txBody>
                    <a:bodyPr/>
                    <a:lstStyle/>
                    <a:p>
                      <a:endParaRPr lang="el-GR"/>
                    </a:p>
                  </a:txBody>
                  <a:tcPr/>
                </a:tc>
                <a:tc hMerge="1">
                  <a:txBody>
                    <a:bodyPr/>
                    <a:lstStyle/>
                    <a:p>
                      <a:endParaRPr lang="el-GR"/>
                    </a:p>
                  </a:txBody>
                  <a:tcPr/>
                </a:tc>
                <a:tc hMerge="1">
                  <a:txBody>
                    <a:bodyPr/>
                    <a:lstStyle/>
                    <a:p>
                      <a:endParaRPr lang="el-GR" dirty="0"/>
                    </a:p>
                  </a:txBody>
                  <a:tcPr/>
                </a:tc>
                <a:extLst>
                  <a:ext uri="{0D108BD9-81ED-4DB2-BD59-A6C34878D82A}">
                    <a16:rowId xmlns:a16="http://schemas.microsoft.com/office/drawing/2014/main" val="3416995487"/>
                  </a:ext>
                </a:extLst>
              </a:tr>
              <a:tr h="914652">
                <a:tc>
                  <a:txBody>
                    <a:bodyPr/>
                    <a:lstStyle/>
                    <a:p>
                      <a:pPr algn="ctr"/>
                      <a:r>
                        <a:rPr lang="el-GR" dirty="0"/>
                        <a:t>Χρονιά </a:t>
                      </a:r>
                    </a:p>
                  </a:txBody>
                  <a:tcPr/>
                </a:tc>
                <a:tc>
                  <a:txBody>
                    <a:bodyPr/>
                    <a:lstStyle/>
                    <a:p>
                      <a:pPr algn="ctr"/>
                      <a:r>
                        <a:rPr lang="el-GR" dirty="0"/>
                        <a:t>Αριθμός εγκλημάτων μίσους κατά της ΛΟΑΤ κοινότητας </a:t>
                      </a:r>
                    </a:p>
                  </a:txBody>
                  <a:tcPr/>
                </a:tc>
                <a:tc>
                  <a:txBody>
                    <a:bodyPr/>
                    <a:lstStyle/>
                    <a:p>
                      <a:pPr algn="ctr"/>
                      <a:r>
                        <a:rPr lang="el-GR" dirty="0"/>
                        <a:t>Συνολικός αριθμός των εγκλημάτων μίσους</a:t>
                      </a:r>
                    </a:p>
                  </a:txBody>
                  <a:tcPr/>
                </a:tc>
                <a:tc>
                  <a:txBody>
                    <a:bodyPr/>
                    <a:lstStyle/>
                    <a:p>
                      <a:pPr algn="ctr"/>
                      <a:r>
                        <a:rPr lang="el-GR" dirty="0"/>
                        <a:t>Ποσοστό (%) εγκλημάτων μίσους κατά των ΛΟΑΤ</a:t>
                      </a:r>
                    </a:p>
                  </a:txBody>
                  <a:tcPr/>
                </a:tc>
                <a:extLst>
                  <a:ext uri="{0D108BD9-81ED-4DB2-BD59-A6C34878D82A}">
                    <a16:rowId xmlns:a16="http://schemas.microsoft.com/office/drawing/2014/main" val="2745803915"/>
                  </a:ext>
                </a:extLst>
              </a:tr>
              <a:tr h="729045">
                <a:tc>
                  <a:txBody>
                    <a:bodyPr/>
                    <a:lstStyle/>
                    <a:p>
                      <a:pPr algn="ctr"/>
                      <a:r>
                        <a:rPr lang="el-GR" dirty="0"/>
                        <a:t>2015</a:t>
                      </a:r>
                    </a:p>
                  </a:txBody>
                  <a:tcPr/>
                </a:tc>
                <a:tc>
                  <a:txBody>
                    <a:bodyPr/>
                    <a:lstStyle/>
                    <a:p>
                      <a:pPr algn="ctr"/>
                      <a:r>
                        <a:rPr lang="el-GR" dirty="0"/>
                        <a:t>185</a:t>
                      </a:r>
                    </a:p>
                  </a:txBody>
                  <a:tcPr/>
                </a:tc>
                <a:tc>
                  <a:txBody>
                    <a:bodyPr/>
                    <a:lstStyle/>
                    <a:p>
                      <a:pPr algn="ctr"/>
                      <a:r>
                        <a:rPr lang="el-GR" dirty="0"/>
                        <a:t>273</a:t>
                      </a:r>
                    </a:p>
                  </a:txBody>
                  <a:tcPr/>
                </a:tc>
                <a:tc>
                  <a:txBody>
                    <a:bodyPr/>
                    <a:lstStyle/>
                    <a:p>
                      <a:pPr algn="ctr"/>
                      <a:r>
                        <a:rPr lang="el-GR" dirty="0"/>
                        <a:t>67,76</a:t>
                      </a:r>
                    </a:p>
                  </a:txBody>
                  <a:tcPr/>
                </a:tc>
                <a:extLst>
                  <a:ext uri="{0D108BD9-81ED-4DB2-BD59-A6C34878D82A}">
                    <a16:rowId xmlns:a16="http://schemas.microsoft.com/office/drawing/2014/main" val="3438259185"/>
                  </a:ext>
                </a:extLst>
              </a:tr>
              <a:tr h="729045">
                <a:tc>
                  <a:txBody>
                    <a:bodyPr/>
                    <a:lstStyle/>
                    <a:p>
                      <a:pPr algn="ctr"/>
                      <a:r>
                        <a:rPr lang="el-GR" dirty="0"/>
                        <a:t>2016</a:t>
                      </a:r>
                    </a:p>
                  </a:txBody>
                  <a:tcPr/>
                </a:tc>
                <a:tc>
                  <a:txBody>
                    <a:bodyPr/>
                    <a:lstStyle/>
                    <a:p>
                      <a:pPr algn="ctr"/>
                      <a:r>
                        <a:rPr lang="el-GR" dirty="0"/>
                        <a:t>57</a:t>
                      </a:r>
                    </a:p>
                  </a:txBody>
                  <a:tcPr/>
                </a:tc>
                <a:tc>
                  <a:txBody>
                    <a:bodyPr/>
                    <a:lstStyle/>
                    <a:p>
                      <a:pPr algn="ctr"/>
                      <a:r>
                        <a:rPr lang="el-GR" dirty="0"/>
                        <a:t>95</a:t>
                      </a:r>
                    </a:p>
                  </a:txBody>
                  <a:tcPr/>
                </a:tc>
                <a:tc>
                  <a:txBody>
                    <a:bodyPr/>
                    <a:lstStyle/>
                    <a:p>
                      <a:pPr algn="ctr"/>
                      <a:r>
                        <a:rPr lang="el-GR" dirty="0"/>
                        <a:t>60</a:t>
                      </a:r>
                    </a:p>
                  </a:txBody>
                  <a:tcPr/>
                </a:tc>
                <a:extLst>
                  <a:ext uri="{0D108BD9-81ED-4DB2-BD59-A6C34878D82A}">
                    <a16:rowId xmlns:a16="http://schemas.microsoft.com/office/drawing/2014/main" val="1968772198"/>
                  </a:ext>
                </a:extLst>
              </a:tr>
              <a:tr h="729045">
                <a:tc>
                  <a:txBody>
                    <a:bodyPr/>
                    <a:lstStyle/>
                    <a:p>
                      <a:pPr algn="ctr"/>
                      <a:r>
                        <a:rPr lang="el-GR" dirty="0"/>
                        <a:t>2017</a:t>
                      </a:r>
                    </a:p>
                  </a:txBody>
                  <a:tcPr/>
                </a:tc>
                <a:tc>
                  <a:txBody>
                    <a:bodyPr/>
                    <a:lstStyle/>
                    <a:p>
                      <a:pPr algn="ctr"/>
                      <a:r>
                        <a:rPr lang="el-GR" dirty="0"/>
                        <a:t>47</a:t>
                      </a:r>
                    </a:p>
                  </a:txBody>
                  <a:tcPr/>
                </a:tc>
                <a:tc>
                  <a:txBody>
                    <a:bodyPr/>
                    <a:lstStyle/>
                    <a:p>
                      <a:pPr algn="ctr"/>
                      <a:r>
                        <a:rPr lang="el-GR" dirty="0"/>
                        <a:t>102</a:t>
                      </a:r>
                    </a:p>
                  </a:txBody>
                  <a:tcPr/>
                </a:tc>
                <a:tc>
                  <a:txBody>
                    <a:bodyPr/>
                    <a:lstStyle/>
                    <a:p>
                      <a:pPr algn="ctr"/>
                      <a:r>
                        <a:rPr lang="el-GR" dirty="0"/>
                        <a:t>46,07</a:t>
                      </a:r>
                    </a:p>
                  </a:txBody>
                  <a:tcPr/>
                </a:tc>
                <a:extLst>
                  <a:ext uri="{0D108BD9-81ED-4DB2-BD59-A6C34878D82A}">
                    <a16:rowId xmlns:a16="http://schemas.microsoft.com/office/drawing/2014/main" val="3950980375"/>
                  </a:ext>
                </a:extLst>
              </a:tr>
              <a:tr h="729045">
                <a:tc gridSpan="4">
                  <a:txBody>
                    <a:bodyPr/>
                    <a:lstStyle/>
                    <a:p>
                      <a:pPr algn="ctr"/>
                      <a:r>
                        <a:rPr lang="el-GR" dirty="0"/>
                        <a:t>Πηγή: Δίκτυο Καταγραφής Περιστατικών Ρατσιστικής Βίας www.rvrn.org</a:t>
                      </a:r>
                    </a:p>
                  </a:txBody>
                  <a:tcPr/>
                </a:tc>
                <a:tc hMerge="1">
                  <a:txBody>
                    <a:bodyPr/>
                    <a:lstStyle/>
                    <a:p>
                      <a:pPr algn="ctr"/>
                      <a:endParaRPr lang="el-GR" dirty="0"/>
                    </a:p>
                  </a:txBody>
                  <a:tcPr/>
                </a:tc>
                <a:tc hMerge="1">
                  <a:txBody>
                    <a:bodyPr/>
                    <a:lstStyle/>
                    <a:p>
                      <a:pPr algn="ctr"/>
                      <a:endParaRPr lang="el-GR" dirty="0"/>
                    </a:p>
                  </a:txBody>
                  <a:tcPr/>
                </a:tc>
                <a:tc hMerge="1">
                  <a:txBody>
                    <a:bodyPr/>
                    <a:lstStyle/>
                    <a:p>
                      <a:pPr algn="ctr"/>
                      <a:endParaRPr lang="el-GR" dirty="0"/>
                    </a:p>
                  </a:txBody>
                  <a:tcPr/>
                </a:tc>
                <a:extLst>
                  <a:ext uri="{0D108BD9-81ED-4DB2-BD59-A6C34878D82A}">
                    <a16:rowId xmlns:a16="http://schemas.microsoft.com/office/drawing/2014/main" val="804725140"/>
                  </a:ext>
                </a:extLst>
              </a:tr>
            </a:tbl>
          </a:graphicData>
        </a:graphic>
      </p:graphicFrame>
    </p:spTree>
    <p:extLst>
      <p:ext uri="{BB962C8B-B14F-4D97-AF65-F5344CB8AC3E}">
        <p14:creationId xmlns:p14="http://schemas.microsoft.com/office/powerpoint/2010/main" val="3983171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4">
            <a:extLst>
              <a:ext uri="{FF2B5EF4-FFF2-40B4-BE49-F238E27FC236}">
                <a16:creationId xmlns:a16="http://schemas.microsoft.com/office/drawing/2014/main" id="{77F2E3D0-D5D5-5A35-9B56-E0A0E20943BB}"/>
              </a:ext>
            </a:extLst>
          </p:cNvPr>
          <p:cNvGraphicFramePr>
            <a:graphicFrameLocks noGrp="1"/>
          </p:cNvGraphicFramePr>
          <p:nvPr>
            <p:ph idx="1"/>
            <p:extLst>
              <p:ext uri="{D42A27DB-BD31-4B8C-83A1-F6EECF244321}">
                <p14:modId xmlns:p14="http://schemas.microsoft.com/office/powerpoint/2010/main" val="3516438575"/>
              </p:ext>
            </p:extLst>
          </p:nvPr>
        </p:nvGraphicFramePr>
        <p:xfrm>
          <a:off x="615820" y="886408"/>
          <a:ext cx="11066108" cy="5443207"/>
        </p:xfrm>
        <a:graphic>
          <a:graphicData uri="http://schemas.openxmlformats.org/drawingml/2006/table">
            <a:tbl>
              <a:tblPr firstRow="1" bandRow="1">
                <a:tableStyleId>{5C22544A-7EE6-4342-B048-85BDC9FD1C3A}</a:tableStyleId>
              </a:tblPr>
              <a:tblGrid>
                <a:gridCol w="2766527">
                  <a:extLst>
                    <a:ext uri="{9D8B030D-6E8A-4147-A177-3AD203B41FA5}">
                      <a16:colId xmlns:a16="http://schemas.microsoft.com/office/drawing/2014/main" val="1901946710"/>
                    </a:ext>
                  </a:extLst>
                </a:gridCol>
                <a:gridCol w="2766527">
                  <a:extLst>
                    <a:ext uri="{9D8B030D-6E8A-4147-A177-3AD203B41FA5}">
                      <a16:colId xmlns:a16="http://schemas.microsoft.com/office/drawing/2014/main" val="3365126365"/>
                    </a:ext>
                  </a:extLst>
                </a:gridCol>
                <a:gridCol w="2766527">
                  <a:extLst>
                    <a:ext uri="{9D8B030D-6E8A-4147-A177-3AD203B41FA5}">
                      <a16:colId xmlns:a16="http://schemas.microsoft.com/office/drawing/2014/main" val="2066611626"/>
                    </a:ext>
                  </a:extLst>
                </a:gridCol>
                <a:gridCol w="2766527">
                  <a:extLst>
                    <a:ext uri="{9D8B030D-6E8A-4147-A177-3AD203B41FA5}">
                      <a16:colId xmlns:a16="http://schemas.microsoft.com/office/drawing/2014/main" val="2828385468"/>
                    </a:ext>
                  </a:extLst>
                </a:gridCol>
              </a:tblGrid>
              <a:tr h="401342">
                <a:tc gridSpan="4">
                  <a:txBody>
                    <a:bodyPr/>
                    <a:lstStyle/>
                    <a:p>
                      <a:pPr algn="ctr"/>
                      <a:r>
                        <a:rPr lang="el-GR" dirty="0"/>
                        <a:t>Εγκλήματα μίσους κατά ΛΟΑΤ στην Ελλάδα σύμφωνα με την Ελληνική Αστυνομίας</a:t>
                      </a:r>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019052486"/>
                  </a:ext>
                </a:extLst>
              </a:tr>
              <a:tr h="1583375">
                <a:tc>
                  <a:txBody>
                    <a:bodyPr/>
                    <a:lstStyle/>
                    <a:p>
                      <a:pPr algn="ctr"/>
                      <a:r>
                        <a:rPr lang="el-GR" dirty="0"/>
                        <a:t>Χρονιά </a:t>
                      </a:r>
                    </a:p>
                  </a:txBody>
                  <a:tcPr/>
                </a:tc>
                <a:tc>
                  <a:txBody>
                    <a:bodyPr/>
                    <a:lstStyle/>
                    <a:p>
                      <a:pPr algn="ctr"/>
                      <a:r>
                        <a:rPr lang="el-GR" dirty="0"/>
                        <a:t>Αριθμός </a:t>
                      </a:r>
                      <a:r>
                        <a:rPr lang="el-GR" dirty="0" err="1"/>
                        <a:t>αντι</a:t>
                      </a:r>
                      <a:r>
                        <a:rPr lang="el-GR" dirty="0"/>
                        <a:t>-ΛΟΑΤ εγκλημάτων μίσους</a:t>
                      </a:r>
                    </a:p>
                  </a:txBody>
                  <a:tcPr/>
                </a:tc>
                <a:tc>
                  <a:txBody>
                    <a:bodyPr/>
                    <a:lstStyle/>
                    <a:p>
                      <a:pPr algn="ctr"/>
                      <a:r>
                        <a:rPr lang="el-GR" dirty="0"/>
                        <a:t>Ο συνολικός αριθμός των εγκλημάτων μίσους που καταγράφηκαν και ερευνήθηκαν</a:t>
                      </a:r>
                    </a:p>
                  </a:txBody>
                  <a:tcPr/>
                </a:tc>
                <a:tc>
                  <a:txBody>
                    <a:bodyPr/>
                    <a:lstStyle/>
                    <a:p>
                      <a:pPr algn="ctr"/>
                      <a:r>
                        <a:rPr lang="el-GR" dirty="0"/>
                        <a:t>Ποσοστό (%) εγκλημάτων μίσους κατά των ΛΟΑ</a:t>
                      </a:r>
                    </a:p>
                  </a:txBody>
                  <a:tcPr/>
                </a:tc>
                <a:extLst>
                  <a:ext uri="{0D108BD9-81ED-4DB2-BD59-A6C34878D82A}">
                    <a16:rowId xmlns:a16="http://schemas.microsoft.com/office/drawing/2014/main" val="2479862268"/>
                  </a:ext>
                </a:extLst>
              </a:tr>
              <a:tr h="989610">
                <a:tc>
                  <a:txBody>
                    <a:bodyPr/>
                    <a:lstStyle/>
                    <a:p>
                      <a:pPr algn="ctr"/>
                      <a:r>
                        <a:rPr lang="el-GR" dirty="0"/>
                        <a:t>2015</a:t>
                      </a:r>
                    </a:p>
                  </a:txBody>
                  <a:tcPr/>
                </a:tc>
                <a:tc>
                  <a:txBody>
                    <a:bodyPr/>
                    <a:lstStyle/>
                    <a:p>
                      <a:pPr algn="ctr"/>
                      <a:r>
                        <a:rPr lang="el-GR" dirty="0"/>
                        <a:t>15</a:t>
                      </a:r>
                    </a:p>
                  </a:txBody>
                  <a:tcPr/>
                </a:tc>
                <a:tc>
                  <a:txBody>
                    <a:bodyPr/>
                    <a:lstStyle/>
                    <a:p>
                      <a:pPr algn="ctr"/>
                      <a:r>
                        <a:rPr lang="el-GR" dirty="0"/>
                        <a:t>80 περιστατικά με πιθανώς ρατσιστικά κίνητρα</a:t>
                      </a:r>
                    </a:p>
                  </a:txBody>
                  <a:tcPr/>
                </a:tc>
                <a:tc>
                  <a:txBody>
                    <a:bodyPr/>
                    <a:lstStyle/>
                    <a:p>
                      <a:pPr algn="ctr"/>
                      <a:r>
                        <a:rPr lang="el-GR" dirty="0"/>
                        <a:t>18,75%</a:t>
                      </a:r>
                    </a:p>
                  </a:txBody>
                  <a:tcPr/>
                </a:tc>
                <a:extLst>
                  <a:ext uri="{0D108BD9-81ED-4DB2-BD59-A6C34878D82A}">
                    <a16:rowId xmlns:a16="http://schemas.microsoft.com/office/drawing/2014/main" val="3455727025"/>
                  </a:ext>
                </a:extLst>
              </a:tr>
              <a:tr h="401342">
                <a:tc>
                  <a:txBody>
                    <a:bodyPr/>
                    <a:lstStyle/>
                    <a:p>
                      <a:pPr algn="ctr"/>
                      <a:r>
                        <a:rPr lang="el-GR" dirty="0"/>
                        <a:t>2016</a:t>
                      </a:r>
                    </a:p>
                  </a:txBody>
                  <a:tcPr/>
                </a:tc>
                <a:tc>
                  <a:txBody>
                    <a:bodyPr/>
                    <a:lstStyle/>
                    <a:p>
                      <a:pPr algn="ctr"/>
                      <a:r>
                        <a:rPr lang="el-GR" dirty="0"/>
                        <a:t>15</a:t>
                      </a:r>
                    </a:p>
                  </a:txBody>
                  <a:tcPr/>
                </a:tc>
                <a:tc>
                  <a:txBody>
                    <a:bodyPr/>
                    <a:lstStyle/>
                    <a:p>
                      <a:pPr algn="ctr"/>
                      <a:r>
                        <a:rPr lang="el-GR" dirty="0"/>
                        <a:t>84 περιστατικά με πιθανώς ρατσιστικά κίνητρα </a:t>
                      </a:r>
                    </a:p>
                  </a:txBody>
                  <a:tcPr/>
                </a:tc>
                <a:tc>
                  <a:txBody>
                    <a:bodyPr/>
                    <a:lstStyle/>
                    <a:p>
                      <a:pPr algn="ctr"/>
                      <a:r>
                        <a:rPr lang="el-GR" dirty="0"/>
                        <a:t>17,85%</a:t>
                      </a:r>
                    </a:p>
                  </a:txBody>
                  <a:tcPr/>
                </a:tc>
                <a:extLst>
                  <a:ext uri="{0D108BD9-81ED-4DB2-BD59-A6C34878D82A}">
                    <a16:rowId xmlns:a16="http://schemas.microsoft.com/office/drawing/2014/main" val="2248886092"/>
                  </a:ext>
                </a:extLst>
              </a:tr>
              <a:tr h="401342">
                <a:tc>
                  <a:txBody>
                    <a:bodyPr/>
                    <a:lstStyle/>
                    <a:p>
                      <a:pPr algn="ctr"/>
                      <a:r>
                        <a:rPr lang="el-GR" dirty="0"/>
                        <a:t>2017</a:t>
                      </a:r>
                    </a:p>
                  </a:txBody>
                  <a:tcPr/>
                </a:tc>
                <a:tc>
                  <a:txBody>
                    <a:bodyPr/>
                    <a:lstStyle/>
                    <a:p>
                      <a:pPr algn="ctr"/>
                      <a:r>
                        <a:rPr lang="el-GR" dirty="0"/>
                        <a:t>41</a:t>
                      </a:r>
                    </a:p>
                  </a:txBody>
                  <a:tcPr/>
                </a:tc>
                <a:tc>
                  <a:txBody>
                    <a:bodyPr/>
                    <a:lstStyle/>
                    <a:p>
                      <a:pPr algn="ctr"/>
                      <a:r>
                        <a:rPr lang="el-GR" dirty="0"/>
                        <a:t>184 περιστατικά με πιθανώς ρατσιστικά κίνητρα </a:t>
                      </a:r>
                    </a:p>
                  </a:txBody>
                  <a:tcPr/>
                </a:tc>
                <a:tc>
                  <a:txBody>
                    <a:bodyPr/>
                    <a:lstStyle/>
                    <a:p>
                      <a:pPr algn="ctr"/>
                      <a:r>
                        <a:rPr lang="el-GR" dirty="0"/>
                        <a:t>22,28%</a:t>
                      </a:r>
                    </a:p>
                  </a:txBody>
                  <a:tcPr/>
                </a:tc>
                <a:extLst>
                  <a:ext uri="{0D108BD9-81ED-4DB2-BD59-A6C34878D82A}">
                    <a16:rowId xmlns:a16="http://schemas.microsoft.com/office/drawing/2014/main" val="2066530102"/>
                  </a:ext>
                </a:extLst>
              </a:tr>
              <a:tr h="401342">
                <a:tc gridSpan="4">
                  <a:txBody>
                    <a:bodyPr/>
                    <a:lstStyle/>
                    <a:p>
                      <a:pPr algn="ctr"/>
                      <a:r>
                        <a:rPr lang="el-GR" dirty="0"/>
                        <a:t>Πηγή: Στοιχεία της Ελληνικής Αστυνομίας που δημοσιεύτηκαν από το Δίκτυο Καταγραφής Περιστατικών Ρατσιστικής Βίας www.rvrn.org</a:t>
                      </a:r>
                    </a:p>
                  </a:txBody>
                  <a:tcPr/>
                </a:tc>
                <a:tc hMerge="1">
                  <a:txBody>
                    <a:bodyPr/>
                    <a:lstStyle/>
                    <a:p>
                      <a:pPr algn="ctr"/>
                      <a:endParaRPr lang="el-GR" dirty="0"/>
                    </a:p>
                  </a:txBody>
                  <a:tcPr/>
                </a:tc>
                <a:tc hMerge="1">
                  <a:txBody>
                    <a:bodyPr/>
                    <a:lstStyle/>
                    <a:p>
                      <a:pPr algn="ctr"/>
                      <a:endParaRPr lang="el-GR" dirty="0"/>
                    </a:p>
                  </a:txBody>
                  <a:tcPr/>
                </a:tc>
                <a:tc hMerge="1">
                  <a:txBody>
                    <a:bodyPr/>
                    <a:lstStyle/>
                    <a:p>
                      <a:pPr algn="ctr"/>
                      <a:endParaRPr lang="el-GR" dirty="0"/>
                    </a:p>
                  </a:txBody>
                  <a:tcPr/>
                </a:tc>
                <a:extLst>
                  <a:ext uri="{0D108BD9-81ED-4DB2-BD59-A6C34878D82A}">
                    <a16:rowId xmlns:a16="http://schemas.microsoft.com/office/drawing/2014/main" val="2384846323"/>
                  </a:ext>
                </a:extLst>
              </a:tr>
            </a:tbl>
          </a:graphicData>
        </a:graphic>
      </p:graphicFrame>
    </p:spTree>
    <p:extLst>
      <p:ext uri="{BB962C8B-B14F-4D97-AF65-F5344CB8AC3E}">
        <p14:creationId xmlns:p14="http://schemas.microsoft.com/office/powerpoint/2010/main" val="3426281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71E020-9E3D-0BFD-5573-39F00893FEA9}"/>
              </a:ext>
            </a:extLst>
          </p:cNvPr>
          <p:cNvSpPr>
            <a:spLocks noGrp="1"/>
          </p:cNvSpPr>
          <p:nvPr>
            <p:ph type="title"/>
          </p:nvPr>
        </p:nvSpPr>
        <p:spPr/>
        <p:txBody>
          <a:bodyPr>
            <a:normAutofit fontScale="90000"/>
          </a:bodyPr>
          <a:lstStyle/>
          <a:p>
            <a:r>
              <a:rPr lang="el-GR" dirty="0"/>
              <a:t>ΛΟΑΤ άτομα και θέματα στα ελληνικά μέσα ενημέρωσης</a:t>
            </a:r>
          </a:p>
        </p:txBody>
      </p:sp>
      <p:sp>
        <p:nvSpPr>
          <p:cNvPr id="3" name="Θέση περιεχομένου 2">
            <a:extLst>
              <a:ext uri="{FF2B5EF4-FFF2-40B4-BE49-F238E27FC236}">
                <a16:creationId xmlns:a16="http://schemas.microsoft.com/office/drawing/2014/main" id="{D48CEB5D-7F44-8814-E988-B0D9F4245A1D}"/>
              </a:ext>
            </a:extLst>
          </p:cNvPr>
          <p:cNvSpPr>
            <a:spLocks noGrp="1"/>
          </p:cNvSpPr>
          <p:nvPr>
            <p:ph idx="1"/>
          </p:nvPr>
        </p:nvSpPr>
        <p:spPr/>
        <p:txBody>
          <a:bodyPr/>
          <a:lstStyle/>
          <a:p>
            <a:pPr algn="just"/>
            <a:r>
              <a:rPr lang="el-GR" dirty="0"/>
              <a:t>Στα τέλη της δεκαετίας του 1970 και στις αρχές του 1980, οι Έλληνες-</a:t>
            </a:r>
            <a:r>
              <a:rPr lang="el-GR" dirty="0" err="1"/>
              <a:t>ίδες</a:t>
            </a:r>
            <a:r>
              <a:rPr lang="el-GR" dirty="0"/>
              <a:t> ΛΟΑΤ </a:t>
            </a:r>
            <a:r>
              <a:rPr lang="el-GR" dirty="0" err="1"/>
              <a:t>ακτιβιστέςστριες</a:t>
            </a:r>
            <a:r>
              <a:rPr lang="el-GR" dirty="0"/>
              <a:t> προσπάθησαν να δώσουν φωνή στην περιθωριοποιημένη ελληνική ΛΟΑΤ κοινότητα, δημιουργώντας ΜΜΕ που θα εστίαζαν στα ΛΟΑΤ θέματα. Λίγα χρόνια μετά την πτώση της χούντας (1967-1974), το Απελευθερωτικό Κίνημα Ομοφυλοφίλων </a:t>
            </a:r>
            <a:r>
              <a:rPr lang="el-GR" dirty="0" err="1"/>
              <a:t>Έλλάδας</a:t>
            </a:r>
            <a:r>
              <a:rPr lang="el-GR" dirty="0"/>
              <a:t> (AKOE)12 δημοσίευσε το περιοδικό </a:t>
            </a:r>
            <a:r>
              <a:rPr lang="el-GR" dirty="0" err="1"/>
              <a:t>Aμφί</a:t>
            </a:r>
            <a:r>
              <a:rPr lang="el-GR" dirty="0"/>
              <a:t>, το οποίο ανέπτυξε και διηύθυνε ο ΛΟΑΤ ακτιβιστής, ιστορικός του Ελληνικού ΛΟΑΤ κινήματος, συγγραφέας, ποιητής και μεταφραστής, Λουκάς Θεοδωρόπουλος (Ιωαννίδης 2013 Φεβρουάριος 2; LIfo.gr 2014 Απρίλιος 26).</a:t>
            </a:r>
          </a:p>
        </p:txBody>
      </p:sp>
    </p:spTree>
    <p:extLst>
      <p:ext uri="{BB962C8B-B14F-4D97-AF65-F5344CB8AC3E}">
        <p14:creationId xmlns:p14="http://schemas.microsoft.com/office/powerpoint/2010/main" val="3034826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47548F-BCC1-C0A2-A1F1-7F3DD830EB6D}"/>
              </a:ext>
            </a:extLst>
          </p:cNvPr>
          <p:cNvSpPr>
            <a:spLocks noGrp="1"/>
          </p:cNvSpPr>
          <p:nvPr>
            <p:ph type="title"/>
          </p:nvPr>
        </p:nvSpPr>
        <p:spPr/>
        <p:txBody>
          <a:bodyPr/>
          <a:lstStyle/>
          <a:p>
            <a:r>
              <a:rPr kumimoji="0" lang="el-GR" sz="43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n-ea"/>
                <a:cs typeface="+mn-cs"/>
              </a:rPr>
              <a:t>ΛΟΑΤ άτομα και θέματα στα ελληνικά μέσα ενημέρωσης</a:t>
            </a:r>
            <a:endParaRPr lang="el-GR" dirty="0"/>
          </a:p>
        </p:txBody>
      </p:sp>
      <p:sp>
        <p:nvSpPr>
          <p:cNvPr id="3" name="Θέση περιεχομένου 2">
            <a:extLst>
              <a:ext uri="{FF2B5EF4-FFF2-40B4-BE49-F238E27FC236}">
                <a16:creationId xmlns:a16="http://schemas.microsoft.com/office/drawing/2014/main" id="{75100B7C-D1B9-59ED-C2BC-20898EAEC1B6}"/>
              </a:ext>
            </a:extLst>
          </p:cNvPr>
          <p:cNvSpPr>
            <a:spLocks noGrp="1"/>
          </p:cNvSpPr>
          <p:nvPr>
            <p:ph idx="1"/>
          </p:nvPr>
        </p:nvSpPr>
        <p:spPr/>
        <p:txBody>
          <a:bodyPr/>
          <a:lstStyle/>
          <a:p>
            <a:pPr algn="just"/>
            <a:r>
              <a:rPr lang="el-GR" dirty="0"/>
              <a:t>Σήμερα, υπάρχει ένας σημαντικός αριθμός ελληνικών ΜΜΕ που επικεντρώνονται στη ΛΟΑΤ κοινότητα, που δίνουν φωνή στους ΛΟΑΤ ανθρώπους και σε σχετικά θέματα. Ορισμένα από αυτά επικεντρώνονται σε συγκεκριμένες ομάδες εντός του ΛΟΑΤ φάσματος, ενώ άλλα καλύπτουν θέματα από ολόκληρη την κοινότητα. Για παράδειγμα, το T-</a:t>
            </a:r>
            <a:r>
              <a:rPr lang="el-GR" dirty="0" err="1"/>
              <a:t>Zine</a:t>
            </a:r>
            <a:r>
              <a:rPr lang="el-GR" dirty="0"/>
              <a:t> επικεντρώνεται κυρίως στα </a:t>
            </a:r>
            <a:r>
              <a:rPr lang="el-GR" dirty="0" err="1"/>
              <a:t>τρανς</a:t>
            </a:r>
            <a:r>
              <a:rPr lang="el-GR" dirty="0"/>
              <a:t> άτομα, το </a:t>
            </a:r>
            <a:r>
              <a:rPr lang="el-GR" dirty="0" err="1"/>
              <a:t>LesbianGr</a:t>
            </a:r>
            <a:r>
              <a:rPr lang="el-GR" dirty="0"/>
              <a:t> κυρίως στις λεσβίες και το GayHellas.gr κυρίως στους γκέι άνδρες, ενώ το </a:t>
            </a:r>
            <a:r>
              <a:rPr lang="el-GR" dirty="0" err="1"/>
              <a:t>Antivirus</a:t>
            </a:r>
            <a:r>
              <a:rPr lang="el-GR" dirty="0"/>
              <a:t> </a:t>
            </a:r>
            <a:r>
              <a:rPr lang="el-GR" dirty="0" err="1"/>
              <a:t>Magazine</a:t>
            </a:r>
            <a:r>
              <a:rPr lang="el-GR" dirty="0"/>
              <a:t> καλύπτει θέματα που σχετίζονται με όλη την ΛΟΑΤ κοινότητα</a:t>
            </a:r>
          </a:p>
        </p:txBody>
      </p:sp>
    </p:spTree>
    <p:extLst>
      <p:ext uri="{BB962C8B-B14F-4D97-AF65-F5344CB8AC3E}">
        <p14:creationId xmlns:p14="http://schemas.microsoft.com/office/powerpoint/2010/main" val="89499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απούνι">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TM03457510[[fn=Σαπούνι]]</Template>
  <TotalTime>1482</TotalTime>
  <Words>2311</Words>
  <Application>Microsoft Office PowerPoint</Application>
  <PresentationFormat>Ευρεία οθόνη</PresentationFormat>
  <Paragraphs>79</Paragraphs>
  <Slides>18</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18</vt:i4>
      </vt:variant>
    </vt:vector>
  </HeadingPairs>
  <TitlesOfParts>
    <vt:vector size="21" baseType="lpstr">
      <vt:lpstr>Century Gothic</vt:lpstr>
      <vt:lpstr>Garamond</vt:lpstr>
      <vt:lpstr>Σαπούνι</vt:lpstr>
      <vt:lpstr>Λοατκι Κοινοτητα και ΜΜΕ </vt:lpstr>
      <vt:lpstr>Η περίπτωση της Ελλάδας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ΛΟΑΤ άτομα και θέματα στα ελληνικά μέσα ενημέρωσης</vt:lpstr>
      <vt:lpstr>ΛΟΑΤ άτομα και θέματα στα ελληνικά μέσα ενημέρωσης</vt:lpstr>
      <vt:lpstr>ΛΟΑΤ άτομα και θέματα στα ελληνικά μέσα ενημέρωσης</vt:lpstr>
      <vt:lpstr>ΛΟΑΤ άτομα και θέματα στα ελληνικά μέσα ενημέρωσης</vt:lpstr>
      <vt:lpstr>ΛΟΑΤ άτομα και θέματα στα ελληνικά μέσα ενημέρωσης</vt:lpstr>
      <vt:lpstr>ΛΟΑΤ άτομα και θέματα στα ελληνικά μέσα ενημέρωσης</vt:lpstr>
      <vt:lpstr>Ο ρόλος του κράτους </vt:lpstr>
      <vt:lpstr>Ο ρόλος του κράτους </vt:lpstr>
      <vt:lpstr>Ο ρόλος του κράτους </vt:lpstr>
      <vt:lpstr>Ο ρόλος του κράτους </vt:lpstr>
      <vt:lpstr>Βιβλιογραφία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Λοατκι Κοινοτητα και ΜΜΕ </dc:title>
  <dc:creator>Next Gen</dc:creator>
  <cp:lastModifiedBy>Next Gen</cp:lastModifiedBy>
  <cp:revision>11</cp:revision>
  <dcterms:created xsi:type="dcterms:W3CDTF">2022-06-02T08:55:24Z</dcterms:created>
  <dcterms:modified xsi:type="dcterms:W3CDTF">2022-06-09T08:43:52Z</dcterms:modified>
</cp:coreProperties>
</file>