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57" r:id="rId8"/>
    <p:sldId id="258" r:id="rId9"/>
    <p:sldId id="260" r:id="rId10"/>
    <p:sldId id="298" r:id="rId11"/>
    <p:sldId id="263" r:id="rId12"/>
    <p:sldId id="261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4" r:id="rId24"/>
    <p:sldId id="277" r:id="rId25"/>
    <p:sldId id="275" r:id="rId26"/>
    <p:sldId id="278" r:id="rId27"/>
    <p:sldId id="276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7" r:id="rId36"/>
    <p:sldId id="301" r:id="rId37"/>
    <p:sldId id="288" r:id="rId38"/>
    <p:sldId id="289" r:id="rId39"/>
    <p:sldId id="290" r:id="rId40"/>
    <p:sldId id="291" r:id="rId41"/>
    <p:sldId id="292" r:id="rId42"/>
    <p:sldId id="299" r:id="rId43"/>
    <p:sldId id="300" r:id="rId4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F1EA-07CF-4614-B93C-53792AB24FDC}" type="datetimeFigureOut">
              <a:rPr lang="el-GR" smtClean="0"/>
              <a:pPr/>
              <a:t>18/10/2019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3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7"/>
            <a:ext cx="9144000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7"/>
            <a:ext cx="9144000" cy="2571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Ανισώσεις 1</a:t>
            </a:r>
            <a:r>
              <a:rPr lang="el-GR" b="1" baseline="30000" dirty="0"/>
              <a:t>ου</a:t>
            </a:r>
            <a:r>
              <a:rPr lang="el-GR" b="1" dirty="0"/>
              <a:t> βαθμού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i="1" dirty="0"/>
              <a:t>Ανίσωση 1</a:t>
            </a:r>
            <a:r>
              <a:rPr lang="el-GR" i="1" baseline="30000" dirty="0"/>
              <a:t>ου</a:t>
            </a:r>
            <a:r>
              <a:rPr lang="el-GR" i="1" dirty="0"/>
              <a:t> βαθμού</a:t>
            </a:r>
            <a:r>
              <a:rPr lang="el-GR" dirty="0"/>
              <a:t> ονομάζεται μια </a:t>
            </a:r>
            <a:r>
              <a:rPr lang="el-GR" i="1" dirty="0"/>
              <a:t>αλγεβρική παράσταση</a:t>
            </a:r>
            <a:r>
              <a:rPr lang="el-GR" dirty="0"/>
              <a:t> που περιέχει </a:t>
            </a:r>
            <a:endParaRPr lang="el-GR" dirty="0" smtClean="0"/>
          </a:p>
          <a:p>
            <a:pPr lvl="1" algn="just"/>
            <a:r>
              <a:rPr lang="el-GR" dirty="0" smtClean="0"/>
              <a:t>κάποιο </a:t>
            </a:r>
            <a:r>
              <a:rPr lang="el-GR" dirty="0"/>
              <a:t>από τα </a:t>
            </a:r>
            <a:r>
              <a:rPr lang="el-GR" i="1" dirty="0" err="1"/>
              <a:t>ανισοτικά</a:t>
            </a:r>
            <a:r>
              <a:rPr lang="el-GR" i="1" dirty="0"/>
              <a:t> σύμβολα</a:t>
            </a:r>
            <a:r>
              <a:rPr lang="el-GR" dirty="0"/>
              <a:t>  καθώς και </a:t>
            </a:r>
            <a:endParaRPr lang="el-GR" dirty="0" smtClean="0"/>
          </a:p>
          <a:p>
            <a:pPr lvl="1" algn="just"/>
            <a:r>
              <a:rPr lang="el-GR" dirty="0" smtClean="0"/>
              <a:t>μεταβλητές </a:t>
            </a:r>
            <a:r>
              <a:rPr lang="el-GR" dirty="0"/>
              <a:t>και αριθμούς </a:t>
            </a:r>
            <a:endParaRPr lang="el-GR" dirty="0" smtClean="0"/>
          </a:p>
          <a:p>
            <a:pPr lvl="1" algn="just"/>
            <a:r>
              <a:rPr lang="el-GR" dirty="0" smtClean="0"/>
              <a:t>μαζί </a:t>
            </a:r>
            <a:r>
              <a:rPr lang="el-GR" dirty="0"/>
              <a:t>με τις γνωστές πράξεις που εκτελούνται μεταξύ τους. </a:t>
            </a:r>
            <a:endParaRPr lang="el-GR" dirty="0" smtClean="0"/>
          </a:p>
          <a:p>
            <a:pPr algn="just"/>
            <a:r>
              <a:rPr lang="el-GR" b="1" dirty="0" smtClean="0"/>
              <a:t>Λύσεις </a:t>
            </a:r>
            <a:r>
              <a:rPr lang="el-GR" b="1" dirty="0"/>
              <a:t>της ανίσωσης καλούνται οι τιμές της μεταβλητής που επαληθεύουν την ανίσωση.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7"/>
            <a:ext cx="914400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1 - Τίτλος"/>
          <p:cNvSpPr txBox="1">
            <a:spLocks/>
          </p:cNvSpPr>
          <p:nvPr/>
        </p:nvSpPr>
        <p:spPr>
          <a:xfrm>
            <a:off x="2428860" y="0"/>
            <a:ext cx="7015154" cy="85723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Εξίσωση 1</a:t>
            </a:r>
            <a:r>
              <a:rPr kumimoji="0" lang="el-GR" sz="4400" b="1" i="1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ου</a:t>
            </a:r>
            <a:r>
              <a:rPr kumimoji="0" lang="el-GR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βαθμού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144000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Να λυθούν οι παρακάτω ανισώσεις: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52236"/>
            <a:ext cx="91440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0439"/>
            <a:ext cx="9144000" cy="178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1784028" y="3370513"/>
            <a:ext cx="1496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l-GR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1502396" y="509061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l-GR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9623" y="5090616"/>
            <a:ext cx="9124377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2800" dirty="0" smtClean="0"/>
              <a:t>δ</a:t>
            </a:r>
            <a:r>
              <a:rPr lang="en-US" sz="2800" dirty="0" smtClean="0"/>
              <a:t>) </a:t>
            </a:r>
            <a:r>
              <a:rPr lang="el-GR" sz="2800" dirty="0" smtClean="0"/>
              <a:t>Η ανίσωση 0*</a:t>
            </a:r>
            <a:r>
              <a:rPr lang="en-US" sz="2800" dirty="0" smtClean="0"/>
              <a:t>x&gt;9 </a:t>
            </a:r>
            <a:r>
              <a:rPr lang="el-GR" sz="2800" dirty="0" smtClean="0"/>
              <a:t>είναι αδύνατη και επομένως δεν αληθεύει για καμία τιμή του </a:t>
            </a:r>
            <a:r>
              <a:rPr lang="en-US" sz="2800" dirty="0" smtClean="0"/>
              <a:t>x</a:t>
            </a:r>
          </a:p>
          <a:p>
            <a:endParaRPr lang="el-G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62288"/>
            <a:ext cx="9144000" cy="16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120015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85926"/>
            <a:ext cx="9144000" cy="50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642918"/>
            <a:ext cx="1021560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71668" y="0"/>
            <a:ext cx="130731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0"/>
            <a:ext cx="8929750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7"/>
            <a:ext cx="9144000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Αστέρι 5 ακτινών"/>
          <p:cNvSpPr/>
          <p:nvPr/>
        </p:nvSpPr>
        <p:spPr>
          <a:xfrm>
            <a:off x="8143900" y="392906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285720" y="3429000"/>
            <a:ext cx="34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 το </a:t>
            </a:r>
            <a:r>
              <a:rPr lang="en-US" sz="2400" dirty="0" smtClean="0"/>
              <a:t>n </a:t>
            </a:r>
            <a:r>
              <a:rPr lang="el-GR" sz="2400" dirty="0" smtClean="0"/>
              <a:t>είναι άρτιος, τότε  </a:t>
            </a:r>
            <a:endParaRPr lang="el-GR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13001716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8"/>
            <a:ext cx="9644098" cy="621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Στρογγυλεμένο ορθογώνιο 1"/>
          <p:cNvSpPr/>
          <p:nvPr/>
        </p:nvSpPr>
        <p:spPr>
          <a:xfrm>
            <a:off x="5004048" y="908720"/>
            <a:ext cx="4139952" cy="5949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Στρογγυλεμένο ορθογώνιο 2"/>
          <p:cNvSpPr/>
          <p:nvPr/>
        </p:nvSpPr>
        <p:spPr>
          <a:xfrm>
            <a:off x="0" y="2204864"/>
            <a:ext cx="5940152" cy="4653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13001716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8"/>
            <a:ext cx="9644098" cy="621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41944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10358478" cy="24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938674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290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Δεξιό βέλος"/>
          <p:cNvSpPr/>
          <p:nvPr/>
        </p:nvSpPr>
        <p:spPr>
          <a:xfrm>
            <a:off x="7429520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Αξιολόγησης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2564904"/>
                <a:ext cx="5288884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1</m:t>
                      </m:r>
                      <m:r>
                        <a:rPr lang="en-US" sz="3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−2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564904"/>
                <a:ext cx="5288884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79512" y="1772816"/>
            <a:ext cx="4543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λυθεί η ανίσωση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601322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685686"/>
                <a:ext cx="5962145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1</m:t>
                      </m:r>
                      <m:r>
                        <a:rPr lang="en-US" sz="3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⟺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5686"/>
                <a:ext cx="5962145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-8880" y="0"/>
            <a:ext cx="4543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λυθεί η ανίσωση </a:t>
            </a:r>
            <a:endParaRPr lang="el-G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-12739" y="1916832"/>
                <a:ext cx="8543236" cy="70429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30*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30∗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30∗</m:t>
                    </m:r>
                    <m:r>
                      <a:rPr lang="en-US" sz="2800" i="1">
                        <a:latin typeface="Cambria Math"/>
                      </a:rPr>
                      <m:t>1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30∗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−30∗</m:t>
                    </m:r>
                    <m:f>
                      <m:f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30∗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739" y="1916832"/>
                <a:ext cx="8543236" cy="704295"/>
              </a:xfrm>
              <a:prstGeom prst="rect">
                <a:avLst/>
              </a:prstGeom>
              <a:blipFill rotWithShape="1">
                <a:blip r:embed="rId3"/>
                <a:stretch>
                  <a:fillRect l="-1499" b="-112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-47019" y="2924944"/>
                <a:ext cx="6868290" cy="52322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x</m:t>
                    </m:r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15∗3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10∗4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60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019" y="2924944"/>
                <a:ext cx="6868290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775"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-12987" y="3861048"/>
                <a:ext cx="6431441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x</m:t>
                    </m:r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45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40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60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987" y="3861048"/>
                <a:ext cx="643144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1991"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45140" y="4725144"/>
                <a:ext cx="5871864" cy="52322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46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−75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+90≥0⟺</m:t>
                    </m:r>
                  </m:oMath>
                </a14:m>
                <a:r>
                  <a:rPr lang="en-US" sz="2800" dirty="0" smtClean="0"/>
                  <a:t>-34x</a:t>
                </a:r>
                <a:r>
                  <a:rPr lang="en-US" sz="2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+90≥0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" y="4725144"/>
                <a:ext cx="58718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398279" y="5440868"/>
                <a:ext cx="2664704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/>
                  <a:t>-34x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−9</m:t>
                    </m:r>
                    <m:r>
                      <a:rPr lang="en-US" sz="32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279" y="5440868"/>
                <a:ext cx="2664704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4169181" y="5440868"/>
                <a:ext cx="2233497" cy="5847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/>
                  <a:t>34x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9</m:t>
                    </m:r>
                    <m:r>
                      <a:rPr lang="en-US" sz="32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181" y="5440868"/>
                <a:ext cx="2233497" cy="584775"/>
              </a:xfrm>
              <a:prstGeom prst="rect">
                <a:avLst/>
              </a:prstGeom>
              <a:blipFill rotWithShape="1"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2981072" y="5949280"/>
                <a:ext cx="1707712" cy="79124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 smtClean="0"/>
                  <a:t>x</a:t>
                </a:r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90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34</m:t>
                        </m:r>
                      </m:den>
                    </m:f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072" y="5949280"/>
                <a:ext cx="1707712" cy="791242"/>
              </a:xfrm>
              <a:prstGeom prst="rect">
                <a:avLst/>
              </a:prstGeom>
              <a:blipFill rotWithShape="1">
                <a:blip r:embed="rId9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62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i="1" dirty="0"/>
              <a:t>Εξίσωση 1</a:t>
            </a:r>
            <a:r>
              <a:rPr lang="el-GR" b="1" i="1" baseline="30000" dirty="0"/>
              <a:t>ου</a:t>
            </a:r>
            <a:r>
              <a:rPr lang="el-GR" b="1" i="1" dirty="0"/>
              <a:t> βαθμού</a:t>
            </a:r>
            <a:r>
              <a:rPr lang="el-GR" dirty="0"/>
              <a:t>, ονομάζεται μια </a:t>
            </a:r>
            <a:r>
              <a:rPr lang="el-GR" b="1" i="1" dirty="0">
                <a:solidFill>
                  <a:srgbClr val="FF0000"/>
                </a:solidFill>
              </a:rPr>
              <a:t>ισότητα</a:t>
            </a:r>
            <a:r>
              <a:rPr lang="el-GR" dirty="0"/>
              <a:t> που περιέχει </a:t>
            </a:r>
            <a:r>
              <a:rPr lang="el-GR" b="1" dirty="0">
                <a:solidFill>
                  <a:srgbClr val="FF0000"/>
                </a:solidFill>
              </a:rPr>
              <a:t>μια μεταβλητή</a:t>
            </a:r>
            <a:r>
              <a:rPr lang="el-GR" dirty="0"/>
              <a:t>, δηλαδή έχει </a:t>
            </a:r>
            <a:r>
              <a:rPr lang="el-GR" b="1" dirty="0">
                <a:solidFill>
                  <a:srgbClr val="FF0000"/>
                </a:solidFill>
              </a:rPr>
              <a:t>έναν </a:t>
            </a:r>
            <a:r>
              <a:rPr lang="el-GR" b="1" i="1" dirty="0">
                <a:solidFill>
                  <a:srgbClr val="FF0000"/>
                </a:solidFill>
              </a:rPr>
              <a:t>άγνωστο όρο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Όταν </a:t>
            </a:r>
            <a:r>
              <a:rPr lang="el-GR" dirty="0"/>
              <a:t>αντικατασταθεί ο άγνωστος όρος της εξίσωσης από έναν </a:t>
            </a:r>
            <a:r>
              <a:rPr lang="el-GR" b="1" dirty="0"/>
              <a:t>αριθμό </a:t>
            </a:r>
            <a:r>
              <a:rPr lang="el-GR" dirty="0"/>
              <a:t>που </a:t>
            </a:r>
            <a:r>
              <a:rPr lang="el-GR" b="1" dirty="0"/>
              <a:t>επαληθεύει</a:t>
            </a:r>
            <a:r>
              <a:rPr lang="el-GR" dirty="0"/>
              <a:t> τη δοσμένη </a:t>
            </a:r>
            <a:r>
              <a:rPr lang="el-GR" b="1" dirty="0"/>
              <a:t>ισότητα</a:t>
            </a:r>
            <a:r>
              <a:rPr lang="el-GR" dirty="0"/>
              <a:t>, </a:t>
            </a:r>
            <a:endParaRPr lang="el-GR" dirty="0" smtClean="0"/>
          </a:p>
          <a:p>
            <a:pPr lvl="1"/>
            <a:r>
              <a:rPr lang="el-GR" dirty="0" smtClean="0"/>
              <a:t>τότε </a:t>
            </a:r>
            <a:r>
              <a:rPr lang="el-GR" dirty="0"/>
              <a:t>έχει βρεθεί η </a:t>
            </a:r>
            <a:r>
              <a:rPr lang="el-GR" b="1" i="1" dirty="0"/>
              <a:t>ρίζα</a:t>
            </a:r>
            <a:r>
              <a:rPr lang="el-GR" dirty="0"/>
              <a:t> (δηλαδή η λύση) της εξίσωσης.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914400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0" y="3214686"/>
            <a:ext cx="9144000" cy="3643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289</Words>
  <Application>Microsoft Office PowerPoint</Application>
  <PresentationFormat>Προβολή στην οθόνη (4:3)</PresentationFormat>
  <Paragraphs>28</Paragraphs>
  <Slides>43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4" baseType="lpstr">
      <vt:lpstr>Θέμα του Office</vt:lpstr>
      <vt:lpstr>Μαθηματικά 3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Ανισώσεις 1ου βαθμού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λυθούν οι παρακάτω ανισώσεις: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 Αξιολόγησης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3</dc:title>
  <dc:creator>admin</dc:creator>
  <cp:lastModifiedBy>Νίκος</cp:lastModifiedBy>
  <cp:revision>28</cp:revision>
  <dcterms:created xsi:type="dcterms:W3CDTF">2011-10-11T06:18:34Z</dcterms:created>
  <dcterms:modified xsi:type="dcterms:W3CDTF">2019-10-19T02:05:36Z</dcterms:modified>
</cp:coreProperties>
</file>