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199AB4-1033-4C01-984A-E1C4A9DC7246}" type="datetimeFigureOut">
              <a:rPr lang="el-GR" smtClean="0"/>
              <a:pPr/>
              <a:t>6/4/2020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17CA7-DFB1-4BC6-B819-93324B6DC30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88125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17CA7-DFB1-4BC6-B819-93324B6DC30E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057655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17CA7-DFB1-4BC6-B819-93324B6DC30E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938322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17CA7-DFB1-4BC6-B819-93324B6DC30E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914860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17CA7-DFB1-4BC6-B819-93324B6DC30E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6551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17CA7-DFB1-4BC6-B819-93324B6DC30E}" type="slidenum">
              <a:rPr lang="el-GR" smtClean="0"/>
              <a:pPr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935324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17CA7-DFB1-4BC6-B819-93324B6DC30E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054352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17CA7-DFB1-4BC6-B819-93324B6DC30E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621992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17CA7-DFB1-4BC6-B819-93324B6DC30E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25054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17CA7-DFB1-4BC6-B819-93324B6DC30E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58693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17CA7-DFB1-4BC6-B819-93324B6DC30E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580622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17CA7-DFB1-4BC6-B819-93324B6DC30E}" type="slidenum">
              <a:rPr lang="el-GR" smtClean="0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02048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17CA7-DFB1-4BC6-B819-93324B6DC30E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2368272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17CA7-DFB1-4BC6-B819-93324B6DC30E}" type="slidenum">
              <a:rPr lang="el-GR" smtClean="0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841316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17CA7-DFB1-4BC6-B819-93324B6DC30E}" type="slidenum">
              <a:rPr lang="el-GR" smtClean="0"/>
              <a:pPr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45772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17CA7-DFB1-4BC6-B819-93324B6DC30E}" type="slidenum">
              <a:rPr lang="el-GR" smtClean="0"/>
              <a:pPr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9946714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17CA7-DFB1-4BC6-B819-93324B6DC30E}" type="slidenum">
              <a:rPr lang="el-GR" smtClean="0"/>
              <a:pPr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289464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17CA7-DFB1-4BC6-B819-93324B6DC30E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15723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17CA7-DFB1-4BC6-B819-93324B6DC30E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185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17CA7-DFB1-4BC6-B819-93324B6DC30E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38402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17CA7-DFB1-4BC6-B819-93324B6DC30E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257328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17CA7-DFB1-4BC6-B819-93324B6DC30E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077651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17CA7-DFB1-4BC6-B819-93324B6DC30E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32360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17CA7-DFB1-4BC6-B819-93324B6DC30E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6784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DC18-B388-4F0B-AEFB-25D45830CEC8}" type="datetimeFigureOut">
              <a:rPr lang="el-GR" smtClean="0"/>
              <a:pPr/>
              <a:t>6/4/2020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C7253C3-B87D-4997-A589-E0FD217063B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DC18-B388-4F0B-AEFB-25D45830CEC8}" type="datetimeFigureOut">
              <a:rPr lang="el-GR" smtClean="0"/>
              <a:pPr/>
              <a:t>6/4/2020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253C3-B87D-4997-A589-E0FD217063B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DC18-B388-4F0B-AEFB-25D45830CEC8}" type="datetimeFigureOut">
              <a:rPr lang="el-GR" smtClean="0"/>
              <a:pPr/>
              <a:t>6/4/2020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253C3-B87D-4997-A589-E0FD217063B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DC18-B388-4F0B-AEFB-25D45830CEC8}" type="datetimeFigureOut">
              <a:rPr lang="el-GR" smtClean="0"/>
              <a:pPr/>
              <a:t>6/4/2020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253C3-B87D-4997-A589-E0FD217063B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DC18-B388-4F0B-AEFB-25D45830CEC8}" type="datetimeFigureOut">
              <a:rPr lang="el-GR" smtClean="0"/>
              <a:pPr/>
              <a:t>6/4/2020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C7253C3-B87D-4997-A589-E0FD217063B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DC18-B388-4F0B-AEFB-25D45830CEC8}" type="datetimeFigureOut">
              <a:rPr lang="el-GR" smtClean="0"/>
              <a:pPr/>
              <a:t>6/4/2020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253C3-B87D-4997-A589-E0FD217063B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DC18-B388-4F0B-AEFB-25D45830CEC8}" type="datetimeFigureOut">
              <a:rPr lang="el-GR" smtClean="0"/>
              <a:pPr/>
              <a:t>6/4/2020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253C3-B87D-4997-A589-E0FD217063B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DC18-B388-4F0B-AEFB-25D45830CEC8}" type="datetimeFigureOut">
              <a:rPr lang="el-GR" smtClean="0"/>
              <a:pPr/>
              <a:t>6/4/2020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253C3-B87D-4997-A589-E0FD217063B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DC18-B388-4F0B-AEFB-25D45830CEC8}" type="datetimeFigureOut">
              <a:rPr lang="el-GR" smtClean="0"/>
              <a:pPr/>
              <a:t>6/4/2020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253C3-B87D-4997-A589-E0FD217063B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DC18-B388-4F0B-AEFB-25D45830CEC8}" type="datetimeFigureOut">
              <a:rPr lang="el-GR" smtClean="0"/>
              <a:pPr/>
              <a:t>6/4/2020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253C3-B87D-4997-A589-E0FD217063B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DC18-B388-4F0B-AEFB-25D45830CEC8}" type="datetimeFigureOut">
              <a:rPr lang="el-GR" smtClean="0"/>
              <a:pPr/>
              <a:t>6/4/2020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C7253C3-B87D-4997-A589-E0FD217063B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F8ADC18-B388-4F0B-AEFB-25D45830CEC8}" type="datetimeFigureOut">
              <a:rPr lang="el-GR" smtClean="0"/>
              <a:pPr/>
              <a:t>6/4/2020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C7253C3-B87D-4997-A589-E0FD217063B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l-GR" dirty="0" smtClean="0"/>
          </a:p>
          <a:p>
            <a:r>
              <a:rPr lang="el-GR" dirty="0" smtClean="0"/>
              <a:t>Δρ. </a:t>
            </a:r>
            <a:r>
              <a:rPr lang="el-GR" dirty="0" err="1" smtClean="0"/>
              <a:t>Νικολαος</a:t>
            </a:r>
            <a:r>
              <a:rPr lang="el-GR" dirty="0" smtClean="0"/>
              <a:t> Καρταλης</a:t>
            </a:r>
          </a:p>
          <a:p>
            <a:r>
              <a:rPr lang="el-GR" dirty="0" smtClean="0"/>
              <a:t> </a:t>
            </a:r>
            <a:r>
              <a:rPr lang="el-GR" dirty="0" err="1" smtClean="0"/>
              <a:t>Καθηγητης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ΕΙΔΗ ΕΤΑΙΡΕΙΩΝ</a:t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ΟΜΟΡΡΥΘΜΗ ΕΤΑΙΡΕΙΑ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ΕΧΕΙ ΔΙΚΗ ΤΗΣ ΝΟΜΙΚΗ ΥΠΟΣΤΑΣΗ</a:t>
            </a:r>
          </a:p>
          <a:p>
            <a:r>
              <a:rPr lang="el-GR" dirty="0" smtClean="0"/>
              <a:t>ΕΥΘΥΝΗ ΑΠΕΡΙΟΡΙΣΤΗ ΤΩΝ ΜΕΛΩΝ ΤΗΣ</a:t>
            </a:r>
          </a:p>
          <a:p>
            <a:r>
              <a:rPr lang="el-GR" dirty="0" smtClean="0"/>
              <a:t>ΕΥΘΥΝΗ ΑΚΟΜΗ ΚΑΙ ΚΑΤΆ ΤΗΝ ΠΑΥΣΗ ΤΗΣ.</a:t>
            </a:r>
          </a:p>
          <a:p>
            <a:r>
              <a:rPr lang="el-GR" dirty="0" smtClean="0"/>
              <a:t>ΥΠΟΧΡΕΩΣΗ ΕΝΌΣ ΚΑΙΝΟΥΡΓΙΟΥ ΜΕΛΟΥΣ ΣΤΑ ΠΑΡΕΛΘΟΝΤΙΚΑ ΧΡΕΗ ΤΗΣ ΕΤΑΙΡΕΙΑΣ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ΠΛΕΟΝΕΚΤΗΜΑΤΑ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ΙΔΡΥΕΤΑΙ ΠΟΛΎ ΕΥΚΟΛΑ ΔΕΝ ΧΡΕΙΑΖΕΤΑΙ ΣΥΜΒΟΛΑΙΟΓΡΑΦΟΣ</a:t>
            </a:r>
          </a:p>
          <a:p>
            <a:r>
              <a:rPr lang="el-GR" dirty="0" smtClean="0"/>
              <a:t>ΛΙΓΑ ΕΞΟΔΑ ΙΔΡΥΣΕΩΣ</a:t>
            </a:r>
          </a:p>
          <a:p>
            <a:r>
              <a:rPr lang="el-GR" dirty="0" smtClean="0"/>
              <a:t>ΔΕΝ ΑΠΑΙΤΕΙΤΑΙ ΕΛΑΧΙΣΤΟ ΥΨΟΣ ΚΕΦΑΛΑΙΟΥ</a:t>
            </a:r>
          </a:p>
          <a:p>
            <a:r>
              <a:rPr lang="el-GR" dirty="0" smtClean="0"/>
              <a:t>ΕΙΣΦΕΡΕΙ ΚΑΠΟΙΟΣ ΠΡΟΣΩΠΙΚΗ ΕΡΓΑΣΙΑ</a:t>
            </a:r>
          </a:p>
          <a:p>
            <a:r>
              <a:rPr lang="el-GR" dirty="0" smtClean="0"/>
              <a:t>ΣΤΗΡΙΖΕΤΑΙ ΣΤΗΝ ΠΡΟΣΩΠΙΚΗ ΣΥΝΕΡΓΑΣΙΑ ΜΕΛΩΝ ΤΗΣ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ΜΕΙΟΝΕΚΤΗΜΑΤΑ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ΔΕΝ ΕΧΕΙ ΜΑΚΡΟΧΡΟΝΙΑ ΖΩΗ</a:t>
            </a:r>
          </a:p>
          <a:p>
            <a:r>
              <a:rPr lang="el-GR" dirty="0" smtClean="0"/>
              <a:t>ΕΥΘΥΝΗ ΑΠΕΡΙΟΡΙΣΤΗ ΤΩΝ ΜΕΛΩΝ</a:t>
            </a:r>
          </a:p>
          <a:p>
            <a:r>
              <a:rPr lang="el-GR" dirty="0" smtClean="0"/>
              <a:t>ΕΜΠΟΡΙΚΕΣ ΣΥΝΕΠΕΙΕΣ ΚΑΙ ΥΠΟΧΡΕΩΣΕΙΣ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ΔΙΑΔΙΚΑΣΙΑ ΕΝΑΡΞΗΣ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ΚΑΤΑΣΤΑΤΙΚΟ ( ΚΑΤΑΘΕΣΗ ΠΡΩΤΟΔΙΚΕΙΟ ΕΔΡΑΣ)</a:t>
            </a:r>
          </a:p>
          <a:p>
            <a:r>
              <a:rPr lang="el-GR" dirty="0" smtClean="0"/>
              <a:t>ΕΞΟΔΑ ΣΥΣΤΑΣΕΩΣ (ΦΟΡΟΣ 1% ΕΠΙ ΣΥΓΚΕΝΤΡΩΣΕΩΣ ΤΟΥ ΚΕΦΑΛΑΙΟΥ, ΕΙΣΦΟΡΑ ΥΠΕΡ ΤΑΜΕΙΟΥ ΣΥΝΤΑΞΕΩΣ ΝΟΜΙΚΩΝ, ΕΙΣΦΟΡΑ ΥΠΕΡ ΤΑΜΕΙΟΥ ΠΡΟΝΟΙΑΣ ΔΙΚΗΓΟΡΩΝ, ΕΞΟΔΑ ΕΠΙΜΕΛΗΤΗΡΙΟΥ)</a:t>
            </a:r>
          </a:p>
          <a:p>
            <a:r>
              <a:rPr lang="el-GR" dirty="0" smtClean="0"/>
              <a:t>ΕΝΤΥΠΑ Μ3 (ΕΝΑΡΞΕΩΣ Ο.Ε), Μ7 (ΣΧΕΣΩΝ ΦΟΡΟΛΟΓΟΥΜΕΝΟΥ, Μ8 (ΜΕΛΩΝ ΜΗ ΦΥΣΙΚΟΥ ΠΡΟΣΩΠΟΥ)</a:t>
            </a:r>
          </a:p>
          <a:p>
            <a:r>
              <a:rPr lang="el-GR" dirty="0" smtClean="0"/>
              <a:t>ΒΕΒΑΙΩΣΗ ΠΡΟΕΓΡΑΦΗΣ ΕΠΙΜΕΛΗΤΗΡΙΟ</a:t>
            </a:r>
          </a:p>
          <a:p>
            <a:r>
              <a:rPr lang="el-GR" dirty="0" smtClean="0"/>
              <a:t>ΒΕΒΑΙΩΣΗ ΕΓΓΡΑΦΗΣ ΣΕ ΑΣΦΑΛΙΣΤΙΚΟ ΦΟΡΕΑ</a:t>
            </a:r>
          </a:p>
          <a:p>
            <a:r>
              <a:rPr lang="el-GR" dirty="0" smtClean="0"/>
              <a:t>ΙΔΙΩΤΙΚΟ ΣΥΜΦΩΝΗΤΙΚΟ ΕΠΑΓΓΕΛΜΑΤΙΚΗΣ ΜΙΣΘΩΣΗΣ</a:t>
            </a:r>
          </a:p>
          <a:p>
            <a:r>
              <a:rPr lang="el-GR" dirty="0" smtClean="0"/>
              <a:t>ΒΕΒΑΙΩΣΗ ΕΝΑΡΞΗΣ ΙΚΑ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ΛΟΓΙΣΤΙΚΕΣ ΕΓΓΡΑΦΕΣ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ΙΔΡΥΕΤΑΙ Ο.Ε ΜΕ Μ.Κ 20000 ΕΥΡΩ</a:t>
            </a:r>
          </a:p>
          <a:p>
            <a:r>
              <a:rPr lang="el-GR" dirty="0" smtClean="0"/>
              <a:t>33 ΧΡΕΩΣΤΕΣ ΔΙΑΦΟΡΟΙ</a:t>
            </a:r>
          </a:p>
          <a:p>
            <a:r>
              <a:rPr lang="el-GR" dirty="0" smtClean="0"/>
              <a:t>33.03 ΕΤΑΙΡΟΙ ΛΟΓ.ΚΑΛΥΨ Μ.Κ	20000</a:t>
            </a:r>
          </a:p>
          <a:p>
            <a:r>
              <a:rPr lang="el-GR" dirty="0" smtClean="0"/>
              <a:t>33.03.00 ΕΤ Α</a:t>
            </a:r>
          </a:p>
          <a:p>
            <a:r>
              <a:rPr lang="el-GR" dirty="0" smtClean="0"/>
              <a:t>33.03.01 ΕΤ Β</a:t>
            </a:r>
          </a:p>
          <a:p>
            <a:r>
              <a:rPr lang="el-GR" dirty="0"/>
              <a:t> </a:t>
            </a:r>
            <a:r>
              <a:rPr lang="el-GR" dirty="0" smtClean="0"/>
              <a:t>                            40 ΚΕΦΑΛΑΙΟ                20000</a:t>
            </a:r>
          </a:p>
          <a:p>
            <a:r>
              <a:rPr lang="el-GR" dirty="0"/>
              <a:t> </a:t>
            </a:r>
            <a:r>
              <a:rPr lang="el-GR" dirty="0" smtClean="0"/>
              <a:t>                             40.06 ΕΤ ΚΕΦ</a:t>
            </a:r>
          </a:p>
          <a:p>
            <a:r>
              <a:rPr lang="el-GR" dirty="0"/>
              <a:t> </a:t>
            </a:r>
            <a:r>
              <a:rPr lang="el-GR" dirty="0" smtClean="0"/>
              <a:t>                              40.06.01 ΟΦ.ΕΤ.Κ</a:t>
            </a:r>
          </a:p>
          <a:p>
            <a:r>
              <a:rPr lang="el-GR" dirty="0" smtClean="0"/>
              <a:t>ΕΓΓΡΑΦΗ ΣΥΣΤΑΣΗΣ Ο.Ε</a:t>
            </a:r>
          </a:p>
          <a:p>
            <a:pPr lvl="7"/>
            <a:endParaRPr lang="el-GR" dirty="0" smtClean="0"/>
          </a:p>
          <a:p>
            <a:pPr lvl="7"/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33 ΧΡΕΩΣ ΔΙΑΦ</a:t>
            </a:r>
          </a:p>
          <a:p>
            <a:r>
              <a:rPr lang="el-GR" dirty="0" smtClean="0"/>
              <a:t>33.04 ΟΦΕΙΛ ΚΕΦ                  20000</a:t>
            </a:r>
          </a:p>
          <a:p>
            <a:r>
              <a:rPr lang="el-GR" dirty="0" smtClean="0"/>
              <a:t>33.04.00 ΕΤ Α</a:t>
            </a:r>
          </a:p>
          <a:p>
            <a:r>
              <a:rPr lang="el-GR" dirty="0" smtClean="0"/>
              <a:t>33.04.01 ΕΤ Β</a:t>
            </a:r>
          </a:p>
          <a:p>
            <a:r>
              <a:rPr lang="el-GR" dirty="0" smtClean="0"/>
              <a:t>               33.03 ΕΤ.ΛΟΓ.ΚΑΛ.ΚΕΦ               20000  </a:t>
            </a:r>
          </a:p>
          <a:p>
            <a:r>
              <a:rPr lang="el-GR" dirty="0"/>
              <a:t> </a:t>
            </a:r>
            <a:r>
              <a:rPr lang="el-GR" dirty="0" smtClean="0"/>
              <a:t>               33.03.00  ΕΤΑΙΡ Α</a:t>
            </a:r>
          </a:p>
          <a:p>
            <a:r>
              <a:rPr lang="el-GR" dirty="0"/>
              <a:t> </a:t>
            </a:r>
            <a:r>
              <a:rPr lang="el-GR" dirty="0" smtClean="0"/>
              <a:t>               33.03.01   ΕΤ Β</a:t>
            </a:r>
          </a:p>
          <a:p>
            <a:r>
              <a:rPr lang="el-GR" dirty="0" smtClean="0"/>
              <a:t>ΜΕΤΑΦΟΡΑ ΛΟΓ ΑΠΌ 33.03 ΣΤΟΝ 33.04</a:t>
            </a:r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38. ΧΡΗΜ. ΔΙΑΘ</a:t>
            </a:r>
          </a:p>
          <a:p>
            <a:r>
              <a:rPr lang="el-GR" dirty="0" smtClean="0"/>
              <a:t>38.00 ΤΑΜΕΙΟ        20000</a:t>
            </a:r>
          </a:p>
          <a:p>
            <a:endParaRPr lang="el-GR" dirty="0"/>
          </a:p>
          <a:p>
            <a:pPr lvl="2"/>
            <a:r>
              <a:rPr lang="el-GR" dirty="0" smtClean="0"/>
              <a:t>                       33 ΧΡΕΩΣΤΕΣ ΔΙΑΦΟΡΟΙ            20000</a:t>
            </a:r>
          </a:p>
          <a:p>
            <a:pPr lvl="2"/>
            <a:r>
              <a:rPr lang="el-GR" dirty="0"/>
              <a:t> </a:t>
            </a:r>
            <a:r>
              <a:rPr lang="el-GR" dirty="0" smtClean="0"/>
              <a:t>                      33.04 ΕΤ. ΛΟΓ ΚΑΛ.ΚΕΦ</a:t>
            </a:r>
          </a:p>
          <a:p>
            <a:pPr lvl="2"/>
            <a:r>
              <a:rPr lang="el-GR" dirty="0"/>
              <a:t> </a:t>
            </a:r>
            <a:r>
              <a:rPr lang="el-GR" dirty="0" smtClean="0"/>
              <a:t>                       33.04.00 ΕΤΑΙΡ Α</a:t>
            </a:r>
          </a:p>
          <a:p>
            <a:pPr lvl="2"/>
            <a:r>
              <a:rPr lang="el-GR" dirty="0"/>
              <a:t> </a:t>
            </a:r>
            <a:r>
              <a:rPr lang="el-GR" dirty="0" smtClean="0"/>
              <a:t>                       33.04.01  ΕΤΑΙΡ Β</a:t>
            </a:r>
          </a:p>
          <a:p>
            <a:pPr lvl="2"/>
            <a:endParaRPr lang="el-GR" dirty="0"/>
          </a:p>
          <a:p>
            <a:pPr lvl="2"/>
            <a:r>
              <a:rPr lang="el-GR" dirty="0" smtClean="0"/>
              <a:t>ΚΑΤΑΒΟΛΗ ΕΙΣΦΟΡΑΣ ΑΠΌ ΕΤΑΙΡΟΥΣ</a:t>
            </a:r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40. ΚΕΦΑΛΑΙΟ</a:t>
            </a:r>
          </a:p>
          <a:p>
            <a:r>
              <a:rPr lang="el-GR" dirty="0" smtClean="0"/>
              <a:t>40.06 ΕΤ.ΚΕΦ</a:t>
            </a:r>
          </a:p>
          <a:p>
            <a:r>
              <a:rPr lang="el-GR" dirty="0" smtClean="0"/>
              <a:t>40.06.01 ΟΦΕΙΛ ΕΤ.ΚΕΦ              20000</a:t>
            </a:r>
          </a:p>
          <a:p>
            <a:r>
              <a:rPr lang="el-GR" dirty="0"/>
              <a:t> </a:t>
            </a:r>
            <a:r>
              <a:rPr lang="el-GR" dirty="0" smtClean="0"/>
              <a:t>                         40. ΚΕΦΑΛΑΙΟ20000</a:t>
            </a:r>
          </a:p>
          <a:p>
            <a:r>
              <a:rPr lang="el-GR" dirty="0"/>
              <a:t> </a:t>
            </a:r>
            <a:r>
              <a:rPr lang="el-GR" dirty="0" smtClean="0"/>
              <a:t>                          40.06 ΕΤ.ΚΕΦ  </a:t>
            </a:r>
          </a:p>
          <a:p>
            <a:r>
              <a:rPr lang="el-GR" dirty="0" smtClean="0"/>
              <a:t>                    40.06.00 ΚΑΤΒ.ΕΤ.ΚΕΦ    20000</a:t>
            </a:r>
          </a:p>
          <a:p>
            <a:endParaRPr lang="el-GR" dirty="0"/>
          </a:p>
          <a:p>
            <a:r>
              <a:rPr lang="el-GR" dirty="0" smtClean="0"/>
              <a:t>ΤΑΚΤΟΠΟΙΗΣΗ  ΟΦΕΙΛΟΜΕΝΟΥ ΚΕΦΑΛΑΙΟΥ</a:t>
            </a:r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ΕΙΣΦΟΡΑ ΣΕ ΕΙΔΟΣ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Ο Α  ΕΙΣΦΕΡΕΙ 1173 ΣΕ ΠΕΡΙΟΥΣΙΑΚΑ ΣΤΟΙΧΕΙΑ ΚΑΙ Ο Β 293 ΣΕ ΜΕΤΡΗΤΑ. Ο Α ΕΙΣΦΕΡΕΙ</a:t>
            </a:r>
          </a:p>
          <a:p>
            <a:r>
              <a:rPr lang="el-GR" dirty="0" smtClean="0"/>
              <a:t>ΜΕΤΡΗΤΑ 146,74</a:t>
            </a:r>
          </a:p>
          <a:p>
            <a:r>
              <a:rPr lang="el-GR" dirty="0" smtClean="0"/>
              <a:t>ΕΜ/ΤΑ       				234</a:t>
            </a:r>
          </a:p>
          <a:p>
            <a:r>
              <a:rPr lang="el-GR" dirty="0" smtClean="0"/>
              <a:t>ΑΠΑΙΤΗΣΕΙΣ 				440,41</a:t>
            </a:r>
          </a:p>
          <a:p>
            <a:r>
              <a:rPr lang="el-GR" dirty="0" smtClean="0"/>
              <a:t>-ΕΚΠΤΩΣΗ      				</a:t>
            </a:r>
            <a:r>
              <a:rPr lang="el-GR" u="sng" dirty="0" smtClean="0"/>
              <a:t>26,41</a:t>
            </a:r>
          </a:p>
          <a:p>
            <a:r>
              <a:rPr lang="el-GR" dirty="0" smtClean="0"/>
              <a:t>                        				413,79</a:t>
            </a:r>
          </a:p>
          <a:p>
            <a:r>
              <a:rPr lang="el-GR" dirty="0" smtClean="0"/>
              <a:t>ΜΗΧ/ΤΑ         				 225,87</a:t>
            </a:r>
          </a:p>
          <a:p>
            <a:r>
              <a:rPr lang="el-GR" dirty="0" smtClean="0"/>
              <a:t>ΓΡΑΜ.ΕΙΣΠ ΟΝ.ΑΞΙΑΣ 		161,40</a:t>
            </a:r>
          </a:p>
          <a:p>
            <a:r>
              <a:rPr lang="el-GR" dirty="0" smtClean="0"/>
              <a:t>ΚΑΙ ΠΑΡΟΥΣΑΣ ΑΞΙΑΣ                  	</a:t>
            </a:r>
            <a:r>
              <a:rPr lang="el-GR" u="sng" dirty="0" smtClean="0"/>
              <a:t> 152,60</a:t>
            </a:r>
          </a:p>
          <a:p>
            <a:r>
              <a:rPr lang="el-GR" dirty="0"/>
              <a:t> </a:t>
            </a:r>
            <a:r>
              <a:rPr lang="el-GR" dirty="0" smtClean="0"/>
              <a:t>                                                                  1173,00</a:t>
            </a:r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33 ΧΡΕΩΣΤΕΣ ΔΙΑΦΟΡΟΙ</a:t>
            </a:r>
          </a:p>
          <a:p>
            <a:r>
              <a:rPr lang="el-GR" dirty="0" smtClean="0"/>
              <a:t>33.03.00 ΕΤ Α         1173</a:t>
            </a:r>
          </a:p>
          <a:p>
            <a:r>
              <a:rPr lang="el-GR" dirty="0" smtClean="0"/>
              <a:t>33.03.01  ΕΤ Β        293</a:t>
            </a:r>
          </a:p>
          <a:p>
            <a:r>
              <a:rPr lang="el-GR" dirty="0"/>
              <a:t> </a:t>
            </a:r>
            <a:r>
              <a:rPr lang="el-GR" dirty="0" smtClean="0"/>
              <a:t>                        40.06.01 ΟΦ.ΜΕΤ.ΚΕΦ  1466,00</a:t>
            </a:r>
          </a:p>
          <a:p>
            <a:endParaRPr lang="el-GR" dirty="0"/>
          </a:p>
          <a:p>
            <a:r>
              <a:rPr lang="el-GR" dirty="0" smtClean="0"/>
              <a:t>ΚΑΛΥΨΗ ΜΕΤ.ΚΕΦ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Α) ΟΜΟΡΡΥΘΜΗ ΕΤΑΙΡΕΙΑ (4072/12)</a:t>
            </a:r>
          </a:p>
          <a:p>
            <a:r>
              <a:rPr lang="el-GR" dirty="0" smtClean="0"/>
              <a:t>Β)ΑΠΛΗ ΕΤΕΡΟΡΡΥΘΜΗ (4072/12)</a:t>
            </a:r>
          </a:p>
          <a:p>
            <a:r>
              <a:rPr lang="el-GR" dirty="0" smtClean="0"/>
              <a:t>Γ) ΕΤΕΡΟΡΡΥΘΜΗ ΕΤΑΙΡΕΙΑ ΚΑΤΆ ΜΕΤΟΧΕΣ (ΑΡΘΡΑ 38 Ε.Ν ΚΑΙ 50</a:t>
            </a:r>
            <a:r>
              <a:rPr lang="el-GR" baseline="30000" dirty="0" smtClean="0"/>
              <a:t>Α</a:t>
            </a:r>
            <a:r>
              <a:rPr lang="el-GR" dirty="0" smtClean="0"/>
              <a:t> Ν.2190/1955)</a:t>
            </a:r>
          </a:p>
          <a:p>
            <a:r>
              <a:rPr lang="el-GR" dirty="0" smtClean="0"/>
              <a:t>Δ) ΑΦΑΝΗΣ ή ΜΕΤΟΧΙΚΗ  ή ΣΥΜΜΕΤΟΧΙΚΗ - ΕΤΑΙΡΕΙΑ (ΑΡΘΡΑ 47-50 Ε.Ν)</a:t>
            </a:r>
          </a:p>
          <a:p>
            <a:r>
              <a:rPr lang="el-GR" dirty="0" smtClean="0"/>
              <a:t>ΑΝΩΝΥΜΗ ΕΤΑΙΡΕΙΑ ( Ν.4548/18 , ΤΡΑΠΕΖΙΚΩΝ Α.Ε, Ν.Δ 608/1970.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33.04.ΟΟ ΕΤ Α       1173</a:t>
            </a:r>
          </a:p>
          <a:p>
            <a:r>
              <a:rPr lang="el-GR" dirty="0" smtClean="0"/>
              <a:t>33.04.01 ΕΤ Β           293</a:t>
            </a:r>
          </a:p>
          <a:p>
            <a:r>
              <a:rPr lang="el-GR" dirty="0"/>
              <a:t> </a:t>
            </a:r>
            <a:r>
              <a:rPr lang="el-GR" dirty="0" smtClean="0"/>
              <a:t>                       33.03.00   ΕΤ Α            1173</a:t>
            </a:r>
          </a:p>
          <a:p>
            <a:r>
              <a:rPr lang="el-GR" dirty="0"/>
              <a:t> </a:t>
            </a:r>
            <a:r>
              <a:rPr lang="el-GR" dirty="0" smtClean="0"/>
              <a:t>                        33.03.01   ΕΤ Β            293</a:t>
            </a:r>
          </a:p>
          <a:p>
            <a:endParaRPr lang="el-GR" dirty="0"/>
          </a:p>
          <a:p>
            <a:r>
              <a:rPr lang="el-GR" dirty="0" smtClean="0"/>
              <a:t>ΜΕΤΑΦΟΡΑ ΤΟΥ 33.03 ΣΤΟ 33.04</a:t>
            </a:r>
            <a:endParaRPr lang="el-G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38.00 ΤΑΜΕΙΟ           293</a:t>
            </a:r>
          </a:p>
          <a:p>
            <a:r>
              <a:rPr lang="el-GR" dirty="0"/>
              <a:t> </a:t>
            </a:r>
            <a:r>
              <a:rPr lang="el-GR" dirty="0" smtClean="0"/>
              <a:t>                 33.04.01     ΕΤ. Β        293</a:t>
            </a:r>
          </a:p>
          <a:p>
            <a:r>
              <a:rPr lang="el-GR" dirty="0" smtClean="0"/>
              <a:t>ΚΑΤΑΒΟΛΗ ΕΙΣΦΟΡΑΣ Β</a:t>
            </a:r>
            <a:endParaRPr lang="el-G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38.00 ΤΑΜΕΙΟ      146,74</a:t>
            </a:r>
          </a:p>
          <a:p>
            <a:r>
              <a:rPr lang="el-GR" dirty="0" smtClean="0"/>
              <a:t>20. ΕΜ/ΤΑ              234,00</a:t>
            </a:r>
          </a:p>
          <a:p>
            <a:r>
              <a:rPr lang="el-GR" dirty="0" smtClean="0"/>
              <a:t>30 ΠΕΛΑΤΕΣ            440,20</a:t>
            </a:r>
          </a:p>
          <a:p>
            <a:r>
              <a:rPr lang="el-GR" dirty="0" smtClean="0"/>
              <a:t>12. ΜΗΧ/ΤΑ            225,87</a:t>
            </a:r>
          </a:p>
          <a:p>
            <a:r>
              <a:rPr lang="el-GR" dirty="0" smtClean="0"/>
              <a:t>31.00 ΓΡΑΜ. ΕΙΣΠ   161,40</a:t>
            </a:r>
          </a:p>
          <a:p>
            <a:r>
              <a:rPr lang="el-GR" dirty="0"/>
              <a:t> </a:t>
            </a:r>
            <a:r>
              <a:rPr lang="el-GR" dirty="0" smtClean="0"/>
              <a:t>                                 33.04.00 ΕΤ Α              1173</a:t>
            </a:r>
          </a:p>
          <a:p>
            <a:r>
              <a:rPr lang="el-GR" dirty="0"/>
              <a:t> </a:t>
            </a:r>
            <a:r>
              <a:rPr lang="el-GR" dirty="0" smtClean="0"/>
              <a:t>                                44.01 ΠΡΟΒ ΓΙΑ ΕΠ.Π 26,41     </a:t>
            </a:r>
          </a:p>
          <a:p>
            <a:r>
              <a:rPr lang="el-GR" dirty="0"/>
              <a:t> </a:t>
            </a:r>
            <a:r>
              <a:rPr lang="el-GR" dirty="0" smtClean="0"/>
              <a:t>                                31.06 ΜΗ ΔΕΔ.ΤΟΚΟΙ  8,80</a:t>
            </a:r>
          </a:p>
          <a:p>
            <a:r>
              <a:rPr lang="el-GR" dirty="0" smtClean="0"/>
              <a:t>ΚΑΤΑΒΟΛΗ ΕΙΣΦΟΡΑΣ ΤΟΥ ΑΝΤΩΝΙΟΥ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40.06.01 ΟΦΕΙΛΟΜ. ΚΕΦ         1466</a:t>
            </a:r>
          </a:p>
          <a:p>
            <a:endParaRPr lang="el-GR" dirty="0"/>
          </a:p>
          <a:p>
            <a:r>
              <a:rPr lang="el-GR" dirty="0" smtClean="0"/>
              <a:t>             40.06.00 ΚΑΤΑΒΛ. ΕΤ.ΚΕΦ        1466</a:t>
            </a:r>
          </a:p>
          <a:p>
            <a:endParaRPr lang="el-GR" dirty="0"/>
          </a:p>
          <a:p>
            <a:r>
              <a:rPr lang="el-GR" smtClean="0"/>
              <a:t>ΑΝΤΙΛΟΓΙΣΜΟΣ ΛΟΓΩ ΚΑΤΑΒΟΛΗΣ</a:t>
            </a:r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ΣΤ) ΣΥΜΠΛΟΙΟΚΤΗΣΙΑΣ (ΑΡΘΡΑ 10-36 Κ.Ι.Ν.Δ)</a:t>
            </a:r>
          </a:p>
          <a:p>
            <a:r>
              <a:rPr lang="el-GR" dirty="0" smtClean="0"/>
              <a:t>Ζ) ΝΑΥΤΙΚΗ ΕΤΑΙΡΕΙΑ (Ν.959/79)</a:t>
            </a:r>
          </a:p>
          <a:p>
            <a:r>
              <a:rPr lang="el-GR" dirty="0" smtClean="0"/>
              <a:t>Η) ΕΤΑΙΡΕΙΑ ΠΕΡΙΟΡΙΣΜΕΝΗΣ ΕΥΘΥΝΗΣ </a:t>
            </a:r>
            <a:r>
              <a:rPr lang="el-GR" smtClean="0"/>
              <a:t>(Ν.4541/18)</a:t>
            </a:r>
            <a:endParaRPr lang="el-GR" dirty="0" smtClean="0"/>
          </a:p>
          <a:p>
            <a:r>
              <a:rPr lang="el-GR" dirty="0" smtClean="0"/>
              <a:t>Θ) ΣΥΝΕΤΑΙΡΙΣΜΟΣ ή ΣΥΝΕΡΓΑΤΙΚΗ ΕΤΑΙΡΕΙΑ (Ν,602/15)</a:t>
            </a:r>
          </a:p>
          <a:p>
            <a:r>
              <a:rPr lang="el-GR" dirty="0" smtClean="0"/>
              <a:t>Ι) ΚΟΙΝΟΠΡΑΞΙΑ (ΑΡΘΡΑ 1 &amp; 2 Κ.Φ.Σ)</a:t>
            </a:r>
          </a:p>
          <a:p>
            <a:r>
              <a:rPr lang="el-GR" dirty="0" smtClean="0"/>
              <a:t>ΙΑ) ΚΟΙΝΩΝΙΑ ΚΑΤ’ΙΔΑΝΙΚΑ ΜΕΡΗ (ΑΡΘΡΟ 785 Α.Κ)</a:t>
            </a:r>
          </a:p>
          <a:p>
            <a:r>
              <a:rPr lang="el-GR" dirty="0" smtClean="0"/>
              <a:t>ΙΒ)</a:t>
            </a:r>
            <a:r>
              <a:rPr lang="el-GR" dirty="0"/>
              <a:t> Ιδιωτική Κεφαλαιουχική Εταιρεία (ΙΚΕ</a:t>
            </a:r>
            <a:r>
              <a:rPr lang="el-GR" dirty="0" smtClean="0"/>
              <a:t>)(Ν.4072/12) </a:t>
            </a:r>
            <a:r>
              <a:rPr lang="el-GR" dirty="0"/>
              <a:t/>
            </a:r>
            <a:br>
              <a:rPr lang="el-GR" dirty="0"/>
            </a:b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ΕΠΙΛΟΓΗ ΕΤΑΙΡΕΙΑΣ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ΟΜΟΡΡΥΘΜΗ ΕΤΑΙΡΕΙΑ </a:t>
            </a:r>
          </a:p>
          <a:p>
            <a:r>
              <a:rPr lang="el-GR" dirty="0" smtClean="0"/>
              <a:t>ΣΥΣΤΑΣΗ ΣΥΓΓΕΝΙΚΩΝ ΠΡΟΣΩΠΩΝ </a:t>
            </a:r>
          </a:p>
          <a:p>
            <a:r>
              <a:rPr lang="el-GR" dirty="0" smtClean="0"/>
              <a:t>ΣΥΣΤΑΣΗ ΜΕ ΑΛΛΗΛΕΓΥΑ ΑΤΟΜΑ</a:t>
            </a:r>
          </a:p>
          <a:p>
            <a:r>
              <a:rPr lang="el-GR" dirty="0" smtClean="0"/>
              <a:t>ΕΠΙΡΡΟΗ ΑΠΟΦΑΣΕΩΝ ΣΕ ΟΛΟΥΣ ΤΟΥΣ ΕΤΑΙΡΟΥΣ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ΕΤΕΡΟΡΡΥΘΜΗ ΕΤΑΙΡΕΙΑ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ΔΕΝ ΥΠΑΡΧΕΙ ΑΛΛΗΛΕΓΓΥΗ ΕΥΘΥΝΗ</a:t>
            </a:r>
          </a:p>
          <a:p>
            <a:r>
              <a:rPr lang="el-GR" dirty="0" smtClean="0"/>
              <a:t>ΥΠΟΧΡΕΩΣΗ ΜΕΧΡΙ ΤΟΥ ΠΟΣΟΥ ΤΗΣ ΕΙΣΦΟΡΑΣ</a:t>
            </a:r>
          </a:p>
          <a:p>
            <a:r>
              <a:rPr lang="el-GR" dirty="0" smtClean="0"/>
              <a:t>ΔΕΝ ΥΠΑΡΧΕΙ ΕΥΘΥΝΗ ΣΤΑ ΜΕΛΗ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ΕΠΕ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ΕΝΔΙΑΜΕΣΟΣ ΤΥΠΟΣ ΜΕΤΑΞΥ  ΠΡΟΣΩΠΙΚΕΣ ΚΑΙ ΑΝΩΝΥΜΕΣ</a:t>
            </a:r>
          </a:p>
          <a:p>
            <a:r>
              <a:rPr lang="el-GR" dirty="0" smtClean="0"/>
              <a:t>ΠΕΡΙΟΡΙΣΜΕΝΗ ΕΥΘΥΝΗ ΤΩΝ ΜΕΛΩΝ</a:t>
            </a:r>
          </a:p>
          <a:p>
            <a:r>
              <a:rPr lang="el-GR" dirty="0" smtClean="0"/>
              <a:t>ΥΠΑΡΞΗ ΠΡΟΣΩΠΙΚΩΝ ΕΓΓΥΗΣΕΩΝ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Α.Ε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ΚΕΦΑΛΑΙΟΥΧΙΚΗ ΕΤΑΙΡΕΙΑ</a:t>
            </a:r>
          </a:p>
          <a:p>
            <a:r>
              <a:rPr lang="el-GR" dirty="0" smtClean="0"/>
              <a:t>ΕΥΚΟΛΗ ΜΕΤΑΒΙΒΑΣΗ ΜΕΤΟΧΩΝ</a:t>
            </a:r>
          </a:p>
          <a:p>
            <a:r>
              <a:rPr lang="el-GR" dirty="0" smtClean="0"/>
              <a:t>ΑΥΞΗΜΕΝΗ ΦΟΡΟΛΟΓΙΚΗ ΕΠΙΒΑΡΥΝΣΗ</a:t>
            </a:r>
          </a:p>
          <a:p>
            <a:r>
              <a:rPr lang="el-GR" dirty="0" smtClean="0"/>
              <a:t>ΑΥΞΗΜΕΝΟ ΚΟΣΤΟΣ ΛΕΙΤΟΥΡΓΙΑΣ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ΚΟΙΝΟΠΡΑΞΙΑ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ΣΥΝΕΡΓΑΣΙΑ ΕΠΙΤΗΔΕΥΜΑΤΙΩΝ</a:t>
            </a:r>
          </a:p>
          <a:p>
            <a:r>
              <a:rPr lang="el-GR" dirty="0" smtClean="0"/>
              <a:t>ΣΥΜΦΩΝΗΤΙΚΟ</a:t>
            </a:r>
          </a:p>
          <a:p>
            <a:r>
              <a:rPr lang="el-GR" dirty="0" smtClean="0"/>
              <a:t>ΣΥΓΚΕΚΡΙΜΕΝΗ ΗΜΕΡΟΜΗΝΙΑ ΛΗΞΗΣ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ΙΚΕ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rgbClr val="FFFF00"/>
                </a:solidFill>
              </a:rPr>
              <a:t>  </a:t>
            </a:r>
            <a:r>
              <a:rPr lang="el-GR" sz="2000" dirty="0"/>
              <a:t>Η εταιρεία αυτή έχει νομική προσωπικότητα και είναι εμπορική, ακόμη και αν ο σκοπός της δεν είναι εμπορική επιχείρηση. Απαγορεύεται στην ιδιωτική εταιρεία η άσκηση επιχείρησης για την οποία έχει οριστεί από το νόμο αποκλειστικά άλλη εταιρική μορφή </a:t>
            </a:r>
            <a:endParaRPr lang="el-GR" sz="2000" dirty="0" smtClean="0"/>
          </a:p>
          <a:p>
            <a:r>
              <a:rPr lang="el-GR" sz="2000" dirty="0" smtClean="0"/>
              <a:t>Η </a:t>
            </a:r>
            <a:r>
              <a:rPr lang="el-GR" sz="2000" dirty="0"/>
              <a:t>ιδιωτική κεφαλαιουχική εταιρεία έχει κεφάλαιο τουλάχιστον ενός </a:t>
            </a:r>
            <a:r>
              <a:rPr lang="en-US" sz="2000" dirty="0" smtClean="0"/>
              <a:t>0-</a:t>
            </a:r>
            <a:r>
              <a:rPr lang="el-GR" sz="2000" dirty="0" smtClean="0"/>
              <a:t> </a:t>
            </a:r>
            <a:r>
              <a:rPr lang="el-GR" sz="2000" dirty="0"/>
              <a:t>ευρώ </a:t>
            </a:r>
            <a:endParaRPr lang="el-GR" sz="2000" dirty="0" smtClean="0"/>
          </a:p>
          <a:p>
            <a:r>
              <a:rPr lang="el-GR" sz="2000" dirty="0" smtClean="0"/>
              <a:t> </a:t>
            </a:r>
            <a:r>
              <a:rPr lang="el-GR" sz="2000" dirty="0"/>
              <a:t>Η ιδιωτική κεφαλαιουχική εταιρεία μπορεί να συνιστάται από ένα πρόσωπο </a:t>
            </a:r>
            <a:r>
              <a:rPr lang="el-GR" sz="2000" dirty="0" smtClean="0"/>
              <a:t>και να </a:t>
            </a:r>
            <a:r>
              <a:rPr lang="el-GR" sz="2000" dirty="0"/>
              <a:t>καθίσταται μονοπρόσωπη</a:t>
            </a:r>
            <a:r>
              <a:rPr lang="el-GR" sz="2400" dirty="0"/>
              <a:t>. </a:t>
            </a:r>
            <a:endParaRPr lang="el-GR" sz="2400" dirty="0" smtClean="0"/>
          </a:p>
          <a:p>
            <a:r>
              <a:rPr lang="el-GR" sz="2400" dirty="0" smtClean="0"/>
              <a:t> </a:t>
            </a:r>
            <a:r>
              <a:rPr lang="el-GR" sz="2000" dirty="0"/>
              <a:t>Με την επιφύλαξη του άρθρου 79, για τις εταιρικές υποχρεώσεις ευθύνεται μόνο η εταιρεία με την περιουσία της </a:t>
            </a:r>
            <a:endParaRPr lang="el-GR" sz="2000" dirty="0" smtClean="0"/>
          </a:p>
          <a:p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καιοσύνη">
  <a:themeElements>
    <a:clrScheme name="Δικαιοσύνη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Δικαιοσύνη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ικαιοσύνη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554</TotalTime>
  <Words>661</Words>
  <Application>Microsoft Office PowerPoint</Application>
  <PresentationFormat>Προβολή στην οθόνη (4:3)</PresentationFormat>
  <Paragraphs>165</Paragraphs>
  <Slides>23</Slides>
  <Notes>23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29" baseType="lpstr">
      <vt:lpstr>Calibri</vt:lpstr>
      <vt:lpstr>Cambria</vt:lpstr>
      <vt:lpstr>Franklin Gothic Book</vt:lpstr>
      <vt:lpstr>Perpetua</vt:lpstr>
      <vt:lpstr>Wingdings 2</vt:lpstr>
      <vt:lpstr>Δικαιοσύνη</vt:lpstr>
      <vt:lpstr>ΕΙΔΗ ΕΤΑΙΡΕΙΩΝ  </vt:lpstr>
      <vt:lpstr>Παρουσίαση του PowerPoint</vt:lpstr>
      <vt:lpstr>Παρουσίαση του PowerPoint</vt:lpstr>
      <vt:lpstr>ΕΠΙΛΟΓΗ ΕΤΑΙΡΕΙΑΣ</vt:lpstr>
      <vt:lpstr>ΕΤΕΡΟΡΡΥΘΜΗ ΕΤΑΙΡΕΙΑ</vt:lpstr>
      <vt:lpstr>ΕΠΕ</vt:lpstr>
      <vt:lpstr>Α.Ε </vt:lpstr>
      <vt:lpstr>ΚΟΙΝΟΠΡΑΞΙΑ</vt:lpstr>
      <vt:lpstr>ΙΚΕ</vt:lpstr>
      <vt:lpstr>ΟΜΟΡΡΥΘΜΗ ΕΤΑΙΡΕΙΑ</vt:lpstr>
      <vt:lpstr>ΠΛΕΟΝΕΚΤΗΜΑΤΑ</vt:lpstr>
      <vt:lpstr>ΜΕΙΟΝΕΚΤΗΜΑΤΑ</vt:lpstr>
      <vt:lpstr>ΔΙΑΔΙΚΑΣΙΑ ΕΝΑΡΞΗΣ</vt:lpstr>
      <vt:lpstr>ΛΟΓΙΣΤΙΚΕΣ ΕΓΓΡΑΦΕΣ</vt:lpstr>
      <vt:lpstr>Παρουσίαση του PowerPoint</vt:lpstr>
      <vt:lpstr>Παρουσίαση του PowerPoint</vt:lpstr>
      <vt:lpstr>Παρουσίαση του PowerPoint</vt:lpstr>
      <vt:lpstr>ΕΙΣΦΟΡΑ ΣΕ ΕΙΔΟΣ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ΕΙΔΗ ΕΤΑΙΡΕΙΩΝ</dc:title>
  <dc:creator>ΝΙΚΟΣ</dc:creator>
  <cp:lastModifiedBy>KARTALIS NIKOLAOS</cp:lastModifiedBy>
  <cp:revision>37</cp:revision>
  <dcterms:created xsi:type="dcterms:W3CDTF">2012-10-22T13:01:46Z</dcterms:created>
  <dcterms:modified xsi:type="dcterms:W3CDTF">2020-04-06T11:38:39Z</dcterms:modified>
</cp:coreProperties>
</file>