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ina Flora" userId="0bff18ccddee29f8" providerId="LiveId" clId="{1BFE598D-0CCA-4A2E-A58D-157488B9A825}"/>
    <pc:docChg chg="modSld">
      <pc:chgData name="Katerina Flora" userId="0bff18ccddee29f8" providerId="LiveId" clId="{1BFE598D-0CCA-4A2E-A58D-157488B9A825}" dt="2021-03-10T20:43:14.599" v="181" actId="20577"/>
      <pc:docMkLst>
        <pc:docMk/>
      </pc:docMkLst>
      <pc:sldChg chg="modSp mod">
        <pc:chgData name="Katerina Flora" userId="0bff18ccddee29f8" providerId="LiveId" clId="{1BFE598D-0CCA-4A2E-A58D-157488B9A825}" dt="2021-03-10T20:33:37.792" v="4" actId="20577"/>
        <pc:sldMkLst>
          <pc:docMk/>
          <pc:sldMk cId="2972148555" sldId="257"/>
        </pc:sldMkLst>
        <pc:spChg chg="mod">
          <ac:chgData name="Katerina Flora" userId="0bff18ccddee29f8" providerId="LiveId" clId="{1BFE598D-0CCA-4A2E-A58D-157488B9A825}" dt="2021-03-10T20:33:37.792" v="4" actId="20577"/>
          <ac:spMkLst>
            <pc:docMk/>
            <pc:sldMk cId="2972148555" sldId="257"/>
            <ac:spMk id="3" creationId="{00000000-0000-0000-0000-000000000000}"/>
          </ac:spMkLst>
        </pc:spChg>
      </pc:sldChg>
      <pc:sldChg chg="modSp mod">
        <pc:chgData name="Katerina Flora" userId="0bff18ccddee29f8" providerId="LiveId" clId="{1BFE598D-0CCA-4A2E-A58D-157488B9A825}" dt="2021-03-10T20:34:46.359" v="27" actId="20577"/>
        <pc:sldMkLst>
          <pc:docMk/>
          <pc:sldMk cId="992025154" sldId="258"/>
        </pc:sldMkLst>
        <pc:spChg chg="mod">
          <ac:chgData name="Katerina Flora" userId="0bff18ccddee29f8" providerId="LiveId" clId="{1BFE598D-0CCA-4A2E-A58D-157488B9A825}" dt="2021-03-10T20:34:46.359" v="27" actId="20577"/>
          <ac:spMkLst>
            <pc:docMk/>
            <pc:sldMk cId="992025154" sldId="258"/>
            <ac:spMk id="2" creationId="{00000000-0000-0000-0000-000000000000}"/>
          </ac:spMkLst>
        </pc:spChg>
      </pc:sldChg>
      <pc:sldChg chg="modSp mod">
        <pc:chgData name="Katerina Flora" userId="0bff18ccddee29f8" providerId="LiveId" clId="{1BFE598D-0CCA-4A2E-A58D-157488B9A825}" dt="2021-03-10T20:35:40.656" v="30" actId="20577"/>
        <pc:sldMkLst>
          <pc:docMk/>
          <pc:sldMk cId="3232822243" sldId="260"/>
        </pc:sldMkLst>
        <pc:spChg chg="mod">
          <ac:chgData name="Katerina Flora" userId="0bff18ccddee29f8" providerId="LiveId" clId="{1BFE598D-0CCA-4A2E-A58D-157488B9A825}" dt="2021-03-10T20:35:40.656" v="30" actId="20577"/>
          <ac:spMkLst>
            <pc:docMk/>
            <pc:sldMk cId="3232822243" sldId="260"/>
            <ac:spMk id="2" creationId="{00000000-0000-0000-0000-000000000000}"/>
          </ac:spMkLst>
        </pc:spChg>
      </pc:sldChg>
      <pc:sldChg chg="modSp mod">
        <pc:chgData name="Katerina Flora" userId="0bff18ccddee29f8" providerId="LiveId" clId="{1BFE598D-0CCA-4A2E-A58D-157488B9A825}" dt="2021-03-10T20:36:13.888" v="38" actId="20577"/>
        <pc:sldMkLst>
          <pc:docMk/>
          <pc:sldMk cId="496955719" sldId="262"/>
        </pc:sldMkLst>
        <pc:spChg chg="mod">
          <ac:chgData name="Katerina Flora" userId="0bff18ccddee29f8" providerId="LiveId" clId="{1BFE598D-0CCA-4A2E-A58D-157488B9A825}" dt="2021-03-10T20:36:13.888" v="38" actId="20577"/>
          <ac:spMkLst>
            <pc:docMk/>
            <pc:sldMk cId="496955719" sldId="262"/>
            <ac:spMk id="2" creationId="{00000000-0000-0000-0000-000000000000}"/>
          </ac:spMkLst>
        </pc:spChg>
      </pc:sldChg>
      <pc:sldChg chg="modSp mod">
        <pc:chgData name="Katerina Flora" userId="0bff18ccddee29f8" providerId="LiveId" clId="{1BFE598D-0CCA-4A2E-A58D-157488B9A825}" dt="2021-03-10T20:40:05.623" v="52" actId="20577"/>
        <pc:sldMkLst>
          <pc:docMk/>
          <pc:sldMk cId="3890868917" sldId="266"/>
        </pc:sldMkLst>
        <pc:spChg chg="mod">
          <ac:chgData name="Katerina Flora" userId="0bff18ccddee29f8" providerId="LiveId" clId="{1BFE598D-0CCA-4A2E-A58D-157488B9A825}" dt="2021-03-10T20:40:05.623" v="52" actId="20577"/>
          <ac:spMkLst>
            <pc:docMk/>
            <pc:sldMk cId="3890868917" sldId="266"/>
            <ac:spMk id="2" creationId="{00000000-0000-0000-0000-000000000000}"/>
          </ac:spMkLst>
        </pc:spChg>
      </pc:sldChg>
      <pc:sldChg chg="modSp mod">
        <pc:chgData name="Katerina Flora" userId="0bff18ccddee29f8" providerId="LiveId" clId="{1BFE598D-0CCA-4A2E-A58D-157488B9A825}" dt="2021-03-10T20:43:14.599" v="181" actId="20577"/>
        <pc:sldMkLst>
          <pc:docMk/>
          <pc:sldMk cId="2013892517" sldId="267"/>
        </pc:sldMkLst>
        <pc:spChg chg="mod">
          <ac:chgData name="Katerina Flora" userId="0bff18ccddee29f8" providerId="LiveId" clId="{1BFE598D-0CCA-4A2E-A58D-157488B9A825}" dt="2021-03-10T20:43:14.599" v="181" actId="20577"/>
          <ac:spMkLst>
            <pc:docMk/>
            <pc:sldMk cId="2013892517" sldId="267"/>
            <ac:spMk id="2" creationId="{00000000-0000-0000-0000-000000000000}"/>
          </ac:spMkLst>
        </pc:spChg>
      </pc:sldChg>
      <pc:sldChg chg="modSp mod">
        <pc:chgData name="Katerina Flora" userId="0bff18ccddee29f8" providerId="LiveId" clId="{1BFE598D-0CCA-4A2E-A58D-157488B9A825}" dt="2021-03-10T20:33:04.024" v="1" actId="20577"/>
        <pc:sldMkLst>
          <pc:docMk/>
          <pc:sldMk cId="656779660" sldId="269"/>
        </pc:sldMkLst>
        <pc:spChg chg="mod">
          <ac:chgData name="Katerina Flora" userId="0bff18ccddee29f8" providerId="LiveId" clId="{1BFE598D-0CCA-4A2E-A58D-157488B9A825}" dt="2021-03-10T20:33:04.024" v="1" actId="20577"/>
          <ac:spMkLst>
            <pc:docMk/>
            <pc:sldMk cId="656779660" sldId="269"/>
            <ac:spMk id="3" creationId="{00000000-0000-0000-0000-000000000000}"/>
          </ac:spMkLst>
        </pc:spChg>
      </pc:sldChg>
    </pc:docChg>
  </pc:docChgLst>
  <pc:docChgLst>
    <pc:chgData name="Katerina Flora" userId="0bff18ccddee29f8" providerId="LiveId" clId="{CEF3F71C-536E-4E6B-9441-9858466C8AED}"/>
    <pc:docChg chg="modSld">
      <pc:chgData name="Katerina Flora" userId="0bff18ccddee29f8" providerId="LiveId" clId="{CEF3F71C-536E-4E6B-9441-9858466C8AED}" dt="2022-03-14T20:42:46.712" v="1" actId="20577"/>
      <pc:docMkLst>
        <pc:docMk/>
      </pc:docMkLst>
      <pc:sldChg chg="modSp mod">
        <pc:chgData name="Katerina Flora" userId="0bff18ccddee29f8" providerId="LiveId" clId="{CEF3F71C-536E-4E6B-9441-9858466C8AED}" dt="2022-03-14T20:42:46.712" v="1" actId="20577"/>
        <pc:sldMkLst>
          <pc:docMk/>
          <pc:sldMk cId="656779660" sldId="269"/>
        </pc:sldMkLst>
        <pc:spChg chg="mod">
          <ac:chgData name="Katerina Flora" userId="0bff18ccddee29f8" providerId="LiveId" clId="{CEF3F71C-536E-4E6B-9441-9858466C8AED}" dt="2022-03-14T20:42:46.712" v="1" actId="20577"/>
          <ac:spMkLst>
            <pc:docMk/>
            <pc:sldMk cId="656779660" sldId="26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7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6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5272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2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1849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924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11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1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9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3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3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5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7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75555-30C3-48C6-896C-3A1005D22645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4E1BD0-60C2-4677-AEE2-37FB24116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9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6809"/>
            <a:ext cx="9144000" cy="2982191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Κλινική Ψυχολογία Ι</a:t>
            </a:r>
            <a:b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Y007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40138"/>
            <a:ext cx="9144000" cy="1655762"/>
          </a:xfrm>
        </p:spPr>
        <p:txBody>
          <a:bodyPr>
            <a:normAutofit/>
          </a:bodyPr>
          <a:lstStyle/>
          <a:p>
            <a:r>
              <a:rPr lang="el-GR" sz="3200" dirty="0"/>
              <a:t>Κατερίνα Φλωρά</a:t>
            </a:r>
          </a:p>
          <a:p>
            <a:r>
              <a:rPr lang="el-GR" sz="3200" dirty="0"/>
              <a:t>Εαρινό Εξάμηνο </a:t>
            </a:r>
            <a:r>
              <a:rPr lang="en-US" sz="3200" dirty="0"/>
              <a:t>202</a:t>
            </a:r>
            <a:r>
              <a:rPr lang="el-GR" sz="3200" dirty="0"/>
              <a:t>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6779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Κλινική Εμπειρία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302328"/>
            <a:ext cx="10515600" cy="5555672"/>
          </a:xfrm>
        </p:spPr>
        <p:txBody>
          <a:bodyPr>
            <a:normAutofit/>
          </a:bodyPr>
          <a:lstStyle/>
          <a:p>
            <a:r>
              <a:rPr lang="el-GR" dirty="0"/>
              <a:t>Στόχοι σε Προπτυχιακό Επίπεδο </a:t>
            </a:r>
          </a:p>
          <a:p>
            <a:pPr lvl="1"/>
            <a:r>
              <a:rPr lang="el-GR" dirty="0"/>
              <a:t>Να προσφέρει στο φοιτητή εμπειρίες που θα τον βοηθήσουν να εισαχθεί και να πετύχει σε ένα μεταπτυχιακό πρόγραμμα ή στην αγορά εργασίας</a:t>
            </a:r>
          </a:p>
          <a:p>
            <a:pPr lvl="1"/>
            <a:r>
              <a:rPr lang="el-GR" dirty="0"/>
              <a:t>Να προσφέρει στο φοιτητή την ευκαιρία να διερευνήσει τις πολλές διαθέσιμες επιλογές στο χώρο της ψυχολογίας</a:t>
            </a:r>
          </a:p>
          <a:p>
            <a:r>
              <a:rPr lang="el-GR" dirty="0"/>
              <a:t>Εμπειρία σε Μεταπτυχιακό Επίπεδο </a:t>
            </a:r>
          </a:p>
          <a:p>
            <a:pPr lvl="1"/>
            <a:r>
              <a:rPr lang="el-GR" dirty="0"/>
              <a:t>Κλινική εμπειρία στα πλαίσια της πανεπιστημιακής κλινικής</a:t>
            </a:r>
          </a:p>
          <a:p>
            <a:pPr lvl="1"/>
            <a:r>
              <a:rPr lang="el-GR" dirty="0"/>
              <a:t>Κλινική συζήτηση περιπτώσεων</a:t>
            </a:r>
          </a:p>
          <a:p>
            <a:pPr lvl="1"/>
            <a:r>
              <a:rPr lang="el-GR" dirty="0"/>
              <a:t>Πρακτική σε κοινοτικά κέντρα υπό εποπτεία</a:t>
            </a:r>
          </a:p>
          <a:p>
            <a:pPr lvl="1"/>
            <a:r>
              <a:rPr lang="el-GR" dirty="0"/>
              <a:t>Πρακτική άσκηση</a:t>
            </a:r>
          </a:p>
          <a:p>
            <a:r>
              <a:rPr lang="el-GR" dirty="0"/>
              <a:t>Σημαντική και η μεταδιδακτορική εκπαίδευση</a:t>
            </a:r>
          </a:p>
        </p:txBody>
      </p:sp>
    </p:spTree>
    <p:extLst>
      <p:ext uri="{BB962C8B-B14F-4D97-AF65-F5344CB8AC3E}">
        <p14:creationId xmlns:p14="http://schemas.microsoft.com/office/powerpoint/2010/main" val="38404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Κριτήρια Δεοντολογίας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40874"/>
            <a:ext cx="10515600" cy="5417126"/>
          </a:xfrm>
        </p:spPr>
        <p:txBody>
          <a:bodyPr>
            <a:normAutofit/>
          </a:bodyPr>
          <a:lstStyle/>
          <a:p>
            <a:r>
              <a:rPr lang="el-GR" dirty="0"/>
              <a:t>Ερευνητικός Κώδικας</a:t>
            </a:r>
          </a:p>
          <a:p>
            <a:pPr lvl="1"/>
            <a:r>
              <a:rPr lang="el-GR" dirty="0"/>
              <a:t>Δεν εκμεταλλευόμαστε και εξαναγκάζουμε τα άτομα</a:t>
            </a:r>
          </a:p>
          <a:p>
            <a:pPr lvl="1"/>
            <a:r>
              <a:rPr lang="el-GR" dirty="0"/>
              <a:t>Συγκατάθεση και ενημέρωση</a:t>
            </a:r>
          </a:p>
          <a:p>
            <a:pPr lvl="1"/>
            <a:r>
              <a:rPr lang="el-GR" dirty="0"/>
              <a:t>Προστασία από σωματικές και ψυχολογικές βλάβες</a:t>
            </a:r>
          </a:p>
          <a:p>
            <a:pPr lvl="1"/>
            <a:r>
              <a:rPr lang="el-GR" dirty="0"/>
              <a:t>Εμπιστευτικά στοιχεία</a:t>
            </a:r>
          </a:p>
          <a:p>
            <a:pPr lvl="1"/>
            <a:r>
              <a:rPr lang="el-GR" dirty="0"/>
              <a:t>Δικαίωμα τερματισμού ή απόσυρσης</a:t>
            </a:r>
          </a:p>
          <a:p>
            <a:r>
              <a:rPr lang="el-GR" dirty="0"/>
              <a:t>Κλινικός Κώδικας</a:t>
            </a:r>
          </a:p>
          <a:p>
            <a:pPr lvl="1"/>
            <a:r>
              <a:rPr lang="el-GR" dirty="0"/>
              <a:t>Διπλές Σχέσεις</a:t>
            </a:r>
          </a:p>
          <a:p>
            <a:pPr lvl="1"/>
            <a:r>
              <a:rPr lang="el-GR" dirty="0"/>
              <a:t>Σεξουαλικές Επαφές</a:t>
            </a:r>
          </a:p>
          <a:p>
            <a:pPr marL="45720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0868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Επαγγελματικές Οργανώσεις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82436"/>
            <a:ext cx="10515600" cy="5375563"/>
          </a:xfrm>
        </p:spPr>
        <p:txBody>
          <a:bodyPr>
            <a:normAutofit/>
          </a:bodyPr>
          <a:lstStyle/>
          <a:p>
            <a:r>
              <a:rPr lang="el-GR" dirty="0"/>
              <a:t>ΑΡΑ και οι κλάδοι του. Σύνδεσμοι. Εταιρίες. </a:t>
            </a:r>
          </a:p>
          <a:p>
            <a:r>
              <a:rPr lang="el-GR" dirty="0"/>
              <a:t>Ελλάδα: ΕΛΨΕ, Επαγγελματικοί Σύλλογοι</a:t>
            </a:r>
          </a:p>
          <a:p>
            <a:r>
              <a:rPr lang="el-GR" dirty="0"/>
              <a:t>Ενθάρρυνση φοιτητών να παρακολουθούν επαγγελματικά συνέδρια επειδή</a:t>
            </a:r>
            <a:r>
              <a:rPr lang="en-US" dirty="0"/>
              <a:t>:</a:t>
            </a:r>
            <a:endParaRPr lang="el-GR" dirty="0"/>
          </a:p>
          <a:p>
            <a:pPr lvl="1"/>
            <a:r>
              <a:rPr lang="el-GR" sz="2800" dirty="0"/>
              <a:t>Αρχίζουν να έχουν επαφές με άλλους επαγγελματίες</a:t>
            </a:r>
          </a:p>
          <a:p>
            <a:pPr lvl="1"/>
            <a:r>
              <a:rPr lang="el-GR" sz="2800" dirty="0"/>
              <a:t>Μαθαίνουν για τα διάφορα μεταπτυχιακά προγράμματα, την πρακτική, τα μεταδιδακτορικά και ευκαιρίες απασχόλησης</a:t>
            </a:r>
          </a:p>
          <a:p>
            <a:pPr lvl="1"/>
            <a:r>
              <a:rPr lang="el-GR" sz="2800" dirty="0"/>
              <a:t>Διευρύνουν τις γενικές τους γνώσεις στην ψυχολογία</a:t>
            </a:r>
          </a:p>
          <a:p>
            <a:pPr lvl="1"/>
            <a:r>
              <a:rPr lang="el-GR" sz="2800" dirty="0"/>
              <a:t>Βρίσκουν λεπτομερή στοιχεία για συγκεκριμένους τομείς ενδιαφέροντος</a:t>
            </a:r>
          </a:p>
          <a:p>
            <a:r>
              <a:rPr lang="el-GR" dirty="0"/>
              <a:t>Σημασία δημοσιεύσεων και παρουσιάσεων σε συνέδρια </a:t>
            </a:r>
          </a:p>
        </p:txBody>
      </p:sp>
    </p:spTree>
    <p:extLst>
      <p:ext uri="{BB962C8B-B14F-4D97-AF65-F5344CB8AC3E}">
        <p14:creationId xmlns:p14="http://schemas.microsoft.com/office/powerpoint/2010/main" val="201389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Εκπαίδευση Κλινικών Ψυχολόγων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361210"/>
            <a:ext cx="10515600" cy="5382490"/>
          </a:xfrm>
        </p:spPr>
        <p:txBody>
          <a:bodyPr>
            <a:normAutofit/>
          </a:bodyPr>
          <a:lstStyle/>
          <a:p>
            <a:r>
              <a:rPr lang="el-GR" dirty="0"/>
              <a:t>Ο </a:t>
            </a:r>
            <a:r>
              <a:rPr lang="en-US" dirty="0"/>
              <a:t>Witmer </a:t>
            </a:r>
            <a:r>
              <a:rPr lang="el-GR" dirty="0"/>
              <a:t>απέκτησε το διδακτορικό από το πανεπιστήμιο της Λειψίας το 1892, ανέλαβε καθήκοντα στο ψυχολογικό εργαστήριο του Παν. Πενσυλβάνιας και καθιέρωσε τον όρο «Κλινικός Ψυχολόγος»</a:t>
            </a:r>
          </a:p>
          <a:p>
            <a:r>
              <a:rPr lang="el-GR" dirty="0"/>
              <a:t>Άρχισαν μετά 5 κλινικές που οι 4 συνδέονταν με Τμήματα Ψυχολογίας και η πρακτική άσκηση των ψυχολόγων. </a:t>
            </a:r>
          </a:p>
          <a:p>
            <a:r>
              <a:rPr lang="el-GR" dirty="0"/>
              <a:t>Δεν υπάρχει απόλυτη κατανόηση στο τι είναι, τι πρεπει να ξέρει και τι πρέπει να μπορεί να κάνει ένας κλινικός ψυχολόγος. </a:t>
            </a:r>
            <a:endParaRPr lang="en-US" dirty="0"/>
          </a:p>
          <a:p>
            <a:r>
              <a:rPr lang="en-US" dirty="0"/>
              <a:t>PhD </a:t>
            </a:r>
            <a:r>
              <a:rPr lang="el-GR" dirty="0"/>
              <a:t>εναντίον </a:t>
            </a:r>
            <a:r>
              <a:rPr lang="en-US" dirty="0"/>
              <a:t>PsyD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214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Εκπαίδευση Κλινικών Ψυχολόγων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48245"/>
            <a:ext cx="10515600" cy="4998028"/>
          </a:xfrm>
        </p:spPr>
        <p:txBody>
          <a:bodyPr>
            <a:normAutofit/>
          </a:bodyPr>
          <a:lstStyle/>
          <a:p>
            <a:r>
              <a:rPr lang="el-GR" dirty="0"/>
              <a:t>Ο Β’ Παγκόσμιος Πόλεμος ήταν το αποφασιστικό γεγονός που δημιούργησε την ανάγκη να υπάρξει συμφωνία στα θέματα εκπαίδευσης των κλινικών ψυχολόγων επειδή χρειαζόταν η βοήθεια στους χιλιάδες απόμαχους βετεράνους (περίπου 4700 κλινικοί ψυχολόγοι)</a:t>
            </a:r>
          </a:p>
          <a:p>
            <a:r>
              <a:rPr lang="el-GR" dirty="0"/>
              <a:t>Πόρισμα </a:t>
            </a:r>
            <a:r>
              <a:rPr lang="en-US" dirty="0"/>
              <a:t>Shakow </a:t>
            </a:r>
            <a:r>
              <a:rPr lang="el-GR" dirty="0"/>
              <a:t>το 1947 για την Ειδίκευση στην Κλινική Ψυχολογία – αφενός να μπορούν να ασκούν επιτυχώς το κλινικό έργο και αφετέρου να συνεισφέρουν με τις ερευνητικές τους προσπάθειες στην εξέλιξη της ψυχολογίας ως επιστήμης. </a:t>
            </a:r>
          </a:p>
          <a:p>
            <a:r>
              <a:rPr lang="el-GR" dirty="0"/>
              <a:t>Συνέδρια για την Εκπαίδευση των Ψυχολόγων. Επικέντρωση στο </a:t>
            </a:r>
            <a:r>
              <a:rPr lang="en-US" dirty="0"/>
              <a:t>Boulder</a:t>
            </a:r>
            <a:r>
              <a:rPr lang="el-GR" dirty="0"/>
              <a:t> ή μοντέλο επιστήμονα-επαγγελματία (έρευνα και επαγγελματική πρακτική)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PhD Vs. PsyD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</a:t>
            </a:r>
            <a:r>
              <a:rPr lang="en-US" dirty="0"/>
              <a:t>Peterson </a:t>
            </a:r>
            <a:r>
              <a:rPr lang="el-GR" dirty="0"/>
              <a:t>οργάνωσε το πρώτο πρόγραμμα </a:t>
            </a:r>
            <a:r>
              <a:rPr lang="en-US" dirty="0"/>
              <a:t>PsyD </a:t>
            </a:r>
            <a:r>
              <a:rPr lang="el-GR" dirty="0"/>
              <a:t>με στόχο την εκπαίδευση προσανατολισμένη στην άσκηση του επαγγελματικού έργου. </a:t>
            </a:r>
          </a:p>
          <a:p>
            <a:r>
              <a:rPr lang="en-US" dirty="0"/>
              <a:t>McFall </a:t>
            </a:r>
            <a:r>
              <a:rPr lang="el-GR" dirty="0"/>
              <a:t>υποστηρικτής του </a:t>
            </a:r>
            <a:r>
              <a:rPr lang="en-US" dirty="0"/>
              <a:t>PhD </a:t>
            </a:r>
            <a:r>
              <a:rPr lang="el-GR" dirty="0"/>
              <a:t>έθιξε ότι η επιστημονική κλινική ψυχολογία είναι η μόνη αποδεκτή μορφή κλινικής ψυχολογίας. </a:t>
            </a:r>
          </a:p>
          <a:p>
            <a:r>
              <a:rPr lang="el-GR" dirty="0"/>
              <a:t>Συνέδριο στο </a:t>
            </a:r>
            <a:r>
              <a:rPr lang="en-US" dirty="0"/>
              <a:t>Salt Lake City </a:t>
            </a:r>
            <a:r>
              <a:rPr lang="el-GR" dirty="0"/>
              <a:t>συγκέραζε τις δύο προηγούμενες απόψεις με την παρουσίαση ενός συνεχούς</a:t>
            </a:r>
          </a:p>
          <a:p>
            <a:r>
              <a:rPr lang="el-GR" dirty="0"/>
              <a:t>Δημιουργία Επαγγελματικών Σχολών Ψυχολογίας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3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Εκπαίδευση Επιπέδου Μάστερ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Παρά το μεγάλο αριθμό των αποφοιτησάντων, υπάρχει αμφισβήτηση κατά πόσο μπορεί κάποιος με μάστερ να είναι κλινικός ψυχολόγος.</a:t>
            </a:r>
          </a:p>
          <a:p>
            <a:pPr lvl="1"/>
            <a:r>
              <a:rPr lang="el-GR" dirty="0"/>
              <a:t>Είναι η εκπαίδευση σε αυτό το επίπεδο επαρκής</a:t>
            </a:r>
            <a:r>
              <a:rPr lang="en-US" dirty="0"/>
              <a:t>;</a:t>
            </a:r>
            <a:endParaRPr lang="el-GR" dirty="0"/>
          </a:p>
          <a:p>
            <a:pPr lvl="1"/>
            <a:r>
              <a:rPr lang="el-GR" dirty="0"/>
              <a:t>Πώς διαχωρίζεις κάποιον σε ποιο επίπεδο βρίσκεται αφού ο τίτλος είναι ο ίδιος</a:t>
            </a:r>
            <a:r>
              <a:rPr lang="en-US" dirty="0"/>
              <a:t>;</a:t>
            </a:r>
            <a:endParaRPr lang="el-GR" dirty="0"/>
          </a:p>
          <a:p>
            <a:r>
              <a:rPr lang="el-GR" dirty="0"/>
              <a:t>Αναγνώριση Προγραμμάτων από τον </a:t>
            </a:r>
            <a:r>
              <a:rPr lang="en-US" dirty="0"/>
              <a:t>APA</a:t>
            </a:r>
            <a:endParaRPr lang="el-GR" dirty="0"/>
          </a:p>
          <a:p>
            <a:r>
              <a:rPr lang="el-GR" dirty="0"/>
              <a:t>Αρχές και Κριτήρια Ακαδημαϊκής Αναγνώρισης</a:t>
            </a:r>
          </a:p>
        </p:txBody>
      </p:sp>
    </p:spTree>
    <p:extLst>
      <p:ext uri="{BB962C8B-B14F-4D97-AF65-F5344CB8AC3E}">
        <p14:creationId xmlns:p14="http://schemas.microsoft.com/office/powerpoint/2010/main" val="323282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Πρακτική Άσκηση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9012" y="1264555"/>
            <a:ext cx="10515600" cy="5541817"/>
          </a:xfrm>
        </p:spPr>
        <p:txBody>
          <a:bodyPr>
            <a:normAutofit/>
          </a:bodyPr>
          <a:lstStyle/>
          <a:p>
            <a:r>
              <a:rPr lang="el-GR" dirty="0"/>
              <a:t>1968 – Δημιουργήθηκε ο Σύνδεσμος Κέντρων Πρακτικής Άσκησης (και μεταδιδακτορικών) στην Ψυχολογία (</a:t>
            </a:r>
            <a:r>
              <a:rPr lang="en-US" dirty="0"/>
              <a:t>Association of Psychology (Postdoctoral and) Internship Centers – AP(P)IC)</a:t>
            </a:r>
          </a:p>
          <a:p>
            <a:r>
              <a:rPr lang="en-US" dirty="0"/>
              <a:t>1987 – Gainesville, FL – </a:t>
            </a:r>
            <a:r>
              <a:rPr lang="el-GR" dirty="0"/>
              <a:t>συνέδριο πρακτικής άσκησης </a:t>
            </a:r>
          </a:p>
          <a:p>
            <a:pPr lvl="1"/>
            <a:r>
              <a:rPr lang="el-GR" dirty="0"/>
              <a:t>Η πρακτική άσκηση να είναι διετής (ένα χρόνο πριν και μετά το διδακτορικό)</a:t>
            </a:r>
          </a:p>
          <a:p>
            <a:pPr lvl="1"/>
            <a:r>
              <a:rPr lang="el-GR" dirty="0"/>
              <a:t>Το σύνολο της πρακτικής άσκησης να πραγματοποιείται σε προγράμματα πρακτικής αναγνωρισμένα από τον ΑΡΑ</a:t>
            </a:r>
          </a:p>
          <a:p>
            <a:pPr lvl="1"/>
            <a:r>
              <a:rPr lang="el-GR" dirty="0"/>
              <a:t>Όλοι όσοι κάνουν πρακτική άσκηση να αμείβονται σε επίπεδο ανάλογα με την εμπειρία τους </a:t>
            </a:r>
          </a:p>
          <a:p>
            <a:pPr lvl="1"/>
            <a:r>
              <a:rPr lang="el-GR" dirty="0"/>
              <a:t>Η πρακτική άσκηση να αρχίζει μόνο αφού ο φοιτητής/η φοιτήτρια έχει καταθέσει και έχει γίνει αποδεκτή η πρόταση για τη διατριβή του, και εφόσον έχει ολοκληρώσει επιτυχώς την παρακολούθηση όλων των μαθημάτων και την πρακτική υπό εποπτεία </a:t>
            </a:r>
          </a:p>
        </p:txBody>
      </p:sp>
    </p:spTree>
    <p:extLst>
      <p:ext uri="{BB962C8B-B14F-4D97-AF65-F5344CB8AC3E}">
        <p14:creationId xmlns:p14="http://schemas.microsoft.com/office/powerpoint/2010/main" val="150856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Προπτυχιακό Επίπεδο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Συμπεριλαμβάνει ένα αριθμό βασικών και «προχωρημένων» μαθημάτων</a:t>
            </a:r>
          </a:p>
          <a:p>
            <a:r>
              <a:rPr lang="el-GR" dirty="0"/>
              <a:t>Συμπεριλαμβάνουν αριθμό μαθημάτων από τον πειραματικό χώρο και από τη φυσιολογία του σώματος</a:t>
            </a:r>
          </a:p>
          <a:p>
            <a:r>
              <a:rPr lang="el-GR" dirty="0"/>
              <a:t>Επιπρόσθετα μαθήματα σε ειδικότερους τομείς όπως εξελικτική, πειραματική και οργανωτική ψυχολογία. </a:t>
            </a:r>
          </a:p>
          <a:p>
            <a:r>
              <a:rPr lang="el-GR" dirty="0"/>
              <a:t>Φοιτητές που αιτούνται διδακτορικού είναι 200-800 αιτήσεις για 12 θέσεις</a:t>
            </a:r>
          </a:p>
          <a:p>
            <a:r>
              <a:rPr lang="el-GR" dirty="0"/>
              <a:t>Πώς μπαίνω σε μεταπτυχιακό</a:t>
            </a:r>
            <a:r>
              <a:rPr lang="en-US" dirty="0"/>
              <a:t>;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695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Μεταπτυχιακά Προγράμματα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5583382"/>
          </a:xfrm>
        </p:spPr>
        <p:txBody>
          <a:bodyPr>
            <a:normAutofit/>
          </a:bodyPr>
          <a:lstStyle/>
          <a:p>
            <a:r>
              <a:rPr lang="el-GR" dirty="0"/>
              <a:t>Δύο χρόνια Μάστερ με υποχρεωτικά μαθήματα αξιολόγησης, διάγνωσης και θεραπείας όπως και μάθηση στα ζώα, ανθρώπινη φυσιολογία, ερευνητικό σχεδιασμό και στατιστική. </a:t>
            </a:r>
          </a:p>
          <a:p>
            <a:r>
              <a:rPr lang="el-GR" dirty="0"/>
              <a:t>Υποψηφιότητα για διδακτορικό – πρώτη εισαγωγή μέχρι τη συμπλήρωση των πρώτων βασικών σπουδών (αξιολόγησης, διάγνωσης και θεραπείας, ανθρώπινη φυσιολογία, ερευνητικό σχεδιασμό και στατιστική).</a:t>
            </a:r>
          </a:p>
          <a:p>
            <a:r>
              <a:rPr lang="el-GR" dirty="0"/>
              <a:t>Ακολουθεί προκαταρκτική εξέταση επάρκειας (ερευνητικά και κλινικά θέματα)</a:t>
            </a:r>
            <a:r>
              <a:rPr lang="en-US"/>
              <a:t>.</a:t>
            </a:r>
            <a:r>
              <a:rPr lang="el-GR"/>
              <a:t> </a:t>
            </a:r>
            <a:r>
              <a:rPr lang="el-GR" dirty="0"/>
              <a:t>Μετά γίνεται υποψήφιος διδάκτορας όπου προτείνει θέμα και εκπονεί τη διδακτορική του διατριβή, παρακολουθεί πρόσθετα μαθήματα, και αίτηση για πρακτική άσκηση.  </a:t>
            </a:r>
          </a:p>
        </p:txBody>
      </p:sp>
    </p:spTree>
    <p:extLst>
      <p:ext uri="{BB962C8B-B14F-4D97-AF65-F5344CB8AC3E}">
        <p14:creationId xmlns:p14="http://schemas.microsoft.com/office/powerpoint/2010/main" val="410604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Μεταπτυχιακά Προγράμματα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200" dirty="0"/>
              <a:t>Διδακτική εμπειρία</a:t>
            </a:r>
          </a:p>
          <a:p>
            <a:r>
              <a:rPr lang="el-GR" sz="3200" dirty="0"/>
              <a:t>Ερευνητική εμπειρία – σε προπτυχιακό επίπεδο παρακολούθηση της «Ανεξάρτητης Έρευνας» και συμμετοχή σε ερευνητικές ομάδες μελών ΔΕΠ</a:t>
            </a:r>
          </a:p>
          <a:p>
            <a:r>
              <a:rPr lang="el-GR" sz="3200" dirty="0"/>
              <a:t>Πτυχιακή Εργασία</a:t>
            </a:r>
          </a:p>
          <a:p>
            <a:r>
              <a:rPr lang="el-GR" sz="3200" dirty="0"/>
              <a:t>Ερευνητική Εμπειρία και Μεταπτυχιακό επίπεδο – Διπλωματική Εργασία για το μάστερ</a:t>
            </a:r>
          </a:p>
        </p:txBody>
      </p:sp>
    </p:spTree>
    <p:extLst>
      <p:ext uri="{BB962C8B-B14F-4D97-AF65-F5344CB8AC3E}">
        <p14:creationId xmlns:p14="http://schemas.microsoft.com/office/powerpoint/2010/main" val="39529350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770</Words>
  <Application>Microsoft Office PowerPoint</Application>
  <PresentationFormat>Ευρεία οθόνη</PresentationFormat>
  <Paragraphs>74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Κλινική Ψυχολογία Ι Y007</vt:lpstr>
      <vt:lpstr>Εκπαίδευση Κλινικών Ψυχολόγων</vt:lpstr>
      <vt:lpstr>Εκπαίδευση Κλινικών Ψυχολόγων</vt:lpstr>
      <vt:lpstr>PhD Vs. PsyD</vt:lpstr>
      <vt:lpstr>Εκπαίδευση Επιπέδου Μάστερ</vt:lpstr>
      <vt:lpstr>Πρακτική Άσκηση</vt:lpstr>
      <vt:lpstr>Προπτυχιακό Επίπεδο</vt:lpstr>
      <vt:lpstr>Μεταπτυχιακά Προγράμματα</vt:lpstr>
      <vt:lpstr>Μεταπτυχιακά Προγράμματα</vt:lpstr>
      <vt:lpstr>Κλινική Εμπειρία</vt:lpstr>
      <vt:lpstr>Κριτήρια Δεοντολογίας</vt:lpstr>
      <vt:lpstr>Επαγγελματικές Οργανώσεις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Flora Katerina</dc:creator>
  <cp:lastModifiedBy>Katerina Flora</cp:lastModifiedBy>
  <cp:revision>9</cp:revision>
  <dcterms:created xsi:type="dcterms:W3CDTF">2016-02-24T20:05:57Z</dcterms:created>
  <dcterms:modified xsi:type="dcterms:W3CDTF">2025-03-25T19:42:31Z</dcterms:modified>
</cp:coreProperties>
</file>